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docx" ContentType="application/vnd.openxmlformats-officedocument.wordprocessingml.document"/>
  <Default Extension="emf" ContentType="image/x-emf"/>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handoutMasterIdLst>
    <p:handoutMasterId r:id="rId3"/>
  </p:handoutMasterIdLst>
  <p:sldIdLst>
    <p:sldId id="261" r:id="rId4"/>
    <p:sldId id="265" r:id="rId5"/>
    <p:sldId id="622" r:id="rId6"/>
    <p:sldId id="660" r:id="rId7"/>
    <p:sldId id="672" r:id="rId8"/>
    <p:sldId id="659" r:id="rId9"/>
    <p:sldId id="673" r:id="rId10"/>
    <p:sldId id="675" r:id="rId11"/>
    <p:sldId id="674" r:id="rId12"/>
    <p:sldId id="676" r:id="rId13"/>
    <p:sldId id="680" r:id="rId14"/>
    <p:sldId id="677" r:id="rId15"/>
    <p:sldId id="678" r:id="rId16"/>
    <p:sldId id="263" r:id="rId17"/>
    <p:sldId id="664" r:id="rId18"/>
    <p:sldId id="683" r:id="rId19"/>
    <p:sldId id="663" r:id="rId20"/>
    <p:sldId id="665" r:id="rId21"/>
    <p:sldId id="684" r:id="rId22"/>
    <p:sldId id="685" r:id="rId23"/>
    <p:sldId id="686" r:id="rId24"/>
    <p:sldId id="687" r:id="rId25"/>
    <p:sldId id="688" r:id="rId26"/>
    <p:sldId id="689" r:id="rId27"/>
    <p:sldId id="691" r:id="rId28"/>
    <p:sldId id="692" r:id="rId29"/>
    <p:sldId id="693" r:id="rId30"/>
    <p:sldId id="694" r:id="rId31"/>
    <p:sldId id="372" r:id="rId32"/>
    <p:sldId id="575" r:id="rId33"/>
    <p:sldId id="697" r:id="rId34"/>
    <p:sldId id="469" r:id="rId35"/>
    <p:sldId id="709" r:id="rId36"/>
    <p:sldId id="612" r:id="rId37"/>
    <p:sldId id="698" r:id="rId38"/>
    <p:sldId id="701" r:id="rId39"/>
    <p:sldId id="702" r:id="rId40"/>
    <p:sldId id="703" r:id="rId41"/>
    <p:sldId id="710" r:id="rId42"/>
    <p:sldId id="704" r:id="rId43"/>
    <p:sldId id="705" r:id="rId44"/>
    <p:sldId id="711" r:id="rId45"/>
    <p:sldId id="706" r:id="rId46"/>
    <p:sldId id="712" r:id="rId47"/>
    <p:sldId id="713" r:id="rId48"/>
    <p:sldId id="714" r:id="rId49"/>
  </p:sldIdLst>
  <p:sldSz cx="12190095" cy="6859270"/>
  <p:notesSz cx="6858000" cy="9144000"/>
  <p:custDataLst>
    <p:tags r:id="rId50"/>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165" algn="l" defTabSz="1219200" rtl="0" eaLnBrk="1" latinLnBrk="0" hangingPunct="1">
      <a:defRPr sz="2400" kern="1200">
        <a:solidFill>
          <a:schemeClr val="tx1"/>
        </a:solidFill>
        <a:latin typeface="+mn-lt"/>
        <a:ea typeface="+mn-ea"/>
        <a:cs typeface="+mn-cs"/>
      </a:defRPr>
    </a:lvl4pPr>
    <a:lvl5pPr marL="2437765" algn="l" defTabSz="1219200" rtl="0" eaLnBrk="1" latinLnBrk="0" hangingPunct="1">
      <a:defRPr sz="2400" kern="1200">
        <a:solidFill>
          <a:schemeClr val="tx1"/>
        </a:solidFill>
        <a:latin typeface="+mn-lt"/>
        <a:ea typeface="+mn-ea"/>
        <a:cs typeface="+mn-cs"/>
      </a:defRPr>
    </a:lvl5pPr>
    <a:lvl6pPr marL="3047365" algn="l" defTabSz="1219200" rtl="0" eaLnBrk="1" latinLnBrk="0" hangingPunct="1">
      <a:defRPr sz="2400" kern="1200">
        <a:solidFill>
          <a:schemeClr val="tx1"/>
        </a:solidFill>
        <a:latin typeface="+mn-lt"/>
        <a:ea typeface="+mn-ea"/>
        <a:cs typeface="+mn-cs"/>
      </a:defRPr>
    </a:lvl6pPr>
    <a:lvl7pPr marL="3656965" algn="l" defTabSz="1219200" rtl="0" eaLnBrk="1" latinLnBrk="0" hangingPunct="1">
      <a:defRPr sz="2400" kern="1200">
        <a:solidFill>
          <a:schemeClr val="tx1"/>
        </a:solidFill>
        <a:latin typeface="+mn-lt"/>
        <a:ea typeface="+mn-ea"/>
        <a:cs typeface="+mn-cs"/>
      </a:defRPr>
    </a:lvl7pPr>
    <a:lvl8pPr marL="4266565" algn="l" defTabSz="1219200" rtl="0" eaLnBrk="1" latinLnBrk="0" hangingPunct="1">
      <a:defRPr sz="2400" kern="1200">
        <a:solidFill>
          <a:schemeClr val="tx1"/>
        </a:solidFill>
        <a:latin typeface="+mn-lt"/>
        <a:ea typeface="+mn-ea"/>
        <a:cs typeface="+mn-cs"/>
      </a:defRPr>
    </a:lvl8pPr>
    <a:lvl9pPr marL="4876165" algn="l" defTabSz="121920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493" autoAdjust="0"/>
    <p:restoredTop sz="94712" autoAdjust="0"/>
  </p:normalViewPr>
  <p:slideViewPr>
    <p:cSldViewPr>
      <p:cViewPr varScale="1">
        <p:scale>
          <a:sx n="108" d="100"/>
          <a:sy n="108" d="100"/>
        </p:scale>
        <p:origin x="-186" y="-78"/>
      </p:cViewPr>
      <p:guideLst>
        <p:guide orient="horz" pos="2161"/>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3834" y="-78"/>
      </p:cViewPr>
      <p:guideLst>
        <p:guide orient="horz" pos="2880"/>
        <p:guide pos="2160"/>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handoutMaster" Target="handoutMasters/handout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tags" Target="tags/tag63.xml" /><Relationship Id="rId51" Type="http://schemas.openxmlformats.org/officeDocument/2006/relationships/presProps" Target="presProps.xml" /><Relationship Id="rId52" Type="http://schemas.openxmlformats.org/officeDocument/2006/relationships/viewProps" Target="viewProps.xml" /><Relationship Id="rId53" Type="http://schemas.openxmlformats.org/officeDocument/2006/relationships/theme" Target="theme/theme1.xml" /><Relationship Id="rId54" Type="http://schemas.openxmlformats.org/officeDocument/2006/relationships/tableStyles" Target="tableStyles.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1.emf"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3C0901-3DCA-48F9-B0CB-D8F0D1E6B365}" type="datetimeFigureOut">
              <a:rPr lang="zh-CN" altLang="en-US" smtClean="0"/>
              <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4D9095-D5A4-4D04-8CEB-69FB25E1308C}" type="slidenum">
              <a:rPr lang="zh-CN" altLang="en-US" smtClean="0"/>
              <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4836C-7D3D-44DD-AD4F-98DBA4D10582}"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9960B-A742-4F79-9BC8-14A4E9893419}"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tags" Target="../tags/tag48.xml" /><Relationship Id="rId2" Type="http://schemas.openxmlformats.org/officeDocument/2006/relationships/tags" Target="../tags/tag49.xml" /><Relationship Id="rId3" Type="http://schemas.openxmlformats.org/officeDocument/2006/relationships/tags" Target="../tags/tag50.xml" /><Relationship Id="rId4" Type="http://schemas.openxmlformats.org/officeDocument/2006/relationships/tags" Target="../tags/tag51.xml" /><Relationship Id="rId5"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tags" Target="../tags/tag52.xml" /><Relationship Id="rId2" Type="http://schemas.openxmlformats.org/officeDocument/2006/relationships/tags" Target="../tags/tag53.xml" /><Relationship Id="rId3" Type="http://schemas.openxmlformats.org/officeDocument/2006/relationships/tags" Target="../tags/tag54.xml" /><Relationship Id="rId4" Type="http://schemas.openxmlformats.org/officeDocument/2006/relationships/tags" Target="../tags/tag55.xml" /><Relationship Id="rId5" Type="http://schemas.openxmlformats.org/officeDocument/2006/relationships/tags" Target="../tags/tag56.xml" /><Relationship Id="rId6"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tags" Target="../tags/tag6.xml" /><Relationship Id="rId2" Type="http://schemas.openxmlformats.org/officeDocument/2006/relationships/tags" Target="../tags/tag7.xml" /><Relationship Id="rId3" Type="http://schemas.openxmlformats.org/officeDocument/2006/relationships/tags" Target="../tags/tag8.xml" /><Relationship Id="rId4" Type="http://schemas.openxmlformats.org/officeDocument/2006/relationships/tags" Target="../tags/tag9.xml" /><Relationship Id="rId5" Type="http://schemas.openxmlformats.org/officeDocument/2006/relationships/tags" Target="../tags/tag10.xml" /><Relationship Id="rId6"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tags" Target="../tags/tag11.xml" /><Relationship Id="rId2" Type="http://schemas.openxmlformats.org/officeDocument/2006/relationships/tags" Target="../tags/tag12.xml" /><Relationship Id="rId3" Type="http://schemas.openxmlformats.org/officeDocument/2006/relationships/tags" Target="../tags/tag13.xml" /><Relationship Id="rId4" Type="http://schemas.openxmlformats.org/officeDocument/2006/relationships/tags" Target="../tags/tag14.xml" /><Relationship Id="rId5" Type="http://schemas.openxmlformats.org/officeDocument/2006/relationships/tags" Target="../tags/tag15.xml" /><Relationship Id="rId6" Type="http://schemas.openxmlformats.org/officeDocument/2006/relationships/slideMaster" Target="../slideMasters/slideMaster1.xml" /></Relationships>
</file>

<file path=ppt/slideLayouts/_rels/slideLayout3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tags" Target="../tags/tag16.xml" /><Relationship Id="rId2" Type="http://schemas.openxmlformats.org/officeDocument/2006/relationships/tags" Target="../tags/tag17.xml" /><Relationship Id="rId3" Type="http://schemas.openxmlformats.org/officeDocument/2006/relationships/tags" Target="../tags/tag18.xml" /><Relationship Id="rId4" Type="http://schemas.openxmlformats.org/officeDocument/2006/relationships/tags" Target="../tags/tag19.xml" /><Relationship Id="rId5" Type="http://schemas.openxmlformats.org/officeDocument/2006/relationships/tags" Target="../tags/tag20.xml" /><Relationship Id="rId6" Type="http://schemas.openxmlformats.org/officeDocument/2006/relationships/tags" Target="../tags/tag21.xml" /><Relationship Id="rId7" Type="http://schemas.openxmlformats.org/officeDocument/2006/relationships/slideMaster" Target="../slideMasters/slideMaster1.xml" /></Relationships>
</file>

<file path=ppt/slideLayouts/_rels/slideLayout4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tags" Target="../tags/tag22.xml" /><Relationship Id="rId2" Type="http://schemas.openxmlformats.org/officeDocument/2006/relationships/tags" Target="../tags/tag23.xml" /><Relationship Id="rId3" Type="http://schemas.openxmlformats.org/officeDocument/2006/relationships/tags" Target="../tags/tag24.xml" /><Relationship Id="rId4" Type="http://schemas.openxmlformats.org/officeDocument/2006/relationships/tags" Target="../tags/tag25.xml" /><Relationship Id="rId5" Type="http://schemas.openxmlformats.org/officeDocument/2006/relationships/tags" Target="../tags/tag26.xml" /><Relationship Id="rId6" Type="http://schemas.openxmlformats.org/officeDocument/2006/relationships/tags" Target="../tags/tag27.xml" /><Relationship Id="rId7" Type="http://schemas.openxmlformats.org/officeDocument/2006/relationships/tags" Target="../tags/tag28.xml" /><Relationship Id="rId8" Type="http://schemas.openxmlformats.org/officeDocument/2006/relationships/tags" Target="../tags/tag29.xml" /><Relationship Id="rId9" Type="http://schemas.openxmlformats.org/officeDocument/2006/relationships/slideMaster" Target="../slideMasters/slideMaster1.xml" /></Relationships>
</file>

<file path=ppt/slideLayouts/_rels/slideLayout5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30.xml" /><Relationship Id="rId2" Type="http://schemas.openxmlformats.org/officeDocument/2006/relationships/tags" Target="../tags/tag31.xml" /><Relationship Id="rId3" Type="http://schemas.openxmlformats.org/officeDocument/2006/relationships/tags" Target="../tags/tag32.xml" /><Relationship Id="rId4" Type="http://schemas.openxmlformats.org/officeDocument/2006/relationships/tags" Target="../tags/tag33.xml" /><Relationship Id="rId5"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tags" Target="../tags/tag34.xml" /><Relationship Id="rId2" Type="http://schemas.openxmlformats.org/officeDocument/2006/relationships/tags" Target="../tags/tag35.xml" /><Relationship Id="rId3" Type="http://schemas.openxmlformats.org/officeDocument/2006/relationships/tags" Target="../tags/tag36.xml" /><Relationship Id="rId4"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tags" Target="../tags/tag37.xml" /><Relationship Id="rId2" Type="http://schemas.openxmlformats.org/officeDocument/2006/relationships/tags" Target="../tags/tag38.xml" /><Relationship Id="rId3" Type="http://schemas.openxmlformats.org/officeDocument/2006/relationships/tags" Target="../tags/tag39.xml" /><Relationship Id="rId4" Type="http://schemas.openxmlformats.org/officeDocument/2006/relationships/tags" Target="../tags/tag40.xml" /><Relationship Id="rId5" Type="http://schemas.openxmlformats.org/officeDocument/2006/relationships/tags" Target="../tags/tag41.xml" /><Relationship Id="rId6" Type="http://schemas.openxmlformats.org/officeDocument/2006/relationships/tags" Target="../tags/tag42.xml" /><Relationship Id="rId7"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tags" Target="../tags/tag43.xml" /><Relationship Id="rId2" Type="http://schemas.openxmlformats.org/officeDocument/2006/relationships/tags" Target="../tags/tag44.xml" /><Relationship Id="rId3" Type="http://schemas.openxmlformats.org/officeDocument/2006/relationships/tags" Target="../tags/tag45.xml" /><Relationship Id="rId4" Type="http://schemas.openxmlformats.org/officeDocument/2006/relationships/tags" Target="../tags/tag46.xml" /><Relationship Id="rId5" Type="http://schemas.openxmlformats.org/officeDocument/2006/relationships/tags" Target="../tags/tag47.xml" /><Relationship Id="rId6"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hasCustomPrompt="1"/>
            <p:custDataLst>
              <p:tags r:id="rId1"/>
            </p:custDataLst>
          </p:nvPr>
        </p:nvSpPr>
        <p:spPr>
          <a:xfrm>
            <a:off x="1198613" y="914569"/>
            <a:ext cx="9797669" cy="2570876"/>
          </a:xfrm>
        </p:spPr>
        <p:txBody>
          <a:bodyPr lIns="90000" tIns="46800" rIns="90000" bIns="46800" anchor="b" anchorCtr="0">
            <a:normAutofit/>
          </a:bodyPr>
          <a:lstStyle>
            <a:lvl1pPr algn="ctr">
              <a:defRPr sz="6000"/>
            </a:lvl1pPr>
          </a:lstStyle>
          <a:p>
            <a:r>
              <a:rPr lang="zh-CN" altLang="en-US"/>
              <a:t>单击此处编辑标题</a:t>
            </a:r>
            <a:endParaRPr lang="zh-CN" altLang="en-US"/>
          </a:p>
        </p:txBody>
      </p:sp>
      <p:sp>
        <p:nvSpPr>
          <p:cNvPr id="3" name="副标题 2"/>
          <p:cNvSpPr>
            <a:spLocks noGrp="1"/>
          </p:cNvSpPr>
          <p:nvPr>
            <p:ph type="subTitle" idx="1" hasCustomPrompt="1"/>
            <p:custDataLst>
              <p:tags r:id="rId2"/>
            </p:custDataLst>
          </p:nvPr>
        </p:nvSpPr>
        <p:spPr>
          <a:xfrm>
            <a:off x="1198613" y="3561059"/>
            <a:ext cx="9797669" cy="1472673"/>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a:t>单击此处编辑副标题</a:t>
            </a:r>
            <a:endParaRPr lang="zh-CN" altLang="en-US"/>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内容">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7" name="内容占位符 6"/>
          <p:cNvSpPr>
            <a:spLocks noGrp="1"/>
          </p:cNvSpPr>
          <p:nvPr>
            <p:ph sz="quarter" idx="13"/>
            <p:custDataLst>
              <p:tags r:id="rId4"/>
            </p:custDataLst>
          </p:nvPr>
        </p:nvSpPr>
        <p:spPr>
          <a:xfrm>
            <a:off x="608305" y="774143"/>
            <a:ext cx="10971086" cy="5483815"/>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末尾幻灯片">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2" name="标题 1"/>
          <p:cNvSpPr>
            <a:spLocks noGrp="1"/>
          </p:cNvSpPr>
          <p:nvPr>
            <p:ph type="title" hasCustomPrompt="1"/>
            <p:custDataLst>
              <p:tags r:id="rId4"/>
            </p:custDataLst>
          </p:nvPr>
        </p:nvSpPr>
        <p:spPr>
          <a:xfrm>
            <a:off x="1198613" y="2484460"/>
            <a:ext cx="9797669" cy="1018989"/>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5"/>
            </p:custDataLst>
          </p:nvPr>
        </p:nvSpPr>
        <p:spPr>
          <a:xfrm>
            <a:off x="1198613" y="3561059"/>
            <a:ext cx="9797669" cy="471687"/>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idx="1"/>
            <p:custDataLst>
              <p:tags r:id="rId2"/>
            </p:custDataLst>
          </p:nvPr>
        </p:nvSpPr>
        <p:spPr>
          <a:xfrm>
            <a:off x="608305" y="1490676"/>
            <a:ext cx="10967486" cy="4760081"/>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hasCustomPrompt="1"/>
            <p:custDataLst>
              <p:tags r:id="rId1"/>
            </p:custDataLst>
          </p:nvPr>
        </p:nvSpPr>
        <p:spPr>
          <a:xfrm>
            <a:off x="1990489" y="3849113"/>
            <a:ext cx="7767586" cy="766942"/>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2"/>
            </p:custDataLst>
          </p:nvPr>
        </p:nvSpPr>
        <p:spPr>
          <a:xfrm>
            <a:off x="1990489" y="4616055"/>
            <a:ext cx="7767586" cy="867761"/>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5365" indent="0">
              <a:buNone/>
              <a:defRPr sz="1600">
                <a:solidFill>
                  <a:schemeClr val="tx1">
                    <a:tint val="75000"/>
                  </a:schemeClr>
                </a:solidFill>
              </a:defRPr>
            </a:lvl6pPr>
            <a:lvl7pPr marL="2742565" indent="0">
              <a:buNone/>
              <a:defRPr sz="1600">
                <a:solidFill>
                  <a:schemeClr val="tx1">
                    <a:tint val="75000"/>
                  </a:schemeClr>
                </a:solidFill>
              </a:defRPr>
            </a:lvl7pPr>
            <a:lvl8pPr marL="3199765" indent="0">
              <a:buNone/>
              <a:defRPr sz="1600">
                <a:solidFill>
                  <a:schemeClr val="tx1">
                    <a:tint val="75000"/>
                  </a:schemeClr>
                </a:solidFill>
              </a:defRPr>
            </a:lvl8pPr>
            <a:lvl9pPr marL="3656965"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2"/>
            </p:custDataLst>
          </p:nvPr>
        </p:nvSpPr>
        <p:spPr>
          <a:xfrm>
            <a:off x="608305" y="1501478"/>
            <a:ext cx="5175991" cy="4749279"/>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3"/>
            </p:custDataLst>
          </p:nvPr>
        </p:nvSpPr>
        <p:spPr>
          <a:xfrm>
            <a:off x="6410598" y="1501478"/>
            <a:ext cx="5175991" cy="4749279"/>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文本占位符 2"/>
          <p:cNvSpPr>
            <a:spLocks noGrp="1"/>
          </p:cNvSpPr>
          <p:nvPr>
            <p:ph type="body" idx="1" hasCustomPrompt="1"/>
            <p:custDataLst>
              <p:tags r:id="rId2"/>
            </p:custDataLst>
          </p:nvPr>
        </p:nvSpPr>
        <p:spPr>
          <a:xfrm>
            <a:off x="608305" y="1429465"/>
            <a:ext cx="5341565" cy="381671"/>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3"/>
            </p:custDataLst>
          </p:nvPr>
        </p:nvSpPr>
        <p:spPr>
          <a:xfrm>
            <a:off x="608305"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5" name="文本占位符 4"/>
          <p:cNvSpPr>
            <a:spLocks noGrp="1"/>
          </p:cNvSpPr>
          <p:nvPr>
            <p:ph type="body" sz="quarter" idx="3" hasCustomPrompt="1"/>
            <p:custDataLst>
              <p:tags r:id="rId4"/>
            </p:custDataLst>
          </p:nvPr>
        </p:nvSpPr>
        <p:spPr>
          <a:xfrm>
            <a:off x="6234776" y="1421992"/>
            <a:ext cx="5341565" cy="381671"/>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4776"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图片与标题">
    <p:spTree>
      <p:nvGrpSpPr>
        <p:cNvPr id="1" name=""/>
        <p:cNvGrpSpPr/>
        <p:nvPr/>
      </p:nvGrpSpPr>
      <p:grpSpPr>
        <a:xfrm>
          <a:off x="0" y="0"/>
          <a:ext cx="0" cy="0"/>
        </a:xfrm>
      </p:grpSpPr>
      <p:sp>
        <p:nvSpPr>
          <p:cNvPr id="3" name="图片占位符 2"/>
          <p:cNvSpPr>
            <a:spLocks noGrp="1"/>
          </p:cNvSpPr>
          <p:nvPr>
            <p:ph type="pic" idx="1"/>
            <p:custDataLst>
              <p:tags r:id="rId1"/>
            </p:custDataLst>
          </p:nvPr>
        </p:nvSpPr>
        <p:spPr>
          <a:xfrm>
            <a:off x="608305" y="1555488"/>
            <a:ext cx="5232259" cy="4608853"/>
          </a:xfrm>
        </p:spPr>
        <p:txBody>
          <a:bodyPr vert="horz" lIns="90000" tIns="46800" rIns="90000" bIns="46800" rtlCol="0">
            <a:normAutofit/>
          </a:bodyPr>
          <a:lstStyle>
            <a:lvl1pPr>
              <a:buNone/>
              <a:defRPr sz="1600"/>
            </a:lvl1pPr>
          </a:lstStyle>
          <a:p>
            <a:pPr lvl="0"/>
            <a:endParaRPr>
              <a:sym typeface="+mn-ea"/>
            </a:endParaRPr>
          </a:p>
        </p:txBody>
      </p:sp>
      <p:sp>
        <p:nvSpPr>
          <p:cNvPr id="4" name="文本占位符 3"/>
          <p:cNvSpPr>
            <a:spLocks noGrp="1"/>
          </p:cNvSpPr>
          <p:nvPr>
            <p:ph type="body" sz="half" idx="2"/>
            <p:custDataLst>
              <p:tags r:id="rId2"/>
            </p:custDataLst>
          </p:nvPr>
        </p:nvSpPr>
        <p:spPr>
          <a:xfrm>
            <a:off x="6349408" y="1555488"/>
            <a:ext cx="5226383" cy="4608853"/>
          </a:xfrm>
        </p:spPr>
        <p:txBody>
          <a:bodyPr vert="horz" lIns="90000" tIns="46800" rIns="90000" bIns="46800" rtlCol="0">
            <a:normAutofit/>
          </a:bodyPr>
          <a:lstStyle>
            <a:lvl1pPr>
              <a:buNone/>
              <a:defRPr sz="1600"/>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
            </a:fld>
            <a:endParaRPr lang="zh-CN" altLang="en-US"/>
          </a:p>
        </p:txBody>
      </p:sp>
      <p:sp>
        <p:nvSpPr>
          <p:cNvPr id="6" name="页脚占位符 5"/>
          <p:cNvSpPr>
            <a:spLocks noGrp="1"/>
          </p:cNvSpPr>
          <p:nvPr>
            <p:ph type="ftr" sz="quarter" idx="11"/>
            <p:custDataLst>
              <p:tags r:id="rId4"/>
            </p:custDataLst>
          </p:nvPr>
        </p:nvSpPr>
        <p:spPr/>
        <p:txBody>
          <a:bodyPr/>
          <a:lstStyle/>
          <a:p>
            <a:endParaRPr lang="zh-CN" altLang="en-US"/>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hasCustomPrompt="1"/>
            <p:custDataLst>
              <p:tags r:id="rId1"/>
            </p:custDataLst>
          </p:nvPr>
        </p:nvSpPr>
        <p:spPr>
          <a:xfrm>
            <a:off x="10233201" y="914569"/>
            <a:ext cx="1043837" cy="5030131"/>
          </a:xfrm>
        </p:spPr>
        <p:txBody>
          <a:bodyPr vert="eaVert" lIns="90000" tIns="46800" rIns="90000" bIns="46800" rtlCol="0" anchor="ctr" anchorCtr="0">
            <a:normAutofit/>
          </a:bodyPr>
          <a:lstStyle>
            <a:lvl1pPr>
              <a:buNone/>
              <a:defRPr sz="2800"/>
            </a:lvl1pPr>
          </a:lstStyle>
          <a:p>
            <a:pPr lvl="0"/>
            <a:r>
              <a:rPr>
                <a:sym typeface="+mn-ea"/>
              </a:rPr>
              <a:t>单击此处编辑标题</a:t>
            </a:r>
            <a:endParaRPr>
              <a:sym typeface="+mn-ea"/>
            </a:endParaRPr>
          </a:p>
        </p:txBody>
      </p:sp>
      <p:sp>
        <p:nvSpPr>
          <p:cNvPr id="3" name="竖排文字占位符 2"/>
          <p:cNvSpPr>
            <a:spLocks noGrp="1"/>
          </p:cNvSpPr>
          <p:nvPr>
            <p:ph type="body" orient="vert" idx="1"/>
            <p:custDataLst>
              <p:tags r:id="rId2"/>
            </p:custDataLst>
          </p:nvPr>
        </p:nvSpPr>
        <p:spPr>
          <a:xfrm>
            <a:off x="914257" y="914569"/>
            <a:ext cx="9167767" cy="5030131"/>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6765"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slideLayout" Target="../slideLayouts/slideLayout24.xml" /><Relationship Id="rId25" Type="http://schemas.openxmlformats.org/officeDocument/2006/relationships/slideLayout" Target="../slideLayouts/slideLayout25.xml" /><Relationship Id="rId26" Type="http://schemas.openxmlformats.org/officeDocument/2006/relationships/slideLayout" Target="../slideLayouts/slideLayout26.xml" /><Relationship Id="rId27" Type="http://schemas.openxmlformats.org/officeDocument/2006/relationships/slideLayout" Target="../slideLayouts/slideLayout27.xml" /><Relationship Id="rId28" Type="http://schemas.openxmlformats.org/officeDocument/2006/relationships/slideLayout" Target="../slideLayouts/slideLayout28.xml" /><Relationship Id="rId29" Type="http://schemas.openxmlformats.org/officeDocument/2006/relationships/slideLayout" Target="../slideLayouts/slideLayout29.xml" /><Relationship Id="rId3" Type="http://schemas.openxmlformats.org/officeDocument/2006/relationships/slideLayout" Target="../slideLayouts/slideLayout3.xml" /><Relationship Id="rId30" Type="http://schemas.openxmlformats.org/officeDocument/2006/relationships/slideLayout" Target="../slideLayouts/slideLayout30.xml" /><Relationship Id="rId31" Type="http://schemas.openxmlformats.org/officeDocument/2006/relationships/slideLayout" Target="../slideLayouts/slideLayout31.xml" /><Relationship Id="rId32" Type="http://schemas.openxmlformats.org/officeDocument/2006/relationships/slideLayout" Target="../slideLayouts/slideLayout32.xml" /><Relationship Id="rId33" Type="http://schemas.openxmlformats.org/officeDocument/2006/relationships/slideLayout" Target="../slideLayouts/slideLayout33.xml" /><Relationship Id="rId34" Type="http://schemas.openxmlformats.org/officeDocument/2006/relationships/slideLayout" Target="../slideLayouts/slideLayout34.xml" /><Relationship Id="rId35" Type="http://schemas.openxmlformats.org/officeDocument/2006/relationships/slideLayout" Target="../slideLayouts/slideLayout35.xml" /><Relationship Id="rId36" Type="http://schemas.openxmlformats.org/officeDocument/2006/relationships/slideLayout" Target="../slideLayouts/slideLayout36.xml" /><Relationship Id="rId37" Type="http://schemas.openxmlformats.org/officeDocument/2006/relationships/slideLayout" Target="../slideLayouts/slideLayout37.xml" /><Relationship Id="rId38" Type="http://schemas.openxmlformats.org/officeDocument/2006/relationships/slideLayout" Target="../slideLayouts/slideLayout38.xml" /><Relationship Id="rId39" Type="http://schemas.openxmlformats.org/officeDocument/2006/relationships/slideLayout" Target="../slideLayouts/slideLayout39.xml" /><Relationship Id="rId4" Type="http://schemas.openxmlformats.org/officeDocument/2006/relationships/slideLayout" Target="../slideLayouts/slideLayout4.xml" /><Relationship Id="rId40" Type="http://schemas.openxmlformats.org/officeDocument/2006/relationships/slideLayout" Target="../slideLayouts/slideLayout40.xml" /><Relationship Id="rId41" Type="http://schemas.openxmlformats.org/officeDocument/2006/relationships/slideLayout" Target="../slideLayouts/slideLayout41.xml" /><Relationship Id="rId42" Type="http://schemas.openxmlformats.org/officeDocument/2006/relationships/slideLayout" Target="../slideLayouts/slideLayout42.xml" /><Relationship Id="rId43" Type="http://schemas.openxmlformats.org/officeDocument/2006/relationships/slideLayout" Target="../slideLayouts/slideLayout43.xml" /><Relationship Id="rId44" Type="http://schemas.openxmlformats.org/officeDocument/2006/relationships/slideLayout" Target="../slideLayouts/slideLayout44.xml" /><Relationship Id="rId45" Type="http://schemas.openxmlformats.org/officeDocument/2006/relationships/slideLayout" Target="../slideLayouts/slideLayout45.xml" /><Relationship Id="rId46" Type="http://schemas.openxmlformats.org/officeDocument/2006/relationships/slideLayout" Target="../slideLayouts/slideLayout46.xml" /><Relationship Id="rId47" Type="http://schemas.openxmlformats.org/officeDocument/2006/relationships/slideLayout" Target="../slideLayouts/slideLayout47.xml" /><Relationship Id="rId48" Type="http://schemas.openxmlformats.org/officeDocument/2006/relationships/slideLayout" Target="../slideLayouts/slideLayout48.xml" /><Relationship Id="rId49" Type="http://schemas.openxmlformats.org/officeDocument/2006/relationships/slideLayout" Target="../slideLayouts/slideLayout49.xml" /><Relationship Id="rId5" Type="http://schemas.openxmlformats.org/officeDocument/2006/relationships/slideLayout" Target="../slideLayouts/slideLayout5.xml" /><Relationship Id="rId50" Type="http://schemas.openxmlformats.org/officeDocument/2006/relationships/slideLayout" Target="../slideLayouts/slideLayout50.xml" /><Relationship Id="rId51" Type="http://schemas.openxmlformats.org/officeDocument/2006/relationships/slideLayout" Target="../slideLayouts/slideLayout51.xml" /><Relationship Id="rId52" Type="http://schemas.openxmlformats.org/officeDocument/2006/relationships/slideLayout" Target="../slideLayouts/slideLayout52.xml" /><Relationship Id="rId53" Type="http://schemas.openxmlformats.org/officeDocument/2006/relationships/slideLayout" Target="../slideLayouts/slideLayout53.xml" /><Relationship Id="rId54" Type="http://schemas.openxmlformats.org/officeDocument/2006/relationships/slideLayout" Target="../slideLayouts/slideLayout54.xml" /><Relationship Id="rId55" Type="http://schemas.openxmlformats.org/officeDocument/2006/relationships/slideLayout" Target="../slideLayouts/slideLayout55.xml" /><Relationship Id="rId56" Type="http://schemas.openxmlformats.org/officeDocument/2006/relationships/slideLayout" Target="../slideLayouts/slideLayout56.xml" /><Relationship Id="rId57" Type="http://schemas.openxmlformats.org/officeDocument/2006/relationships/slideLayout" Target="../slideLayouts/slideLayout57.xml" /><Relationship Id="rId58" Type="http://schemas.openxmlformats.org/officeDocument/2006/relationships/tags" Target="../tags/tag57.xml" /><Relationship Id="rId59" Type="http://schemas.openxmlformats.org/officeDocument/2006/relationships/tags" Target="../tags/tag58.xml" /><Relationship Id="rId6" Type="http://schemas.openxmlformats.org/officeDocument/2006/relationships/slideLayout" Target="../slideLayouts/slideLayout6.xml" /><Relationship Id="rId60" Type="http://schemas.openxmlformats.org/officeDocument/2006/relationships/tags" Target="../tags/tag59.xml" /><Relationship Id="rId61" Type="http://schemas.openxmlformats.org/officeDocument/2006/relationships/tags" Target="../tags/tag60.xml" /><Relationship Id="rId62" Type="http://schemas.openxmlformats.org/officeDocument/2006/relationships/tags" Target="../tags/tag61.xml" /><Relationship Id="rId63" Type="http://schemas.openxmlformats.org/officeDocument/2006/relationships/tags" Target="../tags/tag62.xml" /><Relationship Id="rId64" Type="http://schemas.openxmlformats.org/officeDocument/2006/relationships/theme" Target="../theme/theme1.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rgbClr val="FFFFFF"/>
        </a:solidFill>
        <a:effectLst/>
      </p:bgPr>
    </p:bg>
    <p:spTree>
      <p:nvGrpSpPr>
        <p:cNvPr id="1" name=""/>
        <p:cNvGrpSpPr/>
        <p:nvPr/>
      </p:nvGrpSpPr>
      <p:grpSpPr>
        <a:xfrm>
          <a:off x="0" y="0"/>
          <a:ext cx="0" cy="0"/>
        </a:xfrm>
      </p:grpSpPr>
      <p:sp>
        <p:nvSpPr>
          <p:cNvPr id="2" name="标题占位符 1"/>
          <p:cNvSpPr>
            <a:spLocks noGrp="1"/>
          </p:cNvSpPr>
          <p:nvPr>
            <p:ph type="title"/>
            <p:custDataLst>
              <p:tags r:id="rId58"/>
            </p:custDataLst>
          </p:nvPr>
        </p:nvSpPr>
        <p:spPr>
          <a:xfrm>
            <a:off x="608305" y="608513"/>
            <a:ext cx="10967486" cy="705731"/>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59"/>
            </p:custDataLst>
          </p:nvPr>
        </p:nvSpPr>
        <p:spPr>
          <a:xfrm>
            <a:off x="608305" y="1490676"/>
            <a:ext cx="10967486" cy="4760081"/>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60"/>
            </p:custDataLst>
          </p:nvPr>
        </p:nvSpPr>
        <p:spPr>
          <a:xfrm>
            <a:off x="611904" y="6315569"/>
            <a:ext cx="2699578" cy="316859"/>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3"/>
            <p:custDataLst>
              <p:tags r:id="rId61"/>
            </p:custDataLst>
          </p:nvPr>
        </p:nvSpPr>
        <p:spPr>
          <a:xfrm>
            <a:off x="4115357" y="6315569"/>
            <a:ext cx="3959381" cy="316859"/>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4"/>
            <p:custDataLst>
              <p:tags r:id="rId62"/>
            </p:custDataLst>
          </p:nvPr>
        </p:nvSpPr>
        <p:spPr>
          <a:xfrm>
            <a:off x="8876213" y="6315569"/>
            <a:ext cx="2699578" cy="316859"/>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0</a:t>
            </a:fld>
            <a:endParaRPr lang="zh-CN" altLang="en-US"/>
          </a:p>
        </p:txBody>
      </p:sp>
    </p:spTree>
    <p:custDataLst>
      <p:tags r:id="rId6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 id="2147483703" r:id="rId55"/>
    <p:sldLayoutId id="2147483704" r:id="rId56"/>
    <p:sldLayoutId id="2147483705" r:id="rId57"/>
  </p:sldLayoutIdLst>
  <p:transition/>
  <p:timing/>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6765"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2.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1.xml" /><Relationship Id="rId2" Type="http://schemas.openxmlformats.org/officeDocument/2006/relationships/image" Target="../media/image5.jpeg" /><Relationship Id="rId3" Type="http://schemas.openxmlformats.org/officeDocument/2006/relationships/image" Target="../media/image6.jpe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3.xml" /><Relationship Id="rId2" Type="http://schemas.openxmlformats.org/officeDocument/2006/relationships/image" Target="../media/image7.jpeg" /><Relationship Id="rId3" Type="http://schemas.openxmlformats.org/officeDocument/2006/relationships/image" Target="../media/image8.jpe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4.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5.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6.xml" /><Relationship Id="rId2" Type="http://schemas.openxmlformats.org/officeDocument/2006/relationships/image" Target="../media/image9.jpe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7.xml" /><Relationship Id="rId2" Type="http://schemas.openxmlformats.org/officeDocument/2006/relationships/image" Target="../media/image10.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8.xml" /><Relationship Id="rId2" Type="http://schemas.openxmlformats.org/officeDocument/2006/relationships/image" Target="../media/image11.jpe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9.xml" /><Relationship Id="rId2" Type="http://schemas.openxmlformats.org/officeDocument/2006/relationships/image" Target="../media/image12.jpe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0.xml" /><Relationship Id="rId2" Type="http://schemas.openxmlformats.org/officeDocument/2006/relationships/image" Target="../media/image13.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1.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32.xml" /><Relationship Id="rId2" Type="http://schemas.openxmlformats.org/officeDocument/2006/relationships/image" Target="../media/image14.jpe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33.xml" /><Relationship Id="rId2" Type="http://schemas.openxmlformats.org/officeDocument/2006/relationships/image" Target="../media/image15.jpe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34.xml" /><Relationship Id="rId2" Type="http://schemas.openxmlformats.org/officeDocument/2006/relationships/image" Target="../media/image16.jpe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35.xml" /><Relationship Id="rId2" Type="http://schemas.openxmlformats.org/officeDocument/2006/relationships/image" Target="../media/image17.jpeg"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36.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37.xml" /><Relationship Id="rId2" Type="http://schemas.openxmlformats.org/officeDocument/2006/relationships/image" Target="../media/image18.jpe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38.xml" /><Relationship Id="rId2" Type="http://schemas.openxmlformats.org/officeDocument/2006/relationships/image" Target="../media/image19.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40.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4.xml" /><Relationship Id="rId2" Type="http://schemas.openxmlformats.org/officeDocument/2006/relationships/package" Target="../embeddings/Document1.docx" TargetMode="Internal" /><Relationship Id="rId3" Type="http://schemas.openxmlformats.org/officeDocument/2006/relationships/image" Target="../media/image1.emf" /><Relationship Id="rId4" Type="http://schemas.openxmlformats.org/officeDocument/2006/relationships/vmlDrawing" Target="../drawings/vmlDrawing1.v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41.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42.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43.xml" /><Relationship Id="rId2" Type="http://schemas.openxmlformats.org/officeDocument/2006/relationships/image" Target="../media/image20.jpeg"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44.xml" /><Relationship Id="rId2" Type="http://schemas.openxmlformats.org/officeDocument/2006/relationships/image" Target="../media/image20.jpeg"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45.xml" /><Relationship Id="rId2" Type="http://schemas.openxmlformats.org/officeDocument/2006/relationships/image" Target="../media/image21.jpe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46.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48.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49.xml" /><Relationship Id="rId2" Type="http://schemas.openxmlformats.org/officeDocument/2006/relationships/image" Target="../media/image22.jpeg"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50.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5.xml" /><Relationship Id="rId2" Type="http://schemas.openxmlformats.org/officeDocument/2006/relationships/image" Target="../media/image2.jpeg"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51.xml" /><Relationship Id="rId2" Type="http://schemas.openxmlformats.org/officeDocument/2006/relationships/image" Target="../media/image22.jpeg"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52.xml" /><Relationship Id="rId2" Type="http://schemas.openxmlformats.org/officeDocument/2006/relationships/image" Target="../media/image23.jpeg" /><Relationship Id="rId3" Type="http://schemas.openxmlformats.org/officeDocument/2006/relationships/image" Target="../media/image22.jpeg"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53.xml" /><Relationship Id="rId2" Type="http://schemas.openxmlformats.org/officeDocument/2006/relationships/image" Target="../media/image22.jpeg"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54.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55.xml"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56.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57.xml" /><Relationship Id="rId2" Type="http://schemas.openxmlformats.org/officeDocument/2006/relationships/image" Target="../media/image24.jpeg" /><Relationship Id="rId3" Type="http://schemas.openxmlformats.org/officeDocument/2006/relationships/image" Target="../media/image25.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6.xml" /><Relationship Id="rId2" Type="http://schemas.openxmlformats.org/officeDocument/2006/relationships/image" Target="../media/image3.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7.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8.xml" /><Relationship Id="rId2" Type="http://schemas.openxmlformats.org/officeDocument/2006/relationships/image" Target="../media/image4.jpe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9.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0.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523174" y="2501100"/>
            <a:ext cx="9144064" cy="1846659"/>
            <a:chOff x="1523174" y="2501100"/>
            <a:chExt cx="9144064" cy="1846659"/>
          </a:xfrm>
        </p:grpSpPr>
        <p:sp>
          <p:nvSpPr>
            <p:cNvPr id="2" name="文本框 5"/>
            <p:cNvSpPr txBox="1"/>
            <p:nvPr/>
          </p:nvSpPr>
          <p:spPr>
            <a:xfrm>
              <a:off x="1951802" y="2501100"/>
              <a:ext cx="8406064" cy="184665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auto" hangingPunct="1">
                <a:lnSpc>
                  <a:spcPct val="150000"/>
                </a:lnSpc>
                <a:spcBef>
                  <a:spcPct val="0"/>
                </a:spcBef>
                <a:spcAft>
                  <a:spcPct val="0"/>
                </a:spcAft>
                <a:defRPr/>
              </a:pPr>
              <a:r>
                <a:rPr lang="zh-CN" altLang="en-US" sz="4400" b="1" spc="200">
                  <a:solidFill>
                    <a:srgbClr val="1BB18D"/>
                  </a:solidFill>
                  <a:latin typeface="微软雅黑" panose="020b0503020204020204" pitchFamily="34" charset="-122"/>
                  <a:ea typeface="微软雅黑" panose="020b0503020204020204" pitchFamily="34" charset="-122"/>
                </a:rPr>
                <a:t>第 </a:t>
              </a:r>
              <a:r>
                <a:rPr lang="en-US" altLang="zh-CN" sz="4400" b="1" spc="200" smtClean="0">
                  <a:solidFill>
                    <a:srgbClr val="1BB18D"/>
                  </a:solidFill>
                  <a:latin typeface="微软雅黑" panose="020b0503020204020204" pitchFamily="34" charset="-122"/>
                  <a:ea typeface="微软雅黑" panose="020b0503020204020204" pitchFamily="34" charset="-122"/>
                </a:rPr>
                <a:t>12 </a:t>
              </a:r>
              <a:r>
                <a:rPr lang="zh-CN" altLang="en-US" sz="4400" b="1" spc="200" smtClean="0">
                  <a:solidFill>
                    <a:srgbClr val="1BB18D"/>
                  </a:solidFill>
                  <a:latin typeface="微软雅黑" panose="020b0503020204020204" pitchFamily="34" charset="-122"/>
                  <a:ea typeface="微软雅黑" panose="020b0503020204020204" pitchFamily="34" charset="-122"/>
                </a:rPr>
                <a:t>课时</a:t>
              </a:r>
              <a:endParaRPr lang="en-US" altLang="zh-CN" sz="4400" b="1" spc="200" smtClean="0">
                <a:solidFill>
                  <a:srgbClr val="1BB18D"/>
                </a:solidFill>
                <a:latin typeface="微软雅黑" panose="020b0503020204020204" pitchFamily="34" charset="-122"/>
                <a:ea typeface="微软雅黑" panose="020b0503020204020204" pitchFamily="34" charset="-122"/>
              </a:endParaRPr>
            </a:p>
            <a:p>
              <a:pPr algn="ctr">
                <a:lnSpc>
                  <a:spcPct val="150000"/>
                </a:lnSpc>
                <a:defRPr/>
              </a:pPr>
              <a:r>
                <a:rPr lang="zh-CN" altLang="en-US" sz="3200" spc="200" smtClean="0">
                  <a:latin typeface="微软雅黑" panose="020b0503020204020204" pitchFamily="34" charset="-122"/>
                  <a:ea typeface="微软雅黑" panose="020b0503020204020204" pitchFamily="34" charset="-122"/>
                </a:rPr>
                <a:t>物态变化</a:t>
              </a:r>
              <a:endParaRPr lang="zh-CN" altLang="en-US" sz="2500" spc="200">
                <a:latin typeface="微软雅黑" panose="020b0503020204020204" pitchFamily="34" charset="-122"/>
                <a:ea typeface="微软雅黑" panose="020b0503020204020204" pitchFamily="34" charset="-122"/>
              </a:endParaRPr>
            </a:p>
          </p:txBody>
        </p:sp>
        <p:cxnSp>
          <p:nvCxnSpPr>
            <p:cNvPr id="3" name="直接连接符 2"/>
            <p:cNvCxnSpPr/>
            <p:nvPr/>
          </p:nvCxnSpPr>
          <p:spPr>
            <a:xfrm>
              <a:off x="1523174" y="3501232"/>
              <a:ext cx="91440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pu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287072" cy="581057"/>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3.</a:t>
            </a:r>
            <a:r>
              <a:rPr lang="zh-CN" altLang="en-US" sz="2400" b="1" smtClean="0"/>
              <a:t>晶体和非晶体的熔化、凝固图像</a:t>
            </a:r>
            <a:endParaRPr lang="zh-CN" altLang="en-US" sz="2400" b="1" smtClean="0"/>
          </a:p>
        </p:txBody>
      </p:sp>
      <p:graphicFrame>
        <p:nvGraphicFramePr>
          <p:cNvPr id="4" name="表格 3"/>
          <p:cNvGraphicFramePr>
            <a:graphicFrameLocks noGrp="1"/>
          </p:cNvGraphicFramePr>
          <p:nvPr/>
        </p:nvGraphicFramePr>
        <p:xfrm>
          <a:off x="951671" y="1286654"/>
          <a:ext cx="10707205" cy="3071834"/>
        </p:xfrm>
        <a:graphic>
          <a:graphicData uri="http://schemas.openxmlformats.org/drawingml/2006/table">
            <a:tbl>
              <a:tblPr/>
              <a:tblGrid>
                <a:gridCol w="714379"/>
                <a:gridCol w="571504"/>
                <a:gridCol w="5357850"/>
                <a:gridCol w="4063472"/>
              </a:tblGrid>
              <a:tr h="0">
                <a:tc gridSpan="2">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项目</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vert="horz" wrap="square"/>
                    <a:lstStyle/>
                    <a:p/>
                  </a:txBody>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晶体</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非晶体</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0">
                <a:tc gridSpan="2">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举例</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xBody>
                    <a:bodyPr vert="horz" wrap="square"/>
                    <a:lstStyle/>
                    <a:p/>
                  </a:txBody>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zh-CN" sz="2400" kern="100">
                          <a:solidFill>
                            <a:srgbClr val="000000"/>
                          </a:solidFill>
                          <a:latin typeface="+mn-ea"/>
                          <a:ea typeface="+mn-ea"/>
                          <a:cs typeface="Times New Roman" panose="02020603050405020304"/>
                        </a:rPr>
                        <a:t>海波、冰、水晶、食盐及各种金属等</a:t>
                      </a:r>
                      <a:endParaRPr lang="zh-CN" sz="2400" kern="100">
                        <a:solidFill>
                          <a:srgbClr val="000000"/>
                        </a:solidFill>
                        <a:latin typeface="+mn-ea"/>
                        <a:ea typeface="+mn-ea"/>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zh-CN" sz="2400" kern="100">
                          <a:solidFill>
                            <a:srgbClr val="000000"/>
                          </a:solidFill>
                          <a:latin typeface="+mn-ea"/>
                          <a:ea typeface="+mn-ea"/>
                          <a:cs typeface="Times New Roman" panose="02020603050405020304"/>
                        </a:rPr>
                        <a:t>玻璃、石蜡等</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974554">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熔</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化</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图</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像</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smtClean="0">
                        <a:solidFill>
                          <a:srgbClr val="000000"/>
                        </a:solidFill>
                        <a:latin typeface="+mn-ea"/>
                        <a:ea typeface="+mn-ea"/>
                        <a:cs typeface="Times New Roman" panose="02020603050405020304"/>
                      </a:endParaRPr>
                    </a:p>
                    <a:p>
                      <a:pPr algn="ctr">
                        <a:lnSpc>
                          <a:spcPct val="150000"/>
                        </a:lnSpc>
                        <a:spcAft>
                          <a:spcPct val="0"/>
                        </a:spcAft>
                      </a:pPr>
                      <a:endParaRPr lang="en-US" sz="2400" kern="100" smtClean="0">
                        <a:solidFill>
                          <a:srgbClr val="000000"/>
                        </a:solidFill>
                        <a:latin typeface="+mn-ea"/>
                        <a:ea typeface="+mn-ea"/>
                        <a:cs typeface="Times New Roman" panose="02020603050405020304"/>
                      </a:endParaRPr>
                    </a:p>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35843" name="20JX86.EPS"/>
          <p:cNvPicPr>
            <a:picLocks noChangeAspect="1" noChangeArrowheads="1"/>
          </p:cNvPicPr>
          <p:nvPr/>
        </p:nvPicPr>
        <p:blipFill>
          <a:blip r:embed="rId2"/>
          <a:stretch>
            <a:fillRect/>
          </a:stretch>
        </p:blipFill>
        <p:spPr bwMode="auto">
          <a:xfrm>
            <a:off x="3666314" y="2501100"/>
            <a:ext cx="1643074" cy="1643074"/>
          </a:xfrm>
          <a:prstGeom prst="rect">
            <a:avLst/>
          </a:prstGeom>
          <a:noFill/>
        </p:spPr>
      </p:pic>
      <p:pic>
        <p:nvPicPr>
          <p:cNvPr id="35842" name="20JX87.EPS"/>
          <p:cNvPicPr>
            <a:picLocks noChangeAspect="1" noChangeArrowheads="1"/>
          </p:cNvPicPr>
          <p:nvPr/>
        </p:nvPicPr>
        <p:blipFill>
          <a:blip r:embed="rId3"/>
          <a:stretch>
            <a:fillRect/>
          </a:stretch>
        </p:blipFill>
        <p:spPr bwMode="auto">
          <a:xfrm>
            <a:off x="8809850" y="2643976"/>
            <a:ext cx="1357322" cy="1404127"/>
          </a:xfrm>
          <a:prstGeom prst="rect">
            <a:avLst/>
          </a:prstGeom>
          <a:noFill/>
        </p:spPr>
      </p:pic>
    </p:spTree>
  </p:cSld>
  <p:clrMapOvr>
    <a:masterClrMapping/>
  </p:clrMapOvr>
  <p:transition>
    <p:fade/>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2" name="表格 1"/>
          <p:cNvGraphicFramePr>
            <a:graphicFrameLocks noGrp="1"/>
          </p:cNvGraphicFramePr>
          <p:nvPr/>
        </p:nvGraphicFramePr>
        <p:xfrm>
          <a:off x="951671" y="1000902"/>
          <a:ext cx="10707205" cy="4389120"/>
        </p:xfrm>
        <a:graphic>
          <a:graphicData uri="http://schemas.openxmlformats.org/drawingml/2006/table">
            <a:tbl>
              <a:tblPr/>
              <a:tblGrid>
                <a:gridCol w="714379"/>
                <a:gridCol w="571504"/>
                <a:gridCol w="5357850"/>
                <a:gridCol w="4063472"/>
              </a:tblGrid>
              <a:tr h="0">
                <a:tc gridSpan="2">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项目</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vert="horz" wrap="square"/>
                    <a:lstStyle/>
                    <a:p/>
                  </a:txBody>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晶体</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非晶体</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熔</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化</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特</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点</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smtClean="0">
                          <a:solidFill>
                            <a:srgbClr val="000000"/>
                          </a:solidFill>
                          <a:latin typeface="+mn-ea"/>
                          <a:ea typeface="+mn-ea"/>
                          <a:cs typeface="Times New Roman" panose="02020603050405020304"/>
                        </a:rPr>
                        <a:t>AB </a:t>
                      </a:r>
                      <a:r>
                        <a:rPr lang="zh-CN" sz="2400" kern="100" smtClean="0">
                          <a:solidFill>
                            <a:srgbClr val="000000"/>
                          </a:solidFill>
                          <a:latin typeface="+mn-ea"/>
                          <a:ea typeface="+mn-ea"/>
                          <a:cs typeface="Times New Roman" panose="02020603050405020304"/>
                        </a:rPr>
                        <a:t>段</a:t>
                      </a:r>
                      <a:r>
                        <a:rPr lang="zh-CN" sz="2400" kern="100">
                          <a:solidFill>
                            <a:srgbClr val="000000"/>
                          </a:solidFill>
                          <a:latin typeface="+mn-ea"/>
                          <a:ea typeface="+mn-ea"/>
                          <a:cs typeface="Times New Roman" panose="02020603050405020304"/>
                        </a:rPr>
                        <a:t>物质处于</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持续吸热</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温度</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BC</a:t>
                      </a:r>
                      <a:r>
                        <a:rPr lang="zh-CN" sz="2400" kern="100">
                          <a:solidFill>
                            <a:srgbClr val="000000"/>
                          </a:solidFill>
                          <a:latin typeface="+mn-ea"/>
                          <a:ea typeface="+mn-ea"/>
                          <a:cs typeface="Times New Roman" panose="02020603050405020304"/>
                        </a:rPr>
                        <a:t>段物质处于</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持续吸热</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温度</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内能</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该物质熔点为</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baseline="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熔化时间</a:t>
                      </a:r>
                      <a:r>
                        <a:rPr lang="zh-CN" sz="2400" kern="100" smtClean="0">
                          <a:solidFill>
                            <a:srgbClr val="000000"/>
                          </a:solidFill>
                          <a:latin typeface="+mn-ea"/>
                          <a:ea typeface="+mn-ea"/>
                          <a:cs typeface="Times New Roman" panose="02020603050405020304"/>
                        </a:rPr>
                        <a:t>为</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smtClean="0">
                          <a:solidFill>
                            <a:srgbClr val="000000"/>
                          </a:solidFill>
                          <a:latin typeface="+mn-ea"/>
                          <a:ea typeface="+mn-ea"/>
                          <a:cs typeface="Times New Roman" panose="02020603050405020304"/>
                        </a:rPr>
                        <a:t>CD </a:t>
                      </a:r>
                      <a:r>
                        <a:rPr lang="zh-CN" sz="2400" kern="100" smtClean="0">
                          <a:solidFill>
                            <a:srgbClr val="000000"/>
                          </a:solidFill>
                          <a:latin typeface="+mn-ea"/>
                          <a:ea typeface="+mn-ea"/>
                          <a:cs typeface="Times New Roman" panose="02020603050405020304"/>
                        </a:rPr>
                        <a:t>段</a:t>
                      </a:r>
                      <a:r>
                        <a:rPr lang="zh-CN" sz="2400" kern="100">
                          <a:solidFill>
                            <a:srgbClr val="000000"/>
                          </a:solidFill>
                          <a:latin typeface="+mn-ea"/>
                          <a:ea typeface="+mn-ea"/>
                          <a:cs typeface="Times New Roman" panose="02020603050405020304"/>
                        </a:rPr>
                        <a:t>物质处于</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持续吸热</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温度</a:t>
                      </a:r>
                      <a:r>
                        <a:rPr lang="zh-CN" sz="2400" i="1" u="sng" kern="10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zh-CN" sz="2400" kern="100">
                          <a:solidFill>
                            <a:srgbClr val="000000"/>
                          </a:solidFill>
                          <a:latin typeface="+mn-ea"/>
                          <a:ea typeface="+mn-ea"/>
                          <a:cs typeface="Times New Roman" panose="02020603050405020304"/>
                        </a:rPr>
                        <a:t>整个过程中持续</a:t>
                      </a:r>
                      <a:r>
                        <a:rPr lang="zh-CN" sz="2400" i="1" u="sng" kern="100">
                          <a:solidFill>
                            <a:srgbClr val="000000"/>
                          </a:solidFill>
                          <a:uFill>
                            <a:solidFill>
                              <a:srgbClr val="000000"/>
                            </a:solidFill>
                          </a:uFill>
                          <a:latin typeface="+mn-ea"/>
                          <a:ea typeface="+mn-ea"/>
                          <a:cs typeface="Times New Roman" panose="02020603050405020304"/>
                        </a:rPr>
                        <a:t>　　　　</a:t>
                      </a:r>
                      <a:r>
                        <a:rPr lang="zh-CN" sz="2400" kern="100">
                          <a:solidFill>
                            <a:srgbClr val="000000"/>
                          </a:solidFill>
                          <a:latin typeface="+mn-ea"/>
                          <a:ea typeface="+mn-ea"/>
                          <a:cs typeface="Times New Roman" panose="02020603050405020304"/>
                        </a:rPr>
                        <a:t>热量</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温度持续</a:t>
                      </a:r>
                      <a:r>
                        <a:rPr lang="zh-CN" sz="2400" i="1" u="sng" kern="10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3" name="Rectangle 14"/>
          <p:cNvSpPr>
            <a:spLocks noChangeArrowheads="1"/>
          </p:cNvSpPr>
          <p:nvPr/>
        </p:nvSpPr>
        <p:spPr bwMode="auto">
          <a:xfrm>
            <a:off x="4737884" y="150096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固态</a:t>
            </a:r>
            <a:endParaRPr lang="zh-CN" altLang="en-US">
              <a:solidFill>
                <a:srgbClr val="A50021"/>
              </a:solidFill>
            </a:endParaRPr>
          </a:p>
        </p:txBody>
      </p:sp>
      <p:sp>
        <p:nvSpPr>
          <p:cNvPr id="4" name="Rectangle 14"/>
          <p:cNvSpPr>
            <a:spLocks noChangeArrowheads="1"/>
          </p:cNvSpPr>
          <p:nvPr/>
        </p:nvSpPr>
        <p:spPr bwMode="auto">
          <a:xfrm>
            <a:off x="2809058" y="207247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升高</a:t>
            </a:r>
            <a:endParaRPr lang="zh-CN" altLang="en-US">
              <a:solidFill>
                <a:srgbClr val="A50021"/>
              </a:solidFill>
            </a:endParaRPr>
          </a:p>
        </p:txBody>
      </p:sp>
      <p:sp>
        <p:nvSpPr>
          <p:cNvPr id="5" name="Rectangle 14"/>
          <p:cNvSpPr>
            <a:spLocks noChangeArrowheads="1"/>
          </p:cNvSpPr>
          <p:nvPr/>
        </p:nvSpPr>
        <p:spPr bwMode="auto">
          <a:xfrm>
            <a:off x="4666446" y="2610939"/>
            <a:ext cx="172354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固液共存态</a:t>
            </a:r>
            <a:endParaRPr lang="zh-CN" altLang="en-US">
              <a:solidFill>
                <a:srgbClr val="A50021"/>
              </a:solidFill>
            </a:endParaRPr>
          </a:p>
        </p:txBody>
      </p:sp>
      <p:sp>
        <p:nvSpPr>
          <p:cNvPr id="6" name="Rectangle 14"/>
          <p:cNvSpPr>
            <a:spLocks noChangeArrowheads="1"/>
          </p:cNvSpPr>
          <p:nvPr/>
        </p:nvSpPr>
        <p:spPr bwMode="auto">
          <a:xfrm>
            <a:off x="3737752" y="3182443"/>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不变</a:t>
            </a:r>
            <a:endParaRPr lang="zh-CN" altLang="en-US">
              <a:solidFill>
                <a:srgbClr val="A50021"/>
              </a:solidFill>
            </a:endParaRPr>
          </a:p>
        </p:txBody>
      </p:sp>
      <p:sp>
        <p:nvSpPr>
          <p:cNvPr id="7" name="Rectangle 14"/>
          <p:cNvSpPr>
            <a:spLocks noChangeArrowheads="1"/>
          </p:cNvSpPr>
          <p:nvPr/>
        </p:nvSpPr>
        <p:spPr bwMode="auto">
          <a:xfrm>
            <a:off x="5723615" y="3182443"/>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增大</a:t>
            </a:r>
            <a:endParaRPr lang="zh-CN" altLang="en-US">
              <a:solidFill>
                <a:srgbClr val="A50021"/>
              </a:solidFill>
            </a:endParaRPr>
          </a:p>
        </p:txBody>
      </p:sp>
      <p:sp>
        <p:nvSpPr>
          <p:cNvPr id="8" name="Rectangle 14"/>
          <p:cNvSpPr>
            <a:spLocks noChangeArrowheads="1"/>
          </p:cNvSpPr>
          <p:nvPr/>
        </p:nvSpPr>
        <p:spPr bwMode="auto">
          <a:xfrm>
            <a:off x="3594876" y="3715546"/>
            <a:ext cx="96212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60 ℃</a:t>
            </a:r>
            <a:endParaRPr lang="zh-CN" altLang="en-US">
              <a:solidFill>
                <a:srgbClr val="A50021"/>
              </a:solidFill>
            </a:endParaRPr>
          </a:p>
        </p:txBody>
      </p:sp>
      <p:sp>
        <p:nvSpPr>
          <p:cNvPr id="9" name="Rectangle 14"/>
          <p:cNvSpPr>
            <a:spLocks noChangeArrowheads="1"/>
          </p:cNvSpPr>
          <p:nvPr/>
        </p:nvSpPr>
        <p:spPr bwMode="auto">
          <a:xfrm>
            <a:off x="6238082" y="3715546"/>
            <a:ext cx="105830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3 min</a:t>
            </a:r>
            <a:endParaRPr lang="zh-CN" altLang="en-US">
              <a:solidFill>
                <a:srgbClr val="A50021"/>
              </a:solidFill>
            </a:endParaRPr>
          </a:p>
        </p:txBody>
      </p:sp>
      <p:sp>
        <p:nvSpPr>
          <p:cNvPr id="10" name="Rectangle 14"/>
          <p:cNvSpPr>
            <a:spLocks noChangeArrowheads="1"/>
          </p:cNvSpPr>
          <p:nvPr/>
        </p:nvSpPr>
        <p:spPr bwMode="auto">
          <a:xfrm>
            <a:off x="4809322" y="4254013"/>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液态</a:t>
            </a:r>
            <a:endParaRPr lang="zh-CN" altLang="en-US">
              <a:solidFill>
                <a:srgbClr val="A50021"/>
              </a:solidFill>
            </a:endParaRPr>
          </a:p>
        </p:txBody>
      </p:sp>
      <p:sp>
        <p:nvSpPr>
          <p:cNvPr id="11" name="Rectangle 14"/>
          <p:cNvSpPr>
            <a:spLocks noChangeArrowheads="1"/>
          </p:cNvSpPr>
          <p:nvPr/>
        </p:nvSpPr>
        <p:spPr bwMode="auto">
          <a:xfrm>
            <a:off x="3151847" y="478711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升高</a:t>
            </a:r>
            <a:endParaRPr lang="zh-CN" altLang="en-US">
              <a:solidFill>
                <a:srgbClr val="A50021"/>
              </a:solidFill>
            </a:endParaRPr>
          </a:p>
        </p:txBody>
      </p:sp>
      <p:sp>
        <p:nvSpPr>
          <p:cNvPr id="12" name="Rectangle 14"/>
          <p:cNvSpPr>
            <a:spLocks noChangeArrowheads="1"/>
          </p:cNvSpPr>
          <p:nvPr/>
        </p:nvSpPr>
        <p:spPr bwMode="auto">
          <a:xfrm>
            <a:off x="10238610" y="2858290"/>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吸收</a:t>
            </a:r>
            <a:endParaRPr lang="zh-CN" altLang="en-US">
              <a:solidFill>
                <a:srgbClr val="A50021"/>
              </a:solidFill>
            </a:endParaRPr>
          </a:p>
        </p:txBody>
      </p:sp>
      <p:sp>
        <p:nvSpPr>
          <p:cNvPr id="13" name="Rectangle 14"/>
          <p:cNvSpPr>
            <a:spLocks noChangeArrowheads="1"/>
          </p:cNvSpPr>
          <p:nvPr/>
        </p:nvSpPr>
        <p:spPr bwMode="auto">
          <a:xfrm>
            <a:off x="9452792" y="3396757"/>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升高</a:t>
            </a:r>
            <a:endParaRPr lang="zh-CN" altLang="en-US">
              <a:solidFill>
                <a:srgbClr val="A50021"/>
              </a:solidFill>
            </a:endParaRPr>
          </a:p>
        </p:txBody>
      </p:sp>
      <p:sp>
        <p:nvSpPr>
          <p:cNvPr id="14" name="TextBox 13"/>
          <p:cNvSpPr txBox="1"/>
          <p:nvPr/>
        </p:nvSpPr>
        <p:spPr>
          <a:xfrm>
            <a:off x="10524362" y="572274"/>
            <a:ext cx="1143008" cy="461665"/>
          </a:xfrm>
          <a:prstGeom prst="rect">
            <a:avLst/>
          </a:prstGeom>
          <a:noFill/>
        </p:spPr>
        <p:txBody>
          <a:bodyPr wrap="square" rtlCol="0">
            <a:spAutoFit/>
          </a:bodyPr>
          <a:lstStyle/>
          <a:p>
            <a:r>
              <a:rPr lang="zh-CN" altLang="en-US" smtClean="0"/>
              <a:t>（续表）</a:t>
            </a:r>
            <a:endParaRPr lang="zh-CN" alt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500"/>
                                        <p:tgtEl>
                                          <p:spTgt spid="11"/>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childTnLst>
                          </p:cTn>
                        </p:par>
                      </p:childTnLst>
                    </p:cTn>
                  </p:par>
                  <p:par>
                    <p:cTn id="53" fill="hold" nodeType="clickPar">
                      <p:stCondLst>
                        <p:cond delay="indefinite"/>
                      </p:stCondLst>
                      <p:childTnLst>
                        <p:par>
                          <p:cTn id="54" fill="hold" nodeType="after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P spid="12" grpId="0"/>
      <p:bldP spid="13"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2" name="表格 1"/>
          <p:cNvGraphicFramePr>
            <a:graphicFrameLocks noGrp="1"/>
          </p:cNvGraphicFramePr>
          <p:nvPr/>
        </p:nvGraphicFramePr>
        <p:xfrm>
          <a:off x="951670" y="858026"/>
          <a:ext cx="10715699" cy="5243530"/>
        </p:xfrm>
        <a:graphic>
          <a:graphicData uri="http://schemas.openxmlformats.org/drawingml/2006/table">
            <a:tbl>
              <a:tblPr/>
              <a:tblGrid>
                <a:gridCol w="500066"/>
                <a:gridCol w="571504"/>
                <a:gridCol w="7072362"/>
                <a:gridCol w="2571767"/>
              </a:tblGrid>
              <a:tr h="0">
                <a:tc gridSpan="2">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项目</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vert="horz" wrap="square"/>
                    <a:lstStyle/>
                    <a:p/>
                  </a:txBody>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晶体</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非晶体</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1951690">
                <a:tc rowSpan="2">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凝</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固</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smtClean="0">
                          <a:solidFill>
                            <a:srgbClr val="000000"/>
                          </a:solidFill>
                          <a:latin typeface="+mn-ea"/>
                          <a:ea typeface="+mn-ea"/>
                          <a:cs typeface="Times New Roman" panose="02020603050405020304"/>
                        </a:rPr>
                        <a:t>图像</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smtClean="0">
                        <a:solidFill>
                          <a:srgbClr val="000000"/>
                        </a:solidFill>
                        <a:latin typeface="+mn-ea"/>
                        <a:ea typeface="+mn-ea"/>
                        <a:cs typeface="Times New Roman" panose="02020603050405020304"/>
                      </a:endParaRPr>
                    </a:p>
                    <a:p>
                      <a:pPr algn="ctr">
                        <a:lnSpc>
                          <a:spcPct val="150000"/>
                        </a:lnSpc>
                        <a:spcAft>
                          <a:spcPct val="0"/>
                        </a:spcAft>
                      </a:pPr>
                      <a:endParaRPr lang="en-US" sz="2400" kern="100" smtClean="0">
                        <a:solidFill>
                          <a:srgbClr val="000000"/>
                        </a:solidFill>
                        <a:latin typeface="+mn-ea"/>
                        <a:ea typeface="+mn-ea"/>
                        <a:cs typeface="Times New Roman" panose="02020603050405020304"/>
                      </a:endParaRPr>
                    </a:p>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vMerge="1">
                  <a:txBody>
                    <a:bodyPr vert="horz" wrap="square"/>
                    <a:lstStyle/>
                    <a:p/>
                  </a:txBody>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特</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点</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smtClean="0">
                          <a:solidFill>
                            <a:srgbClr val="000000"/>
                          </a:solidFill>
                          <a:latin typeface="+mn-ea"/>
                          <a:ea typeface="+mn-ea"/>
                          <a:cs typeface="Times New Roman" panose="02020603050405020304"/>
                        </a:rPr>
                        <a:t>AB </a:t>
                      </a:r>
                      <a:r>
                        <a:rPr lang="zh-CN" sz="2400" kern="100" smtClean="0">
                          <a:solidFill>
                            <a:srgbClr val="000000"/>
                          </a:solidFill>
                          <a:latin typeface="+mn-ea"/>
                          <a:ea typeface="+mn-ea"/>
                          <a:cs typeface="Times New Roman" panose="02020603050405020304"/>
                        </a:rPr>
                        <a:t>段</a:t>
                      </a:r>
                      <a:r>
                        <a:rPr lang="zh-CN" sz="2400" kern="100">
                          <a:solidFill>
                            <a:srgbClr val="000000"/>
                          </a:solidFill>
                          <a:latin typeface="+mn-ea"/>
                          <a:ea typeface="+mn-ea"/>
                          <a:cs typeface="Times New Roman" panose="02020603050405020304"/>
                        </a:rPr>
                        <a:t>物质处于</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持续放热</a:t>
                      </a:r>
                      <a:r>
                        <a:rPr lang="en-US" sz="2400" kern="100">
                          <a:solidFill>
                            <a:srgbClr val="000000"/>
                          </a:solidFill>
                          <a:latin typeface="+mn-ea"/>
                          <a:ea typeface="+mn-ea"/>
                          <a:cs typeface="Times New Roman" panose="02020603050405020304"/>
                        </a:rPr>
                        <a:t>,</a:t>
                      </a:r>
                      <a:r>
                        <a:rPr lang="zh-CN" sz="2400" kern="100" smtClean="0">
                          <a:solidFill>
                            <a:srgbClr val="000000"/>
                          </a:solidFill>
                          <a:latin typeface="+mn-ea"/>
                          <a:ea typeface="+mn-ea"/>
                          <a:cs typeface="Times New Roman" panose="02020603050405020304"/>
                        </a:rPr>
                        <a:t>温度</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BC</a:t>
                      </a:r>
                      <a:r>
                        <a:rPr lang="zh-CN" sz="2400" kern="100">
                          <a:solidFill>
                            <a:srgbClr val="000000"/>
                          </a:solidFill>
                          <a:latin typeface="+mn-ea"/>
                          <a:ea typeface="+mn-ea"/>
                          <a:cs typeface="Times New Roman" panose="02020603050405020304"/>
                        </a:rPr>
                        <a:t>段物质处于</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持续放热</a:t>
                      </a:r>
                      <a:r>
                        <a:rPr lang="en-US" sz="2400" kern="100">
                          <a:solidFill>
                            <a:srgbClr val="000000"/>
                          </a:solidFill>
                          <a:latin typeface="+mn-ea"/>
                          <a:ea typeface="+mn-ea"/>
                          <a:cs typeface="Times New Roman" panose="02020603050405020304"/>
                        </a:rPr>
                        <a:t>,</a:t>
                      </a:r>
                      <a:r>
                        <a:rPr lang="zh-CN" sz="2400" kern="100" smtClean="0">
                          <a:solidFill>
                            <a:srgbClr val="000000"/>
                          </a:solidFill>
                          <a:latin typeface="+mn-ea"/>
                          <a:ea typeface="+mn-ea"/>
                          <a:cs typeface="Times New Roman" panose="02020603050405020304"/>
                        </a:rPr>
                        <a:t>温度</a:t>
                      </a:r>
                      <a:endParaRPr lang="en-US" altLang="zh-CN" sz="2400" kern="100" smtClean="0">
                        <a:solidFill>
                          <a:srgbClr val="000000"/>
                        </a:solidFill>
                        <a:latin typeface="+mn-ea"/>
                        <a:ea typeface="+mn-ea"/>
                        <a:cs typeface="Times New Roman" panose="02020603050405020304"/>
                      </a:endParaRPr>
                    </a:p>
                    <a:p>
                      <a:pP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内能</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该物质凝固点为</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凝固时间为</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同种物质的熔点和凝固点相同</a:t>
                      </a:r>
                      <a:r>
                        <a:rPr lang="en-US" sz="2400" kern="100">
                          <a:solidFill>
                            <a:srgbClr val="000000"/>
                          </a:solid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CD</a:t>
                      </a:r>
                      <a:r>
                        <a:rPr lang="zh-CN" sz="2400" kern="100">
                          <a:solidFill>
                            <a:srgbClr val="000000"/>
                          </a:solidFill>
                          <a:latin typeface="+mn-ea"/>
                          <a:ea typeface="+mn-ea"/>
                          <a:cs typeface="Times New Roman" panose="02020603050405020304"/>
                        </a:rPr>
                        <a:t>段物质处于</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持续放热</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温度</a:t>
                      </a:r>
                      <a:r>
                        <a:rPr lang="zh-CN" sz="2400" i="1" u="sng" kern="10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zh-CN" sz="2400" kern="100">
                          <a:solidFill>
                            <a:srgbClr val="000000"/>
                          </a:solidFill>
                          <a:latin typeface="+mn-ea"/>
                          <a:ea typeface="+mn-ea"/>
                          <a:cs typeface="Times New Roman" panose="02020603050405020304"/>
                        </a:rPr>
                        <a:t>整个过程中</a:t>
                      </a:r>
                      <a:r>
                        <a:rPr lang="zh-CN" sz="2400" kern="100" smtClean="0">
                          <a:solidFill>
                            <a:srgbClr val="000000"/>
                          </a:solidFill>
                          <a:latin typeface="+mn-ea"/>
                          <a:ea typeface="+mn-ea"/>
                          <a:cs typeface="Times New Roman" panose="02020603050405020304"/>
                        </a:rPr>
                        <a:t>持续</a:t>
                      </a:r>
                      <a:endParaRPr lang="en-US" altLang="zh-CN" sz="2400" kern="100" smtClean="0">
                        <a:solidFill>
                          <a:srgbClr val="000000"/>
                        </a:solidFill>
                        <a:latin typeface="+mn-ea"/>
                        <a:ea typeface="+mn-ea"/>
                        <a:cs typeface="Times New Roman" panose="02020603050405020304"/>
                      </a:endParaRPr>
                    </a:p>
                    <a:p>
                      <a:pP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zh-CN" sz="2400" kern="100">
                          <a:solidFill>
                            <a:srgbClr val="000000"/>
                          </a:solidFill>
                          <a:latin typeface="+mn-ea"/>
                          <a:ea typeface="+mn-ea"/>
                          <a:cs typeface="Times New Roman" panose="02020603050405020304"/>
                        </a:rPr>
                        <a:t>热量</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温度持续</a:t>
                      </a:r>
                      <a:r>
                        <a:rPr lang="zh-CN" sz="2400" i="1" u="sng" kern="10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39939" name="20JX88.EPS"/>
          <p:cNvPicPr>
            <a:picLocks noChangeAspect="1" noChangeArrowheads="1"/>
          </p:cNvPicPr>
          <p:nvPr/>
        </p:nvPicPr>
        <p:blipFill>
          <a:blip r:embed="rId2"/>
          <a:stretch>
            <a:fillRect/>
          </a:stretch>
        </p:blipFill>
        <p:spPr bwMode="auto">
          <a:xfrm>
            <a:off x="3429024" y="1546677"/>
            <a:ext cx="1951802" cy="1672973"/>
          </a:xfrm>
          <a:prstGeom prst="rect">
            <a:avLst/>
          </a:prstGeom>
          <a:noFill/>
        </p:spPr>
      </p:pic>
      <p:pic>
        <p:nvPicPr>
          <p:cNvPr id="39938" name="20JX89.EPS"/>
          <p:cNvPicPr>
            <a:picLocks noChangeAspect="1" noChangeArrowheads="1"/>
          </p:cNvPicPr>
          <p:nvPr/>
        </p:nvPicPr>
        <p:blipFill>
          <a:blip r:embed="rId3"/>
          <a:stretch>
            <a:fillRect/>
          </a:stretch>
        </p:blipFill>
        <p:spPr bwMode="auto">
          <a:xfrm>
            <a:off x="9667106" y="1572406"/>
            <a:ext cx="1635796" cy="1617207"/>
          </a:xfrm>
          <a:prstGeom prst="rect">
            <a:avLst/>
          </a:prstGeom>
          <a:noFill/>
        </p:spPr>
      </p:pic>
      <p:sp>
        <p:nvSpPr>
          <p:cNvPr id="6" name="Rectangle 14"/>
          <p:cNvSpPr>
            <a:spLocks noChangeArrowheads="1"/>
          </p:cNvSpPr>
          <p:nvPr/>
        </p:nvSpPr>
        <p:spPr bwMode="auto">
          <a:xfrm>
            <a:off x="4580607" y="3325319"/>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液态</a:t>
            </a:r>
            <a:endParaRPr lang="zh-CN" altLang="en-US">
              <a:solidFill>
                <a:srgbClr val="A50021"/>
              </a:solidFill>
            </a:endParaRPr>
          </a:p>
        </p:txBody>
      </p:sp>
      <p:sp>
        <p:nvSpPr>
          <p:cNvPr id="7" name="Rectangle 14"/>
          <p:cNvSpPr>
            <a:spLocks noChangeArrowheads="1"/>
          </p:cNvSpPr>
          <p:nvPr/>
        </p:nvSpPr>
        <p:spPr bwMode="auto">
          <a:xfrm>
            <a:off x="7595404" y="335835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降低</a:t>
            </a:r>
            <a:endParaRPr lang="zh-CN" altLang="en-US">
              <a:solidFill>
                <a:srgbClr val="A50021"/>
              </a:solidFill>
            </a:endParaRPr>
          </a:p>
        </p:txBody>
      </p:sp>
      <p:sp>
        <p:nvSpPr>
          <p:cNvPr id="8" name="Rectangle 14"/>
          <p:cNvSpPr>
            <a:spLocks noChangeArrowheads="1"/>
          </p:cNvSpPr>
          <p:nvPr/>
        </p:nvSpPr>
        <p:spPr bwMode="auto">
          <a:xfrm>
            <a:off x="4523570" y="3858422"/>
            <a:ext cx="172354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固液共存态</a:t>
            </a:r>
            <a:endParaRPr lang="zh-CN" altLang="en-US">
              <a:solidFill>
                <a:srgbClr val="A50021"/>
              </a:solidFill>
            </a:endParaRPr>
          </a:p>
        </p:txBody>
      </p:sp>
      <p:sp>
        <p:nvSpPr>
          <p:cNvPr id="9" name="Rectangle 14"/>
          <p:cNvSpPr>
            <a:spLocks noChangeArrowheads="1"/>
          </p:cNvSpPr>
          <p:nvPr/>
        </p:nvSpPr>
        <p:spPr bwMode="auto">
          <a:xfrm>
            <a:off x="2237554" y="442992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不变</a:t>
            </a:r>
            <a:endParaRPr lang="zh-CN" altLang="en-US">
              <a:solidFill>
                <a:srgbClr val="A50021"/>
              </a:solidFill>
            </a:endParaRPr>
          </a:p>
        </p:txBody>
      </p:sp>
      <p:sp>
        <p:nvSpPr>
          <p:cNvPr id="10" name="Rectangle 14"/>
          <p:cNvSpPr>
            <a:spLocks noChangeArrowheads="1"/>
          </p:cNvSpPr>
          <p:nvPr/>
        </p:nvSpPr>
        <p:spPr bwMode="auto">
          <a:xfrm>
            <a:off x="4237818" y="442992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减少</a:t>
            </a:r>
            <a:endParaRPr lang="zh-CN" altLang="en-US">
              <a:solidFill>
                <a:srgbClr val="A50021"/>
              </a:solidFill>
            </a:endParaRPr>
          </a:p>
        </p:txBody>
      </p:sp>
      <p:sp>
        <p:nvSpPr>
          <p:cNvPr id="11" name="Rectangle 14"/>
          <p:cNvSpPr>
            <a:spLocks noChangeArrowheads="1"/>
          </p:cNvSpPr>
          <p:nvPr/>
        </p:nvSpPr>
        <p:spPr bwMode="auto">
          <a:xfrm>
            <a:off x="7523966" y="4429926"/>
            <a:ext cx="96212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60 ℃</a:t>
            </a:r>
            <a:endParaRPr lang="zh-CN" altLang="en-US">
              <a:solidFill>
                <a:srgbClr val="A50021"/>
              </a:solidFill>
            </a:endParaRPr>
          </a:p>
        </p:txBody>
      </p:sp>
      <p:sp>
        <p:nvSpPr>
          <p:cNvPr id="12" name="Rectangle 14"/>
          <p:cNvSpPr>
            <a:spLocks noChangeArrowheads="1"/>
          </p:cNvSpPr>
          <p:nvPr/>
        </p:nvSpPr>
        <p:spPr bwMode="auto">
          <a:xfrm>
            <a:off x="3380562" y="5001430"/>
            <a:ext cx="105830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3 min</a:t>
            </a:r>
            <a:endParaRPr lang="zh-CN" altLang="en-US">
              <a:solidFill>
                <a:srgbClr val="A50021"/>
              </a:solidFill>
            </a:endParaRPr>
          </a:p>
        </p:txBody>
      </p:sp>
      <p:sp>
        <p:nvSpPr>
          <p:cNvPr id="13" name="Rectangle 14"/>
          <p:cNvSpPr>
            <a:spLocks noChangeArrowheads="1"/>
          </p:cNvSpPr>
          <p:nvPr/>
        </p:nvSpPr>
        <p:spPr bwMode="auto">
          <a:xfrm>
            <a:off x="4523570" y="550149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固态</a:t>
            </a:r>
            <a:endParaRPr lang="zh-CN" altLang="en-US">
              <a:solidFill>
                <a:srgbClr val="A50021"/>
              </a:solidFill>
            </a:endParaRPr>
          </a:p>
        </p:txBody>
      </p:sp>
      <p:sp>
        <p:nvSpPr>
          <p:cNvPr id="14" name="Rectangle 14"/>
          <p:cNvSpPr>
            <a:spLocks noChangeArrowheads="1"/>
          </p:cNvSpPr>
          <p:nvPr/>
        </p:nvSpPr>
        <p:spPr bwMode="auto">
          <a:xfrm>
            <a:off x="7809718" y="550149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降低</a:t>
            </a:r>
            <a:endParaRPr lang="zh-CN" altLang="en-US">
              <a:solidFill>
                <a:srgbClr val="A50021"/>
              </a:solidFill>
            </a:endParaRPr>
          </a:p>
        </p:txBody>
      </p:sp>
      <p:sp>
        <p:nvSpPr>
          <p:cNvPr id="15" name="Rectangle 14"/>
          <p:cNvSpPr>
            <a:spLocks noChangeArrowheads="1"/>
          </p:cNvSpPr>
          <p:nvPr/>
        </p:nvSpPr>
        <p:spPr bwMode="auto">
          <a:xfrm>
            <a:off x="9309916" y="4468327"/>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放出</a:t>
            </a:r>
            <a:endParaRPr lang="zh-CN" altLang="en-US">
              <a:solidFill>
                <a:srgbClr val="A50021"/>
              </a:solidFill>
            </a:endParaRPr>
          </a:p>
        </p:txBody>
      </p:sp>
      <p:sp>
        <p:nvSpPr>
          <p:cNvPr id="16" name="Rectangle 14"/>
          <p:cNvSpPr>
            <a:spLocks noChangeArrowheads="1"/>
          </p:cNvSpPr>
          <p:nvPr/>
        </p:nvSpPr>
        <p:spPr bwMode="auto">
          <a:xfrm>
            <a:off x="9952858" y="5001430"/>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降低</a:t>
            </a:r>
            <a:endParaRPr lang="zh-CN" altLang="en-US">
              <a:solidFill>
                <a:srgbClr val="A50021"/>
              </a:solidFill>
            </a:endParaRPr>
          </a:p>
        </p:txBody>
      </p:sp>
      <p:sp>
        <p:nvSpPr>
          <p:cNvPr id="17" name="TextBox 16"/>
          <p:cNvSpPr txBox="1"/>
          <p:nvPr/>
        </p:nvSpPr>
        <p:spPr>
          <a:xfrm>
            <a:off x="10524362" y="429398"/>
            <a:ext cx="1143008" cy="461665"/>
          </a:xfrm>
          <a:prstGeom prst="rect">
            <a:avLst/>
          </a:prstGeom>
          <a:noFill/>
        </p:spPr>
        <p:txBody>
          <a:bodyPr wrap="square" rtlCol="0">
            <a:spAutoFit/>
          </a:bodyPr>
          <a:lstStyle/>
          <a:p>
            <a:r>
              <a:rPr lang="zh-CN" altLang="en-US" smtClean="0"/>
              <a:t>（续表）</a:t>
            </a:r>
            <a:endParaRPr lang="zh-CN" alt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par>
                    <p:cTn id="53" fill="hold" nodeType="clickPar">
                      <p:stCondLst>
                        <p:cond delay="indefinite"/>
                      </p:stCondLst>
                      <p:childTnLst>
                        <p:par>
                          <p:cTn id="54" fill="hold" nodeType="after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P spid="16"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86588"/>
            <a:ext cx="10287072" cy="1135054"/>
          </a:xfrm>
          <a:prstGeom prst="rect">
            <a:avLst/>
          </a:prstGeom>
          <a:solidFill>
            <a:schemeClr val="bg1">
              <a:lumMod val="95000"/>
            </a:schemeClr>
          </a:solid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smtClean="0">
                <a:solidFill>
                  <a:srgbClr val="18B48F"/>
                </a:solidFill>
              </a:rPr>
              <a:t>[</a:t>
            </a:r>
            <a:r>
              <a:rPr lang="zh-CN" altLang="en-US" sz="2400" smtClean="0">
                <a:solidFill>
                  <a:srgbClr val="18B48F"/>
                </a:solidFill>
              </a:rPr>
              <a:t>点拨</a:t>
            </a:r>
            <a:r>
              <a:rPr lang="en-US" sz="2400" smtClean="0">
                <a:solidFill>
                  <a:srgbClr val="18B48F"/>
                </a:solidFill>
              </a:rPr>
              <a:t>]</a:t>
            </a:r>
            <a:r>
              <a:rPr lang="zh-CN" altLang="en-US" sz="2400" smtClean="0"/>
              <a:t>物体吸收热量</a:t>
            </a:r>
            <a:r>
              <a:rPr lang="en-US" sz="2400" smtClean="0"/>
              <a:t>,</a:t>
            </a:r>
            <a:r>
              <a:rPr lang="zh-CN" altLang="en-US" sz="2400" smtClean="0"/>
              <a:t>内能增大</a:t>
            </a:r>
            <a:r>
              <a:rPr lang="en-US" sz="2400" smtClean="0"/>
              <a:t>,</a:t>
            </a:r>
            <a:r>
              <a:rPr lang="zh-CN" altLang="en-US" sz="2400" smtClean="0"/>
              <a:t>但温度不一定升高</a:t>
            </a:r>
            <a:r>
              <a:rPr lang="en-US" sz="2400" smtClean="0"/>
              <a:t>;</a:t>
            </a:r>
            <a:r>
              <a:rPr lang="zh-CN" altLang="en-US" sz="2400" smtClean="0"/>
              <a:t>物体温度升高</a:t>
            </a:r>
            <a:r>
              <a:rPr lang="en-US" sz="2400" smtClean="0"/>
              <a:t>,</a:t>
            </a:r>
            <a:r>
              <a:rPr lang="zh-CN" altLang="en-US" sz="2400" smtClean="0"/>
              <a:t>内能增大</a:t>
            </a:r>
            <a:r>
              <a:rPr lang="en-US" sz="2400" smtClean="0"/>
              <a:t>,</a:t>
            </a:r>
            <a:r>
              <a:rPr lang="zh-CN" altLang="en-US" sz="2400" smtClean="0"/>
              <a:t>但不一定吸收热量。</a:t>
            </a:r>
            <a:endParaRPr lang="zh-CN" altLang="en-US" sz="2400"/>
          </a:p>
        </p:txBody>
      </p:sp>
    </p:spTree>
  </p:cSld>
  <p:clrMapOvr>
    <a:masterClrMapping/>
  </p:clrMapOvr>
  <p:transition>
    <p:fade/>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重难一　温度计及其使用</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8" name="矩形 7"/>
          <p:cNvSpPr/>
          <p:nvPr/>
        </p:nvSpPr>
        <p:spPr>
          <a:xfrm>
            <a:off x="951670" y="1286654"/>
            <a:ext cx="10715700"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广元</a:t>
            </a:r>
            <a:r>
              <a:rPr lang="en-US" sz="2400" smtClean="0">
                <a:solidFill>
                  <a:srgbClr val="18B48F"/>
                </a:solidFill>
              </a:rPr>
              <a:t>]</a:t>
            </a:r>
            <a:r>
              <a:rPr lang="zh-CN" altLang="en-US" sz="2400" smtClean="0"/>
              <a:t>学校在预防新冠肺炎期间</a:t>
            </a:r>
            <a:r>
              <a:rPr lang="en-US" sz="2400" smtClean="0"/>
              <a:t>,</a:t>
            </a:r>
            <a:r>
              <a:rPr lang="zh-CN" altLang="en-US" sz="2400" smtClean="0"/>
              <a:t>要求对每位师生进行体温检测。下列说法正确的是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体温计的量程是</a:t>
            </a:r>
            <a:r>
              <a:rPr lang="en-US" sz="2400" smtClean="0"/>
              <a:t>35</a:t>
            </a:r>
            <a:r>
              <a:rPr lang="en-US" sz="2400" i="1" smtClean="0"/>
              <a:t>~</a:t>
            </a:r>
            <a:r>
              <a:rPr lang="en-US" sz="2400" smtClean="0"/>
              <a:t>45 ℃</a:t>
            </a:r>
            <a:endParaRPr lang="zh-CN" altLang="en-US" sz="2400" smtClean="0"/>
          </a:p>
          <a:p>
            <a:pPr>
              <a:lnSpc>
                <a:spcPct val="150000"/>
              </a:lnSpc>
            </a:pPr>
            <a:r>
              <a:rPr lang="en-US" sz="2400" smtClean="0"/>
              <a:t>B.</a:t>
            </a:r>
            <a:r>
              <a:rPr lang="zh-CN" altLang="en-US" sz="2400" smtClean="0"/>
              <a:t>体温计的分度值是</a:t>
            </a:r>
            <a:r>
              <a:rPr lang="en-US" sz="2400" smtClean="0"/>
              <a:t>1 ℃</a:t>
            </a:r>
            <a:endParaRPr lang="zh-CN" altLang="en-US" sz="2400" smtClean="0"/>
          </a:p>
          <a:p>
            <a:pPr>
              <a:lnSpc>
                <a:spcPct val="150000"/>
              </a:lnSpc>
            </a:pPr>
            <a:r>
              <a:rPr lang="en-US" sz="2400" smtClean="0"/>
              <a:t>C.</a:t>
            </a:r>
            <a:r>
              <a:rPr lang="zh-CN" altLang="en-US" sz="2400" smtClean="0"/>
              <a:t>检测某同学体温是</a:t>
            </a:r>
            <a:r>
              <a:rPr lang="en-US" sz="2400" smtClean="0"/>
              <a:t>36.8 ℃,</a:t>
            </a:r>
            <a:r>
              <a:rPr lang="zh-CN" altLang="en-US" sz="2400" smtClean="0"/>
              <a:t>该同学体温正常</a:t>
            </a:r>
            <a:endParaRPr lang="zh-CN" altLang="en-US" sz="2400" smtClean="0"/>
          </a:p>
          <a:p>
            <a:pPr>
              <a:lnSpc>
                <a:spcPct val="150000"/>
              </a:lnSpc>
            </a:pPr>
            <a:r>
              <a:rPr lang="en-US" sz="2400" smtClean="0"/>
              <a:t>D.</a:t>
            </a:r>
            <a:r>
              <a:rPr lang="zh-CN" altLang="en-US" sz="2400" smtClean="0"/>
              <a:t>冰水混合物的温度一定为</a:t>
            </a:r>
            <a:r>
              <a:rPr lang="en-US" sz="2400" smtClean="0"/>
              <a:t>0 ℃</a:t>
            </a:r>
            <a:endParaRPr lang="zh-CN" altLang="en-US" sz="2400"/>
          </a:p>
        </p:txBody>
      </p:sp>
      <p:sp>
        <p:nvSpPr>
          <p:cNvPr id="11" name="Rectangle 14"/>
          <p:cNvSpPr>
            <a:spLocks noChangeArrowheads="1"/>
          </p:cNvSpPr>
          <p:nvPr/>
        </p:nvSpPr>
        <p:spPr bwMode="auto">
          <a:xfrm>
            <a:off x="3560612" y="1929596"/>
            <a:ext cx="39145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C</a:t>
            </a:r>
            <a:endParaRPr lang="zh-CN" altLang="en-US" b="1" smtClean="0">
              <a:solidFill>
                <a:srgbClr val="A50021"/>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2.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常州</a:t>
            </a:r>
            <a:r>
              <a:rPr lang="en-US" sz="2400" smtClean="0">
                <a:solidFill>
                  <a:srgbClr val="18B48F"/>
                </a:solidFill>
              </a:rPr>
              <a:t>]</a:t>
            </a:r>
            <a:r>
              <a:rPr lang="zh-CN" altLang="en-US" sz="2400" smtClean="0"/>
              <a:t>某市中考要求体温小于</a:t>
            </a:r>
            <a:r>
              <a:rPr lang="en-US" sz="2400" smtClean="0"/>
              <a:t>37.3 ℃</a:t>
            </a:r>
            <a:r>
              <a:rPr lang="zh-CN" altLang="en-US" sz="2400" smtClean="0"/>
              <a:t>的考生在常规考场考试</a:t>
            </a:r>
            <a:r>
              <a:rPr lang="en-US" sz="2400" smtClean="0"/>
              <a:t>,</a:t>
            </a:r>
            <a:r>
              <a:rPr lang="zh-CN" altLang="en-US" sz="2400" smtClean="0"/>
              <a:t>体温大于等于</a:t>
            </a:r>
            <a:r>
              <a:rPr lang="en-US" sz="2400" smtClean="0"/>
              <a:t>37.3 ℃</a:t>
            </a:r>
            <a:r>
              <a:rPr lang="zh-CN" altLang="en-US" sz="2400" smtClean="0"/>
              <a:t>的考生在备用考场考试。某考生的体温测量结果如图</a:t>
            </a:r>
            <a:r>
              <a:rPr lang="en-US" sz="2400" smtClean="0"/>
              <a:t>12</a:t>
            </a:r>
            <a:r>
              <a:rPr lang="en-US" sz="2400" i="1" smtClean="0"/>
              <a:t>-</a:t>
            </a:r>
            <a:r>
              <a:rPr lang="en-US" sz="2400" smtClean="0"/>
              <a:t>4</a:t>
            </a:r>
            <a:r>
              <a:rPr lang="zh-CN" altLang="en-US" sz="2400" smtClean="0"/>
              <a:t>所示</a:t>
            </a:r>
            <a:r>
              <a:rPr lang="en-US" sz="2400" smtClean="0"/>
              <a:t>,</a:t>
            </a:r>
            <a:r>
              <a:rPr lang="zh-CN" altLang="en-US" sz="2400" smtClean="0"/>
              <a:t>他应在</a:t>
            </a:r>
            <a:r>
              <a:rPr lang="zh-CN" altLang="en-US" sz="2400" i="1" u="sng" smtClean="0"/>
              <a:t>　　　　</a:t>
            </a:r>
            <a:r>
              <a:rPr lang="zh-CN" altLang="en-US" sz="2400" smtClean="0"/>
              <a:t>考场考试</a:t>
            </a:r>
            <a:r>
              <a:rPr lang="en-US" sz="2400" smtClean="0"/>
              <a:t>,</a:t>
            </a:r>
            <a:r>
              <a:rPr lang="zh-CN" altLang="en-US" sz="2400" smtClean="0"/>
              <a:t>该体温计的工作原理是</a:t>
            </a:r>
            <a:r>
              <a:rPr lang="zh-CN" altLang="en-US" sz="2400" i="1" u="sng" smtClean="0"/>
              <a:t>　        　　　　　　　</a:t>
            </a:r>
            <a:r>
              <a:rPr lang="zh-CN" altLang="en-US" sz="2400" smtClean="0"/>
              <a:t>。</a:t>
            </a:r>
            <a:r>
              <a:rPr lang="en-US" sz="2400" smtClean="0"/>
              <a:t> </a:t>
            </a:r>
            <a:endParaRPr lang="zh-CN" altLang="en-US" sz="2400" smtClean="0"/>
          </a:p>
        </p:txBody>
      </p:sp>
      <p:sp>
        <p:nvSpPr>
          <p:cNvPr id="7" name="矩形 6"/>
          <p:cNvSpPr/>
          <p:nvPr/>
        </p:nvSpPr>
        <p:spPr>
          <a:xfrm>
            <a:off x="5509957" y="3566423"/>
            <a:ext cx="1168910" cy="646331"/>
          </a:xfrm>
          <a:prstGeom prst="rect">
            <a:avLst/>
          </a:prstGeom>
        </p:spPr>
        <p:txBody>
          <a:bodyPr wrap="none">
            <a:spAutoFit/>
          </a:bodyPr>
          <a:lstStyle/>
          <a:p>
            <a:pPr>
              <a:lnSpc>
                <a:spcPct val="150000"/>
              </a:lnSpc>
            </a:pPr>
            <a:r>
              <a:rPr lang="zh-CN" altLang="en-US" smtClean="0"/>
              <a:t>图</a:t>
            </a:r>
            <a:r>
              <a:rPr lang="en-US" smtClean="0"/>
              <a:t>12</a:t>
            </a:r>
            <a:r>
              <a:rPr lang="en-US" i="1" smtClean="0"/>
              <a:t>-</a:t>
            </a:r>
            <a:r>
              <a:rPr lang="en-US" smtClean="0"/>
              <a:t>4</a:t>
            </a:r>
            <a:endParaRPr lang="zh-CN" altLang="en-US"/>
          </a:p>
        </p:txBody>
      </p:sp>
      <p:pic>
        <p:nvPicPr>
          <p:cNvPr id="8" name="21JFA42.EPS" descr="id:2147501354;FounderCES"/>
          <p:cNvPicPr/>
          <p:nvPr/>
        </p:nvPicPr>
        <p:blipFill>
          <a:blip r:embed="rId2"/>
          <a:stretch>
            <a:fillRect/>
          </a:stretch>
        </p:blipFill>
        <p:spPr>
          <a:xfrm>
            <a:off x="3166248" y="3072604"/>
            <a:ext cx="6352778" cy="497208"/>
          </a:xfrm>
          <a:prstGeom prst="rect">
            <a:avLst/>
          </a:prstGeom>
        </p:spPr>
      </p:pic>
      <p:sp>
        <p:nvSpPr>
          <p:cNvPr id="9" name="Rectangle 14"/>
          <p:cNvSpPr>
            <a:spLocks noChangeArrowheads="1"/>
          </p:cNvSpPr>
          <p:nvPr/>
        </p:nvSpPr>
        <p:spPr bwMode="auto">
          <a:xfrm>
            <a:off x="1880364" y="182512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常规</a:t>
            </a:r>
            <a:endParaRPr lang="zh-CN" altLang="en-US" b="1" smtClean="0">
              <a:solidFill>
                <a:srgbClr val="A50021"/>
              </a:solidFill>
            </a:endParaRPr>
          </a:p>
        </p:txBody>
      </p:sp>
      <p:sp>
        <p:nvSpPr>
          <p:cNvPr id="10" name="Rectangle 14"/>
          <p:cNvSpPr>
            <a:spLocks noChangeArrowheads="1"/>
          </p:cNvSpPr>
          <p:nvPr/>
        </p:nvSpPr>
        <p:spPr bwMode="auto">
          <a:xfrm>
            <a:off x="7452528" y="1825121"/>
            <a:ext cx="233910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液体的热胀冷缩</a:t>
            </a:r>
            <a:endParaRPr lang="zh-CN" altLang="en-US" b="1" smtClean="0">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6143668"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3. </a:t>
            </a:r>
            <a:r>
              <a:rPr lang="zh-CN" altLang="en-US" sz="2400" smtClean="0"/>
              <a:t>如图</a:t>
            </a:r>
            <a:r>
              <a:rPr lang="en-US" sz="2400" smtClean="0"/>
              <a:t>12-5</a:t>
            </a:r>
            <a:r>
              <a:rPr lang="zh-CN" altLang="en-US" sz="2400" smtClean="0"/>
              <a:t>所示是伽利略制成的世界上第一个温度计</a:t>
            </a:r>
            <a:r>
              <a:rPr lang="en-US" sz="2400" smtClean="0"/>
              <a:t>,</a:t>
            </a:r>
            <a:r>
              <a:rPr lang="zh-CN" altLang="en-US" sz="2400" smtClean="0"/>
              <a:t>它是利用</a:t>
            </a:r>
            <a:r>
              <a:rPr lang="zh-CN" altLang="en-US" sz="2400" i="1" u="sng" smtClean="0"/>
              <a:t>　　　　　　　</a:t>
            </a:r>
            <a:r>
              <a:rPr lang="zh-CN" altLang="en-US" sz="2400" smtClean="0"/>
              <a:t>的原理工作的</a:t>
            </a:r>
            <a:r>
              <a:rPr lang="en-US" sz="2400" smtClean="0"/>
              <a:t>,</a:t>
            </a:r>
            <a:r>
              <a:rPr lang="zh-CN" altLang="en-US" sz="2400" smtClean="0"/>
              <a:t>伽利略就利用它来判断气温的高低。观察两个温度计</a:t>
            </a:r>
            <a:r>
              <a:rPr lang="en-US" sz="2400" smtClean="0"/>
              <a:t>,</a:t>
            </a:r>
            <a:r>
              <a:rPr lang="zh-CN" altLang="en-US" sz="2400" smtClean="0"/>
              <a:t>则</a:t>
            </a:r>
            <a:r>
              <a:rPr lang="en-US" sz="2400" i="1" smtClean="0"/>
              <a:t>A </a:t>
            </a:r>
            <a:r>
              <a:rPr lang="zh-CN" altLang="en-US" sz="2400" smtClean="0"/>
              <a:t>温度计的示数</a:t>
            </a:r>
            <a:r>
              <a:rPr lang="en-US" sz="2400" i="1" err="1" smtClean="0"/>
              <a:t>t</a:t>
            </a:r>
            <a:r>
              <a:rPr lang="en-US" sz="2400" i="1" baseline="-25000" err="1" smtClean="0"/>
              <a:t>A </a:t>
            </a:r>
            <a:r>
              <a:rPr lang="zh-CN" altLang="en-US" sz="2400" smtClean="0"/>
              <a:t>与</a:t>
            </a:r>
            <a:r>
              <a:rPr lang="en-US" sz="2400" i="1" smtClean="0"/>
              <a:t>B </a:t>
            </a:r>
            <a:r>
              <a:rPr lang="zh-CN" altLang="en-US" sz="2400" smtClean="0"/>
              <a:t>温度计的示数</a:t>
            </a:r>
            <a:r>
              <a:rPr lang="en-US" sz="2400" i="1" err="1" smtClean="0"/>
              <a:t>t</a:t>
            </a:r>
            <a:r>
              <a:rPr lang="en-US" sz="2400" i="1" baseline="-25000" err="1" smtClean="0"/>
              <a:t>B </a:t>
            </a:r>
            <a:r>
              <a:rPr lang="zh-CN" altLang="en-US" sz="2400" smtClean="0"/>
              <a:t>的大小关系是</a:t>
            </a:r>
            <a:r>
              <a:rPr lang="en-US" sz="2400" i="1" err="1" smtClean="0"/>
              <a:t>t</a:t>
            </a:r>
            <a:r>
              <a:rPr lang="en-US" sz="2400" i="1" baseline="-25000" err="1" smtClean="0"/>
              <a:t>A</a:t>
            </a:r>
            <a:r>
              <a:rPr lang="zh-CN" altLang="en-US" sz="2400" i="1" u="sng" smtClean="0"/>
              <a:t>　　　　</a:t>
            </a:r>
            <a:r>
              <a:rPr lang="en-US" sz="2400" smtClean="0"/>
              <a:t>(</a:t>
            </a:r>
            <a:r>
              <a:rPr lang="zh-CN" altLang="en-US" sz="2400" smtClean="0"/>
              <a:t>选填“大于”“小于”或“等于”</a:t>
            </a:r>
            <a:r>
              <a:rPr lang="en-US" sz="2400" smtClean="0"/>
              <a:t>)</a:t>
            </a:r>
            <a:r>
              <a:rPr lang="en-US" sz="2400" i="1" err="1" smtClean="0"/>
              <a:t>t</a:t>
            </a:r>
            <a:r>
              <a:rPr lang="en-US" sz="2400" i="1" baseline="-25000" err="1" smtClean="0"/>
              <a:t>B</a:t>
            </a:r>
            <a:r>
              <a:rPr lang="zh-CN" altLang="en-US" sz="2400" smtClean="0"/>
              <a:t>。</a:t>
            </a:r>
            <a:r>
              <a:rPr lang="en-US" sz="2400" smtClean="0"/>
              <a:t> </a:t>
            </a:r>
            <a:endParaRPr lang="zh-CN" altLang="en-US" sz="2400"/>
          </a:p>
        </p:txBody>
      </p:sp>
      <p:sp>
        <p:nvSpPr>
          <p:cNvPr id="3" name="矩形 2"/>
          <p:cNvSpPr/>
          <p:nvPr/>
        </p:nvSpPr>
        <p:spPr>
          <a:xfrm>
            <a:off x="3223941" y="6182839"/>
            <a:ext cx="1168910" cy="461665"/>
          </a:xfrm>
          <a:prstGeom prst="rect">
            <a:avLst/>
          </a:prstGeom>
        </p:spPr>
        <p:txBody>
          <a:bodyPr wrap="none">
            <a:spAutoFit/>
          </a:bodyPr>
          <a:lstStyle/>
          <a:p>
            <a:r>
              <a:rPr lang="zh-CN" altLang="en-US" smtClean="0"/>
              <a:t>图</a:t>
            </a:r>
            <a:r>
              <a:rPr lang="en-US" smtClean="0"/>
              <a:t>12-5</a:t>
            </a:r>
            <a:endParaRPr lang="zh-CN" altLang="en-US"/>
          </a:p>
        </p:txBody>
      </p:sp>
      <p:pic>
        <p:nvPicPr>
          <p:cNvPr id="4" name="18ZX110.EPS" descr="id:2147501361;FounderCES"/>
          <p:cNvPicPr/>
          <p:nvPr/>
        </p:nvPicPr>
        <p:blipFill>
          <a:blip r:embed="rId2"/>
          <a:stretch>
            <a:fillRect/>
          </a:stretch>
        </p:blipFill>
        <p:spPr>
          <a:xfrm>
            <a:off x="2380430" y="4128449"/>
            <a:ext cx="2923627" cy="2075974"/>
          </a:xfrm>
          <a:prstGeom prst="rect">
            <a:avLst/>
          </a:prstGeom>
        </p:spPr>
      </p:pic>
      <p:sp>
        <p:nvSpPr>
          <p:cNvPr id="5" name="TextBox 26"/>
          <p:cNvSpPr txBox="1">
            <a:spLocks noChangeArrowheads="1"/>
          </p:cNvSpPr>
          <p:nvPr/>
        </p:nvSpPr>
        <p:spPr bwMode="auto">
          <a:xfrm>
            <a:off x="7166776" y="643712"/>
            <a:ext cx="4429156" cy="5612681"/>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气体热胀冷缩　小于</a:t>
            </a:r>
            <a:endParaRPr lang="en-US" b="1" smtClean="0"/>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当外界温度升高时</a:t>
            </a:r>
            <a:r>
              <a:rPr lang="en-US" smtClean="0">
                <a:solidFill>
                  <a:srgbClr val="A50021"/>
                </a:solidFill>
              </a:rPr>
              <a:t>,</a:t>
            </a:r>
            <a:r>
              <a:rPr lang="zh-CN" altLang="en-US" smtClean="0">
                <a:solidFill>
                  <a:srgbClr val="A50021"/>
                </a:solidFill>
              </a:rPr>
              <a:t>细管上方气体受热膨胀</a:t>
            </a:r>
            <a:r>
              <a:rPr lang="en-US" smtClean="0">
                <a:solidFill>
                  <a:srgbClr val="A50021"/>
                </a:solidFill>
              </a:rPr>
              <a:t>,</a:t>
            </a:r>
            <a:r>
              <a:rPr lang="zh-CN" altLang="en-US" smtClean="0">
                <a:solidFill>
                  <a:srgbClr val="A50021"/>
                </a:solidFill>
              </a:rPr>
              <a:t>体积增大</a:t>
            </a:r>
            <a:r>
              <a:rPr lang="en-US" smtClean="0">
                <a:solidFill>
                  <a:srgbClr val="A50021"/>
                </a:solidFill>
              </a:rPr>
              <a:t>,</a:t>
            </a:r>
            <a:r>
              <a:rPr lang="zh-CN" altLang="en-US" smtClean="0">
                <a:solidFill>
                  <a:srgbClr val="A50021"/>
                </a:solidFill>
              </a:rPr>
              <a:t>管中液体将向下运动</a:t>
            </a:r>
            <a:r>
              <a:rPr lang="en-US" smtClean="0">
                <a:solidFill>
                  <a:srgbClr val="A50021"/>
                </a:solidFill>
              </a:rPr>
              <a:t>;</a:t>
            </a:r>
            <a:r>
              <a:rPr lang="zh-CN" altLang="en-US" smtClean="0">
                <a:solidFill>
                  <a:srgbClr val="A50021"/>
                </a:solidFill>
              </a:rPr>
              <a:t>当外界温度降低时</a:t>
            </a:r>
            <a:r>
              <a:rPr lang="en-US" smtClean="0">
                <a:solidFill>
                  <a:srgbClr val="A50021"/>
                </a:solidFill>
              </a:rPr>
              <a:t>,</a:t>
            </a:r>
            <a:r>
              <a:rPr lang="zh-CN" altLang="en-US" smtClean="0">
                <a:solidFill>
                  <a:srgbClr val="A50021"/>
                </a:solidFill>
              </a:rPr>
              <a:t>细管上方气体遇冷收缩</a:t>
            </a:r>
            <a:r>
              <a:rPr lang="en-US" smtClean="0">
                <a:solidFill>
                  <a:srgbClr val="A50021"/>
                </a:solidFill>
              </a:rPr>
              <a:t>,</a:t>
            </a:r>
            <a:r>
              <a:rPr lang="zh-CN" altLang="en-US" smtClean="0">
                <a:solidFill>
                  <a:srgbClr val="A50021"/>
                </a:solidFill>
              </a:rPr>
              <a:t>体积减小</a:t>
            </a:r>
            <a:r>
              <a:rPr lang="en-US" smtClean="0">
                <a:solidFill>
                  <a:srgbClr val="A50021"/>
                </a:solidFill>
              </a:rPr>
              <a:t>,</a:t>
            </a:r>
            <a:r>
              <a:rPr lang="zh-CN" altLang="en-US" smtClean="0">
                <a:solidFill>
                  <a:srgbClr val="A50021"/>
                </a:solidFill>
              </a:rPr>
              <a:t>管中的液体上升。由题图可知</a:t>
            </a:r>
            <a:r>
              <a:rPr lang="en-US" smtClean="0">
                <a:solidFill>
                  <a:srgbClr val="A50021"/>
                </a:solidFill>
              </a:rPr>
              <a:t>,</a:t>
            </a:r>
            <a:r>
              <a:rPr lang="en-US" i="1" smtClean="0">
                <a:solidFill>
                  <a:srgbClr val="A50021"/>
                </a:solidFill>
              </a:rPr>
              <a:t>A </a:t>
            </a:r>
            <a:r>
              <a:rPr lang="zh-CN" altLang="en-US" smtClean="0">
                <a:solidFill>
                  <a:srgbClr val="A50021"/>
                </a:solidFill>
              </a:rPr>
              <a:t>玻璃管中液面较高</a:t>
            </a:r>
            <a:r>
              <a:rPr lang="en-US" smtClean="0">
                <a:solidFill>
                  <a:srgbClr val="A50021"/>
                </a:solidFill>
              </a:rPr>
              <a:t>,</a:t>
            </a:r>
            <a:r>
              <a:rPr lang="zh-CN" altLang="en-US" smtClean="0">
                <a:solidFill>
                  <a:srgbClr val="A50021"/>
                </a:solidFill>
              </a:rPr>
              <a:t>说明外界温度较低</a:t>
            </a:r>
            <a:r>
              <a:rPr lang="en-US" smtClean="0">
                <a:solidFill>
                  <a:srgbClr val="A50021"/>
                </a:solidFill>
              </a:rPr>
              <a:t>,</a:t>
            </a:r>
            <a:r>
              <a:rPr lang="zh-CN" altLang="en-US" smtClean="0">
                <a:solidFill>
                  <a:srgbClr val="A50021"/>
                </a:solidFill>
              </a:rPr>
              <a:t>所以</a:t>
            </a:r>
            <a:r>
              <a:rPr lang="en-US" i="1" smtClean="0">
                <a:solidFill>
                  <a:srgbClr val="A50021"/>
                </a:solidFill>
              </a:rPr>
              <a:t>A </a:t>
            </a:r>
            <a:r>
              <a:rPr lang="zh-CN" altLang="en-US" smtClean="0">
                <a:solidFill>
                  <a:srgbClr val="A50021"/>
                </a:solidFill>
              </a:rPr>
              <a:t>温度计的示数</a:t>
            </a:r>
            <a:r>
              <a:rPr lang="en-US" i="1" err="1" smtClean="0">
                <a:solidFill>
                  <a:srgbClr val="A50021"/>
                </a:solidFill>
              </a:rPr>
              <a:t>t</a:t>
            </a:r>
            <a:r>
              <a:rPr lang="en-US" i="1" baseline="-25000" err="1" smtClean="0">
                <a:solidFill>
                  <a:srgbClr val="A50021"/>
                </a:solidFill>
              </a:rPr>
              <a:t>A</a:t>
            </a:r>
            <a:r>
              <a:rPr lang="zh-CN" altLang="en-US" smtClean="0">
                <a:solidFill>
                  <a:srgbClr val="A50021"/>
                </a:solidFill>
              </a:rPr>
              <a:t>与</a:t>
            </a:r>
            <a:r>
              <a:rPr lang="en-US" i="1" smtClean="0">
                <a:solidFill>
                  <a:srgbClr val="A50021"/>
                </a:solidFill>
              </a:rPr>
              <a:t>B </a:t>
            </a:r>
            <a:r>
              <a:rPr lang="zh-CN" altLang="en-US" smtClean="0">
                <a:solidFill>
                  <a:srgbClr val="A50021"/>
                </a:solidFill>
              </a:rPr>
              <a:t>温度计的示数</a:t>
            </a:r>
            <a:r>
              <a:rPr lang="en-US" i="1" err="1" smtClean="0">
                <a:solidFill>
                  <a:srgbClr val="A50021"/>
                </a:solidFill>
              </a:rPr>
              <a:t>t</a:t>
            </a:r>
            <a:r>
              <a:rPr lang="en-US" i="1" baseline="-25000" err="1" smtClean="0">
                <a:solidFill>
                  <a:srgbClr val="A50021"/>
                </a:solidFill>
              </a:rPr>
              <a:t>B</a:t>
            </a:r>
            <a:r>
              <a:rPr lang="zh-CN" altLang="en-US" smtClean="0">
                <a:solidFill>
                  <a:srgbClr val="A50021"/>
                </a:solidFill>
              </a:rPr>
              <a:t>的大小关系为</a:t>
            </a:r>
            <a:r>
              <a:rPr lang="en-US" i="1" err="1" smtClean="0">
                <a:solidFill>
                  <a:srgbClr val="A50021"/>
                </a:solidFill>
              </a:rPr>
              <a:t>t</a:t>
            </a:r>
            <a:r>
              <a:rPr lang="en-US" i="1" baseline="-25000" err="1" smtClean="0">
                <a:solidFill>
                  <a:srgbClr val="A50021"/>
                </a:solidFill>
              </a:rPr>
              <a:t>A</a:t>
            </a:r>
            <a:r>
              <a:rPr lang="zh-CN" altLang="en-US" smtClean="0">
                <a:solidFill>
                  <a:srgbClr val="A50021"/>
                </a:solidFill>
              </a:rPr>
              <a:t>小于</a:t>
            </a:r>
            <a:r>
              <a:rPr lang="en-US" i="1" err="1" smtClean="0">
                <a:solidFill>
                  <a:srgbClr val="A50021"/>
                </a:solidFill>
              </a:rPr>
              <a:t>t</a:t>
            </a:r>
            <a:r>
              <a:rPr lang="en-US" i="1" baseline="-25000" err="1" smtClean="0">
                <a:solidFill>
                  <a:srgbClr val="A50021"/>
                </a:solidFill>
              </a:rPr>
              <a:t>B</a:t>
            </a:r>
            <a:r>
              <a:rPr lang="zh-CN" altLang="en-US" smtClean="0">
                <a:solidFill>
                  <a:srgbClr val="A50021"/>
                </a:solidFill>
              </a:rPr>
              <a:t>。</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重难二　熔化、凝固</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4.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湘潭</a:t>
            </a:r>
            <a:r>
              <a:rPr lang="en-US" sz="2400" smtClean="0">
                <a:solidFill>
                  <a:srgbClr val="18B48F"/>
                </a:solidFill>
              </a:rPr>
              <a:t>]</a:t>
            </a:r>
            <a:r>
              <a:rPr lang="zh-CN" altLang="en-US" sz="2400" smtClean="0"/>
              <a:t>如图</a:t>
            </a:r>
            <a:r>
              <a:rPr lang="en-US" sz="2400" smtClean="0"/>
              <a:t>12</a:t>
            </a:r>
            <a:r>
              <a:rPr lang="en-US" sz="2400" i="1" smtClean="0"/>
              <a:t>-</a:t>
            </a:r>
            <a:r>
              <a:rPr lang="en-US" sz="2400" smtClean="0"/>
              <a:t>6</a:t>
            </a:r>
            <a:r>
              <a:rPr lang="zh-CN" altLang="en-US" sz="2400" smtClean="0"/>
              <a:t>所示是某物质熔化时温度随加热时间变化的图像</a:t>
            </a:r>
            <a:r>
              <a:rPr lang="en-US" sz="2400" smtClean="0"/>
              <a:t>,</a:t>
            </a:r>
            <a:r>
              <a:rPr lang="zh-CN" altLang="en-US" sz="2400" smtClean="0"/>
              <a:t>由图可知</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该物质是晶体</a:t>
            </a:r>
            <a:endParaRPr lang="zh-CN" altLang="en-US" sz="2400" smtClean="0"/>
          </a:p>
          <a:p>
            <a:pPr>
              <a:lnSpc>
                <a:spcPct val="150000"/>
              </a:lnSpc>
            </a:pPr>
            <a:r>
              <a:rPr lang="en-US" sz="2400" smtClean="0"/>
              <a:t>B.</a:t>
            </a:r>
            <a:r>
              <a:rPr lang="zh-CN" altLang="en-US" sz="2400" smtClean="0"/>
              <a:t>该物质的熔点为</a:t>
            </a:r>
            <a:r>
              <a:rPr lang="en-US" sz="2400" smtClean="0"/>
              <a:t>60 ℃</a:t>
            </a:r>
            <a:endParaRPr lang="zh-CN" altLang="en-US" sz="2400" smtClean="0"/>
          </a:p>
          <a:p>
            <a:pPr>
              <a:lnSpc>
                <a:spcPct val="150000"/>
              </a:lnSpc>
            </a:pPr>
            <a:r>
              <a:rPr lang="en-US" sz="2400" smtClean="0"/>
              <a:t>C.</a:t>
            </a:r>
            <a:r>
              <a:rPr lang="zh-CN" altLang="en-US" sz="2400" smtClean="0"/>
              <a:t>该物质的熔化过程经历了</a:t>
            </a:r>
            <a:r>
              <a:rPr lang="en-US" sz="2400" smtClean="0"/>
              <a:t>10 min</a:t>
            </a:r>
            <a:endParaRPr lang="zh-CN" altLang="en-US" sz="2400" smtClean="0"/>
          </a:p>
          <a:p>
            <a:pPr>
              <a:lnSpc>
                <a:spcPct val="150000"/>
              </a:lnSpc>
            </a:pPr>
            <a:r>
              <a:rPr lang="en-US" sz="2400" smtClean="0"/>
              <a:t>D.</a:t>
            </a:r>
            <a:r>
              <a:rPr lang="zh-CN" altLang="en-US" sz="2400" smtClean="0"/>
              <a:t>该物质在</a:t>
            </a:r>
            <a:r>
              <a:rPr lang="en-US" sz="2400" i="1" smtClean="0"/>
              <a:t>B</a:t>
            </a:r>
            <a:r>
              <a:rPr lang="zh-CN" altLang="en-US" sz="2400" smtClean="0"/>
              <a:t>点时全部变成了液态</a:t>
            </a:r>
            <a:endParaRPr lang="zh-CN" altLang="en-US" sz="2400"/>
          </a:p>
        </p:txBody>
      </p:sp>
      <p:sp>
        <p:nvSpPr>
          <p:cNvPr id="10" name="Rectangle 14"/>
          <p:cNvSpPr>
            <a:spLocks noChangeArrowheads="1"/>
          </p:cNvSpPr>
          <p:nvPr/>
        </p:nvSpPr>
        <p:spPr bwMode="auto">
          <a:xfrm>
            <a:off x="2166116" y="1929596"/>
            <a:ext cx="415498"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A</a:t>
            </a:r>
            <a:endParaRPr lang="zh-CN" altLang="en-US" b="1" smtClean="0">
              <a:solidFill>
                <a:srgbClr val="A50021"/>
              </a:solidFill>
            </a:endParaRPr>
          </a:p>
        </p:txBody>
      </p:sp>
      <p:sp>
        <p:nvSpPr>
          <p:cNvPr id="7" name="矩形 6"/>
          <p:cNvSpPr/>
          <p:nvPr/>
        </p:nvSpPr>
        <p:spPr>
          <a:xfrm>
            <a:off x="7666842" y="4355099"/>
            <a:ext cx="1168910" cy="646331"/>
          </a:xfrm>
          <a:prstGeom prst="rect">
            <a:avLst/>
          </a:prstGeom>
        </p:spPr>
        <p:txBody>
          <a:bodyPr wrap="none">
            <a:spAutoFit/>
          </a:bodyPr>
          <a:lstStyle/>
          <a:p>
            <a:pPr>
              <a:lnSpc>
                <a:spcPct val="150000"/>
              </a:lnSpc>
            </a:pPr>
            <a:r>
              <a:rPr lang="zh-CN" altLang="en-US" smtClean="0"/>
              <a:t>图</a:t>
            </a:r>
            <a:r>
              <a:rPr lang="en-US" smtClean="0"/>
              <a:t>12</a:t>
            </a:r>
            <a:r>
              <a:rPr lang="en-US" i="1" smtClean="0"/>
              <a:t>-</a:t>
            </a:r>
            <a:r>
              <a:rPr lang="en-US" smtClean="0"/>
              <a:t>6</a:t>
            </a:r>
            <a:endParaRPr lang="zh-CN" altLang="en-US" smtClean="0"/>
          </a:p>
        </p:txBody>
      </p:sp>
      <p:pic>
        <p:nvPicPr>
          <p:cNvPr id="11" name="21JFA43.EPS" descr="id:2147501375;FounderCES"/>
          <p:cNvPicPr/>
          <p:nvPr/>
        </p:nvPicPr>
        <p:blipFill>
          <a:blip r:embed="rId2"/>
          <a:stretch>
            <a:fillRect/>
          </a:stretch>
        </p:blipFill>
        <p:spPr>
          <a:xfrm>
            <a:off x="6738148" y="2092402"/>
            <a:ext cx="3348604" cy="2334135"/>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5. </a:t>
            </a:r>
            <a:r>
              <a:rPr lang="zh-CN" altLang="en-US" sz="2400" smtClean="0"/>
              <a:t>如图</a:t>
            </a:r>
            <a:r>
              <a:rPr lang="en-US" sz="2400" smtClean="0"/>
              <a:t>12-7</a:t>
            </a:r>
            <a:r>
              <a:rPr lang="zh-CN" altLang="en-US" sz="2400" smtClean="0"/>
              <a:t>所示</a:t>
            </a:r>
            <a:r>
              <a:rPr lang="en-US" sz="2400" smtClean="0"/>
              <a:t>,</a:t>
            </a:r>
            <a:r>
              <a:rPr lang="zh-CN" altLang="en-US" sz="2400" smtClean="0"/>
              <a:t>冻豆腐是一种传统豆制品。先把新鲜豆腐放入冰箱里冷冻成冻豆腐</a:t>
            </a:r>
            <a:r>
              <a:rPr lang="en-US" sz="2400" smtClean="0"/>
              <a:t>,</a:t>
            </a:r>
            <a:r>
              <a:rPr lang="zh-CN" altLang="en-US" sz="2400" smtClean="0"/>
              <a:t>然后从冰箱里取出冻豆腐解冻</a:t>
            </a:r>
            <a:r>
              <a:rPr lang="en-US" sz="2400" smtClean="0"/>
              <a:t>,</a:t>
            </a:r>
            <a:r>
              <a:rPr lang="zh-CN" altLang="en-US" sz="2400" smtClean="0"/>
              <a:t>这时发现豆腐里有许多小孔</a:t>
            </a:r>
            <a:r>
              <a:rPr lang="en-US" sz="2400" smtClean="0"/>
              <a:t>,</a:t>
            </a:r>
            <a:r>
              <a:rPr lang="zh-CN" altLang="en-US" sz="2400" smtClean="0"/>
              <a:t>这是由于豆腐里的水先</a:t>
            </a:r>
            <a:r>
              <a:rPr lang="zh-CN" altLang="en-US" sz="2400" i="1" u="sng" smtClean="0"/>
              <a:t>　　　　</a:t>
            </a:r>
            <a:r>
              <a:rPr lang="zh-CN" altLang="en-US" sz="2400" smtClean="0"/>
              <a:t>后</a:t>
            </a:r>
            <a:r>
              <a:rPr lang="zh-CN" altLang="en-US" sz="2400" i="1" u="sng" smtClean="0"/>
              <a:t>　  　　</a:t>
            </a:r>
            <a:r>
              <a:rPr lang="zh-CN" altLang="en-US" sz="2400" smtClean="0"/>
              <a:t>形成的。</a:t>
            </a:r>
            <a:r>
              <a:rPr lang="en-US" sz="2400" smtClean="0"/>
              <a:t> </a:t>
            </a:r>
            <a:endParaRPr lang="zh-CN" altLang="en-US" sz="2400"/>
          </a:p>
        </p:txBody>
      </p:sp>
      <p:sp>
        <p:nvSpPr>
          <p:cNvPr id="8" name="矩形 7"/>
          <p:cNvSpPr/>
          <p:nvPr/>
        </p:nvSpPr>
        <p:spPr>
          <a:xfrm>
            <a:off x="5557813" y="4468327"/>
            <a:ext cx="1168910" cy="461665"/>
          </a:xfrm>
          <a:prstGeom prst="rect">
            <a:avLst/>
          </a:prstGeom>
        </p:spPr>
        <p:txBody>
          <a:bodyPr wrap="none">
            <a:spAutoFit/>
          </a:bodyPr>
          <a:lstStyle/>
          <a:p>
            <a:r>
              <a:rPr lang="zh-CN" altLang="en-US" smtClean="0"/>
              <a:t>图</a:t>
            </a:r>
            <a:r>
              <a:rPr lang="en-US" smtClean="0"/>
              <a:t>12-7</a:t>
            </a:r>
            <a:endParaRPr lang="zh-CN" altLang="en-US"/>
          </a:p>
        </p:txBody>
      </p:sp>
      <p:pic>
        <p:nvPicPr>
          <p:cNvPr id="9" name="a4.jpg" descr="id:2147501382;FounderCES"/>
          <p:cNvPicPr/>
          <p:nvPr/>
        </p:nvPicPr>
        <p:blipFill>
          <a:blip r:embed="rId2"/>
          <a:stretch>
            <a:fillRect/>
          </a:stretch>
        </p:blipFill>
        <p:spPr>
          <a:xfrm>
            <a:off x="5023636" y="2628251"/>
            <a:ext cx="2405310" cy="1852278"/>
          </a:xfrm>
          <a:prstGeom prst="rect">
            <a:avLst/>
          </a:prstGeom>
        </p:spPr>
      </p:pic>
      <p:sp>
        <p:nvSpPr>
          <p:cNvPr id="10" name="Rectangle 14"/>
          <p:cNvSpPr>
            <a:spLocks noChangeArrowheads="1"/>
          </p:cNvSpPr>
          <p:nvPr/>
        </p:nvSpPr>
        <p:spPr bwMode="auto">
          <a:xfrm>
            <a:off x="2809058" y="182512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凝固</a:t>
            </a:r>
            <a:endParaRPr lang="zh-CN" altLang="en-US">
              <a:solidFill>
                <a:srgbClr val="A50021"/>
              </a:solidFill>
            </a:endParaRPr>
          </a:p>
        </p:txBody>
      </p:sp>
      <p:sp>
        <p:nvSpPr>
          <p:cNvPr id="11" name="Rectangle 14"/>
          <p:cNvSpPr>
            <a:spLocks noChangeArrowheads="1"/>
          </p:cNvSpPr>
          <p:nvPr/>
        </p:nvSpPr>
        <p:spPr bwMode="auto">
          <a:xfrm>
            <a:off x="4309256" y="182512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熔化</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644262" cy="1200329"/>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6.</a:t>
            </a:r>
            <a:r>
              <a:rPr lang="zh-CN" altLang="en-US" sz="2400" smtClean="0"/>
              <a:t>如图</a:t>
            </a:r>
            <a:r>
              <a:rPr lang="en-US" sz="2400" smtClean="0"/>
              <a:t>12-8</a:t>
            </a:r>
            <a:r>
              <a:rPr lang="zh-CN" altLang="en-US" sz="2400" smtClean="0"/>
              <a:t>甲所示</a:t>
            </a:r>
            <a:r>
              <a:rPr lang="en-US" sz="2400" smtClean="0"/>
              <a:t>,</a:t>
            </a:r>
            <a:r>
              <a:rPr lang="zh-CN" altLang="en-US" sz="2400" smtClean="0"/>
              <a:t>高烧的病人用冰袋降温是利用了</a:t>
            </a:r>
            <a:r>
              <a:rPr lang="zh-CN" altLang="en-US" sz="2400" i="1" u="sng" smtClean="0"/>
              <a:t>　　  　　　</a:t>
            </a:r>
            <a:r>
              <a:rPr lang="zh-CN" altLang="en-US" sz="2400" smtClean="0"/>
              <a:t>。如图乙所示</a:t>
            </a:r>
            <a:r>
              <a:rPr lang="en-US" sz="2400" smtClean="0"/>
              <a:t>,</a:t>
            </a:r>
            <a:r>
              <a:rPr lang="zh-CN" altLang="en-US" sz="2400" smtClean="0"/>
              <a:t>冬天</a:t>
            </a:r>
            <a:r>
              <a:rPr lang="en-US" sz="2400" smtClean="0"/>
              <a:t>,</a:t>
            </a:r>
            <a:r>
              <a:rPr lang="zh-CN" altLang="en-US" sz="2400" smtClean="0"/>
              <a:t>北方的菜窖里为防止菜冻坏</a:t>
            </a:r>
            <a:r>
              <a:rPr lang="en-US" sz="2400" smtClean="0"/>
              <a:t>,</a:t>
            </a:r>
            <a:r>
              <a:rPr lang="zh-CN" altLang="en-US" sz="2400" smtClean="0"/>
              <a:t>常常放几桶水</a:t>
            </a:r>
            <a:r>
              <a:rPr lang="en-US" sz="2400" smtClean="0"/>
              <a:t>,</a:t>
            </a:r>
            <a:r>
              <a:rPr lang="zh-CN" altLang="en-US" sz="2400" smtClean="0"/>
              <a:t>这是利用了</a:t>
            </a:r>
            <a:r>
              <a:rPr lang="zh-CN" altLang="en-US" sz="2400" i="1" u="sng" smtClean="0"/>
              <a:t>　　　　　　</a:t>
            </a:r>
            <a:r>
              <a:rPr lang="zh-CN" altLang="en-US" sz="2400" smtClean="0"/>
              <a:t>。</a:t>
            </a:r>
            <a:r>
              <a:rPr lang="en-US" sz="2400" smtClean="0"/>
              <a:t> </a:t>
            </a:r>
            <a:endParaRPr lang="zh-CN" altLang="en-US" sz="2400"/>
          </a:p>
        </p:txBody>
      </p:sp>
      <p:sp>
        <p:nvSpPr>
          <p:cNvPr id="3" name="矩形 2"/>
          <p:cNvSpPr/>
          <p:nvPr/>
        </p:nvSpPr>
        <p:spPr>
          <a:xfrm>
            <a:off x="5523436" y="4468327"/>
            <a:ext cx="1168910" cy="461665"/>
          </a:xfrm>
          <a:prstGeom prst="rect">
            <a:avLst/>
          </a:prstGeom>
        </p:spPr>
        <p:txBody>
          <a:bodyPr wrap="none">
            <a:spAutoFit/>
          </a:bodyPr>
          <a:lstStyle/>
          <a:p>
            <a:r>
              <a:rPr lang="zh-CN" altLang="en-US" smtClean="0"/>
              <a:t>图</a:t>
            </a:r>
            <a:r>
              <a:rPr lang="en-US" smtClean="0"/>
              <a:t>12-8</a:t>
            </a:r>
            <a:endParaRPr lang="zh-CN" altLang="en-US"/>
          </a:p>
        </p:txBody>
      </p:sp>
      <p:pic>
        <p:nvPicPr>
          <p:cNvPr id="4" name="18ZX111.EPS" descr="id:2147501389;FounderCES"/>
          <p:cNvPicPr/>
          <p:nvPr/>
        </p:nvPicPr>
        <p:blipFill>
          <a:blip r:embed="rId2"/>
          <a:stretch>
            <a:fillRect/>
          </a:stretch>
        </p:blipFill>
        <p:spPr>
          <a:xfrm>
            <a:off x="3237686" y="2236571"/>
            <a:ext cx="5871395" cy="2177630"/>
          </a:xfrm>
          <a:prstGeom prst="rect">
            <a:avLst/>
          </a:prstGeom>
        </p:spPr>
      </p:pic>
      <p:sp>
        <p:nvSpPr>
          <p:cNvPr id="5" name="Rectangle 14"/>
          <p:cNvSpPr>
            <a:spLocks noChangeArrowheads="1"/>
          </p:cNvSpPr>
          <p:nvPr/>
        </p:nvSpPr>
        <p:spPr bwMode="auto">
          <a:xfrm>
            <a:off x="8024032" y="753551"/>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熔化吸热</a:t>
            </a:r>
            <a:endParaRPr lang="zh-CN" altLang="en-US">
              <a:solidFill>
                <a:srgbClr val="A50021"/>
              </a:solidFill>
            </a:endParaRPr>
          </a:p>
        </p:txBody>
      </p:sp>
      <p:sp>
        <p:nvSpPr>
          <p:cNvPr id="6" name="Rectangle 14"/>
          <p:cNvSpPr>
            <a:spLocks noChangeArrowheads="1"/>
          </p:cNvSpPr>
          <p:nvPr/>
        </p:nvSpPr>
        <p:spPr bwMode="auto">
          <a:xfrm>
            <a:off x="9167040" y="1286654"/>
            <a:ext cx="172354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凝固放热</a:t>
            </a:r>
            <a:r>
              <a:rPr lang="zh-CN" altLang="en-US" b="1" i="1" smtClean="0">
                <a:solidFill>
                  <a:srgbClr val="A50021"/>
                </a:solidFill>
              </a:rPr>
              <a:t>　</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文本框 16"/>
          <p:cNvSpPr txBox="1">
            <a:spLocks noChangeArrowheads="1"/>
          </p:cNvSpPr>
          <p:nvPr/>
        </p:nvSpPr>
        <p:spPr bwMode="auto">
          <a:xfrm>
            <a:off x="951670" y="656416"/>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考点一　温度　温度计</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9" name="TextBox 8"/>
          <p:cNvSpPr txBox="1"/>
          <p:nvPr/>
        </p:nvSpPr>
        <p:spPr>
          <a:xfrm>
            <a:off x="951670" y="1299358"/>
            <a:ext cx="11001452" cy="2308324"/>
          </a:xfrm>
          <a:prstGeom prst="rect">
            <a:avLst/>
          </a:prstGeom>
          <a:noFill/>
        </p:spPr>
        <p:txBody>
          <a:bodyPr wrap="square" rtlCol="0">
            <a:spAutoFit/>
          </a:bodyPr>
          <a:lstStyle/>
          <a:p>
            <a:pPr>
              <a:lnSpc>
                <a:spcPct val="150000"/>
              </a:lnSpc>
            </a:pPr>
            <a:r>
              <a:rPr lang="en-US" b="1" smtClean="0"/>
              <a:t>1.</a:t>
            </a:r>
            <a:r>
              <a:rPr lang="zh-CN" altLang="en-US" b="1" smtClean="0"/>
              <a:t>温度</a:t>
            </a:r>
            <a:endParaRPr lang="zh-CN" altLang="en-US" b="1" smtClean="0"/>
          </a:p>
          <a:p>
            <a:pPr>
              <a:lnSpc>
                <a:spcPct val="150000"/>
              </a:lnSpc>
            </a:pPr>
            <a:r>
              <a:rPr lang="en-US" smtClean="0"/>
              <a:t>(1)</a:t>
            </a:r>
            <a:r>
              <a:rPr lang="zh-CN" altLang="en-US" smtClean="0"/>
              <a:t>定义</a:t>
            </a:r>
            <a:r>
              <a:rPr lang="en-US" smtClean="0"/>
              <a:t>:</a:t>
            </a:r>
            <a:r>
              <a:rPr lang="zh-CN" altLang="en-US" smtClean="0"/>
              <a:t>温度是用来表示物体冷热程度的物理量。</a:t>
            </a:r>
            <a:endParaRPr lang="zh-CN" altLang="en-US" smtClean="0"/>
          </a:p>
          <a:p>
            <a:pPr>
              <a:lnSpc>
                <a:spcPct val="150000"/>
              </a:lnSpc>
            </a:pPr>
            <a:r>
              <a:rPr lang="en-US" smtClean="0"/>
              <a:t>(2)</a:t>
            </a:r>
            <a:r>
              <a:rPr lang="zh-CN" altLang="en-US" smtClean="0"/>
              <a:t>摄氏度的规定</a:t>
            </a:r>
            <a:r>
              <a:rPr lang="en-US" smtClean="0"/>
              <a:t>:</a:t>
            </a:r>
            <a:r>
              <a:rPr lang="zh-CN" altLang="en-US" smtClean="0"/>
              <a:t>在标准大气压下</a:t>
            </a:r>
            <a:r>
              <a:rPr lang="en-US" smtClean="0"/>
              <a:t>,</a:t>
            </a:r>
            <a:r>
              <a:rPr lang="zh-CN" altLang="en-US" smtClean="0"/>
              <a:t>冰水混合物的温度规定为</a:t>
            </a:r>
            <a:r>
              <a:rPr lang="zh-CN" altLang="en-US" i="1" u="sng" smtClean="0"/>
              <a:t>　　　</a:t>
            </a:r>
            <a:r>
              <a:rPr lang="en-US" smtClean="0"/>
              <a:t>℃;</a:t>
            </a:r>
            <a:r>
              <a:rPr lang="zh-CN" altLang="en-US" smtClean="0"/>
              <a:t>沸水的温度规定为</a:t>
            </a:r>
            <a:r>
              <a:rPr lang="zh-CN" altLang="en-US" i="1" u="sng" smtClean="0"/>
              <a:t>　   　　</a:t>
            </a:r>
            <a:r>
              <a:rPr lang="en-US" smtClean="0"/>
              <a:t>℃</a:t>
            </a:r>
            <a:r>
              <a:rPr lang="zh-CN" altLang="en-US" smtClean="0"/>
              <a:t>。在</a:t>
            </a:r>
            <a:r>
              <a:rPr lang="en-US" smtClean="0"/>
              <a:t>0 ℃</a:t>
            </a:r>
            <a:r>
              <a:rPr lang="zh-CN" altLang="en-US" smtClean="0"/>
              <a:t>和</a:t>
            </a:r>
            <a:r>
              <a:rPr lang="en-US" smtClean="0"/>
              <a:t>100 ℃</a:t>
            </a:r>
            <a:r>
              <a:rPr lang="zh-CN" altLang="en-US" smtClean="0"/>
              <a:t>之间</a:t>
            </a:r>
            <a:r>
              <a:rPr lang="en-US" smtClean="0"/>
              <a:t>,</a:t>
            </a:r>
            <a:r>
              <a:rPr lang="zh-CN" altLang="en-US" smtClean="0"/>
              <a:t>平均分成</a:t>
            </a:r>
            <a:r>
              <a:rPr lang="en-US" smtClean="0"/>
              <a:t>100</a:t>
            </a:r>
            <a:r>
              <a:rPr lang="zh-CN" altLang="en-US" smtClean="0"/>
              <a:t>等份</a:t>
            </a:r>
            <a:r>
              <a:rPr lang="en-US" smtClean="0"/>
              <a:t>,</a:t>
            </a:r>
            <a:r>
              <a:rPr lang="zh-CN" altLang="en-US" smtClean="0"/>
              <a:t>每一等份代表</a:t>
            </a:r>
            <a:r>
              <a:rPr lang="en-US" smtClean="0"/>
              <a:t>1 ℃</a:t>
            </a:r>
            <a:r>
              <a:rPr lang="zh-CN" altLang="en-US" smtClean="0"/>
              <a:t>。</a:t>
            </a:r>
            <a:r>
              <a:rPr lang="en-US" smtClean="0"/>
              <a:t> </a:t>
            </a:r>
            <a:endParaRPr lang="zh-CN" altLang="en-US"/>
          </a:p>
        </p:txBody>
      </p:sp>
      <p:sp>
        <p:nvSpPr>
          <p:cNvPr id="5" name="Rectangle 14"/>
          <p:cNvSpPr>
            <a:spLocks noChangeArrowheads="1"/>
          </p:cNvSpPr>
          <p:nvPr/>
        </p:nvSpPr>
        <p:spPr bwMode="auto">
          <a:xfrm>
            <a:off x="9167040" y="2396625"/>
            <a:ext cx="37382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0</a:t>
            </a:r>
            <a:endParaRPr lang="zh-CN" altLang="en-US" b="1" smtClean="0">
              <a:solidFill>
                <a:srgbClr val="A50021"/>
              </a:solidFill>
            </a:endParaRPr>
          </a:p>
        </p:txBody>
      </p:sp>
      <p:sp>
        <p:nvSpPr>
          <p:cNvPr id="6" name="Rectangle 14"/>
          <p:cNvSpPr>
            <a:spLocks noChangeArrowheads="1"/>
          </p:cNvSpPr>
          <p:nvPr/>
        </p:nvSpPr>
        <p:spPr bwMode="auto">
          <a:xfrm>
            <a:off x="2094678" y="2968129"/>
            <a:ext cx="752129"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100</a:t>
            </a:r>
            <a:endParaRPr lang="zh-CN" altLang="en-US" b="1" smtClean="0">
              <a:solidFill>
                <a:srgbClr val="A50021"/>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重难三　汽化、液化</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7.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南昌模拟</a:t>
            </a:r>
            <a:r>
              <a:rPr lang="en-US" sz="2400" smtClean="0">
                <a:solidFill>
                  <a:srgbClr val="18B48F"/>
                </a:solidFill>
              </a:rPr>
              <a:t>]</a:t>
            </a:r>
            <a:r>
              <a:rPr lang="zh-CN" altLang="en-US" sz="2400" smtClean="0"/>
              <a:t>在抗击新冠肺炎期间</a:t>
            </a:r>
            <a:r>
              <a:rPr lang="en-US" sz="2400" smtClean="0"/>
              <a:t>,</a:t>
            </a:r>
            <a:r>
              <a:rPr lang="zh-CN" altLang="en-US" sz="2400" smtClean="0"/>
              <a:t>医务人员进入病房前必须要穿戴好防护服、口罩、护目镜等。护目镜在使用一段时间后</a:t>
            </a:r>
            <a:r>
              <a:rPr lang="en-US" sz="2400" smtClean="0"/>
              <a:t>,</a:t>
            </a:r>
            <a:r>
              <a:rPr lang="zh-CN" altLang="en-US" sz="2400" smtClean="0"/>
              <a:t>会出现起雾的现象</a:t>
            </a:r>
            <a:r>
              <a:rPr lang="en-US" sz="2400" smtClean="0"/>
              <a:t>,</a:t>
            </a:r>
            <a:r>
              <a:rPr lang="zh-CN" altLang="en-US" sz="2400" smtClean="0"/>
              <a:t>这是由于护目镜和面部之间的水蒸气遇冷</a:t>
            </a:r>
            <a:r>
              <a:rPr lang="zh-CN" altLang="en-US" sz="2400" i="1" u="sng" smtClean="0"/>
              <a:t>　　 　　</a:t>
            </a:r>
            <a:r>
              <a:rPr lang="en-US" sz="2400" smtClean="0"/>
              <a:t>(</a:t>
            </a:r>
            <a:r>
              <a:rPr lang="zh-CN" altLang="en-US" sz="2400" smtClean="0"/>
              <a:t>填写物态变化名称</a:t>
            </a:r>
            <a:r>
              <a:rPr lang="en-US" sz="2400" smtClean="0"/>
              <a:t>)</a:t>
            </a:r>
            <a:r>
              <a:rPr lang="zh-CN" altLang="en-US" sz="2400" smtClean="0"/>
              <a:t>形成的</a:t>
            </a:r>
            <a:r>
              <a:rPr lang="en-US" sz="2400" smtClean="0"/>
              <a:t>,</a:t>
            </a:r>
            <a:r>
              <a:rPr lang="zh-CN" altLang="en-US" sz="2400" smtClean="0"/>
              <a:t>在这个过程中</a:t>
            </a:r>
            <a:r>
              <a:rPr lang="zh-CN" altLang="en-US" sz="2400" i="1" u="sng" smtClean="0"/>
              <a:t>　　　　</a:t>
            </a:r>
            <a:r>
              <a:rPr lang="en-US" sz="2400" smtClean="0"/>
              <a:t>(</a:t>
            </a:r>
            <a:r>
              <a:rPr lang="zh-CN" altLang="en-US" sz="2400" smtClean="0"/>
              <a:t>选填“吸收”或“放出”</a:t>
            </a:r>
            <a:r>
              <a:rPr lang="en-US" sz="2400" smtClean="0"/>
              <a:t>)</a:t>
            </a:r>
            <a:r>
              <a:rPr lang="zh-CN" altLang="en-US" sz="2400" smtClean="0"/>
              <a:t>热量。</a:t>
            </a:r>
            <a:r>
              <a:rPr lang="en-US" sz="2400" smtClean="0"/>
              <a:t> </a:t>
            </a:r>
            <a:endParaRPr lang="zh-CN" altLang="en-US" sz="2400"/>
          </a:p>
        </p:txBody>
      </p:sp>
      <p:sp>
        <p:nvSpPr>
          <p:cNvPr id="8" name="Rectangle 14"/>
          <p:cNvSpPr>
            <a:spLocks noChangeArrowheads="1"/>
          </p:cNvSpPr>
          <p:nvPr/>
        </p:nvSpPr>
        <p:spPr bwMode="auto">
          <a:xfrm>
            <a:off x="5880892" y="239662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液化</a:t>
            </a:r>
            <a:endParaRPr lang="zh-CN" altLang="en-US">
              <a:solidFill>
                <a:srgbClr val="A50021"/>
              </a:solidFill>
            </a:endParaRPr>
          </a:p>
        </p:txBody>
      </p:sp>
      <p:sp>
        <p:nvSpPr>
          <p:cNvPr id="9" name="Rectangle 14"/>
          <p:cNvSpPr>
            <a:spLocks noChangeArrowheads="1"/>
          </p:cNvSpPr>
          <p:nvPr/>
        </p:nvSpPr>
        <p:spPr bwMode="auto">
          <a:xfrm>
            <a:off x="2166116" y="292972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放出</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8.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安顺</a:t>
            </a:r>
            <a:r>
              <a:rPr lang="en-US" sz="2400" smtClean="0">
                <a:solidFill>
                  <a:srgbClr val="18B48F"/>
                </a:solidFill>
              </a:rPr>
              <a:t>]</a:t>
            </a:r>
            <a:r>
              <a:rPr lang="zh-CN" altLang="en-US" sz="2400" smtClean="0"/>
              <a:t>如图</a:t>
            </a:r>
            <a:r>
              <a:rPr lang="en-US" sz="2400" smtClean="0"/>
              <a:t>12</a:t>
            </a:r>
            <a:r>
              <a:rPr lang="en-US" sz="2400" i="1" smtClean="0"/>
              <a:t>-</a:t>
            </a:r>
            <a:r>
              <a:rPr lang="en-US" sz="2400" smtClean="0"/>
              <a:t>9</a:t>
            </a:r>
            <a:r>
              <a:rPr lang="zh-CN" altLang="en-US" sz="2400" smtClean="0"/>
              <a:t>所示</a:t>
            </a:r>
            <a:r>
              <a:rPr lang="en-US" sz="2400" smtClean="0"/>
              <a:t>,</a:t>
            </a:r>
            <a:r>
              <a:rPr lang="zh-CN" altLang="en-US" sz="2400" smtClean="0"/>
              <a:t>游泳者出水后</a:t>
            </a:r>
            <a:r>
              <a:rPr lang="en-US" sz="2400" smtClean="0"/>
              <a:t>,</a:t>
            </a:r>
            <a:r>
              <a:rPr lang="zh-CN" altLang="en-US" sz="2400" smtClean="0"/>
              <a:t>由于水分蒸发</a:t>
            </a:r>
            <a:r>
              <a:rPr lang="zh-CN" altLang="en-US" sz="2400" i="1" u="sng" smtClean="0"/>
              <a:t>　　　 </a:t>
            </a:r>
            <a:r>
              <a:rPr lang="zh-CN" altLang="en-US" sz="2400" smtClean="0"/>
              <a:t>的缘故导致身体会感到冷</a:t>
            </a:r>
            <a:r>
              <a:rPr lang="en-US" sz="2400" smtClean="0"/>
              <a:t>,</a:t>
            </a:r>
            <a:r>
              <a:rPr lang="zh-CN" altLang="en-US" sz="2400" smtClean="0"/>
              <a:t>此时他会不由自主地将身体蜷缩起来</a:t>
            </a:r>
            <a:r>
              <a:rPr lang="en-US" sz="2400" smtClean="0"/>
              <a:t>,</a:t>
            </a:r>
            <a:r>
              <a:rPr lang="zh-CN" altLang="en-US" sz="2400" smtClean="0"/>
              <a:t>这其实是为了</a:t>
            </a:r>
            <a:r>
              <a:rPr lang="zh-CN" altLang="en-US" sz="2400" i="1" u="sng" smtClean="0"/>
              <a:t>　　　　</a:t>
            </a:r>
            <a:r>
              <a:rPr lang="en-US" sz="2400" smtClean="0"/>
              <a:t>(</a:t>
            </a:r>
            <a:r>
              <a:rPr lang="zh-CN" altLang="en-US" sz="2400" smtClean="0"/>
              <a:t>选填“加快”或“减慢”</a:t>
            </a:r>
            <a:r>
              <a:rPr lang="en-US" sz="2400" smtClean="0"/>
              <a:t>)</a:t>
            </a:r>
            <a:r>
              <a:rPr lang="zh-CN" altLang="en-US" sz="2400" smtClean="0"/>
              <a:t>水分蒸发。</a:t>
            </a:r>
            <a:r>
              <a:rPr lang="en-US" sz="2400" smtClean="0"/>
              <a:t> </a:t>
            </a:r>
            <a:endParaRPr lang="zh-CN" altLang="en-US" sz="2400"/>
          </a:p>
        </p:txBody>
      </p:sp>
      <p:sp>
        <p:nvSpPr>
          <p:cNvPr id="5" name="矩形 4"/>
          <p:cNvSpPr/>
          <p:nvPr/>
        </p:nvSpPr>
        <p:spPr>
          <a:xfrm>
            <a:off x="5652833" y="4984118"/>
            <a:ext cx="1168910" cy="461665"/>
          </a:xfrm>
          <a:prstGeom prst="rect">
            <a:avLst/>
          </a:prstGeom>
        </p:spPr>
        <p:txBody>
          <a:bodyPr wrap="none">
            <a:spAutoFit/>
          </a:bodyPr>
          <a:lstStyle/>
          <a:p>
            <a:r>
              <a:rPr lang="zh-CN" altLang="en-US" smtClean="0"/>
              <a:t>图</a:t>
            </a:r>
            <a:r>
              <a:rPr lang="en-US" smtClean="0"/>
              <a:t>12</a:t>
            </a:r>
            <a:r>
              <a:rPr lang="en-US" i="1" smtClean="0"/>
              <a:t>-</a:t>
            </a:r>
            <a:r>
              <a:rPr lang="en-US" smtClean="0"/>
              <a:t>9</a:t>
            </a:r>
            <a:endParaRPr lang="zh-CN" altLang="en-US"/>
          </a:p>
        </p:txBody>
      </p:sp>
      <p:pic>
        <p:nvPicPr>
          <p:cNvPr id="6" name="21JFA44.EPS" descr="id:2147501403;FounderCES"/>
          <p:cNvPicPr/>
          <p:nvPr/>
        </p:nvPicPr>
        <p:blipFill>
          <a:blip r:embed="rId2"/>
          <a:stretch>
            <a:fillRect/>
          </a:stretch>
        </p:blipFill>
        <p:spPr>
          <a:xfrm>
            <a:off x="4880760" y="2572538"/>
            <a:ext cx="2824036" cy="2360134"/>
          </a:xfrm>
          <a:prstGeom prst="rect">
            <a:avLst/>
          </a:prstGeom>
        </p:spPr>
      </p:pic>
      <p:sp>
        <p:nvSpPr>
          <p:cNvPr id="7" name="Rectangle 14"/>
          <p:cNvSpPr>
            <a:spLocks noChangeArrowheads="1"/>
          </p:cNvSpPr>
          <p:nvPr/>
        </p:nvSpPr>
        <p:spPr bwMode="auto">
          <a:xfrm>
            <a:off x="8881288" y="75355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吸热</a:t>
            </a:r>
            <a:endParaRPr lang="zh-CN" altLang="en-US">
              <a:solidFill>
                <a:srgbClr val="A50021"/>
              </a:solidFill>
            </a:endParaRPr>
          </a:p>
        </p:txBody>
      </p:sp>
      <p:sp>
        <p:nvSpPr>
          <p:cNvPr id="8" name="Rectangle 14"/>
          <p:cNvSpPr>
            <a:spLocks noChangeArrowheads="1"/>
          </p:cNvSpPr>
          <p:nvPr/>
        </p:nvSpPr>
        <p:spPr bwMode="auto">
          <a:xfrm>
            <a:off x="9952858"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减慢</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15700"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9.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威海</a:t>
            </a:r>
            <a:r>
              <a:rPr lang="en-US" sz="2400" smtClean="0">
                <a:solidFill>
                  <a:srgbClr val="18B48F"/>
                </a:solidFill>
              </a:rPr>
              <a:t>]</a:t>
            </a:r>
            <a:r>
              <a:rPr lang="zh-CN" altLang="en-US" sz="2400" smtClean="0"/>
              <a:t>省油灯是我国古代劳动人民智慧的结晶</a:t>
            </a:r>
            <a:r>
              <a:rPr lang="en-US" sz="2400" smtClean="0"/>
              <a:t>,</a:t>
            </a:r>
            <a:r>
              <a:rPr lang="zh-CN" altLang="en-US" sz="2400" smtClean="0"/>
              <a:t>其由上下两个碗状容器组成</a:t>
            </a:r>
            <a:r>
              <a:rPr lang="en-US" sz="2400" smtClean="0"/>
              <a:t>,</a:t>
            </a:r>
            <a:r>
              <a:rPr lang="zh-CN" altLang="en-US" sz="2400" smtClean="0"/>
              <a:t>中间有夹层</a:t>
            </a:r>
            <a:r>
              <a:rPr lang="en-US" sz="2400" smtClean="0"/>
              <a:t>,</a:t>
            </a:r>
            <a:r>
              <a:rPr lang="zh-CN" altLang="en-US" sz="2400" smtClean="0"/>
              <a:t>夹层有一小孔与外部相连。有研究人员发现“上部盛水</a:t>
            </a:r>
            <a:r>
              <a:rPr lang="en-US" sz="2400" smtClean="0"/>
              <a:t>,</a:t>
            </a:r>
            <a:r>
              <a:rPr lang="zh-CN" altLang="en-US" sz="2400" smtClean="0"/>
              <a:t>夹层盛油”能够省油</a:t>
            </a:r>
            <a:r>
              <a:rPr lang="en-US" sz="2400" smtClean="0"/>
              <a:t>(</a:t>
            </a:r>
            <a:r>
              <a:rPr lang="zh-CN" altLang="en-US" sz="2400" smtClean="0"/>
              <a:t>如图</a:t>
            </a:r>
            <a:r>
              <a:rPr lang="en-US" sz="2400" smtClean="0"/>
              <a:t>12</a:t>
            </a:r>
            <a:r>
              <a:rPr lang="en-US" sz="2400" i="1" smtClean="0"/>
              <a:t>-</a:t>
            </a:r>
            <a:r>
              <a:rPr lang="en-US" sz="2400" smtClean="0"/>
              <a:t>10</a:t>
            </a:r>
            <a:r>
              <a:rPr lang="zh-CN" altLang="en-US" sz="2400" smtClean="0"/>
              <a:t>所示</a:t>
            </a:r>
            <a:r>
              <a:rPr lang="en-US" sz="2400" smtClean="0"/>
              <a:t>),</a:t>
            </a:r>
            <a:r>
              <a:rPr lang="zh-CN" altLang="en-US" sz="2400" smtClean="0"/>
              <a:t>请写出两个能省油的原因</a:t>
            </a:r>
            <a:r>
              <a:rPr lang="en-US" sz="2400" smtClean="0"/>
              <a:t>:_</a:t>
            </a:r>
            <a:r>
              <a:rPr lang="zh-CN" altLang="en-US" sz="2400" i="1" u="sng" smtClean="0"/>
              <a:t>　    　　　　　</a:t>
            </a:r>
            <a:r>
              <a:rPr lang="en-US" sz="2400" smtClean="0"/>
              <a:t>,</a:t>
            </a:r>
            <a:endParaRPr lang="en-US" sz="2400" smtClean="0"/>
          </a:p>
          <a:p>
            <a:pPr>
              <a:lnSpc>
                <a:spcPct val="150000"/>
              </a:lnSpc>
            </a:pPr>
            <a:r>
              <a:rPr lang="zh-CN" altLang="en-US" sz="2400" i="1" u="sng" smtClean="0"/>
              <a:t>　　　                                                                                      　　　　　</a:t>
            </a:r>
            <a:r>
              <a:rPr lang="zh-CN" altLang="en-US" sz="2400" smtClean="0"/>
              <a:t>。</a:t>
            </a:r>
            <a:r>
              <a:rPr lang="en-US" sz="2400" smtClean="0"/>
              <a:t> </a:t>
            </a:r>
            <a:endParaRPr lang="zh-CN" altLang="en-US" sz="2400"/>
          </a:p>
        </p:txBody>
      </p:sp>
      <p:sp>
        <p:nvSpPr>
          <p:cNvPr id="3" name="矩形 2"/>
          <p:cNvSpPr/>
          <p:nvPr/>
        </p:nvSpPr>
        <p:spPr>
          <a:xfrm>
            <a:off x="5419387" y="4611203"/>
            <a:ext cx="1350050" cy="461665"/>
          </a:xfrm>
          <a:prstGeom prst="rect">
            <a:avLst/>
          </a:prstGeom>
        </p:spPr>
        <p:txBody>
          <a:bodyPr wrap="none">
            <a:spAutoFit/>
          </a:bodyPr>
          <a:lstStyle/>
          <a:p>
            <a:r>
              <a:rPr lang="zh-CN" altLang="en-US" smtClean="0"/>
              <a:t>图</a:t>
            </a:r>
            <a:r>
              <a:rPr lang="en-US" smtClean="0"/>
              <a:t>12</a:t>
            </a:r>
            <a:r>
              <a:rPr lang="en-US" i="1" smtClean="0"/>
              <a:t>-</a:t>
            </a:r>
            <a:r>
              <a:rPr lang="en-US" smtClean="0"/>
              <a:t>10</a:t>
            </a:r>
            <a:endParaRPr lang="zh-CN" altLang="en-US"/>
          </a:p>
        </p:txBody>
      </p:sp>
      <p:pic>
        <p:nvPicPr>
          <p:cNvPr id="4" name="21JFA45.EPS" descr="id:2147501410;FounderCES"/>
          <p:cNvPicPr/>
          <p:nvPr/>
        </p:nvPicPr>
        <p:blipFill>
          <a:blip r:embed="rId2"/>
          <a:stretch>
            <a:fillRect/>
          </a:stretch>
        </p:blipFill>
        <p:spPr>
          <a:xfrm>
            <a:off x="3952066" y="3211389"/>
            <a:ext cx="4431449" cy="1345688"/>
          </a:xfrm>
          <a:prstGeom prst="rect">
            <a:avLst/>
          </a:prstGeom>
        </p:spPr>
      </p:pic>
      <p:sp>
        <p:nvSpPr>
          <p:cNvPr id="5" name="Rectangle 14"/>
          <p:cNvSpPr>
            <a:spLocks noChangeArrowheads="1"/>
          </p:cNvSpPr>
          <p:nvPr/>
        </p:nvSpPr>
        <p:spPr bwMode="auto">
          <a:xfrm>
            <a:off x="9167040" y="1825121"/>
            <a:ext cx="2031325"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降低油的温度</a:t>
            </a:r>
            <a:endParaRPr lang="zh-CN" altLang="en-US">
              <a:solidFill>
                <a:srgbClr val="A50021"/>
              </a:solidFill>
            </a:endParaRPr>
          </a:p>
        </p:txBody>
      </p:sp>
      <p:sp>
        <p:nvSpPr>
          <p:cNvPr id="6" name="Rectangle 14"/>
          <p:cNvSpPr>
            <a:spLocks noChangeArrowheads="1"/>
          </p:cNvSpPr>
          <p:nvPr/>
        </p:nvSpPr>
        <p:spPr bwMode="auto">
          <a:xfrm>
            <a:off x="951670" y="2396625"/>
            <a:ext cx="10429948" cy="461665"/>
          </a:xfrm>
          <a:prstGeom prst="rect">
            <a:avLst/>
          </a:prstGeom>
          <a:noFill/>
          <a:ln w="9525">
            <a:noFill/>
            <a:miter lim="800000"/>
          </a:ln>
          <a:effectLst/>
        </p:spPr>
        <p:txBody>
          <a:bodyPr vert="horz" wrap="square" lIns="91440" tIns="45720" rIns="91440" bIns="45720" numCol="1" anchor="ctr" anchorCtr="0" compatLnSpc="1">
            <a:spAutoFit/>
          </a:bodyPr>
          <a:lstStyle/>
          <a:p>
            <a:r>
              <a:rPr lang="zh-CN" altLang="en-US" b="1" smtClean="0">
                <a:solidFill>
                  <a:srgbClr val="A50021"/>
                </a:solidFill>
              </a:rPr>
              <a:t>减小油与空气的接触面积</a:t>
            </a:r>
            <a:r>
              <a:rPr lang="en-US" b="1" smtClean="0">
                <a:solidFill>
                  <a:srgbClr val="A50021"/>
                </a:solidFill>
              </a:rPr>
              <a:t>(</a:t>
            </a:r>
            <a:r>
              <a:rPr lang="zh-CN" altLang="en-US" b="1" smtClean="0">
                <a:solidFill>
                  <a:srgbClr val="A50021"/>
                </a:solidFill>
              </a:rPr>
              <a:t>或减小油上方的空气流速</a:t>
            </a:r>
            <a:r>
              <a:rPr lang="en-US" b="1" smtClean="0">
                <a:solidFill>
                  <a:srgbClr val="A50021"/>
                </a:solidFill>
              </a:rPr>
              <a:t>,</a:t>
            </a:r>
            <a:r>
              <a:rPr lang="zh-CN" altLang="en-US" b="1" smtClean="0">
                <a:solidFill>
                  <a:srgbClr val="A50021"/>
                </a:solidFill>
              </a:rPr>
              <a:t>三个原因写出两个即可</a:t>
            </a:r>
            <a:r>
              <a:rPr lang="en-US" b="1" smtClean="0">
                <a:solidFill>
                  <a:srgbClr val="A50021"/>
                </a:solidFill>
              </a:rPr>
              <a:t>)</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10.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宿迁</a:t>
            </a:r>
            <a:r>
              <a:rPr lang="en-US" sz="2400" smtClean="0">
                <a:solidFill>
                  <a:srgbClr val="18B48F"/>
                </a:solidFill>
              </a:rPr>
              <a:t>]</a:t>
            </a:r>
            <a:r>
              <a:rPr lang="zh-CN" altLang="en-US" sz="2400" smtClean="0"/>
              <a:t>如图</a:t>
            </a:r>
            <a:r>
              <a:rPr lang="en-US" sz="2400" smtClean="0"/>
              <a:t>12</a:t>
            </a:r>
            <a:r>
              <a:rPr lang="en-US" sz="2400" i="1" smtClean="0"/>
              <a:t>-</a:t>
            </a:r>
            <a:r>
              <a:rPr lang="en-US" sz="2400" smtClean="0"/>
              <a:t>11</a:t>
            </a:r>
            <a:r>
              <a:rPr lang="zh-CN" altLang="en-US" sz="2400" smtClean="0"/>
              <a:t>所示是“观察水的沸腾”实验中描绘的水温随时间变化的图像</a:t>
            </a:r>
            <a:r>
              <a:rPr lang="en-US" sz="2400" smtClean="0"/>
              <a:t>,</a:t>
            </a:r>
            <a:r>
              <a:rPr lang="zh-CN" altLang="en-US" sz="2400" smtClean="0"/>
              <a:t>由图可知</a:t>
            </a:r>
            <a:r>
              <a:rPr lang="en-US" sz="2400" smtClean="0"/>
              <a:t>,</a:t>
            </a:r>
            <a:r>
              <a:rPr lang="zh-CN" altLang="en-US" sz="2400" smtClean="0"/>
              <a:t>水的沸点为</a:t>
            </a:r>
            <a:r>
              <a:rPr lang="zh-CN" altLang="en-US" sz="2400" i="1" u="sng" smtClean="0"/>
              <a:t>　　　　</a:t>
            </a:r>
            <a:r>
              <a:rPr lang="en-US" sz="2400" smtClean="0"/>
              <a:t>℃,</a:t>
            </a:r>
            <a:r>
              <a:rPr lang="zh-CN" altLang="en-US" sz="2400" smtClean="0"/>
              <a:t>此时水面上方的气压</a:t>
            </a:r>
            <a:r>
              <a:rPr lang="zh-CN" altLang="en-US" sz="2400" i="1" u="sng" smtClean="0"/>
              <a:t>　　　　</a:t>
            </a:r>
            <a:r>
              <a:rPr lang="en-US" sz="2400" smtClean="0"/>
              <a:t>(</a:t>
            </a:r>
            <a:r>
              <a:rPr lang="zh-CN" altLang="en-US" sz="2400" smtClean="0"/>
              <a:t>选填“高于”“低于”或“等于”</a:t>
            </a:r>
            <a:r>
              <a:rPr lang="en-US" sz="2400" smtClean="0"/>
              <a:t>)</a:t>
            </a:r>
            <a:r>
              <a:rPr lang="zh-CN" altLang="en-US" sz="2400" smtClean="0"/>
              <a:t>标准大气压</a:t>
            </a:r>
            <a:r>
              <a:rPr lang="en-US" sz="2400" smtClean="0"/>
              <a:t>;</a:t>
            </a:r>
            <a:r>
              <a:rPr lang="zh-CN" altLang="en-US" sz="2400" smtClean="0"/>
              <a:t>在第</a:t>
            </a:r>
            <a:r>
              <a:rPr lang="en-US" sz="2400" smtClean="0"/>
              <a:t>8 min</a:t>
            </a:r>
            <a:r>
              <a:rPr lang="zh-CN" altLang="en-US" sz="2400" smtClean="0"/>
              <a:t>时</a:t>
            </a:r>
            <a:r>
              <a:rPr lang="en-US" sz="2400" smtClean="0"/>
              <a:t>,</a:t>
            </a:r>
            <a:r>
              <a:rPr lang="zh-CN" altLang="en-US" sz="2400" smtClean="0"/>
              <a:t>水中的气泡在上升过程中会</a:t>
            </a:r>
            <a:r>
              <a:rPr lang="zh-CN" altLang="en-US" sz="2400" i="1" u="sng" smtClean="0"/>
              <a:t>　　　　</a:t>
            </a:r>
            <a:r>
              <a:rPr lang="en-US" sz="2400" smtClean="0"/>
              <a:t>(</a:t>
            </a:r>
            <a:r>
              <a:rPr lang="zh-CN" altLang="en-US" sz="2400" smtClean="0"/>
              <a:t>选填“变大”“不变”或“变小”</a:t>
            </a:r>
            <a:r>
              <a:rPr lang="en-US" sz="2400" smtClean="0"/>
              <a:t>)</a:t>
            </a:r>
            <a:r>
              <a:rPr lang="zh-CN" altLang="en-US" sz="2400" smtClean="0"/>
              <a:t>。</a:t>
            </a:r>
            <a:r>
              <a:rPr lang="en-US" sz="2400" smtClean="0"/>
              <a:t> </a:t>
            </a:r>
            <a:endParaRPr lang="zh-CN" altLang="en-US" sz="2400"/>
          </a:p>
        </p:txBody>
      </p:sp>
      <p:sp>
        <p:nvSpPr>
          <p:cNvPr id="3" name="矩形 2"/>
          <p:cNvSpPr/>
          <p:nvPr/>
        </p:nvSpPr>
        <p:spPr>
          <a:xfrm>
            <a:off x="5419387" y="5611335"/>
            <a:ext cx="1350050" cy="461665"/>
          </a:xfrm>
          <a:prstGeom prst="rect">
            <a:avLst/>
          </a:prstGeom>
        </p:spPr>
        <p:txBody>
          <a:bodyPr wrap="none">
            <a:spAutoFit/>
          </a:bodyPr>
          <a:lstStyle/>
          <a:p>
            <a:r>
              <a:rPr lang="zh-CN" altLang="en-US" smtClean="0"/>
              <a:t>图</a:t>
            </a:r>
            <a:r>
              <a:rPr lang="en-US" smtClean="0"/>
              <a:t>12</a:t>
            </a:r>
            <a:r>
              <a:rPr lang="en-US" i="1" smtClean="0"/>
              <a:t>-</a:t>
            </a:r>
            <a:r>
              <a:rPr lang="en-US" smtClean="0"/>
              <a:t>11</a:t>
            </a:r>
            <a:endParaRPr lang="zh-CN" altLang="en-US"/>
          </a:p>
        </p:txBody>
      </p:sp>
      <p:pic>
        <p:nvPicPr>
          <p:cNvPr id="4" name="21ZTW-64.EPS" descr="id:2147501417;FounderCES"/>
          <p:cNvPicPr/>
          <p:nvPr/>
        </p:nvPicPr>
        <p:blipFill>
          <a:blip r:embed="rId2"/>
          <a:stretch>
            <a:fillRect/>
          </a:stretch>
        </p:blipFill>
        <p:spPr>
          <a:xfrm>
            <a:off x="4762412" y="3056879"/>
            <a:ext cx="2975868" cy="2506446"/>
          </a:xfrm>
          <a:prstGeom prst="rect">
            <a:avLst/>
          </a:prstGeom>
        </p:spPr>
      </p:pic>
      <p:sp>
        <p:nvSpPr>
          <p:cNvPr id="5" name="Rectangle 14"/>
          <p:cNvSpPr>
            <a:spLocks noChangeArrowheads="1"/>
          </p:cNvSpPr>
          <p:nvPr/>
        </p:nvSpPr>
        <p:spPr bwMode="auto">
          <a:xfrm>
            <a:off x="5809454" y="1286654"/>
            <a:ext cx="562975"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98</a:t>
            </a:r>
            <a:endParaRPr lang="zh-CN" altLang="en-US">
              <a:solidFill>
                <a:srgbClr val="A50021"/>
              </a:solidFill>
            </a:endParaRPr>
          </a:p>
        </p:txBody>
      </p:sp>
      <p:sp>
        <p:nvSpPr>
          <p:cNvPr id="6" name="Rectangle 14"/>
          <p:cNvSpPr>
            <a:spLocks noChangeArrowheads="1"/>
          </p:cNvSpPr>
          <p:nvPr/>
        </p:nvSpPr>
        <p:spPr bwMode="auto">
          <a:xfrm>
            <a:off x="10024296"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低于</a:t>
            </a:r>
            <a:endParaRPr lang="zh-CN" altLang="en-US">
              <a:solidFill>
                <a:srgbClr val="A50021"/>
              </a:solidFill>
            </a:endParaRPr>
          </a:p>
        </p:txBody>
      </p:sp>
      <p:sp>
        <p:nvSpPr>
          <p:cNvPr id="7" name="Rectangle 14"/>
          <p:cNvSpPr>
            <a:spLocks noChangeArrowheads="1"/>
          </p:cNvSpPr>
          <p:nvPr/>
        </p:nvSpPr>
        <p:spPr bwMode="auto">
          <a:xfrm>
            <a:off x="2508905" y="239662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变大</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11.</a:t>
            </a:r>
            <a:r>
              <a:rPr lang="zh-CN" altLang="en-US" sz="2400" smtClean="0"/>
              <a:t>如图</a:t>
            </a:r>
            <a:r>
              <a:rPr lang="en-US" sz="2400" smtClean="0"/>
              <a:t>12-12</a:t>
            </a:r>
            <a:r>
              <a:rPr lang="zh-CN" altLang="en-US" sz="2400" smtClean="0"/>
              <a:t>所示</a:t>
            </a:r>
            <a:r>
              <a:rPr lang="en-US" sz="2400" smtClean="0"/>
              <a:t>,</a:t>
            </a:r>
            <a:r>
              <a:rPr lang="zh-CN" altLang="en-US" sz="2400" smtClean="0"/>
              <a:t>林红同学把碗放在锅里的水中蒸食物。当锅里的水沸腾以后</a:t>
            </a:r>
            <a:r>
              <a:rPr lang="en-US" sz="2400" smtClean="0"/>
              <a:t>,</a:t>
            </a:r>
            <a:r>
              <a:rPr lang="zh-CN" altLang="en-US" sz="2400" smtClean="0"/>
              <a:t>锅内碗中的水</a:t>
            </a:r>
            <a:r>
              <a:rPr lang="en-US" sz="2400" smtClean="0"/>
              <a:t>(</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同时沸腾</a:t>
            </a:r>
            <a:r>
              <a:rPr lang="en-US" sz="2400" smtClean="0"/>
              <a:t>	</a:t>
            </a:r>
            <a:endParaRPr lang="zh-CN" altLang="en-US" sz="2400" smtClean="0"/>
          </a:p>
          <a:p>
            <a:pPr>
              <a:lnSpc>
                <a:spcPct val="150000"/>
              </a:lnSpc>
            </a:pPr>
            <a:r>
              <a:rPr lang="en-US" sz="2400" smtClean="0"/>
              <a:t>B.</a:t>
            </a:r>
            <a:r>
              <a:rPr lang="zh-CN" altLang="en-US" sz="2400" smtClean="0"/>
              <a:t>稍后也沸腾了</a:t>
            </a:r>
            <a:endParaRPr lang="zh-CN" altLang="en-US" sz="2400" smtClean="0"/>
          </a:p>
          <a:p>
            <a:pPr>
              <a:lnSpc>
                <a:spcPct val="150000"/>
              </a:lnSpc>
            </a:pPr>
            <a:r>
              <a:rPr lang="en-US" sz="2400" smtClean="0"/>
              <a:t>C.</a:t>
            </a:r>
            <a:r>
              <a:rPr lang="zh-CN" altLang="en-US" sz="2400" smtClean="0"/>
              <a:t>温度达到沸点</a:t>
            </a:r>
            <a:r>
              <a:rPr lang="en-US" sz="2400" smtClean="0"/>
              <a:t>,</a:t>
            </a:r>
            <a:r>
              <a:rPr lang="zh-CN" altLang="en-US" sz="2400" smtClean="0"/>
              <a:t>不会沸腾</a:t>
            </a:r>
            <a:r>
              <a:rPr lang="en-US" sz="2400" smtClean="0"/>
              <a:t>	</a:t>
            </a:r>
            <a:endParaRPr lang="zh-CN" altLang="en-US" sz="2400" smtClean="0"/>
          </a:p>
          <a:p>
            <a:pPr>
              <a:lnSpc>
                <a:spcPct val="150000"/>
              </a:lnSpc>
            </a:pPr>
            <a:r>
              <a:rPr lang="en-US" sz="2400" smtClean="0"/>
              <a:t>D.</a:t>
            </a:r>
            <a:r>
              <a:rPr lang="zh-CN" altLang="en-US" sz="2400" smtClean="0"/>
              <a:t>温度低于沸点</a:t>
            </a:r>
            <a:r>
              <a:rPr lang="en-US" sz="2400" smtClean="0"/>
              <a:t>,</a:t>
            </a:r>
            <a:r>
              <a:rPr lang="zh-CN" altLang="en-US" sz="2400" smtClean="0"/>
              <a:t>不会沸腾</a:t>
            </a:r>
            <a:endParaRPr lang="zh-CN" altLang="en-US" sz="2400"/>
          </a:p>
        </p:txBody>
      </p:sp>
      <p:sp>
        <p:nvSpPr>
          <p:cNvPr id="3" name="矩形 2"/>
          <p:cNvSpPr/>
          <p:nvPr/>
        </p:nvSpPr>
        <p:spPr>
          <a:xfrm>
            <a:off x="6705271" y="3682509"/>
            <a:ext cx="1350050" cy="461665"/>
          </a:xfrm>
          <a:prstGeom prst="rect">
            <a:avLst/>
          </a:prstGeom>
        </p:spPr>
        <p:txBody>
          <a:bodyPr wrap="none">
            <a:spAutoFit/>
          </a:bodyPr>
          <a:lstStyle/>
          <a:p>
            <a:r>
              <a:rPr lang="zh-CN" altLang="en-US" smtClean="0"/>
              <a:t>图</a:t>
            </a:r>
            <a:r>
              <a:rPr lang="en-US" smtClean="0"/>
              <a:t>12</a:t>
            </a:r>
            <a:r>
              <a:rPr lang="en-US" i="1" smtClean="0"/>
              <a:t>-</a:t>
            </a:r>
            <a:r>
              <a:rPr lang="en-US" smtClean="0"/>
              <a:t>12</a:t>
            </a:r>
            <a:endParaRPr lang="zh-CN" altLang="en-US"/>
          </a:p>
        </p:txBody>
      </p:sp>
      <p:pic>
        <p:nvPicPr>
          <p:cNvPr id="5" name="20JX262.EPS" descr="id:2147501424;FounderCES"/>
          <p:cNvPicPr/>
          <p:nvPr/>
        </p:nvPicPr>
        <p:blipFill>
          <a:blip r:embed="rId2"/>
          <a:stretch>
            <a:fillRect/>
          </a:stretch>
        </p:blipFill>
        <p:spPr>
          <a:xfrm>
            <a:off x="6309520" y="1500968"/>
            <a:ext cx="2358666" cy="1999137"/>
          </a:xfrm>
          <a:prstGeom prst="rect">
            <a:avLst/>
          </a:prstGeom>
        </p:spPr>
      </p:pic>
      <p:sp>
        <p:nvSpPr>
          <p:cNvPr id="6" name="Rectangle 14"/>
          <p:cNvSpPr>
            <a:spLocks noChangeArrowheads="1"/>
          </p:cNvSpPr>
          <p:nvPr/>
        </p:nvSpPr>
        <p:spPr bwMode="auto">
          <a:xfrm>
            <a:off x="3489174" y="1358092"/>
            <a:ext cx="39145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C</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重难四　升华、凝华</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12. </a:t>
            </a:r>
            <a:r>
              <a:rPr lang="zh-CN" altLang="en-US" sz="2400" smtClean="0"/>
              <a:t>在试管中放少量碘</a:t>
            </a:r>
            <a:r>
              <a:rPr lang="en-US" sz="2400" smtClean="0"/>
              <a:t>,</a:t>
            </a:r>
            <a:r>
              <a:rPr lang="zh-CN" altLang="en-US" sz="2400" smtClean="0"/>
              <a:t>塞紧盖子放入热水中。当固态碘变为紫色的碘蒸气并充满试管后</a:t>
            </a:r>
            <a:r>
              <a:rPr lang="en-US" sz="2400" smtClean="0"/>
              <a:t>,</a:t>
            </a:r>
            <a:r>
              <a:rPr lang="zh-CN" altLang="en-US" sz="2400" smtClean="0"/>
              <a:t>将试管从热水中取出</a:t>
            </a:r>
            <a:r>
              <a:rPr lang="en-US" sz="2400" smtClean="0"/>
              <a:t>,</a:t>
            </a:r>
            <a:r>
              <a:rPr lang="zh-CN" altLang="en-US" sz="2400" smtClean="0"/>
              <a:t>放入凉水中</a:t>
            </a:r>
            <a:r>
              <a:rPr lang="en-US" sz="2400" smtClean="0"/>
              <a:t>,</a:t>
            </a:r>
            <a:r>
              <a:rPr lang="zh-CN" altLang="en-US" sz="2400" smtClean="0"/>
              <a:t>碘蒸气又会变为固态碘附着在试管内壁上。关于物质碘的物态变化过程</a:t>
            </a:r>
            <a:r>
              <a:rPr lang="en-US" sz="2400" smtClean="0"/>
              <a:t>,</a:t>
            </a:r>
            <a:r>
              <a:rPr lang="zh-CN" altLang="en-US" sz="2400" smtClean="0"/>
              <a:t>下列说法正确的是</a:t>
            </a:r>
            <a:r>
              <a:rPr lang="en-US" sz="2400" smtClean="0"/>
              <a:t>(</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先放热升华后吸热凝华</a:t>
            </a:r>
            <a:endParaRPr lang="zh-CN" altLang="en-US" sz="2400" smtClean="0"/>
          </a:p>
          <a:p>
            <a:pPr>
              <a:lnSpc>
                <a:spcPct val="150000"/>
              </a:lnSpc>
            </a:pPr>
            <a:r>
              <a:rPr lang="en-US" sz="2400" smtClean="0"/>
              <a:t>B.</a:t>
            </a:r>
            <a:r>
              <a:rPr lang="zh-CN" altLang="en-US" sz="2400" smtClean="0"/>
              <a:t>先吸热升华后放热凝华</a:t>
            </a:r>
            <a:endParaRPr lang="zh-CN" altLang="en-US" sz="2400" smtClean="0"/>
          </a:p>
          <a:p>
            <a:pPr>
              <a:lnSpc>
                <a:spcPct val="150000"/>
              </a:lnSpc>
            </a:pPr>
            <a:r>
              <a:rPr lang="en-US" sz="2400" smtClean="0"/>
              <a:t>C.</a:t>
            </a:r>
            <a:r>
              <a:rPr lang="zh-CN" altLang="en-US" sz="2400" smtClean="0"/>
              <a:t>先放热熔化后吸热凝固</a:t>
            </a:r>
            <a:endParaRPr lang="zh-CN" altLang="en-US" sz="2400" smtClean="0"/>
          </a:p>
          <a:p>
            <a:pPr>
              <a:lnSpc>
                <a:spcPct val="150000"/>
              </a:lnSpc>
            </a:pPr>
            <a:r>
              <a:rPr lang="en-US" sz="2400" smtClean="0"/>
              <a:t>D.</a:t>
            </a:r>
            <a:r>
              <a:rPr lang="zh-CN" altLang="en-US" sz="2400" smtClean="0"/>
              <a:t>先吸热熔化后放热凝固</a:t>
            </a:r>
            <a:endParaRPr lang="zh-CN" altLang="en-US" sz="2400"/>
          </a:p>
        </p:txBody>
      </p:sp>
      <p:sp>
        <p:nvSpPr>
          <p:cNvPr id="4" name="Rectangle 14"/>
          <p:cNvSpPr>
            <a:spLocks noChangeArrowheads="1"/>
          </p:cNvSpPr>
          <p:nvPr/>
        </p:nvSpPr>
        <p:spPr bwMode="auto">
          <a:xfrm>
            <a:off x="8666974" y="2501100"/>
            <a:ext cx="39466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B</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113505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13.</a:t>
            </a:r>
            <a:r>
              <a:rPr lang="en-US" sz="2400" smtClean="0"/>
              <a:t>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江西样卷一</a:t>
            </a:r>
            <a:r>
              <a:rPr lang="en-US" sz="2400" smtClean="0">
                <a:solidFill>
                  <a:srgbClr val="18B48F"/>
                </a:solidFill>
              </a:rPr>
              <a:t>]</a:t>
            </a:r>
            <a:r>
              <a:rPr lang="zh-CN" altLang="en-US" sz="2400" smtClean="0"/>
              <a:t>如图</a:t>
            </a:r>
            <a:r>
              <a:rPr lang="en-US" sz="2400" smtClean="0"/>
              <a:t>12</a:t>
            </a:r>
            <a:r>
              <a:rPr lang="en-US" sz="2400" i="1" smtClean="0"/>
              <a:t>-</a:t>
            </a:r>
            <a:r>
              <a:rPr lang="en-US" sz="2400" smtClean="0"/>
              <a:t>13</a:t>
            </a:r>
            <a:r>
              <a:rPr lang="zh-CN" altLang="en-US" sz="2400" smtClean="0"/>
              <a:t>所示</a:t>
            </a:r>
            <a:r>
              <a:rPr lang="en-US" sz="2400" smtClean="0"/>
              <a:t>,</a:t>
            </a:r>
            <a:r>
              <a:rPr lang="zh-CN" altLang="en-US" sz="2400" smtClean="0"/>
              <a:t>寒冷的冬天</a:t>
            </a:r>
            <a:r>
              <a:rPr lang="en-US" sz="2400" smtClean="0"/>
              <a:t>,</a:t>
            </a:r>
            <a:r>
              <a:rPr lang="zh-CN" altLang="en-US" sz="2400" smtClean="0"/>
              <a:t>室外的雪没有化成水</a:t>
            </a:r>
            <a:r>
              <a:rPr lang="en-US" sz="2400" smtClean="0"/>
              <a:t>,</a:t>
            </a:r>
            <a:r>
              <a:rPr lang="zh-CN" altLang="en-US" sz="2400" smtClean="0"/>
              <a:t>但堆好的雪人却渐渐变小了</a:t>
            </a:r>
            <a:r>
              <a:rPr lang="en-US" sz="2400" smtClean="0"/>
              <a:t>,</a:t>
            </a:r>
            <a:r>
              <a:rPr lang="zh-CN" altLang="en-US" sz="2400" smtClean="0"/>
              <a:t>这是</a:t>
            </a:r>
            <a:r>
              <a:rPr lang="zh-CN" altLang="en-US" sz="2400" i="1" u="sng" smtClean="0"/>
              <a:t>　　　　</a:t>
            </a:r>
            <a:r>
              <a:rPr lang="zh-CN" altLang="en-US" sz="2400" smtClean="0"/>
              <a:t>现象</a:t>
            </a:r>
            <a:r>
              <a:rPr lang="en-US" sz="2400" smtClean="0"/>
              <a:t>,</a:t>
            </a:r>
            <a:r>
              <a:rPr lang="zh-CN" altLang="en-US" sz="2400" smtClean="0"/>
              <a:t>此过程要</a:t>
            </a:r>
            <a:r>
              <a:rPr lang="zh-CN" altLang="en-US" sz="2400" i="1" u="sng" smtClean="0"/>
              <a:t>　　　　</a:t>
            </a:r>
            <a:r>
              <a:rPr lang="zh-CN" altLang="en-US" sz="2400" smtClean="0"/>
              <a:t>热量。</a:t>
            </a:r>
            <a:endParaRPr lang="zh-CN" altLang="en-US" sz="2400"/>
          </a:p>
        </p:txBody>
      </p:sp>
      <p:sp>
        <p:nvSpPr>
          <p:cNvPr id="6" name="矩形 5"/>
          <p:cNvSpPr/>
          <p:nvPr/>
        </p:nvSpPr>
        <p:spPr>
          <a:xfrm>
            <a:off x="5459536" y="4144174"/>
            <a:ext cx="1350050" cy="461665"/>
          </a:xfrm>
          <a:prstGeom prst="rect">
            <a:avLst/>
          </a:prstGeom>
        </p:spPr>
        <p:txBody>
          <a:bodyPr wrap="none">
            <a:spAutoFit/>
          </a:bodyPr>
          <a:lstStyle/>
          <a:p>
            <a:r>
              <a:rPr lang="zh-CN" altLang="en-US" smtClean="0"/>
              <a:t>图</a:t>
            </a:r>
            <a:r>
              <a:rPr lang="en-US" smtClean="0"/>
              <a:t>12</a:t>
            </a:r>
            <a:r>
              <a:rPr lang="en-US" i="1" smtClean="0"/>
              <a:t>-</a:t>
            </a:r>
            <a:r>
              <a:rPr lang="en-US" smtClean="0"/>
              <a:t>13</a:t>
            </a:r>
            <a:endParaRPr lang="zh-CN" altLang="en-US"/>
          </a:p>
        </p:txBody>
      </p:sp>
      <p:pic>
        <p:nvPicPr>
          <p:cNvPr id="7" name="21JFA46.EPS" descr="id:2147501438;FounderCES"/>
          <p:cNvPicPr/>
          <p:nvPr/>
        </p:nvPicPr>
        <p:blipFill>
          <a:blip r:embed="rId2"/>
          <a:stretch>
            <a:fillRect/>
          </a:stretch>
        </p:blipFill>
        <p:spPr>
          <a:xfrm>
            <a:off x="4595008" y="2001034"/>
            <a:ext cx="3129588" cy="2086392"/>
          </a:xfrm>
          <a:prstGeom prst="rect">
            <a:avLst/>
          </a:prstGeom>
        </p:spPr>
      </p:pic>
      <p:sp>
        <p:nvSpPr>
          <p:cNvPr id="8" name="Rectangle 14"/>
          <p:cNvSpPr>
            <a:spLocks noChangeArrowheads="1"/>
          </p:cNvSpPr>
          <p:nvPr/>
        </p:nvSpPr>
        <p:spPr bwMode="auto">
          <a:xfrm>
            <a:off x="5023636"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升华</a:t>
            </a:r>
            <a:endParaRPr lang="zh-CN" altLang="en-US">
              <a:solidFill>
                <a:srgbClr val="A50021"/>
              </a:solidFill>
            </a:endParaRPr>
          </a:p>
        </p:txBody>
      </p:sp>
      <p:sp>
        <p:nvSpPr>
          <p:cNvPr id="9" name="Rectangle 14"/>
          <p:cNvSpPr>
            <a:spLocks noChangeArrowheads="1"/>
          </p:cNvSpPr>
          <p:nvPr/>
        </p:nvSpPr>
        <p:spPr bwMode="auto">
          <a:xfrm>
            <a:off x="8095470"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吸收</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14.</a:t>
            </a:r>
            <a:r>
              <a:rPr lang="zh-CN" altLang="en-US" sz="2400" smtClean="0"/>
              <a:t>冬季</a:t>
            </a:r>
            <a:r>
              <a:rPr lang="en-US" sz="2400" smtClean="0"/>
              <a:t>,</a:t>
            </a:r>
            <a:r>
              <a:rPr lang="zh-CN" altLang="en-US" sz="2400" smtClean="0"/>
              <a:t>林红奶奶家房子上落了厚厚一层雪</a:t>
            </a:r>
            <a:r>
              <a:rPr lang="en-US" sz="2400" smtClean="0"/>
              <a:t>,</a:t>
            </a:r>
            <a:r>
              <a:rPr lang="zh-CN" altLang="en-US" sz="2400" smtClean="0"/>
              <a:t>如图</a:t>
            </a:r>
            <a:r>
              <a:rPr lang="en-US" sz="2400" smtClean="0"/>
              <a:t>12-14</a:t>
            </a:r>
            <a:r>
              <a:rPr lang="zh-CN" altLang="en-US" sz="2400" smtClean="0"/>
              <a:t>所示。雪是空气中水蒸气遇冷</a:t>
            </a:r>
            <a:r>
              <a:rPr lang="zh-CN" altLang="en-US" sz="2400" i="1" u="sng" smtClean="0"/>
              <a:t>　　　　</a:t>
            </a:r>
            <a:r>
              <a:rPr lang="zh-CN" altLang="en-US" sz="2400" smtClean="0"/>
              <a:t>成小冰晶形成的</a:t>
            </a:r>
            <a:r>
              <a:rPr lang="en-US" sz="2400" smtClean="0"/>
              <a:t>;</a:t>
            </a:r>
            <a:r>
              <a:rPr lang="zh-CN" altLang="en-US" sz="2400" smtClean="0"/>
              <a:t>早晨窗玻璃上出现了冰花</a:t>
            </a:r>
            <a:r>
              <a:rPr lang="en-US" sz="2400" smtClean="0"/>
              <a:t>,</a:t>
            </a:r>
            <a:r>
              <a:rPr lang="zh-CN" altLang="en-US" sz="2400" smtClean="0"/>
              <a:t>这是</a:t>
            </a:r>
            <a:r>
              <a:rPr lang="zh-CN" altLang="en-US" sz="2400" i="1" u="sng" smtClean="0"/>
              <a:t>　　　　</a:t>
            </a:r>
            <a:r>
              <a:rPr lang="zh-CN" altLang="en-US" sz="2400" smtClean="0"/>
              <a:t>现象</a:t>
            </a:r>
            <a:r>
              <a:rPr lang="en-US" sz="2400" smtClean="0"/>
              <a:t>,</a:t>
            </a:r>
            <a:r>
              <a:rPr lang="zh-CN" altLang="en-US" sz="2400" smtClean="0"/>
              <a:t>它会出现在窗户玻璃上的</a:t>
            </a:r>
            <a:r>
              <a:rPr lang="zh-CN" altLang="en-US" sz="2400" i="1" u="sng" smtClean="0"/>
              <a:t>　  　　</a:t>
            </a:r>
            <a:r>
              <a:rPr lang="en-US" sz="2400" smtClean="0"/>
              <a:t>(</a:t>
            </a:r>
            <a:r>
              <a:rPr lang="zh-CN" altLang="en-US" sz="2400" smtClean="0"/>
              <a:t>选填“内”或“外”</a:t>
            </a:r>
            <a:r>
              <a:rPr lang="en-US" sz="2400" smtClean="0"/>
              <a:t>)</a:t>
            </a:r>
            <a:r>
              <a:rPr lang="zh-CN" altLang="en-US" sz="2400" smtClean="0"/>
              <a:t>侧。</a:t>
            </a:r>
            <a:r>
              <a:rPr lang="en-US" sz="2400" smtClean="0"/>
              <a:t> </a:t>
            </a:r>
            <a:endParaRPr lang="zh-CN" altLang="en-US" sz="2400"/>
          </a:p>
        </p:txBody>
      </p:sp>
      <p:sp>
        <p:nvSpPr>
          <p:cNvPr id="6" name="矩形 5"/>
          <p:cNvSpPr/>
          <p:nvPr/>
        </p:nvSpPr>
        <p:spPr>
          <a:xfrm>
            <a:off x="5347949" y="4534595"/>
            <a:ext cx="1350050" cy="646331"/>
          </a:xfrm>
          <a:prstGeom prst="rect">
            <a:avLst/>
          </a:prstGeom>
        </p:spPr>
        <p:txBody>
          <a:bodyPr wrap="none">
            <a:spAutoFit/>
          </a:bodyPr>
          <a:lstStyle/>
          <a:p>
            <a:pPr>
              <a:lnSpc>
                <a:spcPct val="150000"/>
              </a:lnSpc>
            </a:pPr>
            <a:r>
              <a:rPr lang="zh-CN" altLang="en-US" smtClean="0"/>
              <a:t>图</a:t>
            </a:r>
            <a:r>
              <a:rPr lang="en-US" smtClean="0"/>
              <a:t>12-14</a:t>
            </a:r>
            <a:endParaRPr lang="zh-CN" altLang="en-US" smtClean="0"/>
          </a:p>
        </p:txBody>
      </p:sp>
      <p:pic>
        <p:nvPicPr>
          <p:cNvPr id="7" name="18ZX117.EPS" descr="id:2147501445;FounderCES"/>
          <p:cNvPicPr/>
          <p:nvPr/>
        </p:nvPicPr>
        <p:blipFill>
          <a:blip r:embed="rId2"/>
          <a:stretch>
            <a:fillRect/>
          </a:stretch>
        </p:blipFill>
        <p:spPr>
          <a:xfrm>
            <a:off x="5023636" y="2572538"/>
            <a:ext cx="2132112" cy="2077890"/>
          </a:xfrm>
          <a:prstGeom prst="rect">
            <a:avLst/>
          </a:prstGeom>
        </p:spPr>
      </p:pic>
      <p:sp>
        <p:nvSpPr>
          <p:cNvPr id="8" name="Rectangle 14"/>
          <p:cNvSpPr>
            <a:spLocks noChangeArrowheads="1"/>
          </p:cNvSpPr>
          <p:nvPr/>
        </p:nvSpPr>
        <p:spPr bwMode="auto">
          <a:xfrm>
            <a:off x="2166116"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凝华</a:t>
            </a:r>
            <a:endParaRPr lang="zh-CN" altLang="en-US">
              <a:solidFill>
                <a:srgbClr val="A50021"/>
              </a:solidFill>
            </a:endParaRPr>
          </a:p>
        </p:txBody>
      </p:sp>
      <p:sp>
        <p:nvSpPr>
          <p:cNvPr id="9" name="Rectangle 14"/>
          <p:cNvSpPr>
            <a:spLocks noChangeArrowheads="1"/>
          </p:cNvSpPr>
          <p:nvPr/>
        </p:nvSpPr>
        <p:spPr bwMode="auto">
          <a:xfrm>
            <a:off x="9667106"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凝华</a:t>
            </a:r>
            <a:endParaRPr lang="zh-CN" altLang="en-US">
              <a:solidFill>
                <a:srgbClr val="A50021"/>
              </a:solidFill>
            </a:endParaRPr>
          </a:p>
        </p:txBody>
      </p:sp>
      <p:sp>
        <p:nvSpPr>
          <p:cNvPr id="10" name="Rectangle 14"/>
          <p:cNvSpPr>
            <a:spLocks noChangeArrowheads="1"/>
          </p:cNvSpPr>
          <p:nvPr/>
        </p:nvSpPr>
        <p:spPr bwMode="auto">
          <a:xfrm>
            <a:off x="4666446" y="1825121"/>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内</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15. </a:t>
            </a:r>
            <a:r>
              <a:rPr lang="en-US" sz="2400" smtClean="0">
                <a:solidFill>
                  <a:srgbClr val="18B48F"/>
                </a:solidFill>
              </a:rPr>
              <a:t>[2018</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在观察碘的升华实验时</a:t>
            </a:r>
            <a:r>
              <a:rPr lang="en-US" sz="2400" smtClean="0"/>
              <a:t>,</a:t>
            </a:r>
            <a:r>
              <a:rPr lang="zh-CN" altLang="en-US" sz="2400" smtClean="0"/>
              <a:t>小原和小艳查阅相关资料得知</a:t>
            </a:r>
            <a:r>
              <a:rPr lang="en-US" sz="2400" smtClean="0"/>
              <a:t>:</a:t>
            </a:r>
            <a:r>
              <a:rPr lang="zh-CN" altLang="en-US" sz="2400" smtClean="0"/>
              <a:t>碘的熔点约为</a:t>
            </a:r>
            <a:r>
              <a:rPr lang="en-US" sz="2400" smtClean="0"/>
              <a:t>113.7 ℃,</a:t>
            </a:r>
            <a:r>
              <a:rPr lang="zh-CN" altLang="en-US" sz="2400" smtClean="0"/>
              <a:t>沸点约为</a:t>
            </a:r>
            <a:r>
              <a:rPr lang="en-US" sz="2400" smtClean="0"/>
              <a:t>184.4 ℃</a:t>
            </a:r>
            <a:r>
              <a:rPr lang="zh-CN" altLang="en-US" sz="2400" smtClean="0"/>
              <a:t>。关于碘的加热使用了两种不同的方式</a:t>
            </a:r>
            <a:r>
              <a:rPr lang="en-US" sz="2400" smtClean="0"/>
              <a:t>:A.</a:t>
            </a:r>
            <a:r>
              <a:rPr lang="zh-CN" altLang="en-US" sz="2400" smtClean="0"/>
              <a:t>用热水加热</a:t>
            </a:r>
            <a:r>
              <a:rPr lang="en-US" sz="2400" smtClean="0"/>
              <a:t>;B.</a:t>
            </a:r>
            <a:r>
              <a:rPr lang="zh-CN" altLang="en-US" sz="2400" smtClean="0"/>
              <a:t>用酒精灯加热</a:t>
            </a:r>
            <a:r>
              <a:rPr lang="en-US" sz="2400" smtClean="0"/>
              <a:t>(</a:t>
            </a:r>
            <a:r>
              <a:rPr lang="zh-CN" altLang="en-US" sz="2400" smtClean="0"/>
              <a:t>酒精灯外焰温度约为</a:t>
            </a:r>
            <a:r>
              <a:rPr lang="en-US" sz="2400" smtClean="0"/>
              <a:t>400</a:t>
            </a:r>
            <a:r>
              <a:rPr lang="en-US" sz="2400" i="1" smtClean="0"/>
              <a:t>~</a:t>
            </a:r>
            <a:r>
              <a:rPr lang="en-US" sz="2400" smtClean="0"/>
              <a:t>600 ℃)</a:t>
            </a:r>
            <a:r>
              <a:rPr lang="zh-CN" altLang="en-US" sz="2400" smtClean="0"/>
              <a:t>。经过多次实验验证</a:t>
            </a:r>
            <a:r>
              <a:rPr lang="en-US" sz="2400" smtClean="0"/>
              <a:t>,</a:t>
            </a:r>
            <a:r>
              <a:rPr lang="zh-CN" altLang="en-US" sz="2400" smtClean="0"/>
              <a:t>确认</a:t>
            </a:r>
            <a:r>
              <a:rPr lang="en-US" sz="2400" smtClean="0"/>
              <a:t>A</a:t>
            </a:r>
            <a:r>
              <a:rPr lang="zh-CN" altLang="en-US" sz="2400" smtClean="0"/>
              <a:t>方式更为科学合理</a:t>
            </a:r>
            <a:r>
              <a:rPr lang="en-US" sz="2400" smtClean="0"/>
              <a:t>,</a:t>
            </a:r>
            <a:r>
              <a:rPr lang="zh-CN" altLang="en-US" sz="2400" smtClean="0"/>
              <a:t>请你简述</a:t>
            </a:r>
            <a:r>
              <a:rPr lang="en-US" sz="2400" smtClean="0"/>
              <a:t>A</a:t>
            </a:r>
            <a:r>
              <a:rPr lang="zh-CN" altLang="en-US" sz="2400" smtClean="0"/>
              <a:t>方式的合理之处。</a:t>
            </a:r>
            <a:endParaRPr lang="zh-CN" altLang="en-US" sz="2400"/>
          </a:p>
        </p:txBody>
      </p:sp>
      <p:sp>
        <p:nvSpPr>
          <p:cNvPr id="5" name="Rectangle 14"/>
          <p:cNvSpPr>
            <a:spLocks noChangeArrowheads="1"/>
          </p:cNvSpPr>
          <p:nvPr/>
        </p:nvSpPr>
        <p:spPr bwMode="auto">
          <a:xfrm>
            <a:off x="951670" y="3026626"/>
            <a:ext cx="7473521" cy="1689052"/>
          </a:xfrm>
          <a:prstGeom prst="rect">
            <a:avLst/>
          </a:prstGeom>
          <a:noFill/>
          <a:ln w="9525">
            <a:noFill/>
            <a:miter lim="800000"/>
          </a:ln>
          <a:effectLst/>
        </p:spPr>
        <p:txBody>
          <a:bodyPr vert="horz" wrap="none" lIns="91440" tIns="45720" rIns="91440" bIns="45720" numCol="1" anchor="ctr" anchorCtr="0" compatLnSpc="1">
            <a:spAutoFit/>
          </a:bodyPr>
          <a:lstStyle/>
          <a:p>
            <a:pPr>
              <a:lnSpc>
                <a:spcPct val="150000"/>
              </a:lnSpc>
            </a:pPr>
            <a:r>
              <a:rPr lang="zh-CN" altLang="en-US" smtClean="0">
                <a:solidFill>
                  <a:srgbClr val="A50021"/>
                </a:solidFill>
              </a:rPr>
              <a:t>答</a:t>
            </a:r>
            <a:r>
              <a:rPr lang="en-US" smtClean="0">
                <a:solidFill>
                  <a:srgbClr val="A50021"/>
                </a:solidFill>
              </a:rPr>
              <a:t>:(1)</a:t>
            </a:r>
            <a:r>
              <a:rPr lang="zh-CN" altLang="en-US" smtClean="0">
                <a:solidFill>
                  <a:srgbClr val="A50021"/>
                </a:solidFill>
              </a:rPr>
              <a:t>用热水加热</a:t>
            </a:r>
            <a:r>
              <a:rPr lang="en-US" smtClean="0">
                <a:solidFill>
                  <a:srgbClr val="A50021"/>
                </a:solidFill>
              </a:rPr>
              <a:t>,</a:t>
            </a:r>
            <a:r>
              <a:rPr lang="zh-CN" altLang="en-US" smtClean="0">
                <a:solidFill>
                  <a:srgbClr val="A50021"/>
                </a:solidFill>
              </a:rPr>
              <a:t>不能达到碘的熔点和沸点</a:t>
            </a:r>
            <a:r>
              <a:rPr lang="en-US" smtClean="0">
                <a:solidFill>
                  <a:srgbClr val="A50021"/>
                </a:solidFill>
              </a:rPr>
              <a:t>;</a:t>
            </a:r>
            <a:endParaRPr lang="zh-CN" altLang="en-US" smtClean="0">
              <a:solidFill>
                <a:srgbClr val="A50021"/>
              </a:solidFill>
            </a:endParaRPr>
          </a:p>
          <a:p>
            <a:pPr>
              <a:lnSpc>
                <a:spcPct val="150000"/>
              </a:lnSpc>
            </a:pPr>
            <a:r>
              <a:rPr lang="en-US" smtClean="0">
                <a:solidFill>
                  <a:srgbClr val="A50021"/>
                </a:solidFill>
              </a:rPr>
              <a:t>(2)</a:t>
            </a:r>
            <a:r>
              <a:rPr lang="zh-CN" altLang="en-US" smtClean="0">
                <a:solidFill>
                  <a:srgbClr val="A50021"/>
                </a:solidFill>
              </a:rPr>
              <a:t>碘依然维持原来的固体颗粒状态</a:t>
            </a:r>
            <a:r>
              <a:rPr lang="en-US" smtClean="0">
                <a:solidFill>
                  <a:srgbClr val="A50021"/>
                </a:solidFill>
              </a:rPr>
              <a:t>;</a:t>
            </a:r>
            <a:endParaRPr lang="zh-CN" altLang="en-US" smtClean="0">
              <a:solidFill>
                <a:srgbClr val="A50021"/>
              </a:solidFill>
            </a:endParaRPr>
          </a:p>
          <a:p>
            <a:pPr>
              <a:lnSpc>
                <a:spcPct val="150000"/>
              </a:lnSpc>
            </a:pPr>
            <a:r>
              <a:rPr lang="en-US" smtClean="0">
                <a:solidFill>
                  <a:srgbClr val="A50021"/>
                </a:solidFill>
              </a:rPr>
              <a:t>(3)</a:t>
            </a:r>
            <a:r>
              <a:rPr lang="zh-CN" altLang="en-US" smtClean="0">
                <a:solidFill>
                  <a:srgbClr val="A50021"/>
                </a:solidFill>
              </a:rPr>
              <a:t>观察到的碘蒸气是由固态直接变为气态</a:t>
            </a:r>
            <a:r>
              <a:rPr lang="en-US" smtClean="0">
                <a:solidFill>
                  <a:srgbClr val="A50021"/>
                </a:solidFill>
              </a:rPr>
              <a:t>,</a:t>
            </a:r>
            <a:r>
              <a:rPr lang="zh-CN" altLang="en-US" smtClean="0">
                <a:solidFill>
                  <a:srgbClr val="A50021"/>
                </a:solidFill>
              </a:rPr>
              <a:t>属于升华。</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突破一　探究固体熔化时温度的变化规律</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4" name="TextBox 3"/>
          <p:cNvSpPr txBox="1"/>
          <p:nvPr/>
        </p:nvSpPr>
        <p:spPr>
          <a:xfrm>
            <a:off x="951670" y="1286654"/>
            <a:ext cx="10715700" cy="5078313"/>
          </a:xfrm>
          <a:prstGeom prst="rect">
            <a:avLst/>
          </a:prstGeom>
          <a:noFill/>
        </p:spPr>
        <p:txBody>
          <a:bodyPr wrap="square" rtlCol="0">
            <a:spAutoFit/>
          </a:bodyPr>
          <a:lstStyle/>
          <a:p>
            <a:pPr>
              <a:lnSpc>
                <a:spcPct val="150000"/>
              </a:lnSpc>
            </a:pPr>
            <a:r>
              <a:rPr lang="en-US" altLang="zh-CN" b="1" smtClean="0"/>
              <a:t>【</a:t>
            </a:r>
            <a:r>
              <a:rPr lang="zh-CN" altLang="en-US" b="1" smtClean="0"/>
              <a:t>设计和进行实验</a:t>
            </a:r>
            <a:r>
              <a:rPr lang="en-US" altLang="zh-CN" b="1" smtClean="0"/>
              <a:t>】</a:t>
            </a:r>
            <a:endParaRPr lang="en-US" altLang="zh-CN" b="1" smtClean="0"/>
          </a:p>
          <a:p>
            <a:pPr>
              <a:lnSpc>
                <a:spcPct val="150000"/>
              </a:lnSpc>
            </a:pPr>
            <a:r>
              <a:rPr lang="en-US" b="1" smtClean="0"/>
              <a:t>1.</a:t>
            </a:r>
            <a:r>
              <a:rPr lang="zh-CN" altLang="en-US" smtClean="0"/>
              <a:t>实验主要器材</a:t>
            </a:r>
            <a:r>
              <a:rPr lang="en-US" smtClean="0"/>
              <a:t>:</a:t>
            </a:r>
            <a:endParaRPr lang="zh-CN" altLang="en-US" smtClean="0"/>
          </a:p>
          <a:p>
            <a:pPr>
              <a:lnSpc>
                <a:spcPct val="150000"/>
              </a:lnSpc>
            </a:pPr>
            <a:r>
              <a:rPr lang="zh-CN" altLang="en-US" smtClean="0"/>
              <a:t>固体粉末</a:t>
            </a:r>
            <a:r>
              <a:rPr lang="en-US" smtClean="0"/>
              <a:t>(</a:t>
            </a:r>
            <a:r>
              <a:rPr lang="zh-CN" altLang="en-US" smtClean="0"/>
              <a:t>好处</a:t>
            </a:r>
            <a:r>
              <a:rPr lang="en-US" smtClean="0"/>
              <a:t>:</a:t>
            </a:r>
            <a:r>
              <a:rPr lang="zh-CN" altLang="en-US" u="sng" smtClean="0"/>
              <a:t>受热均匀</a:t>
            </a:r>
            <a:r>
              <a:rPr lang="en-US" smtClean="0"/>
              <a:t>,</a:t>
            </a:r>
            <a:r>
              <a:rPr lang="zh-CN" altLang="en-US" u="sng" smtClean="0"/>
              <a:t>且温度计的玻璃泡可以与固体粉末充分接触</a:t>
            </a:r>
            <a:r>
              <a:rPr lang="en-US" smtClean="0"/>
              <a:t>)</a:t>
            </a:r>
            <a:r>
              <a:rPr lang="zh-CN" altLang="en-US" smtClean="0"/>
              <a:t>、温度计、停表、石棉网</a:t>
            </a:r>
            <a:r>
              <a:rPr lang="en-US" smtClean="0"/>
              <a:t>(</a:t>
            </a:r>
            <a:r>
              <a:rPr lang="zh-CN" altLang="en-US" smtClean="0"/>
              <a:t>作用</a:t>
            </a:r>
            <a:r>
              <a:rPr lang="en-US" smtClean="0"/>
              <a:t>:</a:t>
            </a:r>
            <a:r>
              <a:rPr lang="zh-CN" altLang="en-US" smtClean="0"/>
              <a:t>使烧杯底部</a:t>
            </a:r>
            <a:r>
              <a:rPr lang="zh-CN" altLang="en-US" u="sng" smtClean="0"/>
              <a:t>受热均匀</a:t>
            </a:r>
            <a:r>
              <a:rPr lang="en-US" smtClean="0"/>
              <a:t>)</a:t>
            </a:r>
            <a:r>
              <a:rPr lang="zh-CN" altLang="en-US" smtClean="0"/>
              <a:t>、搅拌器</a:t>
            </a:r>
            <a:r>
              <a:rPr lang="en-US" smtClean="0"/>
              <a:t>(</a:t>
            </a:r>
            <a:r>
              <a:rPr lang="zh-CN" altLang="en-US" smtClean="0"/>
              <a:t>作用</a:t>
            </a:r>
            <a:r>
              <a:rPr lang="en-US" smtClean="0"/>
              <a:t>:</a:t>
            </a:r>
            <a:r>
              <a:rPr lang="zh-CN" altLang="en-US" smtClean="0"/>
              <a:t>使</a:t>
            </a:r>
            <a:r>
              <a:rPr lang="zh-CN" altLang="en-US" u="sng" smtClean="0"/>
              <a:t>物质受热均匀</a:t>
            </a:r>
            <a:r>
              <a:rPr lang="en-US" smtClean="0"/>
              <a:t>)</a:t>
            </a:r>
            <a:r>
              <a:rPr lang="zh-CN" altLang="en-US" smtClean="0"/>
              <a:t>。</a:t>
            </a:r>
            <a:endParaRPr lang="zh-CN" altLang="en-US" smtClean="0"/>
          </a:p>
          <a:p>
            <a:pPr>
              <a:lnSpc>
                <a:spcPct val="150000"/>
              </a:lnSpc>
            </a:pPr>
            <a:r>
              <a:rPr lang="en-US" b="1" smtClean="0"/>
              <a:t>2.</a:t>
            </a:r>
            <a:r>
              <a:rPr lang="zh-CN" altLang="en-US" smtClean="0"/>
              <a:t>器材的组装顺序</a:t>
            </a:r>
            <a:r>
              <a:rPr lang="en-US" smtClean="0"/>
              <a:t>:</a:t>
            </a:r>
            <a:r>
              <a:rPr lang="zh-CN" altLang="en-US" smtClean="0"/>
              <a:t>自下而上。</a:t>
            </a:r>
            <a:endParaRPr lang="zh-CN" altLang="en-US" smtClean="0"/>
          </a:p>
          <a:p>
            <a:pPr>
              <a:lnSpc>
                <a:spcPct val="150000"/>
              </a:lnSpc>
            </a:pPr>
            <a:r>
              <a:rPr lang="en-US" b="1" smtClean="0"/>
              <a:t>3.</a:t>
            </a:r>
            <a:r>
              <a:rPr lang="zh-CN" altLang="en-US" smtClean="0"/>
              <a:t>试管在水中的位置</a:t>
            </a:r>
            <a:r>
              <a:rPr lang="en-US" smtClean="0"/>
              <a:t>:</a:t>
            </a:r>
            <a:r>
              <a:rPr lang="zh-CN" altLang="en-US" smtClean="0"/>
              <a:t>使被加热物体</a:t>
            </a:r>
            <a:r>
              <a:rPr lang="zh-CN" altLang="en-US" u="sng" smtClean="0"/>
              <a:t>浸没在水中</a:t>
            </a:r>
            <a:r>
              <a:rPr lang="en-US" smtClean="0"/>
              <a:t>,</a:t>
            </a:r>
            <a:r>
              <a:rPr lang="zh-CN" altLang="en-US" smtClean="0"/>
              <a:t>试管不能接触到</a:t>
            </a:r>
            <a:r>
              <a:rPr lang="zh-CN" altLang="en-US" u="sng" smtClean="0"/>
              <a:t>烧杯的侧壁和底部</a:t>
            </a:r>
            <a:r>
              <a:rPr lang="zh-CN" altLang="en-US" smtClean="0"/>
              <a:t>。</a:t>
            </a:r>
            <a:endParaRPr lang="zh-CN" altLang="en-US" smtClean="0"/>
          </a:p>
          <a:p>
            <a:pPr>
              <a:lnSpc>
                <a:spcPct val="150000"/>
              </a:lnSpc>
            </a:pPr>
            <a:r>
              <a:rPr lang="en-US" b="1" smtClean="0"/>
              <a:t>4.</a:t>
            </a:r>
            <a:r>
              <a:rPr lang="zh-CN" altLang="en-US" smtClean="0"/>
              <a:t>水浴法加热</a:t>
            </a:r>
            <a:r>
              <a:rPr lang="en-US" smtClean="0"/>
              <a:t>:</a:t>
            </a:r>
            <a:r>
              <a:rPr lang="zh-CN" altLang="en-US" u="sng" smtClean="0"/>
              <a:t>使物质受热均匀</a:t>
            </a:r>
            <a:r>
              <a:rPr lang="en-US" smtClean="0"/>
              <a:t>,</a:t>
            </a:r>
            <a:r>
              <a:rPr lang="zh-CN" altLang="en-US" smtClean="0"/>
              <a:t>且升温缓慢</a:t>
            </a:r>
            <a:r>
              <a:rPr lang="zh-CN" altLang="en-US" u="sng" smtClean="0"/>
              <a:t>便于观察实验现象</a:t>
            </a:r>
            <a:r>
              <a:rPr lang="zh-CN" altLang="en-US" smtClean="0"/>
              <a:t>。特点</a:t>
            </a:r>
            <a:r>
              <a:rPr lang="en-US" smtClean="0"/>
              <a:t>:</a:t>
            </a:r>
            <a:r>
              <a:rPr lang="zh-CN" altLang="en-US" u="sng" smtClean="0"/>
              <a:t>被加热物质的温度不会超过</a:t>
            </a:r>
            <a:r>
              <a:rPr lang="en-US" u="sng" smtClean="0"/>
              <a:t>100 ℃</a:t>
            </a:r>
            <a:r>
              <a:rPr lang="zh-CN" altLang="en-US" smtClean="0"/>
              <a:t>。</a:t>
            </a:r>
            <a:r>
              <a:rPr lang="en-US" smtClean="0"/>
              <a:t> </a:t>
            </a:r>
            <a:endParaRPr lang="zh-CN" altLang="en-US"/>
          </a:p>
        </p:txBody>
      </p:sp>
    </p:spTree>
  </p:cSld>
  <p:clrMapOvr>
    <a:masterClrMapping/>
  </p:clrMapOvr>
  <p:transition>
    <p:pull dir="u"/>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715150"/>
            <a:ext cx="10644262" cy="1200329"/>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2.</a:t>
            </a:r>
            <a:r>
              <a:rPr lang="zh-CN" altLang="en-US" sz="2400" b="1" smtClean="0"/>
              <a:t>温度计</a:t>
            </a:r>
            <a:endParaRPr lang="zh-CN" altLang="en-US" sz="2400" b="1" smtClean="0"/>
          </a:p>
          <a:p>
            <a:pPr>
              <a:lnSpc>
                <a:spcPct val="150000"/>
              </a:lnSpc>
            </a:pPr>
            <a:r>
              <a:rPr lang="en-US" sz="2400" smtClean="0"/>
              <a:t>(1)</a:t>
            </a:r>
            <a:r>
              <a:rPr lang="zh-CN" altLang="en-US" sz="2400" smtClean="0"/>
              <a:t>原理</a:t>
            </a:r>
            <a:r>
              <a:rPr lang="en-US" sz="2400" smtClean="0"/>
              <a:t>:</a:t>
            </a:r>
            <a:r>
              <a:rPr lang="zh-CN" altLang="en-US" sz="2400" smtClean="0"/>
              <a:t>液体温度计是利用</a:t>
            </a:r>
            <a:r>
              <a:rPr lang="zh-CN" altLang="en-US" sz="2400" i="1" u="sng" smtClean="0"/>
              <a:t>　　    　　　　　　</a:t>
            </a:r>
            <a:r>
              <a:rPr lang="zh-CN" altLang="en-US" sz="2400" smtClean="0"/>
              <a:t>的规律制成的。</a:t>
            </a:r>
            <a:r>
              <a:rPr lang="en-US" sz="2400" smtClean="0"/>
              <a:t> </a:t>
            </a:r>
            <a:endParaRPr lang="zh-CN" altLang="en-US" sz="2400"/>
          </a:p>
        </p:txBody>
      </p:sp>
      <p:graphicFrame>
        <p:nvGraphicFramePr>
          <p:cNvPr id="1026" name="Object 2"/>
          <p:cNvGraphicFramePr>
            <a:graphicFrameLocks noChangeAspect="1"/>
          </p:cNvGraphicFramePr>
          <p:nvPr/>
        </p:nvGraphicFramePr>
        <p:xfrm>
          <a:off x="1023108" y="1858158"/>
          <a:ext cx="10799762" cy="3511550"/>
        </p:xfrm>
        <a:graphic>
          <a:graphicData uri="http://schemas.openxmlformats.org/presentationml/2006/ole">
            <mc:AlternateContent>
              <mc:Choice xmlns:v="urn:schemas-microsoft-com:vml" Requires="v">
                <p:oleObj spid="_x0000_s1038" name="文档" r:id="rId2" imgW="10954385" imgH="3543935" progId="Word.Document.12">
                  <p:embed/>
                </p:oleObj>
              </mc:Choice>
              <mc:Fallback>
                <p:oleObj name="文档" r:id="rId2" imgW="10954385" imgH="3543935" progId="Word.Document.12">
                  <p:embed/>
                  <p:pic>
                    <p:nvPicPr>
                      <p:cNvPr id="0" name="OLE substitute image"/>
                      <p:cNvPicPr/>
                      <p:nvPr/>
                    </p:nvPicPr>
                    <p:blipFill>
                      <a:blip r:embed="rId3"/>
                      <a:stretch>
                        <a:fillRect/>
                      </a:stretch>
                    </p:blipFill>
                    <p:spPr>
                      <a:xfrm>
                        <a:off x="1023108" y="1858158"/>
                        <a:ext cx="10799762" cy="3511550"/>
                      </a:xfrm>
                      <a:prstGeom prst="rect">
                        <a:avLst/>
                      </a:prstGeom>
                      <a:noFill/>
                      <a:ln w="9525">
                        <a:noFill/>
                      </a:ln>
                    </p:spPr>
                  </p:pic>
                </p:oleObj>
              </mc:Fallback>
            </mc:AlternateContent>
          </a:graphicData>
        </a:graphic>
      </p:graphicFrame>
      <p:sp>
        <p:nvSpPr>
          <p:cNvPr id="10" name="Rectangle 14"/>
          <p:cNvSpPr>
            <a:spLocks noChangeArrowheads="1"/>
          </p:cNvSpPr>
          <p:nvPr/>
        </p:nvSpPr>
        <p:spPr bwMode="auto">
          <a:xfrm>
            <a:off x="4809322" y="1286654"/>
            <a:ext cx="233910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液体的热胀冷缩</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715700"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数据处理和分析</a:t>
            </a:r>
            <a:r>
              <a:rPr lang="en-US" altLang="zh-CN" sz="2400" b="1" smtClean="0"/>
              <a:t>】</a:t>
            </a:r>
            <a:endParaRPr lang="en-US" altLang="zh-CN" sz="2400" b="1" smtClean="0"/>
          </a:p>
          <a:p>
            <a:pPr>
              <a:lnSpc>
                <a:spcPct val="150000"/>
              </a:lnSpc>
            </a:pPr>
            <a:r>
              <a:rPr lang="en-US" sz="2400" b="1" smtClean="0"/>
              <a:t>5.</a:t>
            </a:r>
            <a:r>
              <a:rPr lang="zh-CN" altLang="en-US" sz="2400" smtClean="0"/>
              <a:t>设计实验数据记录表格</a:t>
            </a:r>
            <a:r>
              <a:rPr lang="en-US" sz="2400" smtClean="0"/>
              <a:t>(</a:t>
            </a:r>
            <a:r>
              <a:rPr lang="zh-CN" altLang="en-US" sz="2400" smtClean="0"/>
              <a:t>如下表所示</a:t>
            </a:r>
            <a:r>
              <a:rPr lang="en-US" sz="2400" smtClean="0"/>
              <a:t>)</a:t>
            </a:r>
            <a:r>
              <a:rPr lang="zh-CN" altLang="en-US" sz="2400" smtClean="0"/>
              <a:t>并绘制熔化过程中温度</a:t>
            </a:r>
            <a:r>
              <a:rPr lang="en-US" sz="2400" smtClean="0"/>
              <a:t>-</a:t>
            </a:r>
            <a:r>
              <a:rPr lang="zh-CN" altLang="en-US" sz="2400" smtClean="0"/>
              <a:t>时间图像</a:t>
            </a:r>
            <a:r>
              <a:rPr lang="en-US" sz="2400" smtClean="0"/>
              <a:t>,</a:t>
            </a:r>
            <a:r>
              <a:rPr lang="zh-CN" altLang="en-US" sz="2400" smtClean="0"/>
              <a:t>分析图像</a:t>
            </a:r>
            <a:r>
              <a:rPr lang="en-US" sz="2400" smtClean="0"/>
              <a:t>,</a:t>
            </a:r>
            <a:r>
              <a:rPr lang="zh-CN" altLang="en-US" sz="2400" smtClean="0"/>
              <a:t>判断物质是否为晶体</a:t>
            </a:r>
            <a:r>
              <a:rPr lang="en-US" sz="2400" smtClean="0"/>
              <a:t>(</a:t>
            </a:r>
            <a:r>
              <a:rPr lang="zh-CN" altLang="en-US" sz="2400" smtClean="0"/>
              <a:t>根据图像中有无</a:t>
            </a:r>
            <a:r>
              <a:rPr lang="zh-CN" altLang="en-US" sz="2400" u="sng" smtClean="0"/>
              <a:t>水平线</a:t>
            </a:r>
            <a:r>
              <a:rPr lang="zh-CN" altLang="en-US" sz="2400" smtClean="0"/>
              <a:t>确定</a:t>
            </a:r>
            <a:r>
              <a:rPr lang="en-US" sz="2400" smtClean="0"/>
              <a:t>,</a:t>
            </a:r>
            <a:r>
              <a:rPr lang="zh-CN" altLang="en-US" sz="2400" smtClean="0"/>
              <a:t>若为晶体还可确定其</a:t>
            </a:r>
            <a:r>
              <a:rPr lang="zh-CN" altLang="en-US" sz="2400" u="sng" smtClean="0"/>
              <a:t>熔点</a:t>
            </a:r>
            <a:r>
              <a:rPr lang="en-US" sz="2400" smtClean="0"/>
              <a:t>),</a:t>
            </a:r>
            <a:r>
              <a:rPr lang="zh-CN" altLang="en-US" sz="2400" smtClean="0"/>
              <a:t>得到物质在熔化过程中内能和温度的变化规律</a:t>
            </a:r>
            <a:r>
              <a:rPr lang="en-US" sz="2400" smtClean="0"/>
              <a:t>(</a:t>
            </a:r>
            <a:r>
              <a:rPr lang="zh-CN" altLang="en-US" sz="2400" smtClean="0"/>
              <a:t>晶体吸收热量</a:t>
            </a:r>
            <a:r>
              <a:rPr lang="en-US" sz="2400" smtClean="0"/>
              <a:t>,</a:t>
            </a:r>
            <a:r>
              <a:rPr lang="zh-CN" altLang="en-US" sz="2400" smtClean="0"/>
              <a:t>内能增加</a:t>
            </a:r>
            <a:r>
              <a:rPr lang="en-US" sz="2400" smtClean="0"/>
              <a:t>,</a:t>
            </a:r>
            <a:r>
              <a:rPr lang="zh-CN" altLang="en-US" sz="2400" smtClean="0"/>
              <a:t>温度</a:t>
            </a:r>
            <a:r>
              <a:rPr lang="zh-CN" altLang="en-US" sz="2400" u="sng" smtClean="0"/>
              <a:t>不变</a:t>
            </a:r>
            <a:r>
              <a:rPr lang="en-US" sz="2400" smtClean="0"/>
              <a:t>;</a:t>
            </a:r>
            <a:r>
              <a:rPr lang="zh-CN" altLang="en-US" sz="2400" smtClean="0"/>
              <a:t>非晶体吸收热量</a:t>
            </a:r>
            <a:r>
              <a:rPr lang="en-US" sz="2400" smtClean="0"/>
              <a:t>,</a:t>
            </a:r>
            <a:r>
              <a:rPr lang="zh-CN" altLang="en-US" sz="2400" smtClean="0"/>
              <a:t>内能增加</a:t>
            </a:r>
            <a:r>
              <a:rPr lang="en-US" sz="2400" smtClean="0"/>
              <a:t>,</a:t>
            </a:r>
            <a:r>
              <a:rPr lang="zh-CN" altLang="en-US" sz="2400" smtClean="0"/>
              <a:t>温度</a:t>
            </a:r>
            <a:r>
              <a:rPr lang="zh-CN" altLang="en-US" sz="2400" u="sng" smtClean="0"/>
              <a:t>升高</a:t>
            </a:r>
            <a:r>
              <a:rPr lang="en-US" sz="2400" smtClean="0"/>
              <a:t>)</a:t>
            </a:r>
            <a:r>
              <a:rPr lang="zh-CN" altLang="en-US" sz="2400" smtClean="0"/>
              <a:t>及物质的状态等。</a:t>
            </a:r>
            <a:endParaRPr lang="zh-CN" altLang="en-US" sz="2400"/>
          </a:p>
        </p:txBody>
      </p:sp>
      <p:graphicFrame>
        <p:nvGraphicFramePr>
          <p:cNvPr id="3" name="表格 2"/>
          <p:cNvGraphicFramePr>
            <a:graphicFrameLocks noGrp="1"/>
          </p:cNvGraphicFramePr>
          <p:nvPr/>
        </p:nvGraphicFramePr>
        <p:xfrm>
          <a:off x="1754481" y="3572670"/>
          <a:ext cx="9198510" cy="1645920"/>
        </p:xfrm>
        <a:graphic>
          <a:graphicData uri="http://schemas.openxmlformats.org/drawingml/2006/table">
            <a:tbl>
              <a:tblPr/>
              <a:tblGrid>
                <a:gridCol w="1533085"/>
                <a:gridCol w="1533085"/>
                <a:gridCol w="1533085"/>
                <a:gridCol w="1533085"/>
                <a:gridCol w="1533085"/>
                <a:gridCol w="1533085"/>
              </a:tblGrid>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时间</a:t>
                      </a:r>
                      <a:r>
                        <a:rPr lang="en-US" sz="2400" i="1" kern="100">
                          <a:solidFill>
                            <a:srgbClr val="000000"/>
                          </a:solidFill>
                          <a:latin typeface="NEU-BZ-S92"/>
                          <a:ea typeface="微软雅黑" panose="020b0503020204020204" pitchFamily="34" charset="-122"/>
                          <a:cs typeface="Times New Roman" panose="02020603050405020304"/>
                        </a:rPr>
                        <a:t>/</a:t>
                      </a:r>
                      <a:r>
                        <a:rPr lang="en-US" sz="2400" kern="100">
                          <a:solidFill>
                            <a:srgbClr val="000000"/>
                          </a:solidFill>
                          <a:latin typeface="NEU-BZ-S92"/>
                          <a:ea typeface="微软雅黑" panose="020b0503020204020204" pitchFamily="34" charset="-122"/>
                          <a:cs typeface="Times New Roman" panose="02020603050405020304"/>
                        </a:rPr>
                        <a:t>min</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0</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1</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2</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3</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温度</a:t>
                      </a:r>
                      <a:r>
                        <a:rPr lang="en-US" sz="2400" i="1" kern="100">
                          <a:solidFill>
                            <a:srgbClr val="000000"/>
                          </a:solidFill>
                          <a:latin typeface="NEU-BZ-S92"/>
                          <a:ea typeface="微软雅黑" panose="020b0503020204020204" pitchFamily="34" charset="-122"/>
                          <a:cs typeface="Times New Roman" panose="02020603050405020304"/>
                        </a:rPr>
                        <a:t>/</a:t>
                      </a:r>
                      <a:r>
                        <a:rPr lang="en-US" sz="2400" kern="100">
                          <a:solidFill>
                            <a:srgbClr val="000000"/>
                          </a:solidFill>
                          <a:latin typeface="NEU-BZ-S92"/>
                          <a:ea typeface="微软雅黑" panose="020b0503020204020204" pitchFamily="34" charset="-122"/>
                          <a:cs typeface="Times New Roman" panose="02020603050405020304"/>
                        </a:rPr>
                        <a:t>℃</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状态</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p:fade/>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715700"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交流与反思</a:t>
            </a:r>
            <a:r>
              <a:rPr lang="en-US" altLang="zh-CN" sz="2400" b="1" smtClean="0"/>
              <a:t>】</a:t>
            </a:r>
            <a:endParaRPr lang="en-US" altLang="zh-CN" sz="2400" b="1" smtClean="0"/>
          </a:p>
          <a:p>
            <a:pPr>
              <a:lnSpc>
                <a:spcPct val="150000"/>
              </a:lnSpc>
            </a:pPr>
            <a:r>
              <a:rPr lang="en-US" sz="2400" b="1" smtClean="0"/>
              <a:t>6.</a:t>
            </a:r>
            <a:r>
              <a:rPr lang="zh-CN" altLang="en-US" sz="2400" smtClean="0"/>
              <a:t>实验中收集多组数据是为了</a:t>
            </a:r>
            <a:r>
              <a:rPr lang="zh-CN" altLang="en-US" sz="2400" u="sng" smtClean="0"/>
              <a:t>寻找普遍规律</a:t>
            </a:r>
            <a:r>
              <a:rPr lang="zh-CN" altLang="en-US" sz="2400" smtClean="0"/>
              <a:t>。</a:t>
            </a:r>
            <a:endParaRPr lang="zh-CN" altLang="en-US" sz="2400" smtClean="0"/>
          </a:p>
          <a:p>
            <a:pPr>
              <a:lnSpc>
                <a:spcPct val="150000"/>
              </a:lnSpc>
            </a:pPr>
            <a:r>
              <a:rPr lang="en-US" sz="2400" b="1" smtClean="0"/>
              <a:t>7.</a:t>
            </a:r>
            <a:r>
              <a:rPr lang="zh-CN" altLang="en-US" sz="2400" smtClean="0"/>
              <a:t>熔化前后曲线的倾斜程度不一样</a:t>
            </a:r>
            <a:r>
              <a:rPr lang="en-US" sz="2400" smtClean="0"/>
              <a:t>,</a:t>
            </a:r>
            <a:r>
              <a:rPr lang="zh-CN" altLang="en-US" sz="2400" smtClean="0"/>
              <a:t>原因</a:t>
            </a:r>
            <a:r>
              <a:rPr lang="en-US" sz="2400" smtClean="0"/>
              <a:t>:</a:t>
            </a:r>
            <a:r>
              <a:rPr lang="zh-CN" altLang="en-US" sz="2400" u="sng" smtClean="0"/>
              <a:t>同种物质</a:t>
            </a:r>
            <a:r>
              <a:rPr lang="en-US" sz="2400" u="sng" smtClean="0"/>
              <a:t>,</a:t>
            </a:r>
            <a:r>
              <a:rPr lang="zh-CN" altLang="en-US" sz="2400" u="sng" smtClean="0"/>
              <a:t>状态不同</a:t>
            </a:r>
            <a:r>
              <a:rPr lang="en-US" sz="2400" u="sng" smtClean="0"/>
              <a:t>,</a:t>
            </a:r>
            <a:r>
              <a:rPr lang="zh-CN" altLang="en-US" sz="2400" u="sng" smtClean="0"/>
              <a:t>比热容不同。</a:t>
            </a:r>
            <a:endParaRPr lang="zh-CN" altLang="en-US" sz="2400" smtClean="0"/>
          </a:p>
          <a:p>
            <a:pPr>
              <a:lnSpc>
                <a:spcPct val="150000"/>
              </a:lnSpc>
            </a:pPr>
            <a:r>
              <a:rPr lang="en-US" sz="2400" b="1" smtClean="0"/>
              <a:t>8.</a:t>
            </a:r>
            <a:r>
              <a:rPr lang="zh-CN" altLang="en-US" sz="2400" smtClean="0"/>
              <a:t>做冰的熔化实验时</a:t>
            </a:r>
            <a:r>
              <a:rPr lang="en-US" sz="2400" smtClean="0"/>
              <a:t>,</a:t>
            </a:r>
            <a:r>
              <a:rPr lang="zh-CN" altLang="en-US" sz="2400" smtClean="0"/>
              <a:t>熔化结束后继续加热</a:t>
            </a:r>
            <a:r>
              <a:rPr lang="en-US" sz="2400" smtClean="0"/>
              <a:t>,</a:t>
            </a:r>
            <a:r>
              <a:rPr lang="zh-CN" altLang="en-US" sz="2400" smtClean="0"/>
              <a:t>试管中的水</a:t>
            </a:r>
            <a:r>
              <a:rPr lang="zh-CN" altLang="en-US" sz="2400" u="sng" smtClean="0"/>
              <a:t>不会沸腾</a:t>
            </a:r>
            <a:r>
              <a:rPr lang="en-US" sz="2400" smtClean="0"/>
              <a:t>,</a:t>
            </a:r>
            <a:r>
              <a:rPr lang="zh-CN" altLang="en-US" sz="2400" smtClean="0"/>
              <a:t>原因</a:t>
            </a:r>
            <a:r>
              <a:rPr lang="en-US" sz="2400" smtClean="0"/>
              <a:t>:</a:t>
            </a:r>
            <a:r>
              <a:rPr lang="zh-CN" altLang="en-US" sz="2400" u="sng" smtClean="0"/>
              <a:t>试管里的水达到沸点后</a:t>
            </a:r>
            <a:r>
              <a:rPr lang="en-US" sz="2400" u="sng" smtClean="0"/>
              <a:t>,</a:t>
            </a:r>
            <a:r>
              <a:rPr lang="zh-CN" altLang="en-US" sz="2400" u="sng" smtClean="0"/>
              <a:t>不能继续吸热。</a:t>
            </a:r>
            <a:endParaRPr lang="zh-CN" altLang="en-US" sz="2400"/>
          </a:p>
        </p:txBody>
      </p:sp>
    </p:spTree>
  </p:cSld>
  <p:clrMapOvr>
    <a:masterClrMapping/>
  </p:clrMapOvr>
  <p:transition>
    <p:fade/>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643712"/>
            <a:ext cx="10572824" cy="4524315"/>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t>例</a:t>
            </a:r>
            <a:r>
              <a:rPr lang="en-US" altLang="zh-CN" sz="2400" b="1" smtClean="0"/>
              <a:t>1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营口</a:t>
            </a:r>
            <a:r>
              <a:rPr lang="en-US" sz="2400" smtClean="0">
                <a:solidFill>
                  <a:srgbClr val="18B48F"/>
                </a:solidFill>
              </a:rPr>
              <a:t>]</a:t>
            </a:r>
            <a:r>
              <a:rPr lang="zh-CN" altLang="en-US" sz="2400" smtClean="0"/>
              <a:t>在“探究冰熔化时温度的变化规律”实验中</a:t>
            </a:r>
            <a:r>
              <a:rPr lang="en-US" sz="2400" smtClean="0"/>
              <a:t>,</a:t>
            </a:r>
            <a:r>
              <a:rPr lang="zh-CN" altLang="en-US" sz="2400" smtClean="0"/>
              <a:t>实验装置如图</a:t>
            </a:r>
            <a:r>
              <a:rPr lang="en-US" sz="2400" smtClean="0"/>
              <a:t>12-15</a:t>
            </a:r>
            <a:r>
              <a:rPr lang="zh-CN" altLang="en-US" sz="2400" smtClean="0"/>
              <a:t>甲所示</a:t>
            </a:r>
            <a:r>
              <a:rPr lang="en-US" sz="2400" smtClean="0"/>
              <a:t>: </a:t>
            </a:r>
            <a:endParaRPr lang="zh-CN" altLang="en-US" sz="2400" smtClean="0"/>
          </a:p>
          <a:p>
            <a:pPr>
              <a:lnSpc>
                <a:spcPct val="150000"/>
              </a:lnSpc>
            </a:pPr>
            <a:r>
              <a:rPr lang="en-US" sz="2400" smtClean="0"/>
              <a:t>(1)</a:t>
            </a:r>
            <a:r>
              <a:rPr lang="zh-CN" altLang="en-US" sz="2400" smtClean="0"/>
              <a:t>安装图甲所示的器材时</a:t>
            </a:r>
            <a:r>
              <a:rPr lang="en-US" sz="2400" smtClean="0"/>
              <a:t>,</a:t>
            </a:r>
            <a:r>
              <a:rPr lang="zh-CN" altLang="en-US" sz="2400" smtClean="0"/>
              <a:t>顺序应</a:t>
            </a:r>
            <a:r>
              <a:rPr lang="zh-CN" altLang="en-US" sz="2400" i="1" u="sng" smtClean="0"/>
              <a:t>　　        　　</a:t>
            </a:r>
            <a:r>
              <a:rPr lang="en-US" sz="2400" smtClean="0"/>
              <a:t>(</a:t>
            </a:r>
            <a:r>
              <a:rPr lang="zh-CN" altLang="en-US" sz="2400" smtClean="0"/>
              <a:t>选填“自上而下”或“自下而上”</a:t>
            </a:r>
            <a:r>
              <a:rPr lang="en-US" sz="2400" smtClean="0"/>
              <a:t>)</a:t>
            </a:r>
            <a:r>
              <a:rPr lang="zh-CN" altLang="en-US" sz="2400" smtClean="0"/>
              <a:t>。实验时</a:t>
            </a:r>
            <a:r>
              <a:rPr lang="en-US" sz="2400" smtClean="0"/>
              <a:t>,</a:t>
            </a:r>
            <a:r>
              <a:rPr lang="zh-CN" altLang="en-US" sz="2400" smtClean="0"/>
              <a:t>试管里装有适量的</a:t>
            </a:r>
            <a:r>
              <a:rPr lang="zh-CN" altLang="en-US" sz="2400" i="1" u="sng" smtClean="0"/>
              <a:t>　　　　</a:t>
            </a:r>
            <a:r>
              <a:rPr lang="en-US" sz="2400" smtClean="0"/>
              <a:t>(</a:t>
            </a:r>
            <a:r>
              <a:rPr lang="zh-CN" altLang="en-US" sz="2400" smtClean="0"/>
              <a:t>选填“冰块”或“碎冰”</a:t>
            </a:r>
            <a:r>
              <a:rPr lang="en-US" sz="2400" smtClean="0"/>
              <a:t>),</a:t>
            </a:r>
            <a:r>
              <a:rPr lang="zh-CN" altLang="en-US" sz="2400" smtClean="0"/>
              <a:t>将试管放入水中加热</a:t>
            </a:r>
            <a:r>
              <a:rPr lang="en-US" sz="2400" smtClean="0"/>
              <a:t>,</a:t>
            </a:r>
            <a:r>
              <a:rPr lang="zh-CN" altLang="en-US" sz="2400" smtClean="0"/>
              <a:t>这样做的目的是</a:t>
            </a:r>
            <a:r>
              <a:rPr lang="zh-CN" altLang="en-US" sz="2400" i="1" u="sng" smtClean="0"/>
              <a:t>　　　        　　　</a:t>
            </a:r>
            <a:r>
              <a:rPr lang="en-US" sz="2400" smtClean="0"/>
              <a:t>,</a:t>
            </a:r>
            <a:r>
              <a:rPr lang="zh-CN" altLang="en-US" sz="2400" smtClean="0"/>
              <a:t>而且温度上升较慢</a:t>
            </a:r>
            <a:r>
              <a:rPr lang="en-US" sz="2400" smtClean="0"/>
              <a:t>,</a:t>
            </a:r>
            <a:r>
              <a:rPr lang="zh-CN" altLang="en-US" sz="2400" smtClean="0"/>
              <a:t>便于记录。</a:t>
            </a:r>
            <a:r>
              <a:rPr lang="en-US" sz="2400" smtClean="0"/>
              <a:t> </a:t>
            </a:r>
            <a:endParaRPr lang="zh-CN" altLang="en-US" sz="2400" smtClean="0"/>
          </a:p>
          <a:p>
            <a:pPr>
              <a:lnSpc>
                <a:spcPct val="150000"/>
              </a:lnSpc>
            </a:pPr>
            <a:r>
              <a:rPr lang="en-US" sz="2400" smtClean="0"/>
              <a:t>(2)</a:t>
            </a:r>
            <a:r>
              <a:rPr lang="zh-CN" altLang="en-US" sz="2400" smtClean="0"/>
              <a:t>为完成该实验</a:t>
            </a:r>
            <a:r>
              <a:rPr lang="en-US" sz="2400" smtClean="0"/>
              <a:t>,</a:t>
            </a:r>
            <a:r>
              <a:rPr lang="zh-CN" altLang="en-US" sz="2400" smtClean="0"/>
              <a:t>除图中提供的器材外</a:t>
            </a:r>
            <a:r>
              <a:rPr lang="en-US" sz="2400" smtClean="0"/>
              <a:t>,</a:t>
            </a:r>
            <a:r>
              <a:rPr lang="zh-CN" altLang="en-US" sz="2400" smtClean="0"/>
              <a:t>还需</a:t>
            </a:r>
            <a:endParaRPr lang="en-US" altLang="zh-CN" sz="2400" smtClean="0"/>
          </a:p>
          <a:p>
            <a:pPr>
              <a:lnSpc>
                <a:spcPct val="150000"/>
              </a:lnSpc>
            </a:pPr>
            <a:r>
              <a:rPr lang="zh-CN" altLang="en-US" sz="2400" smtClean="0"/>
              <a:t>要用到的测量工具是</a:t>
            </a:r>
            <a:r>
              <a:rPr lang="zh-CN" altLang="en-US" sz="2400" i="1" u="sng" smtClean="0"/>
              <a:t>　　　　</a:t>
            </a:r>
            <a:r>
              <a:rPr lang="zh-CN" altLang="en-US" sz="2400" smtClean="0"/>
              <a:t>。</a:t>
            </a:r>
            <a:endParaRPr lang="zh-CN" altLang="en-US" sz="2400"/>
          </a:p>
        </p:txBody>
      </p:sp>
      <p:sp>
        <p:nvSpPr>
          <p:cNvPr id="9" name="矩形 8"/>
          <p:cNvSpPr/>
          <p:nvPr/>
        </p:nvSpPr>
        <p:spPr>
          <a:xfrm>
            <a:off x="8095469" y="5712421"/>
            <a:ext cx="1350050" cy="646331"/>
          </a:xfrm>
          <a:prstGeom prst="rect">
            <a:avLst/>
          </a:prstGeom>
        </p:spPr>
        <p:txBody>
          <a:bodyPr wrap="none">
            <a:spAutoFit/>
          </a:bodyPr>
          <a:lstStyle/>
          <a:p>
            <a:pPr>
              <a:lnSpc>
                <a:spcPct val="150000"/>
              </a:lnSpc>
            </a:pPr>
            <a:r>
              <a:rPr lang="zh-CN" altLang="en-US" smtClean="0"/>
              <a:t>图</a:t>
            </a:r>
            <a:r>
              <a:rPr lang="en-US" smtClean="0"/>
              <a:t>12-15</a:t>
            </a:r>
            <a:endParaRPr lang="zh-CN" altLang="en-US" smtClean="0"/>
          </a:p>
        </p:txBody>
      </p:sp>
      <p:pic>
        <p:nvPicPr>
          <p:cNvPr id="10" name="21JFA47.EPS" descr="id:2147501481;FounderCES"/>
          <p:cNvPicPr/>
          <p:nvPr/>
        </p:nvPicPr>
        <p:blipFill>
          <a:blip r:embed="rId2"/>
          <a:stretch>
            <a:fillRect/>
          </a:stretch>
        </p:blipFill>
        <p:spPr>
          <a:xfrm>
            <a:off x="7095338" y="3501232"/>
            <a:ext cx="4357718" cy="2379727"/>
          </a:xfrm>
          <a:prstGeom prst="rect">
            <a:avLst/>
          </a:prstGeom>
        </p:spPr>
      </p:pic>
      <p:sp>
        <p:nvSpPr>
          <p:cNvPr id="11" name="Rectangle 14"/>
          <p:cNvSpPr>
            <a:spLocks noChangeArrowheads="1"/>
          </p:cNvSpPr>
          <p:nvPr/>
        </p:nvSpPr>
        <p:spPr bwMode="auto">
          <a:xfrm>
            <a:off x="5738016" y="1753683"/>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自下而上</a:t>
            </a:r>
            <a:endParaRPr lang="zh-CN" altLang="en-US">
              <a:solidFill>
                <a:srgbClr val="A50021"/>
              </a:solidFill>
            </a:endParaRPr>
          </a:p>
        </p:txBody>
      </p:sp>
      <p:sp>
        <p:nvSpPr>
          <p:cNvPr id="15" name="Rectangle 14"/>
          <p:cNvSpPr>
            <a:spLocks noChangeArrowheads="1"/>
          </p:cNvSpPr>
          <p:nvPr/>
        </p:nvSpPr>
        <p:spPr bwMode="auto">
          <a:xfrm>
            <a:off x="6023768" y="2325187"/>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碎冰</a:t>
            </a:r>
            <a:endParaRPr lang="zh-CN" altLang="en-US">
              <a:solidFill>
                <a:srgbClr val="A50021"/>
              </a:solidFill>
            </a:endParaRPr>
          </a:p>
        </p:txBody>
      </p:sp>
      <p:sp>
        <p:nvSpPr>
          <p:cNvPr id="16" name="Rectangle 14"/>
          <p:cNvSpPr>
            <a:spLocks noChangeArrowheads="1"/>
          </p:cNvSpPr>
          <p:nvPr/>
        </p:nvSpPr>
        <p:spPr bwMode="auto">
          <a:xfrm>
            <a:off x="5666578" y="2858290"/>
            <a:ext cx="2031325"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使冰受热均匀</a:t>
            </a:r>
            <a:endParaRPr lang="zh-CN" altLang="en-US">
              <a:solidFill>
                <a:srgbClr val="A50021"/>
              </a:solidFill>
            </a:endParaRPr>
          </a:p>
        </p:txBody>
      </p:sp>
      <p:sp>
        <p:nvSpPr>
          <p:cNvPr id="17" name="Rectangle 14"/>
          <p:cNvSpPr>
            <a:spLocks noChangeArrowheads="1"/>
          </p:cNvSpPr>
          <p:nvPr/>
        </p:nvSpPr>
        <p:spPr bwMode="auto">
          <a:xfrm>
            <a:off x="4023504" y="450136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停表</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P spid="16" grpId="0"/>
      <p:bldP spid="17" grpId="0"/>
    </p:bldLst>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572824"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(3)</a:t>
            </a:r>
            <a:r>
              <a:rPr lang="zh-CN" altLang="en-US" sz="2400" smtClean="0"/>
              <a:t>如图乙所示是根据实验记录绘制的给冰加热时温度随时间变化的图像</a:t>
            </a:r>
            <a:r>
              <a:rPr lang="en-US" sz="2400" smtClean="0"/>
              <a:t>,</a:t>
            </a:r>
            <a:r>
              <a:rPr lang="zh-CN" altLang="en-US" sz="2400" smtClean="0"/>
              <a:t>由图像可知</a:t>
            </a:r>
            <a:r>
              <a:rPr lang="en-US" sz="2400" smtClean="0"/>
              <a:t>:</a:t>
            </a:r>
            <a:r>
              <a:rPr lang="en-US" sz="2400" i="1" smtClean="0"/>
              <a:t>BC </a:t>
            </a:r>
            <a:r>
              <a:rPr lang="zh-CN" altLang="en-US" sz="2400" smtClean="0"/>
              <a:t>段的物质处于</a:t>
            </a:r>
            <a:r>
              <a:rPr lang="zh-CN" altLang="en-US" sz="2400" i="1" u="sng" smtClean="0"/>
              <a:t>　　   　　　</a:t>
            </a:r>
            <a:r>
              <a:rPr lang="zh-CN" altLang="en-US" sz="2400" smtClean="0"/>
              <a:t>状态</a:t>
            </a:r>
            <a:r>
              <a:rPr lang="en-US" sz="2400" smtClean="0"/>
              <a:t>,</a:t>
            </a:r>
            <a:r>
              <a:rPr lang="zh-CN" altLang="en-US" sz="2400" smtClean="0"/>
              <a:t>图像中</a:t>
            </a:r>
            <a:r>
              <a:rPr lang="en-US" sz="2400" i="1" smtClean="0"/>
              <a:t>a</a:t>
            </a:r>
            <a:r>
              <a:rPr lang="zh-CN" altLang="en-US" sz="2400" smtClean="0"/>
              <a:t>点的内能</a:t>
            </a:r>
            <a:r>
              <a:rPr lang="zh-CN" altLang="en-US" sz="2400" i="1" u="sng" smtClean="0"/>
              <a:t>　　　　</a:t>
            </a:r>
            <a:r>
              <a:rPr lang="en-US" sz="2400" smtClean="0"/>
              <a:t>(</a:t>
            </a:r>
            <a:r>
              <a:rPr lang="zh-CN" altLang="en-US" sz="2400" smtClean="0"/>
              <a:t>选填“大于”“小于”或“等于”</a:t>
            </a:r>
            <a:r>
              <a:rPr lang="en-US" sz="2400" smtClean="0"/>
              <a:t>)</a:t>
            </a:r>
            <a:r>
              <a:rPr lang="en-US" sz="2400" i="1" smtClean="0"/>
              <a:t>b</a:t>
            </a:r>
            <a:r>
              <a:rPr lang="zh-CN" altLang="en-US" sz="2400" smtClean="0"/>
              <a:t>点的内能。</a:t>
            </a:r>
            <a:r>
              <a:rPr lang="en-US" sz="2400" smtClean="0"/>
              <a:t> </a:t>
            </a:r>
            <a:endParaRPr lang="zh-CN" altLang="en-US" sz="2400" smtClean="0"/>
          </a:p>
          <a:p>
            <a:pPr>
              <a:lnSpc>
                <a:spcPct val="150000"/>
              </a:lnSpc>
            </a:pPr>
            <a:r>
              <a:rPr lang="en-US" sz="2400" smtClean="0"/>
              <a:t>(4)</a:t>
            </a:r>
            <a:r>
              <a:rPr lang="zh-CN" altLang="en-US" sz="2400" smtClean="0"/>
              <a:t>试管中的冰完全熔化后</a:t>
            </a:r>
            <a:r>
              <a:rPr lang="en-US" sz="2400" smtClean="0"/>
              <a:t>,</a:t>
            </a:r>
            <a:r>
              <a:rPr lang="zh-CN" altLang="en-US" sz="2400" smtClean="0"/>
              <a:t>若持续加热</a:t>
            </a:r>
            <a:r>
              <a:rPr lang="en-US" sz="2400" smtClean="0"/>
              <a:t>,</a:t>
            </a:r>
            <a:r>
              <a:rPr lang="zh-CN" altLang="en-US" sz="2400" smtClean="0"/>
              <a:t>得到图像中的</a:t>
            </a:r>
            <a:r>
              <a:rPr lang="en-US" sz="2400" i="1" smtClean="0"/>
              <a:t>DE </a:t>
            </a:r>
            <a:r>
              <a:rPr lang="zh-CN" altLang="en-US" sz="2400" smtClean="0"/>
              <a:t>段</a:t>
            </a:r>
            <a:r>
              <a:rPr lang="en-US" sz="2400" smtClean="0"/>
              <a:t>,</a:t>
            </a:r>
            <a:r>
              <a:rPr lang="zh-CN" altLang="en-US" sz="2400" smtClean="0"/>
              <a:t>由此判断可能是液面上方的气压</a:t>
            </a:r>
            <a:r>
              <a:rPr lang="zh-CN" altLang="en-US" sz="2400" i="1" u="sng" smtClean="0"/>
              <a:t>　　　　</a:t>
            </a:r>
            <a:r>
              <a:rPr lang="en-US" sz="2400" smtClean="0"/>
              <a:t>(</a:t>
            </a:r>
            <a:r>
              <a:rPr lang="zh-CN" altLang="en-US" sz="2400" smtClean="0"/>
              <a:t>选填“高于”或“低于”</a:t>
            </a:r>
            <a:r>
              <a:rPr lang="en-US" sz="2400" smtClean="0"/>
              <a:t>)</a:t>
            </a:r>
            <a:r>
              <a:rPr lang="zh-CN" altLang="en-US" sz="2400" smtClean="0"/>
              <a:t>标准大气压</a:t>
            </a:r>
            <a:r>
              <a:rPr lang="en-US" sz="2400" smtClean="0"/>
              <a:t>;</a:t>
            </a:r>
            <a:r>
              <a:rPr lang="zh-CN" altLang="en-US" sz="2400" smtClean="0"/>
              <a:t>这段时间内试管中的水</a:t>
            </a:r>
            <a:r>
              <a:rPr lang="zh-CN" altLang="en-US" sz="2400" i="1" u="sng" smtClean="0"/>
              <a:t>　　　　</a:t>
            </a:r>
            <a:r>
              <a:rPr lang="en-US" sz="2400" smtClean="0"/>
              <a:t>(</a:t>
            </a:r>
            <a:r>
              <a:rPr lang="zh-CN" altLang="en-US" sz="2400" smtClean="0"/>
              <a:t>选填“能”或</a:t>
            </a:r>
            <a:endParaRPr lang="en-US" altLang="zh-CN" sz="2400" smtClean="0"/>
          </a:p>
          <a:p>
            <a:pPr>
              <a:lnSpc>
                <a:spcPct val="150000"/>
              </a:lnSpc>
            </a:pPr>
            <a:r>
              <a:rPr lang="zh-CN" altLang="en-US" sz="2400" smtClean="0"/>
              <a:t>“不能”</a:t>
            </a:r>
            <a:r>
              <a:rPr lang="en-US" sz="2400" smtClean="0"/>
              <a:t>)</a:t>
            </a:r>
            <a:r>
              <a:rPr lang="zh-CN" altLang="en-US" sz="2400" smtClean="0"/>
              <a:t>沸腾。</a:t>
            </a:r>
            <a:r>
              <a:rPr lang="en-US" sz="2400" smtClean="0"/>
              <a:t> </a:t>
            </a:r>
            <a:endParaRPr lang="zh-CN" altLang="en-US" sz="2400"/>
          </a:p>
        </p:txBody>
      </p:sp>
      <p:sp>
        <p:nvSpPr>
          <p:cNvPr id="3" name="矩形 2"/>
          <p:cNvSpPr/>
          <p:nvPr/>
        </p:nvSpPr>
        <p:spPr>
          <a:xfrm>
            <a:off x="7705403" y="6141049"/>
            <a:ext cx="1350050" cy="646331"/>
          </a:xfrm>
          <a:prstGeom prst="rect">
            <a:avLst/>
          </a:prstGeom>
        </p:spPr>
        <p:txBody>
          <a:bodyPr wrap="none">
            <a:spAutoFit/>
          </a:bodyPr>
          <a:lstStyle/>
          <a:p>
            <a:pPr>
              <a:lnSpc>
                <a:spcPct val="150000"/>
              </a:lnSpc>
            </a:pPr>
            <a:r>
              <a:rPr lang="zh-CN" altLang="en-US" smtClean="0"/>
              <a:t>图</a:t>
            </a:r>
            <a:r>
              <a:rPr lang="en-US" smtClean="0"/>
              <a:t>12-15</a:t>
            </a:r>
            <a:endParaRPr lang="zh-CN" altLang="en-US" smtClean="0"/>
          </a:p>
        </p:txBody>
      </p:sp>
      <p:pic>
        <p:nvPicPr>
          <p:cNvPr id="4" name="21JFA47.EPS" descr="id:2147501481;FounderCES"/>
          <p:cNvPicPr/>
          <p:nvPr/>
        </p:nvPicPr>
        <p:blipFill>
          <a:blip r:embed="rId2"/>
          <a:stretch>
            <a:fillRect/>
          </a:stretch>
        </p:blipFill>
        <p:spPr>
          <a:xfrm>
            <a:off x="6166644" y="3464612"/>
            <a:ext cx="5101829" cy="2786082"/>
          </a:xfrm>
          <a:prstGeom prst="rect">
            <a:avLst/>
          </a:prstGeom>
        </p:spPr>
      </p:pic>
      <p:sp>
        <p:nvSpPr>
          <p:cNvPr id="5" name="Rectangle 14"/>
          <p:cNvSpPr>
            <a:spLocks noChangeArrowheads="1"/>
          </p:cNvSpPr>
          <p:nvPr/>
        </p:nvSpPr>
        <p:spPr bwMode="auto">
          <a:xfrm>
            <a:off x="4536558" y="1215216"/>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固液共存</a:t>
            </a:r>
            <a:endParaRPr lang="zh-CN" altLang="en-US">
              <a:solidFill>
                <a:srgbClr val="A50021"/>
              </a:solidFill>
            </a:endParaRPr>
          </a:p>
        </p:txBody>
      </p:sp>
      <p:sp>
        <p:nvSpPr>
          <p:cNvPr id="6" name="Rectangle 14"/>
          <p:cNvSpPr>
            <a:spLocks noChangeArrowheads="1"/>
          </p:cNvSpPr>
          <p:nvPr/>
        </p:nvSpPr>
        <p:spPr bwMode="auto">
          <a:xfrm>
            <a:off x="9238478" y="121521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小于</a:t>
            </a:r>
            <a:endParaRPr lang="zh-CN" altLang="en-US">
              <a:solidFill>
                <a:srgbClr val="A50021"/>
              </a:solidFill>
            </a:endParaRPr>
          </a:p>
        </p:txBody>
      </p:sp>
      <p:sp>
        <p:nvSpPr>
          <p:cNvPr id="7" name="Rectangle 14"/>
          <p:cNvSpPr>
            <a:spLocks noChangeArrowheads="1"/>
          </p:cNvSpPr>
          <p:nvPr/>
        </p:nvSpPr>
        <p:spPr bwMode="auto">
          <a:xfrm>
            <a:off x="3166248" y="2858290"/>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低于</a:t>
            </a:r>
            <a:endParaRPr lang="zh-CN" altLang="en-US">
              <a:solidFill>
                <a:srgbClr val="A50021"/>
              </a:solidFill>
            </a:endParaRPr>
          </a:p>
        </p:txBody>
      </p:sp>
      <p:sp>
        <p:nvSpPr>
          <p:cNvPr id="8" name="Rectangle 14"/>
          <p:cNvSpPr>
            <a:spLocks noChangeArrowheads="1"/>
          </p:cNvSpPr>
          <p:nvPr/>
        </p:nvSpPr>
        <p:spPr bwMode="auto">
          <a:xfrm>
            <a:off x="2166116" y="3396757"/>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不能</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572274"/>
            <a:ext cx="10644262" cy="62177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50000"/>
              </a:lnSpc>
            </a:pPr>
            <a:r>
              <a:rPr lang="zh-CN" altLang="en-US" sz="2600" b="1" spc="150" smtClean="0">
                <a:solidFill>
                  <a:srgbClr val="18B48F"/>
                </a:solidFill>
                <a:latin typeface="微软雅黑" panose="020b0503020204020204" pitchFamily="34" charset="-122"/>
                <a:ea typeface="微软雅黑" panose="020b0503020204020204" pitchFamily="34" charset="-122"/>
              </a:rPr>
              <a:t>◀ 实验拓展 ▶</a:t>
            </a:r>
            <a:endParaRPr lang="en-US" altLang="zh-CN" sz="2600" spc="150" smtClean="0">
              <a:solidFill>
                <a:srgbClr val="18B48F"/>
              </a:solidFill>
              <a:latin typeface="微软雅黑" panose="020b0503020204020204" pitchFamily="34" charset="-122"/>
              <a:ea typeface="微软雅黑" panose="020b0503020204020204" pitchFamily="34" charset="-122"/>
            </a:endParaRPr>
          </a:p>
        </p:txBody>
      </p:sp>
      <p:sp>
        <p:nvSpPr>
          <p:cNvPr id="3" name="TextBox 15"/>
          <p:cNvSpPr txBox="1"/>
          <p:nvPr/>
        </p:nvSpPr>
        <p:spPr>
          <a:xfrm>
            <a:off x="951670" y="1215216"/>
            <a:ext cx="10787138" cy="2288694"/>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(5)</a:t>
            </a:r>
            <a:r>
              <a:rPr lang="zh-CN" altLang="en-US" sz="2400" smtClean="0"/>
              <a:t>实验中</a:t>
            </a:r>
            <a:r>
              <a:rPr lang="en-US" sz="2400" smtClean="0"/>
              <a:t>,</a:t>
            </a:r>
            <a:r>
              <a:rPr lang="zh-CN" altLang="en-US" sz="2400" smtClean="0"/>
              <a:t>需要观察试管内物质的</a:t>
            </a:r>
            <a:r>
              <a:rPr lang="zh-CN" altLang="en-US" sz="2400" i="1" u="sng" smtClean="0"/>
              <a:t>　　     　</a:t>
            </a:r>
            <a:r>
              <a:rPr lang="en-US" sz="2400" smtClean="0"/>
              <a:t>,</a:t>
            </a:r>
            <a:r>
              <a:rPr lang="zh-CN" altLang="en-US" sz="2400" smtClean="0"/>
              <a:t>并记录温度和加热时间。</a:t>
            </a:r>
            <a:r>
              <a:rPr lang="en-US" sz="2400" smtClean="0"/>
              <a:t> </a:t>
            </a:r>
            <a:endParaRPr lang="zh-CN" altLang="en-US" sz="2400" smtClean="0"/>
          </a:p>
          <a:p>
            <a:pPr>
              <a:lnSpc>
                <a:spcPct val="150000"/>
              </a:lnSpc>
            </a:pPr>
            <a:r>
              <a:rPr lang="en-US" sz="2400" smtClean="0"/>
              <a:t>(6)</a:t>
            </a:r>
            <a:r>
              <a:rPr lang="zh-CN" altLang="en-US" sz="2400" smtClean="0"/>
              <a:t>林红同学在完成同一实验时绘制的温度与时间关系的图像如图</a:t>
            </a:r>
            <a:r>
              <a:rPr lang="en-US" sz="2400" smtClean="0"/>
              <a:t>12</a:t>
            </a:r>
            <a:r>
              <a:rPr lang="en-US" sz="2400" i="1" smtClean="0"/>
              <a:t>-</a:t>
            </a:r>
            <a:r>
              <a:rPr lang="en-US" sz="2400" smtClean="0"/>
              <a:t>16</a:t>
            </a:r>
            <a:r>
              <a:rPr lang="zh-CN" altLang="en-US" sz="2400" smtClean="0"/>
              <a:t>所示。分析图像判断出她的实验数据有问题</a:t>
            </a:r>
            <a:r>
              <a:rPr lang="en-US" sz="2400" smtClean="0"/>
              <a:t>,</a:t>
            </a:r>
            <a:r>
              <a:rPr lang="zh-CN" altLang="en-US" sz="2400" smtClean="0"/>
              <a:t>原因是</a:t>
            </a:r>
            <a:r>
              <a:rPr lang="en-US" sz="2400" i="1" u="sng" smtClean="0"/>
              <a:t>                                                        </a:t>
            </a:r>
            <a:endParaRPr lang="zh-CN" altLang="en-US" sz="2400" smtClean="0"/>
          </a:p>
          <a:p>
            <a:pPr>
              <a:lnSpc>
                <a:spcPct val="150000"/>
              </a:lnSpc>
            </a:pPr>
            <a:r>
              <a:rPr lang="zh-CN" altLang="en-US" sz="2400" i="1" u="sng" smtClean="0"/>
              <a:t>　                                                                  </a:t>
            </a:r>
            <a:r>
              <a:rPr lang="zh-CN" altLang="en-US" sz="2400" smtClean="0"/>
              <a:t>。</a:t>
            </a:r>
            <a:r>
              <a:rPr lang="en-US" sz="2400" smtClean="0"/>
              <a:t> </a:t>
            </a:r>
            <a:endParaRPr lang="zh-CN" altLang="en-US" sz="2400" smtClean="0"/>
          </a:p>
        </p:txBody>
      </p:sp>
      <p:pic>
        <p:nvPicPr>
          <p:cNvPr id="10" name="21JFA48.EPS" descr="id:2147501495;FounderCES"/>
          <p:cNvPicPr/>
          <p:nvPr/>
        </p:nvPicPr>
        <p:blipFill>
          <a:blip r:embed="rId2"/>
          <a:stretch>
            <a:fillRect/>
          </a:stretch>
        </p:blipFill>
        <p:spPr>
          <a:xfrm>
            <a:off x="7792586" y="2968129"/>
            <a:ext cx="3160404" cy="2844038"/>
          </a:xfrm>
          <a:prstGeom prst="rect">
            <a:avLst/>
          </a:prstGeom>
        </p:spPr>
      </p:pic>
      <p:sp>
        <p:nvSpPr>
          <p:cNvPr id="11" name="矩形 10"/>
          <p:cNvSpPr/>
          <p:nvPr/>
        </p:nvSpPr>
        <p:spPr>
          <a:xfrm>
            <a:off x="8292652" y="5825649"/>
            <a:ext cx="1350050" cy="461665"/>
          </a:xfrm>
          <a:prstGeom prst="rect">
            <a:avLst/>
          </a:prstGeom>
        </p:spPr>
        <p:txBody>
          <a:bodyPr wrap="none">
            <a:spAutoFit/>
          </a:bodyPr>
          <a:lstStyle/>
          <a:p>
            <a:r>
              <a:rPr lang="zh-CN" altLang="en-US" smtClean="0"/>
              <a:t>图</a:t>
            </a:r>
            <a:r>
              <a:rPr lang="en-US" smtClean="0"/>
              <a:t>12</a:t>
            </a:r>
            <a:r>
              <a:rPr lang="en-US" i="1" smtClean="0"/>
              <a:t>-</a:t>
            </a:r>
            <a:r>
              <a:rPr lang="en-US" smtClean="0"/>
              <a:t>16</a:t>
            </a:r>
            <a:endParaRPr lang="zh-CN" altLang="en-US"/>
          </a:p>
        </p:txBody>
      </p:sp>
      <p:sp>
        <p:nvSpPr>
          <p:cNvPr id="12" name="Rectangle 14"/>
          <p:cNvSpPr>
            <a:spLocks noChangeArrowheads="1"/>
          </p:cNvSpPr>
          <p:nvPr/>
        </p:nvSpPr>
        <p:spPr bwMode="auto">
          <a:xfrm>
            <a:off x="5723615" y="121521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状态</a:t>
            </a:r>
            <a:endParaRPr lang="zh-CN" altLang="en-US">
              <a:solidFill>
                <a:srgbClr val="A50021"/>
              </a:solidFill>
            </a:endParaRPr>
          </a:p>
        </p:txBody>
      </p:sp>
      <p:sp>
        <p:nvSpPr>
          <p:cNvPr id="13" name="Rectangle 14"/>
          <p:cNvSpPr>
            <a:spLocks noChangeArrowheads="1"/>
          </p:cNvSpPr>
          <p:nvPr/>
        </p:nvSpPr>
        <p:spPr bwMode="auto">
          <a:xfrm>
            <a:off x="6881024" y="2325187"/>
            <a:ext cx="458170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水的比热容大于冰的比热容</a:t>
            </a:r>
            <a:r>
              <a:rPr lang="en-US" b="1" smtClean="0">
                <a:solidFill>
                  <a:srgbClr val="A50021"/>
                </a:solidFill>
              </a:rPr>
              <a:t>,</a:t>
            </a:r>
            <a:r>
              <a:rPr lang="zh-CN" altLang="en-US" b="1" smtClean="0">
                <a:solidFill>
                  <a:srgbClr val="A50021"/>
                </a:solidFill>
              </a:rPr>
              <a:t>质量</a:t>
            </a:r>
            <a:endParaRPr lang="zh-CN" altLang="en-US">
              <a:solidFill>
                <a:srgbClr val="A50021"/>
              </a:solidFill>
            </a:endParaRPr>
          </a:p>
        </p:txBody>
      </p:sp>
      <p:sp>
        <p:nvSpPr>
          <p:cNvPr id="20" name="Rectangle 14"/>
          <p:cNvSpPr>
            <a:spLocks noChangeArrowheads="1"/>
          </p:cNvSpPr>
          <p:nvPr/>
        </p:nvSpPr>
        <p:spPr bwMode="auto">
          <a:xfrm>
            <a:off x="1165984" y="2825253"/>
            <a:ext cx="5812810"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相同的冰和水吸收相同的热量</a:t>
            </a:r>
            <a:r>
              <a:rPr lang="en-US" b="1" smtClean="0">
                <a:solidFill>
                  <a:srgbClr val="A50021"/>
                </a:solidFill>
              </a:rPr>
              <a:t>,</a:t>
            </a:r>
            <a:r>
              <a:rPr lang="zh-CN" altLang="en-US" b="1" smtClean="0">
                <a:solidFill>
                  <a:srgbClr val="A50021"/>
                </a:solidFill>
              </a:rPr>
              <a:t>水升温较慢</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20" grpId="0"/>
    </p:bldLst>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突破二　探究水沸腾时温度变化的特点</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951670" y="1286654"/>
            <a:ext cx="10715700" cy="3970318"/>
          </a:xfrm>
          <a:prstGeom prst="rect">
            <a:avLst/>
          </a:prstGeom>
          <a:noFill/>
        </p:spPr>
        <p:txBody>
          <a:bodyPr wrap="square" rtlCol="0">
            <a:spAutoFit/>
          </a:bodyPr>
          <a:lstStyle/>
          <a:p>
            <a:pPr>
              <a:lnSpc>
                <a:spcPct val="150000"/>
              </a:lnSpc>
            </a:pPr>
            <a:r>
              <a:rPr lang="en-US" altLang="zh-CN" b="1" smtClean="0"/>
              <a:t>【</a:t>
            </a:r>
            <a:r>
              <a:rPr lang="zh-CN" altLang="en-US" b="1" smtClean="0"/>
              <a:t>设计和进行实验</a:t>
            </a:r>
            <a:r>
              <a:rPr lang="en-US" altLang="zh-CN" b="1" smtClean="0"/>
              <a:t>】</a:t>
            </a:r>
            <a:endParaRPr lang="en-US" altLang="zh-CN" b="1" smtClean="0"/>
          </a:p>
          <a:p>
            <a:pPr>
              <a:lnSpc>
                <a:spcPct val="150000"/>
              </a:lnSpc>
            </a:pPr>
            <a:r>
              <a:rPr lang="en-US" b="1" smtClean="0"/>
              <a:t>1.</a:t>
            </a:r>
            <a:r>
              <a:rPr lang="zh-CN" altLang="en-US" smtClean="0"/>
              <a:t>实验主要器材</a:t>
            </a:r>
            <a:r>
              <a:rPr lang="en-US" smtClean="0"/>
              <a:t>:</a:t>
            </a:r>
            <a:r>
              <a:rPr lang="zh-CN" altLang="en-US" smtClean="0"/>
              <a:t>温度计、硬纸板</a:t>
            </a:r>
            <a:r>
              <a:rPr lang="en-US" smtClean="0"/>
              <a:t>(</a:t>
            </a:r>
            <a:r>
              <a:rPr lang="zh-CN" altLang="en-US" smtClean="0"/>
              <a:t>作用</a:t>
            </a:r>
            <a:r>
              <a:rPr lang="en-US" smtClean="0"/>
              <a:t>:</a:t>
            </a:r>
            <a:r>
              <a:rPr lang="zh-CN" altLang="en-US" smtClean="0"/>
              <a:t>减少热量散失</a:t>
            </a:r>
            <a:r>
              <a:rPr lang="en-US" smtClean="0"/>
              <a:t>,</a:t>
            </a:r>
            <a:r>
              <a:rPr lang="zh-CN" altLang="en-US" smtClean="0"/>
              <a:t>缩短实验时间</a:t>
            </a:r>
            <a:r>
              <a:rPr lang="en-US" smtClean="0"/>
              <a:t>;</a:t>
            </a:r>
            <a:r>
              <a:rPr lang="zh-CN" altLang="en-US" smtClean="0"/>
              <a:t>硬纸板上留有小孔的目的</a:t>
            </a:r>
            <a:r>
              <a:rPr lang="en-US" smtClean="0"/>
              <a:t>:</a:t>
            </a:r>
            <a:r>
              <a:rPr lang="zh-CN" altLang="en-US" smtClean="0"/>
              <a:t>使</a:t>
            </a:r>
            <a:r>
              <a:rPr lang="zh-CN" altLang="en-US" u="sng" smtClean="0"/>
              <a:t>烧杯内外气压相同</a:t>
            </a:r>
            <a:r>
              <a:rPr lang="en-US" smtClean="0"/>
              <a:t>;</a:t>
            </a:r>
            <a:r>
              <a:rPr lang="zh-CN" altLang="en-US" smtClean="0"/>
              <a:t>注意</a:t>
            </a:r>
            <a:r>
              <a:rPr lang="en-US" smtClean="0"/>
              <a:t>:</a:t>
            </a:r>
            <a:r>
              <a:rPr lang="zh-CN" altLang="en-US" smtClean="0"/>
              <a:t>如果加的是不留小孔的厚纸板</a:t>
            </a:r>
            <a:r>
              <a:rPr lang="en-US" smtClean="0"/>
              <a:t>,</a:t>
            </a:r>
            <a:r>
              <a:rPr lang="zh-CN" altLang="en-US" smtClean="0"/>
              <a:t>会使烧杯内</a:t>
            </a:r>
            <a:r>
              <a:rPr lang="zh-CN" altLang="en-US" u="sng" smtClean="0"/>
              <a:t>气压升高</a:t>
            </a:r>
            <a:r>
              <a:rPr lang="en-US" smtClean="0"/>
              <a:t>,</a:t>
            </a:r>
            <a:r>
              <a:rPr lang="zh-CN" altLang="en-US" smtClean="0"/>
              <a:t>从而</a:t>
            </a:r>
            <a:r>
              <a:rPr lang="zh-CN" altLang="en-US" u="sng" smtClean="0"/>
              <a:t>提高水的沸点</a:t>
            </a:r>
            <a:r>
              <a:rPr lang="en-US" smtClean="0"/>
              <a:t>)</a:t>
            </a:r>
            <a:r>
              <a:rPr lang="zh-CN" altLang="en-US" smtClean="0"/>
              <a:t>。</a:t>
            </a:r>
            <a:endParaRPr lang="zh-CN" altLang="en-US" smtClean="0"/>
          </a:p>
          <a:p>
            <a:pPr>
              <a:lnSpc>
                <a:spcPct val="150000"/>
              </a:lnSpc>
            </a:pPr>
            <a:r>
              <a:rPr lang="en-US" b="1" smtClean="0"/>
              <a:t>2.</a:t>
            </a:r>
            <a:r>
              <a:rPr lang="zh-CN" altLang="en-US" smtClean="0"/>
              <a:t>器材的组装顺序</a:t>
            </a:r>
            <a:r>
              <a:rPr lang="en-US" smtClean="0"/>
              <a:t>:</a:t>
            </a:r>
            <a:r>
              <a:rPr lang="zh-CN" altLang="en-US" smtClean="0"/>
              <a:t>自下而上。</a:t>
            </a:r>
            <a:endParaRPr lang="zh-CN" altLang="en-US" smtClean="0"/>
          </a:p>
          <a:p>
            <a:pPr>
              <a:lnSpc>
                <a:spcPct val="150000"/>
              </a:lnSpc>
            </a:pPr>
            <a:r>
              <a:rPr lang="en-US" b="1" smtClean="0"/>
              <a:t>3.</a:t>
            </a:r>
            <a:r>
              <a:rPr lang="zh-CN" altLang="en-US" smtClean="0"/>
              <a:t>沸腾前后气泡的特点</a:t>
            </a:r>
            <a:r>
              <a:rPr lang="en-US" smtClean="0"/>
              <a:t>:</a:t>
            </a:r>
            <a:r>
              <a:rPr lang="zh-CN" altLang="en-US" smtClean="0"/>
              <a:t>沸腾前气泡较少</a:t>
            </a:r>
            <a:r>
              <a:rPr lang="en-US" smtClean="0"/>
              <a:t>,</a:t>
            </a:r>
            <a:r>
              <a:rPr lang="zh-CN" altLang="en-US" smtClean="0"/>
              <a:t>在上升的过程中变小</a:t>
            </a:r>
            <a:r>
              <a:rPr lang="en-US" smtClean="0"/>
              <a:t>;</a:t>
            </a:r>
            <a:r>
              <a:rPr lang="zh-CN" altLang="en-US" smtClean="0"/>
              <a:t>沸腾时出现大量气泡</a:t>
            </a:r>
            <a:r>
              <a:rPr lang="en-US" smtClean="0"/>
              <a:t>,</a:t>
            </a:r>
            <a:r>
              <a:rPr lang="zh-CN" altLang="en-US" smtClean="0"/>
              <a:t>在上升的过程中变大。</a:t>
            </a:r>
            <a:endParaRPr lang="zh-CN" altLang="en-US"/>
          </a:p>
        </p:txBody>
      </p:sp>
    </p:spTree>
  </p:cSld>
  <p:clrMapOvr>
    <a:masterClrMapping/>
  </p:clrMapOvr>
  <p:transition>
    <p:fade/>
  </p:transition>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715700"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数据处理和分析</a:t>
            </a:r>
            <a:r>
              <a:rPr lang="en-US" altLang="zh-CN" sz="2400" b="1" smtClean="0"/>
              <a:t>】</a:t>
            </a:r>
            <a:endParaRPr lang="en-US" altLang="zh-CN" sz="2400" b="1" smtClean="0"/>
          </a:p>
          <a:p>
            <a:pPr>
              <a:lnSpc>
                <a:spcPct val="150000"/>
              </a:lnSpc>
            </a:pPr>
            <a:r>
              <a:rPr lang="en-US" sz="2400" b="1" smtClean="0"/>
              <a:t>4.</a:t>
            </a:r>
            <a:r>
              <a:rPr lang="zh-CN" altLang="en-US" sz="2400" smtClean="0"/>
              <a:t>设计实验数据记录表格</a:t>
            </a:r>
            <a:r>
              <a:rPr lang="en-US" sz="2400" smtClean="0"/>
              <a:t>(</a:t>
            </a:r>
            <a:r>
              <a:rPr lang="zh-CN" altLang="en-US" sz="2400" smtClean="0"/>
              <a:t>如下表所示</a:t>
            </a:r>
            <a:r>
              <a:rPr lang="en-US" sz="2400" smtClean="0"/>
              <a:t>)</a:t>
            </a:r>
            <a:r>
              <a:rPr lang="zh-CN" altLang="en-US" sz="2400" smtClean="0"/>
              <a:t>并绘制水沸腾时的温度</a:t>
            </a:r>
            <a:r>
              <a:rPr lang="en-US" sz="2400" smtClean="0"/>
              <a:t>-</a:t>
            </a:r>
            <a:r>
              <a:rPr lang="zh-CN" altLang="en-US" sz="2400" smtClean="0"/>
              <a:t>时间图像</a:t>
            </a:r>
            <a:r>
              <a:rPr lang="en-US" sz="2400" smtClean="0"/>
              <a:t>,</a:t>
            </a:r>
            <a:r>
              <a:rPr lang="zh-CN" altLang="en-US" sz="2400" smtClean="0"/>
              <a:t>分析图像</a:t>
            </a:r>
            <a:r>
              <a:rPr lang="en-US" sz="2400" smtClean="0"/>
              <a:t>,</a:t>
            </a:r>
            <a:r>
              <a:rPr lang="zh-CN" altLang="en-US" sz="2400" smtClean="0"/>
              <a:t>可得出水在沸腾过程中的特点</a:t>
            </a:r>
            <a:r>
              <a:rPr lang="en-US" sz="2400" smtClean="0"/>
              <a:t>(</a:t>
            </a:r>
            <a:r>
              <a:rPr lang="zh-CN" altLang="en-US" sz="2400" u="sng" smtClean="0"/>
              <a:t>持续吸热</a:t>
            </a:r>
            <a:r>
              <a:rPr lang="en-US" sz="2400" u="sng" smtClean="0"/>
              <a:t>,</a:t>
            </a:r>
            <a:r>
              <a:rPr lang="zh-CN" altLang="en-US" sz="2400" u="sng" smtClean="0"/>
              <a:t>温度不变</a:t>
            </a:r>
            <a:r>
              <a:rPr lang="en-US" sz="2400" smtClean="0"/>
              <a:t>)</a:t>
            </a:r>
            <a:r>
              <a:rPr lang="zh-CN" altLang="en-US" sz="2400" smtClean="0"/>
              <a:t>及水的沸点</a:t>
            </a:r>
            <a:r>
              <a:rPr lang="en-US" sz="2400" smtClean="0"/>
              <a:t>(</a:t>
            </a:r>
            <a:r>
              <a:rPr lang="zh-CN" altLang="en-US" sz="2400" smtClean="0"/>
              <a:t>保持不变的温度所对应的数值即为</a:t>
            </a:r>
            <a:r>
              <a:rPr lang="zh-CN" altLang="en-US" sz="2400" u="sng" smtClean="0"/>
              <a:t>水的沸点</a:t>
            </a:r>
            <a:r>
              <a:rPr lang="en-US" sz="2400" smtClean="0"/>
              <a:t>)</a:t>
            </a:r>
            <a:r>
              <a:rPr lang="zh-CN" altLang="en-US" sz="2400" smtClean="0"/>
              <a:t>。</a:t>
            </a:r>
            <a:endParaRPr lang="zh-CN" altLang="en-US" sz="2400"/>
          </a:p>
        </p:txBody>
      </p:sp>
      <p:graphicFrame>
        <p:nvGraphicFramePr>
          <p:cNvPr id="3" name="表格 2"/>
          <p:cNvGraphicFramePr>
            <a:graphicFrameLocks noGrp="1"/>
          </p:cNvGraphicFramePr>
          <p:nvPr/>
        </p:nvGraphicFramePr>
        <p:xfrm>
          <a:off x="2031736" y="2929728"/>
          <a:ext cx="8126940" cy="1097280"/>
        </p:xfrm>
        <a:graphic>
          <a:graphicData uri="http://schemas.openxmlformats.org/drawingml/2006/table">
            <a:tbl>
              <a:tblPr/>
              <a:tblGrid>
                <a:gridCol w="1354490"/>
                <a:gridCol w="1354490"/>
                <a:gridCol w="1354490"/>
                <a:gridCol w="1354490"/>
                <a:gridCol w="1354490"/>
                <a:gridCol w="1354490"/>
              </a:tblGrid>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时间</a:t>
                      </a:r>
                      <a:r>
                        <a:rPr lang="en-US" sz="2400" i="1" kern="100">
                          <a:solidFill>
                            <a:srgbClr val="000000"/>
                          </a:solidFill>
                          <a:latin typeface="NEU-BZ-S92"/>
                          <a:ea typeface="微软雅黑" panose="020b0503020204020204" pitchFamily="34" charset="-122"/>
                          <a:cs typeface="Times New Roman" panose="02020603050405020304"/>
                        </a:rPr>
                        <a:t>/</a:t>
                      </a:r>
                      <a:r>
                        <a:rPr lang="en-US" sz="2400" kern="100">
                          <a:solidFill>
                            <a:srgbClr val="000000"/>
                          </a:solidFill>
                          <a:latin typeface="NEU-BZ-S92"/>
                          <a:ea typeface="微软雅黑" panose="020b0503020204020204" pitchFamily="34" charset="-122"/>
                          <a:cs typeface="Times New Roman" panose="02020603050405020304"/>
                        </a:rPr>
                        <a:t>min</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0</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0.5</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1</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1.5</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温度</a:t>
                      </a:r>
                      <a:r>
                        <a:rPr lang="en-US" sz="2400" i="1" kern="100">
                          <a:solidFill>
                            <a:srgbClr val="000000"/>
                          </a:solidFill>
                          <a:latin typeface="NEU-BZ-S92"/>
                          <a:ea typeface="微软雅黑" panose="020b0503020204020204" pitchFamily="34" charset="-122"/>
                          <a:cs typeface="Times New Roman" panose="02020603050405020304"/>
                        </a:rPr>
                        <a:t>/</a:t>
                      </a:r>
                      <a:r>
                        <a:rPr lang="en-US" sz="2400" kern="100">
                          <a:solidFill>
                            <a:srgbClr val="000000"/>
                          </a:solidFill>
                          <a:latin typeface="NEU-BZ-S92"/>
                          <a:ea typeface="微软雅黑" panose="020b0503020204020204" pitchFamily="34" charset="-122"/>
                          <a:cs typeface="Times New Roman" panose="02020603050405020304"/>
                        </a:rPr>
                        <a:t>℃</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p:fade/>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715700"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交流与反思</a:t>
            </a:r>
            <a:r>
              <a:rPr lang="en-US" altLang="zh-CN" sz="2400" b="1" smtClean="0"/>
              <a:t>】</a:t>
            </a:r>
            <a:endParaRPr lang="en-US" altLang="zh-CN" sz="2400" b="1" smtClean="0"/>
          </a:p>
          <a:p>
            <a:pPr>
              <a:lnSpc>
                <a:spcPct val="150000"/>
              </a:lnSpc>
            </a:pPr>
            <a:r>
              <a:rPr lang="en-US" sz="2400" b="1" smtClean="0"/>
              <a:t>5.</a:t>
            </a:r>
            <a:r>
              <a:rPr lang="zh-CN" altLang="en-US" sz="2400" smtClean="0"/>
              <a:t>烧杯口产生“白气”的原因</a:t>
            </a:r>
            <a:r>
              <a:rPr lang="en-US" sz="2400" smtClean="0"/>
              <a:t>:</a:t>
            </a:r>
            <a:r>
              <a:rPr lang="zh-CN" altLang="en-US" sz="2400" smtClean="0"/>
              <a:t>水蒸气遇冷</a:t>
            </a:r>
            <a:r>
              <a:rPr lang="zh-CN" altLang="en-US" sz="2400" u="sng" smtClean="0"/>
              <a:t>液化</a:t>
            </a:r>
            <a:r>
              <a:rPr lang="zh-CN" altLang="en-US" sz="2400" smtClean="0"/>
              <a:t>形成小水珠。</a:t>
            </a:r>
            <a:endParaRPr lang="zh-CN" altLang="en-US" sz="2400" smtClean="0"/>
          </a:p>
          <a:p>
            <a:pPr>
              <a:lnSpc>
                <a:spcPct val="150000"/>
              </a:lnSpc>
            </a:pPr>
            <a:r>
              <a:rPr lang="en-US" sz="2400" b="1" smtClean="0"/>
              <a:t>6.</a:t>
            </a:r>
            <a:r>
              <a:rPr lang="zh-CN" altLang="en-US" sz="2400" smtClean="0"/>
              <a:t>沸点低于</a:t>
            </a:r>
            <a:r>
              <a:rPr lang="en-US" sz="2400" smtClean="0"/>
              <a:t>100 ℃</a:t>
            </a:r>
            <a:r>
              <a:rPr lang="zh-CN" altLang="en-US" sz="2400" smtClean="0"/>
              <a:t>的原因</a:t>
            </a:r>
            <a:r>
              <a:rPr lang="en-US" sz="2400" smtClean="0"/>
              <a:t>:</a:t>
            </a:r>
            <a:r>
              <a:rPr lang="zh-CN" altLang="en-US" sz="2400" smtClean="0"/>
              <a:t>当地气压</a:t>
            </a:r>
            <a:r>
              <a:rPr lang="zh-CN" altLang="en-US" sz="2400" u="sng" smtClean="0"/>
              <a:t>低于</a:t>
            </a:r>
            <a:r>
              <a:rPr lang="zh-CN" altLang="en-US" sz="2400" smtClean="0"/>
              <a:t>标准大气压。</a:t>
            </a:r>
            <a:endParaRPr lang="zh-CN" altLang="en-US" sz="2400" smtClean="0"/>
          </a:p>
          <a:p>
            <a:pPr>
              <a:lnSpc>
                <a:spcPct val="150000"/>
              </a:lnSpc>
            </a:pPr>
            <a:r>
              <a:rPr lang="en-US" sz="2400" b="1" smtClean="0"/>
              <a:t>7.</a:t>
            </a:r>
            <a:r>
              <a:rPr lang="zh-CN" altLang="en-US" sz="2400" smtClean="0"/>
              <a:t>加热时间较长的原因</a:t>
            </a:r>
            <a:r>
              <a:rPr lang="en-US" sz="2400" smtClean="0"/>
              <a:t>:</a:t>
            </a:r>
            <a:r>
              <a:rPr lang="zh-CN" altLang="en-US" sz="2400" u="sng" smtClean="0"/>
              <a:t>水的质量太多</a:t>
            </a:r>
            <a:r>
              <a:rPr lang="zh-CN" altLang="en-US" sz="2400" smtClean="0"/>
              <a:t>或</a:t>
            </a:r>
            <a:r>
              <a:rPr lang="zh-CN" altLang="en-US" sz="2400" u="sng" smtClean="0"/>
              <a:t>水的初温太低</a:t>
            </a:r>
            <a:r>
              <a:rPr lang="zh-CN" altLang="en-US" sz="2400" smtClean="0"/>
              <a:t>。缩短加热时间的方法</a:t>
            </a:r>
            <a:r>
              <a:rPr lang="en-US" sz="2400" smtClean="0"/>
              <a:t>:</a:t>
            </a:r>
            <a:r>
              <a:rPr lang="zh-CN" altLang="en-US" sz="2400" u="sng" smtClean="0"/>
              <a:t>减少水的质量</a:t>
            </a:r>
            <a:r>
              <a:rPr lang="zh-CN" altLang="en-US" sz="2400" smtClean="0"/>
              <a:t>或</a:t>
            </a:r>
            <a:r>
              <a:rPr lang="zh-CN" altLang="en-US" sz="2400" u="sng" smtClean="0"/>
              <a:t>提高水的初温</a:t>
            </a:r>
            <a:r>
              <a:rPr lang="zh-CN" altLang="en-US" sz="2400" smtClean="0"/>
              <a:t>或</a:t>
            </a:r>
            <a:r>
              <a:rPr lang="zh-CN" altLang="en-US" sz="2400" u="sng" smtClean="0"/>
              <a:t>加盖纸板</a:t>
            </a:r>
            <a:r>
              <a:rPr lang="zh-CN" altLang="en-US" sz="2400" smtClean="0"/>
              <a:t>或</a:t>
            </a:r>
            <a:r>
              <a:rPr lang="zh-CN" altLang="en-US" sz="2400" u="sng" smtClean="0"/>
              <a:t>增大酒精灯的火焰</a:t>
            </a:r>
            <a:r>
              <a:rPr lang="zh-CN" altLang="en-US" sz="2400" smtClean="0"/>
              <a:t>。</a:t>
            </a:r>
            <a:endParaRPr lang="zh-CN" altLang="en-US" sz="2400" smtClean="0"/>
          </a:p>
          <a:p>
            <a:pPr>
              <a:lnSpc>
                <a:spcPct val="150000"/>
              </a:lnSpc>
            </a:pPr>
            <a:r>
              <a:rPr lang="en-US" sz="2400" b="1" smtClean="0"/>
              <a:t>8.</a:t>
            </a:r>
            <a:r>
              <a:rPr lang="zh-CN" altLang="en-US" sz="2400" smtClean="0"/>
              <a:t>撤去酒精灯后水没有立刻停止沸腾的原因</a:t>
            </a:r>
            <a:r>
              <a:rPr lang="en-US" sz="2400" smtClean="0"/>
              <a:t>:</a:t>
            </a:r>
            <a:r>
              <a:rPr lang="zh-CN" altLang="en-US" sz="2400" u="sng" smtClean="0"/>
              <a:t>石棉网的温度高于水的沸点</a:t>
            </a:r>
            <a:r>
              <a:rPr lang="en-US" sz="2400" u="sng" smtClean="0"/>
              <a:t>,</a:t>
            </a:r>
            <a:r>
              <a:rPr lang="zh-CN" altLang="en-US" sz="2400" u="sng" smtClean="0"/>
              <a:t>水还会继续吸热</a:t>
            </a:r>
            <a:r>
              <a:rPr lang="zh-CN" altLang="en-US" sz="2400" smtClean="0"/>
              <a:t>。</a:t>
            </a:r>
            <a:endParaRPr lang="zh-CN" altLang="en-US" sz="2400"/>
          </a:p>
        </p:txBody>
      </p:sp>
    </p:spTree>
  </p:cSld>
  <p:clrMapOvr>
    <a:masterClrMapping/>
  </p:clrMapOvr>
  <p:transition>
    <p:fade/>
  </p:transition>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715700"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t>例</a:t>
            </a:r>
            <a:r>
              <a:rPr lang="en-US" sz="2400" b="1" smtClean="0"/>
              <a:t>2 </a:t>
            </a:r>
            <a:r>
              <a:rPr lang="en-US" sz="2400" smtClean="0">
                <a:solidFill>
                  <a:srgbClr val="18B48F"/>
                </a:solidFill>
              </a:rPr>
              <a:t>[2017</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探究水沸腾时温度变化的特点</a:t>
            </a:r>
            <a:r>
              <a:rPr lang="en-US" sz="2400" smtClean="0"/>
              <a:t>:</a:t>
            </a:r>
            <a:endParaRPr lang="zh-CN" altLang="en-US" sz="2400" smtClean="0"/>
          </a:p>
          <a:p>
            <a:pPr>
              <a:lnSpc>
                <a:spcPct val="150000"/>
              </a:lnSpc>
            </a:pPr>
            <a:r>
              <a:rPr lang="en-US" sz="2400" smtClean="0"/>
              <a:t>(1)</a:t>
            </a:r>
            <a:r>
              <a:rPr lang="zh-CN" altLang="en-US" sz="2400" smtClean="0"/>
              <a:t>如图</a:t>
            </a:r>
            <a:r>
              <a:rPr lang="en-US" sz="2400" smtClean="0"/>
              <a:t>12-17</a:t>
            </a:r>
            <a:r>
              <a:rPr lang="zh-CN" altLang="en-US" sz="2400" smtClean="0"/>
              <a:t>甲所示是某小组安装的实验装置</a:t>
            </a:r>
            <a:r>
              <a:rPr lang="en-US" sz="2400" smtClean="0"/>
              <a:t>,</a:t>
            </a:r>
            <a:r>
              <a:rPr lang="zh-CN" altLang="en-US" sz="2400" smtClean="0"/>
              <a:t>合理的安装顺序是</a:t>
            </a:r>
            <a:r>
              <a:rPr lang="zh-CN" altLang="en-US" sz="2400" i="1" u="sng" smtClean="0"/>
              <a:t>　　　　</a:t>
            </a:r>
            <a:r>
              <a:rPr lang="zh-CN" altLang="en-US" sz="2400" smtClean="0"/>
              <a:t>。</a:t>
            </a:r>
            <a:r>
              <a:rPr lang="en-US" sz="2400" smtClean="0"/>
              <a:t>(</a:t>
            </a:r>
            <a:r>
              <a:rPr lang="zh-CN" altLang="en-US" sz="2400" smtClean="0"/>
              <a:t>填序号</a:t>
            </a:r>
            <a:r>
              <a:rPr lang="en-US" sz="2400" smtClean="0"/>
              <a:t>) </a:t>
            </a:r>
            <a:endParaRPr lang="zh-CN" altLang="en-US" sz="2400" smtClean="0"/>
          </a:p>
          <a:p>
            <a:pPr>
              <a:lnSpc>
                <a:spcPct val="150000"/>
              </a:lnSpc>
            </a:pPr>
            <a:r>
              <a:rPr lang="en-US" sz="2400" smtClean="0"/>
              <a:t>①</a:t>
            </a:r>
            <a:r>
              <a:rPr lang="zh-CN" altLang="en-US" sz="2400" smtClean="0"/>
              <a:t>烧杯和水</a:t>
            </a:r>
            <a:r>
              <a:rPr lang="zh-CN" altLang="en-US" sz="2400" i="1" smtClean="0"/>
              <a:t>　</a:t>
            </a:r>
            <a:endParaRPr lang="zh-CN" altLang="en-US" sz="2400" smtClean="0"/>
          </a:p>
          <a:p>
            <a:pPr>
              <a:lnSpc>
                <a:spcPct val="150000"/>
              </a:lnSpc>
            </a:pPr>
            <a:r>
              <a:rPr lang="en-US" sz="2400" smtClean="0"/>
              <a:t>②</a:t>
            </a:r>
            <a:r>
              <a:rPr lang="zh-CN" altLang="en-US" sz="2400" smtClean="0"/>
              <a:t>酒精灯</a:t>
            </a:r>
            <a:r>
              <a:rPr lang="zh-CN" altLang="en-US" sz="2400" i="1" smtClean="0"/>
              <a:t>　</a:t>
            </a:r>
            <a:endParaRPr lang="zh-CN" altLang="en-US" sz="2400" smtClean="0"/>
          </a:p>
          <a:p>
            <a:pPr>
              <a:lnSpc>
                <a:spcPct val="150000"/>
              </a:lnSpc>
            </a:pPr>
            <a:r>
              <a:rPr lang="en-US" sz="2400" smtClean="0"/>
              <a:t>③</a:t>
            </a:r>
            <a:r>
              <a:rPr lang="zh-CN" altLang="en-US" sz="2400" smtClean="0"/>
              <a:t>铁夹和温度计</a:t>
            </a:r>
            <a:r>
              <a:rPr lang="en-US" sz="2400" smtClean="0"/>
              <a:t>(</a:t>
            </a:r>
            <a:r>
              <a:rPr lang="zh-CN" altLang="en-US" sz="2400" smtClean="0"/>
              <a:t>含纸盖</a:t>
            </a:r>
            <a:r>
              <a:rPr lang="en-US" sz="2400" smtClean="0"/>
              <a:t>)</a:t>
            </a:r>
            <a:r>
              <a:rPr lang="zh-CN" altLang="en-US" sz="2400" i="1" smtClean="0"/>
              <a:t>　</a:t>
            </a:r>
            <a:endParaRPr lang="zh-CN" altLang="en-US" sz="2400" smtClean="0"/>
          </a:p>
          <a:p>
            <a:pPr>
              <a:lnSpc>
                <a:spcPct val="150000"/>
              </a:lnSpc>
            </a:pPr>
            <a:r>
              <a:rPr lang="en-US" sz="2400" smtClean="0"/>
              <a:t>④</a:t>
            </a:r>
            <a:r>
              <a:rPr lang="zh-CN" altLang="en-US" sz="2400" smtClean="0"/>
              <a:t>铁圈和石棉网</a:t>
            </a:r>
            <a:endParaRPr lang="zh-CN" altLang="en-US" sz="2400"/>
          </a:p>
        </p:txBody>
      </p:sp>
      <p:sp>
        <p:nvSpPr>
          <p:cNvPr id="3" name="矩形 2"/>
          <p:cNvSpPr/>
          <p:nvPr/>
        </p:nvSpPr>
        <p:spPr>
          <a:xfrm>
            <a:off x="6205205" y="4626928"/>
            <a:ext cx="1350050" cy="461665"/>
          </a:xfrm>
          <a:prstGeom prst="rect">
            <a:avLst/>
          </a:prstGeom>
        </p:spPr>
        <p:txBody>
          <a:bodyPr wrap="none">
            <a:spAutoFit/>
          </a:bodyPr>
          <a:lstStyle/>
          <a:p>
            <a:r>
              <a:rPr lang="zh-CN" altLang="en-US" smtClean="0"/>
              <a:t>图</a:t>
            </a:r>
            <a:r>
              <a:rPr lang="en-US" smtClean="0"/>
              <a:t>12-17</a:t>
            </a:r>
            <a:endParaRPr lang="zh-CN" altLang="en-US"/>
          </a:p>
        </p:txBody>
      </p:sp>
      <p:pic>
        <p:nvPicPr>
          <p:cNvPr id="4" name="A86.EPS" descr="id:2147501524;FounderCES"/>
          <p:cNvPicPr/>
          <p:nvPr/>
        </p:nvPicPr>
        <p:blipFill>
          <a:blip r:embed="rId2"/>
          <a:stretch>
            <a:fillRect/>
          </a:stretch>
        </p:blipFill>
        <p:spPr>
          <a:xfrm>
            <a:off x="4880760" y="1929596"/>
            <a:ext cx="4600771" cy="2708722"/>
          </a:xfrm>
          <a:prstGeom prst="rect">
            <a:avLst/>
          </a:prstGeom>
        </p:spPr>
      </p:pic>
    </p:spTree>
  </p:cSld>
  <p:clrMapOvr>
    <a:masterClrMapping/>
  </p:clrMapOvr>
  <p:transition>
    <p:fade/>
  </p:transition>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951670" y="674633"/>
            <a:ext cx="10644262" cy="2288694"/>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②④①③</a:t>
            </a:r>
            <a:endParaRPr lang="en-US" b="1" smtClean="0"/>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酒精灯要使用外焰加热</a:t>
            </a:r>
            <a:r>
              <a:rPr lang="en-US" altLang="zh-CN" smtClean="0">
                <a:solidFill>
                  <a:srgbClr val="A50021"/>
                </a:solidFill>
              </a:rPr>
              <a:t>,</a:t>
            </a:r>
            <a:r>
              <a:rPr lang="zh-CN" altLang="en-US" smtClean="0">
                <a:solidFill>
                  <a:srgbClr val="A50021"/>
                </a:solidFill>
              </a:rPr>
              <a:t>所以合理顺序应是先放好酒精灯</a:t>
            </a:r>
            <a:r>
              <a:rPr lang="en-US" altLang="zh-CN" smtClean="0">
                <a:solidFill>
                  <a:srgbClr val="A50021"/>
                </a:solidFill>
              </a:rPr>
              <a:t>,</a:t>
            </a:r>
            <a:r>
              <a:rPr lang="zh-CN" altLang="en-US" smtClean="0">
                <a:solidFill>
                  <a:srgbClr val="A50021"/>
                </a:solidFill>
              </a:rPr>
              <a:t>由其外焰高度确定铁圈及石棉网的高度</a:t>
            </a:r>
            <a:r>
              <a:rPr lang="en-US" altLang="zh-CN" smtClean="0">
                <a:solidFill>
                  <a:srgbClr val="A50021"/>
                </a:solidFill>
              </a:rPr>
              <a:t>;</a:t>
            </a:r>
            <a:r>
              <a:rPr lang="zh-CN" altLang="en-US" smtClean="0">
                <a:solidFill>
                  <a:srgbClr val="A50021"/>
                </a:solidFill>
              </a:rPr>
              <a:t>温度计测量液体温度时</a:t>
            </a:r>
            <a:r>
              <a:rPr lang="en-US" altLang="zh-CN" smtClean="0">
                <a:solidFill>
                  <a:srgbClr val="A50021"/>
                </a:solidFill>
              </a:rPr>
              <a:t>,</a:t>
            </a:r>
            <a:r>
              <a:rPr lang="zh-CN" altLang="en-US" smtClean="0">
                <a:solidFill>
                  <a:srgbClr val="A50021"/>
                </a:solidFill>
              </a:rPr>
              <a:t>玻璃泡要浸没在液体中</a:t>
            </a:r>
            <a:r>
              <a:rPr lang="en-US" altLang="zh-CN" smtClean="0">
                <a:solidFill>
                  <a:srgbClr val="A50021"/>
                </a:solidFill>
              </a:rPr>
              <a:t>,</a:t>
            </a:r>
            <a:r>
              <a:rPr lang="zh-CN" altLang="en-US" smtClean="0">
                <a:solidFill>
                  <a:srgbClr val="A50021"/>
                </a:solidFill>
              </a:rPr>
              <a:t>不能接触容器底和壁</a:t>
            </a:r>
            <a:r>
              <a:rPr lang="en-US" altLang="zh-CN" smtClean="0">
                <a:solidFill>
                  <a:srgbClr val="A50021"/>
                </a:solidFill>
              </a:rPr>
              <a:t>,</a:t>
            </a:r>
            <a:r>
              <a:rPr lang="zh-CN" altLang="en-US" smtClean="0">
                <a:solidFill>
                  <a:srgbClr val="A50021"/>
                </a:solidFill>
              </a:rPr>
              <a:t>所以接着应放置烧杯</a:t>
            </a:r>
            <a:r>
              <a:rPr lang="en-US" altLang="zh-CN" smtClean="0">
                <a:solidFill>
                  <a:srgbClr val="A50021"/>
                </a:solidFill>
              </a:rPr>
              <a:t>,</a:t>
            </a:r>
            <a:r>
              <a:rPr lang="zh-CN" altLang="en-US" smtClean="0">
                <a:solidFill>
                  <a:srgbClr val="A50021"/>
                </a:solidFill>
              </a:rPr>
              <a:t>最后安装温度计。</a:t>
            </a:r>
            <a:endParaRPr lang="zh-CN" altLang="en-US" smtClean="0">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86588"/>
            <a:ext cx="10287072"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smtClean="0"/>
              <a:t>示例</a:t>
            </a:r>
            <a:r>
              <a:rPr lang="en-US" sz="2400" smtClean="0"/>
              <a:t>:</a:t>
            </a:r>
            <a:r>
              <a:rPr lang="zh-CN" altLang="en-US" sz="2400" smtClean="0"/>
              <a:t>图</a:t>
            </a:r>
            <a:r>
              <a:rPr lang="en-US" sz="2400" smtClean="0"/>
              <a:t>12-1</a:t>
            </a:r>
            <a:r>
              <a:rPr lang="zh-CN" altLang="en-US" sz="2400" smtClean="0"/>
              <a:t>甲中温度计的使用正确的是</a:t>
            </a:r>
            <a:r>
              <a:rPr lang="zh-CN" altLang="en-US" sz="2400" i="1" u="sng" smtClean="0"/>
              <a:t>　　  　</a:t>
            </a:r>
            <a:r>
              <a:rPr lang="en-US" sz="2400" smtClean="0"/>
              <a:t>(</a:t>
            </a:r>
            <a:r>
              <a:rPr lang="zh-CN" altLang="en-US" sz="2400" smtClean="0"/>
              <a:t>选填“</a:t>
            </a:r>
            <a:r>
              <a:rPr lang="en-US" sz="2400" smtClean="0"/>
              <a:t>A</a:t>
            </a:r>
            <a:r>
              <a:rPr lang="zh-CN" altLang="en-US" sz="2400" smtClean="0"/>
              <a:t>”“</a:t>
            </a:r>
            <a:r>
              <a:rPr lang="en-US" sz="2400" smtClean="0"/>
              <a:t>B</a:t>
            </a:r>
            <a:r>
              <a:rPr lang="zh-CN" altLang="en-US" sz="2400" smtClean="0"/>
              <a:t>”“</a:t>
            </a:r>
            <a:r>
              <a:rPr lang="en-US" sz="2400" smtClean="0"/>
              <a:t>C</a:t>
            </a:r>
            <a:r>
              <a:rPr lang="zh-CN" altLang="en-US" sz="2400" smtClean="0"/>
              <a:t>”或“</a:t>
            </a:r>
            <a:r>
              <a:rPr lang="en-US" sz="2400" smtClean="0"/>
              <a:t>D</a:t>
            </a:r>
            <a:r>
              <a:rPr lang="zh-CN" altLang="en-US" sz="2400" smtClean="0"/>
              <a:t>”</a:t>
            </a:r>
            <a:r>
              <a:rPr lang="en-US" sz="2400" smtClean="0"/>
              <a:t>)</a:t>
            </a:r>
            <a:r>
              <a:rPr lang="zh-CN" altLang="en-US" sz="2400" smtClean="0"/>
              <a:t>。如图乙所示</a:t>
            </a:r>
            <a:r>
              <a:rPr lang="en-US" sz="2400" smtClean="0"/>
              <a:t>,</a:t>
            </a:r>
            <a:r>
              <a:rPr lang="zh-CN" altLang="en-US" sz="2400" smtClean="0"/>
              <a:t>温度计的读数方式正确的是</a:t>
            </a:r>
            <a:r>
              <a:rPr lang="zh-CN" altLang="en-US" sz="2400" i="1" u="sng" smtClean="0"/>
              <a:t>　　　</a:t>
            </a:r>
            <a:r>
              <a:rPr lang="en-US" sz="2400" smtClean="0"/>
              <a:t>(</a:t>
            </a:r>
            <a:r>
              <a:rPr lang="zh-CN" altLang="en-US" sz="2400" smtClean="0"/>
              <a:t>选填“</a:t>
            </a:r>
            <a:r>
              <a:rPr lang="en-US" sz="2400" i="1" smtClean="0"/>
              <a:t>A</a:t>
            </a:r>
            <a:r>
              <a:rPr lang="zh-CN" altLang="en-US" sz="2400" smtClean="0"/>
              <a:t>”“</a:t>
            </a:r>
            <a:r>
              <a:rPr lang="en-US" sz="2400" i="1" smtClean="0"/>
              <a:t>B</a:t>
            </a:r>
            <a:r>
              <a:rPr lang="zh-CN" altLang="en-US" sz="2400" smtClean="0"/>
              <a:t>”或“</a:t>
            </a:r>
            <a:r>
              <a:rPr lang="en-US" sz="2400" i="1" smtClean="0"/>
              <a:t>C</a:t>
            </a:r>
            <a:r>
              <a:rPr lang="zh-CN" altLang="en-US" sz="2400" smtClean="0"/>
              <a:t>”</a:t>
            </a:r>
            <a:r>
              <a:rPr lang="en-US" sz="2400" smtClean="0"/>
              <a:t>),</a:t>
            </a:r>
            <a:r>
              <a:rPr lang="zh-CN" altLang="en-US" sz="2400" smtClean="0"/>
              <a:t>图丙是图乙温度计的放大图</a:t>
            </a:r>
            <a:r>
              <a:rPr lang="en-US" sz="2400" smtClean="0"/>
              <a:t>,</a:t>
            </a:r>
            <a:r>
              <a:rPr lang="zh-CN" altLang="en-US" sz="2400" smtClean="0"/>
              <a:t>则温度计示数为</a:t>
            </a:r>
            <a:r>
              <a:rPr lang="zh-CN" altLang="en-US" sz="2400" i="1" u="sng" smtClean="0"/>
              <a:t>　　　　</a:t>
            </a:r>
            <a:r>
              <a:rPr lang="en-US" sz="2400" smtClean="0"/>
              <a:t>℃</a:t>
            </a:r>
            <a:r>
              <a:rPr lang="zh-CN" altLang="en-US" sz="2400" smtClean="0"/>
              <a:t>。</a:t>
            </a:r>
            <a:r>
              <a:rPr lang="en-US" sz="2400" smtClean="0"/>
              <a:t> </a:t>
            </a:r>
            <a:endParaRPr lang="zh-CN" altLang="en-US" sz="2400"/>
          </a:p>
        </p:txBody>
      </p:sp>
      <p:sp>
        <p:nvSpPr>
          <p:cNvPr id="4" name="矩形 3"/>
          <p:cNvSpPr/>
          <p:nvPr/>
        </p:nvSpPr>
        <p:spPr>
          <a:xfrm>
            <a:off x="5537755" y="6245088"/>
            <a:ext cx="1168910" cy="461665"/>
          </a:xfrm>
          <a:prstGeom prst="rect">
            <a:avLst/>
          </a:prstGeom>
        </p:spPr>
        <p:txBody>
          <a:bodyPr wrap="none">
            <a:spAutoFit/>
          </a:bodyPr>
          <a:lstStyle/>
          <a:p>
            <a:r>
              <a:rPr lang="zh-CN" altLang="en-US" smtClean="0"/>
              <a:t>图</a:t>
            </a:r>
            <a:r>
              <a:rPr lang="en-US" smtClean="0"/>
              <a:t>12-1</a:t>
            </a:r>
            <a:endParaRPr lang="zh-CN" altLang="en-US"/>
          </a:p>
        </p:txBody>
      </p:sp>
      <p:pic>
        <p:nvPicPr>
          <p:cNvPr id="5" name="7jk110.EPS" descr="id:2147501280;FounderCES"/>
          <p:cNvPicPr/>
          <p:nvPr/>
        </p:nvPicPr>
        <p:blipFill>
          <a:blip r:embed="rId2"/>
          <a:stretch>
            <a:fillRect/>
          </a:stretch>
        </p:blipFill>
        <p:spPr>
          <a:xfrm>
            <a:off x="3924268" y="2501100"/>
            <a:ext cx="4528392" cy="3761300"/>
          </a:xfrm>
          <a:prstGeom prst="rect">
            <a:avLst/>
          </a:prstGeom>
        </p:spPr>
      </p:pic>
      <p:sp>
        <p:nvSpPr>
          <p:cNvPr id="6" name="Rectangle 14"/>
          <p:cNvSpPr>
            <a:spLocks noChangeArrowheads="1"/>
          </p:cNvSpPr>
          <p:nvPr/>
        </p:nvSpPr>
        <p:spPr bwMode="auto">
          <a:xfrm>
            <a:off x="6667016" y="786588"/>
            <a:ext cx="42832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D</a:t>
            </a:r>
            <a:endParaRPr lang="zh-CN" altLang="en-US">
              <a:solidFill>
                <a:srgbClr val="A50021"/>
              </a:solidFill>
            </a:endParaRPr>
          </a:p>
        </p:txBody>
      </p:sp>
      <p:sp>
        <p:nvSpPr>
          <p:cNvPr id="7" name="Rectangle 14"/>
          <p:cNvSpPr>
            <a:spLocks noChangeArrowheads="1"/>
          </p:cNvSpPr>
          <p:nvPr/>
        </p:nvSpPr>
        <p:spPr bwMode="auto">
          <a:xfrm>
            <a:off x="7809718" y="1358092"/>
            <a:ext cx="39466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i="1" smtClean="0">
                <a:solidFill>
                  <a:srgbClr val="A50021"/>
                </a:solidFill>
              </a:rPr>
              <a:t>B</a:t>
            </a:r>
            <a:endParaRPr lang="zh-CN" altLang="en-US">
              <a:solidFill>
                <a:srgbClr val="A50021"/>
              </a:solidFill>
            </a:endParaRPr>
          </a:p>
        </p:txBody>
      </p:sp>
      <p:sp>
        <p:nvSpPr>
          <p:cNvPr id="8" name="Rectangle 14"/>
          <p:cNvSpPr>
            <a:spLocks noChangeArrowheads="1"/>
          </p:cNvSpPr>
          <p:nvPr/>
        </p:nvSpPr>
        <p:spPr bwMode="auto">
          <a:xfrm>
            <a:off x="8238346" y="1896559"/>
            <a:ext cx="50847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-4</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715700"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(2)</a:t>
            </a:r>
            <a:r>
              <a:rPr lang="zh-CN" altLang="en-US" sz="2400" smtClean="0"/>
              <a:t>下表是小燕记录的实验数据</a:t>
            </a:r>
            <a:r>
              <a:rPr lang="en-US" sz="2400" smtClean="0"/>
              <a:t>:</a:t>
            </a:r>
            <a:endParaRPr lang="en-US" sz="2400" smtClean="0"/>
          </a:p>
          <a:p>
            <a:pPr>
              <a:lnSpc>
                <a:spcPct val="150000"/>
              </a:lnSpc>
            </a:pPr>
            <a:endParaRPr lang="en-US" altLang="zh-CN" sz="2400" smtClean="0"/>
          </a:p>
          <a:p>
            <a:pPr>
              <a:lnSpc>
                <a:spcPct val="150000"/>
              </a:lnSpc>
            </a:pPr>
            <a:endParaRPr lang="en-US" altLang="zh-CN" sz="2400" smtClean="0"/>
          </a:p>
          <a:p>
            <a:pPr>
              <a:lnSpc>
                <a:spcPct val="150000"/>
              </a:lnSpc>
            </a:pPr>
            <a:endParaRPr lang="en-US" altLang="zh-CN" sz="2400" smtClean="0"/>
          </a:p>
          <a:p>
            <a:pPr>
              <a:lnSpc>
                <a:spcPct val="150000"/>
              </a:lnSpc>
            </a:pPr>
            <a:r>
              <a:rPr lang="zh-CN" altLang="en-US" sz="2400" smtClean="0"/>
              <a:t>实验过程中</a:t>
            </a:r>
            <a:r>
              <a:rPr lang="en-US" sz="2400" smtClean="0"/>
              <a:t>,</a:t>
            </a:r>
            <a:r>
              <a:rPr lang="zh-CN" altLang="en-US" sz="2400" smtClean="0"/>
              <a:t>她发现在第</a:t>
            </a:r>
            <a:r>
              <a:rPr lang="en-US" sz="2400" smtClean="0"/>
              <a:t>3 min</a:t>
            </a:r>
            <a:r>
              <a:rPr lang="zh-CN" altLang="en-US" sz="2400" smtClean="0"/>
              <a:t>时</a:t>
            </a:r>
            <a:r>
              <a:rPr lang="en-US" sz="2400" smtClean="0"/>
              <a:t>,</a:t>
            </a:r>
            <a:r>
              <a:rPr lang="zh-CN" altLang="en-US" sz="2400" smtClean="0"/>
              <a:t>水中的气泡在上升的过程中逐渐</a:t>
            </a:r>
            <a:r>
              <a:rPr lang="zh-CN" altLang="en-US" sz="2400" i="1" u="sng" smtClean="0"/>
              <a:t>　　　　</a:t>
            </a:r>
            <a:r>
              <a:rPr lang="en-US" sz="2400" smtClean="0"/>
              <a:t>(</a:t>
            </a:r>
            <a:r>
              <a:rPr lang="zh-CN" altLang="en-US" sz="2400" smtClean="0"/>
              <a:t>选填“变大”或“变小”</a:t>
            </a:r>
            <a:r>
              <a:rPr lang="en-US" sz="2400" smtClean="0"/>
              <a:t>)</a:t>
            </a:r>
            <a:r>
              <a:rPr lang="zh-CN" altLang="en-US" sz="2400" smtClean="0"/>
              <a:t>。</a:t>
            </a:r>
            <a:r>
              <a:rPr lang="en-US" sz="2400" smtClean="0"/>
              <a:t> </a:t>
            </a:r>
            <a:endParaRPr lang="zh-CN" altLang="en-US" sz="2400"/>
          </a:p>
        </p:txBody>
      </p:sp>
      <p:graphicFrame>
        <p:nvGraphicFramePr>
          <p:cNvPr id="3" name="表格 2"/>
          <p:cNvGraphicFramePr>
            <a:graphicFrameLocks noGrp="1"/>
          </p:cNvGraphicFramePr>
          <p:nvPr/>
        </p:nvGraphicFramePr>
        <p:xfrm>
          <a:off x="2307015" y="1475258"/>
          <a:ext cx="7360091" cy="1097280"/>
        </p:xfrm>
        <a:graphic>
          <a:graphicData uri="http://schemas.openxmlformats.org/drawingml/2006/table">
            <a:tbl>
              <a:tblPr/>
              <a:tblGrid>
                <a:gridCol w="1600386"/>
                <a:gridCol w="719332"/>
                <a:gridCol w="719332"/>
                <a:gridCol w="719332"/>
                <a:gridCol w="719332"/>
                <a:gridCol w="721015"/>
                <a:gridCol w="721015"/>
                <a:gridCol w="719332"/>
                <a:gridCol w="721015"/>
              </a:tblGrid>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时间</a:t>
                      </a:r>
                      <a:r>
                        <a:rPr lang="en-US" sz="2400" i="1" kern="100">
                          <a:solidFill>
                            <a:srgbClr val="000000"/>
                          </a:solidFill>
                          <a:latin typeface="+mn-ea"/>
                          <a:ea typeface="+mn-ea"/>
                          <a:cs typeface="Times New Roman" panose="02020603050405020304"/>
                        </a:rPr>
                        <a:t>/</a:t>
                      </a:r>
                      <a:r>
                        <a:rPr lang="en-US" sz="2400" kern="100">
                          <a:solidFill>
                            <a:srgbClr val="000000"/>
                          </a:solidFill>
                          <a:latin typeface="+mn-ea"/>
                          <a:ea typeface="+mn-ea"/>
                          <a:cs typeface="Times New Roman" panose="02020603050405020304"/>
                        </a:rPr>
                        <a:t>min</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2</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3</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4</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5</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6</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7</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温度</a:t>
                      </a:r>
                      <a:r>
                        <a:rPr lang="en-US" sz="2400" kern="100">
                          <a:solidFill>
                            <a:srgbClr val="000000"/>
                          </a:solidFill>
                          <a:latin typeface="+mn-ea"/>
                          <a:ea typeface="+mn-ea"/>
                          <a:cs typeface="Times New Roman" panose="02020603050405020304"/>
                        </a:rPr>
                        <a:t>/°C</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88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92</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94</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96</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4" name="Rectangle 14"/>
          <p:cNvSpPr>
            <a:spLocks noChangeArrowheads="1"/>
          </p:cNvSpPr>
          <p:nvPr/>
        </p:nvSpPr>
        <p:spPr bwMode="auto">
          <a:xfrm>
            <a:off x="9809982" y="2858290"/>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变小</a:t>
            </a:r>
            <a:endParaRPr lang="zh-CN" altLang="en-US">
              <a:solidFill>
                <a:srgbClr val="A50021"/>
              </a:solidFill>
            </a:endParaRPr>
          </a:p>
        </p:txBody>
      </p:sp>
      <p:sp>
        <p:nvSpPr>
          <p:cNvPr id="5" name="矩形 4"/>
          <p:cNvSpPr/>
          <p:nvPr/>
        </p:nvSpPr>
        <p:spPr>
          <a:xfrm>
            <a:off x="5747838" y="6198564"/>
            <a:ext cx="1350050" cy="461665"/>
          </a:xfrm>
          <a:prstGeom prst="rect">
            <a:avLst/>
          </a:prstGeom>
        </p:spPr>
        <p:txBody>
          <a:bodyPr wrap="none">
            <a:spAutoFit/>
          </a:bodyPr>
          <a:lstStyle/>
          <a:p>
            <a:r>
              <a:rPr lang="zh-CN" altLang="en-US" smtClean="0"/>
              <a:t>图</a:t>
            </a:r>
            <a:r>
              <a:rPr lang="en-US" smtClean="0"/>
              <a:t>12-17</a:t>
            </a:r>
            <a:endParaRPr lang="zh-CN" altLang="en-US"/>
          </a:p>
        </p:txBody>
      </p:sp>
      <p:pic>
        <p:nvPicPr>
          <p:cNvPr id="6" name="A86.EPS" descr="id:2147501524;FounderCES"/>
          <p:cNvPicPr/>
          <p:nvPr/>
        </p:nvPicPr>
        <p:blipFill>
          <a:blip r:embed="rId2"/>
          <a:stretch>
            <a:fillRect/>
          </a:stretch>
        </p:blipFill>
        <p:spPr>
          <a:xfrm>
            <a:off x="4423393" y="3501232"/>
            <a:ext cx="4600771" cy="2708722"/>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2098182"/>
            <a:ext cx="10715700" cy="581057"/>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(3)</a:t>
            </a:r>
            <a:r>
              <a:rPr lang="zh-CN" altLang="en-US" sz="2400" smtClean="0"/>
              <a:t>请根据上表数据在图乙中描绘出水温与时间的关系图像。</a:t>
            </a:r>
            <a:endParaRPr lang="zh-CN" altLang="en-US" sz="2400"/>
          </a:p>
        </p:txBody>
      </p:sp>
      <p:sp>
        <p:nvSpPr>
          <p:cNvPr id="3" name="Rectangle 14"/>
          <p:cNvSpPr>
            <a:spLocks noChangeArrowheads="1"/>
          </p:cNvSpPr>
          <p:nvPr/>
        </p:nvSpPr>
        <p:spPr bwMode="auto">
          <a:xfrm>
            <a:off x="7023900" y="2715414"/>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如图所示</a:t>
            </a:r>
            <a:endParaRPr lang="zh-CN" altLang="en-US">
              <a:solidFill>
                <a:srgbClr val="A50021"/>
              </a:solidFill>
            </a:endParaRPr>
          </a:p>
        </p:txBody>
      </p:sp>
      <p:pic>
        <p:nvPicPr>
          <p:cNvPr id="4" name="A88.EPS" descr="id:2147489446;FounderCES"/>
          <p:cNvPicPr/>
          <p:nvPr/>
        </p:nvPicPr>
        <p:blipFill>
          <a:blip r:embed="rId2"/>
          <a:stretch>
            <a:fillRect/>
          </a:stretch>
        </p:blipFill>
        <p:spPr>
          <a:xfrm>
            <a:off x="7238214" y="3358356"/>
            <a:ext cx="3500462" cy="2215880"/>
          </a:xfrm>
          <a:prstGeom prst="rect">
            <a:avLst/>
          </a:prstGeom>
        </p:spPr>
      </p:pic>
      <p:graphicFrame>
        <p:nvGraphicFramePr>
          <p:cNvPr id="5" name="表格 4"/>
          <p:cNvGraphicFramePr>
            <a:graphicFrameLocks noGrp="1"/>
          </p:cNvGraphicFramePr>
          <p:nvPr/>
        </p:nvGraphicFramePr>
        <p:xfrm>
          <a:off x="1094546" y="858026"/>
          <a:ext cx="7360091" cy="1097280"/>
        </p:xfrm>
        <a:graphic>
          <a:graphicData uri="http://schemas.openxmlformats.org/drawingml/2006/table">
            <a:tbl>
              <a:tblPr/>
              <a:tblGrid>
                <a:gridCol w="1600386"/>
                <a:gridCol w="719332"/>
                <a:gridCol w="719332"/>
                <a:gridCol w="719332"/>
                <a:gridCol w="719332"/>
                <a:gridCol w="721015"/>
                <a:gridCol w="721015"/>
                <a:gridCol w="719332"/>
                <a:gridCol w="721015"/>
              </a:tblGrid>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时间</a:t>
                      </a:r>
                      <a:r>
                        <a:rPr lang="en-US" sz="2400" i="1" kern="100">
                          <a:solidFill>
                            <a:srgbClr val="000000"/>
                          </a:solidFill>
                          <a:latin typeface="+mn-ea"/>
                          <a:ea typeface="+mn-ea"/>
                          <a:cs typeface="Times New Roman" panose="02020603050405020304"/>
                        </a:rPr>
                        <a:t>/</a:t>
                      </a:r>
                      <a:r>
                        <a:rPr lang="en-US" sz="2400" kern="100">
                          <a:solidFill>
                            <a:srgbClr val="000000"/>
                          </a:solidFill>
                          <a:latin typeface="+mn-ea"/>
                          <a:ea typeface="+mn-ea"/>
                          <a:cs typeface="Times New Roman" panose="02020603050405020304"/>
                        </a:rPr>
                        <a:t>min</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2</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3</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4</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5</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6</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7</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温度</a:t>
                      </a:r>
                      <a:r>
                        <a:rPr lang="en-US" sz="2400" kern="100">
                          <a:solidFill>
                            <a:srgbClr val="000000"/>
                          </a:solidFill>
                          <a:latin typeface="+mn-ea"/>
                          <a:ea typeface="+mn-ea"/>
                          <a:cs typeface="Times New Roman" panose="02020603050405020304"/>
                        </a:rPr>
                        <a:t>/°C</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88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92</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94</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96</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6" name="矩形 5"/>
          <p:cNvSpPr/>
          <p:nvPr/>
        </p:nvSpPr>
        <p:spPr>
          <a:xfrm>
            <a:off x="2951934" y="5501496"/>
            <a:ext cx="1350050" cy="461665"/>
          </a:xfrm>
          <a:prstGeom prst="rect">
            <a:avLst/>
          </a:prstGeom>
        </p:spPr>
        <p:txBody>
          <a:bodyPr wrap="none">
            <a:spAutoFit/>
          </a:bodyPr>
          <a:lstStyle/>
          <a:p>
            <a:r>
              <a:rPr lang="zh-CN" altLang="en-US" smtClean="0"/>
              <a:t>图</a:t>
            </a:r>
            <a:r>
              <a:rPr lang="en-US" smtClean="0"/>
              <a:t>12-17</a:t>
            </a:r>
            <a:endParaRPr lang="zh-CN" altLang="en-US"/>
          </a:p>
        </p:txBody>
      </p:sp>
      <p:pic>
        <p:nvPicPr>
          <p:cNvPr id="7" name="A86.EPS" descr="id:2147501524;FounderCES"/>
          <p:cNvPicPr/>
          <p:nvPr/>
        </p:nvPicPr>
        <p:blipFill>
          <a:blip r:embed="rId3"/>
          <a:stretch>
            <a:fillRect/>
          </a:stretch>
        </p:blipFill>
        <p:spPr>
          <a:xfrm>
            <a:off x="1666050" y="2715414"/>
            <a:ext cx="4600771" cy="2708722"/>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46774"/>
            <a:ext cx="10715700"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(4)</a:t>
            </a:r>
            <a:r>
              <a:rPr lang="zh-CN" altLang="en-US" sz="2400" smtClean="0"/>
              <a:t>由数据及图像可知</a:t>
            </a:r>
            <a:r>
              <a:rPr lang="en-US" sz="2400" smtClean="0"/>
              <a:t>,</a:t>
            </a:r>
            <a:r>
              <a:rPr lang="zh-CN" altLang="en-US" sz="2400" smtClean="0"/>
              <a:t>水沸腾时</a:t>
            </a:r>
            <a:r>
              <a:rPr lang="en-US" sz="2400" smtClean="0"/>
              <a:t>,</a:t>
            </a:r>
            <a:r>
              <a:rPr lang="zh-CN" altLang="en-US" sz="2400" smtClean="0"/>
              <a:t>继续加热</a:t>
            </a:r>
            <a:r>
              <a:rPr lang="en-US" sz="2400" smtClean="0"/>
              <a:t>,</a:t>
            </a:r>
            <a:r>
              <a:rPr lang="zh-CN" altLang="en-US" sz="2400" smtClean="0"/>
              <a:t>水的温度</a:t>
            </a:r>
            <a:r>
              <a:rPr lang="zh-CN" altLang="en-US" sz="2400" i="1" u="sng" smtClean="0"/>
              <a:t>　　 　　</a:t>
            </a:r>
            <a:r>
              <a:rPr lang="zh-CN" altLang="en-US" sz="2400" smtClean="0"/>
              <a:t>。</a:t>
            </a:r>
            <a:r>
              <a:rPr lang="en-US" sz="2400" smtClean="0"/>
              <a:t> </a:t>
            </a:r>
            <a:endParaRPr lang="zh-CN" altLang="en-US" sz="2400" smtClean="0"/>
          </a:p>
          <a:p>
            <a:pPr>
              <a:lnSpc>
                <a:spcPct val="150000"/>
              </a:lnSpc>
            </a:pPr>
            <a:r>
              <a:rPr lang="en-US" sz="2400" smtClean="0"/>
              <a:t>(5)</a:t>
            </a:r>
            <a:r>
              <a:rPr lang="zh-CN" altLang="en-US" sz="2400" smtClean="0"/>
              <a:t>通过学习</a:t>
            </a:r>
            <a:r>
              <a:rPr lang="en-US" sz="2400" smtClean="0"/>
              <a:t>,</a:t>
            </a:r>
            <a:r>
              <a:rPr lang="zh-CN" altLang="en-US" sz="2400" smtClean="0"/>
              <a:t>小燕终于明白妈妈用炉火炖汤时</a:t>
            </a:r>
            <a:r>
              <a:rPr lang="en-US" sz="2400" smtClean="0"/>
              <a:t>,</a:t>
            </a:r>
            <a:r>
              <a:rPr lang="zh-CN" altLang="en-US" sz="2400" smtClean="0"/>
              <a:t>在汤沸腾后总是</a:t>
            </a:r>
            <a:r>
              <a:rPr lang="zh-CN" altLang="en-US" sz="2400" i="1" u="sng" smtClean="0"/>
              <a:t>　　    　　</a:t>
            </a:r>
            <a:r>
              <a:rPr lang="en-US" sz="2400" smtClean="0"/>
              <a:t>(</a:t>
            </a:r>
            <a:r>
              <a:rPr lang="zh-CN" altLang="en-US" sz="2400" smtClean="0"/>
              <a:t>选填“保持大火”或“调为小火”</a:t>
            </a:r>
            <a:r>
              <a:rPr lang="en-US" sz="2400" smtClean="0"/>
              <a:t>)</a:t>
            </a:r>
            <a:r>
              <a:rPr lang="zh-CN" altLang="en-US" sz="2400" smtClean="0"/>
              <a:t>的道理。</a:t>
            </a:r>
            <a:r>
              <a:rPr lang="en-US" sz="2400" smtClean="0"/>
              <a:t> </a:t>
            </a:r>
            <a:endParaRPr lang="zh-CN" altLang="en-US" sz="2400"/>
          </a:p>
        </p:txBody>
      </p:sp>
      <p:sp>
        <p:nvSpPr>
          <p:cNvPr id="3" name="Rectangle 14"/>
          <p:cNvSpPr>
            <a:spLocks noChangeArrowheads="1"/>
          </p:cNvSpPr>
          <p:nvPr/>
        </p:nvSpPr>
        <p:spPr bwMode="auto">
          <a:xfrm>
            <a:off x="8009631" y="78517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不变</a:t>
            </a:r>
            <a:endParaRPr lang="zh-CN" altLang="en-US">
              <a:solidFill>
                <a:srgbClr val="A50021"/>
              </a:solidFill>
            </a:endParaRPr>
          </a:p>
        </p:txBody>
      </p:sp>
      <p:sp>
        <p:nvSpPr>
          <p:cNvPr id="4" name="Rectangle 14"/>
          <p:cNvSpPr>
            <a:spLocks noChangeArrowheads="1"/>
          </p:cNvSpPr>
          <p:nvPr/>
        </p:nvSpPr>
        <p:spPr bwMode="auto">
          <a:xfrm>
            <a:off x="9309916" y="1318278"/>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调为小火</a:t>
            </a:r>
            <a:endParaRPr lang="zh-CN" altLang="en-US">
              <a:solidFill>
                <a:srgbClr val="A50021"/>
              </a:solidFill>
            </a:endParaRPr>
          </a:p>
        </p:txBody>
      </p:sp>
      <p:sp>
        <p:nvSpPr>
          <p:cNvPr id="5" name="矩形 4"/>
          <p:cNvSpPr/>
          <p:nvPr/>
        </p:nvSpPr>
        <p:spPr>
          <a:xfrm>
            <a:off x="9095602" y="4787116"/>
            <a:ext cx="1350050" cy="461665"/>
          </a:xfrm>
          <a:prstGeom prst="rect">
            <a:avLst/>
          </a:prstGeom>
        </p:spPr>
        <p:txBody>
          <a:bodyPr wrap="none">
            <a:spAutoFit/>
          </a:bodyPr>
          <a:lstStyle/>
          <a:p>
            <a:r>
              <a:rPr lang="zh-CN" altLang="en-US" smtClean="0"/>
              <a:t>图</a:t>
            </a:r>
            <a:r>
              <a:rPr lang="en-US" smtClean="0"/>
              <a:t>12-17</a:t>
            </a:r>
            <a:endParaRPr lang="zh-CN" altLang="en-US"/>
          </a:p>
        </p:txBody>
      </p:sp>
      <p:pic>
        <p:nvPicPr>
          <p:cNvPr id="6" name="A86.EPS" descr="id:2147501524;FounderCES"/>
          <p:cNvPicPr/>
          <p:nvPr/>
        </p:nvPicPr>
        <p:blipFill>
          <a:blip r:embed="rId2"/>
          <a:stretch>
            <a:fillRect/>
          </a:stretch>
        </p:blipFill>
        <p:spPr>
          <a:xfrm>
            <a:off x="8309784" y="2572538"/>
            <a:ext cx="3640129" cy="2143140"/>
          </a:xfrm>
          <a:prstGeom prst="rect">
            <a:avLst/>
          </a:prstGeom>
        </p:spPr>
      </p:pic>
      <p:graphicFrame>
        <p:nvGraphicFramePr>
          <p:cNvPr id="7" name="表格 6"/>
          <p:cNvGraphicFramePr>
            <a:graphicFrameLocks noGrp="1"/>
          </p:cNvGraphicFramePr>
          <p:nvPr/>
        </p:nvGraphicFramePr>
        <p:xfrm>
          <a:off x="1094547" y="2501100"/>
          <a:ext cx="7072361" cy="1097280"/>
        </p:xfrm>
        <a:graphic>
          <a:graphicData uri="http://schemas.openxmlformats.org/drawingml/2006/table">
            <a:tbl>
              <a:tblPr/>
              <a:tblGrid>
                <a:gridCol w="1537822"/>
                <a:gridCol w="691211"/>
                <a:gridCol w="691211"/>
                <a:gridCol w="691211"/>
                <a:gridCol w="691211"/>
                <a:gridCol w="692828"/>
                <a:gridCol w="692828"/>
                <a:gridCol w="691211"/>
                <a:gridCol w="692828"/>
              </a:tblGrid>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时间</a:t>
                      </a:r>
                      <a:r>
                        <a:rPr lang="en-US" sz="2400" i="1" kern="100">
                          <a:solidFill>
                            <a:srgbClr val="000000"/>
                          </a:solidFill>
                          <a:latin typeface="+mn-ea"/>
                          <a:ea typeface="+mn-ea"/>
                          <a:cs typeface="Times New Roman" panose="02020603050405020304"/>
                        </a:rPr>
                        <a:t>/</a:t>
                      </a:r>
                      <a:r>
                        <a:rPr lang="en-US" sz="2400" kern="100">
                          <a:solidFill>
                            <a:srgbClr val="000000"/>
                          </a:solidFill>
                          <a:latin typeface="+mn-ea"/>
                          <a:ea typeface="+mn-ea"/>
                          <a:cs typeface="Times New Roman" panose="02020603050405020304"/>
                        </a:rPr>
                        <a:t>min</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2</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3</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4</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5</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6</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7</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温度</a:t>
                      </a:r>
                      <a:r>
                        <a:rPr lang="en-US" sz="2400" kern="100">
                          <a:solidFill>
                            <a:srgbClr val="000000"/>
                          </a:solidFill>
                          <a:latin typeface="+mn-ea"/>
                          <a:ea typeface="+mn-ea"/>
                          <a:cs typeface="Times New Roman" panose="02020603050405020304"/>
                        </a:rPr>
                        <a:t>/°C</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88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92</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94</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96</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572274"/>
            <a:ext cx="10644262" cy="62177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50000"/>
              </a:lnSpc>
            </a:pPr>
            <a:r>
              <a:rPr lang="zh-CN" altLang="en-US" sz="2600" b="1" spc="150" smtClean="0">
                <a:solidFill>
                  <a:srgbClr val="18B48F"/>
                </a:solidFill>
                <a:latin typeface="微软雅黑" panose="020b0503020204020204" pitchFamily="34" charset="-122"/>
                <a:ea typeface="微软雅黑" panose="020b0503020204020204" pitchFamily="34" charset="-122"/>
              </a:rPr>
              <a:t>◀ 实验拓展 ▶</a:t>
            </a:r>
            <a:endParaRPr lang="en-US" altLang="zh-CN" sz="2600" spc="150" smtClean="0">
              <a:solidFill>
                <a:srgbClr val="18B48F"/>
              </a:solidFill>
              <a:latin typeface="微软雅黑" panose="020b0503020204020204" pitchFamily="34" charset="-122"/>
              <a:ea typeface="微软雅黑" panose="020b0503020204020204" pitchFamily="34" charset="-122"/>
            </a:endParaRPr>
          </a:p>
        </p:txBody>
      </p:sp>
      <p:sp>
        <p:nvSpPr>
          <p:cNvPr id="3" name="TextBox 15"/>
          <p:cNvSpPr txBox="1"/>
          <p:nvPr/>
        </p:nvSpPr>
        <p:spPr>
          <a:xfrm>
            <a:off x="951670" y="1215216"/>
            <a:ext cx="10787138" cy="626701"/>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(6)</a:t>
            </a:r>
            <a:r>
              <a:rPr lang="zh-CN" altLang="en-US" sz="2400" smtClean="0"/>
              <a:t>若水沸腾前的加热时间过长</a:t>
            </a:r>
            <a:r>
              <a:rPr lang="en-US" sz="2400" smtClean="0"/>
              <a:t>,</a:t>
            </a:r>
            <a:r>
              <a:rPr lang="zh-CN" altLang="en-US" sz="2400" smtClean="0"/>
              <a:t>改进的方法有</a:t>
            </a:r>
            <a:r>
              <a:rPr lang="en-US" sz="2400" smtClean="0"/>
              <a:t>:</a:t>
            </a:r>
            <a:r>
              <a:rPr lang="zh-CN" altLang="en-US" sz="2400" i="1" u="sng" smtClean="0"/>
              <a:t>　　　　　　　</a:t>
            </a:r>
            <a:r>
              <a:rPr lang="zh-CN" altLang="en-US" sz="2400" smtClean="0"/>
              <a:t>。</a:t>
            </a:r>
            <a:r>
              <a:rPr lang="en-US" sz="2400" smtClean="0"/>
              <a:t>(</a:t>
            </a:r>
            <a:r>
              <a:rPr lang="zh-CN" altLang="en-US" sz="2400" smtClean="0"/>
              <a:t>写出一条即可</a:t>
            </a:r>
            <a:r>
              <a:rPr lang="en-US" sz="2400" smtClean="0"/>
              <a:t>) </a:t>
            </a:r>
            <a:endParaRPr lang="zh-CN" altLang="en-US" sz="2400"/>
          </a:p>
        </p:txBody>
      </p:sp>
      <p:sp>
        <p:nvSpPr>
          <p:cNvPr id="7" name="Rectangle 14"/>
          <p:cNvSpPr>
            <a:spLocks noChangeArrowheads="1"/>
          </p:cNvSpPr>
          <p:nvPr/>
        </p:nvSpPr>
        <p:spPr bwMode="auto">
          <a:xfrm>
            <a:off x="7023900" y="1215216"/>
            <a:ext cx="2122697"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 </a:t>
            </a:r>
            <a:r>
              <a:rPr lang="zh-CN" altLang="en-US" b="1" smtClean="0">
                <a:solidFill>
                  <a:srgbClr val="A50021"/>
                </a:solidFill>
              </a:rPr>
              <a:t>减少水的质量</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TextBox 15"/>
          <p:cNvSpPr txBox="1"/>
          <p:nvPr/>
        </p:nvSpPr>
        <p:spPr>
          <a:xfrm>
            <a:off x="951670" y="786588"/>
            <a:ext cx="5143536" cy="2288694"/>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(7)</a:t>
            </a:r>
            <a:r>
              <a:rPr lang="zh-CN" altLang="en-US" sz="2400" smtClean="0"/>
              <a:t>水沸腾时会产生大量的“白气”</a:t>
            </a:r>
            <a:r>
              <a:rPr lang="en-US" sz="2400" smtClean="0"/>
              <a:t>,</a:t>
            </a:r>
            <a:r>
              <a:rPr lang="zh-CN" altLang="en-US" sz="2400" smtClean="0"/>
              <a:t>这些“白气”实际上是</a:t>
            </a:r>
            <a:r>
              <a:rPr lang="zh-CN" altLang="en-US" sz="2400" i="1" u="sng" smtClean="0"/>
              <a:t>　　　　　</a:t>
            </a:r>
            <a:r>
              <a:rPr lang="en-US" sz="2400" smtClean="0"/>
              <a:t>(</a:t>
            </a:r>
            <a:r>
              <a:rPr lang="zh-CN" altLang="en-US" sz="2400" smtClean="0"/>
              <a:t>选填“水蒸气”“小水滴”或“小冰晶”</a:t>
            </a:r>
            <a:r>
              <a:rPr lang="en-US" sz="2400" smtClean="0"/>
              <a:t>)</a:t>
            </a:r>
            <a:r>
              <a:rPr lang="zh-CN" altLang="en-US" sz="2400" smtClean="0"/>
              <a:t>。</a:t>
            </a:r>
            <a:r>
              <a:rPr lang="en-US" sz="2400" smtClean="0"/>
              <a:t> </a:t>
            </a:r>
            <a:endParaRPr lang="zh-CN" altLang="en-US" sz="2400"/>
          </a:p>
        </p:txBody>
      </p:sp>
      <p:sp>
        <p:nvSpPr>
          <p:cNvPr id="8" name="TextBox 26"/>
          <p:cNvSpPr txBox="1">
            <a:spLocks noChangeArrowheads="1"/>
          </p:cNvSpPr>
          <p:nvPr/>
        </p:nvSpPr>
        <p:spPr bwMode="auto">
          <a:xfrm>
            <a:off x="6380958" y="782496"/>
            <a:ext cx="5286412" cy="1734697"/>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小水滴</a:t>
            </a:r>
            <a:endParaRPr lang="en-US" b="1" smtClean="0"/>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 “白气”是由水蒸气遇冷液化形成的小水滴。</a:t>
            </a:r>
            <a:endParaRPr lang="zh-CN" altLang="en-US" smtClean="0">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TextBox 15"/>
          <p:cNvSpPr txBox="1"/>
          <p:nvPr/>
        </p:nvSpPr>
        <p:spPr>
          <a:xfrm>
            <a:off x="951670" y="786588"/>
            <a:ext cx="5786478" cy="2288694"/>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(8)</a:t>
            </a:r>
            <a:r>
              <a:rPr lang="zh-CN" altLang="en-US" sz="2400" smtClean="0"/>
              <a:t>由实验数据可知</a:t>
            </a:r>
            <a:r>
              <a:rPr lang="en-US" sz="2400" smtClean="0"/>
              <a:t>:</a:t>
            </a:r>
            <a:r>
              <a:rPr lang="zh-CN" altLang="en-US" sz="2400" smtClean="0"/>
              <a:t>水的沸点为</a:t>
            </a:r>
            <a:r>
              <a:rPr lang="zh-CN" altLang="en-US" sz="2400" i="1" u="sng" smtClean="0"/>
              <a:t>　　　</a:t>
            </a:r>
            <a:r>
              <a:rPr lang="en-US" sz="2400" smtClean="0"/>
              <a:t>℃,</a:t>
            </a:r>
            <a:r>
              <a:rPr lang="zh-CN" altLang="en-US" sz="2400" smtClean="0"/>
              <a:t>出现这一结果的原因可能是该处大气压</a:t>
            </a:r>
            <a:endParaRPr lang="en-US" altLang="zh-CN" sz="2400" smtClean="0"/>
          </a:p>
          <a:p>
            <a:pPr>
              <a:lnSpc>
                <a:spcPct val="150000"/>
              </a:lnSpc>
            </a:pPr>
            <a:r>
              <a:rPr lang="zh-CN" altLang="en-US" sz="2400" i="1" u="sng" smtClean="0"/>
              <a:t>　　　　</a:t>
            </a:r>
            <a:r>
              <a:rPr lang="en-US" sz="2400" smtClean="0"/>
              <a:t>(</a:t>
            </a:r>
            <a:r>
              <a:rPr lang="zh-CN" altLang="en-US" sz="2400" smtClean="0"/>
              <a:t>选填“大于”“等于”或“小于”</a:t>
            </a:r>
            <a:r>
              <a:rPr lang="en-US" sz="2400" smtClean="0"/>
              <a:t>)</a:t>
            </a:r>
            <a:r>
              <a:rPr lang="zh-CN" altLang="en-US" sz="2400" smtClean="0"/>
              <a:t>标准大气压。</a:t>
            </a:r>
            <a:r>
              <a:rPr lang="en-US" sz="2400" smtClean="0"/>
              <a:t> </a:t>
            </a:r>
            <a:endParaRPr lang="zh-CN" altLang="en-US" sz="2400"/>
          </a:p>
        </p:txBody>
      </p:sp>
      <p:graphicFrame>
        <p:nvGraphicFramePr>
          <p:cNvPr id="4" name="表格 3"/>
          <p:cNvGraphicFramePr>
            <a:graphicFrameLocks noGrp="1"/>
          </p:cNvGraphicFramePr>
          <p:nvPr/>
        </p:nvGraphicFramePr>
        <p:xfrm>
          <a:off x="1380300" y="3144042"/>
          <a:ext cx="4500592" cy="2194560"/>
        </p:xfrm>
        <a:graphic>
          <a:graphicData uri="http://schemas.openxmlformats.org/drawingml/2006/table">
            <a:tbl>
              <a:tblPr/>
              <a:tblGrid>
                <a:gridCol w="978614"/>
                <a:gridCol w="439861"/>
                <a:gridCol w="439861"/>
                <a:gridCol w="439861"/>
                <a:gridCol w="439861"/>
                <a:gridCol w="440891"/>
                <a:gridCol w="440891"/>
                <a:gridCol w="439861"/>
                <a:gridCol w="440891"/>
              </a:tblGrid>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时间</a:t>
                      </a:r>
                      <a:r>
                        <a:rPr lang="en-US" sz="2400" i="1" kern="100">
                          <a:solidFill>
                            <a:srgbClr val="000000"/>
                          </a:solidFill>
                          <a:latin typeface="+mn-ea"/>
                          <a:ea typeface="+mn-ea"/>
                          <a:cs typeface="Times New Roman" panose="02020603050405020304"/>
                        </a:rPr>
                        <a:t>/</a:t>
                      </a:r>
                      <a:r>
                        <a:rPr lang="en-US" sz="2400" kern="100">
                          <a:solidFill>
                            <a:srgbClr val="000000"/>
                          </a:solidFill>
                          <a:latin typeface="+mn-ea"/>
                          <a:ea typeface="+mn-ea"/>
                          <a:cs typeface="Times New Roman" panose="02020603050405020304"/>
                        </a:rPr>
                        <a:t>min</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2</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3</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4</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5</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6</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7</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温度</a:t>
                      </a:r>
                      <a:r>
                        <a:rPr lang="en-US" sz="2400" kern="100">
                          <a:solidFill>
                            <a:srgbClr val="000000"/>
                          </a:solidFill>
                          <a:latin typeface="+mn-ea"/>
                          <a:ea typeface="+mn-ea"/>
                          <a:cs typeface="Times New Roman" panose="02020603050405020304"/>
                        </a:rPr>
                        <a:t>/°C</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88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92</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94</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96</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98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5" name="TextBox 26"/>
          <p:cNvSpPr txBox="1">
            <a:spLocks noChangeArrowheads="1"/>
          </p:cNvSpPr>
          <p:nvPr/>
        </p:nvSpPr>
        <p:spPr bwMode="auto">
          <a:xfrm>
            <a:off x="7023900" y="782496"/>
            <a:ext cx="4572032" cy="2288694"/>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98</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小于</a:t>
            </a:r>
            <a:endParaRPr lang="en-US" b="1" smtClean="0"/>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由实验数据可知</a:t>
            </a:r>
            <a:r>
              <a:rPr lang="en-US" altLang="zh-CN" smtClean="0">
                <a:solidFill>
                  <a:srgbClr val="A50021"/>
                </a:solidFill>
              </a:rPr>
              <a:t>,</a:t>
            </a:r>
            <a:r>
              <a:rPr lang="zh-CN" altLang="en-US" smtClean="0">
                <a:solidFill>
                  <a:srgbClr val="A50021"/>
                </a:solidFill>
              </a:rPr>
              <a:t>水沸腾时的温度为</a:t>
            </a:r>
            <a:r>
              <a:rPr lang="en-US" altLang="zh-CN" smtClean="0">
                <a:solidFill>
                  <a:srgbClr val="A50021"/>
                </a:solidFill>
              </a:rPr>
              <a:t>98 ℃,</a:t>
            </a:r>
            <a:r>
              <a:rPr lang="zh-CN" altLang="en-US" smtClean="0">
                <a:solidFill>
                  <a:srgbClr val="A50021"/>
                </a:solidFill>
              </a:rPr>
              <a:t>低于</a:t>
            </a:r>
            <a:r>
              <a:rPr lang="en-US" altLang="zh-CN" smtClean="0">
                <a:solidFill>
                  <a:srgbClr val="A50021"/>
                </a:solidFill>
              </a:rPr>
              <a:t>100 ℃,</a:t>
            </a:r>
            <a:r>
              <a:rPr lang="zh-CN" altLang="en-US" smtClean="0">
                <a:solidFill>
                  <a:srgbClr val="A50021"/>
                </a:solidFill>
              </a:rPr>
              <a:t>所以当时气压小于标准大气压。</a:t>
            </a:r>
            <a:endParaRPr lang="zh-CN" altLang="en-US" smtClean="0">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TextBox 15"/>
          <p:cNvSpPr txBox="1"/>
          <p:nvPr/>
        </p:nvSpPr>
        <p:spPr>
          <a:xfrm>
            <a:off x="951670" y="786588"/>
            <a:ext cx="5857916" cy="3950688"/>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(9)</a:t>
            </a:r>
            <a:r>
              <a:rPr lang="zh-CN" altLang="en-US" sz="2400" smtClean="0"/>
              <a:t>如图</a:t>
            </a:r>
            <a:r>
              <a:rPr lang="en-US" sz="2400" smtClean="0"/>
              <a:t>12-18</a:t>
            </a:r>
            <a:r>
              <a:rPr lang="zh-CN" altLang="en-US" sz="2400" smtClean="0"/>
              <a:t>所示</a:t>
            </a:r>
            <a:r>
              <a:rPr lang="en-US" sz="2400" smtClean="0"/>
              <a:t>,</a:t>
            </a:r>
            <a:r>
              <a:rPr lang="zh-CN" altLang="en-US" sz="2400" i="1" u="sng" smtClean="0"/>
              <a:t>　　　　</a:t>
            </a:r>
            <a:r>
              <a:rPr lang="en-US" sz="2400" smtClean="0"/>
              <a:t>(</a:t>
            </a:r>
            <a:r>
              <a:rPr lang="zh-CN" altLang="en-US" sz="2400" smtClean="0"/>
              <a:t>选填“</a:t>
            </a:r>
            <a:r>
              <a:rPr lang="en-US" sz="2400" smtClean="0"/>
              <a:t>Ⅰ</a:t>
            </a:r>
            <a:r>
              <a:rPr lang="zh-CN" altLang="en-US" sz="2400" smtClean="0"/>
              <a:t>”或“</a:t>
            </a:r>
            <a:r>
              <a:rPr lang="en-US" sz="2400" smtClean="0"/>
              <a:t>Ⅱ</a:t>
            </a:r>
            <a:r>
              <a:rPr lang="zh-CN" altLang="en-US" sz="2400" smtClean="0"/>
              <a:t>”</a:t>
            </a:r>
            <a:r>
              <a:rPr lang="en-US" sz="2400" smtClean="0"/>
              <a:t>)</a:t>
            </a:r>
            <a:r>
              <a:rPr lang="zh-CN" altLang="en-US" sz="2400" smtClean="0"/>
              <a:t>是水沸腾时的情景</a:t>
            </a:r>
            <a:r>
              <a:rPr lang="en-US" sz="2400" smtClean="0"/>
              <a:t>,</a:t>
            </a:r>
            <a:r>
              <a:rPr lang="zh-CN" altLang="en-US" sz="2400" smtClean="0"/>
              <a:t>气泡里的主要成分是</a:t>
            </a:r>
            <a:r>
              <a:rPr lang="zh-CN" altLang="en-US" sz="2400" i="1" u="sng" smtClean="0"/>
              <a:t>　　    </a:t>
            </a:r>
            <a:r>
              <a:rPr lang="en-US" sz="2400" smtClean="0"/>
              <a:t>(</a:t>
            </a:r>
            <a:r>
              <a:rPr lang="zh-CN" altLang="en-US" sz="2400" smtClean="0"/>
              <a:t>选填正确选项前的字母</a:t>
            </a:r>
            <a:r>
              <a:rPr lang="en-US" sz="2400" smtClean="0"/>
              <a:t>)</a:t>
            </a:r>
            <a:r>
              <a:rPr lang="zh-CN" altLang="en-US" sz="2400" smtClean="0"/>
              <a:t>。</a:t>
            </a:r>
            <a:r>
              <a:rPr lang="en-US" sz="2400" smtClean="0"/>
              <a:t> </a:t>
            </a:r>
            <a:endParaRPr lang="zh-CN" altLang="en-US" sz="2400" smtClean="0"/>
          </a:p>
          <a:p>
            <a:pPr>
              <a:lnSpc>
                <a:spcPct val="150000"/>
              </a:lnSpc>
            </a:pPr>
            <a:r>
              <a:rPr lang="en-US" sz="2400" smtClean="0"/>
              <a:t>A.</a:t>
            </a:r>
            <a:r>
              <a:rPr lang="zh-CN" altLang="en-US" sz="2400" smtClean="0"/>
              <a:t>空气</a:t>
            </a:r>
            <a:r>
              <a:rPr lang="en-US" sz="2400" smtClean="0"/>
              <a:t>	</a:t>
            </a:r>
            <a:endParaRPr lang="en-US" sz="2400" smtClean="0"/>
          </a:p>
          <a:p>
            <a:pPr>
              <a:lnSpc>
                <a:spcPct val="150000"/>
              </a:lnSpc>
            </a:pPr>
            <a:r>
              <a:rPr lang="en-US" sz="2400" smtClean="0"/>
              <a:t>B.</a:t>
            </a:r>
            <a:r>
              <a:rPr lang="zh-CN" altLang="en-US" sz="2400" smtClean="0"/>
              <a:t>水蒸气</a:t>
            </a:r>
            <a:endParaRPr lang="zh-CN" altLang="en-US" sz="2400" smtClean="0"/>
          </a:p>
          <a:p>
            <a:pPr>
              <a:lnSpc>
                <a:spcPct val="150000"/>
              </a:lnSpc>
            </a:pPr>
            <a:r>
              <a:rPr lang="en-US" sz="2400" smtClean="0"/>
              <a:t>C.</a:t>
            </a:r>
            <a:r>
              <a:rPr lang="zh-CN" altLang="en-US" sz="2400" smtClean="0"/>
              <a:t>二氧化碳</a:t>
            </a:r>
            <a:r>
              <a:rPr lang="en-US" sz="2400" smtClean="0"/>
              <a:t>	</a:t>
            </a:r>
            <a:endParaRPr lang="en-US" sz="2400" smtClean="0"/>
          </a:p>
          <a:p>
            <a:pPr>
              <a:lnSpc>
                <a:spcPct val="150000"/>
              </a:lnSpc>
            </a:pPr>
            <a:r>
              <a:rPr lang="en-US" sz="2400" smtClean="0"/>
              <a:t>D.</a:t>
            </a:r>
            <a:r>
              <a:rPr lang="zh-CN" altLang="en-US" sz="2400" smtClean="0"/>
              <a:t>氧气</a:t>
            </a:r>
            <a:endParaRPr lang="zh-CN" altLang="en-US" sz="2400"/>
          </a:p>
        </p:txBody>
      </p:sp>
      <p:pic>
        <p:nvPicPr>
          <p:cNvPr id="6" name="A87.EPS" descr="id:2147501546;FounderCES"/>
          <p:cNvPicPr/>
          <p:nvPr/>
        </p:nvPicPr>
        <p:blipFill>
          <a:blip r:embed="rId2"/>
          <a:stretch>
            <a:fillRect/>
          </a:stretch>
        </p:blipFill>
        <p:spPr>
          <a:xfrm>
            <a:off x="2951934" y="2715414"/>
            <a:ext cx="3168754" cy="1807998"/>
          </a:xfrm>
          <a:prstGeom prst="rect">
            <a:avLst/>
          </a:prstGeom>
        </p:spPr>
      </p:pic>
      <p:sp>
        <p:nvSpPr>
          <p:cNvPr id="4" name="矩形 3"/>
          <p:cNvSpPr/>
          <p:nvPr/>
        </p:nvSpPr>
        <p:spPr>
          <a:xfrm>
            <a:off x="3809190" y="4569413"/>
            <a:ext cx="1350050" cy="646331"/>
          </a:xfrm>
          <a:prstGeom prst="rect">
            <a:avLst/>
          </a:prstGeom>
        </p:spPr>
        <p:txBody>
          <a:bodyPr wrap="none">
            <a:spAutoFit/>
          </a:bodyPr>
          <a:lstStyle/>
          <a:p>
            <a:pPr>
              <a:lnSpc>
                <a:spcPct val="150000"/>
              </a:lnSpc>
            </a:pPr>
            <a:r>
              <a:rPr lang="zh-CN" altLang="en-US" smtClean="0"/>
              <a:t>图</a:t>
            </a:r>
            <a:r>
              <a:rPr lang="en-US" smtClean="0"/>
              <a:t>12-18</a:t>
            </a:r>
            <a:endParaRPr lang="zh-CN" altLang="en-US" smtClean="0"/>
          </a:p>
        </p:txBody>
      </p:sp>
      <p:sp>
        <p:nvSpPr>
          <p:cNvPr id="5" name="TextBox 26"/>
          <p:cNvSpPr txBox="1">
            <a:spLocks noChangeArrowheads="1"/>
          </p:cNvSpPr>
          <p:nvPr/>
        </p:nvSpPr>
        <p:spPr bwMode="auto">
          <a:xfrm>
            <a:off x="7023900" y="782496"/>
            <a:ext cx="4572032" cy="3396690"/>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r>
              <a:rPr lang="en-US" smtClean="0">
                <a:solidFill>
                  <a:srgbClr val="A50021"/>
                </a:solidFill>
              </a:rPr>
              <a:t>Ⅰ</a:t>
            </a:r>
            <a:r>
              <a:rPr lang="zh-CN" altLang="en-US" i="1" smtClean="0">
                <a:solidFill>
                  <a:srgbClr val="A50021"/>
                </a:solidFill>
              </a:rPr>
              <a:t>　</a:t>
            </a:r>
            <a:r>
              <a:rPr lang="en-US" smtClean="0">
                <a:solidFill>
                  <a:srgbClr val="A50021"/>
                </a:solidFill>
              </a:rPr>
              <a:t>B</a:t>
            </a:r>
            <a:endParaRPr lang="en-US" b="1" smtClean="0"/>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en-US" b="1" i="1" smtClean="0"/>
              <a:t> </a:t>
            </a:r>
            <a:r>
              <a:rPr lang="en-US" smtClean="0">
                <a:solidFill>
                  <a:srgbClr val="A50021"/>
                </a:solidFill>
              </a:rPr>
              <a:t>Ⅰ</a:t>
            </a:r>
            <a:r>
              <a:rPr lang="zh-CN" altLang="en-US" smtClean="0">
                <a:solidFill>
                  <a:srgbClr val="A50021"/>
                </a:solidFill>
              </a:rPr>
              <a:t>图气泡在上升过程中体积增大</a:t>
            </a:r>
            <a:r>
              <a:rPr lang="en-US" smtClean="0">
                <a:solidFill>
                  <a:srgbClr val="A50021"/>
                </a:solidFill>
              </a:rPr>
              <a:t>,</a:t>
            </a:r>
            <a:r>
              <a:rPr lang="zh-CN" altLang="en-US" smtClean="0">
                <a:solidFill>
                  <a:srgbClr val="A50021"/>
                </a:solidFill>
              </a:rPr>
              <a:t>所以是沸腾时的情况。</a:t>
            </a:r>
            <a:r>
              <a:rPr lang="en-US" smtClean="0">
                <a:solidFill>
                  <a:srgbClr val="A50021"/>
                </a:solidFill>
              </a:rPr>
              <a:t>Ⅱ</a:t>
            </a:r>
            <a:r>
              <a:rPr lang="zh-CN" altLang="en-US" smtClean="0">
                <a:solidFill>
                  <a:srgbClr val="A50021"/>
                </a:solidFill>
              </a:rPr>
              <a:t>图气泡在上升过程中</a:t>
            </a:r>
            <a:r>
              <a:rPr lang="en-US" smtClean="0">
                <a:solidFill>
                  <a:srgbClr val="A50021"/>
                </a:solidFill>
              </a:rPr>
              <a:t>,</a:t>
            </a:r>
            <a:r>
              <a:rPr lang="zh-CN" altLang="en-US" smtClean="0">
                <a:solidFill>
                  <a:srgbClr val="A50021"/>
                </a:solidFill>
              </a:rPr>
              <a:t>体积逐渐减小</a:t>
            </a:r>
            <a:r>
              <a:rPr lang="en-US" smtClean="0">
                <a:solidFill>
                  <a:srgbClr val="A50021"/>
                </a:solidFill>
              </a:rPr>
              <a:t>,</a:t>
            </a:r>
            <a:r>
              <a:rPr lang="zh-CN" altLang="en-US" smtClean="0">
                <a:solidFill>
                  <a:srgbClr val="A50021"/>
                </a:solidFill>
              </a:rPr>
              <a:t>所以是沸腾前的情况。水沸腾时气泡里的主要成分是水蒸气。</a:t>
            </a:r>
            <a:endParaRPr lang="zh-CN" altLang="en-US">
              <a:solidFill>
                <a:srgbClr val="A50021"/>
              </a:solidFill>
            </a:endParaRPr>
          </a:p>
        </p:txBody>
      </p:sp>
      <p:pic>
        <p:nvPicPr>
          <p:cNvPr id="7" name="New picture"/>
          <p:cNvPicPr/>
          <p:nvPr/>
        </p:nvPicPr>
        <p:blipFill>
          <a:blip r:embed="rId3"/>
          <a:stretch>
            <a:fillRect/>
          </a:stretch>
        </p:blipFill>
        <p:spPr>
          <a:xfrm>
            <a:off x="11582400" y="11264900"/>
            <a:ext cx="304800" cy="228600"/>
          </a:xfrm>
          <a:prstGeom prst="cube">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86588"/>
            <a:ext cx="10287072"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3.</a:t>
            </a:r>
            <a:r>
              <a:rPr lang="zh-CN" altLang="en-US" sz="2400" b="1" smtClean="0"/>
              <a:t>体温计</a:t>
            </a:r>
            <a:r>
              <a:rPr lang="en-US" sz="2400" b="1" smtClean="0"/>
              <a:t>:</a:t>
            </a:r>
            <a:r>
              <a:rPr lang="zh-CN" altLang="en-US" sz="2400" smtClean="0"/>
              <a:t>如图</a:t>
            </a:r>
            <a:r>
              <a:rPr lang="en-US" sz="2400" smtClean="0"/>
              <a:t>12-2</a:t>
            </a:r>
            <a:r>
              <a:rPr lang="zh-CN" altLang="en-US" sz="2400" smtClean="0"/>
              <a:t>所示的体温计量程为</a:t>
            </a:r>
            <a:r>
              <a:rPr lang="zh-CN" altLang="en-US" sz="2400" i="1" u="sng" smtClean="0"/>
              <a:t>　　       　　</a:t>
            </a:r>
            <a:r>
              <a:rPr lang="en-US" sz="2400" smtClean="0"/>
              <a:t>,</a:t>
            </a:r>
            <a:r>
              <a:rPr lang="zh-CN" altLang="en-US" sz="2400" smtClean="0"/>
              <a:t>分度值是</a:t>
            </a:r>
            <a:r>
              <a:rPr lang="zh-CN" altLang="en-US" sz="2400" i="1" u="sng" smtClean="0"/>
              <a:t>　　　　</a:t>
            </a:r>
            <a:r>
              <a:rPr lang="en-US" sz="2400" smtClean="0"/>
              <a:t>,</a:t>
            </a:r>
            <a:r>
              <a:rPr lang="zh-CN" altLang="en-US" sz="2400" smtClean="0"/>
              <a:t>该温度计示数为</a:t>
            </a:r>
            <a:r>
              <a:rPr lang="zh-CN" altLang="en-US" sz="2400" i="1" u="sng" smtClean="0"/>
              <a:t>　　      　　</a:t>
            </a:r>
            <a:r>
              <a:rPr lang="zh-CN" altLang="en-US" sz="2400" smtClean="0"/>
              <a:t>。体温计上有缩口</a:t>
            </a:r>
            <a:r>
              <a:rPr lang="en-US" sz="2400" smtClean="0"/>
              <a:t>,</a:t>
            </a:r>
            <a:r>
              <a:rPr lang="zh-CN" altLang="en-US" sz="2400" smtClean="0"/>
              <a:t>使用前需要用力向下甩</a:t>
            </a:r>
            <a:r>
              <a:rPr lang="en-US" sz="2400" smtClean="0"/>
              <a:t>,</a:t>
            </a:r>
            <a:r>
              <a:rPr lang="zh-CN" altLang="en-US" sz="2400" smtClean="0"/>
              <a:t>体温计可以离开人体读数。</a:t>
            </a:r>
            <a:r>
              <a:rPr lang="en-US" sz="2400" smtClean="0"/>
              <a:t> </a:t>
            </a:r>
            <a:endParaRPr lang="zh-CN" altLang="en-US" sz="2400"/>
          </a:p>
        </p:txBody>
      </p:sp>
      <p:sp>
        <p:nvSpPr>
          <p:cNvPr id="4" name="矩形 3"/>
          <p:cNvSpPr/>
          <p:nvPr/>
        </p:nvSpPr>
        <p:spPr>
          <a:xfrm>
            <a:off x="5380826" y="3325319"/>
            <a:ext cx="1168910" cy="461665"/>
          </a:xfrm>
          <a:prstGeom prst="rect">
            <a:avLst/>
          </a:prstGeom>
        </p:spPr>
        <p:txBody>
          <a:bodyPr wrap="none">
            <a:spAutoFit/>
          </a:bodyPr>
          <a:lstStyle/>
          <a:p>
            <a:r>
              <a:rPr lang="zh-CN" altLang="en-US" smtClean="0"/>
              <a:t>图</a:t>
            </a:r>
            <a:r>
              <a:rPr lang="en-US" smtClean="0"/>
              <a:t>12-2</a:t>
            </a:r>
            <a:endParaRPr lang="zh-CN" altLang="en-US"/>
          </a:p>
        </p:txBody>
      </p:sp>
      <p:pic>
        <p:nvPicPr>
          <p:cNvPr id="6" name="20JX85.EPS" descr="id:2147501287;FounderCES"/>
          <p:cNvPicPr/>
          <p:nvPr/>
        </p:nvPicPr>
        <p:blipFill>
          <a:blip r:embed="rId2"/>
          <a:stretch>
            <a:fillRect/>
          </a:stretch>
        </p:blipFill>
        <p:spPr>
          <a:xfrm>
            <a:off x="1370796" y="2643976"/>
            <a:ext cx="9082128" cy="571504"/>
          </a:xfrm>
          <a:prstGeom prst="rect">
            <a:avLst/>
          </a:prstGeom>
        </p:spPr>
      </p:pic>
      <p:sp>
        <p:nvSpPr>
          <p:cNvPr id="7" name="Rectangle 14"/>
          <p:cNvSpPr>
            <a:spLocks noChangeArrowheads="1"/>
          </p:cNvSpPr>
          <p:nvPr/>
        </p:nvSpPr>
        <p:spPr bwMode="auto">
          <a:xfrm>
            <a:off x="6595272" y="824989"/>
            <a:ext cx="157447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35</a:t>
            </a:r>
            <a:r>
              <a:rPr lang="en-US" b="1" i="1" smtClean="0">
                <a:solidFill>
                  <a:srgbClr val="A50021"/>
                </a:solidFill>
              </a:rPr>
              <a:t>~</a:t>
            </a:r>
            <a:r>
              <a:rPr lang="en-US" b="1" smtClean="0">
                <a:solidFill>
                  <a:srgbClr val="A50021"/>
                </a:solidFill>
              </a:rPr>
              <a:t>42 ℃</a:t>
            </a:r>
            <a:endParaRPr lang="zh-CN" altLang="en-US">
              <a:solidFill>
                <a:srgbClr val="A50021"/>
              </a:solidFill>
            </a:endParaRPr>
          </a:p>
        </p:txBody>
      </p:sp>
      <p:sp>
        <p:nvSpPr>
          <p:cNvPr id="8" name="Rectangle 14"/>
          <p:cNvSpPr>
            <a:spLocks noChangeArrowheads="1"/>
          </p:cNvSpPr>
          <p:nvPr/>
        </p:nvSpPr>
        <p:spPr bwMode="auto">
          <a:xfrm>
            <a:off x="9616950" y="786588"/>
            <a:ext cx="1050288"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0.1 ℃</a:t>
            </a:r>
            <a:endParaRPr lang="zh-CN" altLang="en-US">
              <a:solidFill>
                <a:srgbClr val="A50021"/>
              </a:solidFill>
            </a:endParaRPr>
          </a:p>
        </p:txBody>
      </p:sp>
      <p:sp>
        <p:nvSpPr>
          <p:cNvPr id="9" name="Rectangle 14"/>
          <p:cNvSpPr>
            <a:spLocks noChangeArrowheads="1"/>
          </p:cNvSpPr>
          <p:nvPr/>
        </p:nvSpPr>
        <p:spPr bwMode="auto">
          <a:xfrm>
            <a:off x="3094810" y="1358092"/>
            <a:ext cx="123944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38.1 ℃</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考点二　物态变化</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581057"/>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1.</a:t>
            </a:r>
            <a:r>
              <a:rPr lang="zh-CN" altLang="en-US" sz="2400" b="1" smtClean="0"/>
              <a:t>六种物态变化</a:t>
            </a:r>
            <a:endParaRPr lang="zh-CN" altLang="en-US" sz="2400" b="1" smtClean="0"/>
          </a:p>
        </p:txBody>
      </p:sp>
      <p:graphicFrame>
        <p:nvGraphicFramePr>
          <p:cNvPr id="10" name="表格 9"/>
          <p:cNvGraphicFramePr>
            <a:graphicFrameLocks noGrp="1"/>
          </p:cNvGraphicFramePr>
          <p:nvPr/>
        </p:nvGraphicFramePr>
        <p:xfrm>
          <a:off x="951670" y="1963940"/>
          <a:ext cx="10564328" cy="3840480"/>
        </p:xfrm>
        <a:graphic>
          <a:graphicData uri="http://schemas.openxmlformats.org/drawingml/2006/table">
            <a:tbl>
              <a:tblPr/>
              <a:tblGrid>
                <a:gridCol w="928694"/>
                <a:gridCol w="1321553"/>
                <a:gridCol w="1643469"/>
                <a:gridCol w="1643469"/>
                <a:gridCol w="1892367"/>
                <a:gridCol w="3134776"/>
              </a:tblGrid>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名称</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初态</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末态</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吸、放热</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smtClean="0">
                          <a:solidFill>
                            <a:srgbClr val="000000"/>
                          </a:solidFill>
                          <a:latin typeface="+mn-ea"/>
                          <a:ea typeface="+mn-ea"/>
                          <a:cs typeface="Times New Roman" panose="02020603050405020304"/>
                        </a:rPr>
                        <a:t>对应归类</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常</a:t>
                      </a:r>
                      <a:r>
                        <a:rPr lang="zh-CN" sz="2400" kern="100" smtClean="0">
                          <a:solidFill>
                            <a:srgbClr val="000000"/>
                          </a:solidFill>
                          <a:latin typeface="+mn-ea"/>
                          <a:ea typeface="+mn-ea"/>
                          <a:cs typeface="Times New Roman" panose="02020603050405020304"/>
                        </a:rPr>
                        <a:t>考实例</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熔化</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固</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吸</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rowSpan="6">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①</a:t>
                      </a:r>
                      <a:r>
                        <a:rPr lang="zh-CN" sz="2400" kern="100">
                          <a:solidFill>
                            <a:srgbClr val="000000"/>
                          </a:solidFill>
                          <a:latin typeface="+mn-ea"/>
                          <a:ea typeface="+mn-ea"/>
                          <a:cs typeface="Times New Roman" panose="02020603050405020304"/>
                        </a:rPr>
                        <a:t>冰雪消融</a:t>
                      </a:r>
                      <a:r>
                        <a:rPr lang="en-US" sz="2400" kern="100">
                          <a:solidFill>
                            <a:srgbClr val="000000"/>
                          </a:solidFill>
                          <a:latin typeface="+mn-ea"/>
                          <a:ea typeface="+mn-ea"/>
                          <a:cs typeface="Times New Roman" panose="02020603050405020304"/>
                        </a:rPr>
                        <a:t>,</a:t>
                      </a:r>
                      <a:endParaRPr lang="zh-CN" sz="2400" kern="100">
                        <a:solidFill>
                          <a:srgbClr val="000000"/>
                        </a:solidFill>
                        <a:latin typeface="+mn-ea"/>
                        <a:ea typeface="+mn-ea"/>
                        <a:cs typeface="Times New Roman" panose="02020603050405020304"/>
                      </a:endParaRPr>
                    </a:p>
                    <a:p>
                      <a:pPr>
                        <a:lnSpc>
                          <a:spcPct val="150000"/>
                        </a:lnSpc>
                        <a:spcAft>
                          <a:spcPct val="0"/>
                        </a:spcAft>
                      </a:pPr>
                      <a:r>
                        <a:rPr lang="en-US" sz="2400" kern="100">
                          <a:solidFill>
                            <a:srgbClr val="000000"/>
                          </a:solidFill>
                          <a:latin typeface="+mn-ea"/>
                          <a:ea typeface="+mn-ea"/>
                          <a:cs typeface="Times New Roman" panose="02020603050405020304"/>
                        </a:rPr>
                        <a:t>②</a:t>
                      </a:r>
                      <a:r>
                        <a:rPr lang="zh-CN" sz="2400" kern="100">
                          <a:solidFill>
                            <a:srgbClr val="000000"/>
                          </a:solidFill>
                          <a:latin typeface="+mn-ea"/>
                          <a:ea typeface="+mn-ea"/>
                          <a:cs typeface="Times New Roman" panose="02020603050405020304"/>
                        </a:rPr>
                        <a:t>水结冰</a:t>
                      </a:r>
                      <a:r>
                        <a:rPr lang="en-US" sz="2400" kern="100">
                          <a:solidFill>
                            <a:srgbClr val="000000"/>
                          </a:solidFill>
                          <a:latin typeface="+mn-ea"/>
                          <a:ea typeface="+mn-ea"/>
                          <a:cs typeface="Times New Roman" panose="02020603050405020304"/>
                        </a:rPr>
                        <a:t>,③</a:t>
                      </a:r>
                      <a:r>
                        <a:rPr lang="zh-CN" sz="2400" kern="100">
                          <a:solidFill>
                            <a:srgbClr val="000000"/>
                          </a:solidFill>
                          <a:latin typeface="+mn-ea"/>
                          <a:ea typeface="+mn-ea"/>
                          <a:cs typeface="Times New Roman" panose="02020603050405020304"/>
                        </a:rPr>
                        <a:t>雾</a:t>
                      </a:r>
                      <a:r>
                        <a:rPr lang="en-US" sz="2400" kern="100">
                          <a:solidFill>
                            <a:srgbClr val="000000"/>
                          </a:solidFill>
                          <a:latin typeface="+mn-ea"/>
                          <a:ea typeface="+mn-ea"/>
                          <a:cs typeface="Times New Roman" panose="02020603050405020304"/>
                        </a:rPr>
                        <a:t>,④</a:t>
                      </a:r>
                      <a:r>
                        <a:rPr lang="zh-CN" sz="2400" kern="100">
                          <a:solidFill>
                            <a:srgbClr val="000000"/>
                          </a:solidFill>
                          <a:latin typeface="+mn-ea"/>
                          <a:ea typeface="+mn-ea"/>
                          <a:cs typeface="Times New Roman" panose="02020603050405020304"/>
                        </a:rPr>
                        <a:t>露</a:t>
                      </a:r>
                      <a:r>
                        <a:rPr lang="en-US" sz="2400" kern="100" smtClean="0">
                          <a:solidFill>
                            <a:srgbClr val="000000"/>
                          </a:solidFill>
                          <a:latin typeface="+mn-ea"/>
                          <a:ea typeface="+mn-ea"/>
                          <a:cs typeface="Times New Roman" panose="02020603050405020304"/>
                        </a:rPr>
                        <a:t>,</a:t>
                      </a:r>
                      <a:endParaRPr lang="en-US" sz="2400" kern="100" smtClean="0">
                        <a:solidFill>
                          <a:srgbClr val="000000"/>
                        </a:solidFill>
                        <a:latin typeface="+mn-ea"/>
                        <a:ea typeface="+mn-ea"/>
                        <a:cs typeface="Times New Roman" panose="02020603050405020304"/>
                      </a:endParaRPr>
                    </a:p>
                    <a:p>
                      <a:pPr>
                        <a:lnSpc>
                          <a:spcPct val="150000"/>
                        </a:lnSpc>
                        <a:spcAft>
                          <a:spcPct val="0"/>
                        </a:spcAft>
                      </a:pPr>
                      <a:r>
                        <a:rPr lang="en-US" sz="2400" kern="100" smtClean="0">
                          <a:solidFill>
                            <a:srgbClr val="000000"/>
                          </a:solidFill>
                          <a:latin typeface="+mn-ea"/>
                          <a:ea typeface="+mn-ea"/>
                          <a:cs typeface="Times New Roman" panose="02020603050405020304"/>
                        </a:rPr>
                        <a:t>⑤</a:t>
                      </a:r>
                      <a:r>
                        <a:rPr lang="zh-CN" sz="2400" kern="100">
                          <a:solidFill>
                            <a:srgbClr val="000000"/>
                          </a:solidFill>
                          <a:latin typeface="+mn-ea"/>
                          <a:ea typeface="+mn-ea"/>
                          <a:cs typeface="Times New Roman" panose="02020603050405020304"/>
                        </a:rPr>
                        <a:t>冰花</a:t>
                      </a:r>
                      <a:r>
                        <a:rPr lang="en-US" sz="2400" kern="100">
                          <a:solidFill>
                            <a:srgbClr val="000000"/>
                          </a:solidFill>
                          <a:latin typeface="+mn-ea"/>
                          <a:ea typeface="+mn-ea"/>
                          <a:cs typeface="Times New Roman" panose="02020603050405020304"/>
                        </a:rPr>
                        <a:t>,</a:t>
                      </a:r>
                      <a:r>
                        <a:rPr lang="en-US" sz="2400" i="0" kern="100">
                          <a:solidFill>
                            <a:srgbClr val="000000"/>
                          </a:solidFill>
                          <a:latin typeface="+mn-ea"/>
                          <a:ea typeface="+mn-ea"/>
                          <a:cs typeface="Times New Roman" panose="02020603050405020304"/>
                        </a:rPr>
                        <a:t>⑥</a:t>
                      </a:r>
                      <a:r>
                        <a:rPr lang="zh-CN" sz="2400" kern="100">
                          <a:solidFill>
                            <a:srgbClr val="000000"/>
                          </a:solidFill>
                          <a:latin typeface="+mn-ea"/>
                          <a:ea typeface="+mn-ea"/>
                          <a:cs typeface="Times New Roman" panose="02020603050405020304"/>
                        </a:rPr>
                        <a:t>霜</a:t>
                      </a:r>
                      <a:r>
                        <a:rPr lang="en-US" sz="2400" kern="100">
                          <a:solidFill>
                            <a:srgbClr val="000000"/>
                          </a:solidFill>
                          <a:latin typeface="+mn-ea"/>
                          <a:ea typeface="+mn-ea"/>
                          <a:cs typeface="Times New Roman" panose="02020603050405020304"/>
                        </a:rPr>
                        <a:t>,</a:t>
                      </a:r>
                      <a:r>
                        <a:rPr lang="en-US" sz="2400" i="0" kern="100">
                          <a:solidFill>
                            <a:srgbClr val="000000"/>
                          </a:solidFill>
                          <a:latin typeface="+mn-ea"/>
                          <a:ea typeface="+mn-ea"/>
                          <a:cs typeface="Times New Roman" panose="02020603050405020304"/>
                        </a:rPr>
                        <a:t>⑦</a:t>
                      </a:r>
                      <a:r>
                        <a:rPr lang="zh-CN" sz="2400" kern="100">
                          <a:solidFill>
                            <a:srgbClr val="000000"/>
                          </a:solidFill>
                          <a:latin typeface="+mn-ea"/>
                          <a:ea typeface="+mn-ea"/>
                          <a:cs typeface="Times New Roman" panose="02020603050405020304"/>
                        </a:rPr>
                        <a:t>雾凇</a:t>
                      </a:r>
                      <a:r>
                        <a:rPr lang="en-US" sz="2400" kern="100" smtClean="0">
                          <a:solidFill>
                            <a:srgbClr val="000000"/>
                          </a:solidFill>
                          <a:latin typeface="+mn-ea"/>
                          <a:ea typeface="+mn-ea"/>
                          <a:cs typeface="Times New Roman" panose="02020603050405020304"/>
                        </a:rPr>
                        <a:t>,</a:t>
                      </a:r>
                      <a:endParaRPr lang="en-US" sz="2400" kern="100" smtClean="0">
                        <a:solidFill>
                          <a:srgbClr val="000000"/>
                        </a:solidFill>
                        <a:latin typeface="+mn-ea"/>
                        <a:ea typeface="+mn-ea"/>
                        <a:cs typeface="Times New Roman" panose="02020603050405020304"/>
                      </a:endParaRPr>
                    </a:p>
                    <a:p>
                      <a:pPr>
                        <a:lnSpc>
                          <a:spcPct val="150000"/>
                        </a:lnSpc>
                        <a:spcAft>
                          <a:spcPct val="0"/>
                        </a:spcAft>
                      </a:pPr>
                      <a:r>
                        <a:rPr lang="en-US" sz="2400" i="0" kern="100" smtClean="0">
                          <a:solidFill>
                            <a:srgbClr val="000000"/>
                          </a:solidFill>
                          <a:latin typeface="+mn-ea"/>
                          <a:ea typeface="+mn-ea"/>
                          <a:cs typeface="Times New Roman" panose="02020603050405020304"/>
                        </a:rPr>
                        <a:t>⑧</a:t>
                      </a:r>
                      <a:r>
                        <a:rPr lang="zh-CN" sz="2400" kern="100">
                          <a:solidFill>
                            <a:srgbClr val="000000"/>
                          </a:solidFill>
                          <a:latin typeface="+mn-ea"/>
                          <a:ea typeface="+mn-ea"/>
                          <a:cs typeface="Times New Roman" panose="02020603050405020304"/>
                        </a:rPr>
                        <a:t>“白气”</a:t>
                      </a:r>
                      <a:r>
                        <a:rPr lang="en-US" sz="2400" kern="100">
                          <a:solidFill>
                            <a:srgbClr val="000000"/>
                          </a:solidFill>
                          <a:latin typeface="+mn-ea"/>
                          <a:ea typeface="+mn-ea"/>
                          <a:cs typeface="Times New Roman" panose="02020603050405020304"/>
                        </a:rPr>
                        <a:t>,</a:t>
                      </a:r>
                      <a:r>
                        <a:rPr lang="en-US" sz="2400" i="0" kern="100">
                          <a:solidFill>
                            <a:srgbClr val="000000"/>
                          </a:solidFill>
                          <a:latin typeface="+mn-ea"/>
                          <a:ea typeface="+mn-ea"/>
                          <a:cs typeface="Times New Roman" panose="02020603050405020304"/>
                        </a:rPr>
                        <a:t>⑨</a:t>
                      </a:r>
                      <a:r>
                        <a:rPr lang="zh-CN" sz="2400" kern="100">
                          <a:solidFill>
                            <a:srgbClr val="000000"/>
                          </a:solidFill>
                          <a:latin typeface="+mn-ea"/>
                          <a:ea typeface="+mn-ea"/>
                          <a:cs typeface="Times New Roman" panose="02020603050405020304"/>
                        </a:rPr>
                        <a:t>樟脑丸变小</a:t>
                      </a:r>
                      <a:r>
                        <a:rPr lang="en-US" sz="2400" kern="100">
                          <a:solidFill>
                            <a:srgbClr val="000000"/>
                          </a:solidFill>
                          <a:latin typeface="+mn-ea"/>
                          <a:ea typeface="+mn-ea"/>
                          <a:cs typeface="Times New Roman" panose="02020603050405020304"/>
                        </a:rPr>
                        <a:t>,</a:t>
                      </a:r>
                      <a:r>
                        <a:rPr lang="en-US" sz="2400" i="0" kern="100">
                          <a:solidFill>
                            <a:srgbClr val="000000"/>
                          </a:solidFill>
                          <a:latin typeface="+mn-ea"/>
                          <a:ea typeface="+mn-ea"/>
                          <a:cs typeface="Times New Roman" panose="02020603050405020304"/>
                        </a:rPr>
                        <a:t>⑩</a:t>
                      </a:r>
                      <a:r>
                        <a:rPr lang="zh-CN" sz="2400" kern="100">
                          <a:solidFill>
                            <a:srgbClr val="000000"/>
                          </a:solidFill>
                          <a:latin typeface="+mn-ea"/>
                          <a:ea typeface="+mn-ea"/>
                          <a:cs typeface="Times New Roman" panose="02020603050405020304"/>
                        </a:rPr>
                        <a:t>洒水地面变干</a:t>
                      </a:r>
                      <a:endParaRPr lang="zh-CN" sz="2400" kern="100">
                        <a:solidFill>
                          <a:srgbClr val="000000"/>
                        </a:solidFill>
                        <a:latin typeface="+mn-ea"/>
                        <a:ea typeface="+mn-ea"/>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凝固</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固</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vMerge="1">
                  <a:txBody>
                    <a:bodyPr vert="horz" wrap="square"/>
                    <a:lstStyle/>
                    <a:p/>
                  </a:txBody>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汽化</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液</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吸</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vMerge="1">
                  <a:txBody>
                    <a:bodyPr vert="horz" wrap="square"/>
                    <a:lstStyle/>
                    <a:p/>
                  </a:txBody>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液化</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液</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vMerge="1">
                  <a:txBody>
                    <a:bodyPr vert="horz" wrap="square"/>
                    <a:lstStyle/>
                    <a:p/>
                  </a:txBody>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升华</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固</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吸</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vMerge="1">
                  <a:txBody>
                    <a:bodyPr vert="horz" wrap="square"/>
                    <a:lstStyle/>
                    <a:p/>
                  </a:txBody>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凝华</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r>
                        <a:rPr lang="en-US" sz="2400" i="1" u="sng" kern="100" smtClean="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固</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vMerge="1">
                  <a:txBody>
                    <a:bodyPr vert="horz" wrap="square"/>
                    <a:lstStyle/>
                    <a:p/>
                  </a:txBody>
                  <a:tcPr/>
                </a:tc>
              </a:tr>
            </a:tbl>
          </a:graphicData>
        </a:graphic>
      </p:graphicFrame>
      <p:sp>
        <p:nvSpPr>
          <p:cNvPr id="11" name="Rectangle 14"/>
          <p:cNvSpPr>
            <a:spLocks noChangeArrowheads="1"/>
          </p:cNvSpPr>
          <p:nvPr/>
        </p:nvSpPr>
        <p:spPr bwMode="auto">
          <a:xfrm>
            <a:off x="3737752" y="2539501"/>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液</a:t>
            </a:r>
            <a:endParaRPr lang="zh-CN" altLang="en-US">
              <a:solidFill>
                <a:srgbClr val="A50021"/>
              </a:solidFill>
            </a:endParaRPr>
          </a:p>
        </p:txBody>
      </p:sp>
      <p:sp>
        <p:nvSpPr>
          <p:cNvPr id="12" name="Rectangle 14"/>
          <p:cNvSpPr>
            <a:spLocks noChangeArrowheads="1"/>
          </p:cNvSpPr>
          <p:nvPr/>
        </p:nvSpPr>
        <p:spPr bwMode="auto">
          <a:xfrm>
            <a:off x="7166776" y="2501100"/>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①</a:t>
            </a:r>
            <a:endParaRPr lang="zh-CN" altLang="en-US">
              <a:solidFill>
                <a:srgbClr val="A50021"/>
              </a:solidFill>
            </a:endParaRPr>
          </a:p>
        </p:txBody>
      </p:sp>
      <p:sp>
        <p:nvSpPr>
          <p:cNvPr id="13" name="Rectangle 14"/>
          <p:cNvSpPr>
            <a:spLocks noChangeArrowheads="1"/>
          </p:cNvSpPr>
          <p:nvPr/>
        </p:nvSpPr>
        <p:spPr bwMode="auto">
          <a:xfrm>
            <a:off x="2316615" y="3072604"/>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液</a:t>
            </a:r>
            <a:endParaRPr lang="zh-CN" altLang="en-US">
              <a:solidFill>
                <a:srgbClr val="A50021"/>
              </a:solidFill>
            </a:endParaRPr>
          </a:p>
        </p:txBody>
      </p:sp>
      <p:sp>
        <p:nvSpPr>
          <p:cNvPr id="14" name="Rectangle 14"/>
          <p:cNvSpPr>
            <a:spLocks noChangeArrowheads="1"/>
          </p:cNvSpPr>
          <p:nvPr/>
        </p:nvSpPr>
        <p:spPr bwMode="auto">
          <a:xfrm>
            <a:off x="5459887" y="3039567"/>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放</a:t>
            </a:r>
            <a:endParaRPr lang="zh-CN" altLang="en-US">
              <a:solidFill>
                <a:srgbClr val="A50021"/>
              </a:solidFill>
            </a:endParaRPr>
          </a:p>
        </p:txBody>
      </p:sp>
      <p:sp>
        <p:nvSpPr>
          <p:cNvPr id="15" name="Rectangle 14"/>
          <p:cNvSpPr>
            <a:spLocks noChangeArrowheads="1"/>
          </p:cNvSpPr>
          <p:nvPr/>
        </p:nvSpPr>
        <p:spPr bwMode="auto">
          <a:xfrm>
            <a:off x="7166776" y="3072604"/>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②</a:t>
            </a:r>
            <a:endParaRPr lang="zh-CN" altLang="en-US">
              <a:solidFill>
                <a:srgbClr val="A50021"/>
              </a:solidFill>
            </a:endParaRPr>
          </a:p>
        </p:txBody>
      </p:sp>
      <p:sp>
        <p:nvSpPr>
          <p:cNvPr id="16" name="Rectangle 14"/>
          <p:cNvSpPr>
            <a:spLocks noChangeArrowheads="1"/>
          </p:cNvSpPr>
          <p:nvPr/>
        </p:nvSpPr>
        <p:spPr bwMode="auto">
          <a:xfrm>
            <a:off x="3737752" y="3611071"/>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气</a:t>
            </a:r>
            <a:endParaRPr lang="zh-CN" altLang="en-US">
              <a:solidFill>
                <a:srgbClr val="A50021"/>
              </a:solidFill>
            </a:endParaRPr>
          </a:p>
        </p:txBody>
      </p:sp>
      <p:sp>
        <p:nvSpPr>
          <p:cNvPr id="17" name="Rectangle 14"/>
          <p:cNvSpPr>
            <a:spLocks noChangeArrowheads="1"/>
          </p:cNvSpPr>
          <p:nvPr/>
        </p:nvSpPr>
        <p:spPr bwMode="auto">
          <a:xfrm>
            <a:off x="7166776" y="3611071"/>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⑩</a:t>
            </a:r>
            <a:endParaRPr lang="zh-CN" altLang="en-US">
              <a:solidFill>
                <a:srgbClr val="A50021"/>
              </a:solidFill>
            </a:endParaRPr>
          </a:p>
        </p:txBody>
      </p:sp>
      <p:sp>
        <p:nvSpPr>
          <p:cNvPr id="18" name="Rectangle 14"/>
          <p:cNvSpPr>
            <a:spLocks noChangeArrowheads="1"/>
          </p:cNvSpPr>
          <p:nvPr/>
        </p:nvSpPr>
        <p:spPr bwMode="auto">
          <a:xfrm>
            <a:off x="2316615" y="4144174"/>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气</a:t>
            </a:r>
            <a:endParaRPr lang="zh-CN" altLang="en-US">
              <a:solidFill>
                <a:srgbClr val="A50021"/>
              </a:solidFill>
            </a:endParaRPr>
          </a:p>
        </p:txBody>
      </p:sp>
      <p:sp>
        <p:nvSpPr>
          <p:cNvPr id="19" name="Rectangle 14"/>
          <p:cNvSpPr>
            <a:spLocks noChangeArrowheads="1"/>
          </p:cNvSpPr>
          <p:nvPr/>
        </p:nvSpPr>
        <p:spPr bwMode="auto">
          <a:xfrm>
            <a:off x="5452264" y="4144174"/>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放</a:t>
            </a:r>
            <a:endParaRPr lang="zh-CN" altLang="en-US" b="1">
              <a:solidFill>
                <a:srgbClr val="A50021"/>
              </a:solidFill>
            </a:endParaRPr>
          </a:p>
        </p:txBody>
      </p:sp>
      <p:sp>
        <p:nvSpPr>
          <p:cNvPr id="20" name="Rectangle 14"/>
          <p:cNvSpPr>
            <a:spLocks noChangeArrowheads="1"/>
          </p:cNvSpPr>
          <p:nvPr/>
        </p:nvSpPr>
        <p:spPr bwMode="auto">
          <a:xfrm>
            <a:off x="6881024" y="4144174"/>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③④⑧</a:t>
            </a:r>
            <a:endParaRPr lang="zh-CN" altLang="en-US">
              <a:solidFill>
                <a:srgbClr val="A50021"/>
              </a:solidFill>
            </a:endParaRPr>
          </a:p>
        </p:txBody>
      </p:sp>
      <p:sp>
        <p:nvSpPr>
          <p:cNvPr id="21" name="Rectangle 14"/>
          <p:cNvSpPr>
            <a:spLocks noChangeArrowheads="1"/>
          </p:cNvSpPr>
          <p:nvPr/>
        </p:nvSpPr>
        <p:spPr bwMode="auto">
          <a:xfrm>
            <a:off x="3745375" y="4715678"/>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气</a:t>
            </a:r>
            <a:endParaRPr lang="zh-CN" altLang="en-US">
              <a:solidFill>
                <a:srgbClr val="A50021"/>
              </a:solidFill>
            </a:endParaRPr>
          </a:p>
        </p:txBody>
      </p:sp>
      <p:sp>
        <p:nvSpPr>
          <p:cNvPr id="22" name="Rectangle 14"/>
          <p:cNvSpPr>
            <a:spLocks noChangeArrowheads="1"/>
          </p:cNvSpPr>
          <p:nvPr/>
        </p:nvSpPr>
        <p:spPr bwMode="auto">
          <a:xfrm>
            <a:off x="7166776" y="4682641"/>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⑨</a:t>
            </a:r>
            <a:endParaRPr lang="zh-CN" altLang="en-US">
              <a:solidFill>
                <a:srgbClr val="A50021"/>
              </a:solidFill>
            </a:endParaRPr>
          </a:p>
        </p:txBody>
      </p:sp>
      <p:sp>
        <p:nvSpPr>
          <p:cNvPr id="23" name="Rectangle 14"/>
          <p:cNvSpPr>
            <a:spLocks noChangeArrowheads="1"/>
          </p:cNvSpPr>
          <p:nvPr/>
        </p:nvSpPr>
        <p:spPr bwMode="auto">
          <a:xfrm>
            <a:off x="2237554" y="5254145"/>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气</a:t>
            </a:r>
            <a:endParaRPr lang="zh-CN" altLang="en-US">
              <a:solidFill>
                <a:srgbClr val="A50021"/>
              </a:solidFill>
            </a:endParaRPr>
          </a:p>
        </p:txBody>
      </p:sp>
      <p:sp>
        <p:nvSpPr>
          <p:cNvPr id="24" name="Rectangle 14"/>
          <p:cNvSpPr>
            <a:spLocks noChangeArrowheads="1"/>
          </p:cNvSpPr>
          <p:nvPr/>
        </p:nvSpPr>
        <p:spPr bwMode="auto">
          <a:xfrm>
            <a:off x="5452264" y="5287182"/>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放</a:t>
            </a:r>
            <a:endParaRPr lang="zh-CN" altLang="en-US">
              <a:solidFill>
                <a:srgbClr val="A50021"/>
              </a:solidFill>
            </a:endParaRPr>
          </a:p>
        </p:txBody>
      </p:sp>
      <p:sp>
        <p:nvSpPr>
          <p:cNvPr id="25" name="Rectangle 14"/>
          <p:cNvSpPr>
            <a:spLocks noChangeArrowheads="1"/>
          </p:cNvSpPr>
          <p:nvPr/>
        </p:nvSpPr>
        <p:spPr bwMode="auto">
          <a:xfrm>
            <a:off x="6809586" y="5254145"/>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⑤⑥⑦</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500"/>
                                        <p:tgtEl>
                                          <p:spTgt spid="20"/>
                                        </p:tgtEl>
                                      </p:cBhvr>
                                    </p:animEffect>
                                  </p:childTnLst>
                                </p:cTn>
                              </p:par>
                            </p:childTnLst>
                          </p:cTn>
                        </p:par>
                      </p:childTnLst>
                    </p:cTn>
                  </p:par>
                  <p:par>
                    <p:cTn id="53" fill="hold" nodeType="clickPar">
                      <p:stCondLst>
                        <p:cond delay="indefinite"/>
                      </p:stCondLst>
                      <p:childTnLst>
                        <p:par>
                          <p:cTn id="54" fill="hold" nodeType="after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fade">
                                      <p:cBhvr>
                                        <p:cTn id="57" dur="500"/>
                                        <p:tgtEl>
                                          <p:spTgt spid="21"/>
                                        </p:tgtEl>
                                      </p:cBhvr>
                                    </p:animEffect>
                                  </p:childTnLst>
                                </p:cTn>
                              </p:par>
                            </p:childTnLst>
                          </p:cTn>
                        </p:par>
                      </p:childTnLst>
                    </p:cTn>
                  </p:par>
                  <p:par>
                    <p:cTn id="58" fill="hold" nodeType="clickPar">
                      <p:stCondLst>
                        <p:cond delay="indefinite"/>
                      </p:stCondLst>
                      <p:childTnLst>
                        <p:par>
                          <p:cTn id="59" fill="hold" nodeType="after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fade">
                                      <p:cBhvr>
                                        <p:cTn id="62" dur="500"/>
                                        <p:tgtEl>
                                          <p:spTgt spid="22"/>
                                        </p:tgtEl>
                                      </p:cBhvr>
                                    </p:animEffect>
                                  </p:childTnLst>
                                </p:cTn>
                              </p:par>
                            </p:childTnLst>
                          </p:cTn>
                        </p:par>
                      </p:childTnLst>
                    </p:cTn>
                  </p:par>
                  <p:par>
                    <p:cTn id="63" fill="hold" nodeType="clickPar">
                      <p:stCondLst>
                        <p:cond delay="indefinite"/>
                      </p:stCondLst>
                      <p:childTnLst>
                        <p:par>
                          <p:cTn id="64" fill="hold" nodeType="after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fade">
                                      <p:cBhvr>
                                        <p:cTn id="67" dur="500"/>
                                        <p:tgtEl>
                                          <p:spTgt spid="23"/>
                                        </p:tgtEl>
                                      </p:cBhvr>
                                    </p:animEffect>
                                  </p:childTnLst>
                                </p:cTn>
                              </p:par>
                            </p:childTnLst>
                          </p:cTn>
                        </p:par>
                      </p:childTnLst>
                    </p:cTn>
                  </p:par>
                  <p:par>
                    <p:cTn id="68" fill="hold" nodeType="clickPar">
                      <p:stCondLst>
                        <p:cond delay="indefinite"/>
                      </p:stCondLst>
                      <p:childTnLst>
                        <p:par>
                          <p:cTn id="69" fill="hold" nodeType="after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fade">
                                      <p:cBhvr>
                                        <p:cTn id="72" dur="500"/>
                                        <p:tgtEl>
                                          <p:spTgt spid="24"/>
                                        </p:tgtEl>
                                      </p:cBhvr>
                                    </p:animEffect>
                                  </p:childTnLst>
                                </p:cTn>
                              </p:par>
                            </p:childTnLst>
                          </p:cTn>
                        </p:par>
                      </p:childTnLst>
                    </p:cTn>
                  </p:par>
                  <p:par>
                    <p:cTn id="73" fill="hold" nodeType="clickPar">
                      <p:stCondLst>
                        <p:cond delay="indefinite"/>
                      </p:stCondLst>
                      <p:childTnLst>
                        <p:par>
                          <p:cTn id="74" fill="hold" nodeType="after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5"/>
                                        </p:tgtEl>
                                        <p:attrNameLst>
                                          <p:attrName>style.visibility</p:attrName>
                                        </p:attrNameLst>
                                      </p:cBhvr>
                                      <p:to>
                                        <p:strVal val="visible"/>
                                      </p:to>
                                    </p:set>
                                    <p:animEffect transition="in" filter="fade">
                                      <p:cBhvr>
                                        <p:cTn id="7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858026"/>
            <a:ext cx="10287072" cy="4524315"/>
          </a:xfrm>
          <a:prstGeom prst="rect">
            <a:avLst/>
          </a:prstGeom>
          <a:solidFill>
            <a:schemeClr val="bg1">
              <a:lumMod val="95000"/>
            </a:schemeClr>
          </a:solid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smtClean="0">
                <a:solidFill>
                  <a:srgbClr val="18B48F"/>
                </a:solidFill>
              </a:rPr>
              <a:t>[</a:t>
            </a:r>
            <a:r>
              <a:rPr lang="zh-CN" altLang="en-US" sz="2400" smtClean="0">
                <a:solidFill>
                  <a:srgbClr val="18B48F"/>
                </a:solidFill>
              </a:rPr>
              <a:t>点拨</a:t>
            </a:r>
            <a:r>
              <a:rPr lang="en-US" sz="2400" smtClean="0">
                <a:solidFill>
                  <a:srgbClr val="18B48F"/>
                </a:solidFill>
              </a:rPr>
              <a:t>]</a:t>
            </a:r>
            <a:r>
              <a:rPr lang="en-US" sz="2400" smtClean="0"/>
              <a:t>(1)</a:t>
            </a:r>
            <a:r>
              <a:rPr lang="zh-CN" altLang="en-US" sz="2400" smtClean="0"/>
              <a:t>凡是看得见的“白气”“白雾”都不是水蒸气</a:t>
            </a:r>
            <a:r>
              <a:rPr lang="en-US" sz="2400" smtClean="0"/>
              <a:t>,</a:t>
            </a:r>
            <a:r>
              <a:rPr lang="zh-CN" altLang="en-US" sz="2400" smtClean="0"/>
              <a:t>而是水蒸气液化成的小水珠。</a:t>
            </a:r>
            <a:br>
              <a:rPr lang="en-US" sz="2400" smtClean="0"/>
            </a:br>
            <a:r>
              <a:rPr lang="en-US" sz="2400" smtClean="0"/>
              <a:t>(2)</a:t>
            </a:r>
            <a:r>
              <a:rPr lang="zh-CN" altLang="en-US" sz="2400" smtClean="0"/>
              <a:t>图解“三态六变化”</a:t>
            </a:r>
            <a:endParaRPr lang="en-US" altLang="zh-CN" sz="2400" smtClean="0"/>
          </a:p>
          <a:p>
            <a:pPr>
              <a:lnSpc>
                <a:spcPct val="150000"/>
              </a:lnSpc>
            </a:pPr>
            <a:endParaRPr lang="en-US" altLang="zh-CN" sz="2400" smtClean="0"/>
          </a:p>
          <a:p>
            <a:pPr>
              <a:lnSpc>
                <a:spcPct val="150000"/>
              </a:lnSpc>
            </a:pPr>
            <a:endParaRPr lang="en-US" altLang="zh-CN" sz="2400" smtClean="0"/>
          </a:p>
          <a:p>
            <a:pPr>
              <a:lnSpc>
                <a:spcPct val="150000"/>
              </a:lnSpc>
            </a:pPr>
            <a:endParaRPr lang="en-US" altLang="zh-CN" sz="2400" smtClean="0"/>
          </a:p>
          <a:p>
            <a:pPr>
              <a:lnSpc>
                <a:spcPct val="150000"/>
              </a:lnSpc>
            </a:pPr>
            <a:endParaRPr lang="en-US" altLang="zh-CN" sz="2400" smtClean="0"/>
          </a:p>
          <a:p>
            <a:pPr>
              <a:lnSpc>
                <a:spcPct val="150000"/>
              </a:lnSpc>
            </a:pPr>
            <a:endParaRPr lang="zh-CN" altLang="en-US" sz="2400"/>
          </a:p>
        </p:txBody>
      </p:sp>
      <p:pic>
        <p:nvPicPr>
          <p:cNvPr id="4" name="20DZ4.EPS" descr="id:2147501309;FounderCES"/>
          <p:cNvPicPr/>
          <p:nvPr/>
        </p:nvPicPr>
        <p:blipFill>
          <a:blip r:embed="rId2">
            <a:clrChange>
              <a:clrFrom>
                <a:srgbClr val="FFFFFF"/>
              </a:clrFrom>
              <a:clrTo>
                <a:srgbClr val="FFFFFF">
                  <a:alpha val="0"/>
                </a:srgbClr>
              </a:clrTo>
            </a:clrChange>
          </a:blip>
          <a:stretch>
            <a:fillRect/>
          </a:stretch>
        </p:blipFill>
        <p:spPr>
          <a:xfrm>
            <a:off x="3023372" y="2572538"/>
            <a:ext cx="6500858" cy="2462617"/>
          </a:xfrm>
          <a:prstGeom prst="rect">
            <a:avLst/>
          </a:prstGeom>
        </p:spPr>
      </p:pic>
      <p:sp>
        <p:nvSpPr>
          <p:cNvPr id="5" name="矩形 4"/>
          <p:cNvSpPr/>
          <p:nvPr/>
        </p:nvSpPr>
        <p:spPr>
          <a:xfrm>
            <a:off x="5738016" y="5144306"/>
            <a:ext cx="1168910" cy="461665"/>
          </a:xfrm>
          <a:prstGeom prst="rect">
            <a:avLst/>
          </a:prstGeom>
        </p:spPr>
        <p:txBody>
          <a:bodyPr wrap="none">
            <a:spAutoFit/>
          </a:bodyPr>
          <a:lstStyle/>
          <a:p>
            <a:r>
              <a:rPr lang="zh-CN" altLang="en-US" smtClean="0"/>
              <a:t>图</a:t>
            </a:r>
            <a:r>
              <a:rPr lang="en-US" smtClean="0"/>
              <a:t>12-2</a:t>
            </a:r>
            <a:endParaRPr lang="zh-CN" altLang="en-US"/>
          </a:p>
        </p:txBody>
      </p:sp>
    </p:spTree>
  </p:cSld>
  <p:clrMapOvr>
    <a:masterClrMapping/>
  </p:clrMapOvr>
  <p:transition>
    <p:fade/>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287072" cy="581057"/>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2.</a:t>
            </a:r>
            <a:r>
              <a:rPr lang="zh-CN" altLang="en-US" sz="2400" b="1" smtClean="0"/>
              <a:t>两种汽化方式</a:t>
            </a:r>
            <a:endParaRPr lang="zh-CN" altLang="en-US" sz="2400" b="1"/>
          </a:p>
        </p:txBody>
      </p:sp>
      <p:graphicFrame>
        <p:nvGraphicFramePr>
          <p:cNvPr id="3" name="表格 2"/>
          <p:cNvGraphicFramePr>
            <a:graphicFrameLocks noGrp="1"/>
          </p:cNvGraphicFramePr>
          <p:nvPr/>
        </p:nvGraphicFramePr>
        <p:xfrm>
          <a:off x="1023108" y="1303826"/>
          <a:ext cx="10572824" cy="3840480"/>
        </p:xfrm>
        <a:graphic>
          <a:graphicData uri="http://schemas.openxmlformats.org/drawingml/2006/table">
            <a:tbl>
              <a:tblPr/>
              <a:tblGrid>
                <a:gridCol w="1428760"/>
                <a:gridCol w="4929222"/>
                <a:gridCol w="4214842"/>
              </a:tblGrid>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方式</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蒸发</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沸腾</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发生部位</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液体表面</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液体表面和内部同时发生</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发生条件</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在任何温度下</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达到</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持续吸热</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剧烈程度</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缓慢的汽化现象</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剧烈的汽化现象</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影响因素</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方正书宋_GBK"/>
                          <a:cs typeface="Times New Roman" panose="02020603050405020304"/>
                        </a:rPr>
                        <a:t>①</a:t>
                      </a:r>
                      <a:r>
                        <a:rPr lang="zh-CN" sz="2400" kern="100">
                          <a:solidFill>
                            <a:srgbClr val="000000"/>
                          </a:solidFill>
                          <a:latin typeface="NEU-BZ-S92"/>
                          <a:ea typeface="微软雅黑" panose="020b0503020204020204" pitchFamily="34" charset="-122"/>
                          <a:cs typeface="Times New Roman" panose="02020603050405020304"/>
                        </a:rPr>
                        <a:t>温度越高</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蒸发越快</a:t>
                      </a:r>
                      <a:r>
                        <a:rPr lang="en-US" sz="2400" kern="100">
                          <a:solidFill>
                            <a:srgbClr val="000000"/>
                          </a:solidFill>
                          <a:latin typeface="NEU-BZ-S92"/>
                          <a:ea typeface="微软雅黑" panose="020b0503020204020204" pitchFamily="34" charset="-122"/>
                          <a:cs typeface="Times New Roman" panose="02020603050405020304"/>
                        </a:rPr>
                        <a:t>;</a:t>
                      </a:r>
                      <a:endParaRPr lang="zh-CN" sz="2400" kern="100">
                        <a:solidFill>
                          <a:srgbClr val="000000"/>
                        </a:solidFill>
                        <a:latin typeface="NEU-BZ-S92"/>
                        <a:ea typeface="方正书宋_GBK"/>
                        <a:cs typeface="Times New Roman" panose="02020603050405020304"/>
                      </a:endParaRPr>
                    </a:p>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方正书宋_GBK"/>
                          <a:cs typeface="Times New Roman" panose="02020603050405020304"/>
                        </a:rPr>
                        <a:t>②</a:t>
                      </a:r>
                      <a:r>
                        <a:rPr lang="zh-CN" sz="2400" kern="100">
                          <a:solidFill>
                            <a:srgbClr val="000000"/>
                          </a:solidFill>
                          <a:latin typeface="NEU-BZ-S92"/>
                          <a:ea typeface="微软雅黑" panose="020b0503020204020204" pitchFamily="34" charset="-122"/>
                          <a:cs typeface="Times New Roman" panose="02020603050405020304"/>
                        </a:rPr>
                        <a:t>表面积越大</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蒸发</a:t>
                      </a:r>
                      <a:r>
                        <a:rPr lang="zh-CN" sz="2400" kern="100" smtClean="0">
                          <a:solidFill>
                            <a:srgbClr val="000000"/>
                          </a:solidFill>
                          <a:latin typeface="NEU-BZ-S92"/>
                          <a:ea typeface="微软雅黑" panose="020b0503020204020204" pitchFamily="34" charset="-122"/>
                          <a:cs typeface="Times New Roman" panose="02020603050405020304"/>
                        </a:rPr>
                        <a:t>越</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方正书宋_GBK"/>
                          <a:cs typeface="Times New Roman" panose="02020603050405020304"/>
                        </a:rPr>
                        <a:t>③</a:t>
                      </a:r>
                      <a:r>
                        <a:rPr lang="zh-CN" sz="2400" kern="100">
                          <a:solidFill>
                            <a:srgbClr val="000000"/>
                          </a:solidFill>
                          <a:latin typeface="NEU-BZ-S92"/>
                          <a:ea typeface="微软雅黑" panose="020b0503020204020204" pitchFamily="34" charset="-122"/>
                          <a:cs typeface="Times New Roman" panose="02020603050405020304"/>
                        </a:rPr>
                        <a:t>表面空气流速越快</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蒸发越快</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气压的大小</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气压越高</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smtClean="0">
                          <a:solidFill>
                            <a:srgbClr val="000000"/>
                          </a:solidFill>
                          <a:latin typeface="NEU-BZ-S92"/>
                          <a:ea typeface="微软雅黑" panose="020b0503020204020204" pitchFamily="34" charset="-122"/>
                          <a:cs typeface="Times New Roman" panose="02020603050405020304"/>
                        </a:rPr>
                        <a:t>沸点</a:t>
                      </a:r>
                      <a:r>
                        <a:rPr lang="en-US" altLang="zh-CN" sz="2400" kern="100" smtClean="0">
                          <a:solidFill>
                            <a:srgbClr val="000000"/>
                          </a:solidFill>
                          <a:latin typeface="NEU-BZ-S92"/>
                          <a:ea typeface="微软雅黑" panose="020b0503020204020204" pitchFamily="34" charset="-122"/>
                          <a:cs typeface="Times New Roman" panose="02020603050405020304"/>
                        </a:rPr>
                        <a:t>   </a:t>
                      </a:r>
                      <a:r>
                        <a:rPr lang="zh-CN" sz="2400" kern="100" smtClean="0">
                          <a:solidFill>
                            <a:srgbClr val="000000"/>
                          </a:solidFill>
                          <a:latin typeface="NEU-BZ-S92"/>
                          <a:ea typeface="微软雅黑" panose="020b0503020204020204" pitchFamily="34" charset="-122"/>
                          <a:cs typeface="Times New Roman" panose="02020603050405020304"/>
                        </a:rPr>
                        <a:t>越</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4" name="Rectangle 14"/>
          <p:cNvSpPr>
            <a:spLocks noChangeArrowheads="1"/>
          </p:cNvSpPr>
          <p:nvPr/>
        </p:nvSpPr>
        <p:spPr bwMode="auto">
          <a:xfrm>
            <a:off x="8381222" y="239662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沸点</a:t>
            </a:r>
            <a:endParaRPr lang="zh-CN" altLang="en-US">
              <a:solidFill>
                <a:srgbClr val="A50021"/>
              </a:solidFill>
            </a:endParaRPr>
          </a:p>
        </p:txBody>
      </p:sp>
      <p:sp>
        <p:nvSpPr>
          <p:cNvPr id="5" name="Rectangle 14"/>
          <p:cNvSpPr>
            <a:spLocks noChangeArrowheads="1"/>
          </p:cNvSpPr>
          <p:nvPr/>
        </p:nvSpPr>
        <p:spPr bwMode="auto">
          <a:xfrm>
            <a:off x="5888515" y="4001298"/>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快</a:t>
            </a:r>
            <a:endParaRPr lang="zh-CN" altLang="en-US">
              <a:solidFill>
                <a:srgbClr val="A50021"/>
              </a:solidFill>
            </a:endParaRPr>
          </a:p>
        </p:txBody>
      </p:sp>
      <p:sp>
        <p:nvSpPr>
          <p:cNvPr id="6" name="Rectangle 14"/>
          <p:cNvSpPr>
            <a:spLocks noChangeArrowheads="1"/>
          </p:cNvSpPr>
          <p:nvPr/>
        </p:nvSpPr>
        <p:spPr bwMode="auto">
          <a:xfrm>
            <a:off x="7888779" y="4287050"/>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高</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2" name="表格 1"/>
          <p:cNvGraphicFramePr>
            <a:graphicFrameLocks noGrp="1"/>
          </p:cNvGraphicFramePr>
          <p:nvPr/>
        </p:nvGraphicFramePr>
        <p:xfrm>
          <a:off x="951670" y="1215216"/>
          <a:ext cx="10572824" cy="1645920"/>
        </p:xfrm>
        <a:graphic>
          <a:graphicData uri="http://schemas.openxmlformats.org/drawingml/2006/table">
            <a:tbl>
              <a:tblPr/>
              <a:tblGrid>
                <a:gridCol w="1428760"/>
                <a:gridCol w="4363707"/>
                <a:gridCol w="4780357"/>
              </a:tblGrid>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液体自身</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温度变化</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温度降低</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吸热</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温度不变</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相同点</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gridSpan="2">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都是汽化现象</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都需要吸热</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xBody>
                    <a:bodyPr vert="horz" wrap="square"/>
                    <a:lstStyle/>
                    <a:p/>
                  </a:txBody>
                  <a:tcPr/>
                </a:tc>
              </a:tr>
            </a:tbl>
          </a:graphicData>
        </a:graphic>
      </p:graphicFrame>
      <p:sp>
        <p:nvSpPr>
          <p:cNvPr id="3" name="TextBox 2"/>
          <p:cNvSpPr txBox="1"/>
          <p:nvPr/>
        </p:nvSpPr>
        <p:spPr>
          <a:xfrm>
            <a:off x="10381486" y="824989"/>
            <a:ext cx="1143008" cy="461665"/>
          </a:xfrm>
          <a:prstGeom prst="rect">
            <a:avLst/>
          </a:prstGeom>
          <a:noFill/>
        </p:spPr>
        <p:txBody>
          <a:bodyPr wrap="square" rtlCol="0">
            <a:spAutoFit/>
          </a:bodyPr>
          <a:lstStyle/>
          <a:p>
            <a:r>
              <a:rPr lang="zh-CN" altLang="en-US" smtClean="0"/>
              <a:t>（续表）</a:t>
            </a:r>
            <a:endParaRPr lang="zh-CN" altLang="en-US"/>
          </a:p>
        </p:txBody>
      </p:sp>
      <p:sp>
        <p:nvSpPr>
          <p:cNvPr id="4" name="矩形 3"/>
          <p:cNvSpPr/>
          <p:nvPr/>
        </p:nvSpPr>
        <p:spPr>
          <a:xfrm>
            <a:off x="880232" y="2929728"/>
            <a:ext cx="10715700" cy="1200329"/>
          </a:xfrm>
          <a:prstGeom prst="rect">
            <a:avLst/>
          </a:prstGeom>
          <a:solidFill>
            <a:schemeClr val="bg1">
              <a:lumMod val="95000"/>
            </a:schemeClr>
          </a:solid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solidFill>
                  <a:srgbClr val="18B48F"/>
                </a:solidFill>
              </a:rPr>
              <a:t>[</a:t>
            </a:r>
            <a:r>
              <a:rPr lang="zh-CN" altLang="en-US" sz="2400" smtClean="0">
                <a:solidFill>
                  <a:srgbClr val="18B48F"/>
                </a:solidFill>
              </a:rPr>
              <a:t>补充</a:t>
            </a:r>
            <a:r>
              <a:rPr lang="en-US" sz="2400" smtClean="0">
                <a:solidFill>
                  <a:srgbClr val="18B48F"/>
                </a:solidFill>
              </a:rPr>
              <a:t>]</a:t>
            </a:r>
            <a:r>
              <a:rPr lang="zh-CN" altLang="en-US" sz="2400" smtClean="0"/>
              <a:t>液化有两种方式</a:t>
            </a:r>
            <a:r>
              <a:rPr lang="en-US" sz="2400" smtClean="0"/>
              <a:t>:①</a:t>
            </a:r>
            <a:r>
              <a:rPr lang="zh-CN" altLang="en-US" sz="2400" smtClean="0"/>
              <a:t>降低温度</a:t>
            </a:r>
            <a:r>
              <a:rPr lang="en-US" sz="2400" smtClean="0"/>
              <a:t>,</a:t>
            </a:r>
            <a:r>
              <a:rPr lang="zh-CN" altLang="en-US" sz="2400" smtClean="0"/>
              <a:t>如空气中的水蒸气遇冷液化成小水滴。</a:t>
            </a:r>
            <a:r>
              <a:rPr lang="en-US" sz="2400" smtClean="0"/>
              <a:t>②</a:t>
            </a:r>
            <a:r>
              <a:rPr lang="zh-CN" altLang="en-US" sz="2400" smtClean="0"/>
              <a:t>压缩体积</a:t>
            </a:r>
            <a:r>
              <a:rPr lang="en-US" sz="2400" smtClean="0"/>
              <a:t>,</a:t>
            </a:r>
            <a:r>
              <a:rPr lang="zh-CN" altLang="en-US" sz="2400" smtClean="0"/>
              <a:t>如液化石油气压缩成液体储存在钢瓶内。</a:t>
            </a:r>
            <a:endParaRPr lang="zh-CN" altLang="en-US" sz="240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7.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8.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2.xml><?xml version="1.0" encoding="utf-8"?>
<p:tagLst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3.xml><?xml version="1.0" encoding="utf-8"?>
<p:tagLst xmlns:p="http://schemas.openxmlformats.org/presentationml/2006/main">
  <p:tag name="AS_OS" val="Unix 3.10 unknown"/>
  <p:tag name="AS_RELEASE_DATE" val="2020.11.30"/>
  <p:tag name="AS_TITLE" val="Aspose.Slides for Java"/>
  <p:tag name="AS_VERSION" val="20.11"/>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heme/theme1.xml><?xml version="1.0" encoding="utf-8"?>
<a:theme xmlns:r="http://schemas.openxmlformats.org/officeDocument/2006/relationships"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237</Paragraphs>
  <Slides>46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Arial</vt:lpstr>
      <vt:lpstr>微软雅黑</vt:lpstr>
      <vt:lpstr>Wingdings</vt:lpstr>
      <vt:lpstr>Calibri</vt:lpstr>
      <vt:lpstr>Times New Roman</vt:lpstr>
      <vt:lpstr>NEU-BZ-S92</vt:lpstr>
      <vt:lpstr>方正书宋_GBK</vt:lpstr>
      <vt:lpstr>自定义设计方案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2021-02-04T19:41:38Z</cp:lastPrinted>
  <dcterms:created xsi:type="dcterms:W3CDTF">2021-02-04T19:41:38Z</dcterms:created>
  <dcterms:modified xsi:type="dcterms:W3CDTF">2021-02-04T11:41:38Z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