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4309" r:id="rId2"/>
  </p:sldMasterIdLst>
  <p:notesMasterIdLst>
    <p:notesMasterId r:id="rId37"/>
  </p:notesMasterIdLst>
  <p:handoutMasterIdLst>
    <p:handoutMasterId r:id="rId38"/>
  </p:handoutMasterIdLst>
  <p:sldIdLst>
    <p:sldId id="387" r:id="rId3"/>
    <p:sldId id="331" r:id="rId4"/>
    <p:sldId id="383" r:id="rId5"/>
    <p:sldId id="365" r:id="rId6"/>
    <p:sldId id="378" r:id="rId7"/>
    <p:sldId id="338" r:id="rId8"/>
    <p:sldId id="379" r:id="rId9"/>
    <p:sldId id="368" r:id="rId10"/>
    <p:sldId id="366" r:id="rId11"/>
    <p:sldId id="367" r:id="rId12"/>
    <p:sldId id="391" r:id="rId13"/>
    <p:sldId id="342" r:id="rId14"/>
    <p:sldId id="347" r:id="rId15"/>
    <p:sldId id="392" r:id="rId16"/>
    <p:sldId id="393" r:id="rId17"/>
    <p:sldId id="346" r:id="rId18"/>
    <p:sldId id="373" r:id="rId19"/>
    <p:sldId id="394" r:id="rId20"/>
    <p:sldId id="374" r:id="rId21"/>
    <p:sldId id="381" r:id="rId22"/>
    <p:sldId id="395" r:id="rId23"/>
    <p:sldId id="375" r:id="rId24"/>
    <p:sldId id="380" r:id="rId25"/>
    <p:sldId id="396" r:id="rId26"/>
    <p:sldId id="382" r:id="rId27"/>
    <p:sldId id="402" r:id="rId28"/>
    <p:sldId id="397" r:id="rId29"/>
    <p:sldId id="376" r:id="rId30"/>
    <p:sldId id="398" r:id="rId31"/>
    <p:sldId id="385" r:id="rId32"/>
    <p:sldId id="377" r:id="rId33"/>
    <p:sldId id="386" r:id="rId34"/>
    <p:sldId id="399" r:id="rId35"/>
    <p:sldId id="4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66"/>
    <a:srgbClr val="37C76E"/>
    <a:srgbClr val="FFC000"/>
    <a:srgbClr val="00ADDC"/>
    <a:srgbClr val="E7781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4" d="100"/>
          <a:sy n="114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FDF12-611B-4064-9C74-C016889D7436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4E0CB-88CA-44C0-826A-F6B8991F58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23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524F-5C8C-4CF8-964C-68B44E826FEE}" type="datetimeFigureOut">
              <a:rPr lang="en-US" smtClean="0"/>
              <a:pPr/>
              <a:t>7/7/2018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F3E-42E3-47B8-AD52-3484E0D8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202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8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571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633-7622-4057-8663-7BB358B65A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E4B2-105E-492D-883F-071863126B6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21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0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95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20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37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1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4880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2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6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85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36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3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1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0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9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62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6662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89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6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58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24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546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792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8595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676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314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3216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9253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3712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9214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525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501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8918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01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40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0691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412" y="322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CD06-7284-4B1C-9FEA-689E21B70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66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79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455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46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01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44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5" r:id="rId17"/>
    <p:sldLayoutId id="2147484016" r:id="rId18"/>
    <p:sldLayoutId id="2147484017" r:id="rId19"/>
    <p:sldLayoutId id="2147484018" r:id="rId20"/>
    <p:sldLayoutId id="2147484019" r:id="rId21"/>
    <p:sldLayoutId id="2147484020" r:id="rId22"/>
    <p:sldLayoutId id="2147484021" r:id="rId23"/>
    <p:sldLayoutId id="2147484022" r:id="rId24"/>
    <p:sldLayoutId id="2147484023" r:id="rId25"/>
    <p:sldLayoutId id="2147484024" r:id="rId26"/>
    <p:sldLayoutId id="2147484025" r:id="rId27"/>
    <p:sldLayoutId id="2147484026" r:id="rId28"/>
    <p:sldLayoutId id="2147484027" r:id="rId29"/>
    <p:sldLayoutId id="2147484028" r:id="rId30"/>
    <p:sldLayoutId id="2147484029" r:id="rId31"/>
    <p:sldLayoutId id="2147484030" r:id="rId32"/>
    <p:sldLayoutId id="2147484031" r:id="rId33"/>
    <p:sldLayoutId id="214748403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DD9A-514C-4FDD-A74F-2294EC0BA1EF}" type="datetimeFigureOut">
              <a:rPr lang="zh-CN" altLang="en-US" smtClean="0"/>
              <a:pPr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BB07-ABFB-4458-B78C-C8D57E0833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85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3" r:id="rId12"/>
    <p:sldLayoutId id="2147484325" r:id="rId13"/>
    <p:sldLayoutId id="2147484326" r:id="rId14"/>
    <p:sldLayoutId id="2147484328" r:id="rId15"/>
    <p:sldLayoutId id="21474843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" y="0"/>
            <a:ext cx="12192002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07568" y="2420888"/>
            <a:ext cx="7580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9600" b="1" dirty="0" smtClean="0">
                <a:ln/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机械运动复习</a:t>
            </a:r>
            <a:endParaRPr lang="zh-CN" altLang="en-US" sz="9600" b="1" dirty="0">
              <a:ln/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8440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-4" y="6013938"/>
            <a:ext cx="12192002" cy="8440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381641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52736"/>
            <a:ext cx="5375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误差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数据处理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1651128"/>
            <a:ext cx="11233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2015•</a:t>
            </a: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明用塑料卷尺测一张桌子的长度，他不怕麻烦测了五次，这是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为了</a:t>
            </a:r>
            <a:r>
              <a:rPr lang="en-US" altLang="zh-CN" sz="3200" b="1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__________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五次测量记录分别是：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75.1cm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75.2cm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75.1cm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77.2cm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75.3cm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，但以上测量记录有一次记错了，是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第</a:t>
            </a:r>
            <a:r>
              <a:rPr lang="zh-CN" alt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次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．剔除错误数据后，这一物体的长度应记作</a:t>
            </a:r>
            <a:r>
              <a:rPr lang="zh-CN" altLang="en-US" sz="3200" b="1" dirty="0">
                <a:solidFill>
                  <a:srgbClr val="12717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zh-CN" sz="3200" b="1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1819906" y="4676266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75.2cm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1944" y="2492896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减小误差 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4367808" y="3964172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四 </a:t>
            </a:r>
            <a:endParaRPr lang="zh-CN" altLang="en-US" sz="32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5875759"/>
              </p:ext>
            </p:extLst>
          </p:nvPr>
        </p:nvGraphicFramePr>
        <p:xfrm>
          <a:off x="4069240" y="4676266"/>
          <a:ext cx="6008059" cy="1472608"/>
        </p:xfrm>
        <a:graphic>
          <a:graphicData uri="http://schemas.openxmlformats.org/drawingml/2006/table">
            <a:tbl>
              <a:tblPr/>
              <a:tblGrid>
                <a:gridCol w="6008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439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</a:rPr>
                        <a:t>75.1</a:t>
                      </a:r>
                      <a:r>
                        <a:rPr lang="en-US" sz="3200" b="1" i="1" dirty="0">
                          <a:solidFill>
                            <a:srgbClr val="0000FF"/>
                          </a:solidFill>
                          <a:effectLst/>
                        </a:rPr>
                        <a:t>cm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</a:rPr>
                        <a:t>+75.2</a:t>
                      </a:r>
                      <a:r>
                        <a:rPr lang="en-US" sz="3200" b="1" i="1" dirty="0">
                          <a:solidFill>
                            <a:srgbClr val="0000FF"/>
                          </a:solidFill>
                          <a:effectLst/>
                        </a:rPr>
                        <a:t>cm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</a:rPr>
                        <a:t>+75.1</a:t>
                      </a:r>
                      <a:r>
                        <a:rPr lang="en-US" sz="3200" b="1" i="1" dirty="0">
                          <a:solidFill>
                            <a:srgbClr val="0000FF"/>
                          </a:solidFill>
                          <a:effectLst/>
                        </a:rPr>
                        <a:t>cm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</a:rPr>
                        <a:t>+75.3</a:t>
                      </a:r>
                      <a:r>
                        <a:rPr lang="en-US" sz="3200" b="1" i="1" dirty="0">
                          <a:solidFill>
                            <a:srgbClr val="0000FF"/>
                          </a:solidFill>
                          <a:effectLst/>
                        </a:rPr>
                        <a:t>cm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211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effectLst/>
                        </a:rPr>
                        <a:t>                                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en-US" altLang="zh-CN" sz="32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847821" y="5127231"/>
            <a:ext cx="244827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=75.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1484784"/>
            <a:ext cx="10945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【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练一练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2016•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某同学用在学习长度测量时，物理老师叫该同学用分度值为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1mm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的刻度尺进行测量，他用同一把刻度尺对同一物体的长度进行了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次测量，结果如下：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18.32cm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18.34cm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18.345cm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18.35cm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18.75cm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，则该物体的长度应记为（　　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18.34cm	B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18.35cm	</a:t>
            </a:r>
            <a:r>
              <a:rPr lang="en-US" altLang="zh-CN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C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18.429cm	</a:t>
            </a:r>
            <a:r>
              <a:rPr lang="en-US" altLang="zh-CN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D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18.45cm</a:t>
            </a:r>
            <a:endParaRPr lang="zh-CN" altLang="zh-CN" sz="28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52736"/>
            <a:ext cx="5375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误差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数据处理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608" y="1118340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判断运动状态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考点二：运动</a:t>
            </a:r>
            <a:r>
              <a:rPr lang="zh-CN" altLang="en-US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的描述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3608" y="1764671"/>
            <a:ext cx="1130525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(2017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•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益阳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某大学两位研究生从蚂蚁身上得到启示，设计出如图所示的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都市蚂蚁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概念车．这款概念车小巧实用，有利于缓解城市交通拥堵．下列关于正在城市中心马路上行驶的此车说法正确的是（　　）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．以路面为参照物，车是静止的</a:t>
            </a:r>
            <a:b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．以路旁的树木为参照物，车是静止的</a:t>
            </a:r>
            <a:b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．以路旁的房屋为参照物，车是运动的</a:t>
            </a:r>
            <a:b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．以车内的驾驶员为参照物，车是运动的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2" name="Picture 2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864315"/>
            <a:ext cx="2592288" cy="251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78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360" y="1225777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选择参照物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考点二：运动</a:t>
            </a:r>
            <a:r>
              <a:rPr lang="zh-CN" altLang="en-US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的描述</a:t>
            </a:r>
          </a:p>
        </p:txBody>
      </p:sp>
      <p:sp>
        <p:nvSpPr>
          <p:cNvPr id="2" name="矩形 1"/>
          <p:cNvSpPr/>
          <p:nvPr/>
        </p:nvSpPr>
        <p:spPr>
          <a:xfrm>
            <a:off x="623392" y="2132856"/>
            <a:ext cx="10945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2017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•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安顺</a:t>
            </a:r>
            <a:r>
              <a:rPr lang="en-US" altLang="zh-CN" sz="2800" b="1" dirty="0">
                <a:solidFill>
                  <a:srgbClr val="FF0000"/>
                </a:solidFill>
              </a:rPr>
              <a:t>)  </a:t>
            </a:r>
            <a:r>
              <a:rPr lang="zh-CN" altLang="en-US" sz="2800" b="1" dirty="0" smtClean="0"/>
              <a:t>假期</a:t>
            </a:r>
            <a:r>
              <a:rPr lang="zh-CN" altLang="en-US" sz="2800" b="1" dirty="0"/>
              <a:t>到了，同学们送小明乘列车回家．几个同学看着列车徐徐地向前开动了，小明坐在窗边，却看到同学们渐渐向后退去，原因是几个同学和小明所选择的参照物分别是（　　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A</a:t>
            </a:r>
            <a:r>
              <a:rPr lang="zh-CN" altLang="en-US" sz="2800" b="1" dirty="0"/>
              <a:t>．地面、列车 </a:t>
            </a:r>
            <a:r>
              <a:rPr lang="zh-CN" altLang="en-US" sz="2800" b="1" dirty="0" smtClean="0"/>
              <a:t>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．列车、地面  </a:t>
            </a:r>
            <a:r>
              <a:rPr lang="zh-CN" altLang="en-US" sz="2800" b="1" dirty="0" smtClean="0"/>
              <a:t>  </a:t>
            </a:r>
            <a:r>
              <a:rPr lang="en-US" altLang="zh-CN" sz="2800" b="1" dirty="0" smtClean="0"/>
              <a:t>C</a:t>
            </a:r>
            <a:r>
              <a:rPr lang="zh-CN" altLang="en-US" sz="2800" b="1" dirty="0"/>
              <a:t>．列车、列车  </a:t>
            </a:r>
            <a:r>
              <a:rPr lang="zh-CN" altLang="en-US" sz="2800" b="1" dirty="0" smtClean="0"/>
              <a:t>  </a:t>
            </a:r>
            <a:r>
              <a:rPr lang="en-US" altLang="zh-CN" sz="2800" b="1" dirty="0" smtClean="0"/>
              <a:t>D</a:t>
            </a:r>
            <a:r>
              <a:rPr lang="zh-CN" altLang="en-US" sz="2800" b="1" dirty="0"/>
              <a:t>．地面、</a:t>
            </a:r>
            <a:r>
              <a:rPr lang="zh-CN" altLang="en-US" sz="2800" b="1" dirty="0" smtClean="0"/>
              <a:t>地面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8142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368" y="764704"/>
            <a:ext cx="112332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【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练一练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2015•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坐在甲车里的人，看见路边树木向北运动，则甲车向</a:t>
            </a:r>
            <a:r>
              <a:rPr lang="zh-CN" altLang="zh-CN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　</a:t>
            </a:r>
            <a:r>
              <a:rPr lang="en-US" altLang="zh-CN" sz="2800" b="1" u="sng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zh-CN" altLang="zh-CN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运动．他看到并排的乙车静止，若以树木为参照物，乙车</a:t>
            </a:r>
            <a:r>
              <a:rPr lang="zh-CN" altLang="zh-CN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是</a:t>
            </a:r>
            <a:r>
              <a:rPr lang="zh-CN" altLang="zh-CN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　</a:t>
            </a:r>
            <a:r>
              <a:rPr lang="en-US" altLang="zh-CN" sz="2800" b="1" u="sng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zh-CN" altLang="zh-CN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的．（此空选填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静止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或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运动</a:t>
            </a: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227348" y="3534693"/>
            <a:ext cx="11413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800" b="1" dirty="0" smtClean="0">
                <a:latin typeface="+mn-ea"/>
              </a:rPr>
              <a:t>2.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2017•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菏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泽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) </a:t>
            </a:r>
            <a:r>
              <a:rPr lang="zh-CN" altLang="en-US" sz="2800" b="1" dirty="0" smtClean="0"/>
              <a:t>在</a:t>
            </a:r>
            <a:r>
              <a:rPr lang="zh-CN" altLang="en-US" sz="2800" b="1" dirty="0"/>
              <a:t>平直轨道上匀速行驶的火车内，放在小桌上的茶杯</a:t>
            </a:r>
            <a:r>
              <a:rPr lang="zh-CN" altLang="en-US" sz="2800" b="1" dirty="0" smtClean="0"/>
              <a:t>相   对于</a:t>
            </a:r>
            <a:r>
              <a:rPr lang="zh-CN" altLang="en-US" sz="2800" b="1" dirty="0"/>
              <a:t>下列哪个物体是运动的？（     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A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这列火车的车厢 </a:t>
            </a:r>
            <a:r>
              <a:rPr lang="zh-CN" altLang="en-US" sz="2800" b="1" dirty="0" smtClean="0"/>
              <a:t>               </a:t>
            </a:r>
            <a:r>
              <a:rPr lang="en-US" altLang="zh-CN" sz="2800" b="1" dirty="0" smtClean="0"/>
              <a:t>B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坐在车厢椅子上的乘客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C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从旁边走过的列车员   </a:t>
            </a:r>
            <a:r>
              <a:rPr lang="zh-CN" altLang="en-US" sz="2800" b="1" dirty="0" smtClean="0"/>
              <a:t>     </a:t>
            </a:r>
            <a:r>
              <a:rPr lang="en-US" altLang="zh-CN" sz="2800" b="1" dirty="0" smtClean="0"/>
              <a:t>D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关着的</a:t>
            </a:r>
            <a:r>
              <a:rPr lang="zh-CN" altLang="en-US" sz="2800" b="1" dirty="0" smtClean="0"/>
              <a:t>车门</a:t>
            </a:r>
            <a:endParaRPr lang="en-US" altLang="zh-CN" sz="2800" b="1" dirty="0"/>
          </a:p>
        </p:txBody>
      </p:sp>
      <p:sp>
        <p:nvSpPr>
          <p:cNvPr id="7" name="矩形 6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考点二：运动</a:t>
            </a:r>
            <a:r>
              <a:rPr lang="zh-CN" altLang="en-US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的描述</a:t>
            </a:r>
          </a:p>
        </p:txBody>
      </p:sp>
    </p:spTree>
    <p:extLst>
      <p:ext uri="{BB962C8B-B14F-4D97-AF65-F5344CB8AC3E}">
        <p14:creationId xmlns:p14="http://schemas.microsoft.com/office/powerpoint/2010/main" xmlns="" val="6787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1384" y="1052736"/>
            <a:ext cx="1101722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3. (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2017</a:t>
            </a:r>
            <a:r>
              <a:rPr lang="en-US" altLang="zh-CN" sz="28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•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扬州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)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如图所示，菲菲和翔翔坐在车厢内，观察判断火车的运动情况。菲菲：以窗外的动车为参照物，火车的位置变化了，因此火车是运动的。翔翔：以窗外的站台为参照物，火车的位置没有变化，因此火车是静止的。以上判断</a:t>
            </a:r>
            <a:b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</a:rPr>
              <a:t>A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．菲菲正确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</a:rPr>
              <a:t>     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effectLst/>
              </a:rPr>
              <a:t>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．翔翔正确</a:t>
            </a:r>
            <a:b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</a:rPr>
              <a:t>C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．两人都正确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</a:rPr>
              <a:t>  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．两人都不正确</a:t>
            </a:r>
          </a:p>
        </p:txBody>
      </p:sp>
      <p:pic>
        <p:nvPicPr>
          <p:cNvPr id="6146" name="Picture 2" descr="C:\Users\lt8099\AppData\Local\Temp\CyberArticle\b80fce4a1e8986b86f4d62c36c388070_files\27297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078664"/>
            <a:ext cx="4586004" cy="32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考点二：运动</a:t>
            </a:r>
            <a:r>
              <a:rPr lang="zh-CN" altLang="en-US" sz="3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的描述</a:t>
            </a:r>
          </a:p>
        </p:txBody>
      </p:sp>
    </p:spTree>
    <p:extLst>
      <p:ext uri="{BB962C8B-B14F-4D97-AF65-F5344CB8AC3E}">
        <p14:creationId xmlns:p14="http://schemas.microsoft.com/office/powerpoint/2010/main" xmlns="" val="33808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7834" y="1253977"/>
            <a:ext cx="57966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比较运动快慢的方法</a:t>
            </a:r>
            <a:endParaRPr lang="zh-CN" alt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7368" y="1929450"/>
            <a:ext cx="112332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如图甲、乙所示，是百米赛跑运动员快慢的比较方法，其中：图甲表示快慢的方法是</a:t>
            </a:r>
            <a:r>
              <a:rPr lang="en-US" altLang="zh-CN" sz="2800" b="1" dirty="0" smtClean="0"/>
              <a:t>_________________________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，图乙表示快慢的方法是</a:t>
            </a:r>
            <a:r>
              <a:rPr lang="en-US" altLang="zh-CN" sz="2800" b="1" dirty="0" smtClean="0"/>
              <a:t>___________________________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</p:txBody>
      </p:sp>
      <p:pic>
        <p:nvPicPr>
          <p:cNvPr id="9218" name="Picture 2" descr="菁优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034" y="3855197"/>
            <a:ext cx="7913860" cy="23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359696" y="2673303"/>
            <a:ext cx="354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相同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时间，比路程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4947" y="3246596"/>
            <a:ext cx="37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相同路程，比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时间</a:t>
            </a:r>
          </a:p>
        </p:txBody>
      </p:sp>
      <p:sp>
        <p:nvSpPr>
          <p:cNvPr id="10" name="矩形 9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1052736"/>
            <a:ext cx="698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理解匀速直线运动速度含义</a:t>
            </a:r>
            <a:endParaRPr lang="zh-CN" alt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368" y="1652391"/>
            <a:ext cx="11784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2015•</a:t>
            </a: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lang="zh-CN" altLang="en-US" sz="3200" b="1" dirty="0" smtClean="0"/>
              <a:t>由</a:t>
            </a:r>
            <a:r>
              <a:rPr lang="zh-CN" altLang="en-US" sz="3200" b="1" dirty="0"/>
              <a:t>匀速直线运动公式</a:t>
            </a:r>
            <a:r>
              <a:rPr lang="en-US" altLang="zh-CN" sz="3200" b="1" dirty="0" smtClean="0"/>
              <a:t>V=s/t</a:t>
            </a:r>
            <a:r>
              <a:rPr lang="zh-CN" altLang="en-US" sz="3200" b="1" dirty="0" smtClean="0"/>
              <a:t>可知</a:t>
            </a:r>
            <a:r>
              <a:rPr lang="zh-CN" altLang="en-US" sz="3200" b="1" dirty="0"/>
              <a:t>，匀速直线运动的速度（　　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A</a:t>
            </a:r>
            <a:r>
              <a:rPr lang="zh-CN" altLang="en-US" sz="3200" b="1" dirty="0"/>
              <a:t>．与路程</a:t>
            </a:r>
            <a:r>
              <a:rPr lang="zh-CN" altLang="en-US" sz="3200" b="1" dirty="0" smtClean="0"/>
              <a:t>成正比                                  </a:t>
            </a:r>
            <a:r>
              <a:rPr lang="en-US" altLang="zh-CN" sz="3200" b="1" dirty="0" smtClean="0"/>
              <a:t>B</a:t>
            </a:r>
            <a:r>
              <a:rPr lang="zh-CN" altLang="en-US" sz="3200" b="1" dirty="0"/>
              <a:t>．与时间成正比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C</a:t>
            </a:r>
            <a:r>
              <a:rPr lang="zh-CN" altLang="en-US" sz="3200" b="1" dirty="0"/>
              <a:t>．随路程和时间的变化而</a:t>
            </a:r>
            <a:r>
              <a:rPr lang="zh-CN" altLang="en-US" sz="3200" b="1" dirty="0" smtClean="0"/>
              <a:t>变化        </a:t>
            </a:r>
            <a:r>
              <a:rPr lang="en-US" altLang="zh-CN" sz="3200" b="1" dirty="0" smtClean="0"/>
              <a:t>D</a:t>
            </a:r>
            <a:r>
              <a:rPr lang="zh-CN" altLang="en-US" sz="3200" b="1" dirty="0"/>
              <a:t>．与路程和时间无关</a:t>
            </a:r>
          </a:p>
        </p:txBody>
      </p:sp>
      <p:sp>
        <p:nvSpPr>
          <p:cNvPr id="10" name="矩形 9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306" y="1797785"/>
            <a:ext cx="1194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、一</a:t>
            </a:r>
            <a:r>
              <a:rPr lang="zh-CN" altLang="en-US" sz="3200" b="1" dirty="0"/>
              <a:t>个物体沿直线运动，它在第一分钟内、第二分钟内、第三分钟内通过的距离都是</a:t>
            </a:r>
            <a:r>
              <a:rPr lang="en-US" altLang="zh-CN" sz="3200" b="1" dirty="0"/>
              <a:t>300m</a:t>
            </a:r>
            <a:r>
              <a:rPr lang="zh-CN" altLang="en-US" sz="3200" b="1" dirty="0"/>
              <a:t>．在这三分钟内物体做的是（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A</a:t>
            </a:r>
            <a:r>
              <a:rPr lang="zh-CN" altLang="en-US" sz="3200" b="1" dirty="0"/>
              <a:t>．</a:t>
            </a:r>
            <a:r>
              <a:rPr lang="zh-CN" altLang="en-US" sz="3200" b="1" dirty="0" smtClean="0"/>
              <a:t>匀速直线运动   </a:t>
            </a:r>
            <a:r>
              <a:rPr lang="en-US" altLang="zh-CN" sz="3200" b="1" dirty="0" smtClean="0"/>
              <a:t>B</a:t>
            </a:r>
            <a:r>
              <a:rPr lang="zh-CN" altLang="en-US" sz="3200" b="1" dirty="0" smtClean="0"/>
              <a:t>．变速运动   </a:t>
            </a:r>
            <a:r>
              <a:rPr lang="en-US" altLang="zh-CN" sz="3200" b="1" dirty="0" smtClean="0"/>
              <a:t>C</a:t>
            </a:r>
            <a:r>
              <a:rPr lang="zh-CN" altLang="en-US" sz="3200" b="1" dirty="0"/>
              <a:t>．变速</a:t>
            </a:r>
            <a:r>
              <a:rPr lang="zh-CN" altLang="en-US" sz="3200" b="1" dirty="0" smtClean="0"/>
              <a:t>直线运动   </a:t>
            </a:r>
            <a:r>
              <a:rPr lang="en-US" altLang="zh-CN" sz="3200" b="1" dirty="0" smtClean="0"/>
              <a:t>D</a:t>
            </a:r>
            <a:r>
              <a:rPr lang="zh-CN" altLang="en-US" sz="3200" b="1" dirty="0"/>
              <a:t>．不能确定</a:t>
            </a:r>
          </a:p>
        </p:txBody>
      </p:sp>
      <p:sp>
        <p:nvSpPr>
          <p:cNvPr id="5" name="矩形 4"/>
          <p:cNvSpPr/>
          <p:nvPr/>
        </p:nvSpPr>
        <p:spPr>
          <a:xfrm>
            <a:off x="247464" y="1177524"/>
            <a:ext cx="5992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理解平均速度的含义</a:t>
            </a:r>
            <a:endParaRPr lang="zh-CN" alt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5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352" y="1022246"/>
            <a:ext cx="116406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2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、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运动会上，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100m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决赛，中间过程张明落后于王亮，冲刺阶段张明加速追赶，结果他们同时到达终点。关于全过程中的平均速度，下列说法中正确的是（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   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A.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张明的平均速度比王亮的平均速度大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B.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张明的平均速度比王亮的平均速度小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C.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二者的平均速度相等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D.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+mn-ea"/>
              </a:rPr>
              <a:t>不是匀速直线运动，无法比较</a:t>
            </a:r>
          </a:p>
        </p:txBody>
      </p:sp>
      <p:sp>
        <p:nvSpPr>
          <p:cNvPr id="7" name="矩形 6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3505" y="2516487"/>
            <a:ext cx="329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机械运动（运动）</a:t>
            </a:r>
            <a:r>
              <a:rPr lang="zh-CN" alt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</a:rPr>
              <a:t>（</a:t>
            </a:r>
            <a:r>
              <a:rPr lang="zh-CN" alt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运动</a:t>
            </a:r>
            <a:r>
              <a:rPr lang="zh-CN" alt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是</a:t>
            </a:r>
            <a:r>
              <a:rPr lang="zh-CN" alt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绝对的</a:t>
            </a:r>
            <a:r>
              <a:rPr lang="zh-CN" altLang="en-US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</a:rPr>
              <a:t>）</a:t>
            </a:r>
            <a:endParaRPr lang="zh-CN" alt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rot="16200000">
            <a:off x="763909" y="2497598"/>
            <a:ext cx="264" cy="5648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58427" y="1382601"/>
            <a:ext cx="8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位置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变化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177120" y="1178770"/>
            <a:ext cx="0" cy="133771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13024" y="71710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运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动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与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静止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7120" y="1560118"/>
            <a:ext cx="48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生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活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1133" y="727419"/>
            <a:ext cx="113978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参照物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004538" y="978290"/>
            <a:ext cx="103352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括号 10"/>
          <p:cNvSpPr/>
          <p:nvPr/>
        </p:nvSpPr>
        <p:spPr>
          <a:xfrm>
            <a:off x="5201456" y="498742"/>
            <a:ext cx="129024" cy="959096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17140" y="470667"/>
            <a:ext cx="18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有位置变化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1216" y="48286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标准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30480" y="1041333"/>
            <a:ext cx="18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无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位置变化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16200000">
            <a:off x="7288355" y="418966"/>
            <a:ext cx="264" cy="5648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>
            <a:off x="7301373" y="985539"/>
            <a:ext cx="264" cy="5648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6200000">
            <a:off x="8603459" y="1017469"/>
            <a:ext cx="264" cy="5648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54179" y="473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运动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70888" y="105818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静止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30655" y="1068594"/>
            <a:ext cx="150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相对静止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6001" y="2591424"/>
            <a:ext cx="88835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快慢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rot="16200000">
            <a:off x="4146256" y="2539989"/>
            <a:ext cx="264" cy="5648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27" idx="1"/>
          </p:cNvCxnSpPr>
          <p:nvPr/>
        </p:nvCxnSpPr>
        <p:spPr>
          <a:xfrm flipV="1">
            <a:off x="5166422" y="2814659"/>
            <a:ext cx="668114" cy="786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056068" y="2385876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</a:rPr>
              <a:t>比较方法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834536" y="2335111"/>
            <a:ext cx="129024" cy="959096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06544" y="2369914"/>
            <a:ext cx="172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相同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06544" y="2898728"/>
            <a:ext cx="172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相同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30355" y="2360591"/>
            <a:ext cx="8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(s/t)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18712" y="2840902"/>
            <a:ext cx="8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(t/s)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8116206" y="2629346"/>
            <a:ext cx="391272" cy="1234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412406" y="2222092"/>
            <a:ext cx="90271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速度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(v)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074896" y="1722591"/>
            <a:ext cx="486994" cy="2180052"/>
            <a:chOff x="3341328" y="544960"/>
            <a:chExt cx="1724980" cy="1626633"/>
          </a:xfrm>
        </p:grpSpPr>
        <p:grpSp>
          <p:nvGrpSpPr>
            <p:cNvPr id="40" name="组合 39"/>
            <p:cNvGrpSpPr/>
            <p:nvPr/>
          </p:nvGrpSpPr>
          <p:grpSpPr>
            <a:xfrm>
              <a:off x="3341328" y="544960"/>
              <a:ext cx="1724980" cy="1622431"/>
              <a:chOff x="4160196" y="1773238"/>
              <a:chExt cx="2587048" cy="1789415"/>
            </a:xfrm>
          </p:grpSpPr>
          <p:sp>
            <p:nvSpPr>
              <p:cNvPr id="41" name="Line 59"/>
              <p:cNvSpPr>
                <a:spLocks noChangeShapeType="1"/>
              </p:cNvSpPr>
              <p:nvPr/>
            </p:nvSpPr>
            <p:spPr bwMode="auto">
              <a:xfrm flipV="1">
                <a:off x="5076824" y="2145090"/>
                <a:ext cx="1616006" cy="158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66"/>
              <p:cNvSpPr>
                <a:spLocks noChangeShapeType="1"/>
              </p:cNvSpPr>
              <p:nvPr/>
            </p:nvSpPr>
            <p:spPr bwMode="auto">
              <a:xfrm>
                <a:off x="5076824" y="1773238"/>
                <a:ext cx="0" cy="178941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67"/>
              <p:cNvSpPr>
                <a:spLocks noChangeShapeType="1"/>
              </p:cNvSpPr>
              <p:nvPr/>
            </p:nvSpPr>
            <p:spPr bwMode="auto">
              <a:xfrm flipV="1">
                <a:off x="4160196" y="2551915"/>
                <a:ext cx="2587048" cy="798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68"/>
              <p:cNvSpPr>
                <a:spLocks noChangeShapeType="1"/>
              </p:cNvSpPr>
              <p:nvPr/>
            </p:nvSpPr>
            <p:spPr bwMode="auto">
              <a:xfrm>
                <a:off x="5076825" y="1773238"/>
                <a:ext cx="1616005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 flipV="1">
                <a:off x="5007382" y="2915447"/>
                <a:ext cx="1616006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Line 74"/>
            <p:cNvSpPr>
              <a:spLocks noChangeShapeType="1"/>
            </p:cNvSpPr>
            <p:nvPr/>
          </p:nvSpPr>
          <p:spPr bwMode="auto">
            <a:xfrm>
              <a:off x="3952517" y="2167390"/>
              <a:ext cx="1081696" cy="420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480721" y="1454370"/>
            <a:ext cx="105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意义：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480721" y="1958426"/>
            <a:ext cx="105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定义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454582" y="2442387"/>
            <a:ext cx="191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公式：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v=s/t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60113" y="2878708"/>
            <a:ext cx="193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单位及换算：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1m/s=3.6km/h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80721" y="3686618"/>
            <a:ext cx="170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常见速度：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545768" y="3933056"/>
            <a:ext cx="5616" cy="86409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34469" y="4767535"/>
            <a:ext cx="921437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分类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左大括号 58"/>
          <p:cNvSpPr/>
          <p:nvPr/>
        </p:nvSpPr>
        <p:spPr>
          <a:xfrm>
            <a:off x="1055906" y="4123989"/>
            <a:ext cx="143550" cy="1878136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119220" y="4158463"/>
            <a:ext cx="159240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直线运动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（简单）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64005" y="5402023"/>
            <a:ext cx="1475611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曲线运动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（复杂）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2648272" y="3777367"/>
            <a:ext cx="209309" cy="1285690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2855640" y="3609287"/>
            <a:ext cx="472642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匀速直线运动：速度不变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34798" y="4234882"/>
            <a:ext cx="3760855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变速直线运动：速度变化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312024" y="3627667"/>
            <a:ext cx="111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(v=s/t)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041216" y="4736999"/>
            <a:ext cx="275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平均速度：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v=s/t)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H="1" flipV="1">
            <a:off x="481640" y="2213599"/>
            <a:ext cx="9850" cy="58675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 flipV="1">
            <a:off x="2197355" y="3348177"/>
            <a:ext cx="10213" cy="6083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529697" y="3934927"/>
            <a:ext cx="1677871" cy="2162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3719736" y="5099372"/>
            <a:ext cx="0" cy="40042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3143672" y="5408080"/>
            <a:ext cx="118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测量平均速度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4" name="直接箭头连接符 83"/>
          <p:cNvCxnSpPr/>
          <p:nvPr/>
        </p:nvCxnSpPr>
        <p:spPr>
          <a:xfrm>
            <a:off x="4198461" y="5754060"/>
            <a:ext cx="84398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4223070" y="528689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原理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943872" y="5478905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v=s/t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7" name="左大括号 86"/>
          <p:cNvSpPr/>
          <p:nvPr/>
        </p:nvSpPr>
        <p:spPr>
          <a:xfrm>
            <a:off x="6026118" y="5045962"/>
            <a:ext cx="139601" cy="1407374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6146357" y="4653888"/>
            <a:ext cx="80166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长度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测量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148270" y="5831374"/>
            <a:ext cx="81794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时间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测量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6898186" y="4201501"/>
            <a:ext cx="379813" cy="1349693"/>
            <a:chOff x="3775190" y="544960"/>
            <a:chExt cx="1269050" cy="177676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3775190" y="544960"/>
              <a:ext cx="1269050" cy="1776768"/>
              <a:chOff x="3775190" y="544960"/>
              <a:chExt cx="1269050" cy="1776768"/>
            </a:xfrm>
          </p:grpSpPr>
          <p:cxnSp>
            <p:nvCxnSpPr>
              <p:cNvPr id="103" name="直接连接符 102"/>
              <p:cNvCxnSpPr/>
              <p:nvPr/>
            </p:nvCxnSpPr>
            <p:spPr>
              <a:xfrm flipV="1">
                <a:off x="3775190" y="1407436"/>
                <a:ext cx="191503" cy="15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组合 103"/>
              <p:cNvGrpSpPr/>
              <p:nvPr/>
            </p:nvGrpSpPr>
            <p:grpSpPr>
              <a:xfrm>
                <a:off x="3952514" y="544960"/>
                <a:ext cx="1091726" cy="1776768"/>
                <a:chOff x="5076825" y="1773238"/>
                <a:chExt cx="1637322" cy="1959637"/>
              </a:xfrm>
            </p:grpSpPr>
            <p:sp>
              <p:nvSpPr>
                <p:cNvPr id="10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5076826" y="2219658"/>
                  <a:ext cx="1616006" cy="158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076825" y="1773238"/>
                  <a:ext cx="0" cy="195963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5076827" y="2701242"/>
                  <a:ext cx="1637320" cy="2323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Line 68"/>
                <p:cNvSpPr>
                  <a:spLocks noChangeShapeType="1"/>
                </p:cNvSpPr>
                <p:nvPr/>
              </p:nvSpPr>
              <p:spPr bwMode="auto">
                <a:xfrm>
                  <a:off x="5076825" y="1773238"/>
                  <a:ext cx="161600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5076825" y="3227719"/>
                  <a:ext cx="1616005" cy="158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" name="Line 74"/>
            <p:cNvSpPr>
              <a:spLocks noChangeShapeType="1"/>
            </p:cNvSpPr>
            <p:nvPr/>
          </p:nvSpPr>
          <p:spPr bwMode="auto">
            <a:xfrm>
              <a:off x="3952517" y="2305313"/>
              <a:ext cx="1081696" cy="420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7203234" y="3986991"/>
            <a:ext cx="196916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单位及换算：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215923" y="4275023"/>
            <a:ext cx="88835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工具</a:t>
            </a:r>
            <a:r>
              <a:rPr lang="en-US" altLang="zh-CN" sz="2000" b="1" dirty="0" smtClean="0">
                <a:solidFill>
                  <a:srgbClr val="FFFF00"/>
                </a:solidFill>
                <a:latin typeface="+mn-ea"/>
              </a:rPr>
              <a:t>: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240178" y="4625831"/>
            <a:ext cx="1799463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使用方法：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221206" y="4963165"/>
            <a:ext cx="158190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读数： 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227695" y="5357113"/>
            <a:ext cx="165475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+mn-ea"/>
              </a:rPr>
              <a:t>估测、特殊测量</a:t>
            </a:r>
            <a:endParaRPr lang="zh-CN" altLang="en-US" sz="16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6903758" y="5917221"/>
            <a:ext cx="401825" cy="677471"/>
            <a:chOff x="3775190" y="859232"/>
            <a:chExt cx="1301340" cy="1180269"/>
          </a:xfrm>
        </p:grpSpPr>
        <p:grpSp>
          <p:nvGrpSpPr>
            <p:cNvPr id="116" name="组合 115"/>
            <p:cNvGrpSpPr/>
            <p:nvPr/>
          </p:nvGrpSpPr>
          <p:grpSpPr>
            <a:xfrm>
              <a:off x="3775190" y="859232"/>
              <a:ext cx="1301340" cy="1154068"/>
              <a:chOff x="3775190" y="859232"/>
              <a:chExt cx="1301340" cy="1154068"/>
            </a:xfrm>
          </p:grpSpPr>
          <p:cxnSp>
            <p:nvCxnSpPr>
              <p:cNvPr id="118" name="直接连接符 117"/>
              <p:cNvCxnSpPr/>
              <p:nvPr/>
            </p:nvCxnSpPr>
            <p:spPr>
              <a:xfrm flipV="1">
                <a:off x="3775190" y="1407436"/>
                <a:ext cx="191503" cy="15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组合 118"/>
              <p:cNvGrpSpPr/>
              <p:nvPr/>
            </p:nvGrpSpPr>
            <p:grpSpPr>
              <a:xfrm>
                <a:off x="3903676" y="859232"/>
                <a:ext cx="1172854" cy="1154068"/>
                <a:chOff x="5003580" y="2119855"/>
                <a:chExt cx="1758994" cy="1272847"/>
              </a:xfrm>
            </p:grpSpPr>
            <p:sp>
              <p:nvSpPr>
                <p:cNvPr id="12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5146569" y="2119855"/>
                  <a:ext cx="0" cy="127284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5003580" y="2715627"/>
                  <a:ext cx="1695529" cy="1161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Line 68"/>
                <p:cNvSpPr>
                  <a:spLocks noChangeShapeType="1"/>
                </p:cNvSpPr>
                <p:nvPr/>
              </p:nvSpPr>
              <p:spPr bwMode="auto">
                <a:xfrm>
                  <a:off x="5146569" y="2137481"/>
                  <a:ext cx="161600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7" name="Line 74"/>
            <p:cNvSpPr>
              <a:spLocks noChangeShapeType="1"/>
            </p:cNvSpPr>
            <p:nvPr/>
          </p:nvSpPr>
          <p:spPr bwMode="auto">
            <a:xfrm>
              <a:off x="3952517" y="2035298"/>
              <a:ext cx="1081697" cy="420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7222360" y="5734899"/>
            <a:ext cx="196916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单位及换算：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233642" y="6038564"/>
            <a:ext cx="88835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工具</a:t>
            </a:r>
            <a:r>
              <a:rPr lang="en-US" altLang="zh-CN" sz="2000" b="1" dirty="0" smtClean="0">
                <a:solidFill>
                  <a:srgbClr val="FFFF00"/>
                </a:solidFill>
                <a:latin typeface="+mn-ea"/>
              </a:rPr>
              <a:t>: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7222360" y="6350788"/>
            <a:ext cx="238620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读数：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28" name="左大括号 127"/>
          <p:cNvSpPr/>
          <p:nvPr/>
        </p:nvSpPr>
        <p:spPr>
          <a:xfrm flipH="1">
            <a:off x="8714794" y="4256049"/>
            <a:ext cx="193922" cy="2393359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9079551" y="5214503"/>
            <a:ext cx="88835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误差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8844334" y="6059073"/>
            <a:ext cx="1414625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不是错误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31" name="直接箭头连接符 130"/>
          <p:cNvCxnSpPr/>
          <p:nvPr/>
        </p:nvCxnSpPr>
        <p:spPr>
          <a:xfrm>
            <a:off x="9864653" y="5478460"/>
            <a:ext cx="714449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131"/>
          <p:cNvSpPr txBox="1"/>
          <p:nvPr/>
        </p:nvSpPr>
        <p:spPr>
          <a:xfrm>
            <a:off x="10507244" y="5062697"/>
            <a:ext cx="141462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多次测量求平均值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9756171" y="5083521"/>
            <a:ext cx="864096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FFFF00"/>
                </a:solidFill>
              </a:rPr>
              <a:t>减小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方法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35" name="直接箭头连接符 134"/>
          <p:cNvCxnSpPr/>
          <p:nvPr/>
        </p:nvCxnSpPr>
        <p:spPr>
          <a:xfrm>
            <a:off x="9480376" y="5610806"/>
            <a:ext cx="0" cy="55449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965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 animBg="1"/>
      <p:bldP spid="12" grpId="0"/>
      <p:bldP spid="13" grpId="0"/>
      <p:bldP spid="14" grpId="0"/>
      <p:bldP spid="18" grpId="0"/>
      <p:bldP spid="19" grpId="0"/>
      <p:bldP spid="20" grpId="0"/>
      <p:bldP spid="23" grpId="0"/>
      <p:bldP spid="26" grpId="0"/>
      <p:bldP spid="27" grpId="0" animBg="1"/>
      <p:bldP spid="28" grpId="0"/>
      <p:bldP spid="30" grpId="0"/>
      <p:bldP spid="32" grpId="0"/>
      <p:bldP spid="33" grpId="0"/>
      <p:bldP spid="35" grpId="0"/>
      <p:bldP spid="46" grpId="0"/>
      <p:bldP spid="47" grpId="0"/>
      <p:bldP spid="48" grpId="0"/>
      <p:bldP spid="49" grpId="0"/>
      <p:bldP spid="50" grpId="0"/>
      <p:bldP spid="58" grpId="0"/>
      <p:bldP spid="59" grpId="0" animBg="1"/>
      <p:bldP spid="61" grpId="0"/>
      <p:bldP spid="62" grpId="0"/>
      <p:bldP spid="63" grpId="0" animBg="1"/>
      <p:bldP spid="64" grpId="0"/>
      <p:bldP spid="65" grpId="0"/>
      <p:bldP spid="66" grpId="0"/>
      <p:bldP spid="67" grpId="0"/>
      <p:bldP spid="83" grpId="0"/>
      <p:bldP spid="85" grpId="0"/>
      <p:bldP spid="86" grpId="0"/>
      <p:bldP spid="87" grpId="0" animBg="1"/>
      <p:bldP spid="90" grpId="0"/>
      <p:bldP spid="91" grpId="0"/>
      <p:bldP spid="110" grpId="0"/>
      <p:bldP spid="111" grpId="0"/>
      <p:bldP spid="112" grpId="0"/>
      <p:bldP spid="113" grpId="0"/>
      <p:bldP spid="114" grpId="0"/>
      <p:bldP spid="125" grpId="0"/>
      <p:bldP spid="126" grpId="0"/>
      <p:bldP spid="127" grpId="0"/>
      <p:bldP spid="128" grpId="0" animBg="1"/>
      <p:bldP spid="129" grpId="0"/>
      <p:bldP spid="130" grpId="0"/>
      <p:bldP spid="132" grpId="0"/>
      <p:bldP spid="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1052736"/>
            <a:ext cx="11233248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乌龟和兔子同时从起点跑出</a:t>
            </a:r>
            <a:r>
              <a:rPr lang="en-US" altLang="zh-CN" sz="32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，兔子在远远超过乌龟后，便骄傲地睡大觉。当它睡醒后才发现：乌龟已经爬到了终点。关于这个赛跑过程，下列说法正确的是 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A．兔子始终比乌龟跑得快    </a:t>
            </a:r>
            <a:endParaRPr lang="en-US" altLang="zh-CN" sz="3200" b="1" kern="100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32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．只有选地面为参照物后，才能说乌龟是运动的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kern="1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兔子在睡觉时肯定是静止的</a:t>
            </a:r>
            <a:r>
              <a:rPr lang="en-US" altLang="zh-CN" sz="32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3200" b="1" kern="1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kern="1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．乌龟的平均速度比兔子的平均速度大</a:t>
            </a:r>
            <a:r>
              <a:rPr lang="en-US" altLang="zh-CN" sz="32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矩形 5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493494"/>
            <a:ext cx="11521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、一个人</a:t>
            </a:r>
            <a:r>
              <a:rPr lang="zh-CN" altLang="en-US" sz="3200" b="1" dirty="0"/>
              <a:t>骑自行车前进，开始以</a:t>
            </a:r>
            <a:r>
              <a:rPr lang="en-US" altLang="zh-CN" sz="3200" b="1" dirty="0"/>
              <a:t>2m/s</a:t>
            </a:r>
            <a:r>
              <a:rPr lang="zh-CN" altLang="en-US" sz="3200" b="1" dirty="0"/>
              <a:t>的速度匀速走了</a:t>
            </a:r>
            <a:r>
              <a:rPr lang="en-US" altLang="zh-CN" sz="3200" b="1" dirty="0"/>
              <a:t>40m</a:t>
            </a:r>
            <a:r>
              <a:rPr lang="zh-CN" altLang="en-US" sz="3200" b="1" dirty="0"/>
              <a:t>，然后又以</a:t>
            </a:r>
            <a:r>
              <a:rPr lang="en-US" altLang="zh-CN" sz="3200" b="1" dirty="0"/>
              <a:t>5m/s</a:t>
            </a:r>
            <a:r>
              <a:rPr lang="zh-CN" altLang="en-US" sz="3200" b="1" dirty="0"/>
              <a:t>的速度匀速走了</a:t>
            </a:r>
            <a:r>
              <a:rPr lang="en-US" altLang="zh-CN" sz="3200" b="1" dirty="0"/>
              <a:t>50m</a:t>
            </a:r>
            <a:r>
              <a:rPr lang="zh-CN" altLang="en-US" sz="3200" b="1" dirty="0"/>
              <a:t>，则他在整个路程中的平均速度是（　　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A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3m/s	</a:t>
            </a:r>
            <a:r>
              <a:rPr lang="en-US" altLang="zh-CN" sz="3200" b="1" dirty="0" smtClean="0"/>
              <a:t>     B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7m/s	</a:t>
            </a:r>
            <a:r>
              <a:rPr lang="en-US" altLang="zh-CN" sz="3200" b="1" dirty="0" smtClean="0"/>
              <a:t>   C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3.5m/s	</a:t>
            </a:r>
            <a:r>
              <a:rPr lang="en-US" altLang="zh-CN" sz="3200" b="1" dirty="0" smtClean="0"/>
              <a:t>      D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2.5m/s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703512" y="31409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1052736"/>
            <a:ext cx="4032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运动图像</a:t>
            </a:r>
            <a:endParaRPr lang="zh-CN" alt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599" y="1689885"/>
            <a:ext cx="7326044" cy="22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（</a:t>
            </a:r>
            <a:r>
              <a:rPr lang="en-US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2015•</a:t>
            </a:r>
            <a:r>
              <a:rPr lang="zh-CN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如图是某物体运动的s-t图象，则选项中能与之相对应的v-t图象是（　　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9456" y="1598070"/>
            <a:ext cx="10502335" cy="4135273"/>
            <a:chOff x="1237174" y="1176793"/>
            <a:chExt cx="10502335" cy="4135273"/>
          </a:xfrm>
        </p:grpSpPr>
        <p:pic>
          <p:nvPicPr>
            <p:cNvPr id="11266" name="Picture 2" descr="菁优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187" y="1176793"/>
              <a:ext cx="2729272" cy="2046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菁优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173" y="3538891"/>
              <a:ext cx="2026486" cy="177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菁优网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264" y="3602645"/>
              <a:ext cx="1980220" cy="170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 descr="菁优网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174" y="3586604"/>
              <a:ext cx="1948394" cy="163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菁优网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089" y="3640770"/>
              <a:ext cx="2037420" cy="163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55440" y="5761412"/>
            <a:ext cx="108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A                       B                          C                           D 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</p:txBody>
      </p:sp>
      <p:sp>
        <p:nvSpPr>
          <p:cNvPr id="14" name="矩形 13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376" y="115348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、如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图是某物体的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s-t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图象，由图象可知前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内物体通过的路程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是</a:t>
            </a:r>
            <a:r>
              <a:rPr lang="en-US" altLang="zh-CN" sz="3200" b="1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______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，在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5s-15s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内做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运动．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256" y="2009572"/>
            <a:ext cx="2815490" cy="23730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74010" y="20095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9616" y="270892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匀速直线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3352" y="1196752"/>
            <a:ext cx="763284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、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图是甲、乙两辆同时从同一地点出发的小车的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s-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图像，由图像可知（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秒钟乙车做匀速直线运动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．在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秒时间内，乙车的速度比甲车的速度大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．第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秒钟时，甲、乙两车速度相同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．经过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秒钟，甲车通过的路程比乙车大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liu\AppData\Local\Temp\CyberArticle\afd688d7c40ab2525e4b9b1dcf4e308d_files\clip_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052417"/>
            <a:ext cx="4055634" cy="33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240016" y="1916832"/>
            <a:ext cx="5040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1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336" y="1122952"/>
            <a:ext cx="91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 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标志牌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1769283"/>
            <a:ext cx="11521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</a:t>
            </a:r>
            <a:r>
              <a:rPr lang="zh-CN" altLang="zh-CN" sz="2800" dirty="0">
                <a:solidFill>
                  <a:srgbClr val="FF0000"/>
                </a:solidFill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</a:rPr>
              <a:t>2016•</a:t>
            </a:r>
            <a:r>
              <a:rPr lang="zh-CN" altLang="zh-CN" sz="2800" dirty="0">
                <a:solidFill>
                  <a:srgbClr val="FF0000"/>
                </a:solidFill>
              </a:rPr>
              <a:t>薛城期中）</a:t>
            </a:r>
            <a:r>
              <a:rPr lang="zh-CN" altLang="en-US" sz="2800" b="1" dirty="0" smtClean="0"/>
              <a:t>如</a:t>
            </a:r>
            <a:r>
              <a:rPr lang="zh-CN" altLang="en-US" sz="2800" b="1" dirty="0"/>
              <a:t>图所示，“</a:t>
            </a:r>
            <a:r>
              <a:rPr lang="en-US" altLang="zh-CN" sz="2800" b="1" dirty="0"/>
              <a:t>40”</a:t>
            </a:r>
            <a:r>
              <a:rPr lang="zh-CN" altLang="en-US" sz="2800" b="1" dirty="0" smtClean="0"/>
              <a:t>表示</a:t>
            </a:r>
            <a:r>
              <a:rPr lang="en-US" altLang="zh-CN" sz="2800" b="1" dirty="0" smtClean="0"/>
              <a:t>_______________</a:t>
            </a:r>
            <a:r>
              <a:rPr lang="zh-CN" altLang="en-US" sz="2800" b="1" dirty="0" smtClean="0"/>
              <a:t> </a:t>
            </a:r>
            <a:r>
              <a:rPr lang="zh-CN" altLang="en-US" sz="2800" b="1" dirty="0"/>
              <a:t>，在遵守交通规则的前提下，从看到这两个标志牌的地方到达“西大桥”，匀速行驶的汽车最快</a:t>
            </a:r>
            <a:r>
              <a:rPr lang="zh-CN" altLang="en-US" sz="2800" b="1" dirty="0" smtClean="0"/>
              <a:t>需</a:t>
            </a:r>
            <a:r>
              <a:rPr lang="en-US" altLang="zh-CN" sz="2800" b="1" dirty="0" smtClean="0"/>
              <a:t>_________</a:t>
            </a:r>
            <a:r>
              <a:rPr lang="zh-CN" altLang="en-US" sz="2800" b="1" dirty="0" smtClean="0"/>
              <a:t> </a:t>
            </a:r>
            <a:r>
              <a:rPr lang="en-US" altLang="zh-CN" sz="2800" b="1" dirty="0"/>
              <a:t>min</a:t>
            </a:r>
            <a:r>
              <a:rPr lang="zh-CN" altLang="en-US" sz="2800" b="1" dirty="0"/>
              <a:t>．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930" y="3932372"/>
            <a:ext cx="7560841" cy="20465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52184" y="1624108"/>
            <a:ext cx="2592288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限速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40km/h 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5760" y="2911980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12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6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40" y="1772515"/>
            <a:ext cx="11233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小明一家双休日驾车外出郊游，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在</a:t>
            </a:r>
            <a:endParaRPr lang="en-US" altLang="zh-CN" sz="2800" b="1" kern="0" dirty="0" smtClean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汽车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行驶的过程中，小明同学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观察</a:t>
            </a:r>
            <a:endParaRPr lang="en-US" altLang="zh-CN" sz="2800" b="1" kern="0" dirty="0" smtClean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了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一下速度及里程表盘如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图</a:t>
            </a:r>
            <a:r>
              <a:rPr lang="en-US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10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甲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所示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．</a:t>
            </a:r>
            <a:endParaRPr lang="en-US" altLang="zh-CN" sz="2800" b="1" kern="0" dirty="0" smtClean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此时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汽车的行驶速度为</a:t>
            </a:r>
            <a:r>
              <a:rPr lang="en-US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___________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，</a:t>
            </a:r>
            <a:endParaRPr lang="en-US" altLang="zh-CN" sz="2800" b="1" kern="0" dirty="0" smtClean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汽车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行驶了半个小时后．表盘的示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数如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图</a:t>
            </a:r>
            <a:r>
              <a:rPr lang="en-US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1O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乙所示，那么这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段时间</a:t>
            </a:r>
            <a:r>
              <a:rPr lang="zh-CN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内汽车行驶的平均速度为</a:t>
            </a:r>
            <a:r>
              <a:rPr lang="en-US" altLang="zh-CN" sz="28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___________</a:t>
            </a:r>
            <a:r>
              <a:rPr lang="zh-CN" altLang="zh-CN" sz="28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．</a:t>
            </a:r>
            <a:endParaRPr lang="zh-CN" altLang="zh-CN" sz="28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t="9766"/>
          <a:stretch/>
        </p:blipFill>
        <p:spPr>
          <a:xfrm>
            <a:off x="6456040" y="1707727"/>
            <a:ext cx="4896544" cy="26940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1122952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速度表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707727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、如</a:t>
            </a:r>
            <a:r>
              <a:rPr lang="zh-CN" altLang="en-US" sz="3200" b="1" dirty="0"/>
              <a:t>图所示，为某同学乘坐出租车到达目的地时的出租车专用发票．则出租车在该段路程行驶的</a:t>
            </a:r>
            <a:r>
              <a:rPr lang="zh-CN" altLang="en-US" sz="3200" b="1" dirty="0" smtClean="0"/>
              <a:t>平均速度为</a:t>
            </a:r>
            <a:r>
              <a:rPr lang="zh-CN" altLang="en-US" sz="3200" b="1" dirty="0"/>
              <a:t>（　　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A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1.2km/h	B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120km/h	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C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12m/s	</a:t>
            </a:r>
            <a:r>
              <a:rPr lang="en-US" altLang="zh-CN" sz="3200" b="1" dirty="0" smtClean="0"/>
              <a:t>          D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20m/s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248" y="1969418"/>
            <a:ext cx="2826338" cy="35744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71964" y="329683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336" y="1122952"/>
            <a:ext cx="91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 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出租车发票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024" y="1772816"/>
            <a:ext cx="11809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、甲</a:t>
            </a:r>
            <a:r>
              <a:rPr lang="zh-CN" altLang="en-US" sz="3200" b="1" dirty="0"/>
              <a:t>、乙两物体都做匀速直线运动．甲、乙经过的路程之比</a:t>
            </a:r>
            <a:r>
              <a:rPr lang="zh-CN" altLang="en-US" sz="3200" b="1" dirty="0" smtClean="0"/>
              <a:t>为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，所用的时间之比为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，则甲乙的速度之比为（　　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    A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	</a:t>
            </a:r>
            <a:r>
              <a:rPr lang="en-US" altLang="zh-CN" sz="3200" b="1" dirty="0" smtClean="0"/>
              <a:t>    B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8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	</a:t>
            </a:r>
            <a:r>
              <a:rPr lang="en-US" altLang="zh-CN" sz="3200" b="1" dirty="0" smtClean="0"/>
              <a:t>      C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	</a:t>
            </a:r>
            <a:r>
              <a:rPr lang="en-US" altLang="zh-CN" sz="3200" b="1" dirty="0" smtClean="0"/>
              <a:t>   D</a:t>
            </a:r>
            <a:r>
              <a:rPr lang="zh-CN" altLang="en-US" sz="3200" b="1" dirty="0"/>
              <a:t>．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315056" y="265099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336" y="1122952"/>
            <a:ext cx="9145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 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比值问题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7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707727"/>
            <a:ext cx="11449272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</a:t>
            </a:r>
            <a:r>
              <a:rPr lang="zh-CN" altLang="zh-CN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</a:rPr>
              <a:t>2016•</a:t>
            </a:r>
            <a:r>
              <a:rPr lang="zh-CN" altLang="zh-CN" sz="2800" b="1" dirty="0">
                <a:solidFill>
                  <a:srgbClr val="FF0000"/>
                </a:solidFill>
              </a:rPr>
              <a:t>薛城期中）</a:t>
            </a:r>
            <a:r>
              <a:rPr lang="zh-CN" altLang="en-US" sz="2800" b="1" dirty="0" smtClean="0"/>
              <a:t>一</a:t>
            </a:r>
            <a:r>
              <a:rPr lang="zh-CN" altLang="en-US" sz="2800" b="1" dirty="0"/>
              <a:t>辆长</a:t>
            </a:r>
            <a:r>
              <a:rPr lang="en-US" altLang="zh-CN" sz="2800" b="1" dirty="0"/>
              <a:t>30m</a:t>
            </a:r>
            <a:r>
              <a:rPr lang="zh-CN" altLang="en-US" sz="2800" b="1" dirty="0"/>
              <a:t>的大型平板车，在匀速通过</a:t>
            </a:r>
            <a:r>
              <a:rPr lang="en-US" altLang="zh-CN" sz="2800" b="1" dirty="0"/>
              <a:t>70m</a:t>
            </a:r>
            <a:r>
              <a:rPr lang="zh-CN" altLang="en-US" sz="2800" b="1" dirty="0"/>
              <a:t>长的大桥时，所用时间是</a:t>
            </a:r>
            <a:r>
              <a:rPr lang="en-US" altLang="zh-CN" sz="2800" b="1" dirty="0"/>
              <a:t>10s</a:t>
            </a:r>
            <a:r>
              <a:rPr lang="zh-CN" altLang="en-US" sz="2800" b="1" dirty="0" smtClean="0"/>
              <a:t>，该平板车的行驶速度为（        ）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A</a:t>
            </a:r>
            <a:r>
              <a:rPr lang="zh-CN" altLang="en-US" sz="2800" b="1" dirty="0" smtClean="0"/>
              <a:t>．</a:t>
            </a:r>
            <a:r>
              <a:rPr lang="en-US" altLang="zh-CN" sz="2800" b="1" dirty="0" smtClean="0"/>
              <a:t>10m/s</a:t>
            </a:r>
            <a:r>
              <a:rPr lang="en-US" altLang="zh-CN" sz="2800" b="1" dirty="0"/>
              <a:t>	    </a:t>
            </a:r>
            <a:r>
              <a:rPr lang="en-US" altLang="zh-CN" sz="2800" b="1" dirty="0" smtClean="0"/>
              <a:t>   </a:t>
            </a:r>
            <a:r>
              <a:rPr lang="en-US" altLang="zh-CN" sz="2800" b="1" dirty="0"/>
              <a:t>B</a:t>
            </a:r>
            <a:r>
              <a:rPr lang="zh-CN" altLang="en-US" sz="2800" b="1" dirty="0" smtClean="0"/>
              <a:t>．</a:t>
            </a:r>
            <a:r>
              <a:rPr lang="en-US" altLang="zh-CN" sz="2800" b="1" dirty="0" smtClean="0"/>
              <a:t>7m/s</a:t>
            </a:r>
            <a:r>
              <a:rPr lang="en-US" altLang="zh-CN" sz="2800" b="1" dirty="0"/>
              <a:t>	C</a:t>
            </a:r>
            <a:r>
              <a:rPr lang="zh-CN" altLang="en-US" sz="2800" b="1" dirty="0" smtClean="0"/>
              <a:t>．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3m/s      </a:t>
            </a:r>
            <a:r>
              <a:rPr lang="en-US" altLang="zh-CN" sz="2800" b="1" dirty="0"/>
              <a:t>	D</a:t>
            </a:r>
            <a:r>
              <a:rPr lang="zh-CN" altLang="en-US" sz="2800" b="1" dirty="0" smtClean="0"/>
              <a:t>．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4m/s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336" y="1122952"/>
            <a:ext cx="11665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火车过大桥（山洞）问题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7348" y="4077072"/>
            <a:ext cx="11449272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拓展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2800" b="1" dirty="0" smtClean="0"/>
              <a:t>它</a:t>
            </a:r>
            <a:r>
              <a:rPr lang="zh-CN" altLang="en-US" sz="2800" b="1" dirty="0"/>
              <a:t>以同样的速度通过另一座桥，用了</a:t>
            </a:r>
            <a:r>
              <a:rPr lang="en-US" altLang="zh-CN" sz="2800" b="1" dirty="0"/>
              <a:t>20s</a:t>
            </a:r>
            <a:r>
              <a:rPr lang="zh-CN" altLang="en-US" sz="2800" b="1" dirty="0"/>
              <a:t>的时间，那么这座桥的长度是（　　</a:t>
            </a:r>
            <a:r>
              <a:rPr lang="zh-CN" altLang="en-US" sz="2800" b="1" dirty="0" smtClean="0"/>
              <a:t>）</a:t>
            </a:r>
            <a:r>
              <a:rPr lang="en-US" altLang="zh-CN" sz="2800" b="1" dirty="0"/>
              <a:t> 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A</a:t>
            </a:r>
            <a:r>
              <a:rPr lang="zh-CN" altLang="en-US" sz="2800" b="1" dirty="0"/>
              <a:t>．</a:t>
            </a:r>
            <a:r>
              <a:rPr lang="en-US" altLang="zh-CN" sz="2800" b="1" dirty="0"/>
              <a:t>140m	      B</a:t>
            </a:r>
            <a:r>
              <a:rPr lang="zh-CN" altLang="en-US" sz="2800" b="1" dirty="0"/>
              <a:t>．</a:t>
            </a:r>
            <a:r>
              <a:rPr lang="en-US" altLang="zh-CN" sz="2800" b="1" dirty="0"/>
              <a:t>170m	C</a:t>
            </a:r>
            <a:r>
              <a:rPr lang="zh-CN" altLang="en-US" sz="2800" b="1" dirty="0"/>
              <a:t>．</a:t>
            </a:r>
            <a:r>
              <a:rPr lang="en-US" altLang="zh-CN" sz="2800" b="1" dirty="0"/>
              <a:t>200m	D</a:t>
            </a:r>
            <a:r>
              <a:rPr lang="zh-CN" altLang="en-US" sz="2800" b="1" dirty="0"/>
              <a:t>．</a:t>
            </a:r>
            <a:r>
              <a:rPr lang="en-US" altLang="zh-CN" sz="2800" b="1" dirty="0"/>
              <a:t>230m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245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616" y="1707773"/>
            <a:ext cx="10369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1.  </a:t>
            </a:r>
            <a:r>
              <a:rPr lang="zh-CN" altLang="en-US" sz="2800" b="1" dirty="0" smtClean="0"/>
              <a:t>请</a:t>
            </a:r>
            <a:r>
              <a:rPr lang="zh-CN" altLang="en-US" sz="2800" b="1" dirty="0"/>
              <a:t>填上合适的单位或数值：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）在高速公路上行驶的汽车速度为</a:t>
            </a:r>
            <a:r>
              <a:rPr lang="en-US" altLang="zh-CN" sz="2800" b="1" dirty="0"/>
              <a:t>30 </a:t>
            </a:r>
            <a:r>
              <a:rPr lang="en-US" altLang="zh-CN" sz="2800" b="1" dirty="0" smtClean="0"/>
              <a:t>_______</a:t>
            </a:r>
            <a:r>
              <a:rPr lang="zh-CN" altLang="en-US" sz="2800" b="1" dirty="0" smtClean="0"/>
              <a:t>；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）人的头发直径约为</a:t>
            </a:r>
            <a:r>
              <a:rPr lang="en-US" altLang="zh-CN" sz="2800" b="1" dirty="0" smtClean="0"/>
              <a:t>70_____ </a:t>
            </a:r>
            <a:r>
              <a:rPr lang="zh-CN" altLang="en-US" sz="2800" b="1" dirty="0"/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）我们学校教学楼每层的高度约</a:t>
            </a:r>
            <a:r>
              <a:rPr lang="zh-CN" altLang="en-US" sz="2800" b="1" dirty="0" smtClean="0"/>
              <a:t>为</a:t>
            </a:r>
            <a:r>
              <a:rPr lang="en-US" altLang="zh-CN" sz="2800" b="1" dirty="0" smtClean="0"/>
              <a:t>_________m</a:t>
            </a:r>
            <a:r>
              <a:rPr lang="zh-CN" altLang="en-US" sz="2800" b="1" dirty="0"/>
              <a:t>．</a:t>
            </a:r>
          </a:p>
        </p:txBody>
      </p:sp>
      <p:sp>
        <p:nvSpPr>
          <p:cNvPr id="6" name="矩形 5"/>
          <p:cNvSpPr/>
          <p:nvPr/>
        </p:nvSpPr>
        <p:spPr>
          <a:xfrm>
            <a:off x="446260" y="5686986"/>
            <a:ext cx="8947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 72km/h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12717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zh-CN" sz="2800" b="1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______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m/s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5m/s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=_____km/h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446260" y="4455694"/>
            <a:ext cx="9898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/>
              <a:t>2.   9×10</a:t>
            </a:r>
            <a:r>
              <a:rPr lang="en-US" altLang="zh-CN" sz="2800" b="1" baseline="30000" dirty="0" smtClean="0"/>
              <a:t>-5</a:t>
            </a:r>
            <a:r>
              <a:rPr lang="en-US" altLang="zh-CN" sz="2800" b="1" dirty="0" smtClean="0"/>
              <a:t>m=__________mm        </a:t>
            </a:r>
            <a:r>
              <a:rPr lang="el-GR" altLang="zh-CN" sz="2800" b="1" dirty="0" smtClean="0"/>
              <a:t>7</a:t>
            </a:r>
            <a:r>
              <a:rPr lang="en-US" altLang="zh-CN" sz="2800" b="1" dirty="0" smtClean="0"/>
              <a:t>.</a:t>
            </a:r>
            <a:r>
              <a:rPr lang="el-GR" altLang="zh-CN" sz="2800" b="1" dirty="0" smtClean="0"/>
              <a:t>5</a:t>
            </a:r>
            <a:r>
              <a:rPr lang="en-US" altLang="zh-CN" sz="2800" dirty="0" smtClean="0"/>
              <a:t>×10</a:t>
            </a:r>
            <a:r>
              <a:rPr lang="en-US" altLang="zh-CN" sz="2800" baseline="30000" dirty="0" smtClean="0"/>
              <a:t>8</a:t>
            </a:r>
            <a:r>
              <a:rPr lang="el-GR" altLang="zh-CN" sz="2800" b="1" dirty="0" smtClean="0"/>
              <a:t>μ</a:t>
            </a:r>
            <a:r>
              <a:rPr lang="en-US" altLang="zh-CN" sz="2800" b="1" dirty="0"/>
              <a:t>m= </a:t>
            </a:r>
            <a:r>
              <a:rPr lang="en-US" altLang="zh-CN" sz="2800" b="1" dirty="0" smtClean="0"/>
              <a:t>___________m</a:t>
            </a:r>
            <a:endParaRPr lang="zh-CN" alt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60096" y="2277160"/>
            <a:ext cx="12961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97756" y="2812334"/>
            <a:ext cx="999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39890" y="3581775"/>
            <a:ext cx="6540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42883" y="4348158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9×10</a:t>
            </a:r>
            <a:r>
              <a:rPr lang="en-US" altLang="zh-CN" sz="3200" b="1" baseline="30000" dirty="0" smtClean="0">
                <a:solidFill>
                  <a:srgbClr val="FF0000"/>
                </a:solidFill>
              </a:rPr>
              <a:t>-2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93989" y="4409056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7.5×10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7437" y="561794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20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0061" y="562543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18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3276" y="1160926"/>
            <a:ext cx="498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命题点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单位</a:t>
            </a:r>
            <a:r>
              <a:rPr lang="zh-CN" altLang="en-US" sz="28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及其</a:t>
            </a:r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换算</a:t>
            </a:r>
            <a:endParaRPr lang="zh-CN" altLang="en-US" sz="28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6260" y="5094594"/>
            <a:ext cx="8947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 2h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12717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zh-CN" sz="2800" b="1" dirty="0" smtClean="0">
                <a:solidFill>
                  <a:srgbClr val="127176"/>
                </a:solidFill>
                <a:latin typeface="Times New Roman" panose="02020603050405020304" pitchFamily="18" charset="0"/>
              </a:rPr>
              <a:t>______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min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300s=_____ min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800" b="1" dirty="0"/>
          </a:p>
        </p:txBody>
      </p:sp>
      <p:sp>
        <p:nvSpPr>
          <p:cNvPr id="21" name="矩形 20"/>
          <p:cNvSpPr/>
          <p:nvPr/>
        </p:nvSpPr>
        <p:spPr>
          <a:xfrm>
            <a:off x="1809273" y="504795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120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20088" y="50331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714315"/>
              </p:ext>
            </p:extLst>
          </p:nvPr>
        </p:nvGraphicFramePr>
        <p:xfrm>
          <a:off x="5951983" y="3645024"/>
          <a:ext cx="5976663" cy="2321044"/>
        </p:xfrm>
        <a:graphic>
          <a:graphicData uri="http://schemas.openxmlformats.org/drawingml/2006/table">
            <a:tbl>
              <a:tblPr/>
              <a:tblGrid>
                <a:gridCol w="680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3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8779"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站次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站名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到达时间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开车时间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停留时间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里程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453"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福州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始发站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endParaRPr lang="zh-CN" altLang="en-US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0km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53"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</a:rPr>
                        <a:t>南平北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2min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121km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453"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建瓯西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2min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174km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453"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武夷山东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09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09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2min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225km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453"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上海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ctr" latinLnBrk="1"/>
                      <a:r>
                        <a:rPr lang="zh-CN" altLang="en-US" sz="1600" b="1">
                          <a:solidFill>
                            <a:srgbClr val="FF0000"/>
                          </a:solidFill>
                          <a:effectLst/>
                        </a:rPr>
                        <a:t>终点站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 latinLnBrk="1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876km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081" y="1720599"/>
            <a:ext cx="114965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2016•</a:t>
            </a:r>
            <a:r>
              <a:rPr lang="zh-CN" altLang="zh-CN" sz="2400" dirty="0">
                <a:solidFill>
                  <a:srgbClr val="FF0000"/>
                </a:solidFill>
              </a:rPr>
              <a:t>薛城期中）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以下是合福线G1632次列车时刻表，如果你乘坐该次列车从南平北站出发前往八闽第一名山“武夷山”旅游．求：（1）从福州至上海的距离； 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（2）从福州至上海需多长时间；（3）该次列车从福州发车运行至上海的平均速度为多少km/h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考点三：运动的快慢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1122952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速度计算相关问题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列车时刻表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5910" y="1340338"/>
            <a:ext cx="11521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如图是测平均速度的实验装置：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）这个实验的原理</a:t>
            </a:r>
            <a:r>
              <a:rPr lang="zh-CN" altLang="en-US" sz="2800" b="1" dirty="0" smtClean="0"/>
              <a:t>是</a:t>
            </a:r>
            <a:r>
              <a:rPr lang="en-US" altLang="zh-CN" sz="2800" b="1" dirty="0" smtClean="0"/>
              <a:t>_________</a:t>
            </a:r>
            <a:r>
              <a:rPr lang="zh-CN" altLang="en-US" sz="2800" b="1" dirty="0" smtClean="0"/>
              <a:t> ，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需要的测量</a:t>
            </a:r>
            <a:r>
              <a:rPr lang="zh-CN" altLang="en-US" sz="2800" b="1" dirty="0"/>
              <a:t>工具是钟表</a:t>
            </a:r>
            <a:r>
              <a:rPr lang="zh-CN" altLang="en-US" sz="2800" b="1" dirty="0" smtClean="0"/>
              <a:t>和</a:t>
            </a:r>
            <a:r>
              <a:rPr lang="en-US" altLang="zh-CN" sz="2800" b="1" dirty="0" smtClean="0"/>
              <a:t>___________</a:t>
            </a:r>
            <a:r>
              <a:rPr lang="zh-CN" altLang="en-US" sz="2800" b="1" dirty="0" smtClean="0"/>
              <a:t> </a:t>
            </a:r>
            <a:r>
              <a:rPr lang="zh-CN" altLang="en-US" sz="2800" b="1" dirty="0"/>
              <a:t>．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）该实验中，金属片的作用</a:t>
            </a:r>
            <a:r>
              <a:rPr lang="zh-CN" altLang="en-US" sz="2800" b="1" dirty="0" smtClean="0"/>
              <a:t>是</a:t>
            </a:r>
            <a:r>
              <a:rPr lang="en-US" altLang="zh-CN" sz="2800" b="1" dirty="0" smtClean="0"/>
              <a:t>____________</a:t>
            </a:r>
            <a:r>
              <a:rPr lang="zh-CN" altLang="en-US" sz="2800" b="1" dirty="0" smtClean="0"/>
              <a:t>．</a:t>
            </a:r>
            <a:endParaRPr lang="zh-CN" altLang="en-US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）小车所放的斜面应保持较 </a:t>
            </a:r>
            <a:r>
              <a:rPr lang="en-US" altLang="zh-CN" sz="2800" b="1" dirty="0" smtClean="0"/>
              <a:t>________</a:t>
            </a:r>
            <a:r>
              <a:rPr lang="zh-CN" altLang="en-US" sz="2800" b="1" dirty="0" smtClean="0"/>
              <a:t>（</a:t>
            </a:r>
            <a:r>
              <a:rPr lang="zh-CN" altLang="en-US" sz="2800" b="1" dirty="0"/>
              <a:t>填“大”或“小”）的坡度，这样小车在斜面上运动时间会 </a:t>
            </a:r>
            <a:r>
              <a:rPr lang="en-US" altLang="zh-CN" sz="2800" b="1" dirty="0" smtClean="0"/>
              <a:t>_______</a:t>
            </a:r>
            <a:r>
              <a:rPr lang="zh-CN" altLang="en-US" sz="2800" b="1" dirty="0" smtClean="0"/>
              <a:t>（</a:t>
            </a:r>
            <a:r>
              <a:rPr lang="zh-CN" altLang="en-US" sz="2800" b="1" dirty="0"/>
              <a:t>填“长”或“短”）些，便于</a:t>
            </a:r>
            <a:r>
              <a:rPr lang="zh-CN" altLang="en-US" sz="2800" b="1" dirty="0" smtClean="0"/>
              <a:t>测量</a:t>
            </a:r>
            <a:r>
              <a:rPr lang="en-US" altLang="zh-CN" sz="2800" b="1" dirty="0" smtClean="0"/>
              <a:t>_______</a:t>
            </a:r>
            <a:r>
              <a:rPr lang="zh-CN" altLang="en-US" sz="2800" b="1" dirty="0" smtClean="0"/>
              <a:t>．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06"/>
          <a:stretch/>
        </p:blipFill>
        <p:spPr>
          <a:xfrm>
            <a:off x="7304759" y="1340338"/>
            <a:ext cx="4613720" cy="2086202"/>
          </a:xfrm>
          <a:prstGeom prst="rect">
            <a:avLst/>
          </a:prstGeom>
        </p:spPr>
      </p:pic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0681643"/>
              </p:ext>
            </p:extLst>
          </p:nvPr>
        </p:nvGraphicFramePr>
        <p:xfrm>
          <a:off x="4301349" y="1998596"/>
          <a:ext cx="816681" cy="647700"/>
        </p:xfrm>
        <a:graphic>
          <a:graphicData uri="http://schemas.openxmlformats.org/presentationml/2006/ole">
            <p:oleObj spid="_x0000_s4119" name="Equation" r:id="rId5" imgW="583947" imgH="609336" progId="">
              <p:embed/>
            </p:oleObj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75820" y="273840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刻 度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7569" y="34265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便于测量时间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1283" y="4075055"/>
            <a:ext cx="80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小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3912" y="4611819"/>
            <a:ext cx="70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长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1424" y="5301208"/>
            <a:ext cx="12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时间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59696" y="507157"/>
            <a:ext cx="4824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实验：测量平均速度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5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908720"/>
            <a:ext cx="11449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en-US" sz="2400" b="1" dirty="0"/>
              <a:t>）若秒表每格</a:t>
            </a:r>
            <a:r>
              <a:rPr lang="en-US" altLang="zh-CN" sz="2400" b="1" dirty="0"/>
              <a:t>1s</a:t>
            </a:r>
            <a:r>
              <a:rPr lang="zh-CN" altLang="en-US" sz="2400" b="1" dirty="0"/>
              <a:t>，小车全程的平均速度</a:t>
            </a:r>
            <a:r>
              <a:rPr lang="zh-CN" altLang="en-US" sz="2400" b="1" dirty="0" smtClean="0"/>
              <a:t>是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_________</a:t>
            </a:r>
            <a:r>
              <a:rPr lang="zh-CN" altLang="en-US" sz="2400" b="1" dirty="0" smtClean="0"/>
              <a:t> </a:t>
            </a:r>
            <a:r>
              <a:rPr lang="en-US" altLang="zh-CN" sz="2400" b="1" dirty="0"/>
              <a:t>m/s</a:t>
            </a:r>
            <a:r>
              <a:rPr lang="zh-CN" altLang="en-US" sz="2400" b="1" dirty="0"/>
              <a:t>．小车上一半路程的</a:t>
            </a:r>
            <a:r>
              <a:rPr lang="zh-CN" altLang="en-US" sz="2400" b="1" dirty="0" smtClean="0"/>
              <a:t>平均速度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</a:t>
            </a:r>
            <a:r>
              <a:rPr lang="en-US" altLang="zh-CN" sz="2400" b="1" dirty="0"/>
              <a:t>______</a:t>
            </a:r>
            <a:r>
              <a:rPr lang="zh-CN" altLang="en-US" sz="2400" b="1" dirty="0"/>
              <a:t>（填“大于”“小于”或“等于”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小车</a:t>
            </a:r>
            <a:r>
              <a:rPr lang="zh-CN" altLang="en-US" sz="2400" b="1" dirty="0"/>
              <a:t>下一半路程的平均速度．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）小车从斜面顶端运动到底端过程中，做的是</a:t>
            </a:r>
            <a:r>
              <a:rPr lang="en-US" altLang="zh-CN" sz="2400" b="1" dirty="0"/>
              <a:t>__________</a:t>
            </a:r>
            <a:r>
              <a:rPr lang="zh-CN" altLang="en-US" sz="2400" b="1" dirty="0"/>
              <a:t>（填“匀速”或“变速”）直线运动．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（</a:t>
            </a:r>
            <a:r>
              <a:rPr lang="en-US" altLang="zh-CN" sz="2400" b="1" dirty="0"/>
              <a:t>6</a:t>
            </a:r>
            <a:r>
              <a:rPr lang="zh-CN" altLang="en-US" sz="2400" b="1" dirty="0"/>
              <a:t>）实验前必须学会熟练使用电子表，如果在实验过程中，当小车运动了一小段距离才开始计时，则会使所测的平均速度偏</a:t>
            </a:r>
            <a:r>
              <a:rPr lang="en-US" altLang="zh-CN" sz="2400" b="1" dirty="0"/>
              <a:t>_________</a:t>
            </a:r>
            <a:r>
              <a:rPr lang="zh-CN" altLang="en-US" sz="2400" b="1" dirty="0"/>
              <a:t>（填“大”或“小”）．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06"/>
          <a:stretch/>
        </p:blipFill>
        <p:spPr>
          <a:xfrm>
            <a:off x="6960096" y="548679"/>
            <a:ext cx="5117776" cy="25922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5400" y="1484784"/>
            <a:ext cx="12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0.12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384" y="2075657"/>
            <a:ext cx="12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小于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8128" y="3170877"/>
            <a:ext cx="12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变速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45166" y="4797152"/>
            <a:ext cx="12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大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1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352" y="764704"/>
            <a:ext cx="1133684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练一练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2015•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薛城期中）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如图是测平均速度的实验装置：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）实验的原理是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）实验中为了便于测量小车的运动时间，斜面应保持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    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坡度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（填“较小”或“较大”）．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）由实验测量可知，小车通过上半程的平均速度比小车通过下半程的平均速度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    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（填“小”、“大”或“等于”），表明小车做的是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  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（填“匀速”或“变速”）运动．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69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811" y="548680"/>
            <a:ext cx="3616285" cy="20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52918" y="3645024"/>
            <a:ext cx="97390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82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574" y="980728"/>
            <a:ext cx="115932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2016•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薛城期中）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小明用如图所示的装置做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“测量平均速度”的实验，请回答以下问题：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）实验中需要使用的测量工具是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，实验原理是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v=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   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）实验时应保持斜面的倾角较小，这是为了减小测量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（填“路程”或“时间”）时造成的误差．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）斜面倾角不变时，小车由静止释放，小车通过的路程越长，其平均速度越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（大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小）．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529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49170"/>
            <a:ext cx="4248472" cy="1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00590" y="1181100"/>
            <a:ext cx="1099141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0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336" y="1185697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刻度尺的使用</a:t>
            </a:r>
            <a:endParaRPr lang="zh-CN" altLang="en-US" sz="28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368" y="2011769"/>
            <a:ext cx="11449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如图所示，下列使用刻度尺的方法中正确的是（　）           </a:t>
            </a:r>
          </a:p>
        </p:txBody>
      </p:sp>
      <p:pic>
        <p:nvPicPr>
          <p:cNvPr id="2050" name="Picture 2" descr="菁优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3" y="2822592"/>
            <a:ext cx="2016224" cy="15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菁优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93" y="2962392"/>
            <a:ext cx="2445537" cy="15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菁优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712" y="2863849"/>
            <a:ext cx="2062536" cy="1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菁优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4994" y="2863849"/>
            <a:ext cx="2499276" cy="12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5360" y="4631673"/>
            <a:ext cx="11449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A                           B                         C                           D 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566485" y="1919435"/>
            <a:ext cx="6540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3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9048" y="381891"/>
            <a:ext cx="115212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3200" dirty="0" smtClean="0"/>
              <a:t>（</a:t>
            </a:r>
            <a:r>
              <a:rPr lang="en-US" altLang="zh-CN" sz="3200" dirty="0">
                <a:solidFill>
                  <a:srgbClr val="0000FF"/>
                </a:solidFill>
              </a:rPr>
              <a:t>2015•</a:t>
            </a:r>
            <a:r>
              <a:rPr lang="zh-CN" altLang="zh-CN" sz="3200" dirty="0">
                <a:solidFill>
                  <a:srgbClr val="0000FF"/>
                </a:solidFill>
              </a:rPr>
              <a:t>薛城期中</a:t>
            </a:r>
            <a:r>
              <a:rPr lang="zh-CN" altLang="zh-CN" sz="3200" dirty="0"/>
              <a:t>）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用直尺和三角板测圆柱体直径，图中方法正确的是（　　）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菁优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614245"/>
            <a:ext cx="2168124" cy="11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菁优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48" y="2581408"/>
            <a:ext cx="2165752" cy="11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菁优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820" y="2487393"/>
            <a:ext cx="2405038" cy="1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菁优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473484"/>
            <a:ext cx="2421385" cy="13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184" y="4160400"/>
            <a:ext cx="11449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A                           B                         C                           D 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55506" y="1133341"/>
            <a:ext cx="6540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3352" y="1640787"/>
            <a:ext cx="115459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5334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 smtClean="0">
                <a:latin typeface="+mn-ea"/>
                <a:ea typeface="+mn-ea"/>
              </a:rPr>
              <a:t>1.(</a:t>
            </a:r>
            <a:r>
              <a:rPr lang="en-US" altLang="zh-CN" sz="3200" dirty="0" smtClean="0">
                <a:solidFill>
                  <a:srgbClr val="0000FF"/>
                </a:solidFill>
              </a:rPr>
              <a:t>2015</a:t>
            </a:r>
            <a:r>
              <a:rPr lang="en-US" altLang="zh-CN" sz="3200" dirty="0">
                <a:solidFill>
                  <a:srgbClr val="0000FF"/>
                </a:solidFill>
              </a:rPr>
              <a:t>•</a:t>
            </a:r>
            <a:r>
              <a:rPr lang="zh-CN" altLang="zh-CN" sz="3200" dirty="0">
                <a:solidFill>
                  <a:srgbClr val="0000FF"/>
                </a:solidFill>
              </a:rPr>
              <a:t>薛城期</a:t>
            </a:r>
            <a:r>
              <a:rPr lang="zh-CN" altLang="zh-CN" sz="3200" dirty="0" smtClean="0">
                <a:solidFill>
                  <a:srgbClr val="0000FF"/>
                </a:solidFill>
              </a:rPr>
              <a:t>中</a:t>
            </a:r>
            <a:r>
              <a:rPr lang="en-US" altLang="zh-CN" sz="3200" b="1" dirty="0" smtClean="0">
                <a:latin typeface="+mn-ea"/>
                <a:ea typeface="+mn-ea"/>
              </a:rPr>
              <a:t>)</a:t>
            </a:r>
            <a:r>
              <a:rPr lang="zh-CN" altLang="en-US" sz="3200" b="1" dirty="0" smtClean="0">
                <a:latin typeface="+mn-ea"/>
                <a:ea typeface="+mn-ea"/>
              </a:rPr>
              <a:t>如图</a:t>
            </a:r>
            <a:r>
              <a:rPr lang="zh-CN" altLang="en-US" sz="3200" b="1" dirty="0">
                <a:latin typeface="+mn-ea"/>
                <a:ea typeface="+mn-ea"/>
              </a:rPr>
              <a:t>中该刻度尺的分度值是</a:t>
            </a:r>
            <a:r>
              <a:rPr lang="en-US" altLang="zh-CN" sz="3200" b="1" dirty="0">
                <a:latin typeface="+mn-ea"/>
                <a:ea typeface="+mn-ea"/>
              </a:rPr>
              <a:t>________ </a:t>
            </a:r>
            <a:r>
              <a:rPr lang="en-US" altLang="zh-CN" sz="3200" b="1" dirty="0" smtClean="0">
                <a:latin typeface="+mn-ea"/>
                <a:ea typeface="+mn-ea"/>
              </a:rPr>
              <a:t>cm,</a:t>
            </a:r>
            <a:r>
              <a:rPr lang="zh-CN" altLang="en-US" sz="3200" b="1" dirty="0" smtClean="0">
                <a:latin typeface="+mn-ea"/>
                <a:ea typeface="+mn-ea"/>
              </a:rPr>
              <a:t>被测物体的长度是</a:t>
            </a:r>
            <a:r>
              <a:rPr lang="en-US" altLang="zh-CN" sz="3200" b="1" dirty="0" smtClean="0">
                <a:latin typeface="+mn-ea"/>
                <a:ea typeface="+mn-ea"/>
              </a:rPr>
              <a:t>________ cm.</a:t>
            </a:r>
            <a:endParaRPr lang="en-US" altLang="zh-CN" sz="3200" b="1" dirty="0">
              <a:latin typeface="+mn-ea"/>
              <a:ea typeface="+mn-ea"/>
            </a:endParaRPr>
          </a:p>
        </p:txBody>
      </p:sp>
      <p:pic>
        <p:nvPicPr>
          <p:cNvPr id="9" name="Picture 6" descr="13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356992"/>
            <a:ext cx="9865096" cy="29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3352" y="1188212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刻度尺的</a:t>
            </a:r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读数</a:t>
            </a:r>
          </a:p>
        </p:txBody>
      </p:sp>
    </p:spTree>
    <p:extLst>
      <p:ext uri="{BB962C8B-B14F-4D97-AF65-F5344CB8AC3E}">
        <p14:creationId xmlns:p14="http://schemas.microsoft.com/office/powerpoint/2010/main" xmlns="" val="342112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6" y="1124742"/>
            <a:ext cx="5015437" cy="15724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93931"/>
            <a:ext cx="5724214" cy="333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32" b="21782"/>
          <a:stretch/>
        </p:blipFill>
        <p:spPr>
          <a:xfrm>
            <a:off x="451198" y="4149080"/>
            <a:ext cx="4705643" cy="187220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90587" y="377229"/>
            <a:ext cx="2808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3.80cm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53158" y="3169335"/>
            <a:ext cx="2808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3.00cm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44846" y="5085184"/>
            <a:ext cx="2808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2.05cm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0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490" y="1778035"/>
            <a:ext cx="6058142" cy="44134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40" y="1844824"/>
            <a:ext cx="5207246" cy="427983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25616" y="5024314"/>
            <a:ext cx="22656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5min10s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20336" y="1952240"/>
            <a:ext cx="27696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1min39.8s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1073931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zh-CN" altLang="en-US" sz="28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秒表读数</a:t>
            </a:r>
            <a:endParaRPr lang="zh-CN" alt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3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13468" y="496279"/>
            <a:ext cx="586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考点一：长度和时间的测量</a:t>
            </a:r>
            <a:endParaRPr lang="zh-CN" altLang="en-US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142610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命题点</a:t>
            </a:r>
            <a:r>
              <a:rPr lang="en-US" altLang="zh-CN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误差</a:t>
            </a:r>
            <a:r>
              <a:rPr lang="en-US" altLang="zh-CN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-----</a:t>
            </a:r>
            <a:r>
              <a:rPr lang="zh-CN" alt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辨析</a:t>
            </a:r>
            <a:endParaRPr lang="zh-CN" alt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928590"/>
            <a:ext cx="1130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2015•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薛城期中）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下列关于误差和错误的说法，正确的是（　　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．多测几次求平均值，使用精密仪器和改进实验方法可以避免误差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．改进实验方法，选用精密的测量工具，可以减小误差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．测量中的误差和错误都是不可避免的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zh-CN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．测量中的误差是由于未遵守操作规则而引起的</a:t>
            </a:r>
          </a:p>
        </p:txBody>
      </p:sp>
    </p:spTree>
    <p:extLst>
      <p:ext uri="{BB962C8B-B14F-4D97-AF65-F5344CB8AC3E}">
        <p14:creationId xmlns:p14="http://schemas.microsoft.com/office/powerpoint/2010/main" xmlns="" val="12152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2157</Words>
  <Application>Microsoft Office PowerPoint</Application>
  <PresentationFormat>自定义</PresentationFormat>
  <Paragraphs>273</Paragraphs>
  <Slides>34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自定义设计方案</vt:lpstr>
      <vt:lpstr>Office 主题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232</cp:revision>
  <dcterms:created xsi:type="dcterms:W3CDTF">2012-06-23T00:51:09Z</dcterms:created>
  <dcterms:modified xsi:type="dcterms:W3CDTF">2018-07-07T11:06:09Z</dcterms:modified>
</cp:coreProperties>
</file>