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336" r:id="rId4"/>
    <p:sldId id="631" r:id="rId5"/>
    <p:sldId id="649" r:id="rId6"/>
    <p:sldId id="673" r:id="rId7"/>
    <p:sldId id="672" r:id="rId8"/>
    <p:sldId id="671" r:id="rId9"/>
    <p:sldId id="676" r:id="rId10"/>
    <p:sldId id="674" r:id="rId11"/>
    <p:sldId id="670" r:id="rId12"/>
    <p:sldId id="650" r:id="rId13"/>
    <p:sldId id="632" r:id="rId14"/>
    <p:sldId id="663" r:id="rId15"/>
    <p:sldId id="664" r:id="rId16"/>
    <p:sldId id="665" r:id="rId17"/>
    <p:sldId id="666" r:id="rId18"/>
    <p:sldId id="636" r:id="rId19"/>
    <p:sldId id="637" r:id="rId20"/>
    <p:sldId id="653" r:id="rId21"/>
    <p:sldId id="638" r:id="rId22"/>
    <p:sldId id="639" r:id="rId23"/>
    <p:sldId id="640" r:id="rId24"/>
    <p:sldId id="654" r:id="rId25"/>
    <p:sldId id="655" r:id="rId26"/>
    <p:sldId id="667" r:id="rId27"/>
    <p:sldId id="669" r:id="rId28"/>
    <p:sldId id="668" r:id="rId29"/>
    <p:sldId id="642" r:id="rId3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402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6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87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第九章   浮力与升力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9.3  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研究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物体的浮沉条件（第一课时）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如果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zh-CN" altLang="en-US" dirty="0"/>
              <a:t>＝</a:t>
            </a:r>
            <a:r>
              <a:rPr lang="en-US" altLang="zh-CN" i="1" dirty="0"/>
              <a:t>G</a:t>
            </a:r>
            <a:r>
              <a:rPr lang="zh-CN" altLang="en-US" baseline="-25000" dirty="0"/>
              <a:t>物</a:t>
            </a:r>
            <a:r>
              <a:rPr lang="zh-CN" altLang="en-US" dirty="0"/>
              <a:t>，则物体处于</a:t>
            </a:r>
            <a:r>
              <a:rPr lang="en-US" altLang="zh-CN" dirty="0"/>
              <a:t>_______</a:t>
            </a:r>
            <a:r>
              <a:rPr lang="zh-CN" altLang="en-US" dirty="0"/>
              <a:t>状态或</a:t>
            </a:r>
            <a:r>
              <a:rPr lang="en-US" altLang="zh-CN" dirty="0"/>
              <a:t>_______</a:t>
            </a:r>
            <a:r>
              <a:rPr lang="zh-CN" altLang="en-US" dirty="0"/>
              <a:t>状态。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上浮是个过程，上浮时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______ </a:t>
            </a:r>
            <a:r>
              <a:rPr lang="en-US" altLang="zh-CN" i="1" dirty="0"/>
              <a:t>G</a:t>
            </a:r>
            <a:r>
              <a:rPr lang="zh-CN" altLang="en-US" baseline="-25000" dirty="0"/>
              <a:t>物</a:t>
            </a:r>
            <a:r>
              <a:rPr lang="zh-CN" altLang="en-US" dirty="0"/>
              <a:t>；最终物体静止时处于</a:t>
            </a:r>
            <a:r>
              <a:rPr lang="en-US" altLang="zh-CN" dirty="0"/>
              <a:t>_______</a:t>
            </a:r>
            <a:r>
              <a:rPr lang="zh-CN" altLang="en-US" dirty="0"/>
              <a:t>状态，此时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______ </a:t>
            </a:r>
            <a:r>
              <a:rPr lang="en-US" altLang="zh-CN" i="1" dirty="0"/>
              <a:t>G</a:t>
            </a:r>
            <a:r>
              <a:rPr lang="zh-CN" altLang="en-US" baseline="-25000" dirty="0"/>
              <a:t>物</a:t>
            </a:r>
            <a:r>
              <a:rPr lang="zh-CN" altLang="en-US" dirty="0"/>
              <a:t>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089072" y="149622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漂浮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73043" y="149622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悬浮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52230" y="278911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&gt;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65614" y="320004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漂浮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16519" y="327967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=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物体的浮沉条件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如图</a:t>
            </a:r>
            <a:r>
              <a:rPr lang="en-US" altLang="zh-CN" sz="2600" dirty="0"/>
              <a:t>9.3</a:t>
            </a:r>
            <a:r>
              <a:rPr lang="zh-CN" altLang="en-US" sz="2600" dirty="0"/>
              <a:t>－</a:t>
            </a:r>
            <a:r>
              <a:rPr lang="en-US" altLang="zh-CN" sz="2600" dirty="0"/>
              <a:t>2</a:t>
            </a:r>
            <a:r>
              <a:rPr lang="zh-CN" altLang="en-US" sz="2600" dirty="0"/>
              <a:t>所示，向盛水的烧杯中陆续加盐，并轻轻搅拌，鸡蛋将（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 </a:t>
            </a:r>
            <a:r>
              <a:rPr lang="en-US" altLang="zh-CN" sz="2600" dirty="0"/>
              <a:t>A.</a:t>
            </a:r>
            <a:r>
              <a:rPr lang="zh-CN" altLang="en-US" sz="2600" dirty="0"/>
              <a:t>下沉，浮力不变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上浮，浮力不变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下沉，浮力变小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上浮，浮力变大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把重</a:t>
            </a:r>
            <a:r>
              <a:rPr lang="en-US" altLang="zh-CN" sz="2600" dirty="0"/>
              <a:t>5 N</a:t>
            </a:r>
            <a:r>
              <a:rPr lang="zh-CN" altLang="en-US" sz="2600" dirty="0"/>
              <a:t>，密度为</a:t>
            </a:r>
            <a:r>
              <a:rPr lang="en-US" altLang="zh-CN" sz="2600" dirty="0"/>
              <a:t>0.9×10</a:t>
            </a:r>
            <a:r>
              <a:rPr lang="en-US" altLang="zh-CN" sz="2600" baseline="30000" dirty="0"/>
              <a:t>3</a:t>
            </a:r>
            <a:r>
              <a:rPr lang="en-US" altLang="zh-CN" sz="2600" dirty="0"/>
              <a:t> kg/m</a:t>
            </a:r>
            <a:r>
              <a:rPr lang="en-US" altLang="zh-CN" sz="2600" baseline="30000" dirty="0"/>
              <a:t>3</a:t>
            </a:r>
            <a:r>
              <a:rPr lang="zh-CN" altLang="en-US" sz="2600" dirty="0"/>
              <a:t>的实心物体投入水中。当物体静止时，物体处于</a:t>
            </a:r>
            <a:r>
              <a:rPr lang="en-US" altLang="zh-CN" sz="2400" dirty="0"/>
              <a:t>_______</a:t>
            </a:r>
            <a:r>
              <a:rPr lang="zh-CN" altLang="en-US" sz="2600" dirty="0"/>
              <a:t>（选填“漂浮”“悬浮”或“沉在水底”）状态，物体所受到的浮力是</a:t>
            </a:r>
            <a:r>
              <a:rPr lang="en-US" altLang="zh-CN" sz="2400" dirty="0"/>
              <a:t>_______</a:t>
            </a:r>
            <a:r>
              <a:rPr lang="en-US" altLang="zh-CN" sz="2600" dirty="0"/>
              <a:t>N</a:t>
            </a:r>
            <a:r>
              <a:rPr lang="zh-CN" altLang="en-US" sz="2600" dirty="0"/>
              <a:t>，物体排开水的体积为</a:t>
            </a:r>
            <a:r>
              <a:rPr lang="en-US" altLang="zh-CN" sz="2400" dirty="0"/>
              <a:t>__________ </a:t>
            </a:r>
            <a:r>
              <a:rPr lang="en-US" altLang="zh-CN" sz="2600" dirty="0"/>
              <a:t>m</a:t>
            </a:r>
            <a:r>
              <a:rPr lang="en-US" altLang="zh-CN" sz="2600" baseline="30000" dirty="0"/>
              <a:t>3</a:t>
            </a:r>
            <a:r>
              <a:rPr lang="zh-CN" altLang="en-US" sz="2600" dirty="0"/>
              <a:t>，排开的水的重力是</a:t>
            </a:r>
            <a:r>
              <a:rPr lang="en-US" altLang="zh-CN" sz="2400" dirty="0"/>
              <a:t>_______ </a:t>
            </a:r>
            <a:r>
              <a:rPr lang="en-US" altLang="zh-CN" sz="2600" dirty="0"/>
              <a:t>N</a:t>
            </a:r>
            <a:r>
              <a:rPr lang="zh-CN" altLang="en-US" sz="2600" dirty="0"/>
              <a:t>。（</a:t>
            </a:r>
            <a:r>
              <a:rPr lang="en-US" altLang="zh-CN" sz="2600" i="1" dirty="0"/>
              <a:t>g</a:t>
            </a:r>
            <a:r>
              <a:rPr lang="zh-CN" altLang="en-US" sz="2600" dirty="0"/>
              <a:t>＝</a:t>
            </a:r>
            <a:r>
              <a:rPr lang="en-US" altLang="zh-CN" sz="2600" dirty="0"/>
              <a:t>10 N/kg</a:t>
            </a:r>
            <a:r>
              <a:rPr lang="zh-CN" altLang="en-US" sz="2600" dirty="0"/>
              <a:t>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999013" y="237931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56313" y="5160436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漂浮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02284" y="5574093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5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16740" y="5927612"/>
            <a:ext cx="13532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5×10</a:t>
            </a:r>
            <a:r>
              <a:rPr lang="zh-CN" altLang="en-US" sz="2600" baseline="30000" dirty="0">
                <a:latin typeface="+mn-lt"/>
                <a:sym typeface="+mn-ea"/>
              </a:rPr>
              <a:t>－</a:t>
            </a:r>
            <a:r>
              <a:rPr lang="en-US" altLang="zh-CN" sz="2600" baseline="30000" dirty="0">
                <a:latin typeface="+mn-lt"/>
                <a:sym typeface="+mn-ea"/>
              </a:rPr>
              <a:t>4</a:t>
            </a:r>
            <a:endParaRPr lang="en-US" altLang="en-US" sz="2600" baseline="300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1480" y="6343785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5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734" y="2669947"/>
            <a:ext cx="1942292" cy="18265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3.</a:t>
            </a:r>
            <a:r>
              <a:rPr lang="zh-CN" altLang="en-US" sz="2600" dirty="0"/>
              <a:t>媛媛和惠红同学想知道中国“远征号”潜水艇在南海中执行任务是如何实现浮沉的，她们准备了一个小塑料空药瓶、干抹布、螺母、弹簧测力计、烧杯等器材，模拟潜水艇浮沉，做了“探究物体浮沉条件”的实验（如图</a:t>
            </a:r>
            <a:r>
              <a:rPr lang="en-US" altLang="zh-CN" sz="2600" dirty="0"/>
              <a:t>9.3</a:t>
            </a:r>
            <a:r>
              <a:rPr lang="zh-CN" altLang="en-US" sz="2600" dirty="0"/>
              <a:t>－</a:t>
            </a:r>
            <a:r>
              <a:rPr lang="en-US" altLang="zh-CN" sz="2600" dirty="0"/>
              <a:t>3</a:t>
            </a:r>
            <a:r>
              <a:rPr lang="zh-CN" altLang="en-US" sz="2600" dirty="0"/>
              <a:t>）。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10" y="3670300"/>
            <a:ext cx="6722980" cy="2769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）她们首先探究物体下沉的条件，并按如图</a:t>
            </a:r>
            <a:r>
              <a:rPr lang="en-US" altLang="zh-CN" sz="2600" dirty="0"/>
              <a:t>9.3</a:t>
            </a:r>
            <a:r>
              <a:rPr lang="zh-CN" altLang="en-US" sz="2600" dirty="0"/>
              <a:t>－</a:t>
            </a:r>
            <a:r>
              <a:rPr lang="en-US" altLang="zh-CN" sz="2600" dirty="0"/>
              <a:t>3</a:t>
            </a:r>
            <a:r>
              <a:rPr lang="zh-CN" altLang="en-US" sz="2600" dirty="0"/>
              <a:t>甲、乙做了测量，过程如下：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将部分螺母放入小瓶中，旋紧瓶盖，浸没水中松手后，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观察到小瓶下沉；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捞出小瓶，用干抹布擦干小瓶；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将小瓶挂在弹簧测力计下，读出其重力为</a:t>
            </a:r>
            <a:r>
              <a:rPr lang="en-US" altLang="zh-CN" dirty="0"/>
              <a:t>_______ </a:t>
            </a:r>
            <a:r>
              <a:rPr lang="en-US" altLang="zh-CN" sz="2600" dirty="0"/>
              <a:t>N</a:t>
            </a:r>
            <a:r>
              <a:rPr lang="zh-CN" altLang="en-US" sz="26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将小瓶浸没水中，如图</a:t>
            </a:r>
            <a:r>
              <a:rPr lang="en-US" altLang="zh-CN" sz="2600" dirty="0"/>
              <a:t>9.3</a:t>
            </a:r>
            <a:r>
              <a:rPr lang="zh-CN" altLang="en-US" sz="2600" dirty="0"/>
              <a:t>－</a:t>
            </a:r>
            <a:r>
              <a:rPr lang="en-US" altLang="zh-CN" sz="2600" dirty="0"/>
              <a:t>3</a:t>
            </a:r>
            <a:r>
              <a:rPr lang="zh-CN" altLang="en-US" sz="2600" dirty="0"/>
              <a:t>乙所示，则小瓶受到的浮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力为</a:t>
            </a:r>
            <a:r>
              <a:rPr lang="en-US" altLang="zh-CN" dirty="0"/>
              <a:t>_______ </a:t>
            </a:r>
            <a:r>
              <a:rPr lang="en-US" altLang="zh-CN" sz="2600" dirty="0"/>
              <a:t>N</a:t>
            </a:r>
            <a:r>
              <a:rPr lang="zh-CN" altLang="en-US" sz="26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E.</a:t>
            </a:r>
            <a:r>
              <a:rPr lang="zh-CN" altLang="en-US" sz="2600" dirty="0"/>
              <a:t>分析比较数据得出物体下沉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   的条件为</a:t>
            </a:r>
            <a:r>
              <a:rPr lang="en-US" altLang="zh-CN" dirty="0"/>
              <a:t>_____________ </a:t>
            </a:r>
            <a:r>
              <a:rPr lang="zh-CN" altLang="en-US" sz="26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7106159" y="3422120"/>
            <a:ext cx="601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2.4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61059" y="4276244"/>
            <a:ext cx="601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0.6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18880" y="5049278"/>
            <a:ext cx="12843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zh-CN" altLang="en-US" sz="2600" baseline="-25000" dirty="0">
                <a:latin typeface="+mn-lt"/>
                <a:sym typeface="+mn-ea"/>
              </a:rPr>
              <a:t>浮</a:t>
            </a:r>
            <a:r>
              <a:rPr lang="en-US" altLang="zh-CN" sz="2600" dirty="0">
                <a:latin typeface="+mn-lt"/>
                <a:sym typeface="+mn-ea"/>
              </a:rPr>
              <a:t>&lt;</a:t>
            </a:r>
            <a:r>
              <a:rPr lang="en-US" altLang="zh-CN" sz="2600" i="1" dirty="0">
                <a:latin typeface="+mn-lt"/>
                <a:sym typeface="+mn-ea"/>
              </a:rPr>
              <a:t>G</a:t>
            </a:r>
            <a:r>
              <a:rPr lang="zh-CN" altLang="en-US" sz="2600" baseline="-25000" dirty="0">
                <a:latin typeface="+mn-lt"/>
                <a:sym typeface="+mn-ea"/>
              </a:rPr>
              <a:t>物</a:t>
            </a:r>
            <a:endParaRPr lang="en-US" altLang="en-US" sz="2600" baseline="-25000" dirty="0">
              <a:latin typeface="+mn-lt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722677"/>
            <a:ext cx="2732601" cy="2071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）她们接着探究物体上浮的条件，过程如下：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捞出小瓶，用干抹布擦干小瓶，</a:t>
            </a:r>
            <a:r>
              <a:rPr lang="en-US" altLang="zh-CN" sz="2400" dirty="0"/>
              <a:t>______________________</a:t>
            </a:r>
            <a:r>
              <a:rPr lang="zh-CN" altLang="en-US" sz="2600" dirty="0"/>
              <a:t>，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旋紧瓶盖；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用弹簧测力计测出此时小瓶的重力；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将小瓶浸没水中松手后，观察到小瓶上浮，在小瓶露出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</a:t>
            </a:r>
            <a:r>
              <a:rPr lang="zh-CN" altLang="en-US" sz="2600" dirty="0"/>
              <a:t>水面前，它受到的浮力</a:t>
            </a:r>
            <a:r>
              <a:rPr lang="en-US" altLang="zh-CN" sz="2400" dirty="0"/>
              <a:t>_________</a:t>
            </a:r>
            <a:r>
              <a:rPr lang="zh-CN" altLang="en-US" sz="2600" dirty="0"/>
              <a:t>（选填“大于”“小于”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</a:t>
            </a:r>
            <a:r>
              <a:rPr lang="zh-CN" altLang="en-US" sz="2600" dirty="0"/>
              <a:t>或“等于”）上面（</a:t>
            </a:r>
            <a:r>
              <a:rPr lang="en-US" altLang="zh-CN" sz="2600" dirty="0"/>
              <a:t>1</a:t>
            </a:r>
            <a:r>
              <a:rPr lang="zh-CN" altLang="en-US" sz="2600" dirty="0"/>
              <a:t>）</a:t>
            </a:r>
            <a:r>
              <a:rPr lang="en-US" altLang="zh-CN" sz="2600" dirty="0"/>
              <a:t>A</a:t>
            </a:r>
            <a:r>
              <a:rPr lang="zh-CN" altLang="en-US" sz="2600" dirty="0"/>
              <a:t>步骤中小瓶下沉时的浮力，判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</a:t>
            </a:r>
            <a:r>
              <a:rPr lang="zh-CN" altLang="en-US" sz="2600" dirty="0"/>
              <a:t>断的依据是</a:t>
            </a:r>
            <a:r>
              <a:rPr lang="en-US" altLang="zh-CN" sz="2400" dirty="0"/>
              <a:t>__________________________________________</a:t>
            </a:r>
            <a:r>
              <a:rPr lang="zh-CN" altLang="en-US" sz="26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分析比较数据得出物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体上浮的条件为</a:t>
            </a:r>
            <a:r>
              <a:rPr lang="en-US" altLang="zh-CN" sz="2400" dirty="0"/>
              <a:t>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     _______________</a:t>
            </a:r>
            <a:r>
              <a:rPr lang="zh-CN" altLang="en-US" sz="2600" dirty="0"/>
              <a:t>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569459" y="1829353"/>
            <a:ext cx="28648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取出小瓶中的螺母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80125" y="3409471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等于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62565" y="5379934"/>
            <a:ext cx="10615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i="1" dirty="0">
                <a:latin typeface="+mn-lt"/>
                <a:sym typeface="+mn-ea"/>
              </a:rPr>
              <a:t>F</a:t>
            </a:r>
            <a:r>
              <a:rPr lang="zh-CN" altLang="en-US" sz="2600" baseline="-25000" dirty="0">
                <a:latin typeface="+mn-lt"/>
                <a:sym typeface="+mn-ea"/>
              </a:rPr>
              <a:t>浮</a:t>
            </a:r>
            <a:r>
              <a:rPr lang="en-US" altLang="zh-CN" sz="2600" dirty="0">
                <a:latin typeface="+mn-lt"/>
                <a:sym typeface="+mn-ea"/>
              </a:rPr>
              <a:t>&gt;</a:t>
            </a:r>
            <a:r>
              <a:rPr lang="en-US" altLang="zh-CN" sz="2600" i="1" dirty="0">
                <a:latin typeface="+mn-lt"/>
                <a:sym typeface="+mn-ea"/>
              </a:rPr>
              <a:t>G</a:t>
            </a:r>
            <a:endParaRPr lang="en-US" altLang="en-US" sz="2600" baseline="-25000" dirty="0">
              <a:latin typeface="+mn-lt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722677"/>
            <a:ext cx="2732601" cy="207182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20055" y="4194076"/>
            <a:ext cx="663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i="1" dirty="0">
                <a:latin typeface="+mn-lt"/>
                <a:sym typeface="+mn-ea"/>
              </a:rPr>
              <a:t>F</a:t>
            </a:r>
            <a:r>
              <a:rPr lang="zh-CN" altLang="en-US" baseline="-25000" dirty="0">
                <a:latin typeface="+mn-lt"/>
                <a:sym typeface="+mn-ea"/>
              </a:rPr>
              <a:t>浮</a:t>
            </a:r>
            <a:r>
              <a:rPr lang="zh-CN" altLang="en-US" dirty="0">
                <a:latin typeface="+mn-lt"/>
                <a:sym typeface="+mn-ea"/>
              </a:rPr>
              <a:t>＝</a:t>
            </a:r>
            <a:r>
              <a:rPr lang="en-US" altLang="zh-CN" i="1" dirty="0">
                <a:latin typeface="+mn-lt"/>
                <a:sym typeface="+mn-ea"/>
              </a:rPr>
              <a:t>ρ</a:t>
            </a:r>
            <a:r>
              <a:rPr lang="zh-CN" altLang="en-US" baseline="-25000" dirty="0">
                <a:latin typeface="+mn-lt"/>
                <a:sym typeface="+mn-ea"/>
              </a:rPr>
              <a:t>液</a:t>
            </a:r>
            <a:r>
              <a:rPr lang="en-US" altLang="zh-CN" i="1" dirty="0" err="1">
                <a:latin typeface="+mn-lt"/>
                <a:sym typeface="+mn-ea"/>
              </a:rPr>
              <a:t>gV</a:t>
            </a:r>
            <a:r>
              <a:rPr lang="zh-CN" altLang="en-US" baseline="-25000" dirty="0">
                <a:latin typeface="+mn-lt"/>
                <a:sym typeface="+mn-ea"/>
              </a:rPr>
              <a:t>排</a:t>
            </a:r>
            <a:r>
              <a:rPr lang="zh-CN" altLang="en-US" dirty="0">
                <a:latin typeface="+mn-lt"/>
                <a:sym typeface="+mn-ea"/>
              </a:rPr>
              <a:t>，其中</a:t>
            </a:r>
            <a:r>
              <a:rPr lang="en-US" altLang="zh-CN" i="1" dirty="0">
                <a:latin typeface="+mn-lt"/>
                <a:sym typeface="+mn-ea"/>
              </a:rPr>
              <a:t>ρ</a:t>
            </a:r>
            <a:r>
              <a:rPr lang="zh-CN" altLang="en-US" baseline="-25000" dirty="0">
                <a:latin typeface="+mn-lt"/>
                <a:sym typeface="+mn-ea"/>
              </a:rPr>
              <a:t>液</a:t>
            </a:r>
            <a:r>
              <a:rPr lang="zh-CN" altLang="en-US" dirty="0">
                <a:latin typeface="+mn-lt"/>
                <a:sym typeface="+mn-ea"/>
              </a:rPr>
              <a:t>、</a:t>
            </a:r>
            <a:r>
              <a:rPr lang="en-US" altLang="zh-CN" i="1" dirty="0">
                <a:latin typeface="+mn-lt"/>
                <a:sym typeface="+mn-ea"/>
              </a:rPr>
              <a:t>V</a:t>
            </a:r>
            <a:r>
              <a:rPr lang="zh-CN" altLang="en-US" baseline="-25000" dirty="0">
                <a:latin typeface="+mn-lt"/>
                <a:sym typeface="+mn-ea"/>
              </a:rPr>
              <a:t>排</a:t>
            </a:r>
            <a:r>
              <a:rPr lang="zh-CN" altLang="en-US" dirty="0">
                <a:latin typeface="+mn-lt"/>
                <a:sym typeface="+mn-ea"/>
              </a:rPr>
              <a:t>不变，所以浮力不变</a:t>
            </a:r>
            <a:endParaRPr lang="en-US" altLang="en-US" baseline="-250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3</a:t>
            </a:r>
            <a:r>
              <a:rPr lang="zh-CN" altLang="en-US" sz="2600" dirty="0"/>
              <a:t>）做完实验，她们将如图</a:t>
            </a:r>
            <a:r>
              <a:rPr lang="en-US" altLang="zh-CN" sz="2600" dirty="0"/>
              <a:t>9.3</a:t>
            </a:r>
            <a:r>
              <a:rPr lang="zh-CN" altLang="en-US" sz="2600" dirty="0"/>
              <a:t>－</a:t>
            </a:r>
            <a:r>
              <a:rPr lang="en-US" altLang="zh-CN" sz="2600" dirty="0"/>
              <a:t>3</a:t>
            </a:r>
            <a:r>
              <a:rPr lang="zh-CN" altLang="en-US" sz="2600" dirty="0"/>
              <a:t>丙的潜水艇结构模型与实验所用的小药瓶进行比较，发现潜水艇与小药瓶实现浮沉有共同之处。潜水艇的原理是靠改变</a:t>
            </a:r>
            <a:r>
              <a:rPr lang="en-US" altLang="zh-CN" dirty="0"/>
              <a:t>_____________</a:t>
            </a:r>
            <a:r>
              <a:rPr lang="zh-CN" altLang="en-US" sz="2600" dirty="0"/>
              <a:t>而实现浮沉的。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49442" y="2249723"/>
            <a:ext cx="1524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自身重力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960331"/>
            <a:ext cx="3193442" cy="2697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4</a:t>
            </a:r>
            <a:r>
              <a:rPr lang="zh-CN" altLang="en-US" dirty="0"/>
              <a:t>所示，把质量相等的两块橡皮泥分别捏成实心球状和碗状，轻轻放到水面，静止之后，实心球橡皮泥沉到容器底部，碗状橡皮泥漂浮在水面。则它们所受浮力的大小关系是（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en-US" altLang="zh-CN" i="1" dirty="0"/>
              <a:t>F</a:t>
            </a:r>
            <a:r>
              <a:rPr lang="zh-CN" altLang="en-US" baseline="-25000" dirty="0"/>
              <a:t>球</a:t>
            </a:r>
            <a:r>
              <a:rPr lang="zh-CN" altLang="en-US" dirty="0"/>
              <a:t>＜</a:t>
            </a:r>
            <a:r>
              <a:rPr lang="en-US" altLang="zh-CN" i="1" dirty="0"/>
              <a:t>F</a:t>
            </a:r>
            <a:r>
              <a:rPr lang="zh-CN" altLang="en-US" baseline="-25000" dirty="0"/>
              <a:t>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en-US" altLang="zh-CN" i="1" dirty="0"/>
              <a:t>F</a:t>
            </a:r>
            <a:r>
              <a:rPr lang="zh-CN" altLang="en-US" baseline="-25000" dirty="0"/>
              <a:t>球</a:t>
            </a:r>
            <a:r>
              <a:rPr lang="zh-CN" altLang="en-US" dirty="0"/>
              <a:t>＞</a:t>
            </a:r>
            <a:r>
              <a:rPr lang="en-US" altLang="zh-CN" i="1" dirty="0"/>
              <a:t>F</a:t>
            </a:r>
            <a:r>
              <a:rPr lang="zh-CN" altLang="en-US" baseline="-25000" dirty="0"/>
              <a:t>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en-US" altLang="zh-CN" i="1" dirty="0"/>
              <a:t>F</a:t>
            </a:r>
            <a:r>
              <a:rPr lang="zh-CN" altLang="en-US" baseline="-25000" dirty="0"/>
              <a:t>球</a:t>
            </a:r>
            <a:r>
              <a:rPr lang="zh-CN" altLang="en-US" dirty="0"/>
              <a:t>＝</a:t>
            </a:r>
            <a:r>
              <a:rPr lang="en-US" altLang="zh-CN" i="1" dirty="0"/>
              <a:t>F</a:t>
            </a:r>
            <a:r>
              <a:rPr lang="zh-CN" altLang="en-US" baseline="-25000" dirty="0"/>
              <a:t>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en-US" altLang="zh-CN" i="1" dirty="0"/>
              <a:t>F</a:t>
            </a:r>
            <a:r>
              <a:rPr lang="zh-CN" altLang="en-US" baseline="-25000" dirty="0"/>
              <a:t>球</a:t>
            </a:r>
            <a:r>
              <a:rPr lang="zh-CN" altLang="en-US" dirty="0"/>
              <a:t>≥</a:t>
            </a:r>
            <a:r>
              <a:rPr lang="en-US" altLang="zh-CN" i="1" dirty="0"/>
              <a:t>F</a:t>
            </a:r>
            <a:r>
              <a:rPr lang="zh-CN" altLang="en-US" baseline="-25000" dirty="0"/>
              <a:t>碗</a:t>
            </a:r>
          </a:p>
        </p:txBody>
      </p:sp>
      <p:sp>
        <p:nvSpPr>
          <p:cNvPr id="23" name="矩形 22"/>
          <p:cNvSpPr/>
          <p:nvPr/>
        </p:nvSpPr>
        <p:spPr>
          <a:xfrm>
            <a:off x="5605998" y="268107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2910458" cy="21190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甲、乙、丙、丁是体积和形状都相同，但材料不同的四个球，把它们投入水中静止后的情况如图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5</a:t>
            </a:r>
            <a:r>
              <a:rPr lang="zh-CN" altLang="en-US" dirty="0"/>
              <a:t>所示，其中密度最小的是（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　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甲              </a:t>
            </a:r>
            <a:r>
              <a:rPr lang="en-US" altLang="zh-CN" dirty="0"/>
              <a:t>B.</a:t>
            </a:r>
            <a:r>
              <a:rPr lang="zh-CN" altLang="en-US" dirty="0"/>
              <a:t>乙                </a:t>
            </a:r>
            <a:r>
              <a:rPr lang="en-US" altLang="zh-CN" dirty="0"/>
              <a:t>C.</a:t>
            </a:r>
            <a:r>
              <a:rPr lang="zh-CN" altLang="en-US" dirty="0"/>
              <a:t>丙               </a:t>
            </a:r>
            <a:r>
              <a:rPr lang="en-US" altLang="zh-CN" dirty="0"/>
              <a:t>D.</a:t>
            </a:r>
            <a:r>
              <a:rPr lang="zh-CN" altLang="en-US" dirty="0"/>
              <a:t>丁</a:t>
            </a:r>
          </a:p>
        </p:txBody>
      </p:sp>
      <p:sp>
        <p:nvSpPr>
          <p:cNvPr id="13" name="矩形 12"/>
          <p:cNvSpPr/>
          <p:nvPr/>
        </p:nvSpPr>
        <p:spPr>
          <a:xfrm>
            <a:off x="5461041" y="227790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718" y="3204901"/>
            <a:ext cx="3750563" cy="15938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把体积为</a:t>
            </a:r>
            <a:r>
              <a:rPr lang="en-US" altLang="zh-CN" dirty="0"/>
              <a:t>2×10</a:t>
            </a:r>
            <a:r>
              <a:rPr lang="zh-CN" altLang="en-US" baseline="30000" dirty="0"/>
              <a:t>－</a:t>
            </a:r>
            <a:r>
              <a:rPr lang="en-US" altLang="zh-CN" baseline="30000" dirty="0"/>
              <a:t>3</a:t>
            </a:r>
            <a:r>
              <a:rPr lang="en-US" altLang="zh-CN" dirty="0"/>
              <a:t> m</a:t>
            </a:r>
            <a:r>
              <a:rPr lang="en-US" altLang="zh-CN" baseline="30000" dirty="0"/>
              <a:t>3</a:t>
            </a:r>
            <a:r>
              <a:rPr lang="zh-CN" altLang="en-US" dirty="0"/>
              <a:t>、重为</a:t>
            </a:r>
            <a:r>
              <a:rPr lang="en-US" altLang="zh-CN" dirty="0"/>
              <a:t>12 N</a:t>
            </a:r>
            <a:r>
              <a:rPr lang="zh-CN" altLang="en-US" dirty="0"/>
              <a:t>的物块放入水中，当它静止时所处的状态及受到的浮力大小分别为（</a:t>
            </a:r>
            <a:r>
              <a:rPr lang="en-US" altLang="zh-CN" i="1" dirty="0"/>
              <a:t>g</a:t>
            </a:r>
            <a:r>
              <a:rPr lang="zh-CN" altLang="en-US" dirty="0"/>
              <a:t>＝</a:t>
            </a:r>
            <a:r>
              <a:rPr lang="en-US" altLang="zh-CN" dirty="0"/>
              <a:t>10 N/kg</a:t>
            </a:r>
            <a:r>
              <a:rPr lang="zh-CN" altLang="en-US" dirty="0"/>
              <a:t>）（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漂浮，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zh-CN" altLang="en-US" dirty="0"/>
              <a:t>＝</a:t>
            </a:r>
            <a:r>
              <a:rPr lang="en-US" altLang="zh-CN" dirty="0"/>
              <a:t>20 N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漂浮，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zh-CN" altLang="en-US" dirty="0"/>
              <a:t>＝</a:t>
            </a:r>
            <a:r>
              <a:rPr lang="en-US" altLang="zh-CN" dirty="0"/>
              <a:t>12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沉底，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zh-CN" altLang="en-US" dirty="0"/>
              <a:t>＝</a:t>
            </a:r>
            <a:r>
              <a:rPr lang="en-US" altLang="zh-CN" dirty="0"/>
              <a:t>20 N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沉底，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zh-CN" altLang="en-US" dirty="0"/>
              <a:t>＝</a:t>
            </a:r>
            <a:r>
              <a:rPr lang="en-US" altLang="zh-CN" dirty="0"/>
              <a:t>12 N</a:t>
            </a:r>
          </a:p>
        </p:txBody>
      </p:sp>
      <p:sp>
        <p:nvSpPr>
          <p:cNvPr id="13" name="矩形 12"/>
          <p:cNvSpPr/>
          <p:nvPr/>
        </p:nvSpPr>
        <p:spPr>
          <a:xfrm>
            <a:off x="2954408" y="267435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4.</a:t>
            </a:r>
            <a:r>
              <a:rPr lang="zh-CN" altLang="en-US" dirty="0"/>
              <a:t>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6</a:t>
            </a:r>
            <a:r>
              <a:rPr lang="zh-CN" altLang="en-US" dirty="0"/>
              <a:t>所示是体积相同的甲、乙、丙三个物体浸没在水中的浮沉情况，此时甲、乙、丙三个物体所受的浮力分别为</a:t>
            </a:r>
            <a:r>
              <a:rPr lang="en-US" altLang="zh-CN" i="1" dirty="0"/>
              <a:t>F</a:t>
            </a:r>
            <a:r>
              <a:rPr lang="zh-CN" altLang="en-US" baseline="-25000" dirty="0"/>
              <a:t>甲</a:t>
            </a:r>
            <a:r>
              <a:rPr lang="zh-CN" altLang="en-US" dirty="0"/>
              <a:t>、</a:t>
            </a:r>
            <a:r>
              <a:rPr lang="en-US" altLang="zh-CN" i="1" dirty="0"/>
              <a:t>F</a:t>
            </a:r>
            <a:r>
              <a:rPr lang="zh-CN" altLang="en-US" baseline="-25000" dirty="0"/>
              <a:t>乙</a:t>
            </a:r>
            <a:r>
              <a:rPr lang="zh-CN" altLang="en-US" dirty="0"/>
              <a:t>、</a:t>
            </a:r>
            <a:r>
              <a:rPr lang="en-US" altLang="zh-CN" i="1" dirty="0"/>
              <a:t>F</a:t>
            </a:r>
            <a:r>
              <a:rPr lang="zh-CN" altLang="en-US" baseline="-25000" dirty="0"/>
              <a:t>丙</a:t>
            </a:r>
            <a:r>
              <a:rPr lang="zh-CN" altLang="en-US" dirty="0"/>
              <a:t>，则下面关系中正确的是（　　）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en-US" altLang="zh-CN" i="1" dirty="0"/>
              <a:t> F</a:t>
            </a:r>
            <a:r>
              <a:rPr lang="zh-CN" altLang="en-US" baseline="-25000" dirty="0"/>
              <a:t>甲</a:t>
            </a:r>
            <a:r>
              <a:rPr lang="zh-CN" altLang="en-US" dirty="0"/>
              <a:t>＞</a:t>
            </a:r>
            <a:r>
              <a:rPr lang="en-US" altLang="zh-CN" i="1" dirty="0"/>
              <a:t> F</a:t>
            </a:r>
            <a:r>
              <a:rPr lang="zh-CN" altLang="en-US" baseline="-25000" dirty="0"/>
              <a:t>乙</a:t>
            </a:r>
            <a:r>
              <a:rPr lang="zh-CN" altLang="en-US" dirty="0"/>
              <a:t>＞</a:t>
            </a:r>
            <a:r>
              <a:rPr lang="en-US" altLang="zh-CN" i="1" dirty="0"/>
              <a:t> F</a:t>
            </a:r>
            <a:r>
              <a:rPr lang="zh-CN" altLang="en-US" baseline="-25000" dirty="0"/>
              <a:t>丙</a:t>
            </a:r>
            <a:endParaRPr lang="zh-CN" alt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en-US" altLang="zh-CN" i="1" dirty="0"/>
              <a:t> F</a:t>
            </a:r>
            <a:r>
              <a:rPr lang="zh-CN" altLang="en-US" baseline="-25000" dirty="0"/>
              <a:t>甲</a:t>
            </a:r>
            <a:r>
              <a:rPr lang="zh-CN" altLang="en-US" dirty="0"/>
              <a:t>＜</a:t>
            </a:r>
            <a:r>
              <a:rPr lang="en-US" altLang="zh-CN" i="1" dirty="0"/>
              <a:t> F</a:t>
            </a:r>
            <a:r>
              <a:rPr lang="zh-CN" altLang="en-US" baseline="-25000" dirty="0"/>
              <a:t>乙</a:t>
            </a:r>
            <a:r>
              <a:rPr lang="zh-CN" altLang="en-US" dirty="0"/>
              <a:t>＜</a:t>
            </a:r>
            <a:r>
              <a:rPr lang="en-US" altLang="zh-CN" i="1" dirty="0"/>
              <a:t> F</a:t>
            </a:r>
            <a:r>
              <a:rPr lang="zh-CN" altLang="en-US" baseline="-25000" dirty="0"/>
              <a:t>丙</a:t>
            </a:r>
            <a:endParaRPr lang="zh-CN" alt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en-US" altLang="zh-CN" i="1" dirty="0"/>
              <a:t> F</a:t>
            </a:r>
            <a:r>
              <a:rPr lang="zh-CN" altLang="en-US" baseline="-25000" dirty="0"/>
              <a:t>甲</a:t>
            </a:r>
            <a:r>
              <a:rPr lang="zh-CN" altLang="en-US" dirty="0"/>
              <a:t>＝</a:t>
            </a:r>
            <a:r>
              <a:rPr lang="en-US" altLang="zh-CN" i="1" dirty="0"/>
              <a:t> F</a:t>
            </a:r>
            <a:r>
              <a:rPr lang="zh-CN" altLang="en-US" baseline="-25000" dirty="0"/>
              <a:t>乙</a:t>
            </a:r>
            <a:r>
              <a:rPr lang="zh-CN" altLang="en-US" dirty="0"/>
              <a:t>＝</a:t>
            </a:r>
            <a:r>
              <a:rPr lang="en-US" altLang="zh-CN" i="1" dirty="0"/>
              <a:t> F</a:t>
            </a:r>
            <a:r>
              <a:rPr lang="zh-CN" altLang="en-US" baseline="-25000" dirty="0"/>
              <a:t>丙</a:t>
            </a:r>
            <a:endParaRPr lang="zh-CN" alt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en-US" altLang="zh-CN" i="1" dirty="0"/>
              <a:t> F</a:t>
            </a:r>
            <a:r>
              <a:rPr lang="zh-CN" altLang="en-US" baseline="-25000" dirty="0"/>
              <a:t>甲</a:t>
            </a:r>
            <a:r>
              <a:rPr lang="zh-CN" altLang="en-US" dirty="0"/>
              <a:t>＝</a:t>
            </a:r>
            <a:r>
              <a:rPr lang="en-US" altLang="zh-CN" i="1" dirty="0"/>
              <a:t> F</a:t>
            </a:r>
            <a:r>
              <a:rPr lang="zh-CN" altLang="en-US" baseline="-25000" dirty="0"/>
              <a:t>乙</a:t>
            </a:r>
            <a:r>
              <a:rPr lang="zh-CN" altLang="en-US" dirty="0"/>
              <a:t>＞</a:t>
            </a:r>
            <a:r>
              <a:rPr lang="en-US" altLang="zh-CN" i="1" dirty="0"/>
              <a:t> F</a:t>
            </a:r>
            <a:r>
              <a:rPr lang="zh-CN" altLang="en-US" baseline="-25000" dirty="0"/>
              <a:t>丙</a:t>
            </a:r>
            <a:endParaRPr lang="zh-CN" alt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825411" y="283625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409" y="3359478"/>
            <a:ext cx="3502803" cy="20649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运用物体的浮沉条件说明生产、生活中的一些现象。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物体的浮沉条件。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5.</a:t>
            </a:r>
            <a:r>
              <a:rPr lang="zh-CN" altLang="en-US" dirty="0"/>
              <a:t>小明看到鸡蛋浮在盐水面上，如图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7</a:t>
            </a:r>
            <a:r>
              <a:rPr lang="zh-CN" altLang="en-US" dirty="0"/>
              <a:t>甲，他沿杯壁缓慢加入清水使鸡蛋下沉。在此过程中，鸡蛋受到的浮力</a:t>
            </a:r>
            <a:r>
              <a:rPr lang="en-US" altLang="zh-CN" i="1" dirty="0"/>
              <a:t>F</a:t>
            </a:r>
            <a:r>
              <a:rPr lang="zh-CN" altLang="en-US" dirty="0"/>
              <a:t>随时间</a:t>
            </a:r>
            <a:r>
              <a:rPr lang="en-US" altLang="zh-CN" i="1" dirty="0"/>
              <a:t>t</a:t>
            </a:r>
            <a:r>
              <a:rPr lang="zh-CN" altLang="en-US" dirty="0"/>
              <a:t>的变化图象可能是图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7</a:t>
            </a:r>
            <a:r>
              <a:rPr lang="zh-CN" altLang="en-US" dirty="0"/>
              <a:t>乙中的（　　）</a:t>
            </a:r>
            <a:endParaRPr lang="en-US" altLang="zh-CN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                      A                 B                  C                 D</a:t>
            </a:r>
          </a:p>
        </p:txBody>
      </p:sp>
      <p:sp>
        <p:nvSpPr>
          <p:cNvPr id="13" name="矩形 12"/>
          <p:cNvSpPr/>
          <p:nvPr/>
        </p:nvSpPr>
        <p:spPr>
          <a:xfrm>
            <a:off x="1770640" y="2676591"/>
            <a:ext cx="528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83" y="3792606"/>
            <a:ext cx="1829035" cy="2094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693" y="3709533"/>
            <a:ext cx="1671084" cy="16848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608" y="3715040"/>
            <a:ext cx="1671084" cy="16793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523" y="3712286"/>
            <a:ext cx="1720639" cy="1682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992" y="3712286"/>
            <a:ext cx="1712380" cy="16820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6.</a:t>
            </a:r>
            <a:r>
              <a:rPr lang="zh-CN" altLang="en-US" dirty="0"/>
              <a:t>水平桌面上两个底面积相同的容器中，分别盛有甲、乙两种液体。将两个完全相同的小球</a:t>
            </a:r>
            <a:r>
              <a:rPr lang="en-US" altLang="zh-CN" i="1" dirty="0"/>
              <a:t>M</a:t>
            </a:r>
            <a:r>
              <a:rPr lang="zh-CN" altLang="en-US" dirty="0"/>
              <a:t>、</a:t>
            </a:r>
            <a:r>
              <a:rPr lang="en-US" altLang="zh-CN" i="1" dirty="0"/>
              <a:t>N</a:t>
            </a:r>
            <a:r>
              <a:rPr lang="zh-CN" altLang="en-US" dirty="0"/>
              <a:t>分别放入两个容器中，静止时两球状态如图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8</a:t>
            </a:r>
            <a:r>
              <a:rPr lang="zh-CN" altLang="en-US" dirty="0"/>
              <a:t>所示，两容器内液面相平。下列分析正确的是（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两小球所受浮力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M</a:t>
            </a:r>
            <a:r>
              <a:rPr lang="zh-CN" altLang="en-US" dirty="0"/>
              <a:t>＜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两种液体的密度</a:t>
            </a:r>
            <a:r>
              <a:rPr lang="en-US" altLang="zh-CN" i="1" dirty="0"/>
              <a:t>ρ</a:t>
            </a:r>
            <a:r>
              <a:rPr lang="zh-CN" altLang="en-US" baseline="-25000" dirty="0"/>
              <a:t>甲</a:t>
            </a:r>
            <a:r>
              <a:rPr lang="zh-CN" altLang="en-US" dirty="0"/>
              <a:t>＜</a:t>
            </a:r>
            <a:r>
              <a:rPr lang="en-US" altLang="zh-CN" i="1" dirty="0"/>
              <a:t>ρ</a:t>
            </a:r>
            <a:r>
              <a:rPr lang="zh-CN" altLang="en-US" baseline="-25000" dirty="0"/>
              <a:t>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两种液体对容器底部的压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强</a:t>
            </a:r>
            <a:r>
              <a:rPr lang="en-US" altLang="zh-CN" i="1" dirty="0"/>
              <a:t>p</a:t>
            </a:r>
            <a:r>
              <a:rPr lang="zh-CN" altLang="en-US" baseline="-25000" dirty="0"/>
              <a:t>甲</a:t>
            </a:r>
            <a:r>
              <a:rPr lang="zh-CN" altLang="en-US" dirty="0"/>
              <a:t>＝</a:t>
            </a:r>
            <a:r>
              <a:rPr lang="en-US" altLang="zh-CN" i="1" dirty="0"/>
              <a:t>p</a:t>
            </a:r>
            <a:r>
              <a:rPr lang="zh-CN" altLang="en-US" baseline="-25000" dirty="0"/>
              <a:t>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两种液体对容器底部的压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力</a:t>
            </a:r>
            <a:r>
              <a:rPr lang="en-US" altLang="zh-CN" i="1" dirty="0"/>
              <a:t>F</a:t>
            </a:r>
            <a:r>
              <a:rPr lang="zh-CN" altLang="en-US" baseline="-25000" dirty="0"/>
              <a:t>甲</a:t>
            </a:r>
            <a:r>
              <a:rPr lang="zh-CN" altLang="en-US" dirty="0"/>
              <a:t>＞</a:t>
            </a:r>
            <a:r>
              <a:rPr lang="en-US" altLang="zh-CN" i="1" dirty="0"/>
              <a:t>F</a:t>
            </a:r>
            <a:r>
              <a:rPr lang="zh-CN" altLang="en-US" baseline="-25000" dirty="0"/>
              <a:t>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7109218" y="267799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3656784"/>
            <a:ext cx="3618692" cy="174739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7.</a:t>
            </a:r>
            <a:r>
              <a:rPr lang="zh-CN" altLang="en-US" dirty="0"/>
              <a:t>（</a:t>
            </a:r>
            <a:r>
              <a:rPr lang="en-US" altLang="zh-CN" dirty="0"/>
              <a:t>2019·</a:t>
            </a:r>
            <a:r>
              <a:rPr lang="zh-CN" altLang="en-US" dirty="0"/>
              <a:t>易杰原创）如图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9</a:t>
            </a:r>
            <a:r>
              <a:rPr lang="zh-CN" altLang="en-US" dirty="0"/>
              <a:t>所示，</a:t>
            </a:r>
            <a:r>
              <a:rPr lang="en-US" altLang="zh-CN" i="1" dirty="0"/>
              <a:t>AB</a:t>
            </a:r>
            <a:r>
              <a:rPr lang="zh-CN" altLang="en-US" dirty="0"/>
              <a:t>为一轻质杠杆，</a:t>
            </a:r>
            <a:r>
              <a:rPr lang="en-US" altLang="zh-CN" i="1" dirty="0"/>
              <a:t>O</a:t>
            </a:r>
            <a:r>
              <a:rPr lang="zh-CN" altLang="en-US" dirty="0"/>
              <a:t>为支点，</a:t>
            </a:r>
            <a:r>
              <a:rPr lang="en-US" altLang="zh-CN" i="1" dirty="0"/>
              <a:t>BO</a:t>
            </a:r>
            <a:r>
              <a:rPr lang="zh-CN" altLang="en-US" dirty="0"/>
              <a:t>＝</a:t>
            </a:r>
            <a:r>
              <a:rPr lang="en-US" altLang="zh-CN" dirty="0"/>
              <a:t>2</a:t>
            </a:r>
            <a:r>
              <a:rPr lang="en-US" altLang="zh-CN" i="1" dirty="0"/>
              <a:t>AO</a:t>
            </a:r>
            <a:r>
              <a:rPr lang="zh-CN" altLang="en-US" dirty="0"/>
              <a:t>，</a:t>
            </a:r>
            <a:r>
              <a:rPr lang="en-US" altLang="zh-CN" i="1" dirty="0"/>
              <a:t>AB</a:t>
            </a:r>
            <a:r>
              <a:rPr lang="zh-CN" altLang="en-US" dirty="0"/>
              <a:t>两端分别悬挂体积相同的实心球甲和实心球乙，杠杆在水平位置平衡，若将两球同时浸没在水中（不触底），则杠杆（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能保持平衡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甲球一端下降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乙球一端下降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球的密度未知，故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无法判断哪端下降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9" name="矩形 18"/>
          <p:cNvSpPr/>
          <p:nvPr/>
        </p:nvSpPr>
        <p:spPr>
          <a:xfrm>
            <a:off x="1106052" y="31673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530" y="3909406"/>
            <a:ext cx="5079370" cy="1944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8.</a:t>
            </a:r>
            <a:r>
              <a:rPr lang="zh-CN" altLang="en-US" dirty="0"/>
              <a:t>俗话说“瓜浮李沉”，意思是西瓜投入水中可以漂浮，李子投入水中会下沉。漂浮的西瓜受到的浮力</a:t>
            </a:r>
            <a:r>
              <a:rPr lang="en-US" altLang="zh-CN" dirty="0"/>
              <a:t>________</a:t>
            </a:r>
            <a:r>
              <a:rPr lang="zh-CN" altLang="en-US" dirty="0"/>
              <a:t>李子受到的浮力，西瓜的密度</a:t>
            </a:r>
            <a:r>
              <a:rPr lang="en-US" altLang="zh-CN" dirty="0"/>
              <a:t>________</a:t>
            </a:r>
            <a:r>
              <a:rPr lang="zh-CN" altLang="en-US" dirty="0"/>
              <a:t>李子的密度。（以上两空均选填“大于”“小于”或“等于”）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9.</a:t>
            </a:r>
            <a:r>
              <a:rPr lang="zh-CN" altLang="en-US" dirty="0"/>
              <a:t>一个苹果的质量为</a:t>
            </a:r>
            <a:r>
              <a:rPr lang="en-US" altLang="zh-CN" dirty="0"/>
              <a:t>150 g</a:t>
            </a:r>
            <a:r>
              <a:rPr lang="zh-CN" altLang="en-US" dirty="0"/>
              <a:t>，体积为</a:t>
            </a:r>
            <a:r>
              <a:rPr lang="en-US" altLang="zh-CN" dirty="0"/>
              <a:t>1.6×10</a:t>
            </a:r>
            <a:r>
              <a:rPr lang="zh-CN" altLang="en-US" baseline="30000" dirty="0"/>
              <a:t>－</a:t>
            </a:r>
            <a:r>
              <a:rPr lang="en-US" altLang="zh-CN" baseline="30000" dirty="0"/>
              <a:t>4</a:t>
            </a:r>
            <a:r>
              <a:rPr lang="en-US" altLang="zh-CN" dirty="0"/>
              <a:t> m</a:t>
            </a:r>
            <a:r>
              <a:rPr lang="en-US" altLang="zh-CN" baseline="30000" dirty="0"/>
              <a:t>3</a:t>
            </a:r>
            <a:r>
              <a:rPr lang="zh-CN" altLang="en-US" dirty="0"/>
              <a:t>，用手将其浸没水中时，苹果受到的浮力是</a:t>
            </a:r>
            <a:r>
              <a:rPr lang="en-US" altLang="zh-CN" dirty="0"/>
              <a:t>_______N</a:t>
            </a:r>
            <a:r>
              <a:rPr lang="zh-CN" altLang="en-US" dirty="0"/>
              <a:t>，松手后苹果将</a:t>
            </a:r>
            <a:r>
              <a:rPr lang="en-US" altLang="zh-CN" dirty="0"/>
              <a:t>__________</a:t>
            </a:r>
            <a:r>
              <a:rPr lang="zh-CN" altLang="en-US" dirty="0"/>
              <a:t>（选填“上浮”“下沉”或“悬浮”）。再次静止时苹果受到的浮力大小是</a:t>
            </a:r>
            <a:r>
              <a:rPr lang="en-US" altLang="zh-CN" dirty="0"/>
              <a:t>_________N</a:t>
            </a:r>
            <a:r>
              <a:rPr lang="zh-CN" altLang="en-US" dirty="0"/>
              <a:t>。（</a:t>
            </a:r>
            <a:r>
              <a:rPr lang="en-US" altLang="zh-CN" dirty="0"/>
              <a:t>g</a:t>
            </a:r>
            <a:r>
              <a:rPr lang="zh-CN" altLang="en-US" dirty="0"/>
              <a:t>＝</a:t>
            </a:r>
            <a:r>
              <a:rPr lang="en-US" altLang="zh-CN" dirty="0"/>
              <a:t>10 N/kg</a:t>
            </a:r>
            <a:r>
              <a:rPr lang="zh-CN" altLang="en-US" dirty="0"/>
              <a:t>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123283" y="215384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14700" y="2153847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49789" y="4360360"/>
            <a:ext cx="907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1.6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97903" y="4719247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上浮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2565" y="5619294"/>
            <a:ext cx="907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1.5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10.</a:t>
            </a:r>
            <a:r>
              <a:rPr lang="en-US" altLang="zh-CN" i="1" dirty="0"/>
              <a:t>A</a:t>
            </a:r>
            <a:r>
              <a:rPr lang="zh-CN" altLang="en-US" dirty="0"/>
              <a:t>、</a:t>
            </a:r>
            <a:r>
              <a:rPr lang="en-US" altLang="zh-CN" i="1" dirty="0"/>
              <a:t>B</a:t>
            </a:r>
            <a:r>
              <a:rPr lang="zh-CN" altLang="en-US" dirty="0"/>
              <a:t>是两个完全相同的物体，物体</a:t>
            </a:r>
            <a:r>
              <a:rPr lang="en-US" altLang="zh-CN" i="1" dirty="0"/>
              <a:t>C</a:t>
            </a:r>
            <a:r>
              <a:rPr lang="zh-CN" altLang="en-US" dirty="0"/>
              <a:t>与</a:t>
            </a:r>
            <a:r>
              <a:rPr lang="en-US" altLang="zh-CN" i="1" dirty="0"/>
              <a:t>A</a:t>
            </a:r>
            <a:r>
              <a:rPr lang="zh-CN" altLang="en-US" dirty="0"/>
              <a:t>、</a:t>
            </a:r>
            <a:r>
              <a:rPr lang="en-US" altLang="zh-CN" i="1" dirty="0"/>
              <a:t>B</a:t>
            </a:r>
            <a:r>
              <a:rPr lang="zh-CN" altLang="en-US" dirty="0"/>
              <a:t>体积相等，将它们放入同种液体中，静止时的状态如图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10</a:t>
            </a:r>
            <a:r>
              <a:rPr lang="zh-CN" altLang="en-US" dirty="0"/>
              <a:t>所示。若它们所受的浮力大小分别为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A</a:t>
            </a:r>
            <a:r>
              <a:rPr lang="zh-CN" altLang="en-US" dirty="0"/>
              <a:t>、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B</a:t>
            </a:r>
            <a:r>
              <a:rPr lang="zh-CN" altLang="en-US" dirty="0"/>
              <a:t>、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C</a:t>
            </a:r>
            <a:r>
              <a:rPr lang="zh-CN" altLang="en-US" dirty="0"/>
              <a:t>，则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A </a:t>
            </a:r>
            <a:r>
              <a:rPr lang="en-US" altLang="zh-CN" dirty="0"/>
              <a:t>_____ 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B </a:t>
            </a:r>
            <a:r>
              <a:rPr lang="en-US" altLang="zh-CN" dirty="0"/>
              <a:t>_____ </a:t>
            </a:r>
            <a:r>
              <a:rPr lang="en-US" altLang="zh-CN" i="1" dirty="0"/>
              <a:t>F</a:t>
            </a:r>
            <a:r>
              <a:rPr lang="en-US" altLang="zh-CN" i="1" baseline="-25000" dirty="0"/>
              <a:t>C</a:t>
            </a:r>
            <a:r>
              <a:rPr lang="zh-CN" altLang="en-US" dirty="0"/>
              <a:t>。（以上两空均选填“＞” “＜”或“＝”）</a:t>
            </a:r>
          </a:p>
        </p:txBody>
      </p:sp>
      <p:sp>
        <p:nvSpPr>
          <p:cNvPr id="21" name="矩形 20"/>
          <p:cNvSpPr/>
          <p:nvPr/>
        </p:nvSpPr>
        <p:spPr>
          <a:xfrm>
            <a:off x="2124181" y="2664708"/>
            <a:ext cx="53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02" y="3909250"/>
            <a:ext cx="3425596" cy="231247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525769" y="2689593"/>
            <a:ext cx="53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&lt;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765300" y="4201872"/>
            <a:ext cx="5985636" cy="2622472"/>
            <a:chOff x="1765300" y="4201872"/>
            <a:chExt cx="5985636" cy="262247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5300" y="4201872"/>
              <a:ext cx="2217322" cy="252721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000" y="4216400"/>
              <a:ext cx="2162936" cy="260794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98" y="3162541"/>
            <a:ext cx="2442161" cy="34998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165" y="3784217"/>
            <a:ext cx="2111047" cy="2994619"/>
          </a:xfrm>
          <a:prstGeom prst="rect">
            <a:avLst/>
          </a:prstGeom>
        </p:spPr>
      </p:pic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6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11.</a:t>
            </a: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11</a:t>
            </a:r>
            <a:r>
              <a:rPr lang="zh-CN" altLang="en-US" dirty="0"/>
              <a:t>所示，重为</a:t>
            </a:r>
            <a:r>
              <a:rPr lang="en-US" altLang="zh-CN" dirty="0"/>
              <a:t>6 N</a:t>
            </a:r>
            <a:r>
              <a:rPr lang="zh-CN" altLang="en-US" dirty="0"/>
              <a:t>的小球静止在水面上，画出其所受力的示意图。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12</a:t>
            </a:r>
            <a:r>
              <a:rPr lang="zh-CN" altLang="en-US" dirty="0"/>
              <a:t>所示，一个鸡蛋正在下沉，画出其所受力的示意图。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353638" y="138229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12.</a:t>
            </a:r>
            <a:r>
              <a:rPr lang="zh-CN" altLang="en-US" dirty="0"/>
              <a:t>浮标质量是</a:t>
            </a:r>
            <a:r>
              <a:rPr lang="en-US" altLang="zh-CN" dirty="0"/>
              <a:t>2×10</a:t>
            </a:r>
            <a:r>
              <a:rPr lang="en-US" altLang="zh-CN" baseline="30000" dirty="0"/>
              <a:t>3</a:t>
            </a:r>
            <a:r>
              <a:rPr lang="en-US" altLang="zh-CN" dirty="0"/>
              <a:t> kg</a:t>
            </a:r>
            <a:r>
              <a:rPr lang="zh-CN" altLang="en-US" dirty="0"/>
              <a:t>，漂浮在海面，可测量风速、风向、气温、海流等数据，准确地提供海洋、气象、水文信息。那么，浮标受到的浮力是多少牛？它排开海水的体积是多少立方米？（</a:t>
            </a:r>
            <a:r>
              <a:rPr lang="en-US" altLang="zh-CN" i="1" dirty="0"/>
              <a:t>ρ</a:t>
            </a:r>
            <a:r>
              <a:rPr lang="zh-CN" altLang="en-US" baseline="-25000" dirty="0"/>
              <a:t>海水</a:t>
            </a:r>
            <a:r>
              <a:rPr lang="zh-CN" altLang="en-US" dirty="0"/>
              <a:t>＝</a:t>
            </a:r>
            <a:r>
              <a:rPr lang="en-US" altLang="zh-CN" dirty="0"/>
              <a:t>1.03×10</a:t>
            </a:r>
            <a:r>
              <a:rPr lang="en-US" altLang="zh-CN" baseline="30000" dirty="0"/>
              <a:t>3</a:t>
            </a:r>
            <a:r>
              <a:rPr lang="en-US" altLang="zh-CN" dirty="0"/>
              <a:t> kg/m</a:t>
            </a:r>
            <a:r>
              <a:rPr lang="en-US" altLang="zh-CN" baseline="30000" dirty="0"/>
              <a:t>3</a:t>
            </a:r>
            <a:r>
              <a:rPr lang="zh-CN" altLang="en-US" dirty="0"/>
              <a:t>，</a:t>
            </a:r>
            <a:r>
              <a:rPr lang="en-US" altLang="zh-CN" i="1" dirty="0"/>
              <a:t>g</a:t>
            </a:r>
            <a:r>
              <a:rPr lang="zh-CN" altLang="en-US" dirty="0"/>
              <a:t>＝</a:t>
            </a:r>
            <a:r>
              <a:rPr lang="en-US" altLang="zh-CN" dirty="0"/>
              <a:t>10 N/kg</a:t>
            </a:r>
            <a:r>
              <a:rPr lang="zh-CN" altLang="en-US" dirty="0"/>
              <a:t>，计算结果保留两位小数）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0762" y="3903161"/>
            <a:ext cx="4362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2×10</a:t>
            </a:r>
            <a:r>
              <a:rPr lang="en-US" altLang="zh-CN" sz="2800" b="1" baseline="30000" dirty="0">
                <a:solidFill>
                  <a:srgbClr val="FF0000"/>
                </a:solidFill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</a:rPr>
              <a:t> N</a:t>
            </a:r>
            <a:r>
              <a:rPr lang="zh-CN" altLang="en-US" sz="2800" b="1" dirty="0">
                <a:solidFill>
                  <a:srgbClr val="FF0000"/>
                </a:solidFill>
              </a:rPr>
              <a:t>　  </a:t>
            </a:r>
            <a:r>
              <a:rPr lang="en-US" altLang="zh-CN" sz="2800" b="1" dirty="0">
                <a:solidFill>
                  <a:srgbClr val="FF0000"/>
                </a:solidFill>
              </a:rPr>
              <a:t>1.94 m</a:t>
            </a:r>
            <a:r>
              <a:rPr lang="en-US" altLang="zh-CN" sz="2800" b="1" baseline="30000" dirty="0">
                <a:solidFill>
                  <a:srgbClr val="FF0000"/>
                </a:solidFill>
              </a:rPr>
              <a:t>3</a:t>
            </a:r>
            <a:endParaRPr lang="zh-CN" altLang="en-US" b="1" baseline="3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把一个小球轻轻地放入盛满水的杯子里，溢出了</a:t>
            </a:r>
            <a:r>
              <a:rPr lang="en-US" altLang="zh-CN" sz="2600" dirty="0"/>
              <a:t>50 g</a:t>
            </a:r>
            <a:r>
              <a:rPr lang="zh-CN" altLang="en-US" sz="2600" dirty="0"/>
              <a:t>的水，则小球的质量（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一定等于</a:t>
            </a:r>
            <a:r>
              <a:rPr lang="en-US" altLang="zh-CN" sz="2600" dirty="0"/>
              <a:t>50 g                 B.</a:t>
            </a:r>
            <a:r>
              <a:rPr lang="zh-CN" altLang="en-US" sz="2600" dirty="0"/>
              <a:t>一定大于</a:t>
            </a:r>
            <a:r>
              <a:rPr lang="en-US" altLang="zh-CN" sz="2600" dirty="0"/>
              <a:t>50 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大于或等于</a:t>
            </a:r>
            <a:r>
              <a:rPr lang="en-US" altLang="zh-CN" sz="2600" dirty="0"/>
              <a:t>50 g             D.</a:t>
            </a:r>
            <a:r>
              <a:rPr lang="zh-CN" altLang="en-US" sz="2600" dirty="0"/>
              <a:t>小于或等于</a:t>
            </a:r>
            <a:r>
              <a:rPr lang="en-US" altLang="zh-CN" sz="2600" dirty="0"/>
              <a:t>50 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小明同学把一个体积为</a:t>
            </a:r>
            <a:r>
              <a:rPr lang="en-US" altLang="zh-CN" sz="2600" dirty="0"/>
              <a:t>125 </a:t>
            </a:r>
            <a:r>
              <a:rPr lang="en-US" altLang="zh-CN" sz="2600" dirty="0" smtClean="0"/>
              <a:t>cm</a:t>
            </a:r>
            <a:r>
              <a:rPr lang="en-US" altLang="zh-CN" sz="2600" baseline="30000" dirty="0" smtClean="0"/>
              <a:t>3</a:t>
            </a:r>
            <a:r>
              <a:rPr lang="zh-CN" altLang="en-US" sz="2600" dirty="0"/>
              <a:t>的苹果放入水中，苹果在水里处于悬浮状态，则苹果所受的浮力为</a:t>
            </a:r>
            <a:r>
              <a:rPr lang="en-US" altLang="zh-CN" sz="2600" dirty="0"/>
              <a:t>______N</a:t>
            </a:r>
            <a:r>
              <a:rPr lang="zh-CN" altLang="en-US" sz="2600" dirty="0"/>
              <a:t>，小明从水中取出苹果，切成一个大块和一个小块，如图</a:t>
            </a:r>
            <a:r>
              <a:rPr lang="en-US" altLang="zh-CN" sz="2600" dirty="0"/>
              <a:t>9.3</a:t>
            </a:r>
            <a:r>
              <a:rPr lang="zh-CN" altLang="en-US" sz="2600" dirty="0"/>
              <a:t>－</a:t>
            </a:r>
            <a:r>
              <a:rPr lang="en-US" altLang="zh-CN" sz="2600" dirty="0"/>
              <a:t>13</a:t>
            </a:r>
            <a:r>
              <a:rPr lang="zh-CN" altLang="en-US" sz="2600" dirty="0"/>
              <a:t>，再将小块放入水中，发现小块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沉入水底，根据这些现象可以推断：若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将大块浸没入水中，松手后大块将会</a:t>
            </a:r>
            <a:r>
              <a:rPr lang="en-US" altLang="zh-CN" sz="2600" dirty="0"/>
              <a:t>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________________</a:t>
            </a:r>
            <a:r>
              <a:rPr lang="zh-CN" altLang="en-US" sz="2600" dirty="0"/>
              <a:t>。</a:t>
            </a:r>
            <a:endParaRPr lang="en-US" altLang="zh-CN" sz="2600" dirty="0"/>
          </a:p>
        </p:txBody>
      </p:sp>
      <p:sp>
        <p:nvSpPr>
          <p:cNvPr id="12" name="矩形 11"/>
          <p:cNvSpPr/>
          <p:nvPr/>
        </p:nvSpPr>
        <p:spPr>
          <a:xfrm>
            <a:off x="3892429" y="1838135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C</a:t>
            </a:r>
            <a:endParaRPr lang="zh-CN" altLang="en-US" sz="2600" b="1" dirty="0"/>
          </a:p>
        </p:txBody>
      </p:sp>
      <p:sp>
        <p:nvSpPr>
          <p:cNvPr id="13" name="矩形 12"/>
          <p:cNvSpPr/>
          <p:nvPr/>
        </p:nvSpPr>
        <p:spPr>
          <a:xfrm>
            <a:off x="6800388" y="3833884"/>
            <a:ext cx="7681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1.25</a:t>
            </a:r>
            <a:endParaRPr lang="zh-CN" altLang="en-US" sz="2600" b="1" dirty="0"/>
          </a:p>
        </p:txBody>
      </p:sp>
      <p:sp>
        <p:nvSpPr>
          <p:cNvPr id="14" name="矩形 13"/>
          <p:cNvSpPr/>
          <p:nvPr/>
        </p:nvSpPr>
        <p:spPr>
          <a:xfrm>
            <a:off x="643343" y="5783271"/>
            <a:ext cx="25298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上浮，最后漂浮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345" y="4790323"/>
            <a:ext cx="2045812" cy="1871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3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6538" y="14478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800">
              <a:latin typeface="+mn-lt"/>
              <a:ea typeface="+mn-ea"/>
            </a:endParaRPr>
          </a:p>
        </p:txBody>
      </p:sp>
      <p:graphicFrame>
        <p:nvGraphicFramePr>
          <p:cNvPr id="28" name="Object 4"/>
          <p:cNvGraphicFramePr/>
          <p:nvPr/>
        </p:nvGraphicFramePr>
        <p:xfrm>
          <a:off x="107950" y="2493963"/>
          <a:ext cx="5113338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imgW="2447925" imgH="2181225" progId="Paint.Picture">
                  <p:embed/>
                </p:oleObj>
              </mc:Choice>
              <mc:Fallback>
                <p:oleObj r:id="rId4" imgW="2447925" imgH="2181225" progId="Paint.Picture">
                  <p:embed/>
                  <p:pic>
                    <p:nvPicPr>
                      <p:cNvPr id="0" name="图片 103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493963"/>
                        <a:ext cx="5113338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4796" y="1485900"/>
            <a:ext cx="5594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lt"/>
                <a:ea typeface="+mn-ea"/>
              </a:rPr>
              <a:t>浸没在液体中的物体，受力分析：</a:t>
            </a:r>
          </a:p>
        </p:txBody>
      </p:sp>
      <p:grpSp>
        <p:nvGrpSpPr>
          <p:cNvPr id="30" name="Group 6"/>
          <p:cNvGrpSpPr/>
          <p:nvPr/>
        </p:nvGrpSpPr>
        <p:grpSpPr bwMode="auto">
          <a:xfrm>
            <a:off x="2555875" y="4581525"/>
            <a:ext cx="655054" cy="1602822"/>
            <a:chOff x="0" y="0"/>
            <a:chExt cx="1030" cy="2525"/>
          </a:xfrm>
        </p:grpSpPr>
        <p:sp>
          <p:nvSpPr>
            <p:cNvPr id="31" name="箭头 111"/>
            <p:cNvSpPr>
              <a:spLocks noChangeShapeType="1"/>
            </p:cNvSpPr>
            <p:nvPr/>
          </p:nvSpPr>
          <p:spPr bwMode="auto">
            <a:xfrm>
              <a:off x="0" y="0"/>
              <a:ext cx="1" cy="249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331" y="1701"/>
              <a:ext cx="699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i="1" dirty="0">
                  <a:solidFill>
                    <a:srgbClr val="FF0000"/>
                  </a:solidFill>
                  <a:latin typeface="+mn-lt"/>
                  <a:ea typeface="+mn-ea"/>
                </a:rPr>
                <a:t>G</a:t>
              </a:r>
            </a:p>
          </p:txBody>
        </p:sp>
      </p:grpSp>
      <p:grpSp>
        <p:nvGrpSpPr>
          <p:cNvPr id="34" name="Group 9"/>
          <p:cNvGrpSpPr/>
          <p:nvPr/>
        </p:nvGrpSpPr>
        <p:grpSpPr bwMode="auto">
          <a:xfrm>
            <a:off x="2555875" y="2915312"/>
            <a:ext cx="902335" cy="1657350"/>
            <a:chOff x="0" y="0"/>
            <a:chExt cx="1421" cy="2608"/>
          </a:xfrm>
        </p:grpSpPr>
        <p:sp>
          <p:nvSpPr>
            <p:cNvPr id="35" name="箭头 114"/>
            <p:cNvSpPr>
              <a:spLocks noChangeShapeType="1"/>
            </p:cNvSpPr>
            <p:nvPr/>
          </p:nvSpPr>
          <p:spPr bwMode="auto">
            <a:xfrm flipV="1">
              <a:off x="0" y="0"/>
              <a:ext cx="1" cy="2608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406" y="25"/>
              <a:ext cx="1015" cy="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i="1" dirty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</a:rPr>
                <a:t>F</a:t>
              </a:r>
              <a:r>
                <a:rPr lang="zh-CN" altLang="en-US" sz="2800" baseline="-25000" dirty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</a:rPr>
                <a:t>浮</a:t>
              </a:r>
            </a:p>
          </p:txBody>
        </p:sp>
      </p:grp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292725" y="3070225"/>
            <a:ext cx="3430747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+mn-lt"/>
                <a:ea typeface="+mn-ea"/>
              </a:rPr>
              <a:t>根据物体所受浮力与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+mn-lt"/>
                <a:ea typeface="+mn-ea"/>
              </a:rPr>
              <a:t>重力的大小的不同，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+mn-lt"/>
                <a:ea typeface="+mn-ea"/>
              </a:rPr>
              <a:t>物体的浮沉存在也不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+mn-lt"/>
                <a:ea typeface="+mn-ea"/>
              </a:rPr>
              <a:t>同的情况。</a:t>
            </a:r>
          </a:p>
        </p:txBody>
      </p:sp>
      <p:sp>
        <p:nvSpPr>
          <p:cNvPr id="9" name="椭圆 8"/>
          <p:cNvSpPr/>
          <p:nvPr/>
        </p:nvSpPr>
        <p:spPr>
          <a:xfrm>
            <a:off x="2439868" y="4369461"/>
            <a:ext cx="204717" cy="20471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2"/>
          <p:cNvGrpSpPr/>
          <p:nvPr/>
        </p:nvGrpSpPr>
        <p:grpSpPr bwMode="auto">
          <a:xfrm>
            <a:off x="206375" y="3140167"/>
            <a:ext cx="2971800" cy="1828800"/>
            <a:chOff x="0" y="0"/>
            <a:chExt cx="3168" cy="1824"/>
          </a:xfrm>
        </p:grpSpPr>
        <p:grpSp>
          <p:nvGrpSpPr>
            <p:cNvPr id="11" name="Group 3"/>
            <p:cNvGrpSpPr/>
            <p:nvPr/>
          </p:nvGrpSpPr>
          <p:grpSpPr bwMode="auto">
            <a:xfrm>
              <a:off x="0" y="0"/>
              <a:ext cx="3113" cy="1824"/>
              <a:chOff x="0" y="0"/>
              <a:chExt cx="1981" cy="1033"/>
            </a:xfrm>
          </p:grpSpPr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>
                <a:off x="0" y="1008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1981" y="25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0" y="424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358" y="678"/>
              <a:ext cx="562" cy="5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zh-CN" sz="2800">
                <a:solidFill>
                  <a:srgbClr val="FF0000"/>
                </a:solidFill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0" y="763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75" y="1102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75" y="1441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559175" y="2600160"/>
            <a:ext cx="4403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latin typeface="+mn-lt"/>
                <a:ea typeface="+mn-ea"/>
              </a:rPr>
              <a:t>1.当</a:t>
            </a:r>
            <a:r>
              <a:rPr lang="zh-CN" altLang="zh-CN" sz="2800" i="1" dirty="0">
                <a:latin typeface="+mn-lt"/>
                <a:ea typeface="+mn-ea"/>
              </a:rPr>
              <a:t>F</a:t>
            </a:r>
            <a:r>
              <a:rPr lang="zh-CN" altLang="zh-CN" sz="2800" baseline="-25000" dirty="0">
                <a:latin typeface="+mn-lt"/>
                <a:ea typeface="+mn-ea"/>
              </a:rPr>
              <a:t>浮</a:t>
            </a:r>
            <a:r>
              <a:rPr lang="zh-CN" altLang="zh-CN" sz="2800" dirty="0">
                <a:latin typeface="+mn-lt"/>
                <a:ea typeface="+mn-ea"/>
              </a:rPr>
              <a:t>＞</a:t>
            </a:r>
            <a:r>
              <a:rPr lang="zh-CN" altLang="zh-CN" sz="2800" i="1" dirty="0">
                <a:latin typeface="+mn-lt"/>
                <a:ea typeface="+mn-ea"/>
              </a:rPr>
              <a:t>G</a:t>
            </a:r>
            <a:r>
              <a:rPr lang="zh-CN" altLang="zh-CN" sz="2800" dirty="0">
                <a:latin typeface="+mn-lt"/>
                <a:ea typeface="+mn-ea"/>
              </a:rPr>
              <a:t>时，物体</a:t>
            </a:r>
            <a:r>
              <a:rPr lang="zh-CN" altLang="zh-CN" sz="2800" dirty="0" smtClean="0">
                <a:latin typeface="+mn-lt"/>
                <a:ea typeface="+mn-ea"/>
              </a:rPr>
              <a:t>将</a:t>
            </a:r>
            <a:r>
              <a:rPr lang="zh-CN" altLang="en-US" sz="2800" dirty="0" smtClean="0">
                <a:latin typeface="+mn-lt"/>
                <a:ea typeface="+mn-ea"/>
              </a:rPr>
              <a:t>上浮</a:t>
            </a:r>
            <a:endParaRPr lang="zh-CN" altLang="zh-CN" sz="2800" dirty="0">
              <a:latin typeface="+mn-lt"/>
              <a:ea typeface="+mn-ea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85725" y="1471598"/>
            <a:ext cx="3430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物体的浮沉一：上浮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70050" y="2376196"/>
            <a:ext cx="953450" cy="3179839"/>
            <a:chOff x="1670050" y="2417140"/>
            <a:chExt cx="953450" cy="3179839"/>
          </a:xfrm>
        </p:grpSpPr>
        <p:grpSp>
          <p:nvGrpSpPr>
            <p:cNvPr id="20" name="Group 12"/>
            <p:cNvGrpSpPr/>
            <p:nvPr/>
          </p:nvGrpSpPr>
          <p:grpSpPr bwMode="auto">
            <a:xfrm>
              <a:off x="1670050" y="2558502"/>
              <a:ext cx="953450" cy="3038477"/>
              <a:chOff x="0" y="0"/>
              <a:chExt cx="554" cy="1913"/>
            </a:xfrm>
          </p:grpSpPr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31" y="1584"/>
                <a:ext cx="258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800" i="1" dirty="0">
                    <a:latin typeface="+mn-lt"/>
                    <a:ea typeface="+mn-ea"/>
                  </a:rPr>
                  <a:t>G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179" y="240"/>
                <a:ext cx="375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800">
                    <a:solidFill>
                      <a:schemeClr val="bg1"/>
                    </a:solidFill>
                    <a:latin typeface="+mn-lt"/>
                    <a:ea typeface="+mn-ea"/>
                  </a:rPr>
                  <a:t>F</a:t>
                </a:r>
                <a:r>
                  <a:rPr lang="zh-CN" altLang="zh-CN" sz="2800" baseline="-25000">
                    <a:solidFill>
                      <a:schemeClr val="bg1"/>
                    </a:solidFill>
                    <a:latin typeface="+mn-lt"/>
                    <a:ea typeface="+mn-ea"/>
                  </a:rPr>
                  <a:t>浮</a:t>
                </a:r>
                <a:endParaRPr lang="zh-CN" altLang="zh-CN" sz="280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V="1">
                <a:off x="48" y="0"/>
                <a:ext cx="0" cy="9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48" y="996"/>
                <a:ext cx="0" cy="6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0" y="94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2800"/>
              </a:p>
            </p:txBody>
          </p:sp>
        </p:grp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1978114" y="2417140"/>
              <a:ext cx="6431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i="1" dirty="0" smtClean="0">
                  <a:latin typeface="+mn-lt"/>
                  <a:ea typeface="+mn-ea"/>
                </a:rPr>
                <a:t>F</a:t>
              </a:r>
              <a:r>
                <a:rPr lang="zh-CN" altLang="en-US" sz="2800" baseline="-25000" dirty="0" smtClean="0">
                  <a:latin typeface="+mn-lt"/>
                  <a:ea typeface="+mn-ea"/>
                </a:rPr>
                <a:t>浮</a:t>
              </a:r>
              <a:endParaRPr lang="zh-CN" altLang="zh-CN" sz="2800" baseline="-25000" dirty="0">
                <a:latin typeface="+mn-lt"/>
                <a:ea typeface="+mn-ea"/>
              </a:endParaRPr>
            </a:p>
          </p:txBody>
        </p:sp>
      </p:grp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3808600" y="5668070"/>
            <a:ext cx="3529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∴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ρ</a:t>
            </a:r>
            <a:r>
              <a:rPr lang="zh-CN" altLang="en-US" sz="2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液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&gt;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ρ</a:t>
            </a:r>
            <a:r>
              <a:rPr lang="zh-CN" altLang="en-US" sz="2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物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3808600" y="3226495"/>
            <a:ext cx="1463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lt"/>
                <a:ea typeface="+mn-ea"/>
              </a:rPr>
              <a:t>∵</a:t>
            </a:r>
            <a:r>
              <a:rPr lang="zh-CN" altLang="en-US" sz="2800" i="1" dirty="0">
                <a:latin typeface="+mn-lt"/>
                <a:ea typeface="+mn-ea"/>
              </a:rPr>
              <a:t>F</a:t>
            </a:r>
            <a:r>
              <a:rPr lang="zh-CN" altLang="en-US" sz="2800" baseline="-25000" dirty="0">
                <a:latin typeface="+mn-lt"/>
                <a:ea typeface="+mn-ea"/>
              </a:rPr>
              <a:t>浮</a:t>
            </a:r>
            <a:r>
              <a:rPr lang="zh-CN" altLang="en-US" sz="2800" dirty="0">
                <a:latin typeface="+mn-lt"/>
                <a:ea typeface="+mn-ea"/>
              </a:rPr>
              <a:t>&gt;</a:t>
            </a:r>
            <a:r>
              <a:rPr lang="zh-CN" altLang="en-US" sz="2800" i="1" dirty="0">
                <a:latin typeface="+mn-lt"/>
                <a:ea typeface="+mn-ea"/>
              </a:rPr>
              <a:t>G</a:t>
            </a:r>
            <a:endParaRPr lang="zh-CN" altLang="en-US" sz="2800" i="1" dirty="0">
              <a:solidFill>
                <a:srgbClr val="D60093"/>
              </a:solidFill>
              <a:latin typeface="+mn-lt"/>
              <a:ea typeface="+mn-ea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3808600" y="3999608"/>
            <a:ext cx="302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+mn-lt"/>
                <a:ea typeface="+mn-ea"/>
              </a:rPr>
              <a:t>∴</a:t>
            </a:r>
            <a:r>
              <a:rPr lang="zh-CN" altLang="en-US" sz="2800" i="1" dirty="0" smtClean="0">
                <a:latin typeface="+mn-lt"/>
                <a:ea typeface="+mn-ea"/>
              </a:rPr>
              <a:t>ρ</a:t>
            </a:r>
            <a:r>
              <a:rPr lang="zh-CN" altLang="en-US" sz="2800" baseline="-25000" dirty="0">
                <a:latin typeface="+mn-lt"/>
                <a:ea typeface="+mn-ea"/>
              </a:rPr>
              <a:t>液</a:t>
            </a:r>
            <a:r>
              <a:rPr lang="zh-CN" altLang="en-US" sz="2800" i="1" dirty="0">
                <a:latin typeface="+mn-lt"/>
                <a:ea typeface="+mn-ea"/>
              </a:rPr>
              <a:t>g V</a:t>
            </a:r>
            <a:r>
              <a:rPr lang="zh-CN" altLang="en-US" sz="2800" baseline="-25000" dirty="0">
                <a:latin typeface="+mn-lt"/>
                <a:ea typeface="+mn-ea"/>
              </a:rPr>
              <a:t>排</a:t>
            </a:r>
            <a:r>
              <a:rPr lang="zh-CN" altLang="en-US" sz="2800" dirty="0">
                <a:latin typeface="+mn-lt"/>
                <a:ea typeface="+mn-ea"/>
              </a:rPr>
              <a:t>&gt;</a:t>
            </a:r>
            <a:r>
              <a:rPr lang="zh-CN" altLang="en-US" sz="2800" i="1" dirty="0">
                <a:latin typeface="+mn-lt"/>
                <a:ea typeface="+mn-ea"/>
              </a:rPr>
              <a:t>ρ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r>
              <a:rPr lang="zh-CN" altLang="en-US" sz="2800" i="1" dirty="0">
                <a:latin typeface="+mn-lt"/>
                <a:ea typeface="+mn-ea"/>
              </a:rPr>
              <a:t>g V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endParaRPr lang="zh-CN" altLang="en-US" sz="2800" baseline="-25000" dirty="0">
              <a:solidFill>
                <a:srgbClr val="D60093"/>
              </a:solidFill>
              <a:latin typeface="+mn-lt"/>
              <a:ea typeface="+mn-ea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3808600" y="4864795"/>
            <a:ext cx="2358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lt"/>
                <a:ea typeface="+mn-ea"/>
              </a:rPr>
              <a:t>又∵ 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排</a:t>
            </a:r>
            <a:r>
              <a:rPr lang="zh-CN" altLang="en-US" sz="2800" dirty="0">
                <a:latin typeface="+mn-lt"/>
                <a:ea typeface="+mn-ea"/>
              </a:rPr>
              <a:t>=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endParaRPr lang="zh-CN" altLang="en-US" sz="2800" dirty="0">
              <a:solidFill>
                <a:srgbClr val="D60093"/>
              </a:solidFill>
              <a:latin typeface="+mn-lt"/>
              <a:ea typeface="+mn-ea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048712" y="6342071"/>
            <a:ext cx="5929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+mn-lt"/>
                <a:ea typeface="+mn-ea"/>
              </a:rPr>
              <a:t>上浮不是平衡状态，物体最终会漂浮</a:t>
            </a:r>
            <a:endParaRPr lang="zh-CN" altLang="zh-CN" sz="28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20"/>
          <p:cNvGrpSpPr/>
          <p:nvPr/>
        </p:nvGrpSpPr>
        <p:grpSpPr bwMode="auto">
          <a:xfrm>
            <a:off x="338932" y="3232150"/>
            <a:ext cx="2971800" cy="1828800"/>
            <a:chOff x="0" y="0"/>
            <a:chExt cx="1872" cy="1152"/>
          </a:xfrm>
        </p:grpSpPr>
        <p:sp>
          <p:nvSpPr>
            <p:cNvPr id="11" name="Oval 21"/>
            <p:cNvSpPr>
              <a:spLocks noChangeArrowheads="1"/>
            </p:cNvSpPr>
            <p:nvPr/>
          </p:nvSpPr>
          <p:spPr bwMode="auto">
            <a:xfrm>
              <a:off x="802" y="87"/>
              <a:ext cx="333" cy="32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zh-CN" sz="2800">
                <a:solidFill>
                  <a:srgbClr val="FF0000"/>
                </a:solidFill>
              </a:endParaRPr>
            </a:p>
          </p:txBody>
        </p:sp>
        <p:grpSp>
          <p:nvGrpSpPr>
            <p:cNvPr id="12" name="Group 22"/>
            <p:cNvGrpSpPr/>
            <p:nvPr/>
          </p:nvGrpSpPr>
          <p:grpSpPr bwMode="auto">
            <a:xfrm>
              <a:off x="0" y="0"/>
              <a:ext cx="1872" cy="1152"/>
              <a:chOff x="0" y="0"/>
              <a:chExt cx="1872" cy="1152"/>
            </a:xfrm>
          </p:grpSpPr>
          <p:grpSp>
            <p:nvGrpSpPr>
              <p:cNvPr id="13" name="Group 23"/>
              <p:cNvGrpSpPr/>
              <p:nvPr/>
            </p:nvGrpSpPr>
            <p:grpSpPr bwMode="auto">
              <a:xfrm>
                <a:off x="0" y="0"/>
                <a:ext cx="1840" cy="1152"/>
                <a:chOff x="0" y="0"/>
                <a:chExt cx="1981" cy="1033"/>
              </a:xfrm>
            </p:grpSpPr>
            <p:sp>
              <p:nvSpPr>
                <p:cNvPr id="18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0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19" name="Line 25"/>
                <p:cNvSpPr>
                  <a:spLocks noChangeShapeType="1"/>
                </p:cNvSpPr>
                <p:nvPr/>
              </p:nvSpPr>
              <p:spPr bwMode="auto">
                <a:xfrm>
                  <a:off x="0" y="1008"/>
                  <a:ext cx="196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20" name="Line 26"/>
                <p:cNvSpPr>
                  <a:spLocks noChangeShapeType="1"/>
                </p:cNvSpPr>
                <p:nvPr/>
              </p:nvSpPr>
              <p:spPr bwMode="auto">
                <a:xfrm>
                  <a:off x="1981" y="25"/>
                  <a:ext cx="0" cy="10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</p:grpSp>
          <p:sp>
            <p:nvSpPr>
              <p:cNvPr id="14" name="Line 27"/>
              <p:cNvSpPr>
                <a:spLocks noChangeShapeType="1"/>
              </p:cNvSpPr>
              <p:nvPr/>
            </p:nvSpPr>
            <p:spPr bwMode="auto">
              <a:xfrm>
                <a:off x="0" y="268"/>
                <a:ext cx="18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5" name="Line 28"/>
              <p:cNvSpPr>
                <a:spLocks noChangeShapeType="1"/>
              </p:cNvSpPr>
              <p:nvPr/>
            </p:nvSpPr>
            <p:spPr bwMode="auto">
              <a:xfrm>
                <a:off x="0" y="482"/>
                <a:ext cx="18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6" name="Line 29"/>
              <p:cNvSpPr>
                <a:spLocks noChangeShapeType="1"/>
              </p:cNvSpPr>
              <p:nvPr/>
            </p:nvSpPr>
            <p:spPr bwMode="auto">
              <a:xfrm>
                <a:off x="44" y="696"/>
                <a:ext cx="18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7" name="Line 30"/>
              <p:cNvSpPr>
                <a:spLocks noChangeShapeType="1"/>
              </p:cNvSpPr>
              <p:nvPr/>
            </p:nvSpPr>
            <p:spPr bwMode="auto">
              <a:xfrm>
                <a:off x="44" y="910"/>
                <a:ext cx="18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</p:grpSp>
      <p:grpSp>
        <p:nvGrpSpPr>
          <p:cNvPr id="21" name="Group 31"/>
          <p:cNvGrpSpPr/>
          <p:nvPr/>
        </p:nvGrpSpPr>
        <p:grpSpPr bwMode="auto">
          <a:xfrm>
            <a:off x="1811823" y="2588904"/>
            <a:ext cx="927100" cy="2124077"/>
            <a:chOff x="0" y="0"/>
            <a:chExt cx="584" cy="1337"/>
          </a:xfrm>
        </p:grpSpPr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179" y="1008"/>
              <a:ext cx="280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i="1" dirty="0">
                  <a:latin typeface="+mn-lt"/>
                  <a:ea typeface="+mn-ea"/>
                </a:rPr>
                <a:t>G</a:t>
              </a: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179" y="0"/>
              <a:ext cx="405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i="1" dirty="0" smtClean="0">
                  <a:latin typeface="+mn-lt"/>
                  <a:ea typeface="+mn-ea"/>
                </a:rPr>
                <a:t>F</a:t>
              </a:r>
              <a:r>
                <a:rPr lang="zh-CN" altLang="zh-CN" sz="2800" baseline="-25000" dirty="0" smtClean="0">
                  <a:latin typeface="+mn-lt"/>
                  <a:ea typeface="+mn-ea"/>
                </a:rPr>
                <a:t>浮</a:t>
              </a:r>
              <a:endParaRPr lang="zh-CN" altLang="zh-CN" sz="2800" dirty="0">
                <a:latin typeface="+mn-lt"/>
                <a:ea typeface="+mn-ea"/>
              </a:endParaRPr>
            </a:p>
          </p:txBody>
        </p:sp>
        <p:grpSp>
          <p:nvGrpSpPr>
            <p:cNvPr id="24" name="Group 34"/>
            <p:cNvGrpSpPr/>
            <p:nvPr/>
          </p:nvGrpSpPr>
          <p:grpSpPr bwMode="auto">
            <a:xfrm>
              <a:off x="0" y="9"/>
              <a:ext cx="96" cy="1239"/>
              <a:chOff x="0" y="0"/>
              <a:chExt cx="96" cy="1239"/>
            </a:xfrm>
          </p:grpSpPr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 flipV="1">
                <a:off x="48" y="0"/>
                <a:ext cx="0" cy="9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auto">
              <a:xfrm>
                <a:off x="48" y="996"/>
                <a:ext cx="0" cy="24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27" name="Oval 37"/>
              <p:cNvSpPr>
                <a:spLocks noChangeArrowheads="1"/>
              </p:cNvSpPr>
              <p:nvPr/>
            </p:nvSpPr>
            <p:spPr bwMode="auto">
              <a:xfrm>
                <a:off x="0" y="615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2800"/>
              </a:p>
            </p:txBody>
          </p:sp>
        </p:grpSp>
      </p:grp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3423649" y="2258127"/>
            <a:ext cx="55848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lt"/>
                <a:ea typeface="+mn-ea"/>
              </a:rPr>
              <a:t>2.</a:t>
            </a:r>
            <a:r>
              <a:rPr lang="zh-CN" altLang="en-US" sz="2800" dirty="0" smtClean="0">
                <a:latin typeface="+mn-lt"/>
                <a:ea typeface="+mn-ea"/>
              </a:rPr>
              <a:t>物体</a:t>
            </a:r>
            <a:r>
              <a:rPr lang="zh-CN" altLang="zh-CN" sz="2800" dirty="0" smtClean="0">
                <a:latin typeface="+mn-lt"/>
                <a:ea typeface="+mn-ea"/>
              </a:rPr>
              <a:t>部</a:t>
            </a:r>
            <a:r>
              <a:rPr lang="zh-CN" altLang="zh-CN" sz="2800" dirty="0">
                <a:latin typeface="+mn-lt"/>
                <a:ea typeface="+mn-ea"/>
              </a:rPr>
              <a:t>份体积露出液面时</a:t>
            </a:r>
            <a:r>
              <a:rPr lang="zh-CN" altLang="zh-CN" sz="2800" dirty="0" smtClean="0">
                <a:latin typeface="+mn-lt"/>
                <a:ea typeface="+mn-ea"/>
              </a:rPr>
              <a:t>，</a:t>
            </a:r>
            <a:r>
              <a:rPr lang="zh-CN" altLang="en-US" sz="2800" dirty="0" smtClean="0">
                <a:latin typeface="+mn-lt"/>
                <a:ea typeface="+mn-ea"/>
              </a:rPr>
              <a:t>物体静止，</a:t>
            </a:r>
            <a:r>
              <a:rPr lang="zh-CN" altLang="zh-CN" sz="2800" i="1" dirty="0" smtClean="0">
                <a:latin typeface="+mn-lt"/>
                <a:ea typeface="+mn-ea"/>
              </a:rPr>
              <a:t>F</a:t>
            </a:r>
            <a:r>
              <a:rPr lang="zh-CN" altLang="zh-CN" sz="2800" baseline="-25000" dirty="0" smtClean="0">
                <a:latin typeface="+mn-lt"/>
                <a:ea typeface="+mn-ea"/>
              </a:rPr>
              <a:t>浮</a:t>
            </a:r>
            <a:r>
              <a:rPr lang="zh-CN" altLang="zh-CN" sz="2800" dirty="0">
                <a:latin typeface="+mn-lt"/>
                <a:ea typeface="+mn-ea"/>
              </a:rPr>
              <a:t>＝</a:t>
            </a:r>
            <a:r>
              <a:rPr lang="zh-CN" altLang="zh-CN" sz="2800" i="1" dirty="0">
                <a:latin typeface="+mn-lt"/>
                <a:ea typeface="+mn-ea"/>
              </a:rPr>
              <a:t>G</a:t>
            </a:r>
            <a:r>
              <a:rPr lang="zh-CN" altLang="zh-CN" sz="2800" dirty="0">
                <a:latin typeface="+mn-lt"/>
                <a:ea typeface="+mn-ea"/>
              </a:rPr>
              <a:t>，物体</a:t>
            </a:r>
            <a:r>
              <a:rPr lang="zh-CN" altLang="zh-CN" sz="2800" dirty="0" smtClean="0">
                <a:latin typeface="+mn-lt"/>
                <a:ea typeface="+mn-ea"/>
              </a:rPr>
              <a:t>处于</a:t>
            </a:r>
            <a:r>
              <a:rPr lang="zh-CN" altLang="en-US" sz="2800" dirty="0" smtClean="0">
                <a:latin typeface="+mn-lt"/>
                <a:ea typeface="+mn-ea"/>
              </a:rPr>
              <a:t>漂浮</a:t>
            </a:r>
            <a:r>
              <a:rPr lang="zh-CN" altLang="zh-CN" sz="2800" dirty="0" smtClean="0">
                <a:latin typeface="+mn-lt"/>
                <a:ea typeface="+mn-ea"/>
              </a:rPr>
              <a:t>状态</a:t>
            </a:r>
            <a:r>
              <a:rPr lang="zh-CN" altLang="zh-CN" sz="2800" dirty="0">
                <a:latin typeface="+mn-lt"/>
                <a:ea typeface="+mn-ea"/>
              </a:rPr>
              <a:t>。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85725" y="1471598"/>
            <a:ext cx="3430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物体的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浮沉二：漂浮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3781304" y="5822737"/>
            <a:ext cx="3529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∴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ρ</a:t>
            </a:r>
            <a:r>
              <a:rPr lang="zh-CN" altLang="en-US" sz="2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液</a:t>
            </a:r>
            <a:r>
              <a:rPr lang="zh-CN" altLang="en-US" sz="2800" dirty="0">
                <a:solidFill>
                  <a:schemeClr val="tx1"/>
                </a:solidFill>
              </a:rPr>
              <a:t>&gt;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ρ</a:t>
            </a:r>
            <a:r>
              <a:rPr lang="zh-CN" altLang="en-US" sz="2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物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3781304" y="3381162"/>
            <a:ext cx="1463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lt"/>
                <a:ea typeface="+mn-ea"/>
              </a:rPr>
              <a:t>∵</a:t>
            </a:r>
            <a:r>
              <a:rPr lang="zh-CN" altLang="en-US" sz="2800" i="1" dirty="0">
                <a:latin typeface="+mn-lt"/>
                <a:ea typeface="+mn-ea"/>
              </a:rPr>
              <a:t>F</a:t>
            </a:r>
            <a:r>
              <a:rPr lang="zh-CN" altLang="en-US" sz="2800" baseline="-25000" dirty="0">
                <a:latin typeface="+mn-lt"/>
                <a:ea typeface="+mn-ea"/>
              </a:rPr>
              <a:t>浮</a:t>
            </a:r>
            <a:r>
              <a:rPr lang="zh-CN" altLang="en-US" sz="2800" dirty="0">
                <a:latin typeface="+mn-lt"/>
                <a:ea typeface="+mn-ea"/>
              </a:rPr>
              <a:t>=</a:t>
            </a:r>
            <a:r>
              <a:rPr lang="zh-CN" altLang="en-US" sz="2800" i="1" dirty="0">
                <a:latin typeface="+mn-lt"/>
                <a:ea typeface="+mn-ea"/>
              </a:rPr>
              <a:t>G</a:t>
            </a:r>
            <a:endParaRPr lang="zh-CN" altLang="en-US" sz="2800" i="1" dirty="0">
              <a:solidFill>
                <a:srgbClr val="D60093"/>
              </a:solidFill>
              <a:latin typeface="+mn-lt"/>
              <a:ea typeface="+mn-ea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781304" y="5019462"/>
            <a:ext cx="2367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lt"/>
                <a:ea typeface="+mn-ea"/>
              </a:rPr>
              <a:t>又∵ 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排</a:t>
            </a:r>
            <a:r>
              <a:rPr lang="zh-CN" altLang="en-US" sz="2800" dirty="0">
                <a:latin typeface="+mn-lt"/>
                <a:ea typeface="+mn-ea"/>
              </a:rPr>
              <a:t>&lt;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endParaRPr lang="zh-CN" altLang="en-US" sz="2800" dirty="0">
              <a:solidFill>
                <a:srgbClr val="D60093"/>
              </a:solidFill>
              <a:latin typeface="+mn-lt"/>
              <a:ea typeface="+mn-ea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3781304" y="4154275"/>
            <a:ext cx="31052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+mn-lt"/>
                <a:ea typeface="+mn-ea"/>
              </a:rPr>
              <a:t>∴</a:t>
            </a:r>
            <a:r>
              <a:rPr lang="zh-CN" altLang="en-US" sz="2800" i="1" dirty="0" smtClean="0">
                <a:latin typeface="+mn-lt"/>
                <a:ea typeface="+mn-ea"/>
              </a:rPr>
              <a:t>ρ</a:t>
            </a:r>
            <a:r>
              <a:rPr lang="zh-CN" altLang="en-US" sz="2800" baseline="-25000" dirty="0">
                <a:latin typeface="+mn-lt"/>
                <a:ea typeface="+mn-ea"/>
              </a:rPr>
              <a:t>液</a:t>
            </a:r>
            <a:r>
              <a:rPr lang="zh-CN" altLang="en-US" sz="2800" i="1" dirty="0">
                <a:latin typeface="+mn-lt"/>
                <a:ea typeface="+mn-ea"/>
              </a:rPr>
              <a:t>g V</a:t>
            </a:r>
            <a:r>
              <a:rPr lang="zh-CN" altLang="en-US" sz="2800" baseline="-25000" dirty="0">
                <a:latin typeface="+mn-lt"/>
                <a:ea typeface="+mn-ea"/>
              </a:rPr>
              <a:t>排</a:t>
            </a:r>
            <a:r>
              <a:rPr lang="zh-CN" altLang="en-US" sz="2800" dirty="0">
                <a:latin typeface="+mn-lt"/>
                <a:ea typeface="+mn-ea"/>
              </a:rPr>
              <a:t>=</a:t>
            </a:r>
            <a:r>
              <a:rPr lang="zh-CN" altLang="en-US" sz="2800" i="1" dirty="0">
                <a:latin typeface="+mn-lt"/>
                <a:ea typeface="+mn-ea"/>
              </a:rPr>
              <a:t>ρ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r>
              <a:rPr lang="zh-CN" altLang="en-US" sz="2800" i="1" dirty="0">
                <a:latin typeface="+mn-lt"/>
                <a:ea typeface="+mn-ea"/>
              </a:rPr>
              <a:t>g V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endParaRPr lang="zh-CN" altLang="en-US" sz="2800" baseline="-25000" dirty="0">
              <a:solidFill>
                <a:srgbClr val="D60093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16472" y="2017090"/>
            <a:ext cx="5627528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+mn-lt"/>
                <a:ea typeface="+mn-ea"/>
              </a:rPr>
              <a:t>3</a:t>
            </a:r>
            <a:r>
              <a:rPr lang="zh-CN" altLang="en-US" sz="2800" dirty="0" smtClean="0">
                <a:latin typeface="+mn-lt"/>
                <a:ea typeface="+mn-ea"/>
              </a:rPr>
              <a:t>.</a:t>
            </a:r>
            <a:r>
              <a:rPr lang="zh-CN" altLang="en-US" sz="2800" dirty="0">
                <a:latin typeface="+mn-lt"/>
                <a:ea typeface="+mn-ea"/>
              </a:rPr>
              <a:t>当</a:t>
            </a:r>
            <a:r>
              <a:rPr lang="zh-CN" altLang="en-US" sz="2800" i="1" dirty="0">
                <a:latin typeface="+mn-lt"/>
                <a:ea typeface="+mn-ea"/>
              </a:rPr>
              <a:t>F</a:t>
            </a:r>
            <a:r>
              <a:rPr lang="zh-CN" altLang="en-US" sz="2800" baseline="-25000" dirty="0">
                <a:latin typeface="+mn-lt"/>
                <a:ea typeface="+mn-ea"/>
              </a:rPr>
              <a:t>浮</a:t>
            </a:r>
            <a:r>
              <a:rPr lang="zh-CN" altLang="en-US" sz="2800" dirty="0">
                <a:latin typeface="+mn-lt"/>
                <a:ea typeface="+mn-ea"/>
              </a:rPr>
              <a:t>＝</a:t>
            </a:r>
            <a:r>
              <a:rPr lang="zh-CN" altLang="en-US" sz="2800" i="1" dirty="0">
                <a:latin typeface="+mn-lt"/>
                <a:ea typeface="+mn-ea"/>
              </a:rPr>
              <a:t>G</a:t>
            </a:r>
            <a:r>
              <a:rPr lang="zh-CN" altLang="en-US" sz="2800" dirty="0">
                <a:latin typeface="+mn-lt"/>
                <a:ea typeface="+mn-ea"/>
              </a:rPr>
              <a:t>，由于</a:t>
            </a:r>
            <a:r>
              <a:rPr lang="zh-CN" altLang="en-US" sz="2800" dirty="0" smtClean="0">
                <a:latin typeface="+mn-lt"/>
                <a:ea typeface="+mn-ea"/>
              </a:rPr>
              <a:t>物体受</a:t>
            </a:r>
            <a:r>
              <a:rPr lang="zh-CN" altLang="en-US" sz="2800" dirty="0">
                <a:latin typeface="+mn-lt"/>
                <a:ea typeface="+mn-ea"/>
              </a:rPr>
              <a:t>平衡力作用，物体</a:t>
            </a:r>
            <a:r>
              <a:rPr lang="zh-CN" altLang="en-US" sz="2800" dirty="0" smtClean="0">
                <a:latin typeface="+mn-lt"/>
                <a:ea typeface="+mn-ea"/>
              </a:rPr>
              <a:t>将处于悬浮状态</a:t>
            </a:r>
            <a:r>
              <a:rPr lang="zh-CN" altLang="en-US" sz="2800" dirty="0">
                <a:latin typeface="+mn-lt"/>
                <a:ea typeface="+mn-ea"/>
              </a:rPr>
              <a:t>，</a:t>
            </a:r>
            <a:r>
              <a:rPr lang="zh-CN" altLang="en-US" sz="2800" dirty="0" smtClean="0">
                <a:latin typeface="+mn-lt"/>
                <a:ea typeface="+mn-ea"/>
              </a:rPr>
              <a:t>此时</a:t>
            </a:r>
            <a:r>
              <a:rPr lang="zh-CN" altLang="en-US" sz="2800" dirty="0">
                <a:latin typeface="+mn-lt"/>
                <a:ea typeface="+mn-ea"/>
              </a:rPr>
              <a:t>物体可以停留在</a:t>
            </a:r>
            <a:r>
              <a:rPr lang="zh-CN" altLang="en-US" sz="2800" dirty="0" smtClean="0">
                <a:latin typeface="+mn-lt"/>
                <a:ea typeface="+mn-ea"/>
              </a:rPr>
              <a:t>液体内</a:t>
            </a:r>
            <a:r>
              <a:rPr lang="zh-CN" altLang="en-US" sz="2800" dirty="0">
                <a:latin typeface="+mn-lt"/>
                <a:ea typeface="+mn-ea"/>
              </a:rPr>
              <a:t>任何位置。</a:t>
            </a:r>
          </a:p>
        </p:txBody>
      </p:sp>
      <p:grpSp>
        <p:nvGrpSpPr>
          <p:cNvPr id="12" name="Group 4"/>
          <p:cNvGrpSpPr/>
          <p:nvPr/>
        </p:nvGrpSpPr>
        <p:grpSpPr bwMode="auto">
          <a:xfrm>
            <a:off x="303213" y="2660650"/>
            <a:ext cx="2971800" cy="1828800"/>
            <a:chOff x="0" y="0"/>
            <a:chExt cx="3168" cy="1824"/>
          </a:xfrm>
        </p:grpSpPr>
        <p:grpSp>
          <p:nvGrpSpPr>
            <p:cNvPr id="13" name="Group 5"/>
            <p:cNvGrpSpPr/>
            <p:nvPr/>
          </p:nvGrpSpPr>
          <p:grpSpPr bwMode="auto">
            <a:xfrm>
              <a:off x="0" y="0"/>
              <a:ext cx="3113" cy="1824"/>
              <a:chOff x="0" y="0"/>
              <a:chExt cx="1981" cy="1033"/>
            </a:xfrm>
          </p:grpSpPr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0" y="1008"/>
                <a:ext cx="19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1981" y="25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0" y="424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358" y="678"/>
              <a:ext cx="562" cy="5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zh-CN" sz="2800">
                <a:solidFill>
                  <a:srgbClr val="FF0000"/>
                </a:solidFill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0" y="763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75" y="1102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75" y="1441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</p:grp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85725" y="1471598"/>
            <a:ext cx="3430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物体的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浮沉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三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：悬浮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grpSp>
        <p:nvGrpSpPr>
          <p:cNvPr id="30" name="Group 31"/>
          <p:cNvGrpSpPr/>
          <p:nvPr/>
        </p:nvGrpSpPr>
        <p:grpSpPr bwMode="auto">
          <a:xfrm>
            <a:off x="1770879" y="2547960"/>
            <a:ext cx="927100" cy="2124077"/>
            <a:chOff x="0" y="0"/>
            <a:chExt cx="584" cy="1337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179" y="1008"/>
              <a:ext cx="280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i="1" dirty="0">
                  <a:latin typeface="+mn-lt"/>
                  <a:ea typeface="+mn-ea"/>
                </a:rPr>
                <a:t>G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179" y="0"/>
              <a:ext cx="405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i="1" dirty="0" smtClean="0">
                  <a:latin typeface="+mn-lt"/>
                  <a:ea typeface="+mn-ea"/>
                </a:rPr>
                <a:t>F</a:t>
              </a:r>
              <a:r>
                <a:rPr lang="zh-CN" altLang="zh-CN" sz="2800" baseline="-25000" dirty="0" smtClean="0">
                  <a:latin typeface="+mn-lt"/>
                  <a:ea typeface="+mn-ea"/>
                </a:rPr>
                <a:t>浮</a:t>
              </a:r>
              <a:endParaRPr lang="zh-CN" altLang="zh-CN" sz="2800" dirty="0">
                <a:latin typeface="+mn-lt"/>
                <a:ea typeface="+mn-ea"/>
              </a:endParaRPr>
            </a:p>
          </p:txBody>
        </p:sp>
        <p:grpSp>
          <p:nvGrpSpPr>
            <p:cNvPr id="34" name="Group 34"/>
            <p:cNvGrpSpPr/>
            <p:nvPr/>
          </p:nvGrpSpPr>
          <p:grpSpPr bwMode="auto">
            <a:xfrm>
              <a:off x="0" y="9"/>
              <a:ext cx="96" cy="1239"/>
              <a:chOff x="0" y="0"/>
              <a:chExt cx="96" cy="1239"/>
            </a:xfrm>
          </p:grpSpPr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 flipV="1">
                <a:off x="48" y="0"/>
                <a:ext cx="0" cy="9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48" y="996"/>
                <a:ext cx="0" cy="24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37" name="Oval 37"/>
              <p:cNvSpPr>
                <a:spLocks noChangeArrowheads="1"/>
              </p:cNvSpPr>
              <p:nvPr/>
            </p:nvSpPr>
            <p:spPr bwMode="auto">
              <a:xfrm>
                <a:off x="0" y="615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2800"/>
              </a:p>
            </p:txBody>
          </p:sp>
        </p:grpSp>
      </p:grp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4255546" y="6076383"/>
            <a:ext cx="3529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∴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ρ</a:t>
            </a:r>
            <a:r>
              <a:rPr lang="zh-CN" altLang="en-US" sz="2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液</a:t>
            </a:r>
            <a:r>
              <a:rPr lang="zh-CN" altLang="en-US" sz="2800" dirty="0">
                <a:solidFill>
                  <a:schemeClr val="tx1"/>
                </a:solidFill>
              </a:rPr>
              <a:t>=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ρ</a:t>
            </a:r>
            <a:r>
              <a:rPr lang="zh-CN" altLang="en-US" sz="2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物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4255546" y="3634808"/>
            <a:ext cx="1463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lt"/>
                <a:ea typeface="+mn-ea"/>
              </a:rPr>
              <a:t>∵</a:t>
            </a:r>
            <a:r>
              <a:rPr lang="zh-CN" altLang="en-US" sz="2800" i="1" dirty="0">
                <a:latin typeface="+mn-lt"/>
                <a:ea typeface="+mn-ea"/>
              </a:rPr>
              <a:t>F</a:t>
            </a:r>
            <a:r>
              <a:rPr lang="zh-CN" altLang="en-US" sz="2800" baseline="-25000" dirty="0">
                <a:latin typeface="+mn-lt"/>
                <a:ea typeface="+mn-ea"/>
              </a:rPr>
              <a:t>浮</a:t>
            </a:r>
            <a:r>
              <a:rPr lang="zh-CN" altLang="en-US" sz="2800" dirty="0">
                <a:latin typeface="+mn-lt"/>
                <a:ea typeface="+mn-ea"/>
              </a:rPr>
              <a:t>=</a:t>
            </a:r>
            <a:r>
              <a:rPr lang="zh-CN" altLang="en-US" sz="2800" i="1" dirty="0">
                <a:latin typeface="+mn-lt"/>
                <a:ea typeface="+mn-ea"/>
              </a:rPr>
              <a:t>G</a:t>
            </a:r>
            <a:endParaRPr lang="zh-CN" altLang="en-US" sz="2800" i="1" dirty="0">
              <a:solidFill>
                <a:srgbClr val="D60093"/>
              </a:solidFill>
              <a:latin typeface="+mn-lt"/>
              <a:ea typeface="+mn-ea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255546" y="5273108"/>
            <a:ext cx="2358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lt"/>
                <a:ea typeface="+mn-ea"/>
              </a:rPr>
              <a:t>又∵ 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排</a:t>
            </a:r>
            <a:r>
              <a:rPr lang="zh-CN" altLang="en-US" sz="2800" dirty="0">
                <a:latin typeface="+mn-lt"/>
                <a:ea typeface="+mn-ea"/>
              </a:rPr>
              <a:t>=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endParaRPr lang="zh-CN" altLang="en-US" sz="2800" dirty="0">
              <a:solidFill>
                <a:srgbClr val="D60093"/>
              </a:solidFill>
              <a:latin typeface="+mn-lt"/>
              <a:ea typeface="+mn-ea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4255546" y="4407921"/>
            <a:ext cx="30651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+mn-lt"/>
                <a:ea typeface="+mn-ea"/>
              </a:rPr>
              <a:t>∴</a:t>
            </a:r>
            <a:r>
              <a:rPr lang="zh-CN" altLang="en-US" sz="2800" i="1" dirty="0" smtClean="0">
                <a:latin typeface="+mn-lt"/>
                <a:ea typeface="+mn-ea"/>
              </a:rPr>
              <a:t>ρ</a:t>
            </a:r>
            <a:r>
              <a:rPr lang="zh-CN" altLang="en-US" sz="2800" baseline="-25000" dirty="0">
                <a:latin typeface="+mn-lt"/>
                <a:ea typeface="+mn-ea"/>
              </a:rPr>
              <a:t>液</a:t>
            </a:r>
            <a:r>
              <a:rPr lang="zh-CN" altLang="en-US" sz="2800" dirty="0">
                <a:latin typeface="+mn-lt"/>
                <a:ea typeface="+mn-ea"/>
              </a:rPr>
              <a:t>g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排</a:t>
            </a:r>
            <a:r>
              <a:rPr lang="zh-CN" altLang="en-US" sz="2800" dirty="0">
                <a:latin typeface="+mn-lt"/>
                <a:ea typeface="+mn-ea"/>
              </a:rPr>
              <a:t>=</a:t>
            </a:r>
            <a:r>
              <a:rPr lang="zh-CN" altLang="en-US" sz="2800" i="1" dirty="0">
                <a:latin typeface="+mn-lt"/>
                <a:ea typeface="+mn-ea"/>
              </a:rPr>
              <a:t>ρ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r>
              <a:rPr lang="zh-CN" altLang="en-US" sz="2800" dirty="0">
                <a:latin typeface="+mn-lt"/>
                <a:ea typeface="+mn-ea"/>
              </a:rPr>
              <a:t>g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endParaRPr lang="zh-CN" altLang="en-US" sz="2800" baseline="-25000" dirty="0">
              <a:solidFill>
                <a:srgbClr val="D60093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2"/>
          <p:cNvGrpSpPr/>
          <p:nvPr/>
        </p:nvGrpSpPr>
        <p:grpSpPr bwMode="auto">
          <a:xfrm>
            <a:off x="206375" y="3140167"/>
            <a:ext cx="2971800" cy="1828800"/>
            <a:chOff x="0" y="0"/>
            <a:chExt cx="3168" cy="1824"/>
          </a:xfrm>
        </p:grpSpPr>
        <p:grpSp>
          <p:nvGrpSpPr>
            <p:cNvPr id="11" name="Group 3"/>
            <p:cNvGrpSpPr/>
            <p:nvPr/>
          </p:nvGrpSpPr>
          <p:grpSpPr bwMode="auto">
            <a:xfrm>
              <a:off x="0" y="0"/>
              <a:ext cx="3113" cy="1824"/>
              <a:chOff x="0" y="0"/>
              <a:chExt cx="1981" cy="1033"/>
            </a:xfrm>
          </p:grpSpPr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>
                <a:off x="0" y="1008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1981" y="25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0" y="424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358" y="678"/>
              <a:ext cx="562" cy="5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zh-CN" sz="2800">
                <a:solidFill>
                  <a:srgbClr val="FF0000"/>
                </a:solidFill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0" y="763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75" y="1102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75" y="1441"/>
              <a:ext cx="30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559175" y="2600160"/>
            <a:ext cx="4403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smtClean="0">
                <a:latin typeface="+mn-lt"/>
                <a:ea typeface="+mn-ea"/>
              </a:rPr>
              <a:t>4</a:t>
            </a:r>
            <a:r>
              <a:rPr lang="zh-CN" altLang="zh-CN" sz="2800" dirty="0" smtClean="0">
                <a:latin typeface="+mn-lt"/>
                <a:ea typeface="+mn-ea"/>
              </a:rPr>
              <a:t>.</a:t>
            </a:r>
            <a:r>
              <a:rPr lang="zh-CN" altLang="zh-CN" sz="2800" dirty="0">
                <a:latin typeface="+mn-lt"/>
                <a:ea typeface="+mn-ea"/>
              </a:rPr>
              <a:t>当</a:t>
            </a:r>
            <a:r>
              <a:rPr lang="zh-CN" altLang="zh-CN" sz="2800" i="1" dirty="0">
                <a:latin typeface="+mn-lt"/>
                <a:ea typeface="+mn-ea"/>
              </a:rPr>
              <a:t>F</a:t>
            </a:r>
            <a:r>
              <a:rPr lang="zh-CN" altLang="zh-CN" sz="2800" baseline="-25000" dirty="0" smtClean="0">
                <a:latin typeface="+mn-lt"/>
                <a:ea typeface="+mn-ea"/>
              </a:rPr>
              <a:t>浮</a:t>
            </a:r>
            <a:r>
              <a:rPr lang="zh-CN" altLang="en-US" sz="2800" dirty="0">
                <a:latin typeface="+mn-lt"/>
                <a:ea typeface="+mn-ea"/>
              </a:rPr>
              <a:t>＜</a:t>
            </a:r>
            <a:r>
              <a:rPr lang="zh-CN" altLang="zh-CN" sz="2800" i="1" dirty="0" smtClean="0">
                <a:latin typeface="+mn-lt"/>
                <a:ea typeface="+mn-ea"/>
              </a:rPr>
              <a:t>G</a:t>
            </a:r>
            <a:r>
              <a:rPr lang="zh-CN" altLang="zh-CN" sz="2800" dirty="0">
                <a:latin typeface="+mn-lt"/>
                <a:ea typeface="+mn-ea"/>
              </a:rPr>
              <a:t>时，物体</a:t>
            </a:r>
            <a:r>
              <a:rPr lang="zh-CN" altLang="zh-CN" sz="2800" dirty="0" smtClean="0">
                <a:latin typeface="+mn-lt"/>
                <a:ea typeface="+mn-ea"/>
              </a:rPr>
              <a:t>将</a:t>
            </a:r>
            <a:r>
              <a:rPr lang="zh-CN" altLang="en-US" sz="2800" dirty="0" smtClean="0">
                <a:latin typeface="+mn-lt"/>
                <a:ea typeface="+mn-ea"/>
              </a:rPr>
              <a:t>下沉</a:t>
            </a:r>
            <a:endParaRPr lang="zh-CN" altLang="zh-CN" sz="2800" dirty="0">
              <a:latin typeface="+mn-lt"/>
              <a:ea typeface="+mn-ea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85725" y="1471598"/>
            <a:ext cx="3430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物体的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浮沉四：下沉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70050" y="2898757"/>
            <a:ext cx="953450" cy="2657278"/>
            <a:chOff x="1670050" y="2939701"/>
            <a:chExt cx="953450" cy="2657278"/>
          </a:xfrm>
        </p:grpSpPr>
        <p:grpSp>
          <p:nvGrpSpPr>
            <p:cNvPr id="20" name="Group 12"/>
            <p:cNvGrpSpPr/>
            <p:nvPr/>
          </p:nvGrpSpPr>
          <p:grpSpPr bwMode="auto">
            <a:xfrm>
              <a:off x="1670050" y="2939701"/>
              <a:ext cx="953450" cy="2657278"/>
              <a:chOff x="0" y="240"/>
              <a:chExt cx="554" cy="1673"/>
            </a:xfrm>
          </p:grpSpPr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31" y="1584"/>
                <a:ext cx="258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800" i="1" dirty="0">
                    <a:latin typeface="+mn-lt"/>
                    <a:ea typeface="+mn-ea"/>
                  </a:rPr>
                  <a:t>G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179" y="240"/>
                <a:ext cx="375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800">
                    <a:solidFill>
                      <a:schemeClr val="bg1"/>
                    </a:solidFill>
                    <a:latin typeface="+mn-lt"/>
                    <a:ea typeface="+mn-ea"/>
                  </a:rPr>
                  <a:t>F</a:t>
                </a:r>
                <a:r>
                  <a:rPr lang="zh-CN" altLang="zh-CN" sz="2800" baseline="-25000">
                    <a:solidFill>
                      <a:schemeClr val="bg1"/>
                    </a:solidFill>
                    <a:latin typeface="+mn-lt"/>
                    <a:ea typeface="+mn-ea"/>
                  </a:rPr>
                  <a:t>浮</a:t>
                </a:r>
                <a:endParaRPr lang="zh-CN" altLang="zh-CN" sz="280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H="1" flipV="1">
                <a:off x="43" y="381"/>
                <a:ext cx="5" cy="61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H="1">
                <a:off x="48" y="996"/>
                <a:ext cx="0" cy="91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0" y="94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zh-CN" altLang="en-US" sz="2800"/>
              </a:p>
            </p:txBody>
          </p:sp>
        </p:grp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1966580" y="3083007"/>
              <a:ext cx="6431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i="1" dirty="0" smtClean="0">
                  <a:latin typeface="+mn-lt"/>
                  <a:ea typeface="+mn-ea"/>
                </a:rPr>
                <a:t>F</a:t>
              </a:r>
              <a:r>
                <a:rPr lang="zh-CN" altLang="en-US" sz="2800" baseline="-25000" dirty="0" smtClean="0">
                  <a:latin typeface="+mn-lt"/>
                  <a:ea typeface="+mn-ea"/>
                </a:rPr>
                <a:t>浮</a:t>
              </a:r>
              <a:endParaRPr lang="zh-CN" altLang="zh-CN" sz="2800" baseline="-25000" dirty="0">
                <a:latin typeface="+mn-lt"/>
                <a:ea typeface="+mn-ea"/>
              </a:endParaRPr>
            </a:p>
          </p:txBody>
        </p:sp>
      </p:grp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048712" y="6342071"/>
            <a:ext cx="5929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+mn-lt"/>
                <a:ea typeface="+mn-ea"/>
              </a:rPr>
              <a:t>下沉不是平衡状态，物体最终会沉底</a:t>
            </a:r>
            <a:endParaRPr lang="zh-CN" altLang="zh-CN" sz="2800" dirty="0">
              <a:latin typeface="+mn-lt"/>
              <a:ea typeface="+mn-ea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3651272" y="5621763"/>
            <a:ext cx="35290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∴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ρ</a:t>
            </a:r>
            <a:r>
              <a:rPr lang="zh-CN" altLang="en-US" sz="2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液</a:t>
            </a:r>
            <a:r>
              <a:rPr lang="zh-CN" altLang="en-US" sz="2800" dirty="0">
                <a:solidFill>
                  <a:schemeClr val="tx1"/>
                </a:solidFill>
              </a:rPr>
              <a:t>&lt;</a:t>
            </a:r>
            <a:r>
              <a:rPr lang="zh-CN" alt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ρ</a:t>
            </a:r>
            <a:r>
              <a:rPr lang="zh-CN" altLang="en-US" sz="2800" baseline="-25000" dirty="0">
                <a:solidFill>
                  <a:schemeClr val="tx1"/>
                </a:solidFill>
                <a:cs typeface="Arial" panose="020B0604020202020204" pitchFamily="34" charset="0"/>
              </a:rPr>
              <a:t>物</a:t>
            </a: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3651272" y="3180188"/>
            <a:ext cx="1463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lt"/>
                <a:ea typeface="+mn-ea"/>
              </a:rPr>
              <a:t>∵</a:t>
            </a:r>
            <a:r>
              <a:rPr lang="zh-CN" altLang="en-US" sz="2800" i="1" dirty="0">
                <a:latin typeface="+mn-lt"/>
                <a:ea typeface="+mn-ea"/>
              </a:rPr>
              <a:t>F</a:t>
            </a:r>
            <a:r>
              <a:rPr lang="zh-CN" altLang="en-US" sz="2800" baseline="-25000" dirty="0">
                <a:latin typeface="+mn-lt"/>
                <a:ea typeface="+mn-ea"/>
              </a:rPr>
              <a:t>浮</a:t>
            </a:r>
            <a:r>
              <a:rPr lang="zh-CN" altLang="en-US" sz="2800" dirty="0">
                <a:latin typeface="+mn-lt"/>
                <a:ea typeface="+mn-ea"/>
              </a:rPr>
              <a:t>&lt;</a:t>
            </a:r>
            <a:r>
              <a:rPr lang="zh-CN" altLang="en-US" sz="2800" i="1" dirty="0">
                <a:latin typeface="+mn-lt"/>
                <a:ea typeface="+mn-ea"/>
              </a:rPr>
              <a:t>G</a:t>
            </a:r>
            <a:endParaRPr lang="zh-CN" altLang="en-US" sz="2800" i="1" dirty="0">
              <a:solidFill>
                <a:srgbClr val="D60093"/>
              </a:solidFill>
              <a:latin typeface="+mn-lt"/>
              <a:ea typeface="+mn-ea"/>
            </a:endParaRP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3651272" y="4818488"/>
            <a:ext cx="2358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lt"/>
                <a:ea typeface="+mn-ea"/>
              </a:rPr>
              <a:t>又∵ 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排</a:t>
            </a:r>
            <a:r>
              <a:rPr lang="zh-CN" altLang="en-US" sz="2800" dirty="0">
                <a:latin typeface="+mn-lt"/>
                <a:ea typeface="+mn-ea"/>
              </a:rPr>
              <a:t>= </a:t>
            </a:r>
            <a:r>
              <a:rPr lang="zh-CN" altLang="en-US" sz="2800" i="1" dirty="0">
                <a:latin typeface="+mn-lt"/>
                <a:ea typeface="+mn-ea"/>
              </a:rPr>
              <a:t>V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endParaRPr lang="zh-CN" altLang="en-US" sz="2800" dirty="0">
              <a:solidFill>
                <a:srgbClr val="D60093"/>
              </a:solidFill>
              <a:latin typeface="+mn-lt"/>
              <a:ea typeface="+mn-ea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3651272" y="3953301"/>
            <a:ext cx="30651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+mn-lt"/>
                <a:ea typeface="+mn-ea"/>
              </a:rPr>
              <a:t>∴</a:t>
            </a:r>
            <a:r>
              <a:rPr lang="zh-CN" altLang="en-US" sz="2800" i="1" dirty="0" smtClean="0">
                <a:latin typeface="+mn-lt"/>
                <a:ea typeface="+mn-ea"/>
              </a:rPr>
              <a:t>ρ</a:t>
            </a:r>
            <a:r>
              <a:rPr lang="zh-CN" altLang="en-US" sz="2800" baseline="-25000" dirty="0">
                <a:latin typeface="+mn-lt"/>
                <a:ea typeface="+mn-ea"/>
              </a:rPr>
              <a:t>液</a:t>
            </a:r>
            <a:r>
              <a:rPr lang="zh-CN" altLang="en-US" sz="2800" i="1" dirty="0">
                <a:latin typeface="+mn-lt"/>
                <a:ea typeface="+mn-ea"/>
              </a:rPr>
              <a:t>g V</a:t>
            </a:r>
            <a:r>
              <a:rPr lang="zh-CN" altLang="en-US" sz="2800" baseline="-25000" dirty="0">
                <a:latin typeface="+mn-lt"/>
                <a:ea typeface="+mn-ea"/>
              </a:rPr>
              <a:t>排</a:t>
            </a:r>
            <a:r>
              <a:rPr lang="zh-CN" altLang="en-US" sz="2800" dirty="0">
                <a:latin typeface="+mn-lt"/>
                <a:ea typeface="+mn-ea"/>
              </a:rPr>
              <a:t>&lt;</a:t>
            </a:r>
            <a:r>
              <a:rPr lang="zh-CN" altLang="en-US" sz="2800" i="1" dirty="0">
                <a:latin typeface="+mn-lt"/>
                <a:ea typeface="+mn-ea"/>
              </a:rPr>
              <a:t>ρ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r>
              <a:rPr lang="zh-CN" altLang="en-US" sz="2800" i="1" dirty="0">
                <a:latin typeface="+mn-lt"/>
                <a:ea typeface="+mn-ea"/>
              </a:rPr>
              <a:t>g V</a:t>
            </a:r>
            <a:r>
              <a:rPr lang="zh-CN" altLang="en-US" sz="2800" baseline="-25000" dirty="0">
                <a:latin typeface="+mn-lt"/>
                <a:ea typeface="+mn-ea"/>
              </a:rPr>
              <a:t>物</a:t>
            </a:r>
            <a:endParaRPr lang="zh-CN" altLang="en-US" sz="2800" baseline="-25000" dirty="0">
              <a:solidFill>
                <a:srgbClr val="D60093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35375" y="2881408"/>
            <a:ext cx="5653088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+mn-lt"/>
                <a:ea typeface="+mn-ea"/>
              </a:rPr>
              <a:t>5</a:t>
            </a:r>
            <a:r>
              <a:rPr lang="zh-CN" altLang="en-US" sz="2800" dirty="0" smtClean="0">
                <a:latin typeface="+mn-lt"/>
                <a:ea typeface="+mn-ea"/>
              </a:rPr>
              <a:t>.</a:t>
            </a:r>
            <a:r>
              <a:rPr lang="zh-CN" altLang="en-US" sz="2800" dirty="0">
                <a:latin typeface="+mn-lt"/>
                <a:ea typeface="+mn-ea"/>
              </a:rPr>
              <a:t>当F</a:t>
            </a:r>
            <a:r>
              <a:rPr lang="zh-CN" altLang="en-US" sz="2800" baseline="-25000" dirty="0">
                <a:latin typeface="+mn-lt"/>
                <a:ea typeface="+mn-ea"/>
              </a:rPr>
              <a:t>浮</a:t>
            </a:r>
            <a:r>
              <a:rPr lang="zh-CN" altLang="en-US" sz="2800" dirty="0">
                <a:latin typeface="+mn-lt"/>
                <a:ea typeface="+mn-ea"/>
              </a:rPr>
              <a:t>＜G时，物体下沉，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latin typeface="+mn-lt"/>
                <a:ea typeface="+mn-ea"/>
              </a:rPr>
              <a:t>最后与容器底接触。</a:t>
            </a:r>
          </a:p>
        </p:txBody>
      </p:sp>
      <p:grpSp>
        <p:nvGrpSpPr>
          <p:cNvPr id="11" name="Group 3"/>
          <p:cNvGrpSpPr/>
          <p:nvPr/>
        </p:nvGrpSpPr>
        <p:grpSpPr bwMode="auto">
          <a:xfrm>
            <a:off x="323850" y="2881408"/>
            <a:ext cx="2971800" cy="1828800"/>
            <a:chOff x="0" y="0"/>
            <a:chExt cx="1872" cy="1152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802" y="791"/>
              <a:ext cx="333" cy="32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zh-CN" sz="2800">
                <a:solidFill>
                  <a:srgbClr val="FF0000"/>
                </a:solidFill>
              </a:endParaRPr>
            </a:p>
          </p:txBody>
        </p:sp>
        <p:grpSp>
          <p:nvGrpSpPr>
            <p:cNvPr id="13" name="Group 5"/>
            <p:cNvGrpSpPr/>
            <p:nvPr/>
          </p:nvGrpSpPr>
          <p:grpSpPr bwMode="auto">
            <a:xfrm>
              <a:off x="0" y="0"/>
              <a:ext cx="1872" cy="1152"/>
              <a:chOff x="0" y="0"/>
              <a:chExt cx="1872" cy="1152"/>
            </a:xfrm>
          </p:grpSpPr>
          <p:grpSp>
            <p:nvGrpSpPr>
              <p:cNvPr id="14" name="Group 6"/>
              <p:cNvGrpSpPr/>
              <p:nvPr/>
            </p:nvGrpSpPr>
            <p:grpSpPr bwMode="auto">
              <a:xfrm>
                <a:off x="0" y="0"/>
                <a:ext cx="1840" cy="1152"/>
                <a:chOff x="0" y="0"/>
                <a:chExt cx="1981" cy="1033"/>
              </a:xfrm>
            </p:grpSpPr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>
                  <a:off x="0" y="1008"/>
                  <a:ext cx="19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>
                  <a:off x="1981" y="25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</p:grp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0" y="268"/>
                <a:ext cx="18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0" y="482"/>
                <a:ext cx="18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44" y="696"/>
                <a:ext cx="18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44" y="910"/>
                <a:ext cx="18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/>
              </a:p>
            </p:txBody>
          </p:sp>
        </p:grpSp>
      </p:grp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4184200" y="5436221"/>
            <a:ext cx="4116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i="1" dirty="0">
                <a:latin typeface="+mn-lt"/>
                <a:ea typeface="+mn-ea"/>
              </a:rPr>
              <a:t>G </a:t>
            </a:r>
            <a:r>
              <a:rPr lang="zh-CN" altLang="zh-CN" sz="2800" dirty="0">
                <a:latin typeface="+mn-lt"/>
                <a:ea typeface="+mn-ea"/>
              </a:rPr>
              <a:t>＝</a:t>
            </a:r>
            <a:r>
              <a:rPr lang="zh-CN" altLang="zh-CN" sz="2800" i="1" dirty="0">
                <a:latin typeface="+mn-lt"/>
                <a:ea typeface="+mn-ea"/>
              </a:rPr>
              <a:t>F</a:t>
            </a:r>
            <a:r>
              <a:rPr lang="zh-CN" altLang="zh-CN" sz="2800" baseline="-25000" dirty="0">
                <a:latin typeface="+mn-lt"/>
                <a:ea typeface="+mn-ea"/>
              </a:rPr>
              <a:t>浮 </a:t>
            </a:r>
            <a:r>
              <a:rPr lang="zh-CN" altLang="zh-CN" sz="2800" dirty="0">
                <a:latin typeface="+mn-lt"/>
                <a:ea typeface="+mn-ea"/>
              </a:rPr>
              <a:t>＋ </a:t>
            </a:r>
            <a:r>
              <a:rPr lang="zh-CN" altLang="zh-CN" sz="2800" i="1" dirty="0">
                <a:latin typeface="+mn-lt"/>
                <a:ea typeface="+mn-ea"/>
              </a:rPr>
              <a:t>F</a:t>
            </a:r>
            <a:r>
              <a:rPr lang="zh-CN" altLang="zh-CN" sz="2800" baseline="-25000" dirty="0">
                <a:latin typeface="+mn-lt"/>
                <a:ea typeface="+mn-ea"/>
              </a:rPr>
              <a:t>支持力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3635375" y="4312836"/>
            <a:ext cx="41520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latin typeface="+mn-lt"/>
                <a:ea typeface="+mn-ea"/>
              </a:rPr>
              <a:t>此时物体受浮力、重力和</a:t>
            </a:r>
          </a:p>
          <a:p>
            <a:pPr eaLnBrk="1" hangingPunct="1"/>
            <a:r>
              <a:rPr lang="zh-CN" altLang="zh-CN" sz="2800" dirty="0">
                <a:latin typeface="+mn-lt"/>
                <a:ea typeface="+mn-ea"/>
              </a:rPr>
              <a:t>支持力三个力作用。</a:t>
            </a:r>
          </a:p>
          <a:p>
            <a:pPr eaLnBrk="1" hangingPunct="1"/>
            <a:endParaRPr lang="zh-CN" altLang="zh-CN" sz="2800" dirty="0">
              <a:latin typeface="+mn-lt"/>
              <a:ea typeface="+mn-ea"/>
            </a:endParaRP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85725" y="1471598"/>
            <a:ext cx="3430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物体的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ea typeface="+mn-ea"/>
              </a:rPr>
              <a:t>浮沉五：沉底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83921" y="3219132"/>
            <a:ext cx="1403702" cy="2657278"/>
            <a:chOff x="1783921" y="3219132"/>
            <a:chExt cx="1403702" cy="2657278"/>
          </a:xfrm>
        </p:grpSpPr>
        <p:grpSp>
          <p:nvGrpSpPr>
            <p:cNvPr id="37" name="组合 36"/>
            <p:cNvGrpSpPr/>
            <p:nvPr/>
          </p:nvGrpSpPr>
          <p:grpSpPr>
            <a:xfrm>
              <a:off x="1783921" y="3219132"/>
              <a:ext cx="953450" cy="2657278"/>
              <a:chOff x="1670050" y="2939701"/>
              <a:chExt cx="953450" cy="2657278"/>
            </a:xfrm>
          </p:grpSpPr>
          <p:grpSp>
            <p:nvGrpSpPr>
              <p:cNvPr id="38" name="Group 12"/>
              <p:cNvGrpSpPr/>
              <p:nvPr/>
            </p:nvGrpSpPr>
            <p:grpSpPr bwMode="auto">
              <a:xfrm>
                <a:off x="1670050" y="2939701"/>
                <a:ext cx="953450" cy="2657278"/>
                <a:chOff x="0" y="240"/>
                <a:chExt cx="554" cy="1673"/>
              </a:xfrm>
            </p:grpSpPr>
            <p:sp>
              <p:nvSpPr>
                <p:cNvPr id="4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1" y="1584"/>
                  <a:ext cx="258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zh-CN" sz="2800" i="1" dirty="0">
                      <a:latin typeface="+mn-lt"/>
                      <a:ea typeface="+mn-ea"/>
                    </a:rPr>
                    <a:t>G</a:t>
                  </a:r>
                </a:p>
              </p:txBody>
            </p:sp>
            <p:sp>
              <p:nvSpPr>
                <p:cNvPr id="4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9" y="240"/>
                  <a:ext cx="375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zh-CN" sz="2800">
                      <a:solidFill>
                        <a:schemeClr val="bg1"/>
                      </a:solidFill>
                      <a:latin typeface="+mn-lt"/>
                      <a:ea typeface="+mn-ea"/>
                    </a:rPr>
                    <a:t>F</a:t>
                  </a:r>
                  <a:r>
                    <a:rPr lang="zh-CN" altLang="zh-CN" sz="2800" baseline="-25000">
                      <a:solidFill>
                        <a:schemeClr val="bg1"/>
                      </a:solidFill>
                      <a:latin typeface="+mn-lt"/>
                      <a:ea typeface="+mn-ea"/>
                    </a:rPr>
                    <a:t>浮</a:t>
                  </a:r>
                  <a:endParaRPr lang="zh-CN" altLang="zh-CN" sz="2800">
                    <a:solidFill>
                      <a:schemeClr val="bg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2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43" y="381"/>
                  <a:ext cx="5" cy="61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43" name="Line 16"/>
                <p:cNvSpPr>
                  <a:spLocks noChangeShapeType="1"/>
                </p:cNvSpPr>
                <p:nvPr/>
              </p:nvSpPr>
              <p:spPr bwMode="auto">
                <a:xfrm>
                  <a:off x="48" y="996"/>
                  <a:ext cx="1" cy="917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sz="2800"/>
                </a:p>
              </p:txBody>
            </p:sp>
            <p:sp>
              <p:nvSpPr>
                <p:cNvPr id="44" name="Oval 17"/>
                <p:cNvSpPr>
                  <a:spLocks noChangeArrowheads="1"/>
                </p:cNvSpPr>
                <p:nvPr/>
              </p:nvSpPr>
              <p:spPr bwMode="auto">
                <a:xfrm>
                  <a:off x="0" y="948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zh-CN" altLang="en-US" sz="2800"/>
                </a:p>
              </p:txBody>
            </p:sp>
          </p:grp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1966580" y="3083007"/>
                <a:ext cx="6431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i="1" dirty="0" smtClean="0">
                    <a:latin typeface="+mn-lt"/>
                    <a:ea typeface="+mn-ea"/>
                  </a:rPr>
                  <a:t>F</a:t>
                </a:r>
                <a:r>
                  <a:rPr lang="zh-CN" altLang="en-US" sz="2800" baseline="-25000" dirty="0" smtClean="0">
                    <a:latin typeface="+mn-lt"/>
                    <a:ea typeface="+mn-ea"/>
                  </a:rPr>
                  <a:t>浮</a:t>
                </a:r>
                <a:endParaRPr lang="zh-CN" altLang="zh-CN" sz="2800" baseline="-2500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H="1" flipV="1">
              <a:off x="1859248" y="3767723"/>
              <a:ext cx="9554" cy="6408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2066803" y="3710407"/>
              <a:ext cx="11208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i="1" dirty="0" smtClean="0">
                  <a:latin typeface="+mn-lt"/>
                  <a:ea typeface="+mn-ea"/>
                </a:rPr>
                <a:t>F</a:t>
              </a:r>
              <a:r>
                <a:rPr lang="zh-CN" altLang="en-US" sz="2800" baseline="-25000" dirty="0">
                  <a:latin typeface="+mn-lt"/>
                  <a:ea typeface="+mn-ea"/>
                </a:rPr>
                <a:t>支持力</a:t>
              </a:r>
              <a:endParaRPr lang="zh-CN" altLang="zh-CN" sz="2800" baseline="-250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如图</a:t>
            </a:r>
            <a:r>
              <a:rPr lang="en-US" altLang="zh-CN" dirty="0"/>
              <a:t>9.3</a:t>
            </a:r>
            <a:r>
              <a:rPr lang="zh-CN" altLang="en-US" dirty="0"/>
              <a:t>－</a:t>
            </a:r>
            <a:r>
              <a:rPr lang="en-US" altLang="zh-CN" dirty="0"/>
              <a:t>1</a:t>
            </a:r>
            <a:r>
              <a:rPr lang="zh-CN" altLang="en-US" dirty="0"/>
              <a:t>为物体的浮沉条件：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　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　  　  　  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　</a:t>
            </a:r>
            <a:r>
              <a:rPr lang="en-US" altLang="zh-CN" dirty="0"/>
              <a:t>A.</a:t>
            </a:r>
            <a:r>
              <a:rPr lang="zh-CN" altLang="en-US" dirty="0"/>
              <a:t>漂浮  　      </a:t>
            </a:r>
            <a:r>
              <a:rPr lang="en-US" altLang="zh-CN" dirty="0"/>
              <a:t>B.</a:t>
            </a:r>
            <a:r>
              <a:rPr lang="zh-CN" altLang="en-US" dirty="0"/>
              <a:t>悬浮       　</a:t>
            </a:r>
            <a:r>
              <a:rPr lang="en-US" altLang="zh-CN" dirty="0"/>
              <a:t>C.</a:t>
            </a:r>
            <a:r>
              <a:rPr lang="zh-CN" altLang="en-US" dirty="0"/>
              <a:t>下沉     　</a:t>
            </a:r>
            <a:r>
              <a:rPr lang="en-US" altLang="zh-CN" dirty="0"/>
              <a:t>D.</a:t>
            </a:r>
            <a:r>
              <a:rPr lang="zh-CN" altLang="en-US" dirty="0"/>
              <a:t>上浮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　　　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_____</a:t>
            </a:r>
            <a:r>
              <a:rPr lang="en-US" altLang="zh-CN" i="1" dirty="0"/>
              <a:t>G</a:t>
            </a:r>
            <a:r>
              <a:rPr lang="zh-CN" altLang="en-US" baseline="-25000" dirty="0"/>
              <a:t>物</a:t>
            </a:r>
            <a:r>
              <a:rPr lang="zh-CN" altLang="en-US" dirty="0"/>
              <a:t>  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_____</a:t>
            </a:r>
            <a:r>
              <a:rPr lang="en-US" altLang="zh-CN" i="1" dirty="0"/>
              <a:t>G</a:t>
            </a:r>
            <a:r>
              <a:rPr lang="zh-CN" altLang="en-US" baseline="-25000" dirty="0"/>
              <a:t>物</a:t>
            </a:r>
            <a:r>
              <a:rPr lang="zh-CN" altLang="en-US" dirty="0"/>
              <a:t>  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_____</a:t>
            </a:r>
            <a:r>
              <a:rPr lang="en-US" altLang="zh-CN" i="1" dirty="0"/>
              <a:t>G</a:t>
            </a:r>
            <a:r>
              <a:rPr lang="zh-CN" altLang="en-US" baseline="-25000" dirty="0"/>
              <a:t>物</a:t>
            </a:r>
            <a:r>
              <a:rPr lang="zh-CN" altLang="en-US" dirty="0"/>
              <a:t>  </a:t>
            </a:r>
            <a:r>
              <a:rPr lang="en-US" altLang="zh-CN" i="1" dirty="0"/>
              <a:t>F</a:t>
            </a:r>
            <a:r>
              <a:rPr lang="zh-CN" altLang="en-US" baseline="-25000" dirty="0"/>
              <a:t>浮</a:t>
            </a:r>
            <a:r>
              <a:rPr lang="en-US" altLang="zh-CN" dirty="0"/>
              <a:t>_____</a:t>
            </a:r>
            <a:r>
              <a:rPr lang="en-US" altLang="zh-CN" i="1" dirty="0"/>
              <a:t>G</a:t>
            </a:r>
            <a:r>
              <a:rPr lang="zh-CN" altLang="en-US" baseline="-25000" dirty="0"/>
              <a:t>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i="1" dirty="0"/>
              <a:t>ρ</a:t>
            </a:r>
            <a:r>
              <a:rPr lang="zh-CN" altLang="en-US" baseline="-25000" dirty="0"/>
              <a:t>液</a:t>
            </a:r>
            <a:r>
              <a:rPr lang="en-US" altLang="zh-CN" dirty="0"/>
              <a:t>_____</a:t>
            </a:r>
            <a:r>
              <a:rPr lang="en-US" altLang="zh-CN" i="1" dirty="0"/>
              <a:t>ρ</a:t>
            </a:r>
            <a:r>
              <a:rPr lang="zh-CN" altLang="en-US" baseline="-25000" dirty="0"/>
              <a:t>物</a:t>
            </a:r>
            <a:r>
              <a:rPr lang="zh-CN" altLang="en-US" dirty="0"/>
              <a:t>    </a:t>
            </a:r>
            <a:r>
              <a:rPr lang="en-US" altLang="zh-CN" i="1" dirty="0"/>
              <a:t>ρ</a:t>
            </a:r>
            <a:r>
              <a:rPr lang="zh-CN" altLang="en-US" baseline="-25000" dirty="0"/>
              <a:t>液</a:t>
            </a:r>
            <a:r>
              <a:rPr lang="en-US" altLang="zh-CN" dirty="0"/>
              <a:t>_____</a:t>
            </a:r>
            <a:r>
              <a:rPr lang="en-US" altLang="zh-CN" i="1" dirty="0"/>
              <a:t>ρ</a:t>
            </a:r>
            <a:r>
              <a:rPr lang="zh-CN" altLang="en-US" baseline="-25000" dirty="0"/>
              <a:t>物</a:t>
            </a:r>
            <a:r>
              <a:rPr lang="zh-CN" altLang="en-US" dirty="0"/>
              <a:t>   </a:t>
            </a:r>
            <a:r>
              <a:rPr lang="en-US" altLang="zh-CN" i="1" dirty="0"/>
              <a:t>ρ</a:t>
            </a:r>
            <a:r>
              <a:rPr lang="zh-CN" altLang="en-US" baseline="-25000" dirty="0"/>
              <a:t>液</a:t>
            </a:r>
            <a:r>
              <a:rPr lang="en-US" altLang="zh-CN" dirty="0"/>
              <a:t>_____</a:t>
            </a:r>
            <a:r>
              <a:rPr lang="en-US" altLang="zh-CN" i="1" dirty="0"/>
              <a:t>ρ</a:t>
            </a:r>
            <a:r>
              <a:rPr lang="zh-CN" altLang="en-US" baseline="-25000" dirty="0"/>
              <a:t>物</a:t>
            </a:r>
            <a:r>
              <a:rPr lang="zh-CN" altLang="en-US" dirty="0"/>
              <a:t>    </a:t>
            </a:r>
            <a:r>
              <a:rPr lang="en-US" altLang="zh-CN" i="1" dirty="0"/>
              <a:t>ρ</a:t>
            </a:r>
            <a:r>
              <a:rPr lang="zh-CN" altLang="en-US" baseline="-25000" dirty="0"/>
              <a:t>液</a:t>
            </a:r>
            <a:r>
              <a:rPr lang="en-US" altLang="zh-CN" dirty="0"/>
              <a:t>_____</a:t>
            </a:r>
            <a:r>
              <a:rPr lang="en-US" altLang="zh-CN" i="1" dirty="0"/>
              <a:t>ρ</a:t>
            </a:r>
            <a:r>
              <a:rPr lang="zh-CN" altLang="en-US" baseline="-25000" dirty="0"/>
              <a:t>物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2" y="2301996"/>
            <a:ext cx="1449306" cy="16038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117" y="2252551"/>
            <a:ext cx="1458577" cy="16532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973" y="2268004"/>
            <a:ext cx="1436945" cy="16378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196" y="2277274"/>
            <a:ext cx="1492569" cy="162853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164895" y="4966925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=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4895" y="539126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&gt;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33480" y="487403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=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21999" y="534654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=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79103" y="4966925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&lt;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10520" y="534654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&lt;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45603" y="4932326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&gt;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34122" y="534654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&gt;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1726</Words>
  <Application>Microsoft Office PowerPoint</Application>
  <PresentationFormat>全屏显示(4:3)</PresentationFormat>
  <Paragraphs>237</Paragraphs>
  <Slides>27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Office 主题</vt:lpstr>
      <vt:lpstr>1.1希望你喜爱物理</vt:lpstr>
      <vt:lpstr>1_1.1希望你喜爱物理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407</cp:revision>
  <dcterms:created xsi:type="dcterms:W3CDTF">2018-06-13T02:01:00Z</dcterms:created>
  <dcterms:modified xsi:type="dcterms:W3CDTF">2020-04-09T07:45:30Z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