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750" r:id="rId4"/>
    <p:sldId id="1096" r:id="rId5"/>
    <p:sldId id="1288" r:id="rId6"/>
    <p:sldId id="1289" r:id="rId7"/>
    <p:sldId id="1290" r:id="rId8"/>
    <p:sldId id="1291" r:id="rId9"/>
    <p:sldId id="1292" r:id="rId10"/>
    <p:sldId id="1293" r:id="rId11"/>
    <p:sldId id="1294" r:id="rId12"/>
    <p:sldId id="1295" r:id="rId13"/>
    <p:sldId id="1296" r:id="rId14"/>
    <p:sldId id="1298" r:id="rId15"/>
    <p:sldId id="1299" r:id="rId16"/>
    <p:sldId id="1097" r:id="rId17"/>
    <p:sldId id="1301" r:id="rId18"/>
    <p:sldId id="1302" r:id="rId19"/>
    <p:sldId id="1303" r:id="rId20"/>
    <p:sldId id="1304" r:id="rId21"/>
    <p:sldId id="1305" r:id="rId22"/>
    <p:sldId id="1306" r:id="rId23"/>
    <p:sldId id="1307" r:id="rId24"/>
    <p:sldId id="1308" r:id="rId25"/>
    <p:sldId id="1309" r:id="rId26"/>
    <p:sldId id="1310" r:id="rId27"/>
    <p:sldId id="1311" r:id="rId28"/>
    <p:sldId id="1360" r:id="rId29"/>
    <p:sldId id="1361" r:id="rId30"/>
    <p:sldId id="1214" r:id="rId31"/>
    <p:sldId id="1362" r:id="rId32"/>
    <p:sldId id="1363" r:id="rId33"/>
    <p:sldId id="1364" r:id="rId34"/>
    <p:sldId id="1365" r:id="rId35"/>
    <p:sldId id="1366" r:id="rId36"/>
    <p:sldId id="1367" r:id="rId37"/>
    <p:sldId id="1153" r:id="rId38"/>
    <p:sldId id="1368" r:id="rId39"/>
    <p:sldId id="1370" r:id="rId40"/>
    <p:sldId id="1371" r:id="rId41"/>
    <p:sldId id="1372" r:id="rId42"/>
    <p:sldId id="1373" r:id="rId43"/>
    <p:sldId id="1374" r:id="rId44"/>
    <p:sldId id="1375" r:id="rId45"/>
  </p:sldIdLst>
  <p:sldSz cx="12192000" cy="6858000"/>
  <p:notesSz cx="6858000" cy="9144000"/>
  <p:custDataLst>
    <p:tags r:id="rId4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p="http://schemas.openxmlformats.org/presentationml/2006/main">
  <p:cmAuthor id="1" name="xiao" initials="x" lastIdx="0" clrIdx="0"/>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73" d="100"/>
          <a:sy n="73" d="100"/>
        </p:scale>
        <p:origin x="72" y="1014"/>
      </p:cViewPr>
      <p:guideLst>
        <p:guide orient="horz" pos="2129"/>
        <p:guide pos="3840"/>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notesMaster" Target="notesMasters/notes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slide" Target="slides/slide38.xml" /><Relationship Id="rId42" Type="http://schemas.openxmlformats.org/officeDocument/2006/relationships/slide" Target="slides/slide39.xml" /><Relationship Id="rId43" Type="http://schemas.openxmlformats.org/officeDocument/2006/relationships/slide" Target="slides/slide40.xml" /><Relationship Id="rId44" Type="http://schemas.openxmlformats.org/officeDocument/2006/relationships/slide" Target="slides/slide41.xml" /><Relationship Id="rId45" Type="http://schemas.openxmlformats.org/officeDocument/2006/relationships/slide" Target="slides/slide42.xml" /><Relationship Id="rId46" Type="http://schemas.openxmlformats.org/officeDocument/2006/relationships/tags" Target="tags/tag3.xml" /><Relationship Id="rId47" Type="http://schemas.openxmlformats.org/officeDocument/2006/relationships/presProps" Target="presProps.xml" /><Relationship Id="rId48" Type="http://schemas.openxmlformats.org/officeDocument/2006/relationships/viewProps" Target="viewProps.xml" /><Relationship Id="rId49" Type="http://schemas.openxmlformats.org/officeDocument/2006/relationships/theme" Target="theme/theme1.xml" /><Relationship Id="rId5" Type="http://schemas.openxmlformats.org/officeDocument/2006/relationships/slide" Target="slides/slide2.xml" /><Relationship Id="rId50" Type="http://schemas.openxmlformats.org/officeDocument/2006/relationships/tableStyles" Target="tableStyles.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29.w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29.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34.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1_标题幻灯片">
    <p:spTree>
      <p:nvGrpSpPr>
        <p:cNvPr id="1" name=""/>
        <p:cNvGrpSpPr/>
        <p:nvPr/>
      </p:nvGrpSpPr>
      <p:grpSpPr>
        <a:xfrm>
          <a:off x="0" y="0"/>
          <a:ext cx="0" cy="0"/>
        </a:xfrm>
      </p:grpSpPr>
    </p:spTree>
  </p:cSld>
  <p:clrMapOvr>
    <a:masterClrMapping/>
  </p:clrMapOvr>
  <p:transition spd="med">
    <p:wipe dir="d"/>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Lst>
  <p:transition spd="med">
    <p:wipe dir="d"/>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2.pn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3.jpeg"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4.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5.jpeg" /><Relationship Id="rId3" Type="http://schemas.openxmlformats.org/officeDocument/2006/relationships/image" Target="../media/image16.jpe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7.jpe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8.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9.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1.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0.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1.png" /><Relationship Id="rId3" Type="http://schemas.openxmlformats.org/officeDocument/2006/relationships/image" Target="../media/image22.png" /><Relationship Id="rId4" Type="http://schemas.openxmlformats.org/officeDocument/2006/relationships/image" Target="../media/image23.png"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4.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25.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 Id="rId3" Type="http://schemas.openxmlformats.org/officeDocument/2006/relationships/image" Target="../media/image26.jpeg"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5.xml" /><Relationship Id="rId3" Type="http://schemas.openxmlformats.org/officeDocument/2006/relationships/image" Target="../media/image27.jpeg"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8.jpeg" /><Relationship Id="rId3" Type="http://schemas.openxmlformats.org/officeDocument/2006/relationships/oleObject" Target="../embeddings/oleObject1.bin" TargetMode="Internal" /><Relationship Id="rId4" Type="http://schemas.openxmlformats.org/officeDocument/2006/relationships/image" Target="../media/image29.wmf" /><Relationship Id="rId5" Type="http://schemas.openxmlformats.org/officeDocument/2006/relationships/vmlDrawing" Target="../drawings/vmlDrawing1.v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oleObject" Target="../embeddings/oleObject2.bin" TargetMode="Internal" /><Relationship Id="rId3" Type="http://schemas.openxmlformats.org/officeDocument/2006/relationships/image" Target="../media/image29.wmf" /><Relationship Id="rId4" Type="http://schemas.openxmlformats.org/officeDocument/2006/relationships/vmlDrawing" Target="../drawings/vmlDrawing2.v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0.jpe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2.jpeg" /><Relationship Id="rId3" Type="http://schemas.openxmlformats.org/officeDocument/2006/relationships/image" Target="../media/image3.jpeg"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1.png"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2.png"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33.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4.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5.png" /><Relationship Id="rId3" Type="http://schemas.openxmlformats.org/officeDocument/2006/relationships/image" Target="../media/image6.png"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jpeg" /><Relationship Id="rId3" Type="http://schemas.openxmlformats.org/officeDocument/2006/relationships/image" Target="../media/image8.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9.pn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0.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055077" y="2418125"/>
            <a:ext cx="10081846" cy="1510035"/>
            <a:chOff x="1055077" y="2418125"/>
            <a:chExt cx="10081846" cy="1510035"/>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a:solidFill>
                    <a:srgbClr val="EE3028"/>
                  </a:solidFill>
                  <a:cs typeface="+mn-ea"/>
                  <a:sym typeface="+mn-lt"/>
                </a:rPr>
                <a:t>第七章　机械运动</a:t>
              </a:r>
              <a:endParaRPr lang="zh-CN" altLang="en-US" sz="4000" b="1">
                <a:solidFill>
                  <a:srgbClr val="EE3028"/>
                </a:solidFill>
                <a:cs typeface="+mn-ea"/>
                <a:sym typeface="+mn-lt"/>
              </a:endParaRPr>
            </a:p>
          </p:txBody>
        </p:sp>
        <p:sp>
          <p:nvSpPr>
            <p:cNvPr id="12" name="文本框 11"/>
            <p:cNvSpPr txBox="1"/>
            <p:nvPr/>
          </p:nvSpPr>
          <p:spPr>
            <a:xfrm>
              <a:off x="3462973" y="2418125"/>
              <a:ext cx="5266055" cy="655160"/>
            </a:xfrm>
            <a:prstGeom prst="roundRect">
              <a:avLst>
                <a:gd name="adj" fmla="val 50000"/>
              </a:avLst>
            </a:prstGeom>
            <a:solidFill>
              <a:srgbClr val="EE3028"/>
            </a:solidFill>
            <a:effectLst/>
          </p:spPr>
          <p:txBody>
            <a:bodyPr wrap="square" bIns="54000" rtlCol="0">
              <a:spAutoFit/>
            </a:bodyPr>
            <a:lstStyle/>
            <a:p>
              <a:pPr algn="ctr"/>
              <a:r>
                <a:rPr lang="zh-CN" altLang="en-US" sz="2400" b="1">
                  <a:solidFill>
                    <a:schemeClr val="bg1"/>
                  </a:solidFill>
                  <a:cs typeface="+mn-ea"/>
                  <a:sym typeface="+mn-lt"/>
                </a:rPr>
                <a:t>第一部分　河南中考考点过关</a:t>
              </a:r>
              <a:endParaRPr lang="zh-CN" altLang="en-US" sz="2400" b="1">
                <a:solidFill>
                  <a:schemeClr val="bg1"/>
                </a:solidFill>
                <a:cs typeface="+mn-ea"/>
                <a:sym typeface="+mn-lt"/>
              </a:endParaRPr>
            </a:p>
          </p:txBody>
        </p:sp>
      </p:grpSp>
    </p:spTree>
  </p:cSld>
  <p:clrMapOvr>
    <a:masterClrMapping/>
  </p:clrMapOvr>
  <mc:AlternateContent>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760095" y="1838960"/>
            <a:ext cx="10671810" cy="11988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11.一列长50 m的火车,以36 km/h的速度匀速通过一座铁桥,铁桥长1 150 m,则这列火车通过该桥要用多长时间?</a:t>
            </a: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21435"/>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1381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981075" y="3038475"/>
            <a:ext cx="9999345" cy="2306955"/>
          </a:xfrm>
          <a:prstGeom prst="rect">
            <a:avLst/>
          </a:prstGeom>
        </p:spPr>
        <p:txBody>
          <a:bodyPr wrap="square">
            <a:spAutoFit/>
          </a:bodyPr>
          <a:lstStyle/>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解:火车驶过的路程s=50 m+1 150 m=1 200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速度v=36 km/h=10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火车通过该桥的时间t= </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           </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=120 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5" name="图片 4"/>
          <p:cNvPicPr>
            <a:picLocks noChangeAspect="1"/>
          </p:cNvPicPr>
          <p:nvPr/>
        </p:nvPicPr>
        <p:blipFill>
          <a:blip r:embed="rId2"/>
          <a:stretch>
            <a:fillRect/>
          </a:stretch>
        </p:blipFill>
        <p:spPr>
          <a:xfrm>
            <a:off x="4273550" y="4637405"/>
            <a:ext cx="1460500" cy="7080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760095" y="1838960"/>
            <a:ext cx="10671810" cy="175323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12.在平直的路面上,一辆汽车正匀速驶向一座高山,司机鸣笛6 s后听到回声,若汽车行驶的速度是20 m/s,则汽车司机听到回声时距离高山有多远?(已知声音在空气中的传播速度是340 m/s)</a:t>
            </a:r>
            <a:endParaRPr sz="2400">
              <a:latin typeface="宋体" panose="02010600030101010101" pitchFamily="2" charset="-122"/>
              <a:ea typeface="宋体" panose="02010600030101010101" pitchFamily="2" charset="-122"/>
            </a:endParaRPr>
          </a:p>
        </p:txBody>
      </p:sp>
      <p:sp>
        <p:nvSpPr>
          <p:cNvPr id="2" name="圆角矩形 36"/>
          <p:cNvSpPr/>
          <p:nvPr/>
        </p:nvSpPr>
        <p:spPr>
          <a:xfrm>
            <a:off x="509270" y="1321435"/>
            <a:ext cx="1148524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981170" y="91381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拓展练习</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3" name="矩形 2"/>
          <p:cNvSpPr/>
          <p:nvPr/>
        </p:nvSpPr>
        <p:spPr>
          <a:xfrm>
            <a:off x="981075" y="3579495"/>
            <a:ext cx="10812145" cy="2306955"/>
          </a:xfrm>
          <a:prstGeom prst="rect">
            <a:avLst/>
          </a:prstGeom>
        </p:spPr>
        <p:txBody>
          <a:bodyPr wrap="square">
            <a:spAutoFit/>
          </a:bodyPr>
          <a:lstStyle/>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解:在6 s时间内,汽车行驶的距离s</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t=20 m/s×6 s=120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声音传播的距离s</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t=340 m/s×6 s=2 040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设汽车司机听到回声时与高山间的距离为s,则2s=s</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-s</a:t>
            </a:r>
            <a:r>
              <a:rPr lang="zh-CN" altLang="en-US"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15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所以s=                       =960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2397125" y="5422900"/>
            <a:ext cx="2765425" cy="69532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测量物体的平均速度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4</a:t>
            </a:r>
            <a:endParaRPr lang="en-US">
              <a:solidFill>
                <a:schemeClr val="bg1"/>
              </a:solidFill>
              <a:sym typeface="+mn-lt"/>
            </a:endParaRPr>
          </a:p>
        </p:txBody>
      </p:sp>
      <p:sp>
        <p:nvSpPr>
          <p:cNvPr id="6" name="矩形 5"/>
          <p:cNvSpPr/>
          <p:nvPr/>
        </p:nvSpPr>
        <p:spPr>
          <a:xfrm>
            <a:off x="819785" y="1074420"/>
            <a:ext cx="1061212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13.[2014河南,19]在如图所示的斜面上测量小车运动的平均速度.让小车从斜面的A点由静止开始下滑,分别测出小车到达B点和C点的时间,即可测出不同阶段的平均速度.</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(1)图中AB段的路程s</a:t>
            </a:r>
            <a:r>
              <a:rPr sz="2400" baseline="-25000">
                <a:latin typeface="宋体" panose="02010600030101010101" pitchFamily="2" charset="-122"/>
                <a:ea typeface="宋体" panose="02010600030101010101" pitchFamily="2" charset="-122"/>
              </a:rPr>
              <a:t>AB</a:t>
            </a:r>
            <a:r>
              <a:rPr sz="2400">
                <a:latin typeface="宋体" panose="02010600030101010101" pitchFamily="2" charset="-122"/>
                <a:ea typeface="宋体" panose="02010600030101010101" pitchFamily="2" charset="-122"/>
              </a:rPr>
              <a:t>=</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cm,如果测得时间t</a:t>
            </a:r>
            <a:r>
              <a:rPr sz="2400" u="sng" baseline="-25000">
                <a:latin typeface="宋体" panose="02010600030101010101" pitchFamily="2" charset="-122"/>
                <a:ea typeface="宋体" panose="02010600030101010101" pitchFamily="2" charset="-122"/>
              </a:rPr>
              <a:t>AB</a:t>
            </a:r>
            <a:r>
              <a:rPr sz="2400">
                <a:latin typeface="宋体" panose="02010600030101010101" pitchFamily="2" charset="-122"/>
                <a:ea typeface="宋体" panose="02010600030101010101" pitchFamily="2" charset="-122"/>
              </a:rPr>
              <a:t>=1.6 s,则AB段的平均速度v</a:t>
            </a:r>
            <a:r>
              <a:rPr sz="2400" baseline="-25000">
                <a:latin typeface="宋体" panose="02010600030101010101" pitchFamily="2" charset="-122"/>
                <a:ea typeface="宋体" panose="02010600030101010101" pitchFamily="2" charset="-122"/>
              </a:rPr>
              <a:t>AB</a:t>
            </a:r>
            <a:r>
              <a:rPr sz="2400">
                <a:latin typeface="宋体" panose="02010600030101010101" pitchFamily="2" charset="-122"/>
                <a:ea typeface="宋体" panose="02010600030101010101" pitchFamily="2" charset="-122"/>
              </a:rPr>
              <a:t>=</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cm/s. </a:t>
            </a:r>
            <a:endParaRPr sz="2400">
              <a:latin typeface="宋体" panose="02010600030101010101" pitchFamily="2" charset="-122"/>
              <a:ea typeface="宋体" panose="02010600030101010101" pitchFamily="2" charset="-122"/>
            </a:endParaRPr>
          </a:p>
        </p:txBody>
      </p:sp>
      <p:pic>
        <p:nvPicPr>
          <p:cNvPr id="707" name="15liquli-78.jpg" descr="id:2147499350;FounderCES"/>
          <p:cNvPicPr>
            <a:picLocks noChangeAspect="1"/>
          </p:cNvPicPr>
          <p:nvPr/>
        </p:nvPicPr>
        <p:blipFill>
          <a:blip r:embed="rId2"/>
          <a:stretch>
            <a:fillRect/>
          </a:stretch>
        </p:blipFill>
        <p:spPr>
          <a:xfrm>
            <a:off x="2932430" y="2839085"/>
            <a:ext cx="6546850" cy="1798955"/>
          </a:xfrm>
          <a:prstGeom prst="rect">
            <a:avLst/>
          </a:prstGeom>
        </p:spPr>
      </p:pic>
      <p:sp>
        <p:nvSpPr>
          <p:cNvPr id="3" name="矩形 2"/>
          <p:cNvSpPr/>
          <p:nvPr/>
        </p:nvSpPr>
        <p:spPr>
          <a:xfrm>
            <a:off x="4042410" y="4936490"/>
            <a:ext cx="10052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40.0</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1845310" y="5507990"/>
            <a:ext cx="10052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25</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测量物体的平均速度</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4</a:t>
            </a:r>
            <a:endParaRPr lang="en-US">
              <a:solidFill>
                <a:schemeClr val="bg1"/>
              </a:solidFill>
              <a:sym typeface="+mn-lt"/>
            </a:endParaRPr>
          </a:p>
        </p:txBody>
      </p:sp>
      <p:sp>
        <p:nvSpPr>
          <p:cNvPr id="6" name="矩形 5"/>
          <p:cNvSpPr/>
          <p:nvPr/>
        </p:nvSpPr>
        <p:spPr>
          <a:xfrm>
            <a:off x="819785" y="1074420"/>
            <a:ext cx="10612120" cy="341503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(2)在测量小车到达B点的时间时,如果小车过了B点才停止计时,测得AB段平均速度v</a:t>
            </a:r>
            <a:r>
              <a:rPr sz="2400" baseline="-25000">
                <a:latin typeface="宋体" panose="02010600030101010101" pitchFamily="2" charset="-122"/>
                <a:ea typeface="宋体" panose="02010600030101010101" pitchFamily="2" charset="-122"/>
              </a:rPr>
              <a:t>AB</a:t>
            </a:r>
            <a:r>
              <a:rPr sz="2400">
                <a:latin typeface="宋体" panose="02010600030101010101" pitchFamily="2" charset="-122"/>
                <a:ea typeface="宋体" panose="02010600030101010101" pitchFamily="2" charset="-122"/>
              </a:rPr>
              <a:t>会偏</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(3)为了测量小车运动过程中下半程的平均速度,某同学让小车从B点由静止释放,测出小车到达C点的时间,从而计算出小车运动过程中下半程的平均速度.他的做法正确吗?</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;理由是:</a:t>
            </a:r>
            <a:r>
              <a:rPr lang="en-US" sz="2400">
                <a:latin typeface="宋体" panose="02010600030101010101" pitchFamily="2" charset="-122"/>
                <a:ea typeface="宋体" panose="02010600030101010101" pitchFamily="2" charset="-122"/>
              </a:rPr>
              <a:t>_________________________________</a:t>
            </a:r>
            <a:endParaRPr lang="en-US" sz="2400">
              <a:latin typeface="宋体" panose="02010600030101010101" pitchFamily="2" charset="-122"/>
              <a:ea typeface="宋体" panose="02010600030101010101" pitchFamily="2" charset="-122"/>
            </a:endParaRPr>
          </a:p>
          <a:p>
            <a:pPr fontAlgn="auto">
              <a:lnSpc>
                <a:spcPct val="150000"/>
              </a:lnSpc>
            </a:pPr>
            <a:r>
              <a:rPr lang="en-US" sz="2400">
                <a:latin typeface="宋体" panose="02010600030101010101" pitchFamily="2" charset="-122"/>
                <a:ea typeface="宋体" panose="02010600030101010101" pitchFamily="2" charset="-122"/>
              </a:rPr>
              <a:t>______________________________</a:t>
            </a:r>
            <a:r>
              <a:rPr lang="en-US" sz="2400" u="sng">
                <a:latin typeface="宋体" panose="02010600030101010101" pitchFamily="2" charset="-122"/>
                <a:ea typeface="宋体" panose="02010600030101010101" pitchFamily="2" charset="-122"/>
              </a:rPr>
              <a:t>                                _</a:t>
            </a:r>
            <a:r>
              <a:rPr lang="en-US" sz="2400">
                <a:latin typeface="宋体" panose="02010600030101010101" pitchFamily="2" charset="-122"/>
                <a:ea typeface="宋体" panose="02010600030101010101" pitchFamily="2" charset="-122"/>
              </a:rPr>
              <a:t>____</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p:txBody>
      </p:sp>
      <p:sp>
        <p:nvSpPr>
          <p:cNvPr id="2" name="矩形 1"/>
          <p:cNvSpPr/>
          <p:nvPr/>
        </p:nvSpPr>
        <p:spPr>
          <a:xfrm>
            <a:off x="3445510" y="3348990"/>
            <a:ext cx="15125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不正确</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2620010" y="1647190"/>
            <a:ext cx="10052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437630" y="3348990"/>
            <a:ext cx="47771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小车从A到C的过程中通过B点时的</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5" name="矩形 4"/>
          <p:cNvSpPr/>
          <p:nvPr/>
        </p:nvSpPr>
        <p:spPr>
          <a:xfrm>
            <a:off x="926465" y="3809365"/>
            <a:ext cx="102882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sym typeface="+mn-ea"/>
              </a:rPr>
              <a:t>速度</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不为0(或小车通过AC段的时间与AB段的时间之差才是下半程BC段的时间)</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P spid="4" grpId="0"/>
    </p:bld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219075" y="852805"/>
            <a:ext cx="11753850" cy="2861310"/>
          </a:xfrm>
          <a:prstGeom prst="rect">
            <a:avLst/>
          </a:prstGeom>
        </p:spPr>
        <p:txBody>
          <a:bodyPr wrap="square">
            <a:spAutoFit/>
          </a:bodyPr>
          <a:lstStyle/>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mn-ea"/>
                <a:cs typeface="宋体" panose="02010600030101010101" pitchFamily="2" charset="-122"/>
              </a:rPr>
              <a:t>长度的测量</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(1)测量工具:刻度尺、皮尺、卷尺、游标卡尺、螺旋测微器等.</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(2)长度单位:</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a.基本单位:</a:t>
            </a:r>
            <a:r>
              <a:rPr sz="2400" u="sng">
                <a:latin typeface="宋体" panose="02010600030101010101" pitchFamily="2" charset="-122"/>
                <a:ea typeface="宋体" panose="02010600030101010101" pitchFamily="2" charset="-122"/>
                <a:cs typeface="宋体" panose="02010600030101010101" pitchFamily="2" charset="-122"/>
              </a:rPr>
              <a:t>①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b.常用单位:千米(km)、分米(dm)、厘米(cm)、毫米(mm)、微米(μm)、纳米(nm).</a:t>
            </a:r>
            <a:endParaRPr sz="2400">
              <a:latin typeface="宋体" panose="02010600030101010101" pitchFamily="2" charset="-122"/>
              <a:ea typeface="宋体" panose="02010600030101010101" pitchFamily="2" charset="-122"/>
              <a:cs typeface="宋体" panose="02010600030101010101" pitchFamily="2" charset="-122"/>
            </a:endParaRPr>
          </a:p>
          <a:p>
            <a:pPr>
              <a:lnSpc>
                <a:spcPct val="125000"/>
              </a:lnSpc>
            </a:pPr>
            <a:r>
              <a:rPr sz="2400">
                <a:latin typeface="宋体" panose="02010600030101010101" pitchFamily="2" charset="-122"/>
                <a:ea typeface="宋体" panose="02010600030101010101" pitchFamily="2" charset="-122"/>
                <a:cs typeface="宋体" panose="02010600030101010101" pitchFamily="2" charset="-122"/>
              </a:rPr>
              <a:t>c.单位换算:</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711" name="18WHLWJJZKBWL27.jpg" descr="id:2147499378;FounderCES"/>
          <p:cNvPicPr>
            <a:picLocks noChangeAspect="1"/>
          </p:cNvPicPr>
          <p:nvPr/>
        </p:nvPicPr>
        <p:blipFill>
          <a:blip r:embed="rId2"/>
          <a:stretch>
            <a:fillRect/>
          </a:stretch>
        </p:blipFill>
        <p:spPr>
          <a:xfrm>
            <a:off x="3126740" y="4139565"/>
            <a:ext cx="4990465" cy="1518285"/>
          </a:xfrm>
          <a:prstGeom prst="rect">
            <a:avLst/>
          </a:prstGeom>
        </p:spPr>
      </p:pic>
      <p:sp>
        <p:nvSpPr>
          <p:cNvPr id="2" name="矩形 1"/>
          <p:cNvSpPr/>
          <p:nvPr/>
        </p:nvSpPr>
        <p:spPr>
          <a:xfrm>
            <a:off x="2429510" y="2053590"/>
            <a:ext cx="15125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米(m)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559435" y="1216660"/>
            <a:ext cx="1141349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(3)常见长度的估测:</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黑板的长度约2.5 m;</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篮球的直径约24 cm;</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成年人的手掌宽度约1 dm;</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课桌的高度约80</a:t>
            </a:r>
            <a:r>
              <a:rPr sz="2400" u="sng">
                <a:latin typeface="宋体" panose="02010600030101010101" pitchFamily="2" charset="-122"/>
                <a:ea typeface="宋体" panose="02010600030101010101" pitchFamily="2" charset="-122"/>
                <a:cs typeface="宋体" panose="02010600030101010101" pitchFamily="2" charset="-122"/>
              </a:rPr>
              <a:t>②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教室每层楼的高度约3</a:t>
            </a:r>
            <a:r>
              <a:rPr sz="2400" u="sng">
                <a:latin typeface="宋体" panose="02010600030101010101" pitchFamily="2" charset="-122"/>
                <a:ea typeface="宋体" panose="02010600030101010101" pitchFamily="2" charset="-122"/>
                <a:cs typeface="宋体" panose="02010600030101010101" pitchFamily="2" charset="-122"/>
              </a:rPr>
              <a:t>③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中学生的身高约160</a:t>
            </a:r>
            <a:r>
              <a:rPr sz="2400" u="sng">
                <a:latin typeface="宋体" panose="02010600030101010101" pitchFamily="2" charset="-122"/>
                <a:ea typeface="宋体" panose="02010600030101010101" pitchFamily="2" charset="-122"/>
                <a:cs typeface="宋体" panose="02010600030101010101" pitchFamily="2" charset="-122"/>
              </a:rPr>
              <a:t>④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成年人的步距约0.6 m.</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3140710" y="3524885"/>
            <a:ext cx="15125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3942080" y="4069715"/>
            <a:ext cx="15125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509010" y="4530090"/>
            <a:ext cx="151257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cm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219075" y="852805"/>
            <a:ext cx="11753850" cy="6451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(4)刻度尺的使用与读数(五“对”原则):</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712" name="2019-4-1A.jpg" descr="id:2147499385;FounderCES"/>
          <p:cNvPicPr>
            <a:picLocks noChangeAspect="1"/>
          </p:cNvPicPr>
          <p:nvPr/>
        </p:nvPicPr>
        <p:blipFill>
          <a:blip r:embed="rId2"/>
          <a:stretch>
            <a:fillRect/>
          </a:stretch>
        </p:blipFill>
        <p:spPr>
          <a:xfrm>
            <a:off x="219075" y="2485390"/>
            <a:ext cx="4695190" cy="1986915"/>
          </a:xfrm>
          <a:prstGeom prst="rect">
            <a:avLst/>
          </a:prstGeom>
        </p:spPr>
      </p:pic>
      <p:pic>
        <p:nvPicPr>
          <p:cNvPr id="713" name="18WHLWJJZKBWL28.jpg" descr="id:2147499392;FounderCES"/>
          <p:cNvPicPr>
            <a:picLocks noChangeAspect="1"/>
          </p:cNvPicPr>
          <p:nvPr/>
        </p:nvPicPr>
        <p:blipFill>
          <a:blip r:embed="rId3"/>
          <a:stretch>
            <a:fillRect/>
          </a:stretch>
        </p:blipFill>
        <p:spPr>
          <a:xfrm>
            <a:off x="5158740" y="1602105"/>
            <a:ext cx="6566535" cy="3754120"/>
          </a:xfrm>
          <a:prstGeom prst="rect">
            <a:avLst/>
          </a:prstGeom>
        </p:spPr>
      </p:pic>
      <p:sp>
        <p:nvSpPr>
          <p:cNvPr id="2" name="矩形 1"/>
          <p:cNvSpPr/>
          <p:nvPr/>
        </p:nvSpPr>
        <p:spPr>
          <a:xfrm>
            <a:off x="3646170" y="2485390"/>
            <a:ext cx="1512570" cy="398780"/>
          </a:xfrm>
          <a:prstGeom prst="rect">
            <a:avLst/>
          </a:prstGeom>
        </p:spPr>
        <p:txBody>
          <a:bodyPr wrap="square">
            <a:spAutoFit/>
          </a:bodyPr>
          <a:lstStyle/>
          <a:p>
            <a:pPr algn="l"/>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30</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2442210" y="3870960"/>
            <a:ext cx="1512570" cy="398780"/>
          </a:xfrm>
          <a:prstGeom prst="rect">
            <a:avLst/>
          </a:prstGeom>
        </p:spPr>
        <p:txBody>
          <a:bodyPr wrap="square">
            <a:spAutoFit/>
          </a:bodyPr>
          <a:lstStyle/>
          <a:p>
            <a:pPr algn="l"/>
            <a:r>
              <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endParaRPr lang="en-US" altLang="zh-CN"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8246110" y="1845945"/>
            <a:ext cx="1512570" cy="398780"/>
          </a:xfrm>
          <a:prstGeom prst="rect">
            <a:avLst/>
          </a:prstGeom>
        </p:spPr>
        <p:txBody>
          <a:bodyPr wrap="squar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大于</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8690610" y="3410585"/>
            <a:ext cx="1512570" cy="398780"/>
          </a:xfrm>
          <a:prstGeom prst="rect">
            <a:avLst/>
          </a:prstGeom>
        </p:spPr>
        <p:txBody>
          <a:bodyPr wrap="squar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垂直</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8157210" y="4239260"/>
            <a:ext cx="1512570" cy="398780"/>
          </a:xfrm>
          <a:prstGeom prst="rect">
            <a:avLst/>
          </a:prstGeom>
        </p:spPr>
        <p:txBody>
          <a:bodyPr wrap="squar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分度值</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10049510" y="4807585"/>
            <a:ext cx="1512570" cy="398780"/>
          </a:xfrm>
          <a:prstGeom prst="rect">
            <a:avLst/>
          </a:prstGeom>
        </p:spPr>
        <p:txBody>
          <a:bodyPr wrap="square">
            <a:spAutoFit/>
          </a:bodyPr>
          <a:lstStyle/>
          <a:p>
            <a:pPr algn="l"/>
            <a:r>
              <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单位</a:t>
            </a:r>
            <a:endParaRPr lang="zh-CN" altLang="en-US" sz="20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8" grpId="0"/>
      <p:bldP spid="9" grpId="0"/>
    </p:bldLst>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1528445" y="2099945"/>
            <a:ext cx="6457950" cy="286131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小宇在用刻度尺测量一铅笔的长度时,特意从三个不同角度进行读数,如图所示.他发现三种读数结果并不一样.你认为正确的读数角度应该是图中的</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11</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(选填“甲”“乙”或“丙”),该铅笔的长度是</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12</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cm.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36"/>
          <p:cNvSpPr/>
          <p:nvPr/>
        </p:nvSpPr>
        <p:spPr>
          <a:xfrm>
            <a:off x="1213485" y="1333500"/>
            <a:ext cx="10211435" cy="5038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685385" y="9258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易失分点</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719" name="21bzkwl7z-3.jpg" descr="id:2147499420;FounderCES"/>
          <p:cNvPicPr>
            <a:picLocks noChangeAspect="1"/>
          </p:cNvPicPr>
          <p:nvPr/>
        </p:nvPicPr>
        <p:blipFill>
          <a:blip r:embed="rId2"/>
          <a:stretch>
            <a:fillRect/>
          </a:stretch>
        </p:blipFill>
        <p:spPr>
          <a:xfrm>
            <a:off x="8204835" y="2682240"/>
            <a:ext cx="2788285" cy="1856740"/>
          </a:xfrm>
          <a:prstGeom prst="rect">
            <a:avLst/>
          </a:prstGeom>
        </p:spPr>
      </p:pic>
      <p:sp>
        <p:nvSpPr>
          <p:cNvPr id="3" name="矩形 2"/>
          <p:cNvSpPr/>
          <p:nvPr/>
        </p:nvSpPr>
        <p:spPr>
          <a:xfrm>
            <a:off x="3178810" y="3870960"/>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乙</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5858510" y="4331335"/>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3.50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530225" y="1043940"/>
            <a:ext cx="10890250" cy="544639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(5)特殊的测量方法</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a.累积法:测量细钢丝直径、纸张厚度等微小长度时,先测出n个相同长度的物体的总长度L,则有l=</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13</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b.滚轮法:待测的长度是弯曲的,并且在长度很长的情况下,无法直接测量,可采用滚轮法.例如,测环形跑道的路程,可以先测出一个轮的周长C,再用轮在待测的路程上滚动,记下滚动的圈数n,则有s=</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14</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c.化曲为直法:用此方法测弯曲的物体长度、弧长等较方便.具体做法:将柔软的无弹性的细线与被测物体的弯曲部分重合,并在细线上标出与被测弯曲部分重合的起、终点,然后把细线拉直,用直尺测出其长度即为被测物体弯曲部分的长度.</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6336665" y="4226560"/>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3.50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4344035" y="2195195"/>
            <a:ext cx="373380" cy="78994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530225" y="1043940"/>
            <a:ext cx="898906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宋体" panose="02010600030101010101" pitchFamily="2" charset="-122"/>
              </a:rPr>
              <a:t>时间的测量</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(1)时间的单位:</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a.基本单位:</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15</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b.常用单位:时(h)、分(min).</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c.单位换算:1 h=</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16</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min,1 min=</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17</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s.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(2)停表的读数方法:</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a.先观察表盘:如图所示,小盘内示数的单位为分,指针转一圈的时间是15 min,分度值为</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18</a:t>
            </a:r>
            <a:r>
              <a:rPr lang="zh-CN" sz="2400" u="sng">
                <a:latin typeface="宋体" panose="02010600030101010101" pitchFamily="2" charset="-122"/>
                <a:ea typeface="宋体" panose="02010600030101010101" pitchFamily="2" charset="-122"/>
                <a:cs typeface="宋体" panose="02010600030101010101" pitchFamily="2" charset="-122"/>
              </a:rPr>
              <a:t>）   </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min,大盘内示数的单位为秒,指针转一圈的时间为30 s,分度值为</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19</a:t>
            </a:r>
            <a:r>
              <a:rPr lang="zh-CN" sz="2400" u="sng">
                <a:latin typeface="宋体" panose="02010600030101010101" pitchFamily="2" charset="-122"/>
                <a:ea typeface="宋体" panose="02010600030101010101" pitchFamily="2" charset="-122"/>
                <a:cs typeface="宋体" panose="02010600030101010101" pitchFamily="2" charset="-122"/>
              </a:rPr>
              <a:t>）    </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s. </a:t>
            </a:r>
            <a:endParaRPr sz="2400">
              <a:latin typeface="宋体" panose="02010600030101010101" pitchFamily="2" charset="-122"/>
              <a:ea typeface="宋体" panose="02010600030101010101" pitchFamily="2" charset="-122"/>
              <a:cs typeface="宋体" panose="02010600030101010101" pitchFamily="2" charset="-122"/>
            </a:endParaRPr>
          </a:p>
        </p:txBody>
      </p:sp>
      <p:pic>
        <p:nvPicPr>
          <p:cNvPr id="725" name="18WHLWJJZKBWL29.jpg" descr="id:2147499427;FounderCES"/>
          <p:cNvPicPr>
            <a:picLocks noChangeAspect="1"/>
          </p:cNvPicPr>
          <p:nvPr/>
        </p:nvPicPr>
        <p:blipFill>
          <a:blip r:embed="rId2"/>
          <a:stretch>
            <a:fillRect/>
          </a:stretch>
        </p:blipFill>
        <p:spPr>
          <a:xfrm>
            <a:off x="9519920" y="3399155"/>
            <a:ext cx="2396490" cy="2124710"/>
          </a:xfrm>
          <a:prstGeom prst="rect">
            <a:avLst/>
          </a:prstGeom>
        </p:spPr>
      </p:pic>
      <p:sp>
        <p:nvSpPr>
          <p:cNvPr id="2" name="矩形 1"/>
          <p:cNvSpPr/>
          <p:nvPr/>
        </p:nvSpPr>
        <p:spPr>
          <a:xfrm>
            <a:off x="3021965" y="2118360"/>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秒(s)</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365365" y="3352165"/>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745865" y="3399155"/>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60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268470" y="4975860"/>
            <a:ext cx="15125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6108065" y="543623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0.1</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p:bldP spid="6" grpId="0"/>
      <p:bldP spid="8"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长度的测量</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002030"/>
            <a:ext cx="10671810" cy="5631180"/>
          </a:xfrm>
          <a:prstGeom prst="rect">
            <a:avLst/>
          </a:prstGeom>
        </p:spPr>
        <p:txBody>
          <a:bodyPr wrap="square">
            <a:spAutoFit/>
          </a:bodyPr>
          <a:lstStyle/>
          <a:p>
            <a:pPr fontAlgn="auto">
              <a:lnSpc>
                <a:spcPct val="150000"/>
              </a:lnSpc>
            </a:pPr>
            <a:r>
              <a:rPr sz="2400" b="1">
                <a:latin typeface="+mn-ea"/>
                <a:cs typeface="+mn-ea"/>
              </a:rPr>
              <a:t>类型1　用刻度尺测长度</a:t>
            </a:r>
            <a:endParaRPr sz="2400" b="1">
              <a:latin typeface="+mn-ea"/>
              <a:cs typeface="+mn-ea"/>
            </a:endParaRPr>
          </a:p>
          <a:p>
            <a:pPr fontAlgn="auto">
              <a:lnSpc>
                <a:spcPct val="150000"/>
              </a:lnSpc>
            </a:pPr>
            <a:r>
              <a:rPr sz="2400">
                <a:latin typeface="宋体" panose="02010600030101010101" pitchFamily="2" charset="-122"/>
                <a:ea typeface="宋体" panose="02010600030101010101" pitchFamily="2" charset="-122"/>
              </a:rPr>
              <a:t>1.[2016河南,17(1)]测量是生活和学习中的一项基本技能.如图所示,用刻度尺测量铅笔的长度,读数为</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cm.一次测量可能误差较大,为了减小误差,应当</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2.[2015河南,1]物理是以实验为基础的学科,实验时测量工具必不可少,请写出一种测量工具及其测量的物理量名称.测量工具:</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.物理量名称:</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 </a:t>
            </a:r>
            <a:endParaRPr sz="2400">
              <a:latin typeface="宋体" panose="02010600030101010101" pitchFamily="2" charset="-122"/>
              <a:ea typeface="宋体" panose="02010600030101010101" pitchFamily="2" charset="-122"/>
            </a:endParaRPr>
          </a:p>
        </p:txBody>
      </p:sp>
      <p:pic>
        <p:nvPicPr>
          <p:cNvPr id="695" name="2016hnwl-12.jpg" descr="id:2147499266;FounderCES"/>
          <p:cNvPicPr>
            <a:picLocks noChangeAspect="1"/>
          </p:cNvPicPr>
          <p:nvPr/>
        </p:nvPicPr>
        <p:blipFill>
          <a:blip r:embed="rId2"/>
          <a:stretch>
            <a:fillRect/>
          </a:stretch>
        </p:blipFill>
        <p:spPr>
          <a:xfrm>
            <a:off x="4157345" y="3416300"/>
            <a:ext cx="2933065" cy="1287145"/>
          </a:xfrm>
          <a:prstGeom prst="rect">
            <a:avLst/>
          </a:prstGeom>
        </p:spPr>
      </p:pic>
      <p:sp>
        <p:nvSpPr>
          <p:cNvPr id="2" name="矩形 1"/>
          <p:cNvSpPr/>
          <p:nvPr/>
        </p:nvSpPr>
        <p:spPr>
          <a:xfrm>
            <a:off x="4157345" y="2221230"/>
            <a:ext cx="11982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12.02</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1269365" y="2687955"/>
            <a:ext cx="301625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多次测量求平均值</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846060" y="5389880"/>
            <a:ext cx="111252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刻度尺</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1572895" y="5930265"/>
            <a:ext cx="8940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长度</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8"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530225" y="1043940"/>
            <a:ext cx="1104138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b.确定小盘的示数:小盘内指针刚好经过的刻度线所表示的时间即为小盘的示数.</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c.确定大盘的示数:若小盘内指针处于前0.5 min 内,则大盘内示数在0</a:t>
            </a:r>
            <a:r>
              <a:rPr sz="2400">
                <a:latin typeface="+mn-ea"/>
                <a:cs typeface="宋体" panose="02010600030101010101" pitchFamily="2" charset="-122"/>
              </a:rPr>
              <a:t>~</a:t>
            </a:r>
            <a:r>
              <a:rPr sz="2400">
                <a:latin typeface="宋体" panose="02010600030101010101" pitchFamily="2" charset="-122"/>
                <a:ea typeface="宋体" panose="02010600030101010101" pitchFamily="2" charset="-122"/>
                <a:cs typeface="宋体" panose="02010600030101010101" pitchFamily="2" charset="-122"/>
              </a:rPr>
              <a:t>30 s读数,若小盘内指针处于后0.5 min 内,则大盘内示数在30</a:t>
            </a:r>
            <a:r>
              <a:rPr lang="en-US" sz="2400">
                <a:latin typeface="+mn-ea"/>
                <a:cs typeface="宋体" panose="02010600030101010101" pitchFamily="2" charset="-122"/>
              </a:rPr>
              <a:t>~</a:t>
            </a:r>
            <a:r>
              <a:rPr sz="2400">
                <a:latin typeface="宋体" panose="02010600030101010101" pitchFamily="2" charset="-122"/>
                <a:ea typeface="宋体" panose="02010600030101010101" pitchFamily="2" charset="-122"/>
                <a:cs typeface="宋体" panose="02010600030101010101" pitchFamily="2" charset="-122"/>
              </a:rPr>
              <a:t>60 s读数.</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d.读数:停表示数=小盘示数+大盘示数.图中停表的示数为</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20</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min</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21</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s.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(3)常见时间的估测:</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正常人的脉搏1 min跳动约70次;</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中学生百米测试的成绩约为15 s;</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演奏一遍国歌的时间约为46 s.</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1370965" y="335216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38.5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9168765" y="273875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长度和时间的测量</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1</a:t>
            </a:r>
            <a:endParaRPr lang="zh-CN" altLang="en-US">
              <a:solidFill>
                <a:schemeClr val="bg1"/>
              </a:solidFill>
              <a:sym typeface="+mn-lt"/>
            </a:endParaRPr>
          </a:p>
        </p:txBody>
      </p:sp>
      <p:sp>
        <p:nvSpPr>
          <p:cNvPr id="16" name="矩形 15"/>
          <p:cNvSpPr/>
          <p:nvPr/>
        </p:nvSpPr>
        <p:spPr>
          <a:xfrm>
            <a:off x="530225" y="1043940"/>
            <a:ext cx="11041380" cy="6451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mn-ea"/>
                <a:cs typeface="宋体" panose="02010600030101010101" pitchFamily="2" charset="-122"/>
              </a:rPr>
              <a:t>误差与错误</a:t>
            </a:r>
            <a:r>
              <a:rPr sz="2400">
                <a:latin typeface="宋体" panose="02010600030101010101" pitchFamily="2" charset="-122"/>
                <a:ea typeface="宋体" panose="02010600030101010101" pitchFamily="2" charset="-122"/>
                <a:cs typeface="宋体" panose="02010600030101010101" pitchFamily="2" charset="-122"/>
              </a:rPr>
              <a:t> </a:t>
            </a:r>
            <a:endParaRPr sz="240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1008380" y="2108200"/>
          <a:ext cx="9918700" cy="4166235"/>
        </p:xfrm>
        <a:graphic>
          <a:graphicData uri="http://schemas.openxmlformats.org/drawingml/2006/table">
            <a:tbl>
              <a:tblPr firstRow="1" bandRow="1">
                <a:tableStyleId>{5940675A-B579-460E-94D1-54222C63F5DA}</a:tableStyleId>
              </a:tblPr>
              <a:tblGrid>
                <a:gridCol w="1983740"/>
                <a:gridCol w="3966845"/>
                <a:gridCol w="3968115"/>
              </a:tblGrid>
              <a:tr h="54864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 </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误差</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错误</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28460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产生原因</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仪器不精密;实验方法不完善;读数有偏差</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不遵守仪器使用规则;读数、记录数据时粗心</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0675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能否避免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不能避免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能避免</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626235">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减小或避免的方法</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选用精密的仪器;改进测量方法;多次测量求平均值</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采用正确的测量方法</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med">
    <p:wipe dir="d"/>
  </p:transition>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运动的描述</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16" name="矩形 15"/>
          <p:cNvSpPr/>
          <p:nvPr/>
        </p:nvSpPr>
        <p:spPr>
          <a:xfrm>
            <a:off x="575310" y="1791970"/>
            <a:ext cx="11041380" cy="2306955"/>
          </a:xfrm>
          <a:prstGeom prst="rect">
            <a:avLst/>
          </a:prstGeom>
        </p:spPr>
        <p:txBody>
          <a:bodyPr wrap="square">
            <a:spAutoFit/>
          </a:bodyPr>
          <a:lstStyle/>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mn-ea"/>
                <a:cs typeface="+mn-ea"/>
              </a:rPr>
              <a:t>机械运动:</a:t>
            </a:r>
            <a:r>
              <a:rPr sz="2400">
                <a:latin typeface="宋体" panose="02010600030101010101" pitchFamily="2" charset="-122"/>
                <a:ea typeface="宋体" panose="02010600030101010101" pitchFamily="2" charset="-122"/>
                <a:cs typeface="宋体" panose="02010600030101010101" pitchFamily="2" charset="-122"/>
              </a:rPr>
              <a:t>物理学中将物体位置的变化叫机械运动.</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mn-ea"/>
              </a:rPr>
              <a:t>参照物:</a:t>
            </a:r>
            <a:r>
              <a:rPr sz="2400">
                <a:latin typeface="宋体" panose="02010600030101010101" pitchFamily="2" charset="-122"/>
                <a:ea typeface="宋体" panose="02010600030101010101" pitchFamily="2" charset="-122"/>
                <a:cs typeface="宋体" panose="02010600030101010101" pitchFamily="2" charset="-122"/>
              </a:rPr>
              <a:t>判断物体是运动还是静止时,选取的作为标准的物体就是参照物.</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rPr>
              <a:t>物体运动与静止的判断方法</a:t>
            </a:r>
            <a:endParaRPr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运动的描述</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2</a:t>
            </a:r>
            <a:endParaRPr lang="zh-CN" altLang="en-US">
              <a:solidFill>
                <a:schemeClr val="bg1"/>
              </a:solidFill>
              <a:sym typeface="+mn-lt"/>
            </a:endParaRPr>
          </a:p>
        </p:txBody>
      </p:sp>
      <p:sp>
        <p:nvSpPr>
          <p:cNvPr id="3" name="圆角矩形 36"/>
          <p:cNvSpPr/>
          <p:nvPr/>
        </p:nvSpPr>
        <p:spPr>
          <a:xfrm>
            <a:off x="2001520" y="1244600"/>
            <a:ext cx="6958330" cy="5292090"/>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2138140" y="831268"/>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sp>
        <p:nvSpPr>
          <p:cNvPr id="4" name="矩形 3"/>
          <p:cNvSpPr/>
          <p:nvPr/>
        </p:nvSpPr>
        <p:spPr>
          <a:xfrm>
            <a:off x="3827780" y="1568450"/>
            <a:ext cx="3890010" cy="645160"/>
          </a:xfrm>
          <a:prstGeom prst="rect">
            <a:avLst/>
          </a:prstGeom>
        </p:spPr>
        <p:txBody>
          <a:bodyPr wrap="square">
            <a:spAutoFit/>
          </a:bodyPr>
          <a:lstStyle/>
          <a:p>
            <a:pPr fontAlgn="auto">
              <a:lnSpc>
                <a:spcPct val="150000"/>
              </a:lnSpc>
            </a:pPr>
            <a:r>
              <a:rPr sz="2400">
                <a:latin typeface="黑体" panose="02010609060101010101" pitchFamily="49" charset="-122"/>
                <a:ea typeface="黑体" panose="02010609060101010101" pitchFamily="49" charset="-122"/>
                <a:cs typeface="宋体" panose="02010600030101010101" pitchFamily="2" charset="-122"/>
              </a:rPr>
              <a:t>物体运动与静止的判断方法</a:t>
            </a:r>
            <a:endParaRPr sz="2400">
              <a:latin typeface="黑体" panose="02010609060101010101" pitchFamily="49" charset="-122"/>
              <a:ea typeface="黑体" panose="02010609060101010101" pitchFamily="49" charset="-122"/>
              <a:cs typeface="宋体" panose="02010600030101010101" pitchFamily="2" charset="-122"/>
            </a:endParaRPr>
          </a:p>
        </p:txBody>
      </p:sp>
      <p:pic>
        <p:nvPicPr>
          <p:cNvPr id="734" name="21bzkwl7z-1.jpg" descr="id:2147499470;FounderCES"/>
          <p:cNvPicPr>
            <a:picLocks noChangeAspect="1"/>
          </p:cNvPicPr>
          <p:nvPr/>
        </p:nvPicPr>
        <p:blipFill>
          <a:blip r:embed="rId2"/>
          <a:stretch>
            <a:fillRect/>
          </a:stretch>
        </p:blipFill>
        <p:spPr>
          <a:xfrm>
            <a:off x="3331845" y="2508250"/>
            <a:ext cx="4385945" cy="3513455"/>
          </a:xfrm>
          <a:prstGeom prst="rect">
            <a:avLst/>
          </a:prstGeom>
        </p:spPr>
      </p:pic>
    </p:spTree>
  </p:cSld>
  <p:clrMapOvr>
    <a:masterClrMapping/>
  </p:clrMapOvr>
  <p:transition spd="med">
    <p:wipe dir="d"/>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运动的快慢</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4" name="矩形 3"/>
          <p:cNvSpPr/>
          <p:nvPr/>
        </p:nvSpPr>
        <p:spPr>
          <a:xfrm>
            <a:off x="488315" y="924560"/>
            <a:ext cx="7229475" cy="6451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a:t>
            </a:r>
            <a:r>
              <a:rPr sz="2400" b="1">
                <a:latin typeface="+mn-ea"/>
                <a:cs typeface="宋体" panose="02010600030101010101" pitchFamily="2" charset="-122"/>
              </a:rPr>
              <a:t>比较运动快慢的方法</a:t>
            </a:r>
            <a:endParaRPr sz="2400" b="1">
              <a:latin typeface="+mn-ea"/>
              <a:cs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762000" y="2227580"/>
          <a:ext cx="11115675" cy="3596640"/>
        </p:xfrm>
        <a:graphic>
          <a:graphicData uri="http://schemas.openxmlformats.org/drawingml/2006/table">
            <a:tbl>
              <a:tblPr firstRow="1" bandRow="1">
                <a:tableStyleId>{5940675A-B579-460E-94D1-54222C63F5DA}</a:tableStyleId>
              </a:tblPr>
              <a:tblGrid>
                <a:gridCol w="1612900"/>
                <a:gridCol w="9502775"/>
              </a:tblGrid>
              <a:tr h="119888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相同时间比路程</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在相同的时间内,物体通过的路程越</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22</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,物体运动得越快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9888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相同路程比时间</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在相同的路程内,物体所用的时间越</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23</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,物体运动得越快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198880">
                <a:tc>
                  <a:txBody>
                    <a:bodyPr vert="horz" wrap="square"/>
                    <a:lstStyle/>
                    <a:p>
                      <a:pPr indent="0" algn="ctr"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NEU-BZ-S92" charset="0"/>
                        </a:rPr>
                        <a:t>比较速度的大小</a:t>
                      </a:r>
                      <a:endParaRPr lang="en-US" altLang="en-US" sz="24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vert="horz" wrap="square"/>
                    <a:lstStyle/>
                    <a:p>
                      <a:pPr indent="0" fontAlgn="auto">
                        <a:lnSpc>
                          <a:spcPct val="150000"/>
                        </a:lnSpc>
                        <a:buNone/>
                      </a:pP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物体运动的速度越</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400" b="0" u="sng">
                          <a:solidFill>
                            <a:srgbClr val="000000"/>
                          </a:solidFill>
                          <a:latin typeface="宋体" panose="02010600030101010101" pitchFamily="2" charset="-122"/>
                          <a:ea typeface="宋体" panose="02010600030101010101" pitchFamily="2" charset="-122"/>
                          <a:cs typeface="宋体" panose="02010600030101010101" pitchFamily="2" charset="-122"/>
                        </a:rPr>
                        <a:t>24</a:t>
                      </a:r>
                      <a:r>
                        <a:rPr lang="zh-CN" altLang="en-US" sz="2400" b="0" u="sng">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400" b="0" u="sng">
                          <a:solidFill>
                            <a:srgbClr val="00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sz="2400" b="0">
                          <a:solidFill>
                            <a:srgbClr val="000000"/>
                          </a:solidFill>
                          <a:latin typeface="宋体" panose="02010600030101010101" pitchFamily="2" charset="-122"/>
                          <a:ea typeface="宋体" panose="02010600030101010101" pitchFamily="2" charset="-122"/>
                          <a:cs typeface="宋体" panose="02010600030101010101" pitchFamily="2" charset="-122"/>
                        </a:rPr>
                        <a:t>,物体运动得越快 </a:t>
                      </a:r>
                      <a:endParaRPr lang="en-US" altLang="en-US" sz="24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8" name="矩形 7"/>
          <p:cNvSpPr/>
          <p:nvPr/>
        </p:nvSpPr>
        <p:spPr>
          <a:xfrm>
            <a:off x="7962265" y="255206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长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7822565" y="379539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676265" y="497776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3" grpId="0"/>
      <p:bldP spid="6"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运动的快慢</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4" name="矩形 3"/>
          <p:cNvSpPr/>
          <p:nvPr/>
        </p:nvSpPr>
        <p:spPr>
          <a:xfrm>
            <a:off x="488315" y="924560"/>
            <a:ext cx="11296650" cy="396938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a:t>
            </a:r>
            <a:r>
              <a:rPr sz="2400" b="1">
                <a:latin typeface="+mn-ea"/>
                <a:cs typeface="+mn-ea"/>
              </a:rPr>
              <a:t>速度(表示物体运动快慢的物理量)</a:t>
            </a:r>
            <a:endParaRPr sz="2400" b="1">
              <a:latin typeface="+mn-ea"/>
              <a:cs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(1)定义:物理学中,把路程与时间之比叫速度,数值上等于单位时间内通过的路程.</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(2)公式:v=</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25</a:t>
            </a:r>
            <a:r>
              <a:rPr lang="zh-CN" sz="2400" u="sng">
                <a:latin typeface="宋体" panose="02010600030101010101" pitchFamily="2" charset="-122"/>
                <a:ea typeface="宋体" panose="02010600030101010101" pitchFamily="2" charset="-122"/>
                <a:cs typeface="宋体" panose="02010600030101010101" pitchFamily="2" charset="-122"/>
              </a:rPr>
              <a:t>）</a:t>
            </a:r>
            <a:r>
              <a:rPr lang="en-US" sz="2400" u="sng">
                <a:latin typeface="宋体" panose="02010600030101010101" pitchFamily="2" charset="-122"/>
                <a:ea typeface="宋体" panose="02010600030101010101" pitchFamily="2" charset="-122"/>
                <a:cs typeface="宋体" panose="02010600030101010101" pitchFamily="2" charset="-122"/>
              </a:rPr>
              <a:t>__________</a:t>
            </a:r>
            <a:r>
              <a:rPr sz="2400" u="sng">
                <a:latin typeface="宋体" panose="02010600030101010101" pitchFamily="2" charset="-122"/>
                <a:ea typeface="宋体" panose="02010600030101010101" pitchFamily="2" charset="-122"/>
                <a:cs typeface="宋体" panose="02010600030101010101" pitchFamily="2" charset="-122"/>
              </a:rPr>
              <a:t> </a:t>
            </a:r>
            <a:endParaRPr sz="2400" u="sng">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(3)单位换算:1 m/s=　 　          </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26</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a:latin typeface="宋体" panose="02010600030101010101" pitchFamily="2" charset="-122"/>
                <a:ea typeface="宋体" panose="02010600030101010101" pitchFamily="2" charset="-122"/>
                <a:cs typeface="宋体" panose="02010600030101010101" pitchFamily="2" charset="-122"/>
              </a:rPr>
              <a:t>__________km/h.</a:t>
            </a:r>
            <a:endParaRPr lang="en-US" altLang="zh-CN" sz="2400">
              <a:latin typeface="宋体" panose="02010600030101010101" pitchFamily="2" charset="-122"/>
              <a:ea typeface="宋体" panose="02010600030101010101" pitchFamily="2" charset="-122"/>
              <a:cs typeface="宋体" panose="02010600030101010101" pitchFamily="2" charset="-122"/>
            </a:endParaRPr>
          </a:p>
        </p:txBody>
      </p:sp>
      <p:pic>
        <p:nvPicPr>
          <p:cNvPr id="2" name="图片 1"/>
          <p:cNvPicPr>
            <a:picLocks noChangeAspect="1"/>
          </p:cNvPicPr>
          <p:nvPr/>
        </p:nvPicPr>
        <p:blipFill>
          <a:blip r:embed="rId2"/>
          <a:stretch>
            <a:fillRect/>
          </a:stretch>
        </p:blipFill>
        <p:spPr>
          <a:xfrm>
            <a:off x="4474210" y="2289810"/>
            <a:ext cx="4579620" cy="1651635"/>
          </a:xfrm>
          <a:prstGeom prst="rect">
            <a:avLst/>
          </a:prstGeom>
        </p:spPr>
      </p:pic>
      <p:pic>
        <p:nvPicPr>
          <p:cNvPr id="3" name="图片 2"/>
          <p:cNvPicPr>
            <a:picLocks noChangeAspect="1"/>
          </p:cNvPicPr>
          <p:nvPr/>
        </p:nvPicPr>
        <p:blipFill>
          <a:blip r:embed="rId3"/>
          <a:stretch>
            <a:fillRect/>
          </a:stretch>
        </p:blipFill>
        <p:spPr>
          <a:xfrm>
            <a:off x="3362325" y="4086860"/>
            <a:ext cx="1971675" cy="979170"/>
          </a:xfrm>
          <a:prstGeom prst="rect">
            <a:avLst/>
          </a:prstGeom>
        </p:spPr>
      </p:pic>
      <p:sp>
        <p:nvSpPr>
          <p:cNvPr id="8" name="矩形 7"/>
          <p:cNvSpPr/>
          <p:nvPr/>
        </p:nvSpPr>
        <p:spPr>
          <a:xfrm>
            <a:off x="6463665" y="422973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3.6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6" name="图片 5"/>
          <p:cNvPicPr>
            <a:picLocks noChangeAspect="1"/>
          </p:cNvPicPr>
          <p:nvPr/>
        </p:nvPicPr>
        <p:blipFill>
          <a:blip r:embed="rId4"/>
          <a:stretch>
            <a:fillRect/>
          </a:stretch>
        </p:blipFill>
        <p:spPr>
          <a:xfrm>
            <a:off x="3362325" y="2199640"/>
            <a:ext cx="401955" cy="88074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运动的快慢</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4" name="矩形 3"/>
          <p:cNvSpPr/>
          <p:nvPr/>
        </p:nvSpPr>
        <p:spPr>
          <a:xfrm>
            <a:off x="476250" y="1423035"/>
            <a:ext cx="10494645"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3.</a:t>
            </a:r>
            <a:r>
              <a:rPr sz="2400" b="1">
                <a:latin typeface="+mn-ea"/>
                <a:cs typeface="+mn-ea"/>
              </a:rPr>
              <a:t>匀速直线运动:</a:t>
            </a:r>
            <a:r>
              <a:rPr sz="2400">
                <a:latin typeface="宋体" panose="02010600030101010101" pitchFamily="2" charset="-122"/>
                <a:ea typeface="宋体" panose="02010600030101010101" pitchFamily="2" charset="-122"/>
                <a:cs typeface="宋体" panose="02010600030101010101" pitchFamily="2" charset="-122"/>
              </a:rPr>
              <a:t>物体沿着直线且速度大小</a:t>
            </a:r>
            <a:r>
              <a:rPr lang="zh-CN" sz="2400" u="sng">
                <a:latin typeface="宋体" panose="02010600030101010101" pitchFamily="2" charset="-122"/>
                <a:ea typeface="宋体" panose="02010600030101010101" pitchFamily="2" charset="-122"/>
                <a:cs typeface="宋体" panose="02010600030101010101" pitchFamily="2" charset="-122"/>
              </a:rPr>
              <a:t>（</a:t>
            </a:r>
            <a:r>
              <a:rPr lang="en-US" altLang="zh-CN" sz="2400" u="sng">
                <a:latin typeface="宋体" panose="02010600030101010101" pitchFamily="2" charset="-122"/>
                <a:ea typeface="宋体" panose="02010600030101010101" pitchFamily="2" charset="-122"/>
                <a:cs typeface="宋体" panose="02010600030101010101" pitchFamily="2" charset="-122"/>
              </a:rPr>
              <a:t>27</a:t>
            </a:r>
            <a:r>
              <a:rPr lang="zh-CN" sz="2400" u="sng">
                <a:latin typeface="宋体" panose="02010600030101010101" pitchFamily="2" charset="-122"/>
                <a:ea typeface="宋体" panose="02010600030101010101" pitchFamily="2" charset="-122"/>
                <a:cs typeface="宋体" panose="02010600030101010101" pitchFamily="2" charset="-122"/>
              </a:rPr>
              <a:t>）</a:t>
            </a:r>
            <a:r>
              <a:rPr sz="2400" u="sng">
                <a:latin typeface="宋体" panose="02010600030101010101" pitchFamily="2" charset="-122"/>
                <a:ea typeface="宋体" panose="02010600030101010101" pitchFamily="2" charset="-122"/>
                <a:cs typeface="宋体" panose="02010600030101010101" pitchFamily="2" charset="-122"/>
              </a:rPr>
              <a:t>　　　　</a:t>
            </a:r>
            <a:r>
              <a:rPr sz="2400">
                <a:latin typeface="宋体" panose="02010600030101010101" pitchFamily="2" charset="-122"/>
                <a:ea typeface="宋体" panose="02010600030101010101" pitchFamily="2" charset="-122"/>
                <a:cs typeface="宋体" panose="02010600030101010101" pitchFamily="2" charset="-122"/>
              </a:rPr>
              <a:t>的运动. </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4.</a:t>
            </a:r>
            <a:r>
              <a:rPr sz="2400" b="1">
                <a:latin typeface="+mn-ea"/>
                <a:cs typeface="+mn-ea"/>
              </a:rPr>
              <a:t>变速直线运动:</a:t>
            </a:r>
            <a:r>
              <a:rPr sz="2400">
                <a:latin typeface="宋体" panose="02010600030101010101" pitchFamily="2" charset="-122"/>
                <a:ea typeface="宋体" panose="02010600030101010101" pitchFamily="2" charset="-122"/>
                <a:cs typeface="宋体" panose="02010600030101010101" pitchFamily="2" charset="-122"/>
              </a:rPr>
              <a:t>物体做直线运动时,速度大小是变化的,即在相等的时间内通过的路程不相等,这种运动叫变速直线运动.</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5.</a:t>
            </a:r>
            <a:r>
              <a:rPr sz="2400" b="1">
                <a:latin typeface="+mn-ea"/>
                <a:cs typeface="+mn-ea"/>
              </a:rPr>
              <a:t>平均速度:</a:t>
            </a:r>
            <a:r>
              <a:rPr sz="2400">
                <a:latin typeface="宋体" panose="02010600030101010101" pitchFamily="2" charset="-122"/>
                <a:ea typeface="宋体" panose="02010600030101010101" pitchFamily="2" charset="-122"/>
                <a:cs typeface="宋体" panose="02010600030101010101" pitchFamily="2" charset="-122"/>
              </a:rPr>
              <a:t>物体运动的路程与通过这段路程所用的总时间之比. </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8" name="矩形 7"/>
          <p:cNvSpPr/>
          <p:nvPr/>
        </p:nvSpPr>
        <p:spPr>
          <a:xfrm>
            <a:off x="6908165" y="1524635"/>
            <a:ext cx="147447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不变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运动的快慢</a:t>
            </a:r>
            <a:endParaRPr lang="zh-CN" altLang="en-US" sz="2400" b="1" kern="0">
              <a:solidFill>
                <a:srgbClr val="EE3028"/>
              </a:solidFill>
              <a:cs typeface="+mn-ea"/>
              <a:sym typeface="+mn-lt"/>
            </a:endParaRPr>
          </a:p>
        </p:txBody>
      </p:sp>
      <p:sp>
        <p:nvSpPr>
          <p:cNvPr id="7" name="文本框 6"/>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考点</a:t>
            </a:r>
            <a:r>
              <a:rPr lang="en-US" altLang="zh-CN">
                <a:solidFill>
                  <a:schemeClr val="bg1"/>
                </a:solidFill>
                <a:sym typeface="+mn-lt"/>
              </a:rPr>
              <a:t>3</a:t>
            </a:r>
            <a:endParaRPr lang="zh-CN" altLang="en-US">
              <a:solidFill>
                <a:schemeClr val="bg1"/>
              </a:solidFill>
              <a:sym typeface="+mn-lt"/>
            </a:endParaRPr>
          </a:p>
        </p:txBody>
      </p:sp>
      <p:sp>
        <p:nvSpPr>
          <p:cNvPr id="4" name="矩形 3"/>
          <p:cNvSpPr/>
          <p:nvPr/>
        </p:nvSpPr>
        <p:spPr>
          <a:xfrm>
            <a:off x="958215" y="2204085"/>
            <a:ext cx="5588000" cy="286131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1.v-t图像与s-t图像</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2" name="圆角矩形 36"/>
          <p:cNvSpPr/>
          <p:nvPr/>
        </p:nvSpPr>
        <p:spPr>
          <a:xfrm>
            <a:off x="789305" y="1320800"/>
            <a:ext cx="10950575" cy="536511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1685385" y="913183"/>
            <a:ext cx="1974499" cy="737235"/>
          </a:xfrm>
          <a:prstGeom prst="rect">
            <a:avLst/>
          </a:prstGeom>
          <a:solidFill>
            <a:schemeClr val="bg1"/>
          </a:solidFill>
        </p:spPr>
        <p:txBody>
          <a:bodyPr wrap="square">
            <a:spAutoFit/>
          </a:bodyPr>
          <a:lstStyle/>
          <a:p>
            <a:pPr algn="ctr">
              <a:lnSpc>
                <a:spcPct val="150000"/>
              </a:lnSpc>
            </a:pPr>
            <a:r>
              <a:rPr lang="zh-CN" altLang="en-US" sz="2800" b="1">
                <a:solidFill>
                  <a:srgbClr val="EE3028"/>
                </a:solidFill>
                <a:latin typeface="黑体" panose="02010609060101010101" pitchFamily="49" charset="-122"/>
                <a:ea typeface="黑体" panose="02010609060101010101" pitchFamily="49" charset="-122"/>
              </a:rPr>
              <a:t>得分指南</a:t>
            </a:r>
            <a:endParaRPr lang="zh-CN" altLang="en-US" sz="2800" b="1">
              <a:solidFill>
                <a:srgbClr val="EE3028"/>
              </a:solidFill>
              <a:latin typeface="黑体" panose="02010609060101010101" pitchFamily="49" charset="-122"/>
              <a:ea typeface="黑体" panose="02010609060101010101" pitchFamily="49" charset="-122"/>
            </a:endParaRPr>
          </a:p>
        </p:txBody>
      </p:sp>
      <p:pic>
        <p:nvPicPr>
          <p:cNvPr id="745" name="18WHLWJJZKBWL30.jpg" descr="id:2147499513;FounderCES"/>
          <p:cNvPicPr>
            <a:picLocks noChangeAspect="1"/>
          </p:cNvPicPr>
          <p:nvPr/>
        </p:nvPicPr>
        <p:blipFill>
          <a:blip r:embed="rId2"/>
          <a:stretch>
            <a:fillRect/>
          </a:stretch>
        </p:blipFill>
        <p:spPr>
          <a:xfrm>
            <a:off x="958215" y="3188970"/>
            <a:ext cx="4443095" cy="1876425"/>
          </a:xfrm>
          <a:prstGeom prst="rect">
            <a:avLst/>
          </a:prstGeom>
        </p:spPr>
      </p:pic>
      <p:sp>
        <p:nvSpPr>
          <p:cNvPr id="3" name="矩形 2"/>
          <p:cNvSpPr/>
          <p:nvPr/>
        </p:nvSpPr>
        <p:spPr>
          <a:xfrm>
            <a:off x="5773420" y="2204085"/>
            <a:ext cx="5588000" cy="286131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2.运动类型的判断</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(1)s-t图像:直线倾斜程度越大速度越大.</a:t>
            </a:r>
            <a:endParaRPr sz="2400">
              <a:latin typeface="宋体" panose="02010600030101010101" pitchFamily="2" charset="-122"/>
              <a:ea typeface="宋体" panose="02010600030101010101" pitchFamily="2" charset="-122"/>
              <a:cs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rPr>
              <a:t>(2)v-t图像:直线倾斜程度越大速度变化越快,平行于横轴(时间轴)的直线越高速度越大.</a:t>
            </a:r>
            <a:endParaRPr sz="2400">
              <a:latin typeface="宋体" panose="02010600030101010101" pitchFamily="2" charset="-122"/>
              <a:ea typeface="宋体" panose="02010600030101010101" pitchFamily="2" charset="-122"/>
              <a:cs typeface="宋体" panose="02010600030101010101" pitchFamily="2" charset="-122"/>
            </a:endParaRPr>
          </a:p>
        </p:txBody>
      </p:sp>
      <p:sp>
        <p:nvSpPr>
          <p:cNvPr id="6" name="矩形 5"/>
          <p:cNvSpPr/>
          <p:nvPr/>
        </p:nvSpPr>
        <p:spPr>
          <a:xfrm>
            <a:off x="4533265" y="1515110"/>
            <a:ext cx="3463290" cy="645160"/>
          </a:xfrm>
          <a:prstGeom prst="rect">
            <a:avLst/>
          </a:prstGeom>
        </p:spPr>
        <p:txBody>
          <a:bodyPr wrap="square">
            <a:spAutoFit/>
          </a:bodyPr>
          <a:lstStyle/>
          <a:p>
            <a:pPr algn="ctr" fontAlgn="auto">
              <a:lnSpc>
                <a:spcPct val="150000"/>
              </a:lnSpc>
            </a:pPr>
            <a:r>
              <a:rPr sz="2400">
                <a:latin typeface="黑体" panose="02010609060101010101" pitchFamily="49" charset="-122"/>
                <a:ea typeface="黑体" panose="02010609060101010101" pitchFamily="49" charset="-122"/>
                <a:cs typeface="宋体" panose="02010600030101010101" pitchFamily="2" charset="-122"/>
              </a:rPr>
              <a:t>运动类型的判断</a:t>
            </a:r>
            <a:endParaRPr sz="240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ransition spd="med">
    <p:wipe dir="d"/>
  </p:transition>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781040" y="1239520"/>
            <a:ext cx="3655060"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【命题总结】</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(1)控制噪声的方式</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(2)运动的相对性</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(3)力与运动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534670" y="4173855"/>
            <a:ext cx="11122660"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【一题通关】</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1.如图所示是小明和小华坐在同一节车厢里的情景,请回答下列问题:</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(1)车厢的车窗采用的是双层玻璃,这是在</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减弱噪声的.</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747" name="2019-4-1.jpg"/>
          <p:cNvPicPr>
            <a:picLocks noChangeAspect="1"/>
          </p:cNvPicPr>
          <p:nvPr/>
        </p:nvPicPr>
        <p:blipFill>
          <a:blip r:embed="rId3"/>
          <a:stretch>
            <a:fillRect/>
          </a:stretch>
        </p:blipFill>
        <p:spPr>
          <a:xfrm>
            <a:off x="661670" y="1432560"/>
            <a:ext cx="3428365" cy="1920875"/>
          </a:xfrm>
          <a:prstGeom prst="rect">
            <a:avLst/>
          </a:prstGeom>
        </p:spPr>
      </p:pic>
      <p:sp>
        <p:nvSpPr>
          <p:cNvPr id="8" name="矩形 7"/>
          <p:cNvSpPr/>
          <p:nvPr/>
        </p:nvSpPr>
        <p:spPr>
          <a:xfrm>
            <a:off x="6452235" y="5271135"/>
            <a:ext cx="17405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传播过程中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3" name="文本框 2"/>
          <p:cNvSpPr txBox="1"/>
          <p:nvPr/>
        </p:nvSpPr>
        <p:spPr>
          <a:xfrm>
            <a:off x="1100455" y="1721485"/>
            <a:ext cx="10307955" cy="341503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(2)小明透过玻璃窗观察到站台位置不变,于是判断他们所乘坐的火车是</a:t>
            </a:r>
            <a:r>
              <a:rPr lang="en-US"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____</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的;小华透过玻璃窗向旁边一列火车的车厢观望,觉得自己的列车在缓缓前进.小明和小华所得结论不同的原因是: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(3)图中若以小华为参照物,小明是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(4)小华在行驶的火车车厢里竖直向上抛出一个小球,小球仍落回原处,则该车做的是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(选填“加速”“减速”或“匀速”)直线运动.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 name="矩形 7"/>
          <p:cNvSpPr/>
          <p:nvPr/>
        </p:nvSpPr>
        <p:spPr>
          <a:xfrm>
            <a:off x="10655935" y="1721485"/>
            <a:ext cx="17405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6236335" y="2858135"/>
            <a:ext cx="29978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所选的参照物不同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894070" y="3407410"/>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2515870" y="4537710"/>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匀速</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P spid="6" grpId="0"/>
      <p:bldP spid="9"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长度的测量</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ltLang="zh-CN">
                <a:solidFill>
                  <a:schemeClr val="bg1"/>
                </a:solidFill>
                <a:sym typeface="+mn-lt"/>
              </a:rPr>
              <a:t>1</a:t>
            </a:r>
            <a:endParaRPr lang="zh-CN" altLang="en-US">
              <a:solidFill>
                <a:schemeClr val="bg1"/>
              </a:solidFill>
              <a:sym typeface="+mn-lt"/>
            </a:endParaRPr>
          </a:p>
        </p:txBody>
      </p:sp>
      <p:sp>
        <p:nvSpPr>
          <p:cNvPr id="6" name="矩形 5"/>
          <p:cNvSpPr/>
          <p:nvPr/>
        </p:nvSpPr>
        <p:spPr>
          <a:xfrm>
            <a:off x="752475" y="1002030"/>
            <a:ext cx="10671810" cy="2306955"/>
          </a:xfrm>
          <a:prstGeom prst="rect">
            <a:avLst/>
          </a:prstGeom>
        </p:spPr>
        <p:txBody>
          <a:bodyPr wrap="square">
            <a:spAutoFit/>
          </a:bodyPr>
          <a:lstStyle/>
          <a:p>
            <a:pPr fontAlgn="auto">
              <a:lnSpc>
                <a:spcPct val="150000"/>
              </a:lnSpc>
            </a:pPr>
            <a:r>
              <a:rPr sz="2400" b="1">
                <a:latin typeface="+mn-ea"/>
                <a:cs typeface="+mn-ea"/>
              </a:rPr>
              <a:t>类型2　特殊方法测长度</a:t>
            </a:r>
            <a:endParaRPr sz="2400" b="1">
              <a:latin typeface="+mn-ea"/>
              <a:cs typeface="+mn-ea"/>
            </a:endParaRPr>
          </a:p>
          <a:p>
            <a:pPr fontAlgn="auto">
              <a:lnSpc>
                <a:spcPct val="150000"/>
              </a:lnSpc>
            </a:pPr>
            <a:r>
              <a:rPr sz="2400">
                <a:latin typeface="宋体" panose="02010600030101010101" pitchFamily="2" charset="-122"/>
                <a:ea typeface="宋体" panose="02010600030101010101" pitchFamily="2" charset="-122"/>
              </a:rPr>
              <a:t>3.[2012河南,22(1)]步行不仅是一种简易的健身运动,而且还能方便地对一些长度进行估测.人正常步行时,步距变化不大,因此,步距可作为身体上的一把“尺子”.为了使这把“尺子”更可靠,请你说出一种测量步距的方法.</a:t>
            </a:r>
            <a:endParaRPr sz="2400">
              <a:latin typeface="宋体" panose="02010600030101010101" pitchFamily="2" charset="-122"/>
              <a:ea typeface="宋体" panose="02010600030101010101" pitchFamily="2" charset="-122"/>
            </a:endParaRPr>
          </a:p>
        </p:txBody>
      </p:sp>
      <p:sp>
        <p:nvSpPr>
          <p:cNvPr id="8" name="矩形 7"/>
          <p:cNvSpPr/>
          <p:nvPr/>
        </p:nvSpPr>
        <p:spPr>
          <a:xfrm>
            <a:off x="1038225" y="3647440"/>
            <a:ext cx="1003744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答:用刻度尺测出沿直线步行10 步的距离,除以10即得步距.</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115570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fontAlgn="auto">
              <a:lnSpc>
                <a:spcPct val="150000"/>
              </a:lnSpc>
            </a:pPr>
            <a:r>
              <a:rPr lang="zh-CN" altLang="en-US">
                <a:solidFill>
                  <a:schemeClr val="bg1"/>
                </a:solidFill>
                <a:sym typeface="+mn-lt"/>
              </a:rPr>
              <a:t>人教八上</a:t>
            </a:r>
            <a:endParaRPr lang="zh-CN" altLang="en-US">
              <a:solidFill>
                <a:schemeClr val="bg1"/>
              </a:solidFill>
              <a:sym typeface="+mn-lt"/>
            </a:endParaRPr>
          </a:p>
          <a:p>
            <a:pPr algn="ctr" fontAlgn="auto">
              <a:lnSpc>
                <a:spcPct val="150000"/>
              </a:lnSpc>
            </a:pPr>
            <a:r>
              <a:rPr lang="zh-CN" altLang="en-US">
                <a:solidFill>
                  <a:schemeClr val="bg1"/>
                </a:solidFill>
                <a:sym typeface="+mn-lt"/>
              </a:rPr>
              <a:t>沪科八年级</a:t>
            </a:r>
            <a:endParaRPr lang="zh-CN" altLang="en-US">
              <a:solidFill>
                <a:schemeClr val="bg1"/>
              </a:solidFill>
              <a:sym typeface="+mn-lt"/>
            </a:endParaRPr>
          </a:p>
        </p:txBody>
      </p:sp>
      <p:sp>
        <p:nvSpPr>
          <p:cNvPr id="2" name="文本框 1"/>
          <p:cNvSpPr txBox="1"/>
          <p:nvPr/>
        </p:nvSpPr>
        <p:spPr>
          <a:xfrm>
            <a:off x="5781040" y="1239520"/>
            <a:ext cx="3655060" cy="2861310"/>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【命题总结】</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(1)运动的相对性</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(2)惯性</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(3)动能和重力势能</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(4)速度的计算</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546735" y="4173855"/>
            <a:ext cx="11098530"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【一题通关】</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2.如图所示是空中加油机给战机加油的情形,三个飞机都在水平方向上匀速飞行.</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(1)以</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为参照物,战机是静止的;以地面为参照物,战机是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的.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748" name="2019-4-2.jpg"/>
          <p:cNvPicPr>
            <a:picLocks noChangeAspect="1"/>
          </p:cNvPicPr>
          <p:nvPr/>
        </p:nvPicPr>
        <p:blipFill>
          <a:blip r:embed="rId3"/>
          <a:stretch>
            <a:fillRect/>
          </a:stretch>
        </p:blipFill>
        <p:spPr>
          <a:xfrm>
            <a:off x="668020" y="1969135"/>
            <a:ext cx="3333750" cy="1304290"/>
          </a:xfrm>
          <a:prstGeom prst="rect">
            <a:avLst/>
          </a:prstGeom>
        </p:spPr>
      </p:pic>
      <p:sp>
        <p:nvSpPr>
          <p:cNvPr id="9" name="矩形 8"/>
          <p:cNvSpPr/>
          <p:nvPr/>
        </p:nvSpPr>
        <p:spPr>
          <a:xfrm>
            <a:off x="1728470" y="5337810"/>
            <a:ext cx="31997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加油机(合理即可)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1004570" y="579818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运动</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1155700"/>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pPr algn="ctr" fontAlgn="auto">
              <a:lnSpc>
                <a:spcPct val="150000"/>
              </a:lnSpc>
            </a:pPr>
            <a:r>
              <a:rPr lang="zh-CN" altLang="en-US">
                <a:solidFill>
                  <a:schemeClr val="bg1"/>
                </a:solidFill>
                <a:sym typeface="+mn-lt"/>
              </a:rPr>
              <a:t>人教八上</a:t>
            </a:r>
            <a:endParaRPr lang="zh-CN" altLang="en-US">
              <a:solidFill>
                <a:schemeClr val="bg1"/>
              </a:solidFill>
              <a:sym typeface="+mn-lt"/>
            </a:endParaRPr>
          </a:p>
          <a:p>
            <a:pPr algn="ctr" fontAlgn="auto">
              <a:lnSpc>
                <a:spcPct val="150000"/>
              </a:lnSpc>
            </a:pPr>
            <a:r>
              <a:rPr lang="zh-CN" altLang="en-US">
                <a:solidFill>
                  <a:schemeClr val="bg1"/>
                </a:solidFill>
                <a:sym typeface="+mn-lt"/>
              </a:rPr>
              <a:t>沪科八年级</a:t>
            </a:r>
            <a:endParaRPr lang="zh-CN" altLang="en-US">
              <a:solidFill>
                <a:schemeClr val="bg1"/>
              </a:solidFill>
              <a:sym typeface="+mn-lt"/>
            </a:endParaRPr>
          </a:p>
        </p:txBody>
      </p:sp>
      <p:sp>
        <p:nvSpPr>
          <p:cNvPr id="3" name="文本框 2"/>
          <p:cNvSpPr txBox="1"/>
          <p:nvPr/>
        </p:nvSpPr>
        <p:spPr>
          <a:xfrm>
            <a:off x="389255" y="1599565"/>
            <a:ext cx="11268075" cy="341503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(2)在加油过程中,战机的惯性</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,战机的动能</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,加油机的重力势能</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.(均选填“变大”“变小”或“不变”)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(3)在加油的过程中,若加油机的飞行速度为360 km/h,加油10 s,则加油机在该段时间内飞行的路程是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m.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(4)加满油后,战机从高空投下炸弹轰击地面上的建筑物.要想准确击中目标,战机应在到达目标正上方</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(选填“前”“后”或“时”)投弹.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4" name="矩形 3"/>
          <p:cNvSpPr/>
          <p:nvPr/>
        </p:nvSpPr>
        <p:spPr>
          <a:xfrm>
            <a:off x="4547870" y="159956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7341870" y="159956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572770" y="220408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变小</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3061970" y="33737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1 000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3061970" y="438848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前</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P spid="10"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350"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2" name="文本框 1"/>
          <p:cNvSpPr txBox="1"/>
          <p:nvPr/>
        </p:nvSpPr>
        <p:spPr>
          <a:xfrm>
            <a:off x="5781040" y="1239520"/>
            <a:ext cx="3655060" cy="175323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【命题总结】</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(1)超声波的特点及应用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(2)速度公式的运用</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3" name="文本框 2"/>
          <p:cNvSpPr txBox="1"/>
          <p:nvPr/>
        </p:nvSpPr>
        <p:spPr>
          <a:xfrm>
            <a:off x="570865" y="3773805"/>
            <a:ext cx="11049635" cy="2306955"/>
          </a:xfrm>
          <a:prstGeom prst="rect">
            <a:avLst/>
          </a:prstGeom>
          <a:noFill/>
        </p:spPr>
        <p:txBody>
          <a:bodyPr wrap="square" rtlCol="0" anchor="t">
            <a:spAutoFit/>
          </a:bodyPr>
          <a:lstStyle/>
          <a:p>
            <a:pPr algn="l" fontAlgn="auto">
              <a:lnSpc>
                <a:spcPct val="150000"/>
              </a:lnSpc>
            </a:pPr>
            <a:r>
              <a:rPr lang="zh-CN" altLang="en-US" sz="2400" b="1">
                <a:solidFill>
                  <a:srgbClr val="FF0000"/>
                </a:solidFill>
                <a:latin typeface="+mn-ea"/>
                <a:sym typeface="+mn-ea"/>
              </a:rPr>
              <a:t>【一题通关】</a:t>
            </a:r>
            <a:endParaRPr lang="zh-CN" altLang="en-US" sz="2400">
              <a:solidFill>
                <a:srgbClr val="FF0000"/>
              </a:solidFill>
              <a:latin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超声波测距的原理如图所示,发射器向某一方向发射超声波,在发射的同时开始计时,超声波在传播过程中遇到障碍物会被反射回来,接收器收到反射波后停止计时.请回答下列问题:(已知超声波在空气中的传播速度约为340 m/s)</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749" name="2019-4-3.jpg"/>
          <p:cNvPicPr>
            <a:picLocks noChangeAspect="1"/>
          </p:cNvPicPr>
          <p:nvPr/>
        </p:nvPicPr>
        <p:blipFill>
          <a:blip r:embed="rId3"/>
          <a:stretch>
            <a:fillRect/>
          </a:stretch>
        </p:blipFill>
        <p:spPr>
          <a:xfrm>
            <a:off x="996950" y="1635125"/>
            <a:ext cx="3514725" cy="1515745"/>
          </a:xfrm>
          <a:prstGeom prst="rect">
            <a:avLst/>
          </a:prstGeom>
        </p:spPr>
      </p:pic>
    </p:spTree>
  </p:cSld>
  <p:clrMapOvr>
    <a:masterClrMapping/>
  </p:clrMapOvr>
  <p:transition spd="med">
    <p:wipe dir="d"/>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985"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3" name="文本框 2"/>
          <p:cNvSpPr txBox="1"/>
          <p:nvPr/>
        </p:nvSpPr>
        <p:spPr>
          <a:xfrm>
            <a:off x="375920" y="1164590"/>
            <a:ext cx="11244580" cy="3969385"/>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(1)超声波测距利用了超声波可以传递</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(选填“信息”或“能量”).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(2)人耳能听到超声波吗?</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(选填“能”或“不能”).请列举一条超声波的特点:</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.请你再写出一条超声波在实际生活中应用的实例:</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(3)某汽车在倒车时,利用倒车雷达发射超声波来测量汽车与障碍物间的距离,若倒车雷达发射的超声波经过0.02 s后收到回波,汽车倒车的速度是5 m/s,则汽车收到回波时与障碍物间的距离为</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m.</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 name="矩形 8"/>
          <p:cNvSpPr/>
          <p:nvPr/>
        </p:nvSpPr>
        <p:spPr>
          <a:xfrm>
            <a:off x="5551170" y="124650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信息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3925570" y="1783080"/>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不能</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1995170" y="2243455"/>
            <a:ext cx="47872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指向性强(或穿透能力强,合理即可)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3798570" y="2919095"/>
            <a:ext cx="70224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用B超检查身体(用超声波清洗眼镜,合理即可)</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0" name="矩形 9"/>
          <p:cNvSpPr/>
          <p:nvPr/>
        </p:nvSpPr>
        <p:spPr>
          <a:xfrm>
            <a:off x="4179570" y="44913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3.35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6" grpId="0"/>
      <p:bldP spid="8" grpId="0"/>
      <p:bldP spid="10"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文本框 6"/>
          <p:cNvSpPr txBox="1"/>
          <p:nvPr/>
        </p:nvSpPr>
        <p:spPr>
          <a:xfrm>
            <a:off x="6985" y="0"/>
            <a:ext cx="2179955" cy="742315"/>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人教八上</a:t>
            </a:r>
            <a:endParaRPr lang="zh-CN" altLang="en-US">
              <a:solidFill>
                <a:schemeClr val="bg1"/>
              </a:solidFill>
              <a:sym typeface="+mn-lt"/>
            </a:endParaRPr>
          </a:p>
        </p:txBody>
      </p:sp>
      <p:sp>
        <p:nvSpPr>
          <p:cNvPr id="3" name="文本框 2"/>
          <p:cNvSpPr txBox="1"/>
          <p:nvPr/>
        </p:nvSpPr>
        <p:spPr>
          <a:xfrm>
            <a:off x="934085" y="1998345"/>
            <a:ext cx="10164445" cy="2861310"/>
          </a:xfrm>
          <a:prstGeom prst="rect">
            <a:avLst/>
          </a:prstGeom>
          <a:noFill/>
        </p:spPr>
        <p:txBody>
          <a:bodyPr wrap="square" rtlCol="0" anchor="t">
            <a:spAutoFit/>
          </a:bodyPr>
          <a:lstStyle/>
          <a:p>
            <a:pPr algn="l" fontAlgn="auto">
              <a:lnSpc>
                <a:spcPct val="150000"/>
              </a:lnSpc>
            </a:pP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(4)固定在平直公路上的超声波测速仪对着迎面匀速驶来的车辆发出第一个超声波信号后,经过0.1 s接收到车辆反射回来的信号;测速仪发出第二个超声波信号后,经过0.06 s接收到车辆反射回来的信号.已知测速仪连续发出两个信号的时间间隔为0.2 s,则车辆匀速行驶的速度是</a:t>
            </a:r>
            <a:r>
              <a:rPr sz="2400" u="sng">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　　　　　</a:t>
            </a:r>
            <a:r>
              <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m/s(结果保留一位小数). </a:t>
            </a:r>
            <a:endParaRPr sz="2400">
              <a:solidFill>
                <a:srgbClr val="000000"/>
              </a:solidFill>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0" name="矩形 9"/>
          <p:cNvSpPr/>
          <p:nvPr/>
        </p:nvSpPr>
        <p:spPr>
          <a:xfrm>
            <a:off x="8357870" y="37420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37.8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557530" y="900430"/>
            <a:ext cx="11137900" cy="3784600"/>
          </a:xfrm>
          <a:prstGeom prst="rect">
            <a:avLst/>
          </a:prstGeom>
        </p:spPr>
        <p:txBody>
          <a:bodyPr wrap="square">
            <a:spAutoFit/>
          </a:bodyPr>
          <a:lstStyle/>
          <a:p>
            <a:pPr fontAlgn="auto">
              <a:lnSpc>
                <a:spcPct val="200000"/>
              </a:lnSpc>
            </a:pPr>
            <a:r>
              <a:rPr sz="2400" b="1">
                <a:solidFill>
                  <a:srgbClr val="FF0000"/>
                </a:solidFill>
                <a:latin typeface="黑体" panose="02010609060101010101" pitchFamily="49" charset="-122"/>
                <a:ea typeface="黑体" panose="02010609060101010101" pitchFamily="49" charset="-122"/>
                <a:sym typeface="+mn-ea"/>
              </a:rPr>
              <a:t>考法总结</a:t>
            </a:r>
            <a:endParaRPr sz="2400" b="1">
              <a:solidFill>
                <a:srgbClr val="FF0000"/>
              </a:solidFill>
              <a:latin typeface="黑体" panose="02010609060101010101" pitchFamily="49" charset="-122"/>
              <a:ea typeface="黑体" panose="02010609060101010101" pitchFamily="49"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有关该实验,有如下命题点:</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1.【</a:t>
            </a:r>
            <a:r>
              <a:rPr sz="2400">
                <a:latin typeface="黑体" panose="02010609060101010101" pitchFamily="49" charset="-122"/>
                <a:ea typeface="黑体" panose="02010609060101010101" pitchFamily="49" charset="-122"/>
                <a:sym typeface="+mn-ea"/>
              </a:rPr>
              <a:t>实验原理</a:t>
            </a:r>
            <a:r>
              <a:rPr sz="2400">
                <a:latin typeface="宋体" panose="02010600030101010101" pitchFamily="2" charset="-122"/>
                <a:ea typeface="宋体" panose="02010600030101010101" pitchFamily="2" charset="-122"/>
                <a:sym typeface="+mn-ea"/>
              </a:rPr>
              <a:t>】</a:t>
            </a:r>
            <a:r>
              <a:rPr sz="2400" u="wavyHeavy">
                <a:solidFill>
                  <a:schemeClr val="tx1"/>
                </a:solidFill>
                <a:uFill>
                  <a:solidFill>
                    <a:schemeClr val="accent1"/>
                  </a:solidFill>
                </a:uFill>
                <a:latin typeface="宋体" panose="02010600030101010101" pitchFamily="2" charset="-122"/>
                <a:ea typeface="宋体" panose="02010600030101010101" pitchFamily="2" charset="-122"/>
                <a:sym typeface="+mn-ea"/>
              </a:rPr>
              <a:t>v=  </a:t>
            </a:r>
            <a:r>
              <a:rPr sz="2400">
                <a:latin typeface="宋体" panose="02010600030101010101" pitchFamily="2" charset="-122"/>
                <a:ea typeface="宋体" panose="02010600030101010101" pitchFamily="2" charset="-122"/>
                <a:sym typeface="+mn-ea"/>
              </a:rPr>
              <a:t> .</a:t>
            </a:r>
            <a:endParaRPr sz="2400" u="wavyHeavy">
              <a:uFill>
                <a:solidFill>
                  <a:schemeClr val="accent1"/>
                </a:solidFill>
              </a:uFill>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2.【</a:t>
            </a:r>
            <a:r>
              <a:rPr sz="2400">
                <a:latin typeface="黑体" panose="02010609060101010101" pitchFamily="49" charset="-122"/>
                <a:ea typeface="黑体" panose="02010609060101010101" pitchFamily="49" charset="-122"/>
                <a:sym typeface="+mn-ea"/>
              </a:rPr>
              <a:t>实验器材</a:t>
            </a:r>
            <a:r>
              <a:rPr sz="2400">
                <a:latin typeface="宋体" panose="02010600030101010101" pitchFamily="2" charset="-122"/>
                <a:ea typeface="宋体" panose="02010600030101010101" pitchFamily="2" charset="-122"/>
                <a:sym typeface="+mn-ea"/>
              </a:rPr>
              <a:t>】小车、长木板、金属片、</a:t>
            </a:r>
            <a:r>
              <a:rPr sz="2400" u="wavyHeavy">
                <a:uFill>
                  <a:solidFill>
                    <a:schemeClr val="accent1"/>
                  </a:solidFill>
                </a:uFill>
                <a:latin typeface="宋体" panose="02010600030101010101" pitchFamily="2" charset="-122"/>
                <a:ea typeface="宋体" panose="02010600030101010101" pitchFamily="2" charset="-122"/>
                <a:sym typeface="+mn-ea"/>
              </a:rPr>
              <a:t>刻度尺</a:t>
            </a:r>
            <a:r>
              <a:rPr sz="2400">
                <a:latin typeface="宋体" panose="02010600030101010101" pitchFamily="2" charset="-122"/>
                <a:ea typeface="宋体" panose="02010600030101010101" pitchFamily="2" charset="-122"/>
                <a:sym typeface="+mn-ea"/>
              </a:rPr>
              <a:t>、</a:t>
            </a:r>
            <a:r>
              <a:rPr sz="2400" u="wavyHeavy">
                <a:uFill>
                  <a:solidFill>
                    <a:schemeClr val="accent1"/>
                  </a:solidFill>
                </a:uFill>
                <a:latin typeface="宋体" panose="02010600030101010101" pitchFamily="2" charset="-122"/>
                <a:ea typeface="宋体" panose="02010600030101010101" pitchFamily="2" charset="-122"/>
                <a:sym typeface="+mn-ea"/>
              </a:rPr>
              <a:t>秒表</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sym typeface="+mn-ea"/>
              </a:rPr>
              <a:t>3.【</a:t>
            </a:r>
            <a:r>
              <a:rPr sz="2400">
                <a:latin typeface="黑体" panose="02010609060101010101" pitchFamily="49" charset="-122"/>
                <a:ea typeface="黑体" panose="02010609060101010101" pitchFamily="49" charset="-122"/>
                <a:sym typeface="+mn-ea"/>
              </a:rPr>
              <a:t>实验装置</a:t>
            </a:r>
            <a:r>
              <a:rPr sz="2400">
                <a:latin typeface="宋体" panose="02010600030101010101" pitchFamily="2" charset="-122"/>
                <a:ea typeface="宋体" panose="02010600030101010101" pitchFamily="2" charset="-122"/>
                <a:sym typeface="+mn-ea"/>
              </a:rPr>
              <a:t>】如图所示.</a:t>
            </a:r>
            <a:endParaRPr sz="2400">
              <a:latin typeface="宋体" panose="02010600030101010101" pitchFamily="2" charset="-122"/>
              <a:ea typeface="宋体" panose="02010600030101010101" pitchFamily="2" charset="-122"/>
              <a:sym typeface="+mn-ea"/>
            </a:endParaRPr>
          </a:p>
        </p:txBody>
      </p:sp>
      <p:pic>
        <p:nvPicPr>
          <p:cNvPr id="754" name="18WHLWJJZKBWL129.jpg" descr="id:2147499571;FounderCES"/>
          <p:cNvPicPr>
            <a:picLocks noChangeAspect="1"/>
          </p:cNvPicPr>
          <p:nvPr/>
        </p:nvPicPr>
        <p:blipFill>
          <a:blip r:embed="rId2"/>
          <a:stretch>
            <a:fillRect/>
          </a:stretch>
        </p:blipFill>
        <p:spPr>
          <a:xfrm>
            <a:off x="3602990" y="4764405"/>
            <a:ext cx="5976620" cy="1398270"/>
          </a:xfrm>
          <a:prstGeom prst="rect">
            <a:avLst/>
          </a:prstGeom>
        </p:spPr>
      </p:pic>
      <p:graphicFrame>
        <p:nvGraphicFramePr>
          <p:cNvPr id="2" name="对象 1">
            <a:hlinkClick action="ppaction://ole?verb="/>
          </p:cNvPr>
          <p:cNvGraphicFramePr>
            <a:graphicFrameLocks noChangeAspect="1"/>
          </p:cNvGraphicFramePr>
          <p:nvPr/>
        </p:nvGraphicFramePr>
        <p:xfrm>
          <a:off x="3197860" y="2278380"/>
          <a:ext cx="273050" cy="769620"/>
        </p:xfrm>
        <a:graphic>
          <a:graphicData uri="http://schemas.openxmlformats.org/presentationml/2006/ole">
            <mc:AlternateContent>
              <mc:Choice xmlns:v="urn:schemas-microsoft-com:vml" Requires="v">
                <p:oleObj spid="_x0000_s1038" r:id="rId3" imgW="139700" imgH="393700" progId="Equation.KSEE3">
                  <p:embed/>
                </p:oleObj>
              </mc:Choice>
              <mc:Fallback>
                <p:oleObj r:id="rId3" imgW="139700" imgH="393700" progId="Equation.KSEE3">
                  <p:embed/>
                  <p:pic>
                    <p:nvPicPr>
                      <p:cNvPr id="0" name="OLE substitute image"/>
                      <p:cNvPicPr/>
                      <p:nvPr/>
                    </p:nvPicPr>
                    <p:blipFill>
                      <a:blip r:embed="rId4"/>
                      <a:stretch>
                        <a:fillRect/>
                      </a:stretch>
                    </p:blipFill>
                    <p:spPr>
                      <a:xfrm>
                        <a:off x="3197860" y="2278380"/>
                        <a:ext cx="273050" cy="769620"/>
                      </a:xfrm>
                      <a:prstGeom prst="rect">
                        <a:avLst/>
                      </a:prstGeom>
                    </p:spPr>
                  </p:pic>
                </p:oleObj>
              </mc:Fallback>
            </mc:AlternateContent>
          </a:graphicData>
        </a:graphic>
      </p:graphicFrame>
    </p:spTree>
  </p:cSld>
  <p:clrMapOvr>
    <a:masterClrMapping/>
  </p:clrMapOvr>
  <p:transition spd="med">
    <p:wipe dir="d"/>
  </p:transition>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557530" y="900430"/>
            <a:ext cx="1113790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sym typeface="+mn-ea"/>
              </a:rPr>
              <a:t>4.【</a:t>
            </a:r>
            <a:r>
              <a:rPr sz="2400">
                <a:latin typeface="黑体" panose="02010609060101010101" pitchFamily="49" charset="-122"/>
                <a:ea typeface="黑体" panose="02010609060101010101" pitchFamily="49" charset="-122"/>
                <a:sym typeface="+mn-ea"/>
              </a:rPr>
              <a:t>设计与进行实验</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(1)金属片的作用:</a:t>
            </a:r>
            <a:r>
              <a:rPr sz="2400" u="wavyHeavy">
                <a:uFill>
                  <a:solidFill>
                    <a:schemeClr val="accent1"/>
                  </a:solidFill>
                </a:uFill>
                <a:latin typeface="宋体" panose="02010600030101010101" pitchFamily="2" charset="-122"/>
                <a:ea typeface="宋体" panose="02010600030101010101" pitchFamily="2" charset="-122"/>
                <a:sym typeface="+mn-ea"/>
              </a:rPr>
              <a:t>使小车运动的终点在同一位置</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(2)安装实验装置时,</a:t>
            </a:r>
            <a:r>
              <a:rPr sz="2400" u="wavyHeavy">
                <a:uFill>
                  <a:solidFill>
                    <a:schemeClr val="accent1"/>
                  </a:solidFill>
                </a:uFill>
                <a:latin typeface="宋体" panose="02010600030101010101" pitchFamily="2" charset="-122"/>
                <a:ea typeface="宋体" panose="02010600030101010101" pitchFamily="2" charset="-122"/>
                <a:sym typeface="+mn-ea"/>
              </a:rPr>
              <a:t>斜面的倾角不宜过大</a:t>
            </a:r>
            <a:r>
              <a:rPr sz="2400">
                <a:latin typeface="宋体" panose="02010600030101010101" pitchFamily="2" charset="-122"/>
                <a:ea typeface="宋体" panose="02010600030101010101" pitchFamily="2" charset="-122"/>
                <a:sym typeface="+mn-ea"/>
              </a:rPr>
              <a:t>,否则小车下滑时运动较快,会造成时间的测量误差较大.</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(3)测量小车的运动距离时,要测量小车的</a:t>
            </a:r>
            <a:r>
              <a:rPr sz="2400" u="wavyHeavy">
                <a:uFill>
                  <a:solidFill>
                    <a:schemeClr val="accent1"/>
                  </a:solidFill>
                </a:uFill>
                <a:latin typeface="宋体" panose="02010600030101010101" pitchFamily="2" charset="-122"/>
                <a:ea typeface="宋体" panose="02010600030101010101" pitchFamily="2" charset="-122"/>
                <a:sym typeface="+mn-ea"/>
              </a:rPr>
              <a:t>头部到头部的距离</a:t>
            </a:r>
            <a:r>
              <a:rPr sz="2400">
                <a:latin typeface="宋体" panose="02010600030101010101" pitchFamily="2" charset="-122"/>
                <a:ea typeface="宋体" panose="02010600030101010101" pitchFamily="2" charset="-122"/>
                <a:sym typeface="+mn-ea"/>
              </a:rPr>
              <a:t>(如图中的s</a:t>
            </a:r>
            <a:r>
              <a:rPr sz="2400" baseline="-25000">
                <a:latin typeface="宋体" panose="02010600030101010101" pitchFamily="2" charset="-122"/>
                <a:ea typeface="宋体" panose="02010600030101010101" pitchFamily="2" charset="-122"/>
                <a:sym typeface="+mn-ea"/>
              </a:rPr>
              <a:t>1</a:t>
            </a:r>
            <a:r>
              <a:rPr sz="2400">
                <a:latin typeface="宋体" panose="02010600030101010101" pitchFamily="2" charset="-122"/>
                <a:ea typeface="宋体" panose="02010600030101010101" pitchFamily="2" charset="-122"/>
                <a:sym typeface="+mn-ea"/>
              </a:rPr>
              <a:t>)或</a:t>
            </a:r>
            <a:r>
              <a:rPr sz="2400" u="wavyHeavy">
                <a:uFill>
                  <a:solidFill>
                    <a:schemeClr val="accent1"/>
                  </a:solidFill>
                </a:uFill>
                <a:latin typeface="宋体" panose="02010600030101010101" pitchFamily="2" charset="-122"/>
                <a:ea typeface="宋体" panose="02010600030101010101" pitchFamily="2" charset="-122"/>
                <a:sym typeface="+mn-ea"/>
              </a:rPr>
              <a:t>尾部到尾部的距离</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(4)用刻度尺测量距离时,需</a:t>
            </a:r>
            <a:r>
              <a:rPr sz="2400" u="wavyHeavy">
                <a:uFill>
                  <a:solidFill>
                    <a:schemeClr val="accent1"/>
                  </a:solidFill>
                </a:uFill>
                <a:latin typeface="宋体" panose="02010600030101010101" pitchFamily="2" charset="-122"/>
                <a:ea typeface="宋体" panose="02010600030101010101" pitchFamily="2" charset="-122"/>
                <a:sym typeface="+mn-ea"/>
              </a:rPr>
              <a:t>估读</a:t>
            </a:r>
            <a:r>
              <a:rPr sz="2400">
                <a:latin typeface="宋体" panose="02010600030101010101" pitchFamily="2" charset="-122"/>
                <a:ea typeface="宋体" panose="02010600030101010101" pitchFamily="2" charset="-122"/>
                <a:sym typeface="+mn-ea"/>
              </a:rPr>
              <a:t>到刻度尺分度值的下一位.</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(5)根据v=  计算平均速度时,应注意长度单位的换算,1 cm=10</a:t>
            </a:r>
            <a:r>
              <a:rPr sz="2400" baseline="30000">
                <a:latin typeface="宋体" panose="02010600030101010101" pitchFamily="2" charset="-122"/>
                <a:ea typeface="宋体" panose="02010600030101010101" pitchFamily="2" charset="-122"/>
                <a:sym typeface="+mn-ea"/>
              </a:rPr>
              <a:t>-2</a:t>
            </a:r>
            <a:r>
              <a:rPr sz="2400">
                <a:latin typeface="宋体" panose="02010600030101010101" pitchFamily="2" charset="-122"/>
                <a:ea typeface="宋体" panose="02010600030101010101" pitchFamily="2" charset="-122"/>
                <a:sym typeface="+mn-ea"/>
              </a:rPr>
              <a:t> m.</a:t>
            </a:r>
            <a:endParaRPr sz="2400">
              <a:latin typeface="宋体" panose="02010600030101010101" pitchFamily="2" charset="-122"/>
              <a:ea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sym typeface="+mn-ea"/>
              </a:rPr>
              <a:t>(6)实验中多次测量是为了</a:t>
            </a:r>
            <a:r>
              <a:rPr sz="2400" u="wavyHeavy">
                <a:uFill>
                  <a:solidFill>
                    <a:schemeClr val="accent1"/>
                  </a:solidFill>
                </a:uFill>
                <a:latin typeface="宋体" panose="02010600030101010101" pitchFamily="2" charset="-122"/>
                <a:ea typeface="宋体" panose="02010600030101010101" pitchFamily="2" charset="-122"/>
                <a:sym typeface="+mn-ea"/>
              </a:rPr>
              <a:t>计算出平均速度的平均值,以减小测量误差</a:t>
            </a:r>
            <a:r>
              <a:rPr sz="2400">
                <a:latin typeface="宋体" panose="02010600030101010101" pitchFamily="2" charset="-122"/>
                <a:ea typeface="宋体" panose="02010600030101010101" pitchFamily="2" charset="-122"/>
                <a:sym typeface="+mn-ea"/>
              </a:rPr>
              <a:t>.</a:t>
            </a:r>
            <a:endParaRPr sz="2400">
              <a:latin typeface="宋体" panose="02010600030101010101" pitchFamily="2" charset="-122"/>
              <a:ea typeface="宋体" panose="02010600030101010101" pitchFamily="2" charset="-122"/>
              <a:sym typeface="+mn-ea"/>
            </a:endParaRPr>
          </a:p>
        </p:txBody>
      </p:sp>
      <p:graphicFrame>
        <p:nvGraphicFramePr>
          <p:cNvPr id="2" name="对象 1">
            <a:hlinkClick action="ppaction://ole?verb="/>
          </p:cNvPr>
          <p:cNvGraphicFramePr>
            <a:graphicFrameLocks noChangeAspect="1"/>
          </p:cNvGraphicFramePr>
          <p:nvPr/>
        </p:nvGraphicFramePr>
        <p:xfrm>
          <a:off x="2007235" y="4757420"/>
          <a:ext cx="273050" cy="769620"/>
        </p:xfrm>
        <a:graphic>
          <a:graphicData uri="http://schemas.openxmlformats.org/presentationml/2006/ole">
            <mc:AlternateContent>
              <mc:Choice xmlns:v="urn:schemas-microsoft-com:vml" Requires="v">
                <p:oleObj spid="_x0000_s1039" r:id="rId2" imgW="139700" imgH="393700" progId="Equation.KSEE3">
                  <p:embed/>
                </p:oleObj>
              </mc:Choice>
              <mc:Fallback>
                <p:oleObj r:id="rId2" imgW="139700" imgH="393700" progId="Equation.KSEE3">
                  <p:embed/>
                  <p:pic>
                    <p:nvPicPr>
                      <p:cNvPr id="0" name="OLE substitute image"/>
                      <p:cNvPicPr/>
                      <p:nvPr/>
                    </p:nvPicPr>
                    <p:blipFill>
                      <a:blip r:embed="rId3"/>
                      <a:stretch>
                        <a:fillRect/>
                      </a:stretch>
                    </p:blipFill>
                    <p:spPr>
                      <a:xfrm>
                        <a:off x="2007235" y="4757420"/>
                        <a:ext cx="273050" cy="769620"/>
                      </a:xfrm>
                      <a:prstGeom prst="rect">
                        <a:avLst/>
                      </a:prstGeom>
                    </p:spPr>
                  </p:pic>
                </p:oleObj>
              </mc:Fallback>
            </mc:AlternateContent>
          </a:graphicData>
        </a:graphic>
      </p:graphicFrame>
    </p:spTree>
  </p:cSld>
  <p:clrMapOvr>
    <a:masterClrMapping/>
  </p:clrMapOvr>
  <p:transition spd="med">
    <p:wipe dir="d"/>
  </p:transition>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557530" y="900430"/>
            <a:ext cx="10713085" cy="563118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5.【</a:t>
            </a:r>
            <a:r>
              <a:rPr sz="2400">
                <a:latin typeface="黑体" panose="02010609060101010101" pitchFamily="49" charset="-122"/>
                <a:ea typeface="黑体" panose="02010609060101010101" pitchFamily="49" charset="-122"/>
                <a:cs typeface="宋体" panose="02010600030101010101" pitchFamily="2" charset="-122"/>
                <a:sym typeface="+mn-ea"/>
              </a:rPr>
              <a:t>交流与反思</a:t>
            </a:r>
            <a:r>
              <a:rPr sz="2400">
                <a:latin typeface="宋体" panose="02010600030101010101" pitchFamily="2" charset="-122"/>
                <a:ea typeface="宋体" panose="02010600030101010101" pitchFamily="2" charset="-122"/>
                <a:cs typeface="宋体" panose="02010600030101010101" pitchFamily="2" charset="-122"/>
                <a:sym typeface="+mn-ea"/>
              </a:rPr>
              <a:t>】</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(1)影响小车下滑到底端时速度大小的因素有:</a:t>
            </a:r>
            <a:r>
              <a:rPr sz="2400" u="wavyHeavy">
                <a:uFill>
                  <a:solidFill>
                    <a:schemeClr val="accent1"/>
                  </a:solidFill>
                </a:uFill>
                <a:latin typeface="宋体" panose="02010600030101010101" pitchFamily="2" charset="-122"/>
                <a:ea typeface="宋体" panose="02010600030101010101" pitchFamily="2" charset="-122"/>
                <a:sym typeface="+mn-ea"/>
              </a:rPr>
              <a:t>斜面的倾斜程度</a:t>
            </a:r>
            <a:r>
              <a:rPr sz="2400">
                <a:latin typeface="宋体" panose="02010600030101010101" pitchFamily="2" charset="-122"/>
                <a:ea typeface="宋体" panose="02010600030101010101" pitchFamily="2" charset="-122"/>
                <a:cs typeface="宋体" panose="02010600030101010101" pitchFamily="2" charset="-122"/>
                <a:sym typeface="+mn-ea"/>
              </a:rPr>
              <a:t>、</a:t>
            </a:r>
            <a:r>
              <a:rPr sz="2400" u="wavyHeavy">
                <a:uFill>
                  <a:solidFill>
                    <a:schemeClr val="accent1"/>
                  </a:solidFill>
                </a:uFill>
                <a:latin typeface="宋体" panose="02010600030101010101" pitchFamily="2" charset="-122"/>
                <a:ea typeface="宋体" panose="02010600030101010101" pitchFamily="2" charset="-122"/>
                <a:sym typeface="+mn-ea"/>
              </a:rPr>
              <a:t>斜面的粗糙程度</a:t>
            </a:r>
            <a:r>
              <a:rPr sz="2400">
                <a:latin typeface="宋体" panose="02010600030101010101" pitchFamily="2" charset="-122"/>
                <a:ea typeface="宋体" panose="02010600030101010101" pitchFamily="2" charset="-122"/>
                <a:cs typeface="宋体" panose="02010600030101010101" pitchFamily="2" charset="-122"/>
                <a:sym typeface="+mn-ea"/>
              </a:rPr>
              <a:t>和</a:t>
            </a:r>
            <a:r>
              <a:rPr sz="2400" u="wavyHeavy">
                <a:uFill>
                  <a:solidFill>
                    <a:schemeClr val="accent1"/>
                  </a:solidFill>
                </a:uFill>
                <a:latin typeface="宋体" panose="02010600030101010101" pitchFamily="2" charset="-122"/>
                <a:ea typeface="宋体" panose="02010600030101010101" pitchFamily="2" charset="-122"/>
                <a:sym typeface="+mn-ea"/>
              </a:rPr>
              <a:t>斜面的长度</a:t>
            </a:r>
            <a:r>
              <a:rPr sz="2400">
                <a:latin typeface="宋体" panose="02010600030101010101" pitchFamily="2" charset="-122"/>
                <a:ea typeface="宋体" panose="02010600030101010101" pitchFamily="2" charset="-122"/>
                <a:cs typeface="宋体" panose="02010600030101010101" pitchFamily="2" charset="-122"/>
                <a:sym typeface="+mn-ea"/>
              </a:rPr>
              <a:t>等.</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(2)小车后半程的平均速度大于前半程的平均速度,说明</a:t>
            </a:r>
            <a:r>
              <a:rPr sz="2400" u="wavyHeavy">
                <a:uFill>
                  <a:solidFill>
                    <a:schemeClr val="accent1"/>
                  </a:solidFill>
                </a:uFill>
                <a:latin typeface="宋体" panose="02010600030101010101" pitchFamily="2" charset="-122"/>
                <a:ea typeface="宋体" panose="02010600030101010101" pitchFamily="2" charset="-122"/>
                <a:sym typeface="+mn-ea"/>
              </a:rPr>
              <a:t>在滑下斜面时</a:t>
            </a:r>
            <a:r>
              <a:rPr sz="2400">
                <a:latin typeface="宋体" panose="02010600030101010101" pitchFamily="2" charset="-122"/>
                <a:ea typeface="宋体" panose="02010600030101010101" pitchFamily="2" charset="-122"/>
                <a:cs typeface="宋体" panose="02010600030101010101" pitchFamily="2" charset="-122"/>
                <a:sym typeface="+mn-ea"/>
              </a:rPr>
              <a:t>,</a:t>
            </a:r>
            <a:r>
              <a:rPr sz="2400" u="wavyHeavy">
                <a:uFill>
                  <a:solidFill>
                    <a:schemeClr val="accent1"/>
                  </a:solidFill>
                </a:uFill>
                <a:latin typeface="宋体" panose="02010600030101010101" pitchFamily="2" charset="-122"/>
                <a:ea typeface="宋体" panose="02010600030101010101" pitchFamily="2" charset="-122"/>
                <a:sym typeface="+mn-ea"/>
              </a:rPr>
              <a:t>小车的速度越来越大</a:t>
            </a:r>
            <a:r>
              <a:rPr sz="2400">
                <a:latin typeface="宋体" panose="02010600030101010101" pitchFamily="2" charset="-122"/>
                <a:ea typeface="宋体" panose="02010600030101010101" pitchFamily="2" charset="-122"/>
                <a:cs typeface="宋体" panose="02010600030101010101" pitchFamily="2" charset="-122"/>
                <a:sym typeface="+mn-ea"/>
              </a:rPr>
              <a:t>.</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(3)实验结果分析: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①小车撞击金属片后计时才结束,测得的时间</a:t>
            </a:r>
            <a:r>
              <a:rPr sz="2400" u="wavyHeavy">
                <a:uFill>
                  <a:solidFill>
                    <a:schemeClr val="accent1"/>
                  </a:solidFill>
                </a:uFill>
                <a:latin typeface="宋体" panose="02010600030101010101" pitchFamily="2" charset="-122"/>
                <a:ea typeface="宋体" panose="02010600030101010101" pitchFamily="2" charset="-122"/>
                <a:sym typeface="+mn-ea"/>
              </a:rPr>
              <a:t>偏长</a:t>
            </a:r>
            <a:r>
              <a:rPr sz="2400">
                <a:latin typeface="宋体" panose="02010600030101010101" pitchFamily="2" charset="-122"/>
                <a:ea typeface="宋体" panose="02010600030101010101" pitchFamily="2" charset="-122"/>
                <a:cs typeface="宋体" panose="02010600030101010101" pitchFamily="2" charset="-122"/>
                <a:sym typeface="+mn-ea"/>
              </a:rPr>
              <a:t>(属于误差),计算出的平均速度偏小.</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②小车开始运动后才开始计时,测得的时间</a:t>
            </a:r>
            <a:r>
              <a:rPr sz="2400" u="wavyHeavy">
                <a:uFill>
                  <a:solidFill>
                    <a:schemeClr val="accent1"/>
                  </a:solidFill>
                </a:uFill>
                <a:latin typeface="宋体" panose="02010600030101010101" pitchFamily="2" charset="-122"/>
                <a:ea typeface="宋体" panose="02010600030101010101" pitchFamily="2" charset="-122"/>
                <a:sym typeface="+mn-ea"/>
              </a:rPr>
              <a:t>偏短</a:t>
            </a:r>
            <a:r>
              <a:rPr sz="2400">
                <a:latin typeface="宋体" panose="02010600030101010101" pitchFamily="2" charset="-122"/>
                <a:ea typeface="宋体" panose="02010600030101010101" pitchFamily="2" charset="-122"/>
                <a:cs typeface="宋体" panose="02010600030101010101" pitchFamily="2" charset="-122"/>
                <a:sym typeface="+mn-ea"/>
              </a:rPr>
              <a:t>(属于误差),计算出的平均速度偏大.</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581660" y="1786890"/>
            <a:ext cx="10786745"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③测量小车运动距离时,测量的是起点车头到终点车尾的距离,测得的路程</a:t>
            </a:r>
            <a:r>
              <a:rPr sz="2400" u="wavyHeavy">
                <a:uFill>
                  <a:solidFill>
                    <a:schemeClr val="accent1"/>
                  </a:solidFill>
                </a:uFill>
                <a:latin typeface="宋体" panose="02010600030101010101" pitchFamily="2" charset="-122"/>
                <a:ea typeface="宋体" panose="02010600030101010101" pitchFamily="2" charset="-122"/>
                <a:sym typeface="+mn-ea"/>
              </a:rPr>
              <a:t>偏短</a:t>
            </a:r>
            <a:r>
              <a:rPr sz="2400">
                <a:latin typeface="宋体" panose="02010600030101010101" pitchFamily="2" charset="-122"/>
                <a:ea typeface="宋体" panose="02010600030101010101" pitchFamily="2" charset="-122"/>
                <a:cs typeface="宋体" panose="02010600030101010101" pitchFamily="2" charset="-122"/>
                <a:sym typeface="+mn-ea"/>
              </a:rPr>
              <a:t>(属于错误),计算出的平均速度偏小.</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④测量小车运动距离时,测量的是起点车尾到终点车头的距离,测得的路程</a:t>
            </a:r>
            <a:r>
              <a:rPr sz="2400" u="wavyHeavy">
                <a:uFill>
                  <a:solidFill>
                    <a:schemeClr val="accent1"/>
                  </a:solidFill>
                </a:uFill>
                <a:latin typeface="宋体" panose="02010600030101010101" pitchFamily="2" charset="-122"/>
                <a:ea typeface="宋体" panose="02010600030101010101" pitchFamily="2" charset="-122"/>
                <a:sym typeface="+mn-ea"/>
              </a:rPr>
              <a:t>偏长</a:t>
            </a:r>
            <a:r>
              <a:rPr sz="2400">
                <a:latin typeface="宋体" panose="02010600030101010101" pitchFamily="2" charset="-122"/>
                <a:ea typeface="宋体" panose="02010600030101010101" pitchFamily="2" charset="-122"/>
                <a:cs typeface="宋体" panose="02010600030101010101" pitchFamily="2" charset="-122"/>
                <a:sym typeface="+mn-ea"/>
              </a:rPr>
              <a:t>(属于错误),计算出的平均速度偏大.</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ransition spd="med">
    <p:wipe dir="d"/>
  </p:transition>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460375" y="1119505"/>
            <a:ext cx="10908030" cy="2306955"/>
          </a:xfrm>
          <a:prstGeom prst="rect">
            <a:avLst/>
          </a:prstGeom>
        </p:spPr>
        <p:txBody>
          <a:bodyPr wrap="square">
            <a:spAutoFit/>
          </a:bodyPr>
          <a:lstStyle/>
          <a:p>
            <a:pPr fontAlgn="auto">
              <a:lnSpc>
                <a:spcPct val="150000"/>
              </a:lnSpc>
            </a:pPr>
            <a:r>
              <a:rPr sz="2400">
                <a:solidFill>
                  <a:srgbClr val="FF0000"/>
                </a:solidFill>
                <a:latin typeface="黑体" panose="02010609060101010101" pitchFamily="49" charset="-122"/>
                <a:ea typeface="黑体" panose="02010609060101010101" pitchFamily="49" charset="-122"/>
                <a:sym typeface="+mn-ea"/>
              </a:rPr>
              <a:t>一题通关</a:t>
            </a:r>
            <a:endParaRPr sz="2400">
              <a:solidFill>
                <a:srgbClr val="FF0000"/>
              </a:solidFill>
              <a:latin typeface="黑体" panose="02010609060101010101" pitchFamily="49" charset="-122"/>
              <a:ea typeface="黑体" panose="02010609060101010101" pitchFamily="49" charset="-122"/>
              <a:sym typeface="+mn-ea"/>
            </a:endParaRPr>
          </a:p>
          <a:p>
            <a:pPr fontAlgn="auto">
              <a:lnSpc>
                <a:spcPct val="150000"/>
              </a:lnSpc>
            </a:pPr>
            <a:r>
              <a:rPr sz="2400">
                <a:latin typeface="黑体" panose="02010609060101010101" pitchFamily="49" charset="-122"/>
                <a:ea typeface="黑体" panose="02010609060101010101" pitchFamily="49" charset="-122"/>
                <a:cs typeface="宋体" panose="02010600030101010101" pitchFamily="2" charset="-122"/>
                <a:sym typeface="+mn-ea"/>
              </a:rPr>
              <a:t>例</a:t>
            </a:r>
            <a:r>
              <a:rPr sz="2400">
                <a:latin typeface="宋体" panose="02010600030101010101" pitchFamily="2" charset="-122"/>
                <a:ea typeface="宋体" panose="02010600030101010101" pitchFamily="2" charset="-122"/>
                <a:cs typeface="宋体" panose="02010600030101010101" pitchFamily="2" charset="-122"/>
                <a:sym typeface="+mn-ea"/>
              </a:rPr>
              <a:t> 物理实验课上,某实验小组利用带有刻度尺的斜面、小车和数字钟(显示时间的格式是“时:分:秒”)测量小车的平均速度.如图所示,图中显示的是测量过程中小车在A、B、C三个位置的情形及其对应的时刻.</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pic>
        <p:nvPicPr>
          <p:cNvPr id="757" name="18WHLWJJZKBWL130.jpg" descr="id:2147499592;FounderCES"/>
          <p:cNvPicPr>
            <a:picLocks noChangeAspect="1"/>
          </p:cNvPicPr>
          <p:nvPr/>
        </p:nvPicPr>
        <p:blipFill>
          <a:blip r:embed="rId2"/>
          <a:stretch>
            <a:fillRect/>
          </a:stretch>
        </p:blipFill>
        <p:spPr>
          <a:xfrm>
            <a:off x="3760470" y="3837305"/>
            <a:ext cx="4307205" cy="1440815"/>
          </a:xfrm>
          <a:prstGeom prst="rect">
            <a:avLst/>
          </a:prstGeom>
        </p:spPr>
      </p:pic>
    </p:spTree>
  </p:cSld>
  <p:clrMapOvr>
    <a:masterClrMapping/>
  </p:clrMapOvr>
  <p:transition spd="med">
    <p:wipe dir="d"/>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运动的描述、参照物</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2</a:t>
            </a:r>
            <a:endParaRPr lang="en-US">
              <a:solidFill>
                <a:schemeClr val="bg1"/>
              </a:solidFill>
              <a:sym typeface="+mn-lt"/>
            </a:endParaRPr>
          </a:p>
        </p:txBody>
      </p:sp>
      <p:sp>
        <p:nvSpPr>
          <p:cNvPr id="6" name="矩形 5"/>
          <p:cNvSpPr/>
          <p:nvPr/>
        </p:nvSpPr>
        <p:spPr>
          <a:xfrm>
            <a:off x="752475" y="1002030"/>
            <a:ext cx="10671810" cy="507746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4.[2020河南,3]公安交通管理部门要求驾驶员和乘客必须使用安全带,如图所示.汽车匀速行驶时,坐在座位上的乘客相对于汽车是</a:t>
            </a:r>
            <a:r>
              <a:rPr sz="2400" u="sng">
                <a:effectLst/>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的. </a:t>
            </a: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endParaRPr sz="2400">
              <a:latin typeface="宋体" panose="02010600030101010101" pitchFamily="2" charset="-122"/>
              <a:ea typeface="宋体" panose="02010600030101010101" pitchFamily="2" charset="-122"/>
            </a:endParaRPr>
          </a:p>
          <a:p>
            <a:pPr fontAlgn="auto">
              <a:lnSpc>
                <a:spcPct val="150000"/>
              </a:lnSpc>
            </a:pPr>
            <a:r>
              <a:rPr lang="zh-CN" sz="2400">
                <a:latin typeface="宋体" panose="02010600030101010101" pitchFamily="2" charset="-122"/>
                <a:ea typeface="宋体" panose="02010600030101010101" pitchFamily="2" charset="-122"/>
              </a:rPr>
              <a:t>                 第</a:t>
            </a:r>
            <a:r>
              <a:rPr lang="en-US" altLang="zh-CN" sz="2400">
                <a:latin typeface="宋体" panose="02010600030101010101" pitchFamily="2" charset="-122"/>
                <a:ea typeface="宋体" panose="02010600030101010101" pitchFamily="2" charset="-122"/>
              </a:rPr>
              <a:t>4</a:t>
            </a:r>
            <a:r>
              <a:rPr lang="zh-CN" altLang="en-US" sz="2400">
                <a:latin typeface="宋体" panose="02010600030101010101" pitchFamily="2" charset="-122"/>
                <a:ea typeface="宋体" panose="02010600030101010101" pitchFamily="2" charset="-122"/>
              </a:rPr>
              <a:t>题图             </a:t>
            </a:r>
            <a:r>
              <a:rPr lang="zh-CN" sz="2400">
                <a:latin typeface="宋体" panose="02010600030101010101" pitchFamily="2" charset="-122"/>
                <a:ea typeface="宋体" panose="02010600030101010101" pitchFamily="2" charset="-122"/>
                <a:sym typeface="+mn-ea"/>
              </a:rPr>
              <a:t>第</a:t>
            </a:r>
            <a:r>
              <a:rPr lang="en-US" altLang="zh-CN" sz="2400">
                <a:latin typeface="宋体" panose="02010600030101010101" pitchFamily="2" charset="-122"/>
                <a:ea typeface="宋体" panose="02010600030101010101" pitchFamily="2" charset="-122"/>
                <a:sym typeface="+mn-ea"/>
              </a:rPr>
              <a:t>5</a:t>
            </a:r>
            <a:r>
              <a:rPr lang="zh-CN" altLang="en-US" sz="2400">
                <a:latin typeface="宋体" panose="02010600030101010101" pitchFamily="2" charset="-122"/>
                <a:ea typeface="宋体" panose="02010600030101010101" pitchFamily="2" charset="-122"/>
                <a:sym typeface="+mn-ea"/>
              </a:rPr>
              <a:t>题图</a:t>
            </a:r>
            <a:endParaRPr sz="2400">
              <a:latin typeface="宋体" panose="02010600030101010101" pitchFamily="2" charset="-122"/>
              <a:ea typeface="宋体" panose="02010600030101010101" pitchFamily="2" charset="-122"/>
            </a:endParaRPr>
          </a:p>
          <a:p>
            <a:pPr fontAlgn="auto">
              <a:lnSpc>
                <a:spcPct val="150000"/>
              </a:lnSpc>
            </a:pPr>
            <a:r>
              <a:rPr sz="2400">
                <a:latin typeface="宋体" panose="02010600030101010101" pitchFamily="2" charset="-122"/>
                <a:ea typeface="宋体" panose="02010600030101010101" pitchFamily="2" charset="-122"/>
              </a:rPr>
              <a:t>5.[2017河南,2]如图所示,小华骑单车出行,沿途看到路旁树木向后退去,所选的参照物是</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a:t>
            </a:r>
            <a:endParaRPr sz="2400">
              <a:latin typeface="宋体" panose="02010600030101010101" pitchFamily="2" charset="-122"/>
              <a:ea typeface="宋体" panose="02010600030101010101" pitchFamily="2" charset="-122"/>
            </a:endParaRPr>
          </a:p>
        </p:txBody>
      </p:sp>
      <p:pic>
        <p:nvPicPr>
          <p:cNvPr id="697" name="中45QG-WL-2.jpg" descr="id:2147499280;FounderCES"/>
          <p:cNvPicPr>
            <a:picLocks noChangeAspect="1"/>
          </p:cNvPicPr>
          <p:nvPr/>
        </p:nvPicPr>
        <p:blipFill>
          <a:blip r:embed="rId2"/>
          <a:stretch>
            <a:fillRect/>
          </a:stretch>
        </p:blipFill>
        <p:spPr>
          <a:xfrm>
            <a:off x="2941955" y="2499360"/>
            <a:ext cx="1946910" cy="1859915"/>
          </a:xfrm>
          <a:prstGeom prst="rect">
            <a:avLst/>
          </a:prstGeom>
        </p:spPr>
      </p:pic>
      <p:pic>
        <p:nvPicPr>
          <p:cNvPr id="698" name="17whdqg45t040.jpg" descr="id:2147499287;FounderCES"/>
          <p:cNvPicPr>
            <a:picLocks noChangeAspect="1"/>
          </p:cNvPicPr>
          <p:nvPr/>
        </p:nvPicPr>
        <p:blipFill>
          <a:blip r:embed="rId3"/>
          <a:stretch>
            <a:fillRect/>
          </a:stretch>
        </p:blipFill>
        <p:spPr>
          <a:xfrm>
            <a:off x="6158865" y="2650490"/>
            <a:ext cx="1938020" cy="1525905"/>
          </a:xfrm>
          <a:prstGeom prst="rect">
            <a:avLst/>
          </a:prstGeom>
        </p:spPr>
      </p:pic>
      <p:sp>
        <p:nvSpPr>
          <p:cNvPr id="8" name="矩形 7"/>
          <p:cNvSpPr/>
          <p:nvPr/>
        </p:nvSpPr>
        <p:spPr>
          <a:xfrm>
            <a:off x="7948295" y="1631950"/>
            <a:ext cx="894080"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静止</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2404110" y="5469890"/>
            <a:ext cx="17926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车(小华)</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523875" y="857250"/>
            <a:ext cx="11377295" cy="6000750"/>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a:t>
            </a:r>
            <a:r>
              <a:rPr sz="2400">
                <a:latin typeface="黑体" panose="02010609060101010101" pitchFamily="49" charset="-122"/>
                <a:ea typeface="黑体" panose="02010609060101010101" pitchFamily="49" charset="-122"/>
                <a:cs typeface="宋体" panose="02010600030101010101" pitchFamily="2" charset="-122"/>
                <a:sym typeface="+mn-ea"/>
              </a:rPr>
              <a:t>基础设问</a:t>
            </a:r>
            <a:r>
              <a:rPr sz="2400">
                <a:latin typeface="宋体" panose="02010600030101010101" pitchFamily="2" charset="-122"/>
                <a:ea typeface="宋体" panose="02010600030101010101" pitchFamily="2" charset="-122"/>
                <a:cs typeface="宋体" panose="02010600030101010101" pitchFamily="2" charset="-122"/>
                <a:sym typeface="+mn-ea"/>
              </a:rPr>
              <a:t>】</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(1)本实验的研究对象是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;本实验中用到的测量工具是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sym typeface="+mn-ea"/>
              </a:rPr>
              <a:t>(2)该实验的测量原理是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;对于速度的测量是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(选填“直接”或“间接”)测量.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(3)实验中,应该使斜面的坡度适当</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(选填“大一些”或“小一些”),目的是</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(4)实验中的金属挡板的作用是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(5)小车在AC段的平均速度为v</a:t>
            </a:r>
            <a:r>
              <a:rPr sz="2400" baseline="-25000">
                <a:latin typeface="宋体" panose="02010600030101010101" pitchFamily="2" charset="-122"/>
                <a:ea typeface="宋体" panose="02010600030101010101" pitchFamily="2" charset="-122"/>
                <a:cs typeface="宋体" panose="02010600030101010101" pitchFamily="2" charset="-122"/>
                <a:sym typeface="+mn-ea"/>
              </a:rPr>
              <a:t>1</a:t>
            </a:r>
            <a:r>
              <a:rPr sz="2400">
                <a:latin typeface="宋体" panose="02010600030101010101" pitchFamily="2" charset="-122"/>
                <a:ea typeface="宋体" panose="02010600030101010101" pitchFamily="2" charset="-122"/>
                <a:cs typeface="宋体" panose="02010600030101010101" pitchFamily="2" charset="-122"/>
                <a:sym typeface="+mn-ea"/>
              </a:rPr>
              <a:t>,AB段的平均速度为v</a:t>
            </a:r>
            <a:r>
              <a:rPr sz="2400" baseline="-25000">
                <a:latin typeface="宋体" panose="02010600030101010101" pitchFamily="2" charset="-122"/>
                <a:ea typeface="宋体" panose="02010600030101010101" pitchFamily="2" charset="-122"/>
                <a:cs typeface="宋体" panose="02010600030101010101" pitchFamily="2" charset="-122"/>
                <a:sym typeface="+mn-ea"/>
              </a:rPr>
              <a:t>2</a:t>
            </a:r>
            <a:r>
              <a:rPr sz="2400">
                <a:latin typeface="宋体" panose="02010600030101010101" pitchFamily="2" charset="-122"/>
                <a:ea typeface="宋体" panose="02010600030101010101" pitchFamily="2" charset="-122"/>
                <a:cs typeface="宋体" panose="02010600030101010101" pitchFamily="2" charset="-122"/>
                <a:sym typeface="+mn-ea"/>
              </a:rPr>
              <a:t>,BC段的平均速度为v</a:t>
            </a:r>
            <a:r>
              <a:rPr sz="2400" baseline="-25000">
                <a:latin typeface="宋体" panose="02010600030101010101" pitchFamily="2" charset="-122"/>
                <a:ea typeface="宋体" panose="02010600030101010101" pitchFamily="2" charset="-122"/>
                <a:cs typeface="宋体" panose="02010600030101010101" pitchFamily="2" charset="-122"/>
                <a:sym typeface="+mn-ea"/>
              </a:rPr>
              <a:t>3</a:t>
            </a:r>
            <a:r>
              <a:rPr sz="2400">
                <a:latin typeface="宋体" panose="02010600030101010101" pitchFamily="2" charset="-122"/>
                <a:ea typeface="宋体" panose="02010600030101010101" pitchFamily="2" charset="-122"/>
                <a:cs typeface="宋体" panose="02010600030101010101" pitchFamily="2" charset="-122"/>
                <a:sym typeface="+mn-ea"/>
              </a:rPr>
              <a:t>,它们的大小关系为</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;所以,小车在斜面上下滑的过程中做的是</a:t>
            </a:r>
            <a:r>
              <a:rPr lang="en-US" sz="2400">
                <a:latin typeface="宋体" panose="02010600030101010101" pitchFamily="2" charset="-122"/>
                <a:ea typeface="宋体" panose="02010600030101010101" pitchFamily="2" charset="-122"/>
                <a:cs typeface="宋体" panose="02010600030101010101" pitchFamily="2" charset="-122"/>
                <a:sym typeface="+mn-ea"/>
              </a:rPr>
              <a:t>__________</a:t>
            </a:r>
            <a:r>
              <a:rPr sz="2400">
                <a:latin typeface="宋体" panose="02010600030101010101" pitchFamily="2" charset="-122"/>
                <a:ea typeface="宋体" panose="02010600030101010101" pitchFamily="2" charset="-122"/>
                <a:cs typeface="宋体" panose="02010600030101010101" pitchFamily="2" charset="-122"/>
                <a:sym typeface="+mn-ea"/>
              </a:rPr>
              <a:t>(选填“加速”“匀速”或“减速”)运动. </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0" name="矩形 9"/>
          <p:cNvSpPr/>
          <p:nvPr/>
        </p:nvSpPr>
        <p:spPr>
          <a:xfrm>
            <a:off x="3862070" y="15957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小车</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8891270" y="1517650"/>
            <a:ext cx="255333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刻度尺和数字钟</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7900670" y="2167255"/>
            <a:ext cx="19177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间接</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5247640" y="3522980"/>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小一些</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750570" y="3996055"/>
            <a:ext cx="28568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便于测量时间</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9" name="矩形 8"/>
          <p:cNvSpPr/>
          <p:nvPr/>
        </p:nvSpPr>
        <p:spPr>
          <a:xfrm>
            <a:off x="4865370" y="4596130"/>
            <a:ext cx="48380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控制小车运动的终点在同一位置</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矩形 10"/>
          <p:cNvSpPr/>
          <p:nvPr/>
        </p:nvSpPr>
        <p:spPr>
          <a:xfrm>
            <a:off x="1931670" y="56978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&lt;v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&lt;v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a:t>
            </a:r>
            <a:endPar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13" name="矩形 12"/>
          <p:cNvSpPr/>
          <p:nvPr/>
        </p:nvSpPr>
        <p:spPr>
          <a:xfrm>
            <a:off x="9203055" y="56978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加速</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5" name="图片 14"/>
          <p:cNvPicPr>
            <a:picLocks noChangeAspect="1"/>
          </p:cNvPicPr>
          <p:nvPr/>
        </p:nvPicPr>
        <p:blipFill>
          <a:blip r:embed="rId2"/>
          <a:stretch>
            <a:fillRect/>
          </a:stretch>
        </p:blipFill>
        <p:spPr>
          <a:xfrm>
            <a:off x="4108450" y="2013585"/>
            <a:ext cx="756920" cy="61404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nodeType="clickPar">
                      <p:stCondLst>
                        <p:cond delay="indefinite"/>
                      </p:stCondLst>
                      <p:childTnLst>
                        <p:par>
                          <p:cTn id="44" fill="hold" nodeType="after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4" grpId="0"/>
      <p:bldP spid="6" grpId="0"/>
      <p:bldP spid="8" grpId="0"/>
      <p:bldP spid="9" grpId="0"/>
      <p:bldP spid="11" grpId="0"/>
      <p:bldP spid="13"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460375" y="1119505"/>
            <a:ext cx="10908030" cy="526224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(6)s</a:t>
            </a:r>
            <a:r>
              <a:rPr sz="2400" baseline="-25000">
                <a:latin typeface="宋体" panose="02010600030101010101" pitchFamily="2" charset="-122"/>
                <a:ea typeface="宋体" panose="02010600030101010101" pitchFamily="2" charset="-122"/>
                <a:cs typeface="宋体" panose="02010600030101010101" pitchFamily="2" charset="-122"/>
                <a:sym typeface="+mn-ea"/>
              </a:rPr>
              <a:t>AB</a:t>
            </a:r>
            <a:r>
              <a:rPr sz="2400">
                <a:latin typeface="宋体" panose="02010600030101010101" pitchFamily="2" charset="-122"/>
                <a:ea typeface="宋体" panose="02010600030101010101" pitchFamily="2" charset="-122"/>
                <a:cs typeface="宋体" panose="02010600030101010101" pitchFamily="2" charset="-122"/>
                <a:sym typeface="+mn-ea"/>
              </a:rPr>
              <a:t>=</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cm,t</a:t>
            </a:r>
            <a:r>
              <a:rPr sz="2400" baseline="-25000">
                <a:latin typeface="宋体" panose="02010600030101010101" pitchFamily="2" charset="-122"/>
                <a:ea typeface="宋体" panose="02010600030101010101" pitchFamily="2" charset="-122"/>
                <a:cs typeface="宋体" panose="02010600030101010101" pitchFamily="2" charset="-122"/>
                <a:sym typeface="+mn-ea"/>
              </a:rPr>
              <a:t>AB</a:t>
            </a:r>
            <a:r>
              <a:rPr sz="2400">
                <a:latin typeface="宋体" panose="02010600030101010101" pitchFamily="2" charset="-122"/>
                <a:ea typeface="宋体" panose="02010600030101010101" pitchFamily="2" charset="-122"/>
                <a:cs typeface="宋体" panose="02010600030101010101" pitchFamily="2" charset="-122"/>
                <a:sym typeface="+mn-ea"/>
              </a:rPr>
              <a:t>=</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s,则v</a:t>
            </a:r>
            <a:r>
              <a:rPr sz="2400" baseline="-25000">
                <a:latin typeface="宋体" panose="02010600030101010101" pitchFamily="2" charset="-122"/>
                <a:ea typeface="宋体" panose="02010600030101010101" pitchFamily="2" charset="-122"/>
                <a:cs typeface="宋体" panose="02010600030101010101" pitchFamily="2" charset="-122"/>
                <a:sym typeface="+mn-ea"/>
              </a:rPr>
              <a:t>AB</a:t>
            </a:r>
            <a:r>
              <a:rPr sz="2400">
                <a:latin typeface="宋体" panose="02010600030101010101" pitchFamily="2" charset="-122"/>
                <a:ea typeface="宋体" panose="02010600030101010101" pitchFamily="2" charset="-122"/>
                <a:cs typeface="宋体" panose="02010600030101010101" pitchFamily="2" charset="-122"/>
                <a:sym typeface="+mn-ea"/>
              </a:rPr>
              <a:t>=</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m/s.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(7)实验中,由于计时不熟练,小车过了A位置后才开始计时,则测量出的平均速度会</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(选填“偏大”或“偏小”).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a:t>
            </a:r>
            <a:r>
              <a:rPr sz="2400">
                <a:latin typeface="黑体" panose="02010609060101010101" pitchFamily="49" charset="-122"/>
                <a:ea typeface="黑体" panose="02010609060101010101" pitchFamily="49" charset="-122"/>
                <a:cs typeface="宋体" panose="02010600030101010101" pitchFamily="2" charset="-122"/>
                <a:sym typeface="+mn-ea"/>
              </a:rPr>
              <a:t>拓展设问</a:t>
            </a:r>
            <a:r>
              <a:rPr sz="2400">
                <a:latin typeface="宋体" panose="02010600030101010101" pitchFamily="2" charset="-122"/>
                <a:ea typeface="宋体" panose="02010600030101010101" pitchFamily="2" charset="-122"/>
                <a:cs typeface="宋体" panose="02010600030101010101" pitchFamily="2" charset="-122"/>
                <a:sym typeface="+mn-ea"/>
              </a:rPr>
              <a:t>】</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sz="2400">
                <a:latin typeface="宋体" panose="02010600030101010101" pitchFamily="2" charset="-122"/>
                <a:ea typeface="宋体" panose="02010600030101010101" pitchFamily="2" charset="-122"/>
                <a:cs typeface="宋体" panose="02010600030101010101" pitchFamily="2" charset="-122"/>
                <a:sym typeface="+mn-ea"/>
              </a:rPr>
              <a:t>(8)某同学为了测量小车在下半程的平均速度,在B位置释放小车,测出小车滑到C位置的距离和时间来计算下半程的平均速度,这种测量方法正确吗?为什么?若不正确,请写出正确的测量方法.</a:t>
            </a:r>
            <a:r>
              <a:rPr lang="en-US" sz="2400">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a:t>
            </a:r>
            <a:endParaRPr lang="en-US"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200000"/>
              </a:lnSpc>
            </a:pPr>
            <a:r>
              <a:rPr lang="en-US" sz="2400">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__________________________________________________________________.</a:t>
            </a:r>
            <a:endParaRPr lang="en-US"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3" name="矩形 12"/>
          <p:cNvSpPr/>
          <p:nvPr/>
        </p:nvSpPr>
        <p:spPr>
          <a:xfrm>
            <a:off x="1689100" y="111950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40.0</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3843655" y="1262380"/>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5</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3" name="矩形 2"/>
          <p:cNvSpPr/>
          <p:nvPr/>
        </p:nvSpPr>
        <p:spPr>
          <a:xfrm>
            <a:off x="5774055" y="111950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0.08</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4" name="矩形 3"/>
          <p:cNvSpPr/>
          <p:nvPr/>
        </p:nvSpPr>
        <p:spPr>
          <a:xfrm>
            <a:off x="973455" y="2294255"/>
            <a:ext cx="1930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偏大</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6" name="矩形 5"/>
          <p:cNvSpPr/>
          <p:nvPr/>
        </p:nvSpPr>
        <p:spPr>
          <a:xfrm>
            <a:off x="4694555" y="4894580"/>
            <a:ext cx="6248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不正确;小车从A位置运动到C位置的过程中,</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8" name="矩形 7"/>
          <p:cNvSpPr/>
          <p:nvPr/>
        </p:nvSpPr>
        <p:spPr>
          <a:xfrm>
            <a:off x="880745" y="5354955"/>
            <a:ext cx="10062210" cy="829945"/>
          </a:xfrm>
          <a:prstGeom prst="rect">
            <a:avLst/>
          </a:prstGeom>
        </p:spPr>
        <p:txBody>
          <a:bodyPr wrap="square">
            <a:spAutoFit/>
          </a:bodyPr>
          <a:lstStyle/>
          <a:p>
            <a:pPr algn="l" fontAlgn="auto">
              <a:lnSpc>
                <a:spcPct val="200000"/>
              </a:lnSpc>
            </a:pP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通过B位置时的速度不为0,应先测出s</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AB</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和t</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AB</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,再测出s</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AC</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和t</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AC</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,则v</a:t>
            </a:r>
            <a:r>
              <a:rPr lang="en-US" altLang="zh-CN" sz="2400" b="1" kern="100" baseline="-25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BC</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9" name="图片 8"/>
          <p:cNvPicPr>
            <a:picLocks noChangeAspect="1"/>
          </p:cNvPicPr>
          <p:nvPr/>
        </p:nvPicPr>
        <p:blipFill>
          <a:blip r:embed="rId2"/>
          <a:stretch>
            <a:fillRect/>
          </a:stretch>
        </p:blipFill>
        <p:spPr>
          <a:xfrm>
            <a:off x="9789160" y="5492750"/>
            <a:ext cx="882015" cy="55435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par>
                                <p:cTn id="31" presetID="10" presetClass="entr" presetSubtype="0"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 grpId="0"/>
      <p:bldP spid="3" grpId="0"/>
      <p:bldP spid="4" grpId="0"/>
      <p:bldP spid="6" grpId="0"/>
      <p:bldP spid="8" grpId="0"/>
    </p:bldLst>
  </p:timing>
</p:sld>
</file>

<file path=ppt/slides/slide4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矩形 4"/>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测量物体运动的平均速度</a:t>
            </a:r>
            <a:endParaRPr lang="zh-CN" altLang="en-US" sz="2400" b="1" kern="0">
              <a:solidFill>
                <a:srgbClr val="EE3028"/>
              </a:solidFill>
              <a:cs typeface="+mn-ea"/>
              <a:sym typeface="+mn-lt"/>
            </a:endParaRPr>
          </a:p>
        </p:txBody>
      </p:sp>
      <p:sp>
        <p:nvSpPr>
          <p:cNvPr id="7" name="文本框 6"/>
          <p:cNvSpPr txBox="1"/>
          <p:nvPr/>
        </p:nvSpPr>
        <p:spPr>
          <a:xfrm>
            <a:off x="-1"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实验</a:t>
            </a:r>
            <a:endParaRPr lang="en-US" altLang="zh-CN">
              <a:solidFill>
                <a:schemeClr val="bg1"/>
              </a:solidFill>
              <a:sym typeface="+mn-lt"/>
            </a:endParaRPr>
          </a:p>
        </p:txBody>
      </p:sp>
      <p:sp>
        <p:nvSpPr>
          <p:cNvPr id="12" name="矩形 11"/>
          <p:cNvSpPr/>
          <p:nvPr/>
        </p:nvSpPr>
        <p:spPr>
          <a:xfrm>
            <a:off x="299085" y="1824355"/>
            <a:ext cx="10387965"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(9)实验中多次测量的目的是</a:t>
            </a:r>
            <a:r>
              <a:rPr sz="2400" u="sng">
                <a:latin typeface="宋体" panose="02010600030101010101" pitchFamily="2" charset="-122"/>
                <a:ea typeface="宋体" panose="02010600030101010101" pitchFamily="2" charset="-122"/>
                <a:cs typeface="宋体" panose="02010600030101010101" pitchFamily="2" charset="-122"/>
                <a:sym typeface="+mn-ea"/>
              </a:rPr>
              <a:t>　　　　　　　　　　　　　　　　　　　</a:t>
            </a:r>
            <a:r>
              <a:rPr sz="2400">
                <a:latin typeface="宋体" panose="02010600030101010101" pitchFamily="2" charset="-122"/>
                <a:ea typeface="宋体" panose="02010600030101010101" pitchFamily="2" charset="-122"/>
                <a:cs typeface="宋体" panose="02010600030101010101" pitchFamily="2" charset="-122"/>
                <a:sym typeface="+mn-ea"/>
              </a:rPr>
              <a:t>. </a:t>
            </a:r>
            <a:endParaRPr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sz="2400">
                <a:latin typeface="宋体" panose="02010600030101010101" pitchFamily="2" charset="-122"/>
                <a:ea typeface="宋体" panose="02010600030101010101" pitchFamily="2" charset="-122"/>
                <a:cs typeface="宋体" panose="02010600030101010101" pitchFamily="2" charset="-122"/>
                <a:sym typeface="+mn-ea"/>
              </a:rPr>
              <a:t>(10)实验结束后,有同学发现不同的同学测量出的平均速度不同,原因可能是</a:t>
            </a:r>
            <a:endParaRPr lang="en-US" sz="2400">
              <a:latin typeface="宋体" panose="02010600030101010101" pitchFamily="2" charset="-122"/>
              <a:ea typeface="宋体" panose="02010600030101010101" pitchFamily="2" charset="-122"/>
              <a:cs typeface="宋体" panose="02010600030101010101" pitchFamily="2" charset="-122"/>
              <a:sym typeface="+mn-ea"/>
            </a:endParaRPr>
          </a:p>
          <a:p>
            <a:pPr fontAlgn="auto">
              <a:lnSpc>
                <a:spcPct val="150000"/>
              </a:lnSpc>
            </a:pPr>
            <a:r>
              <a:rPr lang="en-US" sz="2400">
                <a:latin typeface="宋体" panose="02010600030101010101" pitchFamily="2" charset="-122"/>
                <a:ea typeface="宋体" panose="02010600030101010101" pitchFamily="2" charset="-122"/>
                <a:cs typeface="宋体" panose="02010600030101010101" pitchFamily="2" charset="-122"/>
                <a:sym typeface="+mn-ea"/>
              </a:rPr>
              <a:t>_</a:t>
            </a:r>
            <a:r>
              <a:rPr lang="en-US" sz="2400" u="sng">
                <a:latin typeface="宋体" panose="02010600030101010101" pitchFamily="2" charset="-122"/>
                <a:ea typeface="宋体" panose="02010600030101010101" pitchFamily="2" charset="-122"/>
                <a:cs typeface="宋体" panose="02010600030101010101" pitchFamily="2" charset="-122"/>
                <a:sym typeface="+mn-ea"/>
              </a:rPr>
              <a:t>  </a:t>
            </a:r>
            <a:r>
              <a:rPr lang="en-US" sz="2400">
                <a:latin typeface="宋体" panose="02010600030101010101" pitchFamily="2" charset="-122"/>
                <a:ea typeface="宋体" panose="02010600030101010101" pitchFamily="2" charset="-122"/>
                <a:cs typeface="宋体" panose="02010600030101010101" pitchFamily="2" charset="-122"/>
                <a:sym typeface="+mn-ea"/>
              </a:rPr>
              <a:t>____________________________________________________</a:t>
            </a:r>
            <a:r>
              <a:rPr sz="2400">
                <a:latin typeface="宋体" panose="02010600030101010101" pitchFamily="2" charset="-122"/>
                <a:ea typeface="宋体" panose="02010600030101010101" pitchFamily="2" charset="-122"/>
                <a:cs typeface="宋体" panose="02010600030101010101" pitchFamily="2" charset="-122"/>
                <a:sym typeface="+mn-ea"/>
              </a:rPr>
              <a:t>(写出一条即可). </a:t>
            </a:r>
            <a:endParaRPr sz="2400">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6" name="矩形 5"/>
          <p:cNvSpPr/>
          <p:nvPr/>
        </p:nvSpPr>
        <p:spPr>
          <a:xfrm>
            <a:off x="4351655" y="1824355"/>
            <a:ext cx="6248400"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计算平均速度的平均值,减小测量误差</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
        <p:nvSpPr>
          <p:cNvPr id="2" name="矩形 1"/>
          <p:cNvSpPr/>
          <p:nvPr/>
        </p:nvSpPr>
        <p:spPr>
          <a:xfrm>
            <a:off x="706755" y="3053080"/>
            <a:ext cx="9384665" cy="460375"/>
          </a:xfrm>
          <a:prstGeom prst="rect">
            <a:avLst/>
          </a:prstGeom>
        </p:spPr>
        <p:txBody>
          <a:bodyPr wrap="square">
            <a:spAutoFit/>
          </a:bodyPr>
          <a:lstStyle/>
          <a:p>
            <a:pPr algn="l"/>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选取的斜面坡度不同(或小车运动的路程不同,合理即可)  </a:t>
            </a:r>
            <a:endPar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3" name="New picture"/>
          <p:cNvPicPr/>
          <p:nvPr/>
        </p:nvPicPr>
        <p:blipFill>
          <a:blip r:embed="rId2"/>
          <a:stretch>
            <a:fillRect/>
          </a:stretch>
        </p:blipFill>
        <p:spPr>
          <a:xfrm>
            <a:off x="12204700" y="12179300"/>
            <a:ext cx="330200" cy="241300"/>
          </a:xfrm>
          <a:prstGeom prst="cube">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运动的描述、参照物</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2</a:t>
            </a:r>
            <a:endParaRPr lang="en-US">
              <a:solidFill>
                <a:schemeClr val="bg1"/>
              </a:solidFill>
              <a:sym typeface="+mn-lt"/>
            </a:endParaRPr>
          </a:p>
        </p:txBody>
      </p:sp>
      <p:sp>
        <p:nvSpPr>
          <p:cNvPr id="6" name="矩形 5"/>
          <p:cNvSpPr/>
          <p:nvPr/>
        </p:nvSpPr>
        <p:spPr>
          <a:xfrm>
            <a:off x="760095" y="1402715"/>
            <a:ext cx="10671810" cy="175323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6.[2013河南,4]如图所示为一木块在水平桌面上向右运动时的频闪摄影照片,所用闪光灯每隔相等时间闪亮一次,拍下此时木块的位置.由照片记录可知木块的速度</a:t>
            </a:r>
            <a:r>
              <a:rPr sz="2400" u="sng">
                <a:latin typeface="宋体" panose="02010600030101010101" pitchFamily="2" charset="-122"/>
                <a:ea typeface="宋体" panose="02010600030101010101" pitchFamily="2" charset="-122"/>
              </a:rPr>
              <a:t>　　　　</a:t>
            </a:r>
            <a:r>
              <a:rPr sz="2400">
                <a:latin typeface="宋体" panose="02010600030101010101" pitchFamily="2" charset="-122"/>
                <a:ea typeface="宋体" panose="02010600030101010101" pitchFamily="2" charset="-122"/>
              </a:rPr>
              <a:t>(选填“增大”“减小”或“不变”). </a:t>
            </a:r>
            <a:endParaRPr sz="2400">
              <a:latin typeface="宋体" panose="02010600030101010101" pitchFamily="2" charset="-122"/>
              <a:ea typeface="宋体" panose="02010600030101010101" pitchFamily="2" charset="-122"/>
            </a:endParaRPr>
          </a:p>
        </p:txBody>
      </p:sp>
      <p:pic>
        <p:nvPicPr>
          <p:cNvPr id="2" name="HL2.jpg" descr="id:2147499294;FounderCES"/>
          <p:cNvPicPr>
            <a:picLocks noChangeAspect="1"/>
          </p:cNvPicPr>
          <p:nvPr/>
        </p:nvPicPr>
        <p:blipFill>
          <a:blip r:embed="rId2"/>
          <a:stretch>
            <a:fillRect/>
          </a:stretch>
        </p:blipFill>
        <p:spPr>
          <a:xfrm>
            <a:off x="3024505" y="3604260"/>
            <a:ext cx="4765040" cy="977265"/>
          </a:xfrm>
          <a:prstGeom prst="rect">
            <a:avLst/>
          </a:prstGeom>
        </p:spPr>
      </p:pic>
      <p:sp>
        <p:nvSpPr>
          <p:cNvPr id="3" name="矩形 2"/>
          <p:cNvSpPr/>
          <p:nvPr/>
        </p:nvSpPr>
        <p:spPr>
          <a:xfrm>
            <a:off x="1845310" y="2523490"/>
            <a:ext cx="10052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减小</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650875" y="1232535"/>
            <a:ext cx="10671810"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7.[2019河南,20(3)]我国从今年4月15日起,正式实施电动自行车新国标.李强购置了一辆符合新国标的电动车,其整车质量为50 kg,最高速度为25 km/h.蓄电池充满电后,当质量为70 kg的李强在水平路面上骑着车,以最高速度匀速电动行驶时,所行驶的最大路程为45 km,则车最多能行驶多少小时?</a:t>
            </a:r>
            <a:endParaRPr sz="2400">
              <a:latin typeface="宋体" panose="02010600030101010101" pitchFamily="2" charset="-122"/>
              <a:ea typeface="宋体" panose="02010600030101010101" pitchFamily="2" charset="-122"/>
            </a:endParaRPr>
          </a:p>
        </p:txBody>
      </p:sp>
      <p:sp>
        <p:nvSpPr>
          <p:cNvPr id="3" name="矩形 2"/>
          <p:cNvSpPr/>
          <p:nvPr/>
        </p:nvSpPr>
        <p:spPr>
          <a:xfrm>
            <a:off x="969010" y="3780790"/>
            <a:ext cx="8612505" cy="460375"/>
          </a:xfrm>
          <a:prstGeom prst="rect">
            <a:avLst/>
          </a:prstGeom>
        </p:spPr>
        <p:txBody>
          <a:bodyPr wrap="square">
            <a:spAutoFit/>
          </a:bodyPr>
          <a:lstStyle/>
          <a:p>
            <a:pPr algn="l"/>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解:由v=   可得,车行驶的最长时间t=             =1.8 h</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11" name="图片 10"/>
          <p:cNvPicPr>
            <a:picLocks noChangeAspect="1"/>
          </p:cNvPicPr>
          <p:nvPr/>
        </p:nvPicPr>
        <p:blipFill>
          <a:blip r:embed="rId2"/>
          <a:stretch>
            <a:fillRect/>
          </a:stretch>
        </p:blipFill>
        <p:spPr>
          <a:xfrm>
            <a:off x="2141855" y="3529965"/>
            <a:ext cx="431800" cy="902335"/>
          </a:xfrm>
          <a:prstGeom prst="rect">
            <a:avLst/>
          </a:prstGeom>
        </p:spPr>
      </p:pic>
      <p:pic>
        <p:nvPicPr>
          <p:cNvPr id="13" name="图片 12"/>
          <p:cNvPicPr>
            <a:picLocks noChangeAspect="1"/>
          </p:cNvPicPr>
          <p:nvPr/>
        </p:nvPicPr>
        <p:blipFill>
          <a:blip r:embed="rId3"/>
          <a:stretch>
            <a:fillRect/>
          </a:stretch>
        </p:blipFill>
        <p:spPr>
          <a:xfrm>
            <a:off x="6396355" y="3627120"/>
            <a:ext cx="1364615" cy="70866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par>
                                <p:cTn id="11" presetID="10"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650875" y="1232535"/>
            <a:ext cx="10671810" cy="2306955"/>
          </a:xfrm>
          <a:prstGeom prst="rect">
            <a:avLst/>
          </a:prstGeom>
        </p:spPr>
        <p:txBody>
          <a:bodyPr wrap="square">
            <a:spAutoFit/>
          </a:bodyPr>
          <a:lstStyle/>
          <a:p>
            <a:pPr fontAlgn="auto">
              <a:lnSpc>
                <a:spcPct val="150000"/>
              </a:lnSpc>
            </a:pPr>
            <a:r>
              <a:rPr lang="en-US" sz="2400">
                <a:latin typeface="宋体" panose="02010600030101010101" pitchFamily="2" charset="-122"/>
                <a:ea typeface="宋体" panose="02010600030101010101" pitchFamily="2" charset="-122"/>
              </a:rPr>
              <a:t>8.</a:t>
            </a:r>
            <a:r>
              <a:rPr sz="2400">
                <a:latin typeface="宋体" panose="02010600030101010101" pitchFamily="2" charset="-122"/>
                <a:ea typeface="宋体" panose="02010600030101010101" pitchFamily="2" charset="-122"/>
              </a:rPr>
              <a:t>[2016河南,21(4)]某款新型电动汽车在某段公路上匀速行驶时,进入某超声测速区域,如图所示.当该车运动到距测速仪370 m时,测速仪向该车发出一超声信号,2 s后收到从车返回的信号.超声波在空气中的传播速度为340 m/s,求该车的速度.</a:t>
            </a:r>
            <a:endParaRPr sz="2400">
              <a:latin typeface="宋体" panose="02010600030101010101" pitchFamily="2" charset="-122"/>
              <a:ea typeface="宋体" panose="02010600030101010101" pitchFamily="2" charset="-122"/>
            </a:endParaRPr>
          </a:p>
        </p:txBody>
      </p:sp>
      <p:pic>
        <p:nvPicPr>
          <p:cNvPr id="701" name="2016hnwl-17.jpg" descr="id:2147499308;FounderCES"/>
          <p:cNvPicPr>
            <a:picLocks noChangeAspect="1"/>
          </p:cNvPicPr>
          <p:nvPr/>
        </p:nvPicPr>
        <p:blipFill>
          <a:blip r:embed="rId2"/>
          <a:stretch>
            <a:fillRect/>
          </a:stretch>
        </p:blipFill>
        <p:spPr>
          <a:xfrm>
            <a:off x="2616835" y="3131820"/>
            <a:ext cx="7717155" cy="927735"/>
          </a:xfrm>
          <a:prstGeom prst="rect">
            <a:avLst/>
          </a:prstGeom>
        </p:spPr>
      </p:pic>
      <p:sp>
        <p:nvSpPr>
          <p:cNvPr id="3" name="矩形 2"/>
          <p:cNvSpPr/>
          <p:nvPr/>
        </p:nvSpPr>
        <p:spPr>
          <a:xfrm>
            <a:off x="650875" y="4148455"/>
            <a:ext cx="10532110" cy="2306955"/>
          </a:xfrm>
          <a:prstGeom prst="rect">
            <a:avLst/>
          </a:prstGeom>
        </p:spPr>
        <p:txBody>
          <a:bodyPr wrap="square">
            <a:spAutoFit/>
          </a:bodyPr>
          <a:lstStyle/>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解:设汽车的速度为v,超声测速仪发出的信号    =1 s后与汽车相遇,在这段时间内,汽车行驶的路程与超声波所走的路程的关系式为:v×1 s+340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1 s=370 m</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解得v=30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4" name="图片 3"/>
          <p:cNvPicPr>
            <a:picLocks noChangeAspect="1"/>
          </p:cNvPicPr>
          <p:nvPr/>
        </p:nvPicPr>
        <p:blipFill>
          <a:blip r:embed="rId3"/>
          <a:stretch>
            <a:fillRect/>
          </a:stretch>
        </p:blipFill>
        <p:spPr>
          <a:xfrm>
            <a:off x="6873240" y="4348480"/>
            <a:ext cx="424815" cy="793115"/>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650875" y="1232535"/>
            <a:ext cx="10671810" cy="175323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9.[2012河南,22(2)]小华测出自己的步距为0.5 m,他从教学楼的一端走到另一端,共走了84步,则教学楼的长度是多少米?如果这个过程用时35 s,则他的步行速度是多少?</a:t>
            </a:r>
            <a:endParaRPr sz="2400">
              <a:latin typeface="宋体" panose="02010600030101010101" pitchFamily="2" charset="-122"/>
              <a:ea typeface="宋体" panose="02010600030101010101" pitchFamily="2" charset="-122"/>
            </a:endParaRPr>
          </a:p>
        </p:txBody>
      </p:sp>
      <p:sp>
        <p:nvSpPr>
          <p:cNvPr id="3" name="矩形 2"/>
          <p:cNvSpPr/>
          <p:nvPr/>
        </p:nvSpPr>
        <p:spPr>
          <a:xfrm>
            <a:off x="650875" y="2985770"/>
            <a:ext cx="10532110" cy="1568450"/>
          </a:xfrm>
          <a:prstGeom prst="rect">
            <a:avLst/>
          </a:prstGeom>
        </p:spPr>
        <p:txBody>
          <a:bodyPr wrap="square">
            <a:spAutoFit/>
          </a:bodyPr>
          <a:lstStyle/>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解:教学楼的长度为s=0.5 m×84=42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他的步行速度为v=         =1.2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pic>
        <p:nvPicPr>
          <p:cNvPr id="4" name="图片 3"/>
          <p:cNvPicPr>
            <a:picLocks noChangeAspect="1"/>
          </p:cNvPicPr>
          <p:nvPr/>
        </p:nvPicPr>
        <p:blipFill>
          <a:blip r:embed="rId2"/>
          <a:stretch>
            <a:fillRect/>
          </a:stretch>
        </p:blipFill>
        <p:spPr>
          <a:xfrm>
            <a:off x="3308350" y="3870325"/>
            <a:ext cx="1083310" cy="86995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a:solidFill>
                  <a:srgbClr val="EE3028"/>
                </a:solidFill>
                <a:cs typeface="+mn-ea"/>
                <a:sym typeface="+mn-lt"/>
              </a:rPr>
              <a:t>速度公式的相关计算</a:t>
            </a:r>
            <a:endParaRPr lang="zh-CN" altLang="en-US" sz="2400" b="1" kern="0">
              <a:solidFill>
                <a:srgbClr val="EE3028"/>
              </a:solidFill>
              <a:cs typeface="+mn-ea"/>
              <a:sym typeface="+mn-lt"/>
            </a:endParaRP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a:solidFill>
                  <a:schemeClr val="bg1"/>
                </a:solidFill>
                <a:sym typeface="+mn-lt"/>
              </a:rPr>
              <a:t>考法</a:t>
            </a:r>
            <a:r>
              <a:rPr lang="en-US">
                <a:solidFill>
                  <a:schemeClr val="bg1"/>
                </a:solidFill>
                <a:sym typeface="+mn-lt"/>
              </a:rPr>
              <a:t>3</a:t>
            </a:r>
            <a:endParaRPr lang="en-US">
              <a:solidFill>
                <a:schemeClr val="bg1"/>
              </a:solidFill>
              <a:sym typeface="+mn-lt"/>
            </a:endParaRPr>
          </a:p>
        </p:txBody>
      </p:sp>
      <p:sp>
        <p:nvSpPr>
          <p:cNvPr id="6" name="矩形 5"/>
          <p:cNvSpPr/>
          <p:nvPr/>
        </p:nvSpPr>
        <p:spPr>
          <a:xfrm>
            <a:off x="650875" y="1232535"/>
            <a:ext cx="10671810" cy="2306955"/>
          </a:xfrm>
          <a:prstGeom prst="rect">
            <a:avLst/>
          </a:prstGeom>
        </p:spPr>
        <p:txBody>
          <a:bodyPr wrap="square">
            <a:spAutoFit/>
          </a:bodyPr>
          <a:lstStyle/>
          <a:p>
            <a:pPr fontAlgn="auto">
              <a:lnSpc>
                <a:spcPct val="150000"/>
              </a:lnSpc>
            </a:pPr>
            <a:r>
              <a:rPr sz="2400">
                <a:latin typeface="宋体" panose="02010600030101010101" pitchFamily="2" charset="-122"/>
                <a:ea typeface="宋体" panose="02010600030101010101" pitchFamily="2" charset="-122"/>
              </a:rPr>
              <a:t>10.[2020河南,20(3)]河南素有“中原粮仓”之称.随着农业机械化水平的提高,收割机已成为我省收割小麦的主要工具.若收割机的收割宽度为2 m,如图所示,正常收割时前进的速度为1 m/s,则每小时收割小麦多少亩?1 m</a:t>
            </a:r>
            <a:r>
              <a:rPr sz="2400" baseline="30000">
                <a:latin typeface="宋体" panose="02010600030101010101" pitchFamily="2" charset="-122"/>
                <a:ea typeface="宋体" panose="02010600030101010101" pitchFamily="2" charset="-122"/>
              </a:rPr>
              <a:t>2</a:t>
            </a:r>
            <a:r>
              <a:rPr sz="2400">
                <a:latin typeface="宋体" panose="02010600030101010101" pitchFamily="2" charset="-122"/>
                <a:ea typeface="宋体" panose="02010600030101010101" pitchFamily="2" charset="-122"/>
              </a:rPr>
              <a:t>=0.001 5亩,不考虑收割机调头及卸粮时间.</a:t>
            </a:r>
            <a:endParaRPr sz="2400">
              <a:latin typeface="宋体" panose="02010600030101010101" pitchFamily="2" charset="-122"/>
              <a:ea typeface="宋体" panose="02010600030101010101" pitchFamily="2" charset="-122"/>
            </a:endParaRPr>
          </a:p>
        </p:txBody>
      </p:sp>
      <p:pic>
        <p:nvPicPr>
          <p:cNvPr id="702" name="中45QG-WL-15.jpg" descr="id:2147499315;FounderCES"/>
          <p:cNvPicPr>
            <a:picLocks noChangeAspect="1"/>
          </p:cNvPicPr>
          <p:nvPr/>
        </p:nvPicPr>
        <p:blipFill>
          <a:blip r:embed="rId2"/>
          <a:stretch>
            <a:fillRect/>
          </a:stretch>
        </p:blipFill>
        <p:spPr>
          <a:xfrm>
            <a:off x="7347585" y="3220085"/>
            <a:ext cx="4380230" cy="1656080"/>
          </a:xfrm>
          <a:prstGeom prst="rect">
            <a:avLst/>
          </a:prstGeom>
        </p:spPr>
      </p:pic>
      <p:sp>
        <p:nvSpPr>
          <p:cNvPr id="3" name="矩形 2"/>
          <p:cNvSpPr/>
          <p:nvPr/>
        </p:nvSpPr>
        <p:spPr>
          <a:xfrm>
            <a:off x="650875" y="3684270"/>
            <a:ext cx="6367145" cy="3046095"/>
          </a:xfrm>
          <a:prstGeom prst="rect">
            <a:avLst/>
          </a:prstGeom>
        </p:spPr>
        <p:txBody>
          <a:bodyPr wrap="square">
            <a:spAutoFit/>
          </a:bodyPr>
          <a:lstStyle/>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解:一小时收割机前进的距离l=vt=1 m/s×</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3 600 s=3 600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一小时收割机收割的面积S</a:t>
            </a:r>
            <a:r>
              <a:rPr lang="en-US" altLang="zh-CN"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=ld=3 600 m×</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a:p>
            <a:pPr algn="l" fontAlgn="auto">
              <a:lnSpc>
                <a:spcPct val="200000"/>
              </a:lnSpc>
            </a:pP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 m=7 200 m</a:t>
            </a:r>
            <a:r>
              <a:rPr lang="zh-CN" altLang="en-US" sz="2400" b="1" kern="100" baseline="300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a:t>
            </a:r>
            <a:r>
              <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=7 200×0.001 5亩=10.8亩</a:t>
            </a:r>
            <a:endParaRPr lang="zh-CN" altLang="en-US" sz="2400" b="1" kern="10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p="http://schemas.openxmlformats.org/presentationml/2006/main">
  <p:tag name="KSO_WM_UNIT_TABLE_BEAUTIFY" val="smartTable{6f5894cf-3009-4a94-832b-1c36984a14b9}"/>
</p:tagLst>
</file>

<file path=ppt/tags/tag2.xml><?xml version="1.0" encoding="utf-8"?>
<p:tagLst xmlns:p="http://schemas.openxmlformats.org/presentationml/2006/main">
  <p:tag name="KSO_WM_UNIT_TABLE_BEAUTIFY" val="smartTable{0f599c3d-9be5-43f7-b6fe-74586959e780}"/>
</p:tagLst>
</file>

<file path=ppt/tags/tag3.xml><?xml version="1.0" encoding="utf-8"?>
<p:tagLst xmlns:p="http://schemas.openxmlformats.org/presentationml/2006/main">
  <p:tag name="ARTICULATE_PROJECT_OPEN" val="0"/>
  <p:tag name="AS_OS" val="Unix 3.10 unknown"/>
  <p:tag name="AS_RELEASE_DATE" val="2020.11.30"/>
  <p:tag name="AS_TITLE" val="Aspose.Slides for Java"/>
  <p:tag name="AS_VERSION" val="20.11"/>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Lst>
</file>

<file path=ppt/theme/theme1.xml><?xml version="1.0" encoding="utf-8"?>
<a:theme xmlns:r="http://schemas.openxmlformats.org/officeDocument/2006/relationships"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314</Paragraphs>
  <Slides>42</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微软雅黑</vt:lpstr>
      <vt:lpstr>等线 Light</vt:lpstr>
      <vt:lpstr>等线</vt:lpstr>
      <vt:lpstr>宋体</vt:lpstr>
      <vt:lpstr>Times New Roman</vt:lpstr>
      <vt:lpstr>黑体</vt:lpstr>
      <vt:lpstr>NEU-BZ-S92</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2021-01-03T11:12:47Z</cp:lastPrinted>
  <dcterms:created xsi:type="dcterms:W3CDTF">2021-01-03T11:12:47Z</dcterms:created>
  <dcterms:modified xsi:type="dcterms:W3CDTF">2021-01-03T03:12:47Z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