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5" r:id="rId3"/>
    <p:sldMasterId id="2147483658" r:id="rId4"/>
    <p:sldMasterId id="2147483661" r:id="rId5"/>
    <p:sldMasterId id="2147483665" r:id="rId6"/>
  </p:sldMasterIdLst>
  <p:notesMasterIdLst>
    <p:notesMasterId r:id="rId26"/>
  </p:notesMasterIdLst>
  <p:handoutMasterIdLst>
    <p:handoutMasterId r:id="rId27"/>
  </p:handoutMasterIdLst>
  <p:sldIdLst>
    <p:sldId id="509" r:id="rId7"/>
    <p:sldId id="256" r:id="rId8"/>
    <p:sldId id="300" r:id="rId9"/>
    <p:sldId id="554" r:id="rId10"/>
    <p:sldId id="555" r:id="rId11"/>
    <p:sldId id="556" r:id="rId12"/>
    <p:sldId id="558" r:id="rId13"/>
    <p:sldId id="557" r:id="rId14"/>
    <p:sldId id="559" r:id="rId15"/>
    <p:sldId id="560" r:id="rId16"/>
    <p:sldId id="561" r:id="rId17"/>
    <p:sldId id="448" r:id="rId18"/>
    <p:sldId id="562" r:id="rId19"/>
    <p:sldId id="563" r:id="rId20"/>
    <p:sldId id="564" r:id="rId21"/>
    <p:sldId id="565" r:id="rId22"/>
    <p:sldId id="260" r:id="rId23"/>
    <p:sldId id="503" r:id="rId24"/>
    <p:sldId id="276" r:id="rId25"/>
  </p:sldIdLst>
  <p:sldSz cx="12188825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EB8"/>
    <a:srgbClr val="00A0E9"/>
    <a:srgbClr val="BDD7EE"/>
    <a:srgbClr val="FE970E"/>
    <a:srgbClr val="F53009"/>
    <a:srgbClr val="FFBD68"/>
    <a:srgbClr val="00B050"/>
    <a:srgbClr val="00628E"/>
    <a:srgbClr val="C77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6AD77-2964-42C8-8B05-1F47DAE11AA3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340" y="1143000"/>
            <a:ext cx="548532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A2C7-0F1F-4A60-843D-7C9D65C19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征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声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声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473" y="6356350"/>
            <a:ext cx="2844207" cy="365125"/>
          </a:xfrm>
        </p:spPr>
        <p:txBody>
          <a:bodyPr/>
          <a:lstStyle/>
          <a:p>
            <a:fld id="{38B71240-087C-45D6-A491-2BD6268CB41A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732" y="6356350"/>
            <a:ext cx="385999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5780" y="6356350"/>
            <a:ext cx="2844207" cy="365125"/>
          </a:xfrm>
        </p:spPr>
        <p:txBody>
          <a:bodyPr/>
          <a:lstStyle/>
          <a:p>
            <a:fld id="{14AD1016-DCFF-4EE2-B658-BAFE6678E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基础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声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heme" Target="../theme/them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2215568525@qq.com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等腰三角形 31"/>
          <p:cNvSpPr/>
          <p:nvPr userDrawn="1"/>
        </p:nvSpPr>
        <p:spPr>
          <a:xfrm>
            <a:off x="11767121" y="6400332"/>
            <a:ext cx="177906" cy="388049"/>
          </a:xfrm>
          <a:custGeom>
            <a:avLst/>
            <a:gdLst>
              <a:gd name="connsiteX0" fmla="*/ 0 w 422561"/>
              <a:gd name="connsiteY0" fmla="*/ 385668 h 385668"/>
              <a:gd name="connsiteX1" fmla="*/ 211281 w 422561"/>
              <a:gd name="connsiteY1" fmla="*/ 0 h 385668"/>
              <a:gd name="connsiteX2" fmla="*/ 422561 w 422561"/>
              <a:gd name="connsiteY2" fmla="*/ 385668 h 385668"/>
              <a:gd name="connsiteX3" fmla="*/ 0 w 422561"/>
              <a:gd name="connsiteY3" fmla="*/ 385668 h 385668"/>
              <a:gd name="connsiteX0-1" fmla="*/ 14937 w 437498"/>
              <a:gd name="connsiteY0-2" fmla="*/ 388049 h 388049"/>
              <a:gd name="connsiteX1-3" fmla="*/ 0 w 437498"/>
              <a:gd name="connsiteY1-4" fmla="*/ 0 h 388049"/>
              <a:gd name="connsiteX2-5" fmla="*/ 437498 w 437498"/>
              <a:gd name="connsiteY2-6" fmla="*/ 388049 h 388049"/>
              <a:gd name="connsiteX3-7" fmla="*/ 14937 w 437498"/>
              <a:gd name="connsiteY3-8" fmla="*/ 388049 h 388049"/>
              <a:gd name="connsiteX0-9" fmla="*/ 649 w 423210"/>
              <a:gd name="connsiteY0-10" fmla="*/ 385668 h 385668"/>
              <a:gd name="connsiteX1-11" fmla="*/ 0 w 423210"/>
              <a:gd name="connsiteY1-12" fmla="*/ 0 h 385668"/>
              <a:gd name="connsiteX2-13" fmla="*/ 423210 w 423210"/>
              <a:gd name="connsiteY2-14" fmla="*/ 385668 h 385668"/>
              <a:gd name="connsiteX3-15" fmla="*/ 649 w 423210"/>
              <a:gd name="connsiteY3-16" fmla="*/ 385668 h 385668"/>
              <a:gd name="connsiteX0-17" fmla="*/ 649 w 177941"/>
              <a:gd name="connsiteY0-18" fmla="*/ 385668 h 388049"/>
              <a:gd name="connsiteX1-19" fmla="*/ 0 w 177941"/>
              <a:gd name="connsiteY1-20" fmla="*/ 0 h 388049"/>
              <a:gd name="connsiteX2-21" fmla="*/ 177941 w 177941"/>
              <a:gd name="connsiteY2-22" fmla="*/ 388049 h 388049"/>
              <a:gd name="connsiteX3-23" fmla="*/ 649 w 177941"/>
              <a:gd name="connsiteY3-24" fmla="*/ 385668 h 3880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941" h="388049">
                <a:moveTo>
                  <a:pt x="649" y="385668"/>
                </a:moveTo>
                <a:cubicBezTo>
                  <a:pt x="433" y="257112"/>
                  <a:pt x="216" y="128556"/>
                  <a:pt x="0" y="0"/>
                </a:cubicBezTo>
                <a:lnTo>
                  <a:pt x="177941" y="388049"/>
                </a:lnTo>
                <a:lnTo>
                  <a:pt x="649" y="385668"/>
                </a:lnTo>
                <a:close/>
              </a:path>
            </a:pathLst>
          </a:custGeom>
          <a:solidFill>
            <a:srgbClr val="C77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18" y="96413"/>
            <a:ext cx="1255478" cy="527174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617099" y="721269"/>
            <a:ext cx="11572502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02859" y="138113"/>
            <a:ext cx="414239" cy="610686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138113"/>
            <a:ext cx="101580" cy="610686"/>
          </a:xfrm>
          <a:prstGeom prst="rect">
            <a:avLst/>
          </a:prstGeom>
          <a:solidFill>
            <a:srgbClr val="036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0" y="6714000"/>
            <a:ext cx="12189600" cy="144000"/>
            <a:chOff x="0" y="6678000"/>
            <a:chExt cx="9331895" cy="180000"/>
          </a:xfrm>
          <a:solidFill>
            <a:srgbClr val="00A0E9"/>
          </a:solidFill>
        </p:grpSpPr>
        <p:sp>
          <p:nvSpPr>
            <p:cNvPr id="9" name="矩形 8"/>
            <p:cNvSpPr/>
            <p:nvPr userDrawn="1"/>
          </p:nvSpPr>
          <p:spPr>
            <a:xfrm>
              <a:off x="0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8"/>
            <p:cNvSpPr/>
            <p:nvPr userDrawn="1"/>
          </p:nvSpPr>
          <p:spPr>
            <a:xfrm>
              <a:off x="3038069" y="6678000"/>
              <a:ext cx="326390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  <a:gd name="connsiteX0-11" fmla="*/ 107950 w 3263900"/>
                <a:gd name="connsiteY0-12" fmla="*/ 0 h 108000"/>
                <a:gd name="connsiteX1-13" fmla="*/ 3263900 w 3263900"/>
                <a:gd name="connsiteY1-14" fmla="*/ 0 h 108000"/>
                <a:gd name="connsiteX2-15" fmla="*/ 3155950 w 3263900"/>
                <a:gd name="connsiteY2-16" fmla="*/ 108000 h 108000"/>
                <a:gd name="connsiteX3-17" fmla="*/ 0 w 3263900"/>
                <a:gd name="connsiteY3-18" fmla="*/ 108000 h 108000"/>
                <a:gd name="connsiteX4-19" fmla="*/ 107950 w 3263900"/>
                <a:gd name="connsiteY4-2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63900" h="108000">
                  <a:moveTo>
                    <a:pt x="107950" y="0"/>
                  </a:moveTo>
                  <a:lnTo>
                    <a:pt x="3263900" y="0"/>
                  </a:lnTo>
                  <a:lnTo>
                    <a:pt x="3155950" y="108000"/>
                  </a:lnTo>
                  <a:lnTo>
                    <a:pt x="0" y="1080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8"/>
            <p:cNvSpPr/>
            <p:nvPr userDrawn="1"/>
          </p:nvSpPr>
          <p:spPr>
            <a:xfrm flipH="1" flipV="1">
              <a:off x="6175945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21488" y="6400332"/>
            <a:ext cx="1545635" cy="385668"/>
          </a:xfrm>
          <a:prstGeom prst="rect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 userDrawn="1"/>
        </p:nvSpPr>
        <p:spPr>
          <a:xfrm>
            <a:off x="10293931" y="6416668"/>
            <a:ext cx="1459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894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47873" y="245853"/>
            <a:ext cx="11694983" cy="6366295"/>
          </a:xfrm>
          <a:prstGeom prst="roundRect">
            <a:avLst>
              <a:gd name="adj" fmla="val 5123"/>
            </a:avLst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9229164" y="4706555"/>
            <a:ext cx="2960297" cy="14233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9435332" y="4784193"/>
            <a:ext cx="146685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</a:p>
        </p:txBody>
      </p:sp>
      <p:sp>
        <p:nvSpPr>
          <p:cNvPr id="11" name="椭圆 10"/>
          <p:cNvSpPr/>
          <p:nvPr userDrawn="1"/>
        </p:nvSpPr>
        <p:spPr>
          <a:xfrm>
            <a:off x="11045888" y="4910120"/>
            <a:ext cx="517477" cy="5175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1045888" y="4949632"/>
            <a:ext cx="5467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RJ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523016" y="5576565"/>
            <a:ext cx="1209423" cy="409575"/>
          </a:xfrm>
          <a:prstGeom prst="rect">
            <a:avLst/>
          </a:prstGeom>
          <a:solidFill>
            <a:srgbClr val="00A0E9"/>
          </a:solidFill>
          <a:ln w="19050">
            <a:solidFill>
              <a:srgbClr val="00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732440" y="5576565"/>
            <a:ext cx="830927" cy="4095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9530024" y="5553634"/>
            <a:ext cx="12115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九年级</a:t>
            </a: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0739447" y="5553634"/>
            <a:ext cx="868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6" y="394353"/>
            <a:ext cx="2191059" cy="10424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76" y="534563"/>
            <a:ext cx="1253057" cy="5271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05" y="771526"/>
            <a:ext cx="7426478" cy="5490406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536655" y="5448096"/>
            <a:ext cx="31616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木牍教育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教学设计中心</a:t>
            </a:r>
            <a:r>
              <a:rPr lang="zh-CN" altLang="en-US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制作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543447" y="5835650"/>
            <a:ext cx="372857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kern="12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※ </a:t>
            </a:r>
            <a:r>
              <a:rPr lang="zh-CN" altLang="zh-CN" kern="12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建议使用</a:t>
            </a:r>
            <a:r>
              <a:rPr lang="en-US" altLang="zh-CN" kern="1200" dirty="0">
                <a:solidFill>
                  <a:schemeClr val="bg1"/>
                </a:solidFill>
                <a:effectLst/>
                <a:latin typeface="+mj-lt"/>
                <a:ea typeface="楷体" panose="02010609060101010101" charset="-122"/>
                <a:cs typeface="+mn-cs"/>
              </a:rPr>
              <a:t>WPS2019</a:t>
            </a:r>
            <a:r>
              <a:rPr lang="zh-CN" altLang="zh-CN" kern="12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打开</a:t>
            </a:r>
            <a:r>
              <a:rPr lang="zh-CN" altLang="en-US" kern="1200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89460" cy="6870701"/>
            <a:chOff x="0" y="-1"/>
            <a:chExt cx="11791950" cy="6870701"/>
          </a:xfrm>
        </p:grpSpPr>
        <p:sp>
          <p:nvSpPr>
            <p:cNvPr id="2" name="矩形 1"/>
            <p:cNvSpPr/>
            <p:nvPr userDrawn="1"/>
          </p:nvSpPr>
          <p:spPr>
            <a:xfrm>
              <a:off x="0" y="-1"/>
              <a:ext cx="5895975" cy="68580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0 w 6096000"/>
                <a:gd name="connsiteY0-2" fmla="*/ 0 h 6858001"/>
                <a:gd name="connsiteX1-3" fmla="*/ 6096000 w 6096000"/>
                <a:gd name="connsiteY1-4" fmla="*/ 0 h 6858001"/>
                <a:gd name="connsiteX2-5" fmla="*/ 5321300 w 6096000"/>
                <a:gd name="connsiteY2-6" fmla="*/ 6858001 h 6858001"/>
                <a:gd name="connsiteX3-7" fmla="*/ 0 w 6096000"/>
                <a:gd name="connsiteY3-8" fmla="*/ 6858001 h 6858001"/>
                <a:gd name="connsiteX4-9" fmla="*/ 0 w 6096000"/>
                <a:gd name="connsiteY4-10" fmla="*/ 0 h 68580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96000" h="6858001">
                  <a:moveTo>
                    <a:pt x="0" y="0"/>
                  </a:moveTo>
                  <a:lnTo>
                    <a:pt x="6096000" y="0"/>
                  </a:lnTo>
                  <a:lnTo>
                    <a:pt x="5321300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5122128" y="-1"/>
              <a:ext cx="6669822" cy="68707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800100 w 6896100"/>
                <a:gd name="connsiteY0-2" fmla="*/ 0 h 6870701"/>
                <a:gd name="connsiteX1-3" fmla="*/ 6896100 w 6896100"/>
                <a:gd name="connsiteY1-4" fmla="*/ 0 h 6870701"/>
                <a:gd name="connsiteX2-5" fmla="*/ 6896100 w 6896100"/>
                <a:gd name="connsiteY2-6" fmla="*/ 6858001 h 6870701"/>
                <a:gd name="connsiteX3-7" fmla="*/ 0 w 6896100"/>
                <a:gd name="connsiteY3-8" fmla="*/ 6870701 h 6870701"/>
                <a:gd name="connsiteX4-9" fmla="*/ 800100 w 6896100"/>
                <a:gd name="connsiteY4-10" fmla="*/ 0 h 68707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6100" h="6870701">
                  <a:moveTo>
                    <a:pt x="800100" y="0"/>
                  </a:moveTo>
                  <a:lnTo>
                    <a:pt x="6896100" y="0"/>
                  </a:lnTo>
                  <a:lnTo>
                    <a:pt x="6896100" y="6858001"/>
                  </a:lnTo>
                  <a:lnTo>
                    <a:pt x="0" y="6870701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圆角矩形 2"/>
          <p:cNvSpPr/>
          <p:nvPr userDrawn="1"/>
        </p:nvSpPr>
        <p:spPr>
          <a:xfrm>
            <a:off x="593978" y="546100"/>
            <a:ext cx="11021303" cy="5765800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  <a:effectLst>
            <a:outerShdw blurRad="3302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138982" y="5995417"/>
            <a:ext cx="701441" cy="175929"/>
            <a:chOff x="2875007" y="1403846"/>
            <a:chExt cx="701587" cy="175929"/>
          </a:xfrm>
          <a:solidFill>
            <a:schemeClr val="bg1"/>
          </a:solidFill>
        </p:grpSpPr>
        <p:sp>
          <p:nvSpPr>
            <p:cNvPr id="9" name="等腰三角形 8"/>
            <p:cNvSpPr/>
            <p:nvPr userDrawn="1"/>
          </p:nvSpPr>
          <p:spPr>
            <a:xfrm rot="5400000">
              <a:off x="2862874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10" name="等腰三角形 9"/>
            <p:cNvSpPr/>
            <p:nvPr userDrawn="1"/>
          </p:nvSpPr>
          <p:spPr>
            <a:xfrm rot="5400000">
              <a:off x="3137836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11" name="等腰三角形 10"/>
            <p:cNvSpPr/>
            <p:nvPr userDrawn="1"/>
          </p:nvSpPr>
          <p:spPr>
            <a:xfrm rot="5400000">
              <a:off x="3412798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3333650"/>
            <a:ext cx="12189459" cy="3517092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1656300" y="648183"/>
            <a:ext cx="8857813" cy="5000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sx="104000" sy="104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2387461" y="1088073"/>
            <a:ext cx="3206932" cy="3915880"/>
            <a:chOff x="2347661" y="1172441"/>
            <a:chExt cx="3207600" cy="3915880"/>
          </a:xfrm>
        </p:grpSpPr>
        <p:sp>
          <p:nvSpPr>
            <p:cNvPr id="6" name="矩形 5"/>
            <p:cNvSpPr/>
            <p:nvPr userDrawn="1"/>
          </p:nvSpPr>
          <p:spPr>
            <a:xfrm>
              <a:off x="2347661" y="3611946"/>
              <a:ext cx="3207600" cy="1476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500" dirty="0" err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微信扫码加学科专属客服，及时获取更多一手优质教学资源</a:t>
              </a:r>
              <a:r>
                <a:rPr lang="zh-CN" altLang="en-US" sz="15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；</a:t>
              </a:r>
              <a:r>
                <a:rPr sz="1500" dirty="0" err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进入安徽</a:t>
              </a:r>
              <a:r>
                <a:rPr lang="zh-CN" sz="1500" dirty="0" err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</a:t>
              </a:r>
              <a:r>
                <a:rPr sz="1500" dirty="0" err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教研服务群，与省内一线优秀教师实时交流教学教研信息</a:t>
              </a:r>
              <a:r>
                <a:rPr sz="15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2640550" y="1172441"/>
              <a:ext cx="2621826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物理学科专属客服</a:t>
              </a:r>
            </a:p>
          </p:txBody>
        </p:sp>
        <p:grpSp>
          <p:nvGrpSpPr>
            <p:cNvPr id="8" name="组合 7"/>
            <p:cNvGrpSpPr/>
            <p:nvPr userDrawn="1"/>
          </p:nvGrpSpPr>
          <p:grpSpPr>
            <a:xfrm>
              <a:off x="3236451" y="1933475"/>
              <a:ext cx="1430020" cy="1443990"/>
              <a:chOff x="9536215" y="4959555"/>
              <a:chExt cx="1119497" cy="1120837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50" name="组合 49"/>
              <p:cNvGrpSpPr/>
              <p:nvPr userDrawn="1"/>
            </p:nvGrpSpPr>
            <p:grpSpPr>
              <a:xfrm>
                <a:off x="9536215" y="4959555"/>
                <a:ext cx="1119497" cy="1120837"/>
                <a:chOff x="10711521" y="4959555"/>
                <a:chExt cx="1119497" cy="1120837"/>
              </a:xfrm>
            </p:grpSpPr>
            <p:sp>
              <p:nvSpPr>
                <p:cNvPr id="48" name="直角三角形 47"/>
                <p:cNvSpPr/>
                <p:nvPr userDrawn="1"/>
              </p:nvSpPr>
              <p:spPr>
                <a:xfrm>
                  <a:off x="10711521" y="4960895"/>
                  <a:ext cx="1119497" cy="1119497"/>
                </a:xfrm>
                <a:prstGeom prst="rtTriangle">
                  <a:avLst/>
                </a:prstGeom>
                <a:solidFill>
                  <a:srgbClr val="FE97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直角三角形 48"/>
                <p:cNvSpPr/>
                <p:nvPr userDrawn="1"/>
              </p:nvSpPr>
              <p:spPr>
                <a:xfrm rot="10800000">
                  <a:off x="10711521" y="4959555"/>
                  <a:ext cx="1119497" cy="1119497"/>
                </a:xfrm>
                <a:prstGeom prst="rtTriangl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6" name="图片 15" descr="C:\Users\Administrator\Desktop\微信截图_20210722175450.png微信截图_20210722175450"/>
              <p:cNvPicPr>
                <a:picLocks noChangeAspect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9566166" y="4991770"/>
                <a:ext cx="1059597" cy="1057747"/>
              </a:xfrm>
              <a:prstGeom prst="rect">
                <a:avLst/>
              </a:prstGeom>
            </p:spPr>
          </p:pic>
        </p:grpSp>
      </p:grpSp>
      <p:cxnSp>
        <p:nvCxnSpPr>
          <p:cNvPr id="13" name="直接连接符 12"/>
          <p:cNvCxnSpPr/>
          <p:nvPr userDrawn="1"/>
        </p:nvCxnSpPr>
        <p:spPr>
          <a:xfrm>
            <a:off x="6085206" y="1310047"/>
            <a:ext cx="0" cy="3796710"/>
          </a:xfrm>
          <a:prstGeom prst="line">
            <a:avLst/>
          </a:prstGeom>
          <a:ln w="19050">
            <a:solidFill>
              <a:srgbClr val="FE9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 userDrawn="1"/>
        </p:nvGrpSpPr>
        <p:grpSpPr>
          <a:xfrm>
            <a:off x="6754343" y="1088073"/>
            <a:ext cx="2880122" cy="3915880"/>
            <a:chOff x="6941620" y="1172441"/>
            <a:chExt cx="2880722" cy="3915880"/>
          </a:xfrm>
        </p:grpSpPr>
        <p:sp>
          <p:nvSpPr>
            <p:cNvPr id="7" name="矩形 6"/>
            <p:cNvSpPr/>
            <p:nvPr userDrawn="1"/>
          </p:nvSpPr>
          <p:spPr>
            <a:xfrm>
              <a:off x="6941620" y="3611946"/>
              <a:ext cx="2880722" cy="1476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此码为</a:t>
              </a:r>
              <a:r>
                <a:rPr lang="zh-CN" sz="15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课件使用</a:t>
              </a:r>
              <a:r>
                <a:rPr lang="zh-CN" altLang="en-US" sz="15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反馈</a:t>
              </a:r>
              <a:r>
                <a:rPr lang="zh-CN" sz="15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的相关问卷</a:t>
              </a:r>
              <a:r>
                <a:rPr lang="zh-CN" altLang="en-US" sz="15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，扫码填写即有机会获得奖品。</a:t>
              </a:r>
              <a:endPara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您的意见，我们认真在听；</a:t>
              </a:r>
              <a:endPara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您的问题，我们全力解决。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7666971" y="1933475"/>
              <a:ext cx="1430020" cy="1443990"/>
              <a:chOff x="1817" y="6314"/>
              <a:chExt cx="2252" cy="227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3" name="组合 2"/>
              <p:cNvGrpSpPr/>
              <p:nvPr userDrawn="1"/>
            </p:nvGrpSpPr>
            <p:grpSpPr>
              <a:xfrm>
                <a:off x="1817" y="6314"/>
                <a:ext cx="2252" cy="2274"/>
                <a:chOff x="10711521" y="4959555"/>
                <a:chExt cx="1119497" cy="1120837"/>
              </a:xfrm>
            </p:grpSpPr>
            <p:sp>
              <p:nvSpPr>
                <p:cNvPr id="4" name="直角三角形 3"/>
                <p:cNvSpPr/>
                <p:nvPr userDrawn="1"/>
              </p:nvSpPr>
              <p:spPr>
                <a:xfrm>
                  <a:off x="10711521" y="4960895"/>
                  <a:ext cx="1119497" cy="1119497"/>
                </a:xfrm>
                <a:prstGeom prst="rtTriangl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直角三角形 4"/>
                <p:cNvSpPr/>
                <p:nvPr userDrawn="1"/>
              </p:nvSpPr>
              <p:spPr>
                <a:xfrm rot="10800000">
                  <a:off x="10711521" y="4959555"/>
                  <a:ext cx="1119497" cy="1119497"/>
                </a:xfrm>
                <a:prstGeom prst="rtTriangle">
                  <a:avLst/>
                </a:prstGeom>
                <a:solidFill>
                  <a:srgbClr val="FE97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9" name="图片 8" descr="C:\Users\Administrator\Desktop\物理.png物理"/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1879" y="6388"/>
                <a:ext cx="2129" cy="2130"/>
              </a:xfrm>
              <a:prstGeom prst="rect">
                <a:avLst/>
              </a:prstGeom>
            </p:spPr>
          </p:pic>
        </p:grpSp>
        <p:sp>
          <p:nvSpPr>
            <p:cNvPr id="21" name="矩形 20"/>
            <p:cNvSpPr/>
            <p:nvPr userDrawn="1"/>
          </p:nvSpPr>
          <p:spPr>
            <a:xfrm>
              <a:off x="7375932" y="1172441"/>
              <a:ext cx="2012099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A0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课件使用反馈</a:t>
              </a:r>
              <a:endParaRPr lang="en-US" altLang="zh-CN" sz="2400" b="1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7" y="5886923"/>
            <a:ext cx="1253056" cy="52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 userDrawn="1"/>
        </p:nvSpPr>
        <p:spPr>
          <a:xfrm>
            <a:off x="5290247" y="5976838"/>
            <a:ext cx="4856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为广大师生提供优质产品，为基础教育发展贡献力量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099990" y="5976838"/>
            <a:ext cx="0" cy="338554"/>
          </a:xfrm>
          <a:prstGeom prst="line">
            <a:avLst/>
          </a:prstGeom>
          <a:ln w="19050">
            <a:solidFill>
              <a:srgbClr val="FE9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70" y="5664041"/>
            <a:ext cx="1471193" cy="1201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2370192" cy="6858000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504580" y="2424823"/>
            <a:ext cx="1106170" cy="3444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b="1" spc="600" dirty="0">
                <a:solidFill>
                  <a:schemeClr val="bg1"/>
                </a:solidFill>
              </a:rPr>
              <a:t>有奖征稿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944509" y="798287"/>
            <a:ext cx="10244951" cy="5341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703951" y="1080954"/>
            <a:ext cx="9151751" cy="445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2400" b="1" kern="1200" dirty="0">
                <a:solidFill>
                  <a:srgbClr val="036EB8"/>
                </a:solidFill>
                <a:effectLst/>
                <a:latin typeface="+mj-ea"/>
                <a:ea typeface="+mj-ea"/>
                <a:cs typeface="+mn-cs"/>
              </a:rPr>
              <a:t>征集内容</a:t>
            </a:r>
          </a:p>
          <a:p>
            <a:pPr>
              <a:lnSpc>
                <a:spcPct val="160000"/>
              </a:lnSpc>
            </a:pPr>
            <a:r>
              <a:rPr lang="zh-CN" altLang="zh-CN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原创题：原创即可</a:t>
            </a:r>
            <a:r>
              <a:rPr lang="zh-CN" altLang="zh-CN" sz="2000" b="1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（标明学科、年级或单元）</a:t>
            </a:r>
            <a:endParaRPr lang="zh-CN" altLang="zh-CN" sz="2000" kern="1200" dirty="0">
              <a:solidFill>
                <a:schemeClr val="tx1"/>
              </a:solidFill>
              <a:effectLst/>
              <a:latin typeface="+mj-ea"/>
              <a:ea typeface="+mj-ea"/>
              <a:cs typeface="+mn-cs"/>
            </a:endParaRPr>
          </a:p>
          <a:p>
            <a:pPr>
              <a:lnSpc>
                <a:spcPct val="160000"/>
              </a:lnSpc>
            </a:pPr>
            <a:r>
              <a:rPr lang="zh-CN" altLang="zh-CN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优质原创课件：期中、期末、专题、中考复习等优质原创课件</a:t>
            </a:r>
          </a:p>
          <a:p>
            <a:pPr>
              <a:lnSpc>
                <a:spcPct val="160000"/>
              </a:lnSpc>
              <a:spcBef>
                <a:spcPts val="1800"/>
              </a:spcBef>
            </a:pPr>
            <a:r>
              <a:rPr lang="zh-CN" altLang="zh-CN" sz="2400" b="1" kern="1200" dirty="0">
                <a:solidFill>
                  <a:srgbClr val="036EB8"/>
                </a:solidFill>
                <a:effectLst/>
                <a:latin typeface="+mj-ea"/>
                <a:ea typeface="+mj-ea"/>
                <a:cs typeface="+mn-cs"/>
              </a:rPr>
              <a:t>投稿事宜</a:t>
            </a:r>
          </a:p>
          <a:p>
            <a:pPr>
              <a:lnSpc>
                <a:spcPct val="160000"/>
              </a:lnSpc>
            </a:pPr>
            <a:r>
              <a:rPr lang="zh-CN" altLang="zh-CN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投稿邮箱：</a:t>
            </a:r>
            <a:r>
              <a:rPr lang="en-US" altLang="zh-CN" sz="2000" b="1" u="sng" kern="1200" dirty="0">
                <a:solidFill>
                  <a:srgbClr val="006EB8"/>
                </a:solidFill>
                <a:effectLst/>
                <a:latin typeface="+mj-ea"/>
                <a:ea typeface="+mj-ea"/>
                <a:cs typeface="+mn-cs"/>
                <a:hlinkClick r:id="rId6"/>
              </a:rPr>
              <a:t>2215568525@qq.com</a:t>
            </a:r>
            <a:endParaRPr lang="zh-CN" altLang="zh-CN" sz="2000" b="1" u="sng" kern="1200" dirty="0">
              <a:solidFill>
                <a:srgbClr val="006EB8"/>
              </a:solidFill>
              <a:effectLst/>
              <a:latin typeface="+mj-ea"/>
              <a:ea typeface="+mj-ea"/>
              <a:cs typeface="+mn-cs"/>
            </a:endParaRPr>
          </a:p>
          <a:p>
            <a:pPr>
              <a:lnSpc>
                <a:spcPct val="160000"/>
              </a:lnSpc>
            </a:pPr>
            <a:r>
              <a:rPr lang="zh-CN" altLang="en-US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联系电话</a:t>
            </a:r>
            <a:r>
              <a:rPr lang="zh-CN" altLang="zh-CN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：</a:t>
            </a:r>
            <a:r>
              <a:rPr lang="en-US" altLang="zh-CN" sz="2000" b="1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0551-65985616 </a:t>
            </a:r>
            <a:endParaRPr lang="zh-CN" altLang="zh-CN" sz="2000" b="1" kern="1200" dirty="0">
              <a:solidFill>
                <a:schemeClr val="tx1"/>
              </a:solidFill>
              <a:effectLst/>
              <a:latin typeface="+mj-ea"/>
              <a:ea typeface="+mj-ea"/>
              <a:cs typeface="+mn-cs"/>
            </a:endParaRPr>
          </a:p>
          <a:p>
            <a:pPr>
              <a:lnSpc>
                <a:spcPct val="160000"/>
              </a:lnSpc>
            </a:pPr>
            <a:r>
              <a:rPr lang="zh-CN" altLang="zh-CN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投稿时，</a:t>
            </a:r>
            <a:r>
              <a:rPr lang="zh-CN" altLang="zh-CN" sz="2000" b="1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请务必写清联系方式</a:t>
            </a:r>
            <a:r>
              <a:rPr lang="zh-CN" altLang="zh-CN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。我司在收稿后</a:t>
            </a:r>
            <a:r>
              <a:rPr lang="en-US" altLang="zh-CN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7</a:t>
            </a:r>
            <a:r>
              <a:rPr lang="zh-CN" altLang="zh-CN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个工作日内，反馈稿件意见。</a:t>
            </a:r>
            <a:endParaRPr lang="en-US" altLang="zh-CN" sz="2000" kern="1200" dirty="0">
              <a:solidFill>
                <a:schemeClr val="tx1"/>
              </a:solidFill>
              <a:effectLst/>
              <a:latin typeface="+mj-ea"/>
              <a:ea typeface="+mj-ea"/>
              <a:cs typeface="+mn-cs"/>
            </a:endParaRPr>
          </a:p>
          <a:p>
            <a:pPr>
              <a:lnSpc>
                <a:spcPct val="160000"/>
              </a:lnSpc>
            </a:pPr>
            <a:r>
              <a:rPr lang="zh-CN" altLang="zh-CN" sz="20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参与即有机会获得精美礼品！</a:t>
            </a:r>
            <a:endParaRPr lang="zh-CN" altLang="zh-CN" kern="1200" dirty="0">
              <a:solidFill>
                <a:schemeClr val="tx1"/>
              </a:solidFill>
              <a:effectLst/>
              <a:latin typeface="+mj-ea"/>
              <a:ea typeface="+mj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1" y="1228165"/>
            <a:ext cx="1019680" cy="10198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434">
            <a:off x="2919371" y="2058920"/>
            <a:ext cx="5969800" cy="25115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3426369" y="1516144"/>
            <a:ext cx="53373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19.1 </a:t>
            </a:r>
            <a:r>
              <a:rPr lang="zh-CN" altLang="en-US" sz="48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家庭</a:t>
            </a:r>
            <a:r>
              <a:rPr lang="zh-CN" sz="4800" b="1" kern="100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电路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69680" y="131033"/>
            <a:ext cx="3612551" cy="344170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人教版九年级下册  第十九章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6644363" y="3216656"/>
            <a:ext cx="3128454" cy="614045"/>
            <a:chOff x="6474413" y="3006593"/>
            <a:chExt cx="3129758" cy="614301"/>
          </a:xfrm>
        </p:grpSpPr>
        <p:sp>
          <p:nvSpPr>
            <p:cNvPr id="4" name="文本框 3"/>
            <p:cNvSpPr txBox="1"/>
            <p:nvPr/>
          </p:nvSpPr>
          <p:spPr>
            <a:xfrm>
              <a:off x="7394371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  <a:sym typeface="+mn-ea"/>
                </a:rPr>
                <a:t>课程讲授</a:t>
              </a:r>
              <a:endParaRPr lang="zh-CN" altLang="en-US" sz="3400" b="0" u="none" baseline="0" dirty="0">
                <a:solidFill>
                  <a:srgbClr val="FF0000"/>
                </a:solidFill>
                <a:uFill>
                  <a:solidFill>
                    <a:srgbClr val="FE970E"/>
                  </a:solidFill>
                </a:uFill>
                <a:sym typeface="+mn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74413" y="3177377"/>
              <a:ext cx="670290" cy="273984"/>
              <a:chOff x="1775533" y="2742578"/>
              <a:chExt cx="898801" cy="367390"/>
            </a:xfrm>
          </p:grpSpPr>
          <p:sp>
            <p:nvSpPr>
              <p:cNvPr id="24" name="燕尾形 23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燕尾形 24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2564097" y="3216656"/>
            <a:ext cx="3128454" cy="614045"/>
            <a:chOff x="2392445" y="3006593"/>
            <a:chExt cx="3129758" cy="614301"/>
          </a:xfrm>
        </p:grpSpPr>
        <p:sp>
          <p:nvSpPr>
            <p:cNvPr id="2" name="文本框 1"/>
            <p:cNvSpPr txBox="1"/>
            <p:nvPr/>
          </p:nvSpPr>
          <p:spPr>
            <a:xfrm>
              <a:off x="3312403" y="3006593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课程导入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92445" y="3177377"/>
              <a:ext cx="670290" cy="273984"/>
              <a:chOff x="1775533" y="2742578"/>
              <a:chExt cx="898801" cy="367390"/>
            </a:xfrm>
          </p:grpSpPr>
          <p:sp>
            <p:nvSpPr>
              <p:cNvPr id="8" name="燕尾形 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燕尾形 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64231" y="4355272"/>
            <a:ext cx="3128628" cy="614045"/>
            <a:chOff x="2503744" y="4443137"/>
            <a:chExt cx="3129758" cy="614301"/>
          </a:xfrm>
        </p:grpSpPr>
        <p:sp>
          <p:nvSpPr>
            <p:cNvPr id="32" name="文本框 31"/>
            <p:cNvSpPr txBox="1"/>
            <p:nvPr/>
          </p:nvSpPr>
          <p:spPr>
            <a:xfrm>
              <a:off x="3423702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本课小结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03744" y="4613921"/>
              <a:ext cx="670290" cy="273984"/>
              <a:chOff x="1775533" y="2742578"/>
              <a:chExt cx="898801" cy="367390"/>
            </a:xfrm>
          </p:grpSpPr>
          <p:sp>
            <p:nvSpPr>
              <p:cNvPr id="35" name="燕尾形 34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燕尾形 35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647952" y="4355216"/>
            <a:ext cx="3128454" cy="614045"/>
            <a:chOff x="6478002" y="4443137"/>
            <a:chExt cx="3129758" cy="614301"/>
          </a:xfrm>
        </p:grpSpPr>
        <p:sp>
          <p:nvSpPr>
            <p:cNvPr id="33" name="文本框 32"/>
            <p:cNvSpPr txBox="1"/>
            <p:nvPr/>
          </p:nvSpPr>
          <p:spPr>
            <a:xfrm>
              <a:off x="7397960" y="4443137"/>
              <a:ext cx="2209800" cy="6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400" b="0" u="none" baseline="0" dirty="0">
                  <a:solidFill>
                    <a:srgbClr val="FF0000"/>
                  </a:solidFill>
                  <a:uFill>
                    <a:solidFill>
                      <a:srgbClr val="FE970E"/>
                    </a:solidFill>
                  </a:uFill>
                </a:rPr>
                <a:t>习题练习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478002" y="4613921"/>
              <a:ext cx="670290" cy="273984"/>
              <a:chOff x="1775533" y="2742578"/>
              <a:chExt cx="898801" cy="367390"/>
            </a:xfrm>
          </p:grpSpPr>
          <p:sp>
            <p:nvSpPr>
              <p:cNvPr id="38" name="燕尾形 37"/>
              <p:cNvSpPr/>
              <p:nvPr userDrawn="1"/>
            </p:nvSpPr>
            <p:spPr>
              <a:xfrm>
                <a:off x="1775533" y="2742578"/>
                <a:ext cx="409487" cy="367390"/>
              </a:xfrm>
              <a:prstGeom prst="chevron">
                <a:avLst/>
              </a:prstGeom>
              <a:solidFill>
                <a:srgbClr val="FE97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燕尾形 38"/>
              <p:cNvSpPr/>
              <p:nvPr userDrawn="1"/>
            </p:nvSpPr>
            <p:spPr>
              <a:xfrm>
                <a:off x="2116165" y="2742578"/>
                <a:ext cx="558169" cy="367390"/>
              </a:xfrm>
              <a:prstGeom prst="chevron">
                <a:avLst/>
              </a:prstGeom>
              <a:solidFill>
                <a:srgbClr val="036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303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火线和零线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7256780" y="2243455"/>
            <a:ext cx="3615055" cy="3395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2650" y="2400935"/>
            <a:ext cx="584771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使用方法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</a:p>
          <a:p>
            <a:pPr algn="l"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用手接触笔尾的金属体、笔尖金属体接触被测电路。若氖管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，则接触的是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火线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，否则为零线。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0" y="187896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试电笔</a:t>
            </a:r>
          </a:p>
        </p:txBody>
      </p:sp>
      <p:pic>
        <p:nvPicPr>
          <p:cNvPr id="17410" name="Picture 2" descr="13-18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060" y="4559300"/>
            <a:ext cx="1652270" cy="172339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  <a:effectLst/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415" y="4559300"/>
            <a:ext cx="1678305" cy="170624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  <a:effectLst/>
        </p:spPr>
      </p:pic>
      <p:sp>
        <p:nvSpPr>
          <p:cNvPr id="5" name="乘号 4"/>
          <p:cNvSpPr/>
          <p:nvPr/>
        </p:nvSpPr>
        <p:spPr>
          <a:xfrm>
            <a:off x="2028825" y="5105400"/>
            <a:ext cx="1246505" cy="1160145"/>
          </a:xfrm>
          <a:prstGeom prst="mathMultiply">
            <a:avLst>
              <a:gd name="adj1" fmla="val 13200"/>
            </a:avLst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乘号 5"/>
          <p:cNvSpPr/>
          <p:nvPr/>
        </p:nvSpPr>
        <p:spPr>
          <a:xfrm>
            <a:off x="4133215" y="5105400"/>
            <a:ext cx="1246505" cy="1160145"/>
          </a:xfrm>
          <a:prstGeom prst="mathMultiply">
            <a:avLst>
              <a:gd name="adj1" fmla="val 13200"/>
            </a:avLst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303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火线和零线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2650" y="1901190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用电器与零线、火线的连接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2650" y="2741295"/>
            <a:ext cx="576897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各用电器（插座）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在电路中。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控制用电器的开关要连接在火线和用电器之间。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9458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0330" b="4193"/>
          <a:stretch>
            <a:fillRect/>
          </a:stretch>
        </p:blipFill>
        <p:spPr>
          <a:xfrm>
            <a:off x="7675245" y="1901190"/>
            <a:ext cx="3114040" cy="4163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4730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三线插头和漏电保护器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487" name="Picture 3" descr="E:\R九物下\WL_9\resource\9191\jpg\1070400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505" y="2628583"/>
            <a:ext cx="4259263" cy="297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26465" y="196215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三线插头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6465" y="2628900"/>
            <a:ext cx="2605405" cy="17703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表示接火线；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表示接零线；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表示接地线。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4730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三线插头和漏电保护器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6465" y="196215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三线插头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804660" y="2379980"/>
            <a:ext cx="4644390" cy="2897505"/>
            <a:chOff x="9398" y="5692"/>
            <a:chExt cx="7314" cy="4563"/>
          </a:xfrm>
        </p:grpSpPr>
        <p:pic>
          <p:nvPicPr>
            <p:cNvPr id="105" name="图片 10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111" y="5692"/>
              <a:ext cx="3948" cy="3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6"/>
            <p:cNvSpPr/>
            <p:nvPr/>
          </p:nvSpPr>
          <p:spPr>
            <a:xfrm>
              <a:off x="12073" y="9531"/>
              <a:ext cx="234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三孔插座</a:t>
              </a:r>
            </a:p>
          </p:txBody>
        </p:sp>
        <p:sp>
          <p:nvSpPr>
            <p:cNvPr id="13" name="Text Box 38"/>
            <p:cNvSpPr txBox="1"/>
            <p:nvPr/>
          </p:nvSpPr>
          <p:spPr>
            <a:xfrm>
              <a:off x="9488" y="7736"/>
              <a:ext cx="1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接零线</a:t>
              </a:r>
            </a:p>
          </p:txBody>
        </p:sp>
        <p:sp>
          <p:nvSpPr>
            <p:cNvPr id="14" name="Text Box 45"/>
            <p:cNvSpPr txBox="1"/>
            <p:nvPr/>
          </p:nvSpPr>
          <p:spPr>
            <a:xfrm>
              <a:off x="14898" y="7713"/>
              <a:ext cx="181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接火线</a:t>
              </a:r>
            </a:p>
          </p:txBody>
        </p:sp>
        <p:sp>
          <p:nvSpPr>
            <p:cNvPr id="7" name="Text Box 48"/>
            <p:cNvSpPr txBox="1"/>
            <p:nvPr/>
          </p:nvSpPr>
          <p:spPr>
            <a:xfrm>
              <a:off x="9398" y="6778"/>
              <a:ext cx="181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接地线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768" y="6343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13585" y="8101"/>
              <a:ext cx="1473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11168" y="8098"/>
              <a:ext cx="1473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8"/>
            <p:cNvSpPr txBox="1"/>
            <p:nvPr/>
          </p:nvSpPr>
          <p:spPr>
            <a:xfrm>
              <a:off x="13450" y="8098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223" y="8101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1015" y="7171"/>
              <a:ext cx="20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774065" y="2819400"/>
            <a:ext cx="5662295" cy="1855470"/>
            <a:chOff x="7820" y="2613"/>
            <a:chExt cx="8917" cy="2922"/>
          </a:xfrm>
        </p:grpSpPr>
        <p:grpSp>
          <p:nvGrpSpPr>
            <p:cNvPr id="38" name="组合 37"/>
            <p:cNvGrpSpPr/>
            <p:nvPr/>
          </p:nvGrpSpPr>
          <p:grpSpPr>
            <a:xfrm>
              <a:off x="10957" y="2613"/>
              <a:ext cx="4078" cy="2923"/>
              <a:chOff x="5668016" y="298450"/>
              <a:chExt cx="2587778" cy="1856048"/>
            </a:xfrm>
          </p:grpSpPr>
          <p:pic>
            <p:nvPicPr>
              <p:cNvPr id="21537" name="Picture 2" descr="E:\R九物下\素材\三脚插头.jpg"/>
              <p:cNvPicPr>
                <a:picLocks noChangeAspect="1"/>
              </p:cNvPicPr>
              <p:nvPr/>
            </p:nvPicPr>
            <p:blipFill>
              <a:blip r:embed="rId3"/>
              <a:srcRect l="2827" t="5577" r="1147" b="4259"/>
              <a:stretch>
                <a:fillRect/>
              </a:stretch>
            </p:blipFill>
            <p:spPr>
              <a:xfrm>
                <a:off x="5668016" y="298450"/>
                <a:ext cx="2587778" cy="182239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38" name="矩形 7"/>
              <p:cNvSpPr/>
              <p:nvPr/>
            </p:nvSpPr>
            <p:spPr>
              <a:xfrm>
                <a:off x="6074826" y="1694137"/>
                <a:ext cx="1431766" cy="4603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</a:pPr>
                <a:r>
                  <a:rPr lang="zh-CN" altLang="en-US" sz="2400" dirty="0">
                    <a:solidFill>
                      <a:srgbClr val="036EB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三脚插头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H="1">
              <a:off x="10248" y="3638"/>
              <a:ext cx="965" cy="138"/>
            </a:xfrm>
            <a:prstGeom prst="line">
              <a:avLst/>
            </a:prstGeom>
            <a:ln w="28575">
              <a:solidFill>
                <a:srgbClr val="036E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48"/>
            <p:cNvSpPr txBox="1"/>
            <p:nvPr/>
          </p:nvSpPr>
          <p:spPr>
            <a:xfrm>
              <a:off x="8495" y="3448"/>
              <a:ext cx="181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接外壳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10450" y="3681"/>
              <a:ext cx="1338" cy="758"/>
            </a:xfrm>
            <a:prstGeom prst="line">
              <a:avLst/>
            </a:prstGeom>
            <a:ln w="28575">
              <a:solidFill>
                <a:srgbClr val="036E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0465" y="4218"/>
              <a:ext cx="1133" cy="205"/>
            </a:xfrm>
            <a:prstGeom prst="line">
              <a:avLst/>
            </a:prstGeom>
            <a:ln w="28575">
              <a:solidFill>
                <a:srgbClr val="036E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48"/>
            <p:cNvSpPr txBox="1"/>
            <p:nvPr/>
          </p:nvSpPr>
          <p:spPr>
            <a:xfrm>
              <a:off x="7820" y="4086"/>
              <a:ext cx="297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接用电部分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706" y="3063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715" y="2909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BDD7E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130" y="4222"/>
              <a:ext cx="7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 flipV="1">
              <a:off x="14790" y="4121"/>
              <a:ext cx="243" cy="500"/>
            </a:xfrm>
            <a:prstGeom prst="line">
              <a:avLst/>
            </a:prstGeom>
            <a:ln w="28575">
              <a:solidFill>
                <a:srgbClr val="036E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48"/>
            <p:cNvSpPr txBox="1"/>
            <p:nvPr/>
          </p:nvSpPr>
          <p:spPr>
            <a:xfrm>
              <a:off x="14303" y="3358"/>
              <a:ext cx="243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036E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接用电器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4730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三线插头和漏电保护器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 descr="QQ截图20181204101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5" y="2655570"/>
            <a:ext cx="3550285" cy="2920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704975" y="574738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漏电保护器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rcRect l="13852" t="22546" r="13861" b="6259"/>
          <a:stretch>
            <a:fillRect/>
          </a:stretch>
        </p:blipFill>
        <p:spPr>
          <a:xfrm>
            <a:off x="7115810" y="3502025"/>
            <a:ext cx="2872105" cy="2716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Line 6"/>
          <p:cNvSpPr/>
          <p:nvPr/>
        </p:nvSpPr>
        <p:spPr>
          <a:xfrm>
            <a:off x="5453063" y="1782445"/>
            <a:ext cx="4932362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7"/>
          <p:cNvSpPr txBox="1"/>
          <p:nvPr/>
        </p:nvSpPr>
        <p:spPr>
          <a:xfrm>
            <a:off x="10363200" y="1510348"/>
            <a:ext cx="895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火线</a:t>
            </a:r>
          </a:p>
        </p:txBody>
      </p:sp>
      <p:sp>
        <p:nvSpPr>
          <p:cNvPr id="13" name="Text Box 8"/>
          <p:cNvSpPr txBox="1"/>
          <p:nvPr/>
        </p:nvSpPr>
        <p:spPr>
          <a:xfrm>
            <a:off x="10344150" y="2196783"/>
            <a:ext cx="914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零线</a:t>
            </a:r>
          </a:p>
        </p:txBody>
      </p:sp>
      <p:sp>
        <p:nvSpPr>
          <p:cNvPr id="14" name="Line 9"/>
          <p:cNvSpPr/>
          <p:nvPr/>
        </p:nvSpPr>
        <p:spPr>
          <a:xfrm>
            <a:off x="5453063" y="2487295"/>
            <a:ext cx="493871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" name="Text Box 10"/>
          <p:cNvSpPr txBox="1"/>
          <p:nvPr/>
        </p:nvSpPr>
        <p:spPr>
          <a:xfrm>
            <a:off x="10344150" y="2878773"/>
            <a:ext cx="914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接地</a:t>
            </a:r>
          </a:p>
        </p:txBody>
      </p:sp>
      <p:sp>
        <p:nvSpPr>
          <p:cNvPr id="17" name="Line 11"/>
          <p:cNvSpPr/>
          <p:nvPr/>
        </p:nvSpPr>
        <p:spPr>
          <a:xfrm>
            <a:off x="5453063" y="3155633"/>
            <a:ext cx="4932362" cy="0"/>
          </a:xfrm>
          <a:prstGeom prst="line">
            <a:avLst/>
          </a:prstGeom>
          <a:ln w="25400" cap="flat" cmpd="sng">
            <a:solidFill>
              <a:srgbClr val="036EB8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Line 13"/>
          <p:cNvSpPr/>
          <p:nvPr/>
        </p:nvSpPr>
        <p:spPr>
          <a:xfrm flipH="1">
            <a:off x="8075930" y="3164840"/>
            <a:ext cx="6985" cy="1744980"/>
          </a:xfrm>
          <a:prstGeom prst="line">
            <a:avLst/>
          </a:prstGeom>
          <a:ln w="25400" cap="flat" cmpd="sng">
            <a:solidFill>
              <a:srgbClr val="036EB8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" name="Group 14"/>
          <p:cNvGrpSpPr/>
          <p:nvPr/>
        </p:nvGrpSpPr>
        <p:grpSpPr>
          <a:xfrm>
            <a:off x="9182735" y="1784350"/>
            <a:ext cx="170815" cy="2499995"/>
            <a:chOff x="0" y="0"/>
            <a:chExt cx="362" cy="1678"/>
          </a:xfrm>
        </p:grpSpPr>
        <p:sp>
          <p:nvSpPr>
            <p:cNvPr id="21" name="Line 15"/>
            <p:cNvSpPr/>
            <p:nvPr/>
          </p:nvSpPr>
          <p:spPr>
            <a:xfrm>
              <a:off x="0" y="1678"/>
              <a:ext cx="36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" name="Line 16"/>
            <p:cNvSpPr/>
            <p:nvPr/>
          </p:nvSpPr>
          <p:spPr>
            <a:xfrm flipV="1">
              <a:off x="362" y="0"/>
              <a:ext cx="0" cy="1678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3" name="Group 17"/>
          <p:cNvGrpSpPr/>
          <p:nvPr/>
        </p:nvGrpSpPr>
        <p:grpSpPr>
          <a:xfrm>
            <a:off x="8484870" y="2503170"/>
            <a:ext cx="171450" cy="1781175"/>
            <a:chOff x="0" y="0"/>
            <a:chExt cx="362" cy="1225"/>
          </a:xfrm>
        </p:grpSpPr>
        <p:sp>
          <p:nvSpPr>
            <p:cNvPr id="24" name="Line 18"/>
            <p:cNvSpPr/>
            <p:nvPr/>
          </p:nvSpPr>
          <p:spPr>
            <a:xfrm>
              <a:off x="0" y="1225"/>
              <a:ext cx="36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" name="Line 19"/>
            <p:cNvSpPr/>
            <p:nvPr/>
          </p:nvSpPr>
          <p:spPr>
            <a:xfrm flipV="1">
              <a:off x="3" y="0"/>
              <a:ext cx="0" cy="122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9" name="Group 20"/>
          <p:cNvGrpSpPr/>
          <p:nvPr/>
        </p:nvGrpSpPr>
        <p:grpSpPr>
          <a:xfrm>
            <a:off x="7720965" y="2484120"/>
            <a:ext cx="180340" cy="2855595"/>
            <a:chOff x="0" y="0"/>
            <a:chExt cx="362" cy="1225"/>
          </a:xfrm>
        </p:grpSpPr>
        <p:sp>
          <p:nvSpPr>
            <p:cNvPr id="30" name="Line 30"/>
            <p:cNvSpPr/>
            <p:nvPr/>
          </p:nvSpPr>
          <p:spPr>
            <a:xfrm>
              <a:off x="0" y="1225"/>
              <a:ext cx="36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Line 31"/>
            <p:cNvSpPr/>
            <p:nvPr/>
          </p:nvSpPr>
          <p:spPr>
            <a:xfrm flipV="1">
              <a:off x="3" y="0"/>
              <a:ext cx="0" cy="122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3" name="Group 23"/>
          <p:cNvGrpSpPr/>
          <p:nvPr/>
        </p:nvGrpSpPr>
        <p:grpSpPr>
          <a:xfrm>
            <a:off x="8312785" y="1781175"/>
            <a:ext cx="76200" cy="3558540"/>
            <a:chOff x="0" y="0"/>
            <a:chExt cx="362" cy="1678"/>
          </a:xfrm>
        </p:grpSpPr>
        <p:sp>
          <p:nvSpPr>
            <p:cNvPr id="34" name="Line 33"/>
            <p:cNvSpPr/>
            <p:nvPr/>
          </p:nvSpPr>
          <p:spPr>
            <a:xfrm>
              <a:off x="0" y="1678"/>
              <a:ext cx="36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Line 34"/>
            <p:cNvSpPr/>
            <p:nvPr/>
          </p:nvSpPr>
          <p:spPr>
            <a:xfrm flipV="1">
              <a:off x="362" y="0"/>
              <a:ext cx="0" cy="1678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4730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三线插头和漏电保护器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2"/>
          <a:srcRect l="13852" t="22546" r="13861" b="6259"/>
          <a:stretch>
            <a:fillRect/>
          </a:stretch>
        </p:blipFill>
        <p:spPr>
          <a:xfrm>
            <a:off x="7115810" y="3502025"/>
            <a:ext cx="2872105" cy="2716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Line 6"/>
          <p:cNvSpPr/>
          <p:nvPr/>
        </p:nvSpPr>
        <p:spPr>
          <a:xfrm>
            <a:off x="5453063" y="1782445"/>
            <a:ext cx="4932362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2" name="Text Box 7"/>
          <p:cNvSpPr txBox="1"/>
          <p:nvPr/>
        </p:nvSpPr>
        <p:spPr>
          <a:xfrm>
            <a:off x="10363200" y="1510348"/>
            <a:ext cx="895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火线</a:t>
            </a:r>
          </a:p>
        </p:txBody>
      </p:sp>
      <p:sp>
        <p:nvSpPr>
          <p:cNvPr id="22533" name="Text Box 8"/>
          <p:cNvSpPr txBox="1"/>
          <p:nvPr/>
        </p:nvSpPr>
        <p:spPr>
          <a:xfrm>
            <a:off x="10344150" y="2196783"/>
            <a:ext cx="914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零线</a:t>
            </a:r>
          </a:p>
        </p:txBody>
      </p:sp>
      <p:sp>
        <p:nvSpPr>
          <p:cNvPr id="22534" name="Line 9"/>
          <p:cNvSpPr/>
          <p:nvPr/>
        </p:nvSpPr>
        <p:spPr>
          <a:xfrm>
            <a:off x="5453063" y="2487295"/>
            <a:ext cx="493871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5" name="Text Box 10"/>
          <p:cNvSpPr txBox="1"/>
          <p:nvPr/>
        </p:nvSpPr>
        <p:spPr>
          <a:xfrm>
            <a:off x="10344150" y="2878773"/>
            <a:ext cx="914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036E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接地</a:t>
            </a:r>
          </a:p>
        </p:txBody>
      </p:sp>
      <p:sp>
        <p:nvSpPr>
          <p:cNvPr id="22536" name="Line 11"/>
          <p:cNvSpPr/>
          <p:nvPr/>
        </p:nvSpPr>
        <p:spPr>
          <a:xfrm>
            <a:off x="5453063" y="3155633"/>
            <a:ext cx="4932362" cy="0"/>
          </a:xfrm>
          <a:prstGeom prst="line">
            <a:avLst/>
          </a:prstGeom>
          <a:ln w="25400" cap="flat" cmpd="sng">
            <a:solidFill>
              <a:srgbClr val="036EB8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7" name="Line 13"/>
          <p:cNvSpPr/>
          <p:nvPr/>
        </p:nvSpPr>
        <p:spPr>
          <a:xfrm flipH="1">
            <a:off x="8075930" y="3164840"/>
            <a:ext cx="6985" cy="1744980"/>
          </a:xfrm>
          <a:prstGeom prst="line">
            <a:avLst/>
          </a:prstGeom>
          <a:ln w="25400" cap="flat" cmpd="sng">
            <a:solidFill>
              <a:srgbClr val="036EB8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538" name="Group 14"/>
          <p:cNvGrpSpPr/>
          <p:nvPr/>
        </p:nvGrpSpPr>
        <p:grpSpPr>
          <a:xfrm>
            <a:off x="9182735" y="1784350"/>
            <a:ext cx="170815" cy="2499995"/>
            <a:chOff x="0" y="0"/>
            <a:chExt cx="362" cy="1678"/>
          </a:xfrm>
        </p:grpSpPr>
        <p:sp>
          <p:nvSpPr>
            <p:cNvPr id="22554" name="Line 15"/>
            <p:cNvSpPr/>
            <p:nvPr/>
          </p:nvSpPr>
          <p:spPr>
            <a:xfrm>
              <a:off x="0" y="1678"/>
              <a:ext cx="36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5" name="Line 16"/>
            <p:cNvSpPr/>
            <p:nvPr/>
          </p:nvSpPr>
          <p:spPr>
            <a:xfrm flipV="1">
              <a:off x="362" y="0"/>
              <a:ext cx="0" cy="1678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539" name="Group 17"/>
          <p:cNvGrpSpPr/>
          <p:nvPr/>
        </p:nvGrpSpPr>
        <p:grpSpPr>
          <a:xfrm>
            <a:off x="8484870" y="2503170"/>
            <a:ext cx="171450" cy="1781175"/>
            <a:chOff x="0" y="0"/>
            <a:chExt cx="362" cy="1225"/>
          </a:xfrm>
        </p:grpSpPr>
        <p:sp>
          <p:nvSpPr>
            <p:cNvPr id="22552" name="Line 18"/>
            <p:cNvSpPr/>
            <p:nvPr/>
          </p:nvSpPr>
          <p:spPr>
            <a:xfrm>
              <a:off x="0" y="1225"/>
              <a:ext cx="36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3" name="Line 19"/>
            <p:cNvSpPr/>
            <p:nvPr/>
          </p:nvSpPr>
          <p:spPr>
            <a:xfrm flipV="1">
              <a:off x="3" y="0"/>
              <a:ext cx="0" cy="122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540" name="Group 20"/>
          <p:cNvGrpSpPr/>
          <p:nvPr/>
        </p:nvGrpSpPr>
        <p:grpSpPr>
          <a:xfrm>
            <a:off x="7720965" y="2484120"/>
            <a:ext cx="180340" cy="2855595"/>
            <a:chOff x="0" y="0"/>
            <a:chExt cx="362" cy="1225"/>
          </a:xfrm>
        </p:grpSpPr>
        <p:sp>
          <p:nvSpPr>
            <p:cNvPr id="22550" name="Line 30"/>
            <p:cNvSpPr/>
            <p:nvPr/>
          </p:nvSpPr>
          <p:spPr>
            <a:xfrm>
              <a:off x="0" y="1225"/>
              <a:ext cx="36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1" name="Line 31"/>
            <p:cNvSpPr/>
            <p:nvPr/>
          </p:nvSpPr>
          <p:spPr>
            <a:xfrm flipV="1">
              <a:off x="3" y="0"/>
              <a:ext cx="0" cy="122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541" name="Group 23"/>
          <p:cNvGrpSpPr/>
          <p:nvPr/>
        </p:nvGrpSpPr>
        <p:grpSpPr>
          <a:xfrm>
            <a:off x="8312785" y="1781175"/>
            <a:ext cx="76200" cy="3558540"/>
            <a:chOff x="0" y="0"/>
            <a:chExt cx="362" cy="1678"/>
          </a:xfrm>
        </p:grpSpPr>
        <p:sp>
          <p:nvSpPr>
            <p:cNvPr id="22548" name="Line 33"/>
            <p:cNvSpPr/>
            <p:nvPr/>
          </p:nvSpPr>
          <p:spPr>
            <a:xfrm>
              <a:off x="0" y="1678"/>
              <a:ext cx="362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9" name="Line 34"/>
            <p:cNvSpPr/>
            <p:nvPr/>
          </p:nvSpPr>
          <p:spPr>
            <a:xfrm flipV="1">
              <a:off x="362" y="0"/>
              <a:ext cx="0" cy="1678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" name="文本框 4"/>
          <p:cNvSpPr txBox="1"/>
          <p:nvPr/>
        </p:nvSpPr>
        <p:spPr>
          <a:xfrm>
            <a:off x="998220" y="3164840"/>
            <a:ext cx="2672080" cy="1124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插座连接：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左零右火上接地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4900" y="118589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新课推进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650" y="999490"/>
            <a:ext cx="1221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拓展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242" name="Group 2"/>
          <p:cNvGrpSpPr/>
          <p:nvPr/>
        </p:nvGrpSpPr>
        <p:grpSpPr>
          <a:xfrm>
            <a:off x="1832295" y="3071013"/>
            <a:ext cx="3786990" cy="2893820"/>
            <a:chOff x="-83" y="-466"/>
            <a:chExt cx="1980" cy="3663"/>
          </a:xfrm>
        </p:grpSpPr>
        <p:pic>
          <p:nvPicPr>
            <p:cNvPr id="10257" name="Picture 5"/>
            <p:cNvPicPr>
              <a:picLocks noChangeAspect="1"/>
            </p:cNvPicPr>
            <p:nvPr/>
          </p:nvPicPr>
          <p:blipFill>
            <a:blip r:embed="rId2"/>
            <a:srcRect l="16000" t="800" r="39999" b="46054"/>
            <a:stretch>
              <a:fillRect/>
            </a:stretch>
          </p:blipFill>
          <p:spPr>
            <a:xfrm>
              <a:off x="326" y="-330"/>
              <a:ext cx="1571" cy="253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8" name="Picture 4"/>
            <p:cNvPicPr>
              <a:picLocks noChangeAspect="1"/>
            </p:cNvPicPr>
            <p:nvPr/>
          </p:nvPicPr>
          <p:blipFill>
            <a:blip r:embed="rId3"/>
            <a:srcRect t="3192" r="47939" b="54182"/>
            <a:stretch>
              <a:fillRect/>
            </a:stretch>
          </p:blipFill>
          <p:spPr>
            <a:xfrm>
              <a:off x="344" y="2029"/>
              <a:ext cx="807" cy="11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9" name="Text Box 6"/>
            <p:cNvSpPr txBox="1"/>
            <p:nvPr/>
          </p:nvSpPr>
          <p:spPr>
            <a:xfrm>
              <a:off x="-82" y="80"/>
              <a:ext cx="516" cy="6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charset="0"/>
                </a:rPr>
                <a:t>零线</a:t>
              </a:r>
              <a:r>
                <a:rPr lang="zh-CN" altLang="en-US" sz="2400" b="1">
                  <a:solidFill>
                    <a:schemeClr val="folHlink"/>
                  </a:solidFill>
                  <a:latin typeface="Times New Roman" panose="02020603050405020304" charset="0"/>
                </a:rPr>
                <a:t> 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charset="0"/>
                </a:rPr>
                <a:t>       </a:t>
              </a:r>
              <a:endParaRPr lang="zh-CN" altLang="en-US" sz="2800" b="1">
                <a:solidFill>
                  <a:srgbClr val="0000FF"/>
                </a:solidFill>
                <a:latin typeface="黑体" panose="02010600030101010101" pitchFamily="49" charset="-122"/>
              </a:endParaRPr>
            </a:p>
          </p:txBody>
        </p:sp>
        <p:sp>
          <p:nvSpPr>
            <p:cNvPr id="10260" name="Text Box 6"/>
            <p:cNvSpPr txBox="1"/>
            <p:nvPr/>
          </p:nvSpPr>
          <p:spPr>
            <a:xfrm>
              <a:off x="-83" y="-466"/>
              <a:ext cx="528" cy="6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hlink"/>
                  </a:solidFill>
                  <a:latin typeface="Times New Roman" panose="02020603050405020304" charset="0"/>
                </a:rPr>
                <a:t>火线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charset="0"/>
                </a:rPr>
                <a:t>        </a:t>
              </a:r>
              <a:endParaRPr lang="zh-CN" altLang="en-US" sz="2800" b="1">
                <a:solidFill>
                  <a:srgbClr val="0000FF"/>
                </a:solidFill>
                <a:latin typeface="黑体" panose="0201060003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82650" y="211963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黑体" panose="02010600030101010101" pitchFamily="49" charset="-122"/>
                <a:sym typeface="+mn-ea"/>
              </a:rPr>
              <a:t>灯泡的连接</a:t>
            </a:r>
            <a:endParaRPr lang="zh-CN" altLang="en-US" sz="2800" dirty="0">
              <a:solidFill>
                <a:schemeClr val="tx1"/>
              </a:solidFill>
              <a:latin typeface="黑体" panose="02010600030101010101" pitchFamily="49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48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673" y="1707833"/>
            <a:ext cx="1314450" cy="4257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7846060" y="1909445"/>
            <a:ext cx="1337945" cy="4056380"/>
            <a:chOff x="11991" y="2727"/>
            <a:chExt cx="2107" cy="6388"/>
          </a:xfrm>
        </p:grpSpPr>
        <p:pic>
          <p:nvPicPr>
            <p:cNvPr id="10247" name="Picture 14"/>
            <p:cNvPicPr>
              <a:picLocks noChangeAspect="1"/>
            </p:cNvPicPr>
            <p:nvPr/>
          </p:nvPicPr>
          <p:blipFill>
            <a:blip r:embed="rId5"/>
            <a:srcRect b="40518"/>
            <a:stretch>
              <a:fillRect/>
            </a:stretch>
          </p:blipFill>
          <p:spPr>
            <a:xfrm>
              <a:off x="12046" y="2727"/>
              <a:ext cx="1985" cy="32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2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91" y="6083"/>
              <a:ext cx="2107" cy="30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>
            <a:off x="3585845" y="205803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顶火侧零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等腰三角形 75"/>
          <p:cNvSpPr/>
          <p:nvPr/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/>
          <p:cNvSpPr/>
          <p:nvPr/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/>
          <p:cNvSpPr/>
          <p:nvPr/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小结</a:t>
            </a:r>
            <a:endParaRPr lang="zh-CN" altLang="en-US" sz="3200" b="1" spc="300" dirty="0">
              <a:solidFill>
                <a:srgbClr val="00A0E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29940" y="1639570"/>
            <a:ext cx="2802890" cy="629194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家庭电路的组成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374140" y="2218690"/>
            <a:ext cx="716280" cy="2761615"/>
          </a:xfrm>
          <a:prstGeom prst="roundRect">
            <a:avLst/>
          </a:prstGeom>
          <a:solidFill>
            <a:srgbClr val="03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600"/>
              <a:t>家庭电路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2320290" y="1917700"/>
            <a:ext cx="906145" cy="3263265"/>
          </a:xfrm>
          <a:prstGeom prst="leftBrace">
            <a:avLst/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328035" y="3169285"/>
            <a:ext cx="2329815" cy="582954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火线和零线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5934075" y="2982595"/>
            <a:ext cx="806450" cy="956310"/>
          </a:xfrm>
          <a:prstGeom prst="leftBrace">
            <a:avLst/>
          </a:prstGeom>
          <a:noFill/>
          <a:ln w="28575">
            <a:solidFill>
              <a:srgbClr val="036E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875780" y="2733040"/>
            <a:ext cx="1393825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ym typeface="宋体" panose="02010600030101010101" pitchFamily="2" charset="-122"/>
              </a:rPr>
              <a:t>试电笔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75780" y="3637915"/>
            <a:ext cx="1707515" cy="5219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dirty="0">
                <a:sym typeface="宋体" panose="02010600030101010101" pitchFamily="2" charset="-122"/>
              </a:rPr>
              <a:t>连接方式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08985" y="4869180"/>
            <a:ext cx="3874135" cy="578444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三线插头和漏电保护器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6" grpId="0" bldLvl="0" animBg="1"/>
      <p:bldP spid="18" grpId="0" bldLvl="0" animBg="1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047240" y="1591628"/>
            <a:ext cx="7196138" cy="39693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1</a:t>
            </a:r>
            <a:r>
              <a:rPr kumimoji="0" lang="zh-CN" altLang="en-US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、如图是表示两盏白炽灯和两只插座的安装电路图，其中一项安装错误的是（</a:t>
            </a:r>
            <a:r>
              <a:rPr kumimoji="0" lang="en-US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   </a:t>
            </a:r>
            <a:r>
              <a:rPr kumimoji="0" lang="zh-CN" altLang="en-US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　）</a:t>
            </a:r>
            <a:endParaRPr kumimoji="0" lang="en-US" altLang="zh-CN" sz="2800" kern="1200" cap="none" spc="0" normalizeH="0" baseline="0" noProof="0">
              <a:latin typeface="Times New Roman" panose="02020603050405020304" charset="0"/>
              <a:ea typeface="+mn-ea"/>
              <a:cs typeface="Times New Roman" panose="02020603050405020304" charset="0"/>
              <a:sym typeface="宋体" panose="02010600030101010101" pitchFamily="2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A</a:t>
            </a:r>
            <a:r>
              <a:rPr kumimoji="0" lang="zh-CN" altLang="en-US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、插座</a:t>
            </a:r>
            <a:r>
              <a:rPr kumimoji="0" lang="zh-CN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C</a:t>
            </a:r>
            <a:endParaRPr kumimoji="0" lang="en-US" altLang="zh-CN" sz="2800" kern="1200" cap="none" spc="0" normalizeH="0" baseline="0" noProof="0">
              <a:latin typeface="Times New Roman" panose="02020603050405020304" charset="0"/>
              <a:ea typeface="+mn-ea"/>
              <a:cs typeface="Times New Roman" panose="02020603050405020304" charset="0"/>
              <a:sym typeface="宋体" panose="02010600030101010101" pitchFamily="2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B</a:t>
            </a:r>
            <a:r>
              <a:rPr kumimoji="0" lang="zh-CN" altLang="en-US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、插座</a:t>
            </a:r>
            <a:r>
              <a:rPr kumimoji="0" lang="zh-CN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D</a:t>
            </a:r>
            <a:r>
              <a:rPr kumimoji="0" lang="zh-CN" altLang="en-US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　　</a:t>
            </a:r>
            <a:endParaRPr kumimoji="0" lang="en-US" altLang="zh-CN" sz="2800" kern="1200" cap="none" spc="0" normalizeH="0" baseline="0" noProof="0">
              <a:latin typeface="Times New Roman" panose="02020603050405020304" charset="0"/>
              <a:ea typeface="+mn-ea"/>
              <a:cs typeface="Times New Roman" panose="02020603050405020304" charset="0"/>
              <a:sym typeface="宋体" panose="02010600030101010101" pitchFamily="2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C</a:t>
            </a:r>
            <a:r>
              <a:rPr kumimoji="0" lang="zh-CN" altLang="en-US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、</a:t>
            </a:r>
            <a:r>
              <a:rPr kumimoji="0" lang="zh-CN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A </a:t>
            </a:r>
            <a:r>
              <a:rPr kumimoji="0" lang="zh-CN" altLang="en-US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灯及开关</a:t>
            </a:r>
            <a:endParaRPr kumimoji="0" lang="en-US" altLang="zh-CN" sz="2800" kern="1200" cap="none" spc="0" normalizeH="0" baseline="0" noProof="0">
              <a:latin typeface="Times New Roman" panose="02020603050405020304" charset="0"/>
              <a:ea typeface="+mn-ea"/>
              <a:cs typeface="Times New Roman" panose="02020603050405020304" charset="0"/>
              <a:sym typeface="宋体" panose="02010600030101010101" pitchFamily="2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D</a:t>
            </a:r>
            <a:r>
              <a:rPr kumimoji="0" lang="zh-CN" altLang="en-US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、</a:t>
            </a:r>
            <a:r>
              <a:rPr kumimoji="0" lang="zh-CN" altLang="zh-CN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B </a:t>
            </a:r>
            <a:r>
              <a:rPr kumimoji="0" lang="zh-CN" altLang="en-US" sz="2800" kern="1200" cap="none" spc="0" normalizeH="0" baseline="0" noProof="0">
                <a:latin typeface="Times New Roman" panose="02020603050405020304" charset="0"/>
                <a:ea typeface="+mn-ea"/>
                <a:cs typeface="Times New Roman" panose="02020603050405020304" charset="0"/>
                <a:sym typeface="宋体" panose="02010600030101010101" pitchFamily="2" charset="-122"/>
              </a:rPr>
              <a:t>灯及开关</a:t>
            </a:r>
          </a:p>
        </p:txBody>
      </p:sp>
      <p:pic>
        <p:nvPicPr>
          <p:cNvPr id="36869" name="Picture 3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284470" y="3091180"/>
            <a:ext cx="4809490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3"/>
          <p:cNvSpPr/>
          <p:nvPr/>
        </p:nvSpPr>
        <p:spPr>
          <a:xfrm>
            <a:off x="7603490" y="2406968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宋体" panose="02010600030101010101" pitchFamily="2" charset="-122"/>
              </a:rPr>
              <a:t>A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习题练习</a:t>
            </a:r>
          </a:p>
        </p:txBody>
      </p:sp>
      <p:sp>
        <p:nvSpPr>
          <p:cNvPr id="8" name="内容占位符 1"/>
          <p:cNvSpPr txBox="1"/>
          <p:nvPr/>
        </p:nvSpPr>
        <p:spPr>
          <a:xfrm>
            <a:off x="1174115" y="956945"/>
            <a:ext cx="9220200" cy="10623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720090" algn="l" defTabSz="914400" rtl="0" ea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如图是一种试电笔的构造图和使用图，观察下列图片，完成下列问题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4" name="Picture 2" descr="E:\R九物下\人九物导学案（新）\RJW0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45" y="2126615"/>
            <a:ext cx="8195310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内容占位符 1"/>
          <p:cNvSpPr txBox="1"/>
          <p:nvPr/>
        </p:nvSpPr>
        <p:spPr>
          <a:xfrm>
            <a:off x="1174115" y="3527425"/>
            <a:ext cx="9220200" cy="10623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720090" algn="l" defTabSz="914400" rtl="0" ea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）试电笔是由笔尖金属体、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、笔尾金属体组成；</a:t>
            </a:r>
          </a:p>
        </p:txBody>
      </p:sp>
      <p:sp>
        <p:nvSpPr>
          <p:cNvPr id="13" name="矩形 12"/>
          <p:cNvSpPr/>
          <p:nvPr/>
        </p:nvSpPr>
        <p:spPr>
          <a:xfrm>
            <a:off x="6275070" y="3503295"/>
            <a:ext cx="9607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</a:t>
            </a:r>
          </a:p>
        </p:txBody>
      </p:sp>
      <p:sp>
        <p:nvSpPr>
          <p:cNvPr id="14" name="矩形 13"/>
          <p:cNvSpPr/>
          <p:nvPr/>
        </p:nvSpPr>
        <p:spPr>
          <a:xfrm>
            <a:off x="7714615" y="3486785"/>
            <a:ext cx="9607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氖管</a:t>
            </a:r>
          </a:p>
        </p:txBody>
      </p:sp>
      <p:sp>
        <p:nvSpPr>
          <p:cNvPr id="7" name="矩形 6"/>
          <p:cNvSpPr/>
          <p:nvPr/>
        </p:nvSpPr>
        <p:spPr>
          <a:xfrm>
            <a:off x="3267075" y="5832475"/>
            <a:ext cx="6438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</a:t>
            </a:r>
          </a:p>
        </p:txBody>
      </p:sp>
      <p:sp>
        <p:nvSpPr>
          <p:cNvPr id="4" name="内容占位符 1"/>
          <p:cNvSpPr txBox="1"/>
          <p:nvPr/>
        </p:nvSpPr>
        <p:spPr>
          <a:xfrm>
            <a:off x="1173480" y="4589780"/>
            <a:ext cx="9609455" cy="191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72009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）试电笔的作用是辨别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72009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）使用试电笔时， 手要接触笔尾金属体，当试电笔的笔尖接触电线时，如果氖管发光，表示接触的是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线；如果氖管不发光，表示接触的是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60365" y="4592320"/>
            <a:ext cx="18319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火线和零线</a:t>
            </a:r>
          </a:p>
        </p:txBody>
      </p:sp>
      <p:sp>
        <p:nvSpPr>
          <p:cNvPr id="6" name="矩形 5"/>
          <p:cNvSpPr/>
          <p:nvPr/>
        </p:nvSpPr>
        <p:spPr>
          <a:xfrm>
            <a:off x="6971665" y="5409565"/>
            <a:ext cx="6438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&amp;pky300_sjzg_VCG211281366502_sjzg_VCG211281366502&amp;"/>
          <p:cNvPicPr>
            <a:picLocks noChangeAspect="1"/>
          </p:cNvPicPr>
          <p:nvPr/>
        </p:nvPicPr>
        <p:blipFill>
          <a:blip r:embed="rId2">
            <a:alphaModFix amt="80000"/>
          </a:blip>
          <a:srcRect b="7315"/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课程导入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97150" y="1384935"/>
            <a:ext cx="6996430" cy="1770380"/>
          </a:xfrm>
          <a:prstGeom prst="rect">
            <a:avLst/>
          </a:prstGeom>
          <a:solidFill>
            <a:srgbClr val="BDD7EE">
              <a:alpha val="66000"/>
            </a:srgb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夜幕时分，华灯初上，城市的夜景更加炫目。那这些用电器是如何用电的？电路又是如何组成的呢？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家庭电路的组成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8197" name="Picture 1" descr="E:\R九物下\WL_9\resource\9191\jpg\10504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760" y="1880235"/>
            <a:ext cx="6515100" cy="3633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6"/>
          <p:cNvSpPr txBox="1"/>
          <p:nvPr/>
        </p:nvSpPr>
        <p:spPr>
          <a:xfrm>
            <a:off x="882650" y="2969895"/>
            <a:ext cx="411035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   </a:t>
            </a:r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  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由进户线、电能表、总开关、保险装置、用电器、导线等组成。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家庭电路的组成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650" y="2564765"/>
            <a:ext cx="443484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家庭电路由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户外低压电力网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供电。我国家庭电路的电压是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220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伏。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rcRect l="5761" r="3731" b="8430"/>
          <a:stretch>
            <a:fillRect/>
          </a:stretch>
        </p:blipFill>
        <p:spPr>
          <a:xfrm>
            <a:off x="5888355" y="2036445"/>
            <a:ext cx="5139055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家庭电路的组成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69" name="Text Box 17"/>
          <p:cNvSpPr txBox="1"/>
          <p:nvPr/>
        </p:nvSpPr>
        <p:spPr>
          <a:xfrm>
            <a:off x="1011555" y="1888490"/>
            <a:ext cx="1703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电能表</a:t>
            </a:r>
          </a:p>
        </p:txBody>
      </p:sp>
      <p:sp>
        <p:nvSpPr>
          <p:cNvPr id="7170" name="Text Box 18"/>
          <p:cNvSpPr txBox="1"/>
          <p:nvPr/>
        </p:nvSpPr>
        <p:spPr>
          <a:xfrm>
            <a:off x="1011555" y="2410460"/>
            <a:ext cx="1883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①作用：</a:t>
            </a:r>
          </a:p>
        </p:txBody>
      </p:sp>
      <p:sp>
        <p:nvSpPr>
          <p:cNvPr id="7171" name="Text Box 19"/>
          <p:cNvSpPr txBox="1"/>
          <p:nvPr/>
        </p:nvSpPr>
        <p:spPr>
          <a:xfrm>
            <a:off x="1027430" y="3717290"/>
            <a:ext cx="2158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②安装：</a:t>
            </a:r>
          </a:p>
        </p:txBody>
      </p:sp>
      <p:sp>
        <p:nvSpPr>
          <p:cNvPr id="7172" name="Rectangle 20"/>
          <p:cNvSpPr/>
          <p:nvPr/>
        </p:nvSpPr>
        <p:spPr>
          <a:xfrm>
            <a:off x="1011555" y="3063875"/>
            <a:ext cx="4959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测量用电器消耗电能的多少。</a:t>
            </a:r>
          </a:p>
        </p:txBody>
      </p:sp>
      <p:sp>
        <p:nvSpPr>
          <p:cNvPr id="7173" name="Rectangle 21"/>
          <p:cNvSpPr/>
          <p:nvPr/>
        </p:nvSpPr>
        <p:spPr>
          <a:xfrm>
            <a:off x="1011555" y="4424045"/>
            <a:ext cx="5169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安装在干路上，在总开关之前。</a:t>
            </a:r>
          </a:p>
        </p:txBody>
      </p:sp>
      <p:sp>
        <p:nvSpPr>
          <p:cNvPr id="36871" name="Text Box 27"/>
          <p:cNvSpPr txBox="1"/>
          <p:nvPr/>
        </p:nvSpPr>
        <p:spPr>
          <a:xfrm>
            <a:off x="1027430" y="5837555"/>
            <a:ext cx="24168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123.4 kw ·h</a:t>
            </a:r>
          </a:p>
        </p:txBody>
      </p:sp>
      <p:sp>
        <p:nvSpPr>
          <p:cNvPr id="7175" name="Text Box 19"/>
          <p:cNvSpPr txBox="1"/>
          <p:nvPr/>
        </p:nvSpPr>
        <p:spPr>
          <a:xfrm>
            <a:off x="1011555" y="5130800"/>
            <a:ext cx="2158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③读数：</a:t>
            </a:r>
          </a:p>
        </p:txBody>
      </p:sp>
      <p:pic>
        <p:nvPicPr>
          <p:cNvPr id="7176" name="Picture 10" descr="}KEZ(UDOQZM[I4Y7NKP5KU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380" y="1651635"/>
            <a:ext cx="2759075" cy="4259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家庭电路的组成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7" name="Text Box 17"/>
          <p:cNvSpPr txBox="1"/>
          <p:nvPr/>
        </p:nvSpPr>
        <p:spPr>
          <a:xfrm>
            <a:off x="882333" y="1853565"/>
            <a:ext cx="23034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总开关</a:t>
            </a:r>
          </a:p>
        </p:txBody>
      </p:sp>
      <p:sp>
        <p:nvSpPr>
          <p:cNvPr id="11268" name="Text Box 17"/>
          <p:cNvSpPr txBox="1"/>
          <p:nvPr/>
        </p:nvSpPr>
        <p:spPr>
          <a:xfrm>
            <a:off x="1069975" y="2356168"/>
            <a:ext cx="8281988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串联在干路中，控制室内全部电路的通与断。                </a:t>
            </a:r>
          </a:p>
        </p:txBody>
      </p:sp>
      <p:pic>
        <p:nvPicPr>
          <p:cNvPr id="12298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75" y="3091180"/>
            <a:ext cx="2097405" cy="277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/>
          <a:srcRect l="5976" b="10915"/>
          <a:stretch>
            <a:fillRect/>
          </a:stretch>
        </p:blipFill>
        <p:spPr>
          <a:xfrm>
            <a:off x="5644515" y="3114675"/>
            <a:ext cx="3707765" cy="27482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家庭电路的组成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7" name="Text Box 17"/>
          <p:cNvSpPr txBox="1"/>
          <p:nvPr/>
        </p:nvSpPr>
        <p:spPr>
          <a:xfrm>
            <a:off x="882333" y="1853565"/>
            <a:ext cx="23034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保险装置</a:t>
            </a:r>
          </a:p>
        </p:txBody>
      </p:sp>
      <p:sp>
        <p:nvSpPr>
          <p:cNvPr id="11268" name="Text Box 17"/>
          <p:cNvSpPr txBox="1"/>
          <p:nvPr/>
        </p:nvSpPr>
        <p:spPr>
          <a:xfrm>
            <a:off x="1069975" y="2356485"/>
            <a:ext cx="958215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电路中电流过大时，保险丝熔断，自动切断电路，起到保护作用。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现在新建居民楼电路中的保险装置一般采用空气开关。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</a:t>
            </a:r>
          </a:p>
        </p:txBody>
      </p:sp>
      <p:pic>
        <p:nvPicPr>
          <p:cNvPr id="102" name="图片 101"/>
          <p:cNvPicPr/>
          <p:nvPr/>
        </p:nvPicPr>
        <p:blipFill>
          <a:blip r:embed="rId3"/>
          <a:srcRect l="22796" t="10704" r="25833" b="11546"/>
          <a:stretch>
            <a:fillRect/>
          </a:stretch>
        </p:blipFill>
        <p:spPr>
          <a:xfrm>
            <a:off x="8411845" y="3547745"/>
            <a:ext cx="1210945" cy="2312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7" descr="`98R$2RPNNEENX~4)]}OOY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875" y="3474085"/>
            <a:ext cx="2761615" cy="2664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019"/>
          <a:stretch>
            <a:fillRect/>
          </a:stretch>
        </p:blipFill>
        <p:spPr>
          <a:xfrm>
            <a:off x="1630045" y="3547745"/>
            <a:ext cx="2894330" cy="211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303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火线和零线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6" name="Text Box 2"/>
          <p:cNvSpPr txBox="1"/>
          <p:nvPr/>
        </p:nvSpPr>
        <p:spPr>
          <a:xfrm>
            <a:off x="1894205" y="2487613"/>
            <a:ext cx="26479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进户线</a:t>
            </a:r>
          </a:p>
        </p:txBody>
      </p:sp>
      <p:sp>
        <p:nvSpPr>
          <p:cNvPr id="16387" name="Text Box 3"/>
          <p:cNvSpPr txBox="1"/>
          <p:nvPr/>
        </p:nvSpPr>
        <p:spPr>
          <a:xfrm>
            <a:off x="1967230" y="3070225"/>
            <a:ext cx="28082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（两根线）</a:t>
            </a:r>
          </a:p>
        </p:txBody>
      </p:sp>
      <p:sp>
        <p:nvSpPr>
          <p:cNvPr id="16388" name="AutoShape 4"/>
          <p:cNvSpPr/>
          <p:nvPr/>
        </p:nvSpPr>
        <p:spPr>
          <a:xfrm>
            <a:off x="3435985" y="1955800"/>
            <a:ext cx="144145" cy="1727200"/>
          </a:xfrm>
          <a:prstGeom prst="leftBrace">
            <a:avLst>
              <a:gd name="adj1" fmla="val 100740"/>
              <a:gd name="adj2" fmla="val 50000"/>
            </a:avLst>
          </a:prstGeom>
          <a:noFill/>
          <a:ln w="25400" cap="flat" cmpd="sng">
            <a:solidFill>
              <a:srgbClr val="036EB8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FontTx/>
              <a:buNone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3580130" y="3251200"/>
            <a:ext cx="27368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火线</a:t>
            </a: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（又名端线）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3580130" y="1666875"/>
            <a:ext cx="2071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零线</a:t>
            </a:r>
          </a:p>
        </p:txBody>
      </p:sp>
      <p:sp>
        <p:nvSpPr>
          <p:cNvPr id="16391" name="Text Box 7"/>
          <p:cNvSpPr txBox="1"/>
          <p:nvPr/>
        </p:nvSpPr>
        <p:spPr>
          <a:xfrm>
            <a:off x="4477068" y="1793875"/>
            <a:ext cx="208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（户外接地）</a:t>
            </a:r>
          </a:p>
        </p:txBody>
      </p:sp>
      <p:sp>
        <p:nvSpPr>
          <p:cNvPr id="16392" name="AutoShape 8"/>
          <p:cNvSpPr/>
          <p:nvPr/>
        </p:nvSpPr>
        <p:spPr>
          <a:xfrm flipH="1">
            <a:off x="6101080" y="1965325"/>
            <a:ext cx="215900" cy="1727200"/>
          </a:xfrm>
          <a:prstGeom prst="leftBrace">
            <a:avLst>
              <a:gd name="adj1" fmla="val 66666"/>
              <a:gd name="adj2" fmla="val 50000"/>
            </a:avLst>
          </a:prstGeom>
          <a:noFill/>
          <a:ln w="25400" cap="flat" cmpd="sng">
            <a:solidFill>
              <a:srgbClr val="036EB8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FontTx/>
              <a:buNone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3" name="Text Box 9"/>
          <p:cNvSpPr txBox="1"/>
          <p:nvPr/>
        </p:nvSpPr>
        <p:spPr>
          <a:xfrm>
            <a:off x="6566535" y="2487930"/>
            <a:ext cx="33947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线间电压</a:t>
            </a:r>
            <a:r>
              <a:rPr lang="en-US" altLang="zh-CN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:220V</a:t>
            </a:r>
          </a:p>
        </p:txBody>
      </p:sp>
      <p:sp>
        <p:nvSpPr>
          <p:cNvPr id="14338" name="Text Box 36"/>
          <p:cNvSpPr txBox="1"/>
          <p:nvPr/>
        </p:nvSpPr>
        <p:spPr>
          <a:xfrm>
            <a:off x="7702868" y="4424680"/>
            <a:ext cx="11509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火线</a:t>
            </a:r>
          </a:p>
        </p:txBody>
      </p:sp>
      <p:sp>
        <p:nvSpPr>
          <p:cNvPr id="14339" name="Text Box 37"/>
          <p:cNvSpPr txBox="1"/>
          <p:nvPr/>
        </p:nvSpPr>
        <p:spPr>
          <a:xfrm>
            <a:off x="7666355" y="4996180"/>
            <a:ext cx="1222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零线</a:t>
            </a:r>
          </a:p>
        </p:txBody>
      </p:sp>
      <p:sp>
        <p:nvSpPr>
          <p:cNvPr id="14340" name="Text Box 38"/>
          <p:cNvSpPr txBox="1"/>
          <p:nvPr/>
        </p:nvSpPr>
        <p:spPr>
          <a:xfrm>
            <a:off x="7594918" y="5991543"/>
            <a:ext cx="1511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大地</a:t>
            </a:r>
          </a:p>
        </p:txBody>
      </p:sp>
      <p:grpSp>
        <p:nvGrpSpPr>
          <p:cNvPr id="14343" name="Group 11"/>
          <p:cNvGrpSpPr/>
          <p:nvPr/>
        </p:nvGrpSpPr>
        <p:grpSpPr>
          <a:xfrm>
            <a:off x="1978343" y="4705668"/>
            <a:ext cx="5940425" cy="1614487"/>
            <a:chOff x="0" y="0"/>
            <a:chExt cx="3742" cy="1202"/>
          </a:xfrm>
        </p:grpSpPr>
        <p:sp>
          <p:nvSpPr>
            <p:cNvPr id="14352" name="Text Box 17"/>
            <p:cNvSpPr txBox="1"/>
            <p:nvPr/>
          </p:nvSpPr>
          <p:spPr>
            <a:xfrm>
              <a:off x="2679" y="607"/>
              <a:ext cx="555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 V</a:t>
              </a:r>
            </a:p>
          </p:txBody>
        </p:sp>
        <p:sp>
          <p:nvSpPr>
            <p:cNvPr id="14353" name="Text Box 18"/>
            <p:cNvSpPr txBox="1"/>
            <p:nvPr/>
          </p:nvSpPr>
          <p:spPr>
            <a:xfrm>
              <a:off x="797" y="539"/>
              <a:ext cx="716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220 V</a:t>
              </a:r>
            </a:p>
          </p:txBody>
        </p:sp>
        <p:sp>
          <p:nvSpPr>
            <p:cNvPr id="14354" name="Line 21"/>
            <p:cNvSpPr/>
            <p:nvPr/>
          </p:nvSpPr>
          <p:spPr>
            <a:xfrm>
              <a:off x="90" y="0"/>
              <a:ext cx="3516" cy="1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5" name="Line 22"/>
            <p:cNvSpPr/>
            <p:nvPr/>
          </p:nvSpPr>
          <p:spPr>
            <a:xfrm flipV="1">
              <a:off x="113" y="431"/>
              <a:ext cx="3493" cy="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6" name="Line 39"/>
            <p:cNvSpPr/>
            <p:nvPr/>
          </p:nvSpPr>
          <p:spPr>
            <a:xfrm>
              <a:off x="363" y="0"/>
              <a:ext cx="0" cy="431"/>
            </a:xfrm>
            <a:prstGeom prst="line">
              <a:avLst/>
            </a:prstGeom>
            <a:ln w="19050" cap="flat" cmpd="sng">
              <a:solidFill>
                <a:srgbClr val="036EB8"/>
              </a:solidFill>
              <a:prstDash val="solid"/>
              <a:headEnd type="triangle" w="med" len="lg"/>
              <a:tailEnd type="triangle" w="med" len="lg"/>
            </a:ln>
          </p:spPr>
        </p:sp>
        <p:sp>
          <p:nvSpPr>
            <p:cNvPr id="14357" name="Line 40"/>
            <p:cNvSpPr/>
            <p:nvPr/>
          </p:nvSpPr>
          <p:spPr>
            <a:xfrm>
              <a:off x="1474" y="0"/>
              <a:ext cx="0" cy="1157"/>
            </a:xfrm>
            <a:prstGeom prst="line">
              <a:avLst/>
            </a:prstGeom>
            <a:ln w="19050" cap="flat" cmpd="sng">
              <a:solidFill>
                <a:srgbClr val="036EB8"/>
              </a:solidFill>
              <a:prstDash val="solid"/>
              <a:headEnd type="triangle" w="med" len="lg"/>
              <a:tailEnd type="triangle" w="med" len="lg"/>
            </a:ln>
          </p:spPr>
        </p:sp>
        <p:sp>
          <p:nvSpPr>
            <p:cNvPr id="14358" name="Line 41"/>
            <p:cNvSpPr/>
            <p:nvPr/>
          </p:nvSpPr>
          <p:spPr>
            <a:xfrm>
              <a:off x="2699" y="431"/>
              <a:ext cx="0" cy="726"/>
            </a:xfrm>
            <a:prstGeom prst="line">
              <a:avLst/>
            </a:prstGeom>
            <a:ln w="19050" cap="flat" cmpd="sng">
              <a:solidFill>
                <a:srgbClr val="036EB8"/>
              </a:solidFill>
              <a:prstDash val="solid"/>
              <a:headEnd type="triangle" w="med" len="lg"/>
              <a:tailEnd type="triangle" w="med" len="lg"/>
            </a:ln>
          </p:spPr>
        </p:sp>
        <p:sp>
          <p:nvSpPr>
            <p:cNvPr id="14359" name="Text Box 42"/>
            <p:cNvSpPr txBox="1"/>
            <p:nvPr/>
          </p:nvSpPr>
          <p:spPr>
            <a:xfrm>
              <a:off x="295" y="45"/>
              <a:ext cx="813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220 V</a:t>
              </a:r>
            </a:p>
          </p:txBody>
        </p:sp>
        <p:grpSp>
          <p:nvGrpSpPr>
            <p:cNvPr id="14360" name="Group 20"/>
            <p:cNvGrpSpPr/>
            <p:nvPr/>
          </p:nvGrpSpPr>
          <p:grpSpPr>
            <a:xfrm>
              <a:off x="0" y="1134"/>
              <a:ext cx="3742" cy="68"/>
              <a:chOff x="0" y="0"/>
              <a:chExt cx="2925" cy="68"/>
            </a:xfrm>
          </p:grpSpPr>
          <p:sp>
            <p:nvSpPr>
              <p:cNvPr id="14361" name="Rectangle 21" descr="宽上对角线"/>
              <p:cNvSpPr/>
              <p:nvPr/>
            </p:nvSpPr>
            <p:spPr>
              <a:xfrm>
                <a:off x="0" y="0"/>
                <a:ext cx="2925" cy="68"/>
              </a:xfrm>
              <a:prstGeom prst="rect">
                <a:avLst/>
              </a:prstGeom>
              <a:blipFill rotWithShape="0">
                <a:blip r:embed="rId3"/>
              </a:blipFill>
              <a:ln w="9525">
                <a:noFill/>
              </a:ln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</a:pP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62" name="Line 22"/>
              <p:cNvSpPr/>
              <p:nvPr/>
            </p:nvSpPr>
            <p:spPr>
              <a:xfrm>
                <a:off x="22" y="0"/>
                <a:ext cx="290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" name="组合 4"/>
          <p:cNvGrpSpPr/>
          <p:nvPr/>
        </p:nvGrpSpPr>
        <p:grpSpPr>
          <a:xfrm>
            <a:off x="8964930" y="3273425"/>
            <a:ext cx="2313940" cy="1611630"/>
            <a:chOff x="14118" y="4875"/>
            <a:chExt cx="3644" cy="2538"/>
          </a:xfrm>
        </p:grpSpPr>
        <p:sp>
          <p:nvSpPr>
            <p:cNvPr id="4" name="椭圆形标注 3"/>
            <p:cNvSpPr/>
            <p:nvPr/>
          </p:nvSpPr>
          <p:spPr>
            <a:xfrm>
              <a:off x="14118" y="4875"/>
              <a:ext cx="3644" cy="2538"/>
            </a:xfrm>
            <a:prstGeom prst="wedgeEllipseCallout">
              <a:avLst>
                <a:gd name="adj1" fmla="val -194895"/>
                <a:gd name="adj2" fmla="val -75925"/>
              </a:avLst>
            </a:prstGeom>
            <a:solidFill>
              <a:srgbClr val="BDD7EE"/>
            </a:solidFill>
            <a:ln>
              <a:solidFill>
                <a:srgbClr val="036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602" y="5303"/>
              <a:ext cx="2840" cy="17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如何辨别火线和零线？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课程讲授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438849" y="221845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dirty="0">
                <a:solidFill>
                  <a:srgbClr val="00A0E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初步认识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4900" y="1212562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/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2650" y="999490"/>
            <a:ext cx="2303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火线和零线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rcRect l="4222" t="18667" b="15963"/>
          <a:stretch>
            <a:fillRect/>
          </a:stretch>
        </p:blipFill>
        <p:spPr>
          <a:xfrm>
            <a:off x="7124700" y="2505710"/>
            <a:ext cx="4110990" cy="2648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2650" y="187896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试电笔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2650" y="2696845"/>
            <a:ext cx="4094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作用：辨别火线和零线。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982980" y="3850640"/>
            <a:ext cx="6429375" cy="1842660"/>
            <a:chOff x="-130" y="0"/>
            <a:chExt cx="4434" cy="1271"/>
          </a:xfrm>
        </p:grpSpPr>
        <p:pic>
          <p:nvPicPr>
            <p:cNvPr id="9" name="Picture 7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04"/>
              <a:ext cx="3856" cy="8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11"/>
            <p:cNvSpPr txBox="1"/>
            <p:nvPr/>
          </p:nvSpPr>
          <p:spPr>
            <a:xfrm>
              <a:off x="951" y="23"/>
              <a:ext cx="812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氖管</a:t>
              </a:r>
            </a:p>
          </p:txBody>
        </p:sp>
        <p:sp>
          <p:nvSpPr>
            <p:cNvPr id="11" name="Text Box 7"/>
            <p:cNvSpPr txBox="1"/>
            <p:nvPr/>
          </p:nvSpPr>
          <p:spPr>
            <a:xfrm>
              <a:off x="1949" y="0"/>
              <a:ext cx="657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电阻</a:t>
              </a:r>
            </a:p>
          </p:txBody>
        </p:sp>
        <p:sp>
          <p:nvSpPr>
            <p:cNvPr id="7" name="Text Box 3"/>
            <p:cNvSpPr txBox="1"/>
            <p:nvPr/>
          </p:nvSpPr>
          <p:spPr>
            <a:xfrm>
              <a:off x="2938" y="947"/>
              <a:ext cx="1366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笔尖金属体</a:t>
              </a:r>
            </a:p>
          </p:txBody>
        </p:sp>
        <p:sp>
          <p:nvSpPr>
            <p:cNvPr id="13" name="Text Box 19"/>
            <p:cNvSpPr txBox="1"/>
            <p:nvPr/>
          </p:nvSpPr>
          <p:spPr>
            <a:xfrm>
              <a:off x="-130" y="953"/>
              <a:ext cx="1547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笔尾金属体</a:t>
              </a:r>
            </a:p>
          </p:txBody>
        </p:sp>
        <p:sp>
          <p:nvSpPr>
            <p:cNvPr id="14" name="Text Box 15"/>
            <p:cNvSpPr txBox="1"/>
            <p:nvPr/>
          </p:nvSpPr>
          <p:spPr>
            <a:xfrm>
              <a:off x="225" y="91"/>
              <a:ext cx="683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弹簧</a:t>
              </a:r>
            </a:p>
          </p:txBody>
        </p:sp>
        <p:sp>
          <p:nvSpPr>
            <p:cNvPr id="17" name="Line 13"/>
            <p:cNvSpPr/>
            <p:nvPr/>
          </p:nvSpPr>
          <p:spPr>
            <a:xfrm>
              <a:off x="771" y="363"/>
              <a:ext cx="272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" name="Line 14"/>
            <p:cNvSpPr/>
            <p:nvPr/>
          </p:nvSpPr>
          <p:spPr>
            <a:xfrm flipH="1">
              <a:off x="544" y="771"/>
              <a:ext cx="114" cy="25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Line 15"/>
            <p:cNvSpPr/>
            <p:nvPr/>
          </p:nvSpPr>
          <p:spPr>
            <a:xfrm>
              <a:off x="3493" y="680"/>
              <a:ext cx="136" cy="29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JlZGE0ODQxZWY5OWUxZDc3ZWQwMjI4YjhlNjY0Y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 anchor="t">
        <a:spAutoFit/>
      </a:bodyPr>
      <a:lstStyle>
        <a:defPPr>
          <a:defRPr lang="zh-CN" altLang="en-US" sz="28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sym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课时封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正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声明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征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声明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647</Words>
  <PresentationFormat>自定义</PresentationFormat>
  <Paragraphs>146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课时封面</vt:lpstr>
      <vt:lpstr>2_正文</vt:lpstr>
      <vt:lpstr>1_声明</vt:lpstr>
      <vt:lpstr>征稿</vt:lpstr>
      <vt:lpstr>声明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2021-05-20T00:39:00Z</dcterms:created>
  <dcterms:modified xsi:type="dcterms:W3CDTF">2025-02-06T02:04:53Z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F555CDF3F3DD44FBA21F1BFE120B2B86</vt:lpwstr>
  </property>
  <property fmtid="{D5CDD505-2E9C-101B-9397-08002B2CF9AE}" pid="3" name="KSOProductBuildVer">
    <vt:lpwstr>2052-11.1.0.12019</vt:lpwstr>
  </property>
</Properties>
</file>