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750" r:id="rId2"/>
    <p:sldId id="751" r:id="rId3"/>
    <p:sldId id="1094" r:id="rId4"/>
    <p:sldId id="1209" r:id="rId5"/>
    <p:sldId id="1210" r:id="rId6"/>
    <p:sldId id="1211" r:id="rId7"/>
    <p:sldId id="1143" r:id="rId8"/>
    <p:sldId id="1212" r:id="rId9"/>
    <p:sldId id="1144" r:id="rId10"/>
    <p:sldId id="1213" r:id="rId11"/>
    <p:sldId id="1145" r:id="rId12"/>
    <p:sldId id="1214" r:id="rId13"/>
    <p:sldId id="1215" r:id="rId14"/>
    <p:sldId id="1216" r:id="rId15"/>
    <p:sldId id="1148" r:id="rId16"/>
    <p:sldId id="1100" r:id="rId17"/>
    <p:sldId id="1118" r:id="rId18"/>
    <p:sldId id="1218" r:id="rId19"/>
    <p:sldId id="1217" r:id="rId20"/>
    <p:sldId id="1219" r:id="rId21"/>
    <p:sldId id="1220" r:id="rId22"/>
    <p:sldId id="1221" r:id="rId23"/>
    <p:sldId id="1222" r:id="rId24"/>
    <p:sldId id="1223" r:id="rId25"/>
    <p:sldId id="1224" r:id="rId26"/>
    <p:sldId id="1225" r:id="rId27"/>
    <p:sldId id="1161" r:id="rId28"/>
    <p:sldId id="1164" r:id="rId29"/>
    <p:sldId id="1226" r:id="rId30"/>
    <p:sldId id="1227" r:id="rId31"/>
    <p:sldId id="1228" r:id="rId32"/>
    <p:sldId id="1165" r:id="rId33"/>
    <p:sldId id="1229" r:id="rId34"/>
    <p:sldId id="1230" r:id="rId35"/>
    <p:sldId id="1231" r:id="rId36"/>
    <p:sldId id="1232" r:id="rId37"/>
    <p:sldId id="1233" r:id="rId38"/>
    <p:sldId id="1234" r:id="rId39"/>
    <p:sldId id="1236" r:id="rId40"/>
    <p:sldId id="1130" r:id="rId41"/>
    <p:sldId id="1131" r:id="rId42"/>
    <p:sldId id="1237" r:id="rId43"/>
    <p:sldId id="1171" r:id="rId44"/>
    <p:sldId id="1238" r:id="rId45"/>
    <p:sldId id="1239" r:id="rId46"/>
    <p:sldId id="1240" r:id="rId47"/>
    <p:sldId id="1241" r:id="rId48"/>
    <p:sldId id="1242" r:id="rId49"/>
    <p:sldId id="1243" r:id="rId50"/>
    <p:sldId id="1244" r:id="rId51"/>
    <p:sldId id="1184" r:id="rId52"/>
    <p:sldId id="1245" r:id="rId53"/>
    <p:sldId id="1246" r:id="rId54"/>
    <p:sldId id="1247" r:id="rId55"/>
    <p:sldId id="1186" r:id="rId56"/>
    <p:sldId id="1248" r:id="rId57"/>
    <p:sldId id="1249" r:id="rId58"/>
    <p:sldId id="1250" r:id="rId59"/>
    <p:sldId id="1251" r:id="rId60"/>
    <p:sldId id="1252" r:id="rId61"/>
    <p:sldId id="1253" r:id="rId62"/>
    <p:sldId id="1254" r:id="rId63"/>
    <p:sldId id="1255" r:id="rId64"/>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Lst>
        </p14:section>
        <p14:section name="考点帮" id="{978995A4-9037-4E87-967E-4A5438635121}">
          <p14:sldIdLst>
            <p14:sldId id="1094"/>
            <p14:sldId id="1209"/>
            <p14:sldId id="1210"/>
            <p14:sldId id="1211"/>
            <p14:sldId id="1143"/>
            <p14:sldId id="1212"/>
            <p14:sldId id="1144"/>
            <p14:sldId id="1213"/>
            <p14:sldId id="1145"/>
            <p14:sldId id="1214"/>
            <p14:sldId id="1215"/>
            <p14:sldId id="1216"/>
            <p14:sldId id="1148"/>
          </p14:sldIdLst>
        </p14:section>
        <p14:section name="方法帮" id="{4648BAD8-85C3-4DAE-941B-012047793868}">
          <p14:sldIdLst>
            <p14:sldId id="1100"/>
            <p14:sldId id="1118"/>
            <p14:sldId id="1218"/>
            <p14:sldId id="1217"/>
            <p14:sldId id="1219"/>
            <p14:sldId id="1220"/>
            <p14:sldId id="1221"/>
            <p14:sldId id="1222"/>
            <p14:sldId id="1223"/>
            <p14:sldId id="1224"/>
            <p14:sldId id="1225"/>
            <p14:sldId id="1161"/>
            <p14:sldId id="1164"/>
            <p14:sldId id="1226"/>
            <p14:sldId id="1227"/>
            <p14:sldId id="1228"/>
            <p14:sldId id="1165"/>
            <p14:sldId id="1229"/>
            <p14:sldId id="1230"/>
            <p14:sldId id="1231"/>
            <p14:sldId id="1232"/>
            <p14:sldId id="1233"/>
            <p14:sldId id="1234"/>
            <p14:sldId id="1236"/>
          </p14:sldIdLst>
        </p14:section>
        <p14:section name="实验帮" id="{F398CBF7-8BEC-40DE-AA10-9D0847B8683C}">
          <p14:sldIdLst>
            <p14:sldId id="1130"/>
            <p14:sldId id="1131"/>
            <p14:sldId id="1237"/>
            <p14:sldId id="1171"/>
            <p14:sldId id="1238"/>
            <p14:sldId id="1239"/>
            <p14:sldId id="1240"/>
            <p14:sldId id="1241"/>
            <p14:sldId id="1242"/>
            <p14:sldId id="1243"/>
            <p14:sldId id="1244"/>
            <p14:sldId id="1184"/>
            <p14:sldId id="1245"/>
            <p14:sldId id="1246"/>
            <p14:sldId id="1247"/>
            <p14:sldId id="1186"/>
            <p14:sldId id="1248"/>
            <p14:sldId id="1249"/>
            <p14:sldId id="1250"/>
            <p14:sldId id="1251"/>
            <p14:sldId id="1252"/>
            <p14:sldId id="1253"/>
            <p14:sldId id="1254"/>
            <p14:sldId id="1255"/>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7E8"/>
    <a:srgbClr val="F5CBCC"/>
    <a:srgbClr val="E60122"/>
    <a:srgbClr val="EE3028"/>
    <a:srgbClr val="F1F1F5"/>
    <a:srgbClr val="DCDCE8"/>
    <a:srgbClr val="FF00FF"/>
    <a:srgbClr val="FFFFFF"/>
    <a:srgbClr val="006834"/>
    <a:srgbClr val="00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94660"/>
  </p:normalViewPr>
  <p:slideViewPr>
    <p:cSldViewPr snapToGrid="0">
      <p:cViewPr varScale="1">
        <p:scale>
          <a:sx n="114" d="100"/>
          <a:sy n="114" d="100"/>
        </p:scale>
        <p:origin x="-414" y="-108"/>
      </p:cViewPr>
      <p:guideLst>
        <p:guide orient="horz" pos="2096"/>
        <p:guide pos="3840"/>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298244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第七讲　浮力</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698268"/>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物体的浮沉条件</a:t>
            </a:r>
            <a:endParaRPr lang="en-US" altLang="zh-CN" sz="2400" dirty="0">
              <a:latin typeface="宋体" panose="02010600030101010101" pitchFamily="2" charset="-122"/>
              <a:ea typeface="宋体" panose="02010600030101010101" pitchFamily="2" charset="-122"/>
            </a:endParaRPr>
          </a:p>
        </p:txBody>
      </p:sp>
      <p:graphicFrame>
        <p:nvGraphicFramePr>
          <p:cNvPr id="2" name="表格 1">
            <a:extLst>
              <a:ext uri="{FF2B5EF4-FFF2-40B4-BE49-F238E27FC236}">
                <a16:creationId xmlns:a16="http://schemas.microsoft.com/office/drawing/2014/main" xmlns="" id="{664A64A5-9946-48D6-8665-C86769FC2252}"/>
              </a:ext>
            </a:extLst>
          </p:cNvPr>
          <p:cNvGraphicFramePr>
            <a:graphicFrameLocks noGrp="1"/>
          </p:cNvGraphicFramePr>
          <p:nvPr>
            <p:extLst>
              <p:ext uri="{D42A27DB-BD31-4B8C-83A1-F6EECF244321}">
                <p14:modId xmlns:p14="http://schemas.microsoft.com/office/powerpoint/2010/main" val="1890044412"/>
              </p:ext>
            </p:extLst>
          </p:nvPr>
        </p:nvGraphicFramePr>
        <p:xfrm>
          <a:off x="763112" y="2120860"/>
          <a:ext cx="10728000" cy="4176000"/>
        </p:xfrm>
        <a:graphic>
          <a:graphicData uri="http://schemas.openxmlformats.org/drawingml/2006/table">
            <a:tbl>
              <a:tblPr firstRow="1" firstCol="1" bandRow="1">
                <a:tableStyleId>{5C22544A-7EE6-4342-B048-85BDC9FD1C3A}</a:tableStyleId>
              </a:tblPr>
              <a:tblGrid>
                <a:gridCol w="1008000">
                  <a:extLst>
                    <a:ext uri="{9D8B030D-6E8A-4147-A177-3AD203B41FA5}">
                      <a16:colId xmlns:a16="http://schemas.microsoft.com/office/drawing/2014/main" xmlns="" val="454185539"/>
                    </a:ext>
                  </a:extLst>
                </a:gridCol>
                <a:gridCol w="936000">
                  <a:extLst>
                    <a:ext uri="{9D8B030D-6E8A-4147-A177-3AD203B41FA5}">
                      <a16:colId xmlns:a16="http://schemas.microsoft.com/office/drawing/2014/main" xmlns="" val="2628734600"/>
                    </a:ext>
                  </a:extLst>
                </a:gridCol>
                <a:gridCol w="1800000">
                  <a:extLst>
                    <a:ext uri="{9D8B030D-6E8A-4147-A177-3AD203B41FA5}">
                      <a16:colId xmlns:a16="http://schemas.microsoft.com/office/drawing/2014/main" xmlns="" val="3495740296"/>
                    </a:ext>
                  </a:extLst>
                </a:gridCol>
                <a:gridCol w="1656000">
                  <a:extLst>
                    <a:ext uri="{9D8B030D-6E8A-4147-A177-3AD203B41FA5}">
                      <a16:colId xmlns:a16="http://schemas.microsoft.com/office/drawing/2014/main" xmlns="" val="3138993536"/>
                    </a:ext>
                  </a:extLst>
                </a:gridCol>
                <a:gridCol w="1476000">
                  <a:extLst>
                    <a:ext uri="{9D8B030D-6E8A-4147-A177-3AD203B41FA5}">
                      <a16:colId xmlns:a16="http://schemas.microsoft.com/office/drawing/2014/main" xmlns="" val="2571366634"/>
                    </a:ext>
                  </a:extLst>
                </a:gridCol>
                <a:gridCol w="1908000">
                  <a:extLst>
                    <a:ext uri="{9D8B030D-6E8A-4147-A177-3AD203B41FA5}">
                      <a16:colId xmlns:a16="http://schemas.microsoft.com/office/drawing/2014/main" xmlns="" val="903925041"/>
                    </a:ext>
                  </a:extLst>
                </a:gridCol>
                <a:gridCol w="1944000">
                  <a:extLst>
                    <a:ext uri="{9D8B030D-6E8A-4147-A177-3AD203B41FA5}">
                      <a16:colId xmlns:a16="http://schemas.microsoft.com/office/drawing/2014/main" xmlns="" val="3545912540"/>
                    </a:ext>
                  </a:extLst>
                </a:gridCol>
              </a:tblGrid>
              <a:tr h="720000">
                <a:tc gridSpan="2">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浸没时的</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受力条件</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浸没时的</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浮沉状态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平衡时的</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浮沉状态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gridSpan="2">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平衡时的</a:t>
                      </a:r>
                    </a:p>
                    <a:p>
                      <a:pPr algn="ctr">
                        <a:lnSpc>
                          <a:spcPct val="100000"/>
                        </a:lnSpc>
                        <a:spcAft>
                          <a:spcPts val="0"/>
                        </a:spcAft>
                      </a:pPr>
                      <a:r>
                        <a:rPr lang="zh-CN" sz="2000">
                          <a:effectLst/>
                          <a:latin typeface="宋体" panose="02010600030101010101" pitchFamily="2" charset="-122"/>
                          <a:ea typeface="宋体" panose="02010600030101010101" pitchFamily="2" charset="-122"/>
                        </a:rPr>
                        <a:t>受力状态</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物体密度与</a:t>
                      </a:r>
                      <a:endParaRPr lang="en-US" alt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液体密度的关系</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608998720"/>
                  </a:ext>
                </a:extLst>
              </a:tr>
              <a:tr h="1152000">
                <a:tc>
                  <a:txBody>
                    <a:bodyPr/>
                    <a:lstStyle/>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txBody>
                  <a:tcPr marL="0" marR="0" marT="0" marB="0" anchor="ctr">
                    <a:lnR w="12700" cap="flat" cmpd="sng" algn="ctr">
                      <a:noFill/>
                      <a:prstDash val="solid"/>
                      <a:round/>
                      <a:headEnd type="none" w="med" len="med"/>
                      <a:tailEnd type="none" w="med" len="med"/>
                    </a:lnR>
                    <a:solidFill>
                      <a:srgbClr val="F5CB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1"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0" i="0" baseline="-250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浮</a:t>
                      </a:r>
                      <a:r>
                        <a:rPr lang="en-US" altLang="zh-CN" sz="2000" b="0" i="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b="0" i="1"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zh-CN" altLang="zh-CN" sz="2000" b="0" i="1"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lgn="ctr">
                      <a:noFill/>
                      <a:prstDash val="solid"/>
                      <a:round/>
                      <a:headEnd type="none" w="med" len="med"/>
                      <a:tailEnd type="none" w="med" len="med"/>
                    </a:lnL>
                    <a:solidFill>
                      <a:srgbClr val="F5CBCC"/>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合力</a:t>
                      </a:r>
                      <a:r>
                        <a:rPr lang="zh-CN" altLang="en-US" sz="2000" u="sng" dirty="0">
                          <a:effectLst/>
                          <a:latin typeface="宋体" panose="02010600030101010101" pitchFamily="2" charset="-122"/>
                          <a:ea typeface="宋体" panose="02010600030101010101" pitchFamily="2" charset="-122"/>
                        </a:rPr>
                        <a:t>⑯</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 </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上浮</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排</a:t>
                      </a:r>
                      <a:r>
                        <a:rPr lang="zh-CN" altLang="en-US" sz="2000" baseline="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物</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漂浮</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aseline="-25000" dirty="0">
                          <a:effectLst/>
                          <a:latin typeface="宋体" panose="02010600030101010101" pitchFamily="2" charset="-122"/>
                          <a:ea typeface="宋体" panose="02010600030101010101" pitchFamily="2" charset="-122"/>
                        </a:rPr>
                        <a:t>浮</a:t>
                      </a:r>
                      <a:r>
                        <a:rPr lang="zh-CN" altLang="en-US" sz="2000" u="sng" kern="1200" dirty="0">
                          <a:solidFill>
                            <a:schemeClr val="dk1"/>
                          </a:solidFill>
                          <a:effectLst/>
                          <a:latin typeface="宋体" panose="02010600030101010101" pitchFamily="2" charset="-122"/>
                          <a:ea typeface="宋体" panose="02010600030101010101" pitchFamily="2" charset="-122"/>
                          <a:cs typeface="+mn-cs"/>
                        </a:rPr>
                        <a:t>⑰</a:t>
                      </a:r>
                      <a:r>
                        <a:rPr lang="en-US" altLang="zh-CN" sz="2000" u="sng" dirty="0">
                          <a:effectLst/>
                          <a:uFill>
                            <a:solidFill>
                              <a:srgbClr val="000000"/>
                            </a:solidFill>
                          </a:uFill>
                          <a:latin typeface="宋体" panose="02010600030101010101" pitchFamily="2" charset="-122"/>
                          <a:ea typeface="宋体" panose="02010600030101010101" pitchFamily="2" charset="-122"/>
                        </a:rPr>
                        <a:t> </a:t>
                      </a:r>
                      <a:r>
                        <a:rPr lang="zh-CN" altLang="zh-CN" sz="2000" u="sng" dirty="0">
                          <a:effectLst/>
                          <a:uFill>
                            <a:solidFill>
                              <a:srgbClr val="000000"/>
                            </a:solidFill>
                          </a:uFill>
                          <a:latin typeface="宋体" panose="02010600030101010101" pitchFamily="2" charset="-122"/>
                          <a:ea typeface="宋体" panose="02010600030101010101" pitchFamily="2" charset="-122"/>
                        </a:rPr>
                        <a:t>　　</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zh-CN"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液</a:t>
                      </a:r>
                      <a:r>
                        <a:rPr lang="zh-CN" altLang="en-US" sz="2000" u="sng" kern="1200" dirty="0">
                          <a:solidFill>
                            <a:schemeClr val="dk1"/>
                          </a:solidFill>
                          <a:effectLst/>
                          <a:latin typeface="宋体" panose="02010600030101010101" pitchFamily="2" charset="-122"/>
                          <a:ea typeface="宋体" panose="02010600030101010101" pitchFamily="2" charset="-122"/>
                          <a:cs typeface="+mn-cs"/>
                        </a:rPr>
                        <a:t>⑱</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物</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061383878"/>
                  </a:ext>
                </a:extLst>
              </a:tr>
              <a:tr h="1152000">
                <a:tc>
                  <a:txBody>
                    <a:bodyPr/>
                    <a:lstStyle/>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txBody>
                  <a:tcPr marL="0" marR="0" marT="0" marB="0" anchor="ctr">
                    <a:lnR w="12700" cap="flat" cmpd="sng" algn="ctr">
                      <a:noFill/>
                      <a:prstDash val="solid"/>
                      <a:round/>
                      <a:headEnd type="none" w="med" len="med"/>
                      <a:tailEnd type="none" w="med" len="med"/>
                    </a:lnR>
                    <a:solidFill>
                      <a:srgbClr val="FAE7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0" i="0" kern="1200" baseline="-250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浮</a:t>
                      </a:r>
                      <a:r>
                        <a:rPr lang="en-US"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&lt;G</a:t>
                      </a:r>
                      <a:endParaRPr lang="zh-CN"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lgn="ctr">
                      <a:noFill/>
                      <a:prstDash val="solid"/>
                      <a:round/>
                      <a:headEnd type="none" w="med" len="med"/>
                      <a:tailEnd type="none" w="med" len="med"/>
                    </a:lnL>
                    <a:solidFill>
                      <a:srgbClr val="FAE7E8"/>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合力</a:t>
                      </a:r>
                      <a:r>
                        <a:rPr lang="zh-CN" altLang="en-US" sz="2000" u="sng" kern="1200" dirty="0">
                          <a:solidFill>
                            <a:schemeClr val="dk1"/>
                          </a:solidFill>
                          <a:effectLst/>
                          <a:latin typeface="宋体" panose="02010600030101010101" pitchFamily="2" charset="-122"/>
                          <a:ea typeface="宋体" panose="02010600030101010101" pitchFamily="2" charset="-122"/>
                          <a:cs typeface="+mn-cs"/>
                        </a:rPr>
                        <a:t>⑲</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 </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下沉</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排</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物</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沉底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aseline="-25000" dirty="0">
                          <a:effectLst/>
                          <a:latin typeface="宋体" panose="02010600030101010101" pitchFamily="2" charset="-122"/>
                          <a:ea typeface="宋体" panose="02010600030101010101" pitchFamily="2" charset="-122"/>
                        </a:rPr>
                        <a:t>浮</a:t>
                      </a:r>
                      <a:r>
                        <a:rPr lang="en-US" altLang="zh-CN" sz="2000" dirty="0">
                          <a:effectLst/>
                          <a:latin typeface="宋体" panose="02010600030101010101" pitchFamily="2" charset="-122"/>
                          <a:ea typeface="宋体" panose="02010600030101010101" pitchFamily="2" charset="-122"/>
                        </a:rPr>
                        <a:t>+</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000" i="1" baseline="-250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u="sng" kern="1200" dirty="0">
                          <a:solidFill>
                            <a:schemeClr val="dk1"/>
                          </a:solidFill>
                          <a:effectLst/>
                          <a:latin typeface="宋体" panose="02010600030101010101" pitchFamily="2" charset="-122"/>
                          <a:ea typeface="宋体" panose="02010600030101010101" pitchFamily="2" charset="-122"/>
                          <a:cs typeface="+mn-cs"/>
                        </a:rPr>
                        <a:t>⑳</a:t>
                      </a:r>
                      <a:r>
                        <a:rPr lang="zh-CN" altLang="zh-CN" sz="2000" u="sng" dirty="0">
                          <a:effectLst/>
                          <a:uFill>
                            <a:solidFill>
                              <a:srgbClr val="000000"/>
                            </a:solidFill>
                          </a:uFill>
                          <a:latin typeface="宋体" panose="02010600030101010101" pitchFamily="2" charset="-122"/>
                          <a:ea typeface="宋体" panose="02010600030101010101" pitchFamily="2" charset="-122"/>
                        </a:rPr>
                        <a:t>　　</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zh-CN"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液</a:t>
                      </a:r>
                      <a:r>
                        <a:rPr lang="zh-CN" altLang="zh-CN" sz="2000" u="sng" kern="1200" dirty="0">
                          <a:solidFill>
                            <a:schemeClr val="dk1"/>
                          </a:solidFill>
                          <a:effectLst/>
                          <a:latin typeface="宋体" panose="02010600030101010101" pitchFamily="2" charset="-122"/>
                          <a:ea typeface="宋体" panose="02010600030101010101" pitchFamily="2" charset="-122"/>
                          <a:cs typeface="+mn-cs"/>
                        </a:rPr>
                        <a:t>㉑</a:t>
                      </a:r>
                      <a:r>
                        <a:rPr lang="en-US" altLang="zh-CN" sz="2000" u="sng" kern="1200" dirty="0">
                          <a:solidFill>
                            <a:schemeClr val="dk1"/>
                          </a:solidFill>
                          <a:effectLst/>
                          <a:latin typeface="宋体" panose="02010600030101010101" pitchFamily="2" charset="-122"/>
                          <a:ea typeface="宋体" panose="02010600030101010101" pitchFamily="2" charset="-122"/>
                          <a:cs typeface="+mn-cs"/>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物</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156685327"/>
                  </a:ext>
                </a:extLst>
              </a:tr>
              <a:tr h="1152000">
                <a:tc>
                  <a:txBody>
                    <a:bodyPr/>
                    <a:lstStyle/>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p>
                      <a:pPr algn="ctr">
                        <a:lnSpc>
                          <a:spcPct val="100000"/>
                        </a:lnSpc>
                        <a:spcAft>
                          <a:spcPts val="0"/>
                        </a:spcAft>
                      </a:pPr>
                      <a:endParaRPr lang="en-US" sz="2000" dirty="0">
                        <a:effectLst/>
                        <a:latin typeface="宋体" panose="02010600030101010101" pitchFamily="2" charset="-122"/>
                        <a:ea typeface="宋体" panose="02010600030101010101" pitchFamily="2" charset="-122"/>
                      </a:endParaRPr>
                    </a:p>
                  </a:txBody>
                  <a:tcPr marL="0" marR="0" marT="0" marB="0" anchor="ctr">
                    <a:lnR w="12700" cap="flat" cmpd="sng" algn="ctr">
                      <a:noFill/>
                      <a:prstDash val="solid"/>
                      <a:round/>
                      <a:headEnd type="none" w="med" len="med"/>
                      <a:tailEnd type="none" w="med" len="med"/>
                    </a:lnR>
                    <a:solidFill>
                      <a:srgbClr val="F5CB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0" i="0" kern="1200" baseline="-250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浮</a:t>
                      </a:r>
                      <a:r>
                        <a:rPr lang="en-US"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zh-CN" altLang="zh-CN" sz="2000" b="0" i="1" kern="1200" dirty="0">
                        <a:solidFill>
                          <a:sysClr val="windowText" lastClr="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lgn="ctr">
                      <a:noFill/>
                      <a:prstDash val="solid"/>
                      <a:round/>
                      <a:headEnd type="none" w="med" len="med"/>
                      <a:tailEnd type="none" w="med" len="med"/>
                    </a:lnL>
                    <a:solidFill>
                      <a:srgbClr val="F5CBCC"/>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合力为</a:t>
                      </a:r>
                      <a:r>
                        <a:rPr lang="zh-CN" altLang="zh-CN" sz="2000" u="sng" kern="1200" dirty="0">
                          <a:solidFill>
                            <a:schemeClr val="dk1"/>
                          </a:solidFill>
                          <a:effectLst/>
                          <a:latin typeface="宋体" panose="02010600030101010101" pitchFamily="2" charset="-122"/>
                          <a:ea typeface="宋体" panose="02010600030101010101" pitchFamily="2" charset="-122"/>
                          <a:cs typeface="+mn-cs"/>
                        </a:rPr>
                        <a:t>㉒</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 </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悬浮</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已平衡</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排</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2000" baseline="-25000" dirty="0">
                          <a:effectLst/>
                          <a:latin typeface="宋体" panose="02010600030101010101" pitchFamily="2" charset="-122"/>
                          <a:ea typeface="宋体" panose="02010600030101010101" pitchFamily="2" charset="-122"/>
                        </a:rPr>
                        <a:t>物</a:t>
                      </a:r>
                      <a:r>
                        <a:rPr lang="en-US" sz="2000" dirty="0">
                          <a:effectLst/>
                          <a:latin typeface="宋体" panose="02010600030101010101" pitchFamily="2" charset="-122"/>
                          <a:ea typeface="宋体" panose="02010600030101010101" pitchFamily="2" charset="-122"/>
                        </a:rPr>
                        <a:t>,</a:t>
                      </a:r>
                      <a:endParaRPr 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悬浮</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可以在液体内部任何位置静止</a:t>
                      </a:r>
                      <a:endParaRPr lang="en-US" sz="2000" dirty="0">
                        <a:effectLst/>
                        <a:latin typeface="宋体" panose="02010600030101010101" pitchFamily="2" charset="-122"/>
                        <a:ea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baseline="-25000" dirty="0">
                          <a:effectLst/>
                          <a:latin typeface="宋体" panose="02010600030101010101" pitchFamily="2" charset="-122"/>
                          <a:ea typeface="宋体" panose="02010600030101010101" pitchFamily="2" charset="-122"/>
                        </a:rPr>
                        <a:t>浮</a:t>
                      </a:r>
                      <a:r>
                        <a:rPr lang="zh-CN" altLang="zh-CN" sz="2000" u="sng" kern="1200" dirty="0">
                          <a:solidFill>
                            <a:schemeClr val="dk1"/>
                          </a:solidFill>
                          <a:effectLst/>
                          <a:latin typeface="宋体" panose="02010600030101010101" pitchFamily="2" charset="-122"/>
                          <a:ea typeface="宋体" panose="02010600030101010101" pitchFamily="2" charset="-122"/>
                          <a:cs typeface="+mn-cs"/>
                        </a:rPr>
                        <a:t>㉓</a:t>
                      </a:r>
                      <a:r>
                        <a:rPr lang="en-US" altLang="zh-CN" sz="2000" u="sng" dirty="0">
                          <a:effectLst/>
                          <a:uFill>
                            <a:solidFill>
                              <a:srgbClr val="000000"/>
                            </a:solidFill>
                          </a:uFill>
                          <a:latin typeface="宋体" panose="02010600030101010101" pitchFamily="2" charset="-122"/>
                          <a:ea typeface="宋体" panose="02010600030101010101" pitchFamily="2" charset="-122"/>
                        </a:rPr>
                        <a:t> </a:t>
                      </a:r>
                      <a:r>
                        <a:rPr lang="zh-CN" altLang="zh-CN" sz="2000" u="sng" dirty="0">
                          <a:effectLst/>
                          <a:uFill>
                            <a:solidFill>
                              <a:srgbClr val="000000"/>
                            </a:solidFill>
                          </a:uFill>
                          <a:latin typeface="宋体" panose="02010600030101010101" pitchFamily="2" charset="-122"/>
                          <a:ea typeface="宋体" panose="02010600030101010101" pitchFamily="2" charset="-122"/>
                        </a:rPr>
                        <a:t>　　</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zh-CN"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液</a:t>
                      </a:r>
                      <a:r>
                        <a:rPr lang="zh-CN" altLang="zh-CN" sz="2000" u="sng" kern="1200" dirty="0">
                          <a:solidFill>
                            <a:schemeClr val="dk1"/>
                          </a:solidFill>
                          <a:effectLst/>
                          <a:latin typeface="宋体" panose="02010600030101010101" pitchFamily="2" charset="-122"/>
                          <a:ea typeface="宋体" panose="02010600030101010101" pitchFamily="2" charset="-122"/>
                          <a:cs typeface="+mn-cs"/>
                        </a:rPr>
                        <a:t>㉔</a:t>
                      </a:r>
                      <a:r>
                        <a:rPr lang="en-US" sz="2000" u="sng" kern="1200" dirty="0">
                          <a:solidFill>
                            <a:schemeClr val="dk1"/>
                          </a:solidFill>
                          <a:effectLst/>
                          <a:latin typeface="宋体" panose="02010600030101010101" pitchFamily="2" charset="-122"/>
                          <a:ea typeface="宋体" panose="02010600030101010101" pitchFamily="2" charset="-122"/>
                          <a:cs typeface="+mn-cs"/>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ρ</a:t>
                      </a:r>
                      <a:r>
                        <a:rPr lang="zh-CN" sz="2000" baseline="-25000" dirty="0">
                          <a:effectLst/>
                          <a:latin typeface="宋体" panose="02010600030101010101" pitchFamily="2" charset="-122"/>
                          <a:ea typeface="宋体" panose="02010600030101010101" pitchFamily="2" charset="-122"/>
                        </a:rPr>
                        <a:t>物</a:t>
                      </a:r>
                      <a:r>
                        <a:rPr lang="en-US" sz="2000" baseline="-25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5958375"/>
                  </a:ext>
                </a:extLst>
              </a:tr>
            </a:tbl>
          </a:graphicData>
        </a:graphic>
      </p:graphicFrame>
      <p:pic>
        <p:nvPicPr>
          <p:cNvPr id="1038" name="18考点帮S223.EPS">
            <a:extLst>
              <a:ext uri="{FF2B5EF4-FFF2-40B4-BE49-F238E27FC236}">
                <a16:creationId xmlns:a16="http://schemas.microsoft.com/office/drawing/2014/main" xmlns="" id="{D5EAB42D-3A75-4801-A051-2CEFC0587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32" y="2883217"/>
            <a:ext cx="708660" cy="10915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18考点帮S224.EPS">
            <a:extLst>
              <a:ext uri="{FF2B5EF4-FFF2-40B4-BE49-F238E27FC236}">
                <a16:creationId xmlns:a16="http://schemas.microsoft.com/office/drawing/2014/main" xmlns="" id="{6A605ACE-3C70-440D-9849-1599CFCD1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151" y="2895766"/>
            <a:ext cx="708660" cy="1040130"/>
          </a:xfrm>
          <a:prstGeom prst="rect">
            <a:avLst/>
          </a:prstGeom>
          <a:noFill/>
          <a:extLst>
            <a:ext uri="{909E8E84-426E-40DD-AFC4-6F175D3DCCD1}">
              <a14:hiddenFill xmlns:a14="http://schemas.microsoft.com/office/drawing/2010/main">
                <a:solidFill>
                  <a:srgbClr val="FFFFFF"/>
                </a:solidFill>
              </a14:hiddenFill>
            </a:ext>
          </a:extLst>
        </p:spPr>
      </p:pic>
      <p:pic>
        <p:nvPicPr>
          <p:cNvPr id="1033" name="18考点帮S225.EPS">
            <a:extLst>
              <a:ext uri="{FF2B5EF4-FFF2-40B4-BE49-F238E27FC236}">
                <a16:creationId xmlns:a16="http://schemas.microsoft.com/office/drawing/2014/main" xmlns="" id="{DBA63CF2-855F-4070-8C13-A9569398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32" y="4028148"/>
            <a:ext cx="708660" cy="1080135"/>
          </a:xfrm>
          <a:prstGeom prst="rect">
            <a:avLst/>
          </a:prstGeom>
          <a:noFill/>
          <a:extLst>
            <a:ext uri="{909E8E84-426E-40DD-AFC4-6F175D3DCCD1}">
              <a14:hiddenFill xmlns:a14="http://schemas.microsoft.com/office/drawing/2010/main">
                <a:solidFill>
                  <a:srgbClr val="FFFFFF"/>
                </a:solidFill>
              </a14:hiddenFill>
            </a:ext>
          </a:extLst>
        </p:spPr>
      </p:pic>
      <p:pic>
        <p:nvPicPr>
          <p:cNvPr id="1031" name="18考点帮S226.EPS">
            <a:extLst>
              <a:ext uri="{FF2B5EF4-FFF2-40B4-BE49-F238E27FC236}">
                <a16:creationId xmlns:a16="http://schemas.microsoft.com/office/drawing/2014/main" xmlns="" id="{49E50757-F6D8-4F35-821E-1AE1F0B6A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151" y="4033569"/>
            <a:ext cx="708660" cy="1045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18考点帮S227.EPS">
            <a:extLst>
              <a:ext uri="{FF2B5EF4-FFF2-40B4-BE49-F238E27FC236}">
                <a16:creationId xmlns:a16="http://schemas.microsoft.com/office/drawing/2014/main" xmlns="" id="{3019F594-8250-4520-A752-F5FEF3DFE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232" y="5195655"/>
            <a:ext cx="708660" cy="105727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xmlns="" id="{27A23F2D-F260-4FC5-B818-F1E25AC45AFD}"/>
              </a:ext>
            </a:extLst>
          </p:cNvPr>
          <p:cNvSpPr/>
          <p:nvPr/>
        </p:nvSpPr>
        <p:spPr>
          <a:xfrm>
            <a:off x="3523065" y="3052335"/>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向上</a:t>
            </a:r>
          </a:p>
        </p:txBody>
      </p:sp>
      <p:sp>
        <p:nvSpPr>
          <p:cNvPr id="21" name="矩形 20">
            <a:extLst>
              <a:ext uri="{FF2B5EF4-FFF2-40B4-BE49-F238E27FC236}">
                <a16:creationId xmlns:a16="http://schemas.microsoft.com/office/drawing/2014/main" xmlns="" id="{F9D5D9BE-48C4-4CF7-966F-7A6D6A91CC7C}"/>
              </a:ext>
            </a:extLst>
          </p:cNvPr>
          <p:cNvSpPr/>
          <p:nvPr/>
        </p:nvSpPr>
        <p:spPr>
          <a:xfrm>
            <a:off x="8640052" y="3214109"/>
            <a:ext cx="314510"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2" name="矩形 21">
            <a:extLst>
              <a:ext uri="{FF2B5EF4-FFF2-40B4-BE49-F238E27FC236}">
                <a16:creationId xmlns:a16="http://schemas.microsoft.com/office/drawing/2014/main" xmlns="" id="{FE5230E1-BFA1-4ADC-BEAE-D4F5AEEA1323}"/>
              </a:ext>
            </a:extLst>
          </p:cNvPr>
          <p:cNvSpPr/>
          <p:nvPr/>
        </p:nvSpPr>
        <p:spPr>
          <a:xfrm>
            <a:off x="10372994" y="3219207"/>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3" name="矩形 22">
            <a:extLst>
              <a:ext uri="{FF2B5EF4-FFF2-40B4-BE49-F238E27FC236}">
                <a16:creationId xmlns:a16="http://schemas.microsoft.com/office/drawing/2014/main" xmlns="" id="{AC926059-1C2D-459D-BA9A-F0708E7E4F47}"/>
              </a:ext>
            </a:extLst>
          </p:cNvPr>
          <p:cNvSpPr/>
          <p:nvPr/>
        </p:nvSpPr>
        <p:spPr>
          <a:xfrm>
            <a:off x="3523065" y="4208860"/>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向下</a:t>
            </a:r>
          </a:p>
        </p:txBody>
      </p:sp>
      <p:sp>
        <p:nvSpPr>
          <p:cNvPr id="24" name="矩形 23">
            <a:extLst>
              <a:ext uri="{FF2B5EF4-FFF2-40B4-BE49-F238E27FC236}">
                <a16:creationId xmlns:a16="http://schemas.microsoft.com/office/drawing/2014/main" xmlns="" id="{4564C343-C9DE-4997-8075-47FB1D1DC472}"/>
              </a:ext>
            </a:extLst>
          </p:cNvPr>
          <p:cNvSpPr/>
          <p:nvPr/>
        </p:nvSpPr>
        <p:spPr>
          <a:xfrm>
            <a:off x="8834250" y="4354526"/>
            <a:ext cx="314510"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xmlns="" id="{6E6575B5-4927-43A6-89F1-26037B078BCD}"/>
              </a:ext>
            </a:extLst>
          </p:cNvPr>
          <p:cNvSpPr/>
          <p:nvPr/>
        </p:nvSpPr>
        <p:spPr>
          <a:xfrm>
            <a:off x="10310966" y="4354526"/>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6" name="矩形 25">
            <a:extLst>
              <a:ext uri="{FF2B5EF4-FFF2-40B4-BE49-F238E27FC236}">
                <a16:creationId xmlns:a16="http://schemas.microsoft.com/office/drawing/2014/main" xmlns="" id="{897ECBC2-1EED-440F-88FE-38148830179A}"/>
              </a:ext>
            </a:extLst>
          </p:cNvPr>
          <p:cNvSpPr/>
          <p:nvPr/>
        </p:nvSpPr>
        <p:spPr>
          <a:xfrm>
            <a:off x="3741678" y="5365385"/>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零</a:t>
            </a:r>
          </a:p>
        </p:txBody>
      </p:sp>
      <p:sp>
        <p:nvSpPr>
          <p:cNvPr id="27" name="矩形 26">
            <a:extLst>
              <a:ext uri="{FF2B5EF4-FFF2-40B4-BE49-F238E27FC236}">
                <a16:creationId xmlns:a16="http://schemas.microsoft.com/office/drawing/2014/main" xmlns="" id="{03200EFE-4FA3-4468-8244-4DC5DC8BFA43}"/>
              </a:ext>
            </a:extLst>
          </p:cNvPr>
          <p:cNvSpPr/>
          <p:nvPr/>
        </p:nvSpPr>
        <p:spPr>
          <a:xfrm>
            <a:off x="8640052" y="5494943"/>
            <a:ext cx="314510"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8" name="矩形 27">
            <a:extLst>
              <a:ext uri="{FF2B5EF4-FFF2-40B4-BE49-F238E27FC236}">
                <a16:creationId xmlns:a16="http://schemas.microsoft.com/office/drawing/2014/main" xmlns="" id="{B0B16B6B-C209-4701-B32C-E032AA27EB49}"/>
              </a:ext>
            </a:extLst>
          </p:cNvPr>
          <p:cNvSpPr/>
          <p:nvPr/>
        </p:nvSpPr>
        <p:spPr>
          <a:xfrm>
            <a:off x="10437114" y="5494943"/>
            <a:ext cx="314510"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对话气泡: 椭圆形 2">
            <a:extLst>
              <a:ext uri="{FF2B5EF4-FFF2-40B4-BE49-F238E27FC236}">
                <a16:creationId xmlns:a16="http://schemas.microsoft.com/office/drawing/2014/main" xmlns="" id="{833B89EF-971C-4844-85CA-8487EA10D533}"/>
              </a:ext>
            </a:extLst>
          </p:cNvPr>
          <p:cNvSpPr/>
          <p:nvPr/>
        </p:nvSpPr>
        <p:spPr>
          <a:xfrm>
            <a:off x="9284677" y="1023021"/>
            <a:ext cx="2621669" cy="98027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宋体" panose="02010600030101010101" pitchFamily="2" charset="-122"/>
                <a:ea typeface="宋体" panose="02010600030101010101" pitchFamily="2" charset="-122"/>
              </a:rPr>
              <a:t>“物体密度”指的是实心物体的密度或物体的平均密度</a:t>
            </a:r>
          </a:p>
        </p:txBody>
      </p:sp>
    </p:spTree>
    <p:extLst>
      <p:ext uri="{BB962C8B-B14F-4D97-AF65-F5344CB8AC3E}">
        <p14:creationId xmlns:p14="http://schemas.microsoft.com/office/powerpoint/2010/main" val="128452484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3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3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3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3883755"/>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浮沉条件的应用</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轮船</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排水量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船舶排开水的</a:t>
            </a:r>
            <a:r>
              <a:rPr lang="zh-CN" altLang="en-US" sz="2400" u="sng" dirty="0">
                <a:latin typeface="宋体" panose="02010600030101010101" pitchFamily="2" charset="-122"/>
                <a:ea typeface="宋体" panose="02010600030101010101" pitchFamily="2" charset="-122"/>
              </a:rPr>
              <a:t>㉕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有时特指船舶装满货物时排开水的质量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即满载排水量</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浮沉状态</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㉖</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原理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轮船通过</a:t>
            </a:r>
            <a:r>
              <a:rPr lang="zh-CN" altLang="en-US" sz="2400" u="sng" dirty="0">
                <a:latin typeface="宋体" panose="02010600030101010101" pitchFamily="2" charset="-122"/>
                <a:ea typeface="宋体" panose="02010600030101010101" pitchFamily="2" charset="-122"/>
              </a:rPr>
              <a:t>㉗ 　　　　　</a:t>
            </a:r>
            <a:r>
              <a:rPr lang="zh-CN" altLang="en-US" sz="2400" dirty="0">
                <a:latin typeface="宋体" panose="02010600030101010101" pitchFamily="2" charset="-122"/>
                <a:ea typeface="宋体" panose="02010600030101010101" pitchFamily="2" charset="-122"/>
              </a:rPr>
              <a:t>来增大浮力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轮船受到的浮力等于总重力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故有</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浮</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latin typeface="宋体" panose="02010600030101010101" pitchFamily="2" charset="-122"/>
                <a:ea typeface="宋体" panose="02010600030101010101" pitchFamily="2" charset="-122"/>
              </a:rPr>
              <a:t>排</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latin typeface="宋体" panose="02010600030101010101" pitchFamily="2" charset="-122"/>
                <a:ea typeface="宋体" panose="02010600030101010101" pitchFamily="2" charset="-122"/>
              </a:rPr>
              <a:t>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i="0" baseline="-25000" dirty="0">
                <a:latin typeface="+mj-lt"/>
                <a:ea typeface="宋体" panose="02010600030101010101" pitchFamily="2" charset="-122"/>
              </a:rPr>
              <a:t>排水</a:t>
            </a:r>
            <a:r>
              <a:rPr lang="en-US" altLang="zh-CN" sz="2400" i="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i="0" baseline="-25000" dirty="0">
                <a:latin typeface="+mj-lt"/>
                <a:ea typeface="宋体" panose="02010600030101010101" pitchFamily="2" charset="-122"/>
              </a:rPr>
              <a:t>船</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i="0" baseline="-25000" dirty="0">
                <a:latin typeface="+mj-lt"/>
                <a:ea typeface="宋体" panose="02010600030101010101" pitchFamily="2" charset="-122"/>
              </a:rPr>
              <a:t>货</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811451CF-D08C-4732-BFC6-C354A6455882}"/>
              </a:ext>
            </a:extLst>
          </p:cNvPr>
          <p:cNvSpPr/>
          <p:nvPr/>
        </p:nvSpPr>
        <p:spPr>
          <a:xfrm>
            <a:off x="4694743" y="249360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质量</a:t>
            </a:r>
          </a:p>
        </p:txBody>
      </p:sp>
      <p:sp>
        <p:nvSpPr>
          <p:cNvPr id="11" name="矩形 10">
            <a:extLst>
              <a:ext uri="{FF2B5EF4-FFF2-40B4-BE49-F238E27FC236}">
                <a16:creationId xmlns:a16="http://schemas.microsoft.com/office/drawing/2014/main" xmlns="" id="{EE2D6F5F-3B7B-452A-9FAA-F5D2B99D86F3}"/>
              </a:ext>
            </a:extLst>
          </p:cNvPr>
          <p:cNvSpPr/>
          <p:nvPr/>
        </p:nvSpPr>
        <p:spPr>
          <a:xfrm>
            <a:off x="3121124" y="358875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漂浮</a:t>
            </a:r>
          </a:p>
        </p:txBody>
      </p:sp>
      <p:sp>
        <p:nvSpPr>
          <p:cNvPr id="12" name="矩形 11">
            <a:extLst>
              <a:ext uri="{FF2B5EF4-FFF2-40B4-BE49-F238E27FC236}">
                <a16:creationId xmlns:a16="http://schemas.microsoft.com/office/drawing/2014/main" xmlns="" id="{E5FAB1AA-5077-497E-AB43-F7F2DE16DB3B}"/>
              </a:ext>
            </a:extLst>
          </p:cNvPr>
          <p:cNvSpPr/>
          <p:nvPr/>
        </p:nvSpPr>
        <p:spPr>
          <a:xfrm>
            <a:off x="3801862" y="4152697"/>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增大体积</a:t>
            </a:r>
          </a:p>
        </p:txBody>
      </p:sp>
    </p:spTree>
    <p:extLst>
      <p:ext uri="{BB962C8B-B14F-4D97-AF65-F5344CB8AC3E}">
        <p14:creationId xmlns:p14="http://schemas.microsoft.com/office/powerpoint/2010/main" val="34217029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16677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气球和飞艇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气球、飞船内所充气体密度</a:t>
            </a:r>
            <a:r>
              <a:rPr lang="zh-CN" altLang="en-US" sz="2400" u="sng" dirty="0">
                <a:latin typeface="宋体" panose="02010600030101010101" pitchFamily="2" charset="-122"/>
                <a:ea typeface="宋体" panose="02010600030101010101" pitchFamily="2" charset="-122"/>
              </a:rPr>
              <a:t>㉘ 　　　</a:t>
            </a:r>
            <a:r>
              <a:rPr lang="zh-CN" altLang="en-US" sz="2400" dirty="0">
                <a:latin typeface="宋体" panose="02010600030101010101" pitchFamily="2" charset="-122"/>
                <a:ea typeface="宋体" panose="02010600030101010101" pitchFamily="2" charset="-122"/>
              </a:rPr>
              <a:t>空气密度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如氢气、氦气、热空气等</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潜水艇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水舱可以充水、排水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a:t>
            </a:r>
            <a:r>
              <a:rPr lang="zh-CN" altLang="en-US" sz="2400" u="sng" dirty="0">
                <a:latin typeface="宋体" panose="02010600030101010101" pitchFamily="2" charset="-122"/>
                <a:ea typeface="宋体" panose="02010600030101010101" pitchFamily="2" charset="-122"/>
              </a:rPr>
              <a:t>㉙ 　　　　　　</a:t>
            </a:r>
            <a:r>
              <a:rPr lang="zh-CN" altLang="en-US" sz="2400" dirty="0">
                <a:latin typeface="宋体" panose="02010600030101010101" pitchFamily="2" charset="-122"/>
                <a:ea typeface="宋体" panose="02010600030101010101" pitchFamily="2" charset="-122"/>
              </a:rPr>
              <a:t>控制浮沉</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811451CF-D08C-4732-BFC6-C354A6455882}"/>
              </a:ext>
            </a:extLst>
          </p:cNvPr>
          <p:cNvSpPr/>
          <p:nvPr/>
        </p:nvSpPr>
        <p:spPr>
          <a:xfrm>
            <a:off x="7102881" y="140295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pic>
        <p:nvPicPr>
          <p:cNvPr id="8" name="18ZKYBWLKDBS120.jpg" descr="id:2147484821;FounderCES">
            <a:extLst>
              <a:ext uri="{FF2B5EF4-FFF2-40B4-BE49-F238E27FC236}">
                <a16:creationId xmlns:a16="http://schemas.microsoft.com/office/drawing/2014/main" xmlns="" id="{0A4F0803-1A13-43D2-9F8E-4BDF3DF9E9B0}"/>
              </a:ext>
            </a:extLst>
          </p:cNvPr>
          <p:cNvPicPr>
            <a:picLocks noChangeAspect="1"/>
          </p:cNvPicPr>
          <p:nvPr/>
        </p:nvPicPr>
        <p:blipFill rotWithShape="1">
          <a:blip r:embed="rId2"/>
          <a:srcRect r="34194"/>
          <a:stretch/>
        </p:blipFill>
        <p:spPr>
          <a:xfrm>
            <a:off x="4404465" y="3112832"/>
            <a:ext cx="3383068" cy="2664755"/>
          </a:xfrm>
          <a:prstGeom prst="rect">
            <a:avLst/>
          </a:prstGeom>
        </p:spPr>
      </p:pic>
      <p:sp>
        <p:nvSpPr>
          <p:cNvPr id="13" name="矩形 12">
            <a:extLst>
              <a:ext uri="{FF2B5EF4-FFF2-40B4-BE49-F238E27FC236}">
                <a16:creationId xmlns:a16="http://schemas.microsoft.com/office/drawing/2014/main" xmlns="" id="{035866D8-0087-4206-8C80-59E948573856}"/>
              </a:ext>
            </a:extLst>
          </p:cNvPr>
          <p:cNvSpPr/>
          <p:nvPr/>
        </p:nvSpPr>
        <p:spPr>
          <a:xfrm>
            <a:off x="6940551" y="2515919"/>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改变自身重力</a:t>
            </a:r>
          </a:p>
        </p:txBody>
      </p:sp>
    </p:spTree>
    <p:extLst>
      <p:ext uri="{BB962C8B-B14F-4D97-AF65-F5344CB8AC3E}">
        <p14:creationId xmlns:p14="http://schemas.microsoft.com/office/powerpoint/2010/main" val="250965934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337081"/>
            <a:ext cx="9295288" cy="4437753"/>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密度计</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用途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测量液体密度</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结构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一根上部标有刻度的玻璃管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管下部的玻璃泡内封装入小铅丸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使其能竖直地漂浮在液体中</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读数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管上刻度通常是液体的密度与水的密度的比值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读取液面处的刻度值</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原理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密度计在不同液体中</a:t>
            </a:r>
            <a:r>
              <a:rPr lang="zh-CN" altLang="en-US" sz="2400" u="sng" dirty="0">
                <a:latin typeface="宋体" panose="02010600030101010101" pitchFamily="2" charset="-122"/>
                <a:ea typeface="宋体" panose="02010600030101010101" pitchFamily="2" charset="-122"/>
              </a:rPr>
              <a:t>㉚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它所受的浮力总是等于它的重力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液体的密度越大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密度计排开液体的体积越小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露出液面越多</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811451CF-D08C-4732-BFC6-C354A6455882}"/>
              </a:ext>
            </a:extLst>
          </p:cNvPr>
          <p:cNvSpPr/>
          <p:nvPr/>
        </p:nvSpPr>
        <p:spPr>
          <a:xfrm>
            <a:off x="5351190" y="469713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漂浮</a:t>
            </a:r>
          </a:p>
        </p:txBody>
      </p:sp>
      <p:pic>
        <p:nvPicPr>
          <p:cNvPr id="11" name="18ZKYBWLKDBS120.jpg" descr="id:2147484821;FounderCES">
            <a:extLst>
              <a:ext uri="{FF2B5EF4-FFF2-40B4-BE49-F238E27FC236}">
                <a16:creationId xmlns:a16="http://schemas.microsoft.com/office/drawing/2014/main" xmlns="" id="{68C812FE-30E1-44B4-BA41-6A9C1E4C1F3F}"/>
              </a:ext>
            </a:extLst>
          </p:cNvPr>
          <p:cNvPicPr>
            <a:picLocks noChangeAspect="1"/>
          </p:cNvPicPr>
          <p:nvPr/>
        </p:nvPicPr>
        <p:blipFill rotWithShape="1">
          <a:blip r:embed="rId2"/>
          <a:srcRect l="73998" r="6718"/>
          <a:stretch/>
        </p:blipFill>
        <p:spPr>
          <a:xfrm>
            <a:off x="10034954" y="1472592"/>
            <a:ext cx="1652953" cy="4442919"/>
          </a:xfrm>
          <a:prstGeom prst="rect">
            <a:avLst/>
          </a:prstGeom>
        </p:spPr>
      </p:pic>
    </p:spTree>
    <p:extLst>
      <p:ext uri="{BB962C8B-B14F-4D97-AF65-F5344CB8AC3E}">
        <p14:creationId xmlns:p14="http://schemas.microsoft.com/office/powerpoint/2010/main" val="20759193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966855"/>
          </a:xfrm>
          <a:prstGeom prst="rect">
            <a:avLst/>
          </a:prstGeom>
        </p:spPr>
        <p:txBody>
          <a:bodyPr wrap="square">
            <a:spAutoFit/>
          </a:bodyPr>
          <a:lstStyle/>
          <a:p>
            <a:pPr algn="just">
              <a:lnSpc>
                <a:spcPct val="180000"/>
              </a:lnSpc>
            </a:pPr>
            <a:r>
              <a:rPr lang="zh-CN" altLang="en-US"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浸在液体中的物体一定受到浮力的作用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㉛(</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在水中悬浮的物体</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受到重力、浮力和水的压力的作用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㉜(</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物体的体积越大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物体受到的浮力越大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㉝(</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漂浮在水面上的物体受到的浮力一定大于沉在水底的物体受到的浮力</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㉞(</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物体排开液体的体积不可能大于液体的总体积</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㉟(</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9" name="矩形 18">
            <a:extLst>
              <a:ext uri="{FF2B5EF4-FFF2-40B4-BE49-F238E27FC236}">
                <a16:creationId xmlns:a16="http://schemas.microsoft.com/office/drawing/2014/main" xmlns="" id="{651291A1-9AE2-4372-8E04-E2E9A7B59F32}"/>
              </a:ext>
            </a:extLst>
          </p:cNvPr>
          <p:cNvSpPr/>
          <p:nvPr/>
        </p:nvSpPr>
        <p:spPr>
          <a:xfrm>
            <a:off x="10895465" y="255226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FDBF7A01-6F0E-4676-BBD3-9920471B24D8}"/>
              </a:ext>
            </a:extLst>
          </p:cNvPr>
          <p:cNvSpPr/>
          <p:nvPr/>
        </p:nvSpPr>
        <p:spPr>
          <a:xfrm>
            <a:off x="10895465" y="322520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B882EA6C-A063-477A-8099-5D55BF61125F}"/>
              </a:ext>
            </a:extLst>
          </p:cNvPr>
          <p:cNvSpPr/>
          <p:nvPr/>
        </p:nvSpPr>
        <p:spPr>
          <a:xfrm>
            <a:off x="10895465" y="389814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9B464220-8006-4603-AAB3-454B596EA252}"/>
              </a:ext>
            </a:extLst>
          </p:cNvPr>
          <p:cNvSpPr/>
          <p:nvPr/>
        </p:nvSpPr>
        <p:spPr>
          <a:xfrm>
            <a:off x="10895465" y="4535246"/>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DE5BE238-44E4-42FA-AB32-B7CDC22063C1}"/>
              </a:ext>
            </a:extLst>
          </p:cNvPr>
          <p:cNvSpPr/>
          <p:nvPr/>
        </p:nvSpPr>
        <p:spPr>
          <a:xfrm>
            <a:off x="10879999" y="5180633"/>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51159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766096"/>
              </a:xfrm>
              <a:prstGeom prst="rect">
                <a:avLst/>
              </a:prstGeom>
            </p:spPr>
            <p:txBody>
              <a:bodyPr wrap="square">
                <a:spAutoFit/>
              </a:bodyPr>
              <a:lstStyle/>
              <a:p>
                <a:pPr algn="just">
                  <a:lnSpc>
                    <a:spcPct val="180000"/>
                  </a:lnSpc>
                </a:pPr>
                <a:r>
                  <a:rPr lang="zh-CN" altLang="en-US"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轮船在大海中受到的浮力一定大于在江河中受到的浮力</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㊱(</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密度计的刻度是不均匀的</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刻度值从上向下逐渐增大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㊲(</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底面积为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的薄壁柱形容器中盛有适量液体</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将一个物体放入容器中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排开液体的体积为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排</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则液面上升的高度</a:t>
                </a:r>
                <a:r>
                  <a:rPr lang="en-US" altLang="zh-CN" sz="2400" spc="-5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spc="-50" dirty="0" smtClean="0">
                            <a:solidFill>
                              <a:schemeClr val="tx1">
                                <a:lumMod val="85000"/>
                                <a:lumOff val="15000"/>
                              </a:schemeClr>
                            </a:solidFill>
                            <a:latin typeface="Cambria Math"/>
                            <a:ea typeface="宋体" panose="02010600030101010101" pitchFamily="2" charset="-122"/>
                            <a:cs typeface="楷体" panose="02010609060101010101" pitchFamily="49" charset="-122"/>
                          </a:rPr>
                        </m:ctrlPr>
                      </m:fPr>
                      <m:num>
                        <m:r>
                          <a:rPr lang="en-US" altLang="zh-CN" sz="2400" i="1" spc="-5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𝑉</m:t>
                        </m:r>
                        <m:r>
                          <a:rPr lang="zh-CN" altLang="en-US" sz="2400" i="1" spc="-50" baseline="-25000" dirty="0" smtClean="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排</m:t>
                        </m:r>
                      </m:num>
                      <m:den>
                        <m:r>
                          <a:rPr lang="en-US" altLang="zh-CN" sz="2400" i="1" spc="-50" dirty="0">
                            <a:solidFill>
                              <a:schemeClr val="tx1">
                                <a:lumMod val="85000"/>
                                <a:lumOff val="15000"/>
                              </a:schemeClr>
                            </a:solidFill>
                            <a:latin typeface="Cambria Math" panose="02040503050406030204" pitchFamily="18" charset="0"/>
                            <a:ea typeface="宋体" panose="02010600030101010101" pitchFamily="2" charset="-122"/>
                            <a:cs typeface="楷体" panose="02010609060101010101" pitchFamily="49" charset="-122"/>
                          </a:rPr>
                          <m:t>𝑆</m:t>
                        </m:r>
                      </m:den>
                    </m:f>
                  </m:oMath>
                </a14:m>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液体无溢出</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㊳(</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2" name="矩形 11">
                <a:extLst>
                  <a:ext uri="{FF2B5EF4-FFF2-40B4-BE49-F238E27FC236}">
                    <a16:creationId xmlns:a16="http://schemas.microsoft.com/office/drawing/2014/main" id="{3EC6041D-EB7C-4673-99F2-894987F3CCA2}"/>
                  </a:ext>
                </a:extLst>
              </p:cNvPr>
              <p:cNvSpPr>
                <a:spLocks noRot="1" noChangeAspect="1" noMove="1" noResize="1" noEditPoints="1" noAdjustHandles="1" noChangeArrowheads="1" noChangeShapeType="1" noTextEdit="1"/>
              </p:cNvSpPr>
              <p:nvPr/>
            </p:nvSpPr>
            <p:spPr>
              <a:xfrm>
                <a:off x="757367" y="1703442"/>
                <a:ext cx="10694013" cy="3766096"/>
              </a:xfrm>
              <a:prstGeom prst="rect">
                <a:avLst/>
              </a:prstGeom>
              <a:blipFill>
                <a:blip r:embed="rId2"/>
                <a:stretch>
                  <a:fillRect l="-855" r="-2279"/>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5A9ED88-E6B0-4001-96AF-44F36491BDFF}"/>
              </a:ext>
            </a:extLst>
          </p:cNvPr>
          <p:cNvSpPr/>
          <p:nvPr/>
        </p:nvSpPr>
        <p:spPr>
          <a:xfrm>
            <a:off x="10879999" y="255466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A058A4E9-25D4-4B18-89B6-8DE241E79E26}"/>
              </a:ext>
            </a:extLst>
          </p:cNvPr>
          <p:cNvSpPr/>
          <p:nvPr/>
        </p:nvSpPr>
        <p:spPr>
          <a:xfrm>
            <a:off x="10879999" y="318925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5" name="矩形 14">
            <a:extLst>
              <a:ext uri="{FF2B5EF4-FFF2-40B4-BE49-F238E27FC236}">
                <a16:creationId xmlns:a16="http://schemas.microsoft.com/office/drawing/2014/main" xmlns="" id="{4876AE62-1C8B-42FC-A920-C2DCD8C91F3E}"/>
              </a:ext>
            </a:extLst>
          </p:cNvPr>
          <p:cNvSpPr/>
          <p:nvPr/>
        </p:nvSpPr>
        <p:spPr>
          <a:xfrm>
            <a:off x="10879999" y="475208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5631446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3652923"/>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利用阿基米德原理结合浮沉条件进行计算</a:t>
            </a:r>
          </a:p>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小明同学将一个棱长为</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dirty="0">
                <a:latin typeface="宋体" panose="02010600030101010101" pitchFamily="2" charset="-122"/>
                <a:ea typeface="宋体" panose="02010600030101010101" pitchFamily="2" charset="-122"/>
              </a:rPr>
              <a:t>、密度为</a:t>
            </a:r>
            <a:r>
              <a:rPr lang="en-US" altLang="zh-CN" sz="2400" dirty="0">
                <a:latin typeface="宋体" panose="02010600030101010101" pitchFamily="2" charset="-122"/>
                <a:ea typeface="宋体" panose="02010600030101010101" pitchFamily="2" charset="-122"/>
              </a:rPr>
              <a:t>0.6×10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的正方体木块放入水槽中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然后加入</a:t>
            </a:r>
            <a:r>
              <a:rPr lang="en-US" altLang="zh-CN" sz="2400" dirty="0">
                <a:latin typeface="宋体" panose="02010600030101010101" pitchFamily="2" charset="-122"/>
                <a:ea typeface="宋体" panose="02010600030101010101" pitchFamily="2" charset="-122"/>
              </a:rPr>
              <a:t>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dirty="0">
                <a:latin typeface="宋体" panose="02010600030101010101" pitchFamily="2" charset="-122"/>
                <a:ea typeface="宋体" panose="02010600030101010101" pitchFamily="2" charset="-122"/>
              </a:rPr>
              <a:t>深的水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木块受到的浮力为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继续向水槽内加水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直至木块能浮在水面上</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这时木块浸入水中的深度为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latin typeface="宋体" panose="02010600030101010101" pitchFamily="2" charset="-122"/>
                <a:ea typeface="宋体" panose="02010600030101010101" pitchFamily="2" charset="-122"/>
              </a:rPr>
              <a:t>水</a:t>
            </a:r>
            <a:r>
              <a:rPr lang="en-US" altLang="zh-CN" sz="2400" dirty="0">
                <a:latin typeface="宋体" panose="02010600030101010101" pitchFamily="2" charset="-122"/>
                <a:ea typeface="宋体" panose="02010600030101010101" pitchFamily="2" charset="-122"/>
              </a:rPr>
              <a:t>=1.0×10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B79CACED-2139-414C-8A1C-6D1E1F32955B}"/>
              </a:ext>
            </a:extLst>
          </p:cNvPr>
          <p:cNvSpPr/>
          <p:nvPr/>
        </p:nvSpPr>
        <p:spPr>
          <a:xfrm>
            <a:off x="7574091" y="2967335"/>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029E760C-7546-4F7A-A528-AB3A5F0B46F3}"/>
              </a:ext>
            </a:extLst>
          </p:cNvPr>
          <p:cNvSpPr/>
          <p:nvPr/>
        </p:nvSpPr>
        <p:spPr>
          <a:xfrm>
            <a:off x="7574091" y="3707896"/>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135021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B23DFAB-5F5D-4F04-BF12-D094A14D9EE2}"/>
              </a:ext>
            </a:extLst>
          </p:cNvPr>
          <p:cNvSpPr/>
          <p:nvPr/>
        </p:nvSpPr>
        <p:spPr>
          <a:xfrm>
            <a:off x="763112" y="2941444"/>
            <a:ext cx="10665775" cy="3329758"/>
          </a:xfrm>
          <a:prstGeom prst="rect">
            <a:avLst/>
          </a:prstGeom>
        </p:spPr>
        <p:txBody>
          <a:bodyPr wrap="square">
            <a:spAutoFit/>
          </a:bodyPr>
          <a:lstStyle/>
          <a:p>
            <a:pPr algn="just">
              <a:lnSpc>
                <a:spcPct val="150000"/>
              </a:lnSpc>
            </a:pPr>
            <a:r>
              <a:rPr lang="zh-CN" altLang="en-US" sz="2400" dirty="0">
                <a:latin typeface="宋体" panose="02010600030101010101" pitchFamily="2" charset="-122"/>
                <a:ea typeface="宋体" panose="02010600030101010101" pitchFamily="2" charset="-122"/>
              </a:rPr>
              <a:t>的液体质量是</a:t>
            </a:r>
            <a:r>
              <a:rPr lang="en-US" altLang="zh-CN" sz="2400" dirty="0">
                <a:latin typeface="宋体" panose="02010600030101010101" pitchFamily="2" charset="-122"/>
                <a:ea typeface="宋体" panose="02010600030101010101" pitchFamily="2" charset="-122"/>
              </a:rPr>
              <a:t>50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则小球的质量是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若甲杯中的液体是水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则小球的密度为</a:t>
            </a:r>
            <a:r>
              <a:rPr lang="en-US" altLang="zh-CN" sz="2400" dirty="0">
                <a:latin typeface="宋体" panose="02010600030101010101" pitchFamily="2" charset="-122"/>
                <a:ea typeface="宋体" panose="02010600030101010101" pitchFamily="2" charset="-122"/>
              </a:rPr>
              <a:t>__________</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latin typeface="宋体" panose="02010600030101010101" pitchFamily="2" charset="-122"/>
                <a:ea typeface="宋体" panose="02010600030101010101" pitchFamily="2" charset="-122"/>
              </a:rPr>
              <a:t>水</a:t>
            </a:r>
            <a:r>
              <a:rPr lang="en-US" altLang="zh-CN" sz="2400" dirty="0">
                <a:latin typeface="宋体" panose="02010600030101010101" pitchFamily="2" charset="-122"/>
                <a:ea typeface="宋体" panose="02010600030101010101" pitchFamily="2" charset="-122"/>
              </a:rPr>
              <a:t>=1.0×10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【思路分析】　</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已知小球排开的液体的质量</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根据阿基米德原理</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可求出小球在这两种液体中受到的浮力</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乙杯中的小球是漂浮的</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根据漂浮时物体的重力与浮力的大小关系</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进一步可以求出小球的质量</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甲杯中的小球浸没在水中</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排开水的体积等于小球的体积</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进一步可以求出小球的密度</a:t>
            </a: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400" dirty="0">
              <a:latin typeface="楷体" panose="02010609060101010101" pitchFamily="49" charset="-122"/>
              <a:ea typeface="楷体" panose="02010609060101010101" pitchFamily="49" charset="-122"/>
            </a:endParaRP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3" y="1257200"/>
            <a:ext cx="6809995" cy="1684244"/>
          </a:xfrm>
          <a:prstGeom prst="rect">
            <a:avLst/>
          </a:prstGeom>
        </p:spPr>
        <p:txBody>
          <a:bodyPr wrap="square">
            <a:spAutoFit/>
          </a:bodyPr>
          <a:lstStyle/>
          <a:p>
            <a:pPr algn="dist">
              <a:lnSpc>
                <a:spcPct val="150000"/>
              </a:lnSpc>
            </a:pPr>
            <a:r>
              <a:rPr lang="zh-CN" altLang="en-US" sz="2400" spc="20" dirty="0">
                <a:latin typeface="黑体" panose="02010609060101010101" pitchFamily="49" charset="-122"/>
                <a:ea typeface="黑体" panose="02010609060101010101" pitchFamily="49" charset="-122"/>
              </a:rPr>
              <a:t>例</a:t>
            </a:r>
            <a:r>
              <a:rPr lang="en-US" altLang="zh-CN" sz="2400" spc="20" dirty="0">
                <a:latin typeface="黑体" panose="02010609060101010101" pitchFamily="49" charset="-122"/>
                <a:ea typeface="黑体" panose="02010609060101010101" pitchFamily="49" charset="-122"/>
              </a:rPr>
              <a:t>2</a:t>
            </a:r>
            <a:r>
              <a:rPr lang="zh-CN" altLang="en-US" sz="2400" spc="20" dirty="0">
                <a:latin typeface="黑体" panose="02010609060101010101" pitchFamily="49" charset="-122"/>
                <a:ea typeface="黑体" panose="02010609060101010101" pitchFamily="49" charset="-122"/>
              </a:rPr>
              <a:t>　</a:t>
            </a:r>
            <a:r>
              <a:rPr lang="zh-CN" altLang="en-US" sz="2400" spc="20" dirty="0">
                <a:latin typeface="宋体" panose="02010600030101010101" pitchFamily="2" charset="-122"/>
                <a:ea typeface="宋体" panose="02010600030101010101" pitchFamily="2" charset="-122"/>
              </a:rPr>
              <a:t>把两个完全相同的小球分别放入盛满不同液体的甲、乙两个溢水杯中</a:t>
            </a:r>
            <a:r>
              <a:rPr lang="en-US" altLang="zh-CN" sz="2400" spc="20" dirty="0">
                <a:latin typeface="宋体" panose="02010600030101010101" pitchFamily="2" charset="-122"/>
                <a:ea typeface="宋体" panose="02010600030101010101" pitchFamily="2" charset="-122"/>
              </a:rPr>
              <a:t>,</a:t>
            </a:r>
            <a:r>
              <a:rPr lang="zh-CN" altLang="en-US" sz="2400" spc="20" dirty="0">
                <a:latin typeface="宋体" panose="02010600030101010101" pitchFamily="2" charset="-122"/>
                <a:ea typeface="宋体" panose="02010600030101010101" pitchFamily="2" charset="-122"/>
              </a:rPr>
              <a:t>小球静止时的状态如图所示</a:t>
            </a:r>
            <a:r>
              <a:rPr lang="en-US" altLang="zh-CN" sz="2400" spc="20" dirty="0">
                <a:latin typeface="宋体" panose="02010600030101010101" pitchFamily="2" charset="-122"/>
                <a:ea typeface="宋体" panose="02010600030101010101" pitchFamily="2" charset="-122"/>
              </a:rPr>
              <a:t>.</a:t>
            </a:r>
            <a:r>
              <a:rPr lang="zh-CN" altLang="en-US" sz="2400" spc="20" dirty="0">
                <a:latin typeface="宋体" panose="02010600030101010101" pitchFamily="2" charset="-122"/>
                <a:ea typeface="宋体" panose="02010600030101010101" pitchFamily="2" charset="-122"/>
              </a:rPr>
              <a:t>甲杯中溢出的液体质量是</a:t>
            </a:r>
            <a:r>
              <a:rPr lang="en-US" altLang="zh-CN" sz="2400" spc="20" dirty="0">
                <a:latin typeface="宋体" panose="02010600030101010101" pitchFamily="2" charset="-122"/>
                <a:ea typeface="宋体" panose="02010600030101010101" pitchFamily="2" charset="-122"/>
              </a:rPr>
              <a:t>40 </a:t>
            </a:r>
            <a:r>
              <a:rPr lang="en-US" altLang="zh-CN" sz="2400" spc="2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20" dirty="0">
                <a:latin typeface="宋体" panose="02010600030101010101" pitchFamily="2" charset="-122"/>
                <a:ea typeface="宋体" panose="02010600030101010101" pitchFamily="2" charset="-122"/>
              </a:rPr>
              <a:t>,</a:t>
            </a:r>
            <a:r>
              <a:rPr lang="zh-CN" altLang="en-US" sz="2400" spc="20" dirty="0">
                <a:latin typeface="宋体" panose="02010600030101010101" pitchFamily="2" charset="-122"/>
                <a:ea typeface="宋体" panose="02010600030101010101" pitchFamily="2" charset="-122"/>
              </a:rPr>
              <a:t>乙杯中溢出</a:t>
            </a:r>
            <a:endParaRPr lang="en-US" altLang="zh-CN" sz="2400" spc="20" dirty="0">
              <a:latin typeface="宋体" panose="02010600030101010101" pitchFamily="2" charset="-122"/>
              <a:ea typeface="宋体" panose="02010600030101010101" pitchFamily="2" charset="-122"/>
            </a:endParaRPr>
          </a:p>
        </p:txBody>
      </p:sp>
      <p:sp>
        <p:nvSpPr>
          <p:cNvPr id="11" name="矩形 10">
            <a:extLst>
              <a:ext uri="{FF2B5EF4-FFF2-40B4-BE49-F238E27FC236}">
                <a16:creationId xmlns:a16="http://schemas.microsoft.com/office/drawing/2014/main" xmlns="" id="{B79CACED-2139-414C-8A1C-6D1E1F32955B}"/>
              </a:ext>
            </a:extLst>
          </p:cNvPr>
          <p:cNvSpPr/>
          <p:nvPr/>
        </p:nvSpPr>
        <p:spPr>
          <a:xfrm>
            <a:off x="6000348" y="3053549"/>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18考点帮S228.EPS" descr="id:2147484912;FounderCES">
            <a:extLst>
              <a:ext uri="{FF2B5EF4-FFF2-40B4-BE49-F238E27FC236}">
                <a16:creationId xmlns:a16="http://schemas.microsoft.com/office/drawing/2014/main" xmlns="" id="{184975C5-9119-47BA-B828-81335C6D2231}"/>
              </a:ext>
            </a:extLst>
          </p:cNvPr>
          <p:cNvPicPr>
            <a:picLocks noChangeAspect="1"/>
          </p:cNvPicPr>
          <p:nvPr/>
        </p:nvPicPr>
        <p:blipFill>
          <a:blip r:embed="rId2"/>
          <a:stretch>
            <a:fillRect/>
          </a:stretch>
        </p:blipFill>
        <p:spPr>
          <a:xfrm>
            <a:off x="7655170" y="1529973"/>
            <a:ext cx="3573671" cy="1229209"/>
          </a:xfrm>
          <a:prstGeom prst="rect">
            <a:avLst/>
          </a:prstGeom>
        </p:spPr>
      </p:pic>
      <p:sp>
        <p:nvSpPr>
          <p:cNvPr id="10" name="矩形 9">
            <a:extLst>
              <a:ext uri="{FF2B5EF4-FFF2-40B4-BE49-F238E27FC236}">
                <a16:creationId xmlns:a16="http://schemas.microsoft.com/office/drawing/2014/main" xmlns="" id="{01449D76-61B9-4994-ABBF-F013AF5251BA}"/>
              </a:ext>
            </a:extLst>
          </p:cNvPr>
          <p:cNvSpPr/>
          <p:nvPr/>
        </p:nvSpPr>
        <p:spPr>
          <a:xfrm>
            <a:off x="1725245" y="3597275"/>
            <a:ext cx="153118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1.25×10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558963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2775760"/>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通过“称重法”测量密度</a:t>
            </a:r>
            <a:endParaRPr lang="en-US" altLang="zh-CN" sz="2400" dirty="0">
              <a:latin typeface="黑体" panose="02010609060101010101" pitchFamily="49" charset="-122"/>
              <a:ea typeface="黑体" panose="02010609060101010101" pitchFamily="49" charset="-122"/>
            </a:endParaRPr>
          </a:p>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弹簧测力计下挂一个物体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静止时弹簧测力计的示数如图甲所示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浸没在装满某种液体的溢水杯中静止时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弹簧测力计的示数如图乙所示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把从溢水杯中溢出的液体全部倒入量筒中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如图丙所示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的密度为</a:t>
            </a:r>
            <a:r>
              <a:rPr lang="en-US" altLang="zh-CN" sz="2400" dirty="0">
                <a:latin typeface="宋体" panose="02010600030101010101" pitchFamily="2" charset="-122"/>
                <a:ea typeface="宋体" panose="02010600030101010101" pitchFamily="2" charset="-122"/>
              </a:rPr>
              <a:t>_________</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液体的密度为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latin typeface="宋体" panose="02010600030101010101" pitchFamily="2" charset="-122"/>
                <a:ea typeface="宋体" panose="02010600030101010101" pitchFamily="2" charset="-122"/>
              </a:rPr>
              <a:t>) </a:t>
            </a:r>
            <a:endParaRPr lang="en-US" altLang="zh-CN" sz="2400" spc="4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01449D76-61B9-4994-ABBF-F013AF5251BA}"/>
              </a:ext>
            </a:extLst>
          </p:cNvPr>
          <p:cNvSpPr/>
          <p:nvPr/>
        </p:nvSpPr>
        <p:spPr>
          <a:xfrm>
            <a:off x="854074" y="3559572"/>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18考点帮S229.EPS" descr="id:2147484926;FounderCES">
            <a:extLst>
              <a:ext uri="{FF2B5EF4-FFF2-40B4-BE49-F238E27FC236}">
                <a16:creationId xmlns:a16="http://schemas.microsoft.com/office/drawing/2014/main" xmlns="" id="{4D8386EE-2659-43B2-91E8-2D55B65E0C9F}"/>
              </a:ext>
            </a:extLst>
          </p:cNvPr>
          <p:cNvPicPr>
            <a:picLocks noChangeAspect="1"/>
          </p:cNvPicPr>
          <p:nvPr/>
        </p:nvPicPr>
        <p:blipFill>
          <a:blip r:embed="rId2"/>
          <a:stretch>
            <a:fillRect/>
          </a:stretch>
        </p:blipFill>
        <p:spPr>
          <a:xfrm>
            <a:off x="3367649" y="4143191"/>
            <a:ext cx="4193434" cy="2163763"/>
          </a:xfrm>
          <a:prstGeom prst="rect">
            <a:avLst/>
          </a:prstGeom>
        </p:spPr>
      </p:pic>
      <p:sp>
        <p:nvSpPr>
          <p:cNvPr id="14" name="矩形 13">
            <a:extLst>
              <a:ext uri="{FF2B5EF4-FFF2-40B4-BE49-F238E27FC236}">
                <a16:creationId xmlns:a16="http://schemas.microsoft.com/office/drawing/2014/main" xmlns="" id="{9344263D-6E84-4F71-8FF3-8AB7FCBC79B5}"/>
              </a:ext>
            </a:extLst>
          </p:cNvPr>
          <p:cNvSpPr/>
          <p:nvPr/>
        </p:nvSpPr>
        <p:spPr>
          <a:xfrm>
            <a:off x="4944229" y="3547848"/>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410081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flipH="1">
            <a:off x="2297339" y="1921643"/>
            <a:ext cx="3" cy="3063168"/>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1499192" y="1360280"/>
            <a:ext cx="1596297" cy="576159"/>
            <a:chOff x="5205047" y="3778051"/>
            <a:chExt cx="1596297" cy="576159"/>
          </a:xfrm>
          <a:solidFill>
            <a:srgbClr val="EE3028"/>
          </a:solidFill>
        </p:grpSpPr>
        <p:sp>
          <p:nvSpPr>
            <p:cNvPr id="5" name="圆角矩形 1">
              <a:hlinkClick r:id="rId2"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3633019" y="1360280"/>
            <a:ext cx="6524625" cy="138435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浮力</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阿基米德原理</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物体的浮沉条件</a:t>
            </a:r>
          </a:p>
        </p:txBody>
      </p:sp>
      <p:grpSp>
        <p:nvGrpSpPr>
          <p:cNvPr id="7" name="组合 6"/>
          <p:cNvGrpSpPr/>
          <p:nvPr/>
        </p:nvGrpSpPr>
        <p:grpSpPr>
          <a:xfrm>
            <a:off x="1499191" y="3251648"/>
            <a:ext cx="1596297" cy="576159"/>
            <a:chOff x="5205047" y="3778051"/>
            <a:chExt cx="1596297" cy="576159"/>
          </a:xfrm>
          <a:solidFill>
            <a:srgbClr val="EE3028"/>
          </a:solidFill>
        </p:grpSpPr>
        <p:sp>
          <p:nvSpPr>
            <p:cNvPr id="8" name="圆角矩形 42">
              <a:hlinkClick r:id="rId3"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3633019" y="3251648"/>
            <a:ext cx="6524625"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阿基米德原理的相关计算</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利用浮力产生的原因计算浮力</a:t>
            </a:r>
            <a:endParaRPr lang="en-US" altLang="zh-CN" sz="2400" dirty="0">
              <a:solidFill>
                <a:schemeClr val="tx1">
                  <a:lumMod val="85000"/>
                  <a:lumOff val="15000"/>
                </a:schemeClr>
              </a:solidFill>
              <a:latin typeface="+mn-ea"/>
            </a:endParaRPr>
          </a:p>
        </p:txBody>
      </p:sp>
      <p:grpSp>
        <p:nvGrpSpPr>
          <p:cNvPr id="10" name="组合 9"/>
          <p:cNvGrpSpPr/>
          <p:nvPr/>
        </p:nvGrpSpPr>
        <p:grpSpPr>
          <a:xfrm>
            <a:off x="1499191" y="4696732"/>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3633019" y="4696732"/>
            <a:ext cx="7573691"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探究浮力的大小与哪些因素有关</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探究浮力的大小与排开液体所受重力的关系</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4391587"/>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“称重法”测量密度通常是已知液体密度测固体密度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或已知固体密度测液体密度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本题比较独特</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但解题的思路是一致的</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即利用同一直线上三个力的平衡方程建立固体受到的重力、浮力和拉力的关系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利用阿基米德原理建立浮力与排开液体的重力或排开液体的体积的关系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利用固体浸没的条件得出固体体积与排开液体的体积的关系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利用密度公式建立固体和液体的密度与体积、质量的关系</a:t>
            </a:r>
            <a:r>
              <a:rPr lang="en-US" altLang="zh-CN" sz="2400" dirty="0">
                <a:latin typeface="楷体" panose="02010609060101010101" pitchFamily="49" charset="-122"/>
                <a:ea typeface="楷体" panose="02010609060101010101" pitchFamily="49" charset="-122"/>
              </a:rPr>
              <a:t>.</a:t>
            </a:r>
            <a:endParaRPr lang="en-US" altLang="zh-CN" sz="2400" spc="4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10013694"/>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223824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某物体挂在弹簧测力计下端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在空气中称量时弹簧测力计的示数为</a:t>
            </a:r>
            <a:r>
              <a:rPr lang="en-US" altLang="zh-CN" sz="2400" dirty="0">
                <a:latin typeface="宋体" panose="02010600030101010101" pitchFamily="2" charset="-122"/>
                <a:ea typeface="宋体" panose="02010600030101010101" pitchFamily="2" charset="-122"/>
              </a:rPr>
              <a:t>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按照如图所示的方式将该物体浸没在水中时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弹簧测力计的示数仍为</a:t>
            </a:r>
            <a:r>
              <a:rPr lang="en-US" altLang="zh-CN" sz="2400" dirty="0">
                <a:latin typeface="宋体" panose="02010600030101010101" pitchFamily="2" charset="-122"/>
                <a:ea typeface="宋体" panose="02010600030101010101" pitchFamily="2" charset="-122"/>
              </a:rPr>
              <a:t>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则该物体此时受到的浮力为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该物体的密度为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已知水的密度为</a:t>
            </a:r>
            <a:r>
              <a:rPr lang="en-US" altLang="zh-CN" sz="2400" dirty="0">
                <a:latin typeface="宋体" panose="02010600030101010101" pitchFamily="2" charset="-122"/>
                <a:ea typeface="宋体" panose="02010600030101010101" pitchFamily="2" charset="-122"/>
              </a:rPr>
              <a:t>1.0×10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滑轮重、绳重、摩擦均不计</a:t>
            </a:r>
            <a:r>
              <a:rPr lang="en-US" altLang="zh-CN" sz="2400" dirty="0">
                <a:latin typeface="宋体" panose="02010600030101010101" pitchFamily="2" charset="-122"/>
                <a:ea typeface="宋体" panose="02010600030101010101" pitchFamily="2" charset="-122"/>
              </a:rPr>
              <a:t>)</a:t>
            </a:r>
            <a:endParaRPr lang="en-US" altLang="zh-CN" sz="2400" spc="4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01449D76-61B9-4994-ABBF-F013AF5251BA}"/>
              </a:ext>
            </a:extLst>
          </p:cNvPr>
          <p:cNvSpPr/>
          <p:nvPr/>
        </p:nvSpPr>
        <p:spPr>
          <a:xfrm>
            <a:off x="3691058" y="2445880"/>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45E32EF3-2693-4150-9B74-ED372258AC21}"/>
              </a:ext>
            </a:extLst>
          </p:cNvPr>
          <p:cNvSpPr/>
          <p:nvPr/>
        </p:nvSpPr>
        <p:spPr>
          <a:xfrm>
            <a:off x="6870213" y="2453360"/>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主书EPS提分特训图18.EPS" descr="id:2147484933;FounderCES">
            <a:extLst>
              <a:ext uri="{FF2B5EF4-FFF2-40B4-BE49-F238E27FC236}">
                <a16:creationId xmlns:a16="http://schemas.microsoft.com/office/drawing/2014/main" xmlns="" id="{5F202126-25B1-456C-B438-290AED0708D7}"/>
              </a:ext>
            </a:extLst>
          </p:cNvPr>
          <p:cNvPicPr>
            <a:picLocks noChangeAspect="1"/>
          </p:cNvPicPr>
          <p:nvPr/>
        </p:nvPicPr>
        <p:blipFill>
          <a:blip r:embed="rId2"/>
          <a:stretch>
            <a:fillRect/>
          </a:stretch>
        </p:blipFill>
        <p:spPr>
          <a:xfrm>
            <a:off x="10128729" y="3495441"/>
            <a:ext cx="1375698" cy="2182474"/>
          </a:xfrm>
          <a:prstGeom prst="rect">
            <a:avLst/>
          </a:prstGeom>
        </p:spPr>
      </p:pic>
    </p:spTree>
    <p:extLst>
      <p:ext uri="{BB962C8B-B14F-4D97-AF65-F5344CB8AC3E}">
        <p14:creationId xmlns:p14="http://schemas.microsoft.com/office/powerpoint/2010/main" val="103814300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3" y="1257200"/>
                <a:ext cx="9013934" cy="3579185"/>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物体在液体中受到其他的力或两个物体在液体中相互作用</a:t>
                </a:r>
              </a:p>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宣城宣州区模拟</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柱形容器中盛有水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的重力为</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体积为</a:t>
                </a:r>
                <a:r>
                  <a:rPr lang="en-US" altLang="zh-CN" sz="2400" dirty="0">
                    <a:latin typeface="宋体" panose="02010600030101010101" pitchFamily="2" charset="-122"/>
                    <a:ea typeface="宋体" panose="02010600030101010101" pitchFamily="2" charset="-122"/>
                  </a:rPr>
                  <a:t>1 000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将其体积的</a:t>
                </a:r>
                <a14:m>
                  <m:oMath xmlns:m="http://schemas.openxmlformats.org/officeDocument/2006/math">
                    <m:f>
                      <m:fPr>
                        <m:ctrlPr>
                          <a:rPr lang="en-US" altLang="zh-CN" sz="2400" i="1" dirty="0" smtClean="0">
                            <a:latin typeface="Cambria Math"/>
                            <a:ea typeface="宋体" panose="02010600030101010101" pitchFamily="2" charset="-122"/>
                          </a:rPr>
                        </m:ctrlPr>
                      </m:fPr>
                      <m:num>
                        <m:r>
                          <a:rPr lang="en-US" altLang="zh-CN" sz="2400" i="1" dirty="0" smtClean="0">
                            <a:latin typeface="Cambria Math" panose="02040503050406030204" pitchFamily="18" charset="0"/>
                            <a:ea typeface="宋体" panose="02010600030101010101" pitchFamily="2" charset="-122"/>
                          </a:rPr>
                          <m:t>3</m:t>
                        </m:r>
                      </m:num>
                      <m:den>
                        <m:r>
                          <a:rPr lang="en-US" altLang="zh-CN" sz="2400" i="1" dirty="0" smtClean="0">
                            <a:latin typeface="Cambria Math" panose="02040503050406030204" pitchFamily="18" charset="0"/>
                            <a:ea typeface="宋体" panose="02010600030101010101" pitchFamily="2" charset="-122"/>
                          </a:rPr>
                          <m:t>5</m:t>
                        </m:r>
                      </m:den>
                    </m:f>
                  </m:oMath>
                </a14:m>
                <a:r>
                  <a:rPr lang="zh-CN" altLang="en-US" sz="2400" dirty="0">
                    <a:latin typeface="宋体" panose="02010600030101010101" pitchFamily="2" charset="-122"/>
                    <a:ea typeface="宋体" panose="02010600030101010101" pitchFamily="2" charset="-122"/>
                  </a:rPr>
                  <a:t>浸入水中</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latin typeface="宋体" panose="02010600030101010101" pitchFamily="2" charset="-122"/>
                    <a:ea typeface="宋体" panose="02010600030101010101" pitchFamily="2" charset="-122"/>
                  </a:rPr>
                  <a:t>水</a:t>
                </a:r>
                <a:r>
                  <a:rPr lang="en-US" altLang="zh-CN" sz="2400" dirty="0">
                    <a:latin typeface="宋体" panose="02010600030101010101" pitchFamily="2" charset="-122"/>
                    <a:ea typeface="宋体" panose="02010600030101010101" pitchFamily="2" charset="-122"/>
                  </a:rPr>
                  <a:t>= 1.0×10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求物体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受到的浮力</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求绳子对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的拉力</a:t>
                </a:r>
                <a:r>
                  <a:rPr lang="en-US" altLang="zh-CN" sz="24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3" y="1257200"/>
                <a:ext cx="9013934" cy="3579185"/>
              </a:xfrm>
              <a:prstGeom prst="rect">
                <a:avLst/>
              </a:prstGeom>
              <a:blipFill>
                <a:blip r:embed="rId2"/>
                <a:stretch>
                  <a:fillRect l="-1014" r="-1014" b="-3066"/>
                </a:stretch>
              </a:blipFill>
            </p:spPr>
            <p:txBody>
              <a:bodyPr/>
              <a:lstStyle/>
              <a:p>
                <a:r>
                  <a:rPr lang="zh-CN" altLang="en-US">
                    <a:noFill/>
                  </a:rPr>
                  <a:t> </a:t>
                </a:r>
              </a:p>
            </p:txBody>
          </p:sp>
        </mc:Fallback>
      </mc:AlternateContent>
      <p:pic>
        <p:nvPicPr>
          <p:cNvPr id="12" name="19重组-17.jpg" descr="id:2147484947;FounderCES">
            <a:extLst>
              <a:ext uri="{FF2B5EF4-FFF2-40B4-BE49-F238E27FC236}">
                <a16:creationId xmlns:a16="http://schemas.microsoft.com/office/drawing/2014/main" xmlns="" id="{E29C8C55-7675-4828-B91C-F667C5F0614E}"/>
              </a:ext>
            </a:extLst>
          </p:cNvPr>
          <p:cNvPicPr>
            <a:picLocks noChangeAspect="1"/>
          </p:cNvPicPr>
          <p:nvPr/>
        </p:nvPicPr>
        <p:blipFill rotWithShape="1">
          <a:blip r:embed="rId3"/>
          <a:srcRect l="11653" r="16369"/>
          <a:stretch/>
        </p:blipFill>
        <p:spPr>
          <a:xfrm>
            <a:off x="10019904" y="1819581"/>
            <a:ext cx="1456989" cy="2454421"/>
          </a:xfrm>
          <a:prstGeom prst="rect">
            <a:avLst/>
          </a:prstGeom>
        </p:spPr>
      </p:pic>
      <p:sp>
        <p:nvSpPr>
          <p:cNvPr id="3" name="矩形 2">
            <a:extLst>
              <a:ext uri="{FF2B5EF4-FFF2-40B4-BE49-F238E27FC236}">
                <a16:creationId xmlns:a16="http://schemas.microsoft.com/office/drawing/2014/main" xmlns="" id="{A560BB19-204B-477A-B658-C5F3954141CD}"/>
              </a:ext>
            </a:extLst>
          </p:cNvPr>
          <p:cNvSpPr/>
          <p:nvPr/>
        </p:nvSpPr>
        <p:spPr>
          <a:xfrm>
            <a:off x="763113" y="4836385"/>
            <a:ext cx="10140462" cy="576248"/>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若将绳子剪断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静止时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水对容器底部压力的变化量</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dirty="0">
                <a:latin typeface="宋体" panose="02010600030101010101" pitchFamily="2" charset="-122"/>
                <a:ea typeface="宋体" panose="02010600030101010101" pitchFamily="2" charset="-122"/>
              </a:rPr>
              <a:t>为多少</a:t>
            </a:r>
            <a:r>
              <a:rPr lang="en-US" altLang="zh-CN"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609887751"/>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E170007D-2E5A-49D4-9E0A-83B30F86F7DE}"/>
                  </a:ext>
                </a:extLst>
              </p:cNvPr>
              <p:cNvSpPr/>
              <p:nvPr/>
            </p:nvSpPr>
            <p:spPr>
              <a:xfrm>
                <a:off x="763113" y="1032000"/>
                <a:ext cx="10665774" cy="5316327"/>
              </a:xfrm>
              <a:prstGeom prst="rect">
                <a:avLst/>
              </a:prstGeom>
            </p:spPr>
            <p:txBody>
              <a:bodyPr wrap="square">
                <a:spAutoFit/>
              </a:bodyPr>
              <a:lstStyle/>
              <a:p>
                <a:pPr algn="just">
                  <a:lnSpc>
                    <a:spcPct val="130000"/>
                  </a:lnSpc>
                </a:pPr>
                <a:r>
                  <a:rPr lang="pt-BR" altLang="zh-CN" sz="2400" dirty="0">
                    <a:solidFill>
                      <a:srgbClr val="FF0000"/>
                    </a:solidFill>
                    <a:latin typeface="宋体" panose="02010600030101010101" pitchFamily="2" charset="-122"/>
                    <a:ea typeface="宋体" panose="02010600030101010101" pitchFamily="2" charset="-122"/>
                  </a:rPr>
                  <a:t>(1)</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pt-BR" sz="2400" baseline="-25000" dirty="0">
                    <a:solidFill>
                      <a:srgbClr val="FF0000"/>
                    </a:solidFill>
                    <a:latin typeface="宋体" panose="02010600030101010101" pitchFamily="2" charset="-122"/>
                    <a:ea typeface="宋体" panose="02010600030101010101" pitchFamily="2" charset="-122"/>
                  </a:rPr>
                  <a:t>排</a:t>
                </a:r>
                <a:r>
                  <a:rPr lang="pt-BR"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pt-BR" altLang="zh-CN" sz="2400" i="1" dirty="0" smtClean="0">
                            <a:solidFill>
                              <a:srgbClr val="FF0000"/>
                            </a:solidFill>
                            <a:latin typeface="Cambria Math"/>
                            <a:ea typeface="宋体" panose="02010600030101010101" pitchFamily="2" charset="-122"/>
                          </a:rPr>
                        </m:ctrlPr>
                      </m:fPr>
                      <m:num>
                        <m:r>
                          <a:rPr lang="pt-BR" altLang="zh-CN" sz="2400" i="1" dirty="0" smtClean="0">
                            <a:solidFill>
                              <a:srgbClr val="FF0000"/>
                            </a:solidFill>
                            <a:latin typeface="Cambria Math" panose="02040503050406030204" pitchFamily="18" charset="0"/>
                            <a:ea typeface="宋体" panose="02010600030101010101" pitchFamily="2" charset="-122"/>
                          </a:rPr>
                          <m:t>3</m:t>
                        </m:r>
                      </m:num>
                      <m:den>
                        <m:r>
                          <a:rPr lang="pt-BR" altLang="zh-CN" sz="2400" i="1" dirty="0" smtClean="0">
                            <a:solidFill>
                              <a:srgbClr val="FF0000"/>
                            </a:solidFill>
                            <a:latin typeface="Cambria Math" panose="02040503050406030204" pitchFamily="18" charset="0"/>
                            <a:ea typeface="宋体" panose="02010600030101010101" pitchFamily="2" charset="-122"/>
                          </a:rPr>
                          <m:t>5</m:t>
                        </m:r>
                      </m:den>
                    </m:f>
                  </m:oMath>
                </a14:m>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pt-BR" altLang="zh-CN" sz="2400" dirty="0">
                    <a:solidFill>
                      <a:srgbClr val="FF0000"/>
                    </a:solidFill>
                    <a:latin typeface="宋体" panose="02010600030101010101" pitchFamily="2" charset="-122"/>
                    <a:ea typeface="宋体" panose="02010600030101010101" pitchFamily="2" charset="-122"/>
                  </a:rPr>
                  <a:t>=</a:t>
                </a:r>
                <a:r>
                  <a:rPr lang="pt-BR" altLang="zh-CN" sz="2400" dirty="0">
                    <a:solidFill>
                      <a:srgbClr val="FF0000"/>
                    </a:solidFill>
                    <a:ea typeface="宋体" panose="02010600030101010101" pitchFamily="2" charset="-122"/>
                  </a:rPr>
                  <a:t> </a:t>
                </a:r>
                <a14:m>
                  <m:oMath xmlns:m="http://schemas.openxmlformats.org/officeDocument/2006/math">
                    <m:f>
                      <m:fPr>
                        <m:ctrlPr>
                          <a:rPr lang="pt-BR" altLang="zh-CN" sz="2400" i="1" dirty="0">
                            <a:solidFill>
                              <a:srgbClr val="FF0000"/>
                            </a:solidFill>
                            <a:latin typeface="Cambria Math"/>
                            <a:ea typeface="宋体" panose="02010600030101010101" pitchFamily="2" charset="-122"/>
                          </a:rPr>
                        </m:ctrlPr>
                      </m:fPr>
                      <m:num>
                        <m:r>
                          <a:rPr lang="pt-BR" altLang="zh-CN" sz="2400" i="1" dirty="0">
                            <a:solidFill>
                              <a:srgbClr val="FF0000"/>
                            </a:solidFill>
                            <a:latin typeface="Cambria Math" panose="02040503050406030204" pitchFamily="18" charset="0"/>
                            <a:ea typeface="宋体" panose="02010600030101010101" pitchFamily="2" charset="-122"/>
                          </a:rPr>
                          <m:t>3</m:t>
                        </m:r>
                      </m:num>
                      <m:den>
                        <m:r>
                          <a:rPr lang="pt-BR" altLang="zh-CN" sz="2400" i="1" dirty="0">
                            <a:solidFill>
                              <a:srgbClr val="FF0000"/>
                            </a:solidFill>
                            <a:latin typeface="Cambria Math" panose="02040503050406030204" pitchFamily="18" charset="0"/>
                            <a:ea typeface="宋体" panose="02010600030101010101" pitchFamily="2" charset="-122"/>
                          </a:rPr>
                          <m:t>5</m:t>
                        </m:r>
                      </m:den>
                    </m:f>
                    <m:r>
                      <a:rPr lang="pt-BR" altLang="zh-CN" sz="2400" i="1" dirty="0">
                        <a:solidFill>
                          <a:srgbClr val="FF0000"/>
                        </a:solidFill>
                        <a:latin typeface="Cambria Math" panose="02040503050406030204" pitchFamily="18" charset="0"/>
                        <a:ea typeface="宋体" panose="02010600030101010101" pitchFamily="2" charset="-122"/>
                      </a:rPr>
                      <m:t> </m:t>
                    </m:r>
                  </m:oMath>
                </a14:m>
                <a:r>
                  <a:rPr lang="pt-BR" altLang="zh-CN" sz="2400" dirty="0">
                    <a:solidFill>
                      <a:srgbClr val="FF0000"/>
                    </a:solidFill>
                    <a:latin typeface="宋体" panose="02010600030101010101" pitchFamily="2" charset="-122"/>
                    <a:ea typeface="宋体" panose="02010600030101010101" pitchFamily="2" charset="-122"/>
                  </a:rPr>
                  <a:t>×1 000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pt-BR" altLang="zh-CN" sz="2400" baseline="30000" dirty="0">
                    <a:solidFill>
                      <a:srgbClr val="FF0000"/>
                    </a:solidFill>
                    <a:latin typeface="宋体" panose="02010600030101010101" pitchFamily="2" charset="-122"/>
                    <a:ea typeface="宋体" panose="02010600030101010101" pitchFamily="2" charset="-122"/>
                  </a:rPr>
                  <a:t>3</a:t>
                </a:r>
                <a:r>
                  <a:rPr lang="pt-BR" altLang="zh-CN" sz="2400" dirty="0">
                    <a:solidFill>
                      <a:srgbClr val="FF0000"/>
                    </a:solidFill>
                    <a:latin typeface="宋体" panose="02010600030101010101" pitchFamily="2" charset="-122"/>
                    <a:ea typeface="宋体" panose="02010600030101010101" pitchFamily="2" charset="-122"/>
                  </a:rPr>
                  <a:t>=600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pt-BR" altLang="zh-CN" sz="2400" baseline="30000" dirty="0">
                    <a:solidFill>
                      <a:srgbClr val="FF0000"/>
                    </a:solidFill>
                    <a:latin typeface="宋体" panose="02010600030101010101" pitchFamily="2" charset="-122"/>
                    <a:ea typeface="宋体" panose="02010600030101010101" pitchFamily="2" charset="-122"/>
                  </a:rPr>
                  <a:t>3</a:t>
                </a:r>
                <a:r>
                  <a:rPr lang="pt-BR" altLang="zh-CN" sz="2400" dirty="0">
                    <a:solidFill>
                      <a:srgbClr val="FF0000"/>
                    </a:solidFill>
                    <a:latin typeface="宋体" panose="02010600030101010101" pitchFamily="2" charset="-122"/>
                    <a:ea typeface="宋体" panose="02010600030101010101" pitchFamily="2" charset="-122"/>
                  </a:rPr>
                  <a:t>=6×10</a:t>
                </a:r>
                <a:r>
                  <a:rPr lang="pt-BR" altLang="zh-CN" sz="2400" baseline="30000" dirty="0">
                    <a:solidFill>
                      <a:srgbClr val="FF0000"/>
                    </a:solidFill>
                    <a:latin typeface="宋体" panose="02010600030101010101" pitchFamily="2" charset="-122"/>
                    <a:ea typeface="宋体" panose="02010600030101010101" pitchFamily="2" charset="-122"/>
                  </a:rPr>
                  <a:t>-4</a:t>
                </a:r>
                <a:r>
                  <a:rPr lang="pt-BR" altLang="zh-CN" sz="2400" dirty="0">
                    <a:solidFill>
                      <a:srgbClr val="FF0000"/>
                    </a:solidFill>
                    <a:latin typeface="宋体" panose="02010600030101010101" pitchFamily="2" charset="-122"/>
                    <a:ea typeface="宋体" panose="02010600030101010101" pitchFamily="2" charset="-122"/>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pt-BR" altLang="zh-CN" sz="2400" baseline="30000" dirty="0">
                    <a:solidFill>
                      <a:srgbClr val="FF0000"/>
                    </a:solidFill>
                    <a:latin typeface="宋体" panose="02010600030101010101" pitchFamily="2" charset="-122"/>
                    <a:ea typeface="宋体" panose="02010600030101010101" pitchFamily="2" charset="-122"/>
                  </a:rPr>
                  <a:t>3</a:t>
                </a:r>
              </a:p>
              <a:p>
                <a:pPr algn="just">
                  <a:lnSpc>
                    <a:spcPct val="130000"/>
                  </a:lnSpc>
                </a:pP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pt-BR" sz="2400" baseline="-25000" dirty="0">
                    <a:solidFill>
                      <a:srgbClr val="FF0000"/>
                    </a:solidFill>
                    <a:latin typeface="宋体" panose="02010600030101010101" pitchFamily="2" charset="-122"/>
                    <a:ea typeface="宋体" panose="02010600030101010101" pitchFamily="2" charset="-122"/>
                  </a:rPr>
                  <a:t>浮</a:t>
                </a:r>
                <a:r>
                  <a:rPr lang="pt-BR" altLang="zh-CN" sz="2400" dirty="0">
                    <a:solidFill>
                      <a:srgbClr val="FF0000"/>
                    </a:solidFill>
                    <a:latin typeface="宋体" panose="02010600030101010101" pitchFamily="2" charset="-122"/>
                    <a:ea typeface="宋体" panose="02010600030101010101" pitchFamily="2" charset="-122"/>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pt-BR" sz="2400" baseline="-25000" dirty="0">
                    <a:solidFill>
                      <a:srgbClr val="FF0000"/>
                    </a:solidFill>
                    <a:latin typeface="宋体" panose="02010600030101010101" pitchFamily="2" charset="-122"/>
                    <a:ea typeface="宋体" panose="02010600030101010101" pitchFamily="2" charset="-122"/>
                  </a:rPr>
                  <a:t>水</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gV</a:t>
                </a:r>
                <a:r>
                  <a:rPr lang="zh-CN" altLang="pt-BR" sz="2400" baseline="-25000" dirty="0">
                    <a:solidFill>
                      <a:srgbClr val="FF0000"/>
                    </a:solidFill>
                    <a:latin typeface="宋体" panose="02010600030101010101" pitchFamily="2" charset="-122"/>
                    <a:ea typeface="宋体" panose="02010600030101010101" pitchFamily="2" charset="-122"/>
                  </a:rPr>
                  <a:t>排</a:t>
                </a:r>
                <a:r>
                  <a:rPr lang="pt-BR" altLang="zh-CN" sz="2400" dirty="0">
                    <a:solidFill>
                      <a:srgbClr val="FF0000"/>
                    </a:solidFill>
                    <a:latin typeface="宋体" panose="02010600030101010101" pitchFamily="2" charset="-122"/>
                    <a:ea typeface="宋体" panose="02010600030101010101" pitchFamily="2" charset="-122"/>
                  </a:rPr>
                  <a:t>=1.0×10</a:t>
                </a:r>
                <a:r>
                  <a:rPr lang="pt-BR" altLang="zh-CN" sz="2400" baseline="30000" dirty="0">
                    <a:solidFill>
                      <a:srgbClr val="FF0000"/>
                    </a:solidFill>
                    <a:latin typeface="宋体" panose="02010600030101010101" pitchFamily="2" charset="-122"/>
                    <a:ea typeface="宋体" panose="02010600030101010101" pitchFamily="2" charset="-122"/>
                  </a:rPr>
                  <a:t>3</a:t>
                </a:r>
                <a:r>
                  <a:rPr lang="pt-BR" altLang="zh-CN" sz="2400" dirty="0">
                    <a:solidFill>
                      <a:srgbClr val="FF0000"/>
                    </a:solidFill>
                    <a:latin typeface="宋体" panose="02010600030101010101" pitchFamily="2" charset="-122"/>
                    <a:ea typeface="宋体" panose="02010600030101010101" pitchFamily="2" charset="-122"/>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pt-BR" altLang="zh-CN" sz="2400" baseline="30000" dirty="0">
                    <a:solidFill>
                      <a:srgbClr val="FF0000"/>
                    </a:solidFill>
                    <a:latin typeface="宋体" panose="02010600030101010101" pitchFamily="2" charset="-122"/>
                    <a:ea typeface="宋体" panose="02010600030101010101" pitchFamily="2" charset="-122"/>
                  </a:rPr>
                  <a:t>3</a:t>
                </a:r>
                <a:r>
                  <a:rPr lang="pt-BR" altLang="zh-CN" sz="2400" dirty="0">
                    <a:solidFill>
                      <a:srgbClr val="FF0000"/>
                    </a:solidFill>
                    <a:latin typeface="宋体" panose="02010600030101010101" pitchFamily="2" charset="-122"/>
                    <a:ea typeface="宋体" panose="02010600030101010101" pitchFamily="2" charset="-122"/>
                  </a:rPr>
                  <a:t>×10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pt-BR" altLang="zh-CN" sz="2400" dirty="0">
                    <a:solidFill>
                      <a:srgbClr val="FF0000"/>
                    </a:solidFill>
                    <a:latin typeface="宋体" panose="02010600030101010101" pitchFamily="2" charset="-122"/>
                    <a:ea typeface="宋体" panose="02010600030101010101" pitchFamily="2" charset="-122"/>
                  </a:rPr>
                  <a:t>×6×10</a:t>
                </a:r>
                <a:r>
                  <a:rPr lang="pt-BR" altLang="zh-CN" sz="2400" baseline="30000" dirty="0">
                    <a:solidFill>
                      <a:srgbClr val="FF0000"/>
                    </a:solidFill>
                    <a:latin typeface="宋体" panose="02010600030101010101" pitchFamily="2" charset="-122"/>
                    <a:ea typeface="宋体" panose="02010600030101010101" pitchFamily="2" charset="-122"/>
                  </a:rPr>
                  <a:t>-4</a:t>
                </a:r>
                <a:r>
                  <a:rPr lang="pt-BR" altLang="zh-CN" sz="2400" dirty="0">
                    <a:solidFill>
                      <a:srgbClr val="FF0000"/>
                    </a:solidFill>
                    <a:latin typeface="宋体" panose="02010600030101010101" pitchFamily="2" charset="-122"/>
                    <a:ea typeface="宋体" panose="02010600030101010101" pitchFamily="2" charset="-122"/>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pt-BR" altLang="zh-CN" sz="2400" baseline="30000" dirty="0">
                    <a:solidFill>
                      <a:srgbClr val="FF0000"/>
                    </a:solidFill>
                    <a:latin typeface="宋体" panose="02010600030101010101" pitchFamily="2" charset="-122"/>
                    <a:ea typeface="宋体" panose="02010600030101010101" pitchFamily="2" charset="-122"/>
                  </a:rPr>
                  <a:t>3</a:t>
                </a:r>
                <a:r>
                  <a:rPr lang="pt-BR" altLang="zh-CN" sz="2400" dirty="0">
                    <a:solidFill>
                      <a:srgbClr val="FF0000"/>
                    </a:solidFill>
                    <a:latin typeface="宋体" panose="02010600030101010101" pitchFamily="2" charset="-122"/>
                    <a:ea typeface="宋体" panose="02010600030101010101" pitchFamily="2" charset="-122"/>
                  </a:rPr>
                  <a:t>=6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30000"/>
                  </a:lnSpc>
                </a:pP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拉</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浮</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-6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=14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30000"/>
                  </a:lnSpc>
                </a:pP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物体</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的密度</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pt-BR" altLang="zh-CN" sz="2400" i="1" dirty="0" smtClean="0">
                            <a:solidFill>
                              <a:srgbClr val="FF0000"/>
                            </a:solidFill>
                            <a:latin typeface="Cambria Math"/>
                            <a:ea typeface="宋体" panose="02010600030101010101" pitchFamily="2" charset="-122"/>
                            <a:cs typeface="Times New Roman" panose="02020603050405020304" pitchFamily="18" charset="0"/>
                          </a:rPr>
                        </m:ctrlPr>
                      </m:fPr>
                      <m:num>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𝑚</m:t>
                        </m:r>
                      </m:num>
                      <m:den>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𝑉</m:t>
                        </m:r>
                      </m:den>
                    </m:f>
                  </m:oMath>
                </a14:m>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pt-BR" altLang="zh-CN" sz="2400" i="1" dirty="0" smtClean="0">
                            <a:solidFill>
                              <a:srgbClr val="FF0000"/>
                            </a:solidFill>
                            <a:latin typeface="Cambria Math"/>
                            <a:ea typeface="宋体" panose="02010600030101010101" pitchFamily="2" charset="-122"/>
                            <a:cs typeface="Times New Roman" panose="02020603050405020304" pitchFamily="18" charset="0"/>
                          </a:rPr>
                        </m:ctrlPr>
                      </m:fPr>
                      <m:num>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𝐺</m:t>
                        </m:r>
                      </m:num>
                      <m:den>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𝑔𝑉</m:t>
                        </m:r>
                      </m:den>
                    </m:f>
                  </m:oMath>
                </a14:m>
                <a:r>
                  <a:rPr lang="pt-BR" altLang="zh-CN" sz="2400" i="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pt-BR" altLang="zh-CN" sz="2400" i="1" dirty="0" smtClean="0">
                            <a:solidFill>
                              <a:srgbClr val="FF0000"/>
                            </a:solidFill>
                            <a:latin typeface="Cambria Math"/>
                            <a:ea typeface="宋体" panose="02010600030101010101" pitchFamily="2" charset="-122"/>
                            <a:cs typeface="Times New Roman" panose="02020603050405020304" pitchFamily="18" charset="0"/>
                          </a:rPr>
                        </m:ctrlPr>
                      </m:fPr>
                      <m:num>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20 </m:t>
                        </m:r>
                        <m:r>
                          <m:rPr>
                            <m:sty m:val="p"/>
                          </m:rPr>
                          <a:rPr lang="pt-BR" altLang="zh-CN" sz="2400" i="0"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N</m:t>
                        </m:r>
                      </m:num>
                      <m:den>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10</m:t>
                        </m:r>
                        <m:r>
                          <m:rPr>
                            <m:sty m:val="p"/>
                          </m:rPr>
                          <a:rPr lang="pt-BR" altLang="zh-CN" sz="2400" i="0"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N</m:t>
                        </m:r>
                        <m:r>
                          <a:rPr lang="pt-BR" altLang="zh-CN" sz="2400" i="0"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pt-BR" altLang="zh-CN" sz="2400" i="0"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kg</m:t>
                        </m:r>
                        <m:r>
                          <a:rPr lang="pt-BR" altLang="zh-CN" sz="2400" i="1" dirty="0">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1×</m:t>
                        </m:r>
                        <m:sSup>
                          <m:sSupPr>
                            <m:ctrlPr>
                              <a:rPr lang="en-US" altLang="zh-CN" sz="2400" b="0" i="1" dirty="0" smtClean="0">
                                <a:solidFill>
                                  <a:srgbClr val="FF0000"/>
                                </a:solidFill>
                                <a:latin typeface="Cambria Math"/>
                                <a:ea typeface="宋体" panose="02010600030101010101" pitchFamily="2" charset="-122"/>
                                <a:cs typeface="Times New Roman" panose="02020603050405020304" pitchFamily="18" charset="0"/>
                              </a:rPr>
                            </m:ctrlPr>
                          </m:sSupPr>
                          <m:e>
                            <m:r>
                              <a:rPr lang="pt-BR" altLang="zh-CN" sz="240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2400" b="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−3</m:t>
                            </m:r>
                          </m:sup>
                        </m:sSup>
                        <m:sSup>
                          <m:sSupPr>
                            <m:ctrlPr>
                              <a:rPr lang="en-US" altLang="zh-CN" sz="2400" b="0" i="1" dirty="0" smtClean="0">
                                <a:solidFill>
                                  <a:srgbClr val="FF0000"/>
                                </a:solidFill>
                                <a:latin typeface="Cambria Math"/>
                                <a:ea typeface="宋体" panose="02010600030101010101" pitchFamily="2" charset="-122"/>
                                <a:cs typeface="Times New Roman" panose="02020603050405020304" pitchFamily="18" charset="0"/>
                              </a:rPr>
                            </m:ctrlPr>
                          </m:sSupPr>
                          <m:e>
                            <m:r>
                              <m:rPr>
                                <m:sty m:val="p"/>
                              </m:rPr>
                              <a:rPr lang="pt-BR" altLang="zh-CN" sz="2400" i="0"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m</m:t>
                            </m:r>
                          </m:e>
                          <m:sup>
                            <m:r>
                              <a:rPr lang="en-US" altLang="zh-CN" sz="2400" b="0" i="1" dirty="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3</m:t>
                            </m:r>
                          </m:sup>
                        </m:sSup>
                      </m:den>
                    </m:f>
                  </m:oMath>
                </a14:m>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2×10</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水</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将绳子剪断后</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物体</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静止后沉底</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物体</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受到容器底的支持力</a:t>
                </a:r>
                <a:endPar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30000"/>
                  </a:lnSpc>
                </a:pP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pt-BR"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浮</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水</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gV</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-1.0×10</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×1×10</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pt-BR" altLang="zh-CN" sz="2400"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以水和物体</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为研究对象</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绳子剪断前</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容器底对水的支持力</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支</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水</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拉</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绳子剪断后</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容器底对水的支持力</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水</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pt-BR"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p>
              <a:p>
                <a:pPr algn="just">
                  <a:lnSpc>
                    <a:spcPct val="130000"/>
                  </a:lnSpc>
                </a:pP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支</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支</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支</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拉</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pt-B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pt-BR"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=14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-10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pt-BR"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 </a:t>
                </a:r>
                <a:r>
                  <a:rPr lang="pt-B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p:txBody>
          </p:sp>
        </mc:Choice>
        <mc:Fallback xmlns="">
          <p:sp>
            <p:nvSpPr>
              <p:cNvPr id="4" name="矩形 3">
                <a:extLst>
                  <a:ext uri="{FF2B5EF4-FFF2-40B4-BE49-F238E27FC236}">
                    <a16:creationId xmlns:a16="http://schemas.microsoft.com/office/drawing/2014/main" id="{E170007D-2E5A-49D4-9E0A-83B30F86F7DE}"/>
                  </a:ext>
                </a:extLst>
              </p:cNvPr>
              <p:cNvSpPr>
                <a:spLocks noRot="1" noChangeAspect="1" noMove="1" noResize="1" noEditPoints="1" noAdjustHandles="1" noChangeArrowheads="1" noChangeShapeType="1" noTextEdit="1"/>
              </p:cNvSpPr>
              <p:nvPr/>
            </p:nvSpPr>
            <p:spPr>
              <a:xfrm>
                <a:off x="763113" y="1032000"/>
                <a:ext cx="10665774" cy="5316327"/>
              </a:xfrm>
              <a:prstGeom prst="rect">
                <a:avLst/>
              </a:prstGeom>
              <a:blipFill>
                <a:blip r:embed="rId2"/>
                <a:stretch>
                  <a:fillRect l="-857" b="-18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915828"/>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3" y="1257200"/>
            <a:ext cx="7603836"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质量均为</a:t>
            </a:r>
            <a:r>
              <a:rPr lang="en-US" altLang="zh-CN" sz="2400" dirty="0">
                <a:latin typeface="宋体" panose="02010600030101010101" pitchFamily="2" charset="-122"/>
                <a:ea typeface="宋体" panose="02010600030101010101" pitchFamily="2" charset="-122"/>
              </a:rPr>
              <a:t>0.5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的长方体合金块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和正方体木块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用轻质细线连接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将其以如图甲所示的方式叠放在水中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静止时水面恰好与合金块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的底面相平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已知水的密度为</a:t>
            </a:r>
            <a:r>
              <a:rPr lang="en-US" altLang="zh-CN" sz="2400" dirty="0">
                <a:latin typeface="宋体" panose="02010600030101010101" pitchFamily="2" charset="-122"/>
                <a:ea typeface="宋体" panose="02010600030101010101" pitchFamily="2" charset="-122"/>
              </a:rPr>
              <a:t>1.0×10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dirty="0">
                <a:latin typeface="宋体" panose="02010600030101010101" pitchFamily="2" charset="-122"/>
                <a:ea typeface="宋体" panose="02010600030101010101" pitchFamily="2" charset="-122"/>
              </a:rPr>
              <a:t>取</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latin typeface="宋体" panose="02010600030101010101" pitchFamily="2" charset="-122"/>
                <a:ea typeface="宋体" panose="02010600030101010101" pitchFamily="2" charset="-122"/>
              </a:rPr>
              <a:t>.</a:t>
            </a:r>
          </a:p>
        </p:txBody>
      </p:sp>
      <p:pic>
        <p:nvPicPr>
          <p:cNvPr id="2" name="图片 1">
            <a:extLst>
              <a:ext uri="{FF2B5EF4-FFF2-40B4-BE49-F238E27FC236}">
                <a16:creationId xmlns:a16="http://schemas.microsoft.com/office/drawing/2014/main" xmlns="" id="{2BDB89C8-B33E-4AA0-B693-255039119B79}"/>
              </a:ext>
            </a:extLst>
          </p:cNvPr>
          <p:cNvPicPr>
            <a:picLocks noChangeAspect="1"/>
          </p:cNvPicPr>
          <p:nvPr/>
        </p:nvPicPr>
        <p:blipFill>
          <a:blip r:embed="rId2"/>
          <a:stretch>
            <a:fillRect/>
          </a:stretch>
        </p:blipFill>
        <p:spPr>
          <a:xfrm>
            <a:off x="8366949" y="1394663"/>
            <a:ext cx="3061938" cy="2034337"/>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78A1075E-145B-48B9-9E89-5D9C2DDA6805}"/>
                  </a:ext>
                </a:extLst>
              </p:cNvPr>
              <p:cNvSpPr/>
              <p:nvPr/>
            </p:nvSpPr>
            <p:spPr>
              <a:xfrm>
                <a:off x="763113" y="3566463"/>
                <a:ext cx="10665774" cy="247003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求木块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受到的浮力</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求木块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底面受到水的压强</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将合金块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和木块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以如图乙所示的方式放入水中时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静止时木块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有</a:t>
                </a:r>
                <a14:m>
                  <m:oMath xmlns:m="http://schemas.openxmlformats.org/officeDocument/2006/math">
                    <m:f>
                      <m:fPr>
                        <m:ctrlPr>
                          <a:rPr lang="en-US" altLang="zh-CN" sz="2400" i="1" dirty="0" smtClean="0">
                            <a:latin typeface="Cambria Math"/>
                            <a:ea typeface="宋体" panose="02010600030101010101" pitchFamily="2" charset="-122"/>
                          </a:rPr>
                        </m:ctrlPr>
                      </m:fPr>
                      <m:num>
                        <m:r>
                          <a:rPr lang="en-US" altLang="zh-CN" sz="2400" i="1" dirty="0" smtClean="0">
                            <a:latin typeface="Cambria Math" panose="02040503050406030204" pitchFamily="18" charset="0"/>
                            <a:ea typeface="宋体" panose="02010600030101010101" pitchFamily="2" charset="-122"/>
                          </a:rPr>
                          <m:t>1</m:t>
                        </m:r>
                      </m:num>
                      <m:den>
                        <m:r>
                          <a:rPr lang="en-US" altLang="zh-CN" sz="2400" i="1" dirty="0" smtClean="0">
                            <a:latin typeface="Cambria Math" panose="02040503050406030204" pitchFamily="18" charset="0"/>
                            <a:ea typeface="宋体" panose="02010600030101010101" pitchFamily="2" charset="-122"/>
                          </a:rPr>
                          <m:t>5</m:t>
                        </m:r>
                      </m:den>
                    </m:f>
                  </m:oMath>
                </a14:m>
                <a:r>
                  <a:rPr lang="zh-CN" altLang="en-US" sz="2400" dirty="0">
                    <a:latin typeface="宋体" panose="02010600030101010101" pitchFamily="2" charset="-122"/>
                    <a:ea typeface="宋体" panose="02010600030101010101" pitchFamily="2" charset="-122"/>
                  </a:rPr>
                  <a:t>的体积露出水面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求此时细线对合金块</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的拉力</a:t>
                </a:r>
                <a:r>
                  <a:rPr lang="en-US" altLang="zh-CN" sz="2400" dirty="0">
                    <a:latin typeface="宋体" panose="02010600030101010101" pitchFamily="2" charset="-122"/>
                    <a:ea typeface="宋体" panose="02010600030101010101" pitchFamily="2" charset="-122"/>
                  </a:rPr>
                  <a:t>.</a:t>
                </a:r>
              </a:p>
            </p:txBody>
          </p:sp>
        </mc:Choice>
        <mc:Fallback xmlns="">
          <p:sp>
            <p:nvSpPr>
              <p:cNvPr id="4" name="矩形 3">
                <a:extLst>
                  <a:ext uri="{FF2B5EF4-FFF2-40B4-BE49-F238E27FC236}">
                    <a16:creationId xmlns:a16="http://schemas.microsoft.com/office/drawing/2014/main" id="{78A1075E-145B-48B9-9E89-5D9C2DDA6805}"/>
                  </a:ext>
                </a:extLst>
              </p:cNvPr>
              <p:cNvSpPr>
                <a:spLocks noRot="1" noChangeAspect="1" noMove="1" noResize="1" noEditPoints="1" noAdjustHandles="1" noChangeArrowheads="1" noChangeShapeType="1" noTextEdit="1"/>
              </p:cNvSpPr>
              <p:nvPr/>
            </p:nvSpPr>
            <p:spPr>
              <a:xfrm>
                <a:off x="763113" y="3566463"/>
                <a:ext cx="10665774" cy="2470035"/>
              </a:xfrm>
              <a:prstGeom prst="rect">
                <a:avLst/>
              </a:prstGeom>
              <a:blipFill>
                <a:blip r:embed="rId3"/>
                <a:stretch>
                  <a:fillRect l="-857" r="-914" b="-49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3829587"/>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257200"/>
                <a:ext cx="10654187" cy="5137497"/>
              </a:xfrm>
              <a:prstGeom prst="rect">
                <a:avLst/>
              </a:prstGeom>
            </p:spPr>
            <p:txBody>
              <a:bodyPr wrap="square">
                <a:spAutoFit/>
              </a:bodyPr>
              <a:lstStyle/>
              <a:p>
                <a:pPr algn="just">
                  <a:lnSpc>
                    <a:spcPct val="130000"/>
                  </a:lnSpc>
                </a:pPr>
                <a:r>
                  <a:rPr lang="en-US" altLang="zh-CN" sz="2400" b="1" dirty="0">
                    <a:solidFill>
                      <a:srgbClr val="FF0000"/>
                    </a:solidFill>
                    <a:latin typeface="宋体" panose="02010600030101010101" pitchFamily="2" charset="-122"/>
                    <a:ea typeface="宋体" panose="02010600030101010101" pitchFamily="2" charset="-122"/>
                  </a:rPr>
                  <a:t>(1)</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和</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的总重力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=2</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=2</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rPr>
                  <a:t>=2×0.5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受到的浮力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30000"/>
                  </a:lnSpc>
                </a:pP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解法一</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的体积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𝐹</m:t>
                        </m:r>
                        <m:r>
                          <a:rPr lang="zh-CN" altLang="en-US" sz="2400" i="1" baseline="-25000" dirty="0">
                            <a:solidFill>
                              <a:srgbClr val="FF0000"/>
                            </a:solidFill>
                            <a:latin typeface="Cambria Math" panose="02040503050406030204" pitchFamily="18" charset="0"/>
                            <a:ea typeface="宋体" panose="02010600030101010101" pitchFamily="2" charset="-122"/>
                          </a:rPr>
                          <m:t>浮</m:t>
                        </m:r>
                      </m:num>
                      <m:den>
                        <m:r>
                          <a:rPr lang="el-GR" altLang="zh-CN" sz="2400" i="1" dirty="0" smtClean="0">
                            <a:solidFill>
                              <a:srgbClr val="FF0000"/>
                            </a:solidFill>
                            <a:latin typeface="Cambria Math" panose="02040503050406030204" pitchFamily="18" charset="0"/>
                            <a:ea typeface="宋体" panose="02010600030101010101" pitchFamily="2" charset="-122"/>
                          </a:rPr>
                          <m:t>𝜌</m:t>
                        </m:r>
                        <m:r>
                          <a:rPr lang="zh-CN" altLang="en-US" sz="2400" i="1" baseline="-25000" dirty="0">
                            <a:solidFill>
                              <a:srgbClr val="FF0000"/>
                            </a:solidFill>
                            <a:latin typeface="Cambria Math" panose="02040503050406030204" pitchFamily="18" charset="0"/>
                            <a:ea typeface="宋体" panose="02010600030101010101" pitchFamily="2" charset="-122"/>
                          </a:rPr>
                          <m:t>水</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10 </m:t>
                        </m:r>
                        <m:r>
                          <m:rPr>
                            <m:sty m:val="p"/>
                          </m:rPr>
                          <a:rPr lang="en-US" altLang="zh-CN" sz="2400" i="0" dirty="0">
                            <a:solidFill>
                              <a:srgbClr val="FF0000"/>
                            </a:solidFill>
                            <a:latin typeface="Cambria Math" panose="02040503050406030204" pitchFamily="18" charset="0"/>
                            <a:ea typeface="宋体" panose="02010600030101010101" pitchFamily="2" charset="-122"/>
                          </a:rPr>
                          <m:t>N</m:t>
                        </m:r>
                      </m:num>
                      <m:den>
                        <m:r>
                          <a:rPr lang="en-US" altLang="zh-CN" sz="2400" i="1" dirty="0" smtClean="0">
                            <a:solidFill>
                              <a:srgbClr val="FF0000"/>
                            </a:solidFill>
                            <a:latin typeface="Cambria Math" panose="02040503050406030204" pitchFamily="18" charset="0"/>
                            <a:ea typeface="宋体" panose="02010600030101010101" pitchFamily="2" charset="-122"/>
                          </a:rPr>
                          <m:t>1.0×10</m:t>
                        </m:r>
                        <m:r>
                          <a:rPr lang="en-US" altLang="zh-CN" sz="2400" i="1" baseline="30000" dirty="0">
                            <a:solidFill>
                              <a:srgbClr val="FF0000"/>
                            </a:solidFill>
                            <a:latin typeface="Cambria Math" panose="02040503050406030204" pitchFamily="18" charset="0"/>
                            <a:ea typeface="宋体" panose="02010600030101010101" pitchFamily="2" charset="-122"/>
                          </a:rPr>
                          <m:t>3</m:t>
                        </m:r>
                        <m:r>
                          <m:rPr>
                            <m:sty m:val="p"/>
                          </m:rPr>
                          <a:rPr lang="en-US" altLang="zh-CN" sz="2400" i="0" dirty="0" smtClean="0">
                            <a:solidFill>
                              <a:srgbClr val="FF0000"/>
                            </a:solidFill>
                            <a:latin typeface="Cambria Math" panose="02040503050406030204" pitchFamily="18" charset="0"/>
                            <a:ea typeface="宋体" panose="02010600030101010101" pitchFamily="2" charset="-122"/>
                          </a:rPr>
                          <m:t>kg</m:t>
                        </m:r>
                        <m:r>
                          <a:rPr lang="en-US" altLang="zh-CN" sz="2400" b="0" i="0" dirty="0" smtClean="0">
                            <a:solidFill>
                              <a:srgbClr val="FF0000"/>
                            </a:solidFill>
                            <a:latin typeface="Cambria Math" panose="02040503050406030204" pitchFamily="18" charset="0"/>
                            <a:ea typeface="宋体" panose="02010600030101010101" pitchFamily="2" charset="-122"/>
                          </a:rPr>
                          <m:t>/</m:t>
                        </m:r>
                        <m:r>
                          <m:rPr>
                            <m:sty m:val="p"/>
                          </m:rPr>
                          <a:rPr lang="en-US" altLang="zh-CN" sz="2400" i="0" dirty="0" smtClean="0">
                            <a:solidFill>
                              <a:srgbClr val="FF0000"/>
                            </a:solidFill>
                            <a:latin typeface="Cambria Math" panose="02040503050406030204" pitchFamily="18" charset="0"/>
                            <a:ea typeface="宋体" panose="02010600030101010101" pitchFamily="2" charset="-122"/>
                          </a:rPr>
                          <m:t>m</m:t>
                        </m:r>
                        <m:r>
                          <a:rPr lang="en-US" altLang="zh-CN" sz="2400" i="1" baseline="30000" dirty="0">
                            <a:solidFill>
                              <a:srgbClr val="FF0000"/>
                            </a:solidFill>
                            <a:latin typeface="Cambria Math" panose="02040503050406030204" pitchFamily="18" charset="0"/>
                            <a:ea typeface="宋体" panose="02010600030101010101" pitchFamily="2" charset="-122"/>
                          </a:rPr>
                          <m:t>3</m:t>
                        </m:r>
                        <m:r>
                          <a:rPr lang="en-US" altLang="zh-CN" sz="2400" i="1" dirty="0" smtClean="0">
                            <a:solidFill>
                              <a:srgbClr val="FF0000"/>
                            </a:solidFill>
                            <a:latin typeface="Cambria Math" panose="02040503050406030204" pitchFamily="18" charset="0"/>
                            <a:ea typeface="宋体" panose="02010600030101010101" pitchFamily="2" charset="-122"/>
                          </a:rPr>
                          <m:t>×10</m:t>
                        </m:r>
                        <m:r>
                          <m:rPr>
                            <m:sty m:val="p"/>
                          </m:rPr>
                          <a:rPr lang="en-US" altLang="zh-CN" sz="2400" i="0" dirty="0" smtClean="0">
                            <a:solidFill>
                              <a:srgbClr val="FF0000"/>
                            </a:solidFill>
                            <a:latin typeface="Cambria Math" panose="02040503050406030204" pitchFamily="18" charset="0"/>
                            <a:ea typeface="宋体" panose="02010600030101010101" pitchFamily="2" charset="-122"/>
                          </a:rPr>
                          <m:t>N</m:t>
                        </m:r>
                        <m:r>
                          <a:rPr lang="en-US" altLang="zh-CN" sz="2400" i="0" dirty="0" smtClean="0">
                            <a:solidFill>
                              <a:srgbClr val="FF0000"/>
                            </a:solidFill>
                            <a:latin typeface="Cambria Math" panose="02040503050406030204" pitchFamily="18" charset="0"/>
                            <a:ea typeface="宋体" panose="02010600030101010101" pitchFamily="2" charset="-122"/>
                          </a:rPr>
                          <m:t>/</m:t>
                        </m:r>
                        <m:r>
                          <m:rPr>
                            <m:sty m:val="p"/>
                          </m:rPr>
                          <a:rPr lang="en-US" altLang="zh-CN" sz="2400" i="0" dirty="0" smtClean="0">
                            <a:solidFill>
                              <a:srgbClr val="FF0000"/>
                            </a:solidFill>
                            <a:latin typeface="Cambria Math" panose="02040503050406030204" pitchFamily="18" charset="0"/>
                            <a:ea typeface="宋体" panose="02010600030101010101" pitchFamily="2" charset="-122"/>
                          </a:rPr>
                          <m:t>kg</m:t>
                        </m:r>
                      </m:den>
                    </m:f>
                  </m:oMath>
                </a14:m>
                <a:r>
                  <a:rPr lang="en-US" altLang="zh-CN" sz="2400" dirty="0">
                    <a:solidFill>
                      <a:srgbClr val="FF0000"/>
                    </a:solidFill>
                    <a:latin typeface="宋体" panose="02010600030101010101" pitchFamily="2" charset="-122"/>
                    <a:ea typeface="宋体" panose="02010600030101010101" pitchFamily="2" charset="-122"/>
                  </a:rPr>
                  <a:t>=1×10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的棱长</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rad>
                      <m:radPr>
                        <m:ctrlPr>
                          <a:rPr lang="en-US" altLang="zh-CN" sz="2400" b="0" i="1" smtClean="0">
                            <a:solidFill>
                              <a:srgbClr val="FF0000"/>
                            </a:solidFill>
                            <a:latin typeface="Cambria Math"/>
                            <a:ea typeface="Cambria Math" panose="02040503050406030204" pitchFamily="18" charset="0"/>
                          </a:rPr>
                        </m:ctrlPr>
                      </m:radPr>
                      <m:deg>
                        <m:r>
                          <a:rPr lang="en-US" altLang="zh-CN" sz="2400" b="0" smtClean="0">
                            <a:solidFill>
                              <a:srgbClr val="FF0000"/>
                            </a:solidFill>
                            <a:latin typeface="Cambria Math" panose="02040503050406030204" pitchFamily="18" charset="0"/>
                            <a:ea typeface="Cambria Math" panose="02040503050406030204" pitchFamily="18" charset="0"/>
                          </a:rPr>
                          <m:t>3</m:t>
                        </m:r>
                      </m:deg>
                      <m:e>
                        <m:sSub>
                          <m:sSubPr>
                            <m:ctrlPr>
                              <a:rPr lang="en-US" altLang="zh-CN" sz="2400" b="0" i="1" smtClean="0">
                                <a:solidFill>
                                  <a:srgbClr val="FF0000"/>
                                </a:solidFill>
                                <a:latin typeface="Cambria Math"/>
                                <a:ea typeface="Cambria Math" panose="02040503050406030204" pitchFamily="18" charset="0"/>
                              </a:rPr>
                            </m:ctrlPr>
                          </m:sSubPr>
                          <m:e>
                            <m:r>
                              <a:rPr lang="en-US" altLang="zh-CN" sz="2400" b="0" i="1" smtClean="0">
                                <a:solidFill>
                                  <a:srgbClr val="FF0000"/>
                                </a:solidFill>
                                <a:latin typeface="Cambria Math" panose="02040503050406030204" pitchFamily="18" charset="0"/>
                                <a:ea typeface="Cambria Math" panose="02040503050406030204" pitchFamily="18" charset="0"/>
                              </a:rPr>
                              <m:t>𝑉</m:t>
                            </m:r>
                          </m:e>
                          <m:sub>
                            <m:r>
                              <a:rPr lang="en-US" altLang="zh-CN" sz="2400" b="0" i="1" smtClean="0">
                                <a:solidFill>
                                  <a:srgbClr val="FF0000"/>
                                </a:solidFill>
                                <a:latin typeface="Cambria Math" panose="02040503050406030204" pitchFamily="18" charset="0"/>
                                <a:ea typeface="Cambria Math" panose="02040503050406030204" pitchFamily="18" charset="0"/>
                              </a:rPr>
                              <m:t>𝐵</m:t>
                            </m:r>
                          </m:sub>
                        </m:sSub>
                      </m:e>
                    </m:rad>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rad>
                      <m:radPr>
                        <m:ctrlPr>
                          <a:rPr lang="en-US" altLang="zh-CN" sz="2400" b="0" i="1" dirty="0" smtClean="0">
                            <a:solidFill>
                              <a:srgbClr val="FF0000"/>
                            </a:solidFill>
                            <a:latin typeface="Cambria Math"/>
                            <a:ea typeface="Cambria Math" panose="02040503050406030204" pitchFamily="18" charset="0"/>
                          </a:rPr>
                        </m:ctrlPr>
                      </m:radPr>
                      <m:deg>
                        <m:r>
                          <a:rPr lang="en-US" altLang="zh-CN" sz="2400" b="0" dirty="0" smtClean="0">
                            <a:solidFill>
                              <a:srgbClr val="FF0000"/>
                            </a:solidFill>
                            <a:latin typeface="Cambria Math" panose="02040503050406030204" pitchFamily="18" charset="0"/>
                            <a:ea typeface="Cambria Math" panose="02040503050406030204" pitchFamily="18" charset="0"/>
                          </a:rPr>
                          <m:t>3</m:t>
                        </m:r>
                      </m:deg>
                      <m:e>
                        <m:r>
                          <a:rPr lang="en-US" altLang="zh-CN" sz="2400" b="0" i="1" dirty="0" smtClean="0">
                            <a:solidFill>
                              <a:srgbClr val="FF0000"/>
                            </a:solidFill>
                            <a:latin typeface="Cambria Math" panose="02040503050406030204" pitchFamily="18" charset="0"/>
                            <a:ea typeface="Cambria Math" panose="02040503050406030204" pitchFamily="18" charset="0"/>
                          </a:rPr>
                          <m:t>1</m:t>
                        </m:r>
                        <m:r>
                          <a:rPr lang="en-US" altLang="zh-CN" sz="2400" i="1" dirty="0">
                            <a:solidFill>
                              <a:srgbClr val="FF0000"/>
                            </a:solidFill>
                            <a:latin typeface="Cambria Math" panose="02040503050406030204" pitchFamily="18" charset="0"/>
                            <a:ea typeface="Cambria Math" panose="02040503050406030204" pitchFamily="18" charset="0"/>
                          </a:rPr>
                          <m:t>×</m:t>
                        </m:r>
                        <m:sSup>
                          <m:sSupPr>
                            <m:ctrlPr>
                              <a:rPr lang="en-US" altLang="zh-CN" sz="2400" i="1" dirty="0">
                                <a:solidFill>
                                  <a:srgbClr val="FF0000"/>
                                </a:solidFill>
                                <a:latin typeface="Cambria Math"/>
                                <a:ea typeface="Cambria Math" panose="02040503050406030204" pitchFamily="18" charset="0"/>
                              </a:rPr>
                            </m:ctrlPr>
                          </m:sSupPr>
                          <m:e>
                            <m:r>
                              <a:rPr lang="en-US" altLang="zh-CN" sz="2400" i="1" dirty="0">
                                <a:solidFill>
                                  <a:srgbClr val="FF0000"/>
                                </a:solidFill>
                                <a:latin typeface="Cambria Math" panose="02040503050406030204" pitchFamily="18" charset="0"/>
                                <a:ea typeface="Cambria Math" panose="02040503050406030204" pitchFamily="18" charset="0"/>
                              </a:rPr>
                              <m:t>10</m:t>
                            </m:r>
                          </m:e>
                          <m:sup>
                            <m:r>
                              <a:rPr lang="en-US" altLang="zh-CN" sz="2400" i="1" dirty="0">
                                <a:solidFill>
                                  <a:srgbClr val="FF0000"/>
                                </a:solidFill>
                                <a:latin typeface="Cambria Math" panose="02040503050406030204" pitchFamily="18" charset="0"/>
                                <a:ea typeface="Cambria Math" panose="02040503050406030204" pitchFamily="18" charset="0"/>
                              </a:rPr>
                              <m:t>−3</m:t>
                            </m:r>
                          </m:sup>
                        </m:sSup>
                        <m:sSup>
                          <m:sSupPr>
                            <m:ctrlPr>
                              <a:rPr lang="en-US" altLang="zh-CN" sz="2400" i="1" dirty="0">
                                <a:solidFill>
                                  <a:srgbClr val="FF0000"/>
                                </a:solidFill>
                                <a:latin typeface="Cambria Math"/>
                                <a:ea typeface="Cambria Math" panose="02040503050406030204" pitchFamily="18" charset="0"/>
                              </a:rPr>
                            </m:ctrlPr>
                          </m:sSupPr>
                          <m:e>
                            <m:r>
                              <m:rPr>
                                <m:sty m:val="p"/>
                              </m:rPr>
                              <a:rPr lang="en-US" altLang="zh-CN" sz="2400" i="0" dirty="0">
                                <a:solidFill>
                                  <a:srgbClr val="FF0000"/>
                                </a:solidFill>
                                <a:latin typeface="Cambria Math" panose="02040503050406030204" pitchFamily="18" charset="0"/>
                                <a:ea typeface="Cambria Math" panose="02040503050406030204" pitchFamily="18" charset="0"/>
                              </a:rPr>
                              <m:t>m</m:t>
                            </m:r>
                          </m:e>
                          <m:sup>
                            <m:r>
                              <a:rPr lang="en-US" altLang="zh-CN" sz="2400" i="1" dirty="0">
                                <a:solidFill>
                                  <a:srgbClr val="FF0000"/>
                                </a:solidFill>
                                <a:latin typeface="Cambria Math" panose="02040503050406030204" pitchFamily="18" charset="0"/>
                                <a:ea typeface="Cambria Math" panose="02040503050406030204" pitchFamily="18" charset="0"/>
                              </a:rPr>
                              <m:t>3</m:t>
                            </m:r>
                          </m:sup>
                        </m:sSup>
                      </m:e>
                    </m:rad>
                  </m:oMath>
                </a14:m>
                <a:r>
                  <a:rPr lang="en-US" altLang="zh-CN" sz="2400" dirty="0">
                    <a:solidFill>
                      <a:srgbClr val="FF0000"/>
                    </a:solidFill>
                    <a:latin typeface="宋体" panose="02010600030101010101" pitchFamily="2" charset="-122"/>
                    <a:ea typeface="宋体" panose="02010600030101010101" pitchFamily="2" charset="-122"/>
                  </a:rPr>
                  <a:t>=0.1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底面受到水的压强</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solidFill>
                      <a:srgbClr val="FF0000"/>
                    </a:solidFill>
                    <a:latin typeface="宋体" panose="02010600030101010101" pitchFamily="2" charset="-122"/>
                    <a:ea typeface="宋体" panose="02010600030101010101" pitchFamily="2"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a:t>
                </a:r>
                <a:r>
                  <a:rPr lang="en-US" altLang="zh-CN" sz="2400" dirty="0">
                    <a:solidFill>
                      <a:srgbClr val="FF0000"/>
                    </a:solidFill>
                    <a:latin typeface="宋体" panose="02010600030101010101" pitchFamily="2" charset="-122"/>
                    <a:ea typeface="宋体" panose="02010600030101010101" pitchFamily="2"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rPr>
                  <a:t>×0.1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=1 000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p>
              <a:p>
                <a:pPr algn="just">
                  <a:lnSpc>
                    <a:spcPct val="130000"/>
                  </a:lnSpc>
                </a:pPr>
                <a:r>
                  <a:rPr lang="zh-CN" altLang="en-US" sz="2400" b="1" dirty="0">
                    <a:solidFill>
                      <a:srgbClr val="FF0000"/>
                    </a:solidFill>
                    <a:latin typeface="宋体" panose="02010600030101010101" pitchFamily="2" charset="-122"/>
                    <a:ea typeface="宋体" panose="02010600030101010101" pitchFamily="2" charset="-122"/>
                  </a:rPr>
                  <a:t>解法二</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的体积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𝐹</m:t>
                        </m:r>
                        <m:r>
                          <a:rPr lang="zh-CN" altLang="en-US" sz="2400" i="1" baseline="-25000" dirty="0" smtClean="0">
                            <a:solidFill>
                              <a:srgbClr val="FF0000"/>
                            </a:solidFill>
                            <a:latin typeface="Cambria Math" panose="02040503050406030204" pitchFamily="18" charset="0"/>
                            <a:ea typeface="宋体" panose="02010600030101010101" pitchFamily="2" charset="-122"/>
                          </a:rPr>
                          <m:t>浮</m:t>
                        </m:r>
                      </m:num>
                      <m:den>
                        <m:r>
                          <a:rPr lang="el-GR" altLang="zh-CN" sz="2400" i="1" dirty="0" smtClean="0">
                            <a:solidFill>
                              <a:srgbClr val="FF0000"/>
                            </a:solidFill>
                            <a:latin typeface="Cambria Math" panose="02040503050406030204" pitchFamily="18" charset="0"/>
                            <a:ea typeface="宋体" panose="02010600030101010101" pitchFamily="2" charset="-122"/>
                          </a:rPr>
                          <m:t>𝜌</m:t>
                        </m:r>
                        <m:r>
                          <a:rPr lang="zh-CN" altLang="en-US" sz="2400" i="1" baseline="-25000" dirty="0" smtClean="0">
                            <a:solidFill>
                              <a:srgbClr val="FF0000"/>
                            </a:solidFill>
                            <a:latin typeface="Cambria Math" panose="02040503050406030204" pitchFamily="18" charset="0"/>
                            <a:ea typeface="宋体" panose="02010600030101010101" pitchFamily="2" charset="-122"/>
                          </a:rPr>
                          <m:t>水</m:t>
                        </m:r>
                        <m:r>
                          <a:rPr lang="en-US" altLang="zh-CN" sz="2400" i="1" dirty="0" smtClean="0">
                            <a:solidFill>
                              <a:srgbClr val="FF0000"/>
                            </a:solidFill>
                            <a:latin typeface="Cambria Math" panose="02040503050406030204" pitchFamily="18" charset="0"/>
                            <a:ea typeface="宋体" panose="02010600030101010101" pitchFamily="2" charset="-122"/>
                          </a:rPr>
                          <m:t>𝑔</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10</m:t>
                        </m:r>
                        <m:r>
                          <a:rPr lang="en-US" altLang="zh-CN" sz="2400" i="1" dirty="0">
                            <a:solidFill>
                              <a:srgbClr val="FF0000"/>
                            </a:solidFill>
                            <a:latin typeface="Cambria Math" panose="02040503050406030204" pitchFamily="18" charset="0"/>
                            <a:ea typeface="宋体" panose="02010600030101010101" pitchFamily="2" charset="-122"/>
                          </a:rPr>
                          <m:t> </m:t>
                        </m:r>
                        <m:r>
                          <m:rPr>
                            <m:sty m:val="p"/>
                          </m:rPr>
                          <a:rPr lang="en-US" altLang="zh-CN" sz="2400" i="0" dirty="0" smtClean="0">
                            <a:solidFill>
                              <a:srgbClr val="FF0000"/>
                            </a:solidFill>
                            <a:latin typeface="Cambria Math" panose="02040503050406030204" pitchFamily="18" charset="0"/>
                            <a:ea typeface="宋体" panose="02010600030101010101" pitchFamily="2" charset="-122"/>
                          </a:rPr>
                          <m:t>N</m:t>
                        </m:r>
                      </m:num>
                      <m:den>
                        <m:r>
                          <a:rPr lang="en-US" altLang="zh-CN" sz="2400" i="1" dirty="0" smtClean="0">
                            <a:solidFill>
                              <a:srgbClr val="FF0000"/>
                            </a:solidFill>
                            <a:latin typeface="Cambria Math" panose="02040503050406030204" pitchFamily="18" charset="0"/>
                            <a:ea typeface="宋体" panose="02010600030101010101" pitchFamily="2" charset="-122"/>
                          </a:rPr>
                          <m:t>1.0×10</m:t>
                        </m:r>
                        <m:r>
                          <a:rPr lang="en-US" altLang="zh-CN" sz="2400" i="1" baseline="30000" dirty="0" smtClean="0">
                            <a:solidFill>
                              <a:srgbClr val="FF0000"/>
                            </a:solidFill>
                            <a:latin typeface="Cambria Math" panose="02040503050406030204" pitchFamily="18" charset="0"/>
                            <a:ea typeface="宋体" panose="02010600030101010101" pitchFamily="2" charset="-122"/>
                          </a:rPr>
                          <m:t>3</m:t>
                        </m:r>
                        <m:r>
                          <m:rPr>
                            <m:sty m:val="p"/>
                          </m:rPr>
                          <a:rPr lang="en-US" altLang="zh-CN" sz="2400" i="0" dirty="0" smtClean="0">
                            <a:solidFill>
                              <a:srgbClr val="FF0000"/>
                            </a:solidFill>
                            <a:latin typeface="Cambria Math" panose="02040503050406030204" pitchFamily="18" charset="0"/>
                            <a:ea typeface="宋体" panose="02010600030101010101" pitchFamily="2" charset="-122"/>
                          </a:rPr>
                          <m:t>kg</m:t>
                        </m:r>
                        <m:r>
                          <a:rPr lang="en-US" altLang="zh-CN" sz="2400" i="0" dirty="0" smtClean="0">
                            <a:solidFill>
                              <a:srgbClr val="FF0000"/>
                            </a:solidFill>
                            <a:latin typeface="Cambria Math" panose="02040503050406030204" pitchFamily="18" charset="0"/>
                            <a:ea typeface="宋体" panose="02010600030101010101" pitchFamily="2" charset="-122"/>
                          </a:rPr>
                          <m:t>/</m:t>
                        </m:r>
                        <m:r>
                          <m:rPr>
                            <m:sty m:val="p"/>
                          </m:rPr>
                          <a:rPr lang="en-US" altLang="zh-CN" sz="2400" i="0" dirty="0" smtClean="0">
                            <a:solidFill>
                              <a:srgbClr val="FF0000"/>
                            </a:solidFill>
                            <a:latin typeface="Cambria Math" panose="02040503050406030204" pitchFamily="18" charset="0"/>
                            <a:ea typeface="宋体" panose="02010600030101010101" pitchFamily="2" charset="-122"/>
                          </a:rPr>
                          <m:t>m</m:t>
                        </m:r>
                        <m:r>
                          <a:rPr lang="en-US" altLang="zh-CN" sz="2400" i="0" baseline="30000" dirty="0" smtClean="0">
                            <a:solidFill>
                              <a:srgbClr val="FF0000"/>
                            </a:solidFill>
                            <a:latin typeface="Cambria Math" panose="02040503050406030204" pitchFamily="18" charset="0"/>
                            <a:ea typeface="宋体" panose="02010600030101010101" pitchFamily="2" charset="-122"/>
                          </a:rPr>
                          <m:t>3</m:t>
                        </m:r>
                        <m:r>
                          <a:rPr lang="en-US" altLang="zh-CN" sz="2400" i="1" dirty="0" smtClean="0">
                            <a:solidFill>
                              <a:srgbClr val="FF0000"/>
                            </a:solidFill>
                            <a:latin typeface="Cambria Math" panose="02040503050406030204" pitchFamily="18" charset="0"/>
                            <a:ea typeface="宋体" panose="02010600030101010101" pitchFamily="2" charset="-122"/>
                          </a:rPr>
                          <m:t>×10</m:t>
                        </m:r>
                        <m:r>
                          <m:rPr>
                            <m:sty m:val="p"/>
                          </m:rPr>
                          <a:rPr lang="en-US" altLang="zh-CN" sz="2400" i="0" dirty="0" smtClean="0">
                            <a:solidFill>
                              <a:srgbClr val="FF0000"/>
                            </a:solidFill>
                            <a:latin typeface="Cambria Math" panose="02040503050406030204" pitchFamily="18" charset="0"/>
                            <a:ea typeface="宋体" panose="02010600030101010101" pitchFamily="2" charset="-122"/>
                          </a:rPr>
                          <m:t>N</m:t>
                        </m:r>
                        <m:r>
                          <a:rPr lang="en-US" altLang="zh-CN" sz="2400" i="0" dirty="0" smtClean="0">
                            <a:solidFill>
                              <a:srgbClr val="FF0000"/>
                            </a:solidFill>
                            <a:latin typeface="Cambria Math" panose="02040503050406030204" pitchFamily="18" charset="0"/>
                            <a:ea typeface="宋体" panose="02010600030101010101" pitchFamily="2" charset="-122"/>
                          </a:rPr>
                          <m:t>/</m:t>
                        </m:r>
                        <m:r>
                          <m:rPr>
                            <m:sty m:val="p"/>
                          </m:rPr>
                          <a:rPr lang="en-US" altLang="zh-CN" sz="2400" i="0" dirty="0" smtClean="0">
                            <a:solidFill>
                              <a:srgbClr val="FF0000"/>
                            </a:solidFill>
                            <a:latin typeface="Cambria Math" panose="02040503050406030204" pitchFamily="18" charset="0"/>
                            <a:ea typeface="宋体" panose="02010600030101010101" pitchFamily="2" charset="-122"/>
                          </a:rPr>
                          <m:t>kg</m:t>
                        </m:r>
                      </m:den>
                    </m:f>
                  </m:oMath>
                </a14:m>
                <a:r>
                  <a:rPr lang="en-US" altLang="zh-CN" sz="2400" dirty="0">
                    <a:solidFill>
                      <a:srgbClr val="FF0000"/>
                    </a:solidFill>
                    <a:latin typeface="宋体" panose="02010600030101010101" pitchFamily="2" charset="-122"/>
                    <a:ea typeface="宋体" panose="02010600030101010101" pitchFamily="2" charset="-122"/>
                  </a:rPr>
                  <a:t>=1×10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的底面积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sSubSup>
                      <m:sSubSupPr>
                        <m:ctrlPr>
                          <a:rPr lang="en-US" altLang="zh-CN" sz="2400" b="0" i="1" dirty="0" smtClean="0">
                            <a:solidFill>
                              <a:srgbClr val="FF0000"/>
                            </a:solidFill>
                            <a:latin typeface="Cambria Math"/>
                            <a:ea typeface="宋体" panose="02010600030101010101" pitchFamily="2" charset="-122"/>
                          </a:rPr>
                        </m:ctrlPr>
                      </m:sSubSupPr>
                      <m:e>
                        <m:r>
                          <a:rPr lang="en-US" altLang="zh-CN" sz="2400" i="1" dirty="0" smtClean="0">
                            <a:solidFill>
                              <a:srgbClr val="FF0000"/>
                            </a:solidFill>
                            <a:latin typeface="Cambria Math" panose="02040503050406030204" pitchFamily="18" charset="0"/>
                            <a:ea typeface="宋体" panose="02010600030101010101" pitchFamily="2" charset="-122"/>
                          </a:rPr>
                          <m:t>𝑉</m:t>
                        </m:r>
                      </m:e>
                      <m:sub>
                        <m:r>
                          <a:rPr lang="en-US" altLang="zh-CN" sz="2400" b="0" i="1" dirty="0" smtClean="0">
                            <a:solidFill>
                              <a:srgbClr val="FF0000"/>
                            </a:solidFill>
                            <a:latin typeface="Cambria Math" panose="02040503050406030204" pitchFamily="18" charset="0"/>
                            <a:ea typeface="宋体" panose="02010600030101010101" pitchFamily="2" charset="-122"/>
                          </a:rPr>
                          <m:t>𝐵</m:t>
                        </m:r>
                      </m:sub>
                      <m:sup>
                        <m:f>
                          <m:fPr>
                            <m:ctrlPr>
                              <a:rPr lang="en-US" altLang="zh-CN" sz="2400" b="0" i="1" dirty="0" smtClean="0">
                                <a:solidFill>
                                  <a:srgbClr val="FF0000"/>
                                </a:solidFill>
                                <a:latin typeface="Cambria Math"/>
                                <a:ea typeface="宋体" panose="02010600030101010101" pitchFamily="2" charset="-122"/>
                              </a:rPr>
                            </m:ctrlPr>
                          </m:fPr>
                          <m:num>
                            <m:r>
                              <a:rPr lang="en-US" altLang="zh-CN" sz="2400" b="0" i="1" dirty="0" smtClean="0">
                                <a:solidFill>
                                  <a:srgbClr val="FF0000"/>
                                </a:solidFill>
                                <a:latin typeface="Cambria Math" panose="02040503050406030204" pitchFamily="18" charset="0"/>
                                <a:ea typeface="宋体" panose="02010600030101010101" pitchFamily="2" charset="-122"/>
                              </a:rPr>
                              <m:t>2</m:t>
                            </m:r>
                          </m:num>
                          <m:den>
                            <m:r>
                              <a:rPr lang="en-US" altLang="zh-CN" sz="2400" b="0" i="1" dirty="0" smtClean="0">
                                <a:solidFill>
                                  <a:srgbClr val="FF0000"/>
                                </a:solidFill>
                                <a:latin typeface="Cambria Math" panose="02040503050406030204" pitchFamily="18" charset="0"/>
                                <a:ea typeface="宋体" panose="02010600030101010101" pitchFamily="2" charset="-122"/>
                              </a:rPr>
                              <m:t>3</m:t>
                            </m:r>
                          </m:den>
                        </m:f>
                      </m:sup>
                    </m:sSubSup>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sSup>
                      <m:sSupPr>
                        <m:ctrlPr>
                          <a:rPr lang="en-US" altLang="zh-CN" sz="2400" b="0" i="1" dirty="0" smtClean="0">
                            <a:solidFill>
                              <a:srgbClr val="FF0000"/>
                            </a:solidFill>
                            <a:latin typeface="Cambria Math"/>
                            <a:ea typeface="宋体" panose="02010600030101010101" pitchFamily="2" charset="-122"/>
                          </a:rPr>
                        </m:ctrlPr>
                      </m:sSupPr>
                      <m:e>
                        <m:d>
                          <m:dPr>
                            <m:ctrlPr>
                              <a:rPr lang="en-US" altLang="zh-CN" sz="2400" i="1" dirty="0" smtClean="0">
                                <a:solidFill>
                                  <a:srgbClr val="FF0000"/>
                                </a:solidFill>
                                <a:latin typeface="Cambria Math"/>
                                <a:ea typeface="宋体" panose="02010600030101010101" pitchFamily="2" charset="-122"/>
                              </a:rPr>
                            </m:ctrlPr>
                          </m:dPr>
                          <m:e>
                            <m:r>
                              <a:rPr lang="en-US" altLang="zh-CN" sz="2400" i="1" dirty="0">
                                <a:solidFill>
                                  <a:srgbClr val="FF0000"/>
                                </a:solidFill>
                                <a:latin typeface="Cambria Math" panose="02040503050406030204" pitchFamily="18" charset="0"/>
                                <a:ea typeface="宋体" panose="02010600030101010101" pitchFamily="2" charset="-122"/>
                              </a:rPr>
                              <m:t>1×</m:t>
                            </m:r>
                            <m:sSup>
                              <m:sSupPr>
                                <m:ctrlPr>
                                  <a:rPr lang="en-US" altLang="zh-CN" sz="2400" b="0" i="1" dirty="0" smtClean="0">
                                    <a:solidFill>
                                      <a:srgbClr val="FF0000"/>
                                    </a:solidFill>
                                    <a:latin typeface="Cambria Math"/>
                                    <a:ea typeface="宋体" panose="02010600030101010101" pitchFamily="2" charset="-122"/>
                                  </a:rPr>
                                </m:ctrlPr>
                              </m:sSupPr>
                              <m:e>
                                <m:r>
                                  <a:rPr lang="en-US" altLang="zh-CN" sz="2400" i="1" dirty="0">
                                    <a:solidFill>
                                      <a:srgbClr val="FF0000"/>
                                    </a:solidFill>
                                    <a:latin typeface="Cambria Math" panose="02040503050406030204" pitchFamily="18" charset="0"/>
                                    <a:ea typeface="宋体" panose="02010600030101010101" pitchFamily="2" charset="-122"/>
                                  </a:rPr>
                                  <m:t>10</m:t>
                                </m:r>
                              </m:e>
                              <m:sup>
                                <m:r>
                                  <a:rPr lang="en-US" altLang="zh-CN" sz="2400" i="1" dirty="0">
                                    <a:solidFill>
                                      <a:srgbClr val="FF0000"/>
                                    </a:solidFill>
                                    <a:latin typeface="Cambria Math" panose="02040503050406030204" pitchFamily="18" charset="0"/>
                                    <a:ea typeface="宋体" panose="02010600030101010101" pitchFamily="2" charset="-122"/>
                                  </a:rPr>
                                  <m:t>−3</m:t>
                                </m:r>
                              </m:sup>
                            </m:sSup>
                            <m:r>
                              <a:rPr lang="en-US" altLang="zh-CN" sz="2400" i="1" dirty="0">
                                <a:solidFill>
                                  <a:srgbClr val="FF0000"/>
                                </a:solidFill>
                                <a:latin typeface="Cambria Math" panose="02040503050406030204" pitchFamily="18" charset="0"/>
                                <a:ea typeface="宋体" panose="02010600030101010101" pitchFamily="2" charset="-122"/>
                              </a:rPr>
                              <m:t> </m:t>
                            </m:r>
                            <m:sSup>
                              <m:sSupPr>
                                <m:ctrlPr>
                                  <a:rPr lang="en-US" altLang="zh-CN" sz="2400" b="0" i="1" dirty="0" smtClean="0">
                                    <a:solidFill>
                                      <a:srgbClr val="FF0000"/>
                                    </a:solidFill>
                                    <a:latin typeface="Cambria Math"/>
                                    <a:ea typeface="宋体" panose="02010600030101010101" pitchFamily="2" charset="-122"/>
                                  </a:rPr>
                                </m:ctrlPr>
                              </m:sSupPr>
                              <m:e>
                                <m:r>
                                  <m:rPr>
                                    <m:sty m:val="p"/>
                                  </m:rPr>
                                  <a:rPr lang="en-US" altLang="zh-CN" sz="2400" i="0" dirty="0" smtClean="0">
                                    <a:solidFill>
                                      <a:srgbClr val="FF0000"/>
                                    </a:solidFill>
                                    <a:latin typeface="Cambria Math" panose="02040503050406030204" pitchFamily="18" charset="0"/>
                                    <a:ea typeface="宋体" panose="02010600030101010101" pitchFamily="2" charset="-122"/>
                                  </a:rPr>
                                  <m:t>m</m:t>
                                </m:r>
                              </m:e>
                              <m:sup>
                                <m:r>
                                  <a:rPr lang="en-US" altLang="zh-CN" sz="2400" i="1" dirty="0" smtClean="0">
                                    <a:solidFill>
                                      <a:srgbClr val="FF0000"/>
                                    </a:solidFill>
                                    <a:latin typeface="Cambria Math" panose="02040503050406030204" pitchFamily="18" charset="0"/>
                                    <a:ea typeface="宋体" panose="02010600030101010101" pitchFamily="2" charset="-122"/>
                                  </a:rPr>
                                  <m:t>3</m:t>
                                </m:r>
                              </m:sup>
                            </m:sSup>
                          </m:e>
                        </m:d>
                      </m:e>
                      <m:sup>
                        <m:f>
                          <m:fPr>
                            <m:ctrlPr>
                              <a:rPr lang="en-US" altLang="zh-CN" sz="2400" b="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2</m:t>
                            </m:r>
                          </m:num>
                          <m:den>
                            <m:r>
                              <a:rPr lang="en-US" altLang="zh-CN" sz="2400" i="1" dirty="0" smtClean="0">
                                <a:solidFill>
                                  <a:srgbClr val="FF0000"/>
                                </a:solidFill>
                                <a:latin typeface="Cambria Math" panose="02040503050406030204" pitchFamily="18" charset="0"/>
                                <a:ea typeface="宋体" panose="02010600030101010101" pitchFamily="2" charset="-122"/>
                              </a:rPr>
                              <m:t>3</m:t>
                            </m:r>
                          </m:den>
                        </m:f>
                      </m:sup>
                    </m:sSup>
                  </m:oMath>
                </a14:m>
                <a:r>
                  <a:rPr lang="en-US" altLang="zh-CN" sz="2400" dirty="0">
                    <a:solidFill>
                      <a:srgbClr val="FF0000"/>
                    </a:solidFill>
                    <a:latin typeface="宋体" panose="02010600030101010101" pitchFamily="2" charset="-122"/>
                    <a:ea typeface="宋体" panose="02010600030101010101" pitchFamily="2" charset="-122"/>
                  </a:rPr>
                  <a:t>=0.01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2</a:t>
                </a:r>
              </a:p>
              <a:p>
                <a:pPr algn="just">
                  <a:lnSpc>
                    <a:spcPct val="130000"/>
                  </a:lnSpc>
                </a:pPr>
                <a:r>
                  <a:rPr lang="zh-CN" altLang="en-US" sz="2400" dirty="0">
                    <a:solidFill>
                      <a:srgbClr val="FF0000"/>
                    </a:solidFill>
                    <a:latin typeface="宋体" panose="02010600030101010101" pitchFamily="2" charset="-122"/>
                    <a:ea typeface="宋体" panose="02010600030101010101" pitchFamily="2" charset="-122"/>
                  </a:rPr>
                  <a:t>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底面受到水的压强</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𝐹</m:t>
                        </m:r>
                        <m:r>
                          <a:rPr lang="zh-CN" altLang="en-US" sz="2400" i="1" baseline="-25000" dirty="0" smtClean="0">
                            <a:solidFill>
                              <a:srgbClr val="FF0000"/>
                            </a:solidFill>
                            <a:latin typeface="Cambria Math" panose="02040503050406030204" pitchFamily="18" charset="0"/>
                            <a:ea typeface="宋体" panose="02010600030101010101" pitchFamily="2" charset="-122"/>
                          </a:rPr>
                          <m:t>浮</m:t>
                        </m:r>
                      </m:num>
                      <m:den>
                        <m:r>
                          <a:rPr lang="en-US" altLang="zh-CN" sz="2400" i="1" dirty="0">
                            <a:solidFill>
                              <a:srgbClr val="FF0000"/>
                            </a:solidFill>
                            <a:latin typeface="Cambria Math" panose="02040503050406030204" pitchFamily="18" charset="0"/>
                            <a:ea typeface="宋体" panose="02010600030101010101" pitchFamily="2" charset="-122"/>
                          </a:rPr>
                          <m:t>𝑆</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rPr>
                          <m:t>10 </m:t>
                        </m:r>
                        <m:r>
                          <m:rPr>
                            <m:sty m:val="p"/>
                          </m:rPr>
                          <a:rPr lang="en-US" altLang="zh-CN" sz="2400" i="0" dirty="0">
                            <a:solidFill>
                              <a:srgbClr val="FF0000"/>
                            </a:solidFill>
                            <a:latin typeface="Cambria Math" panose="02040503050406030204" pitchFamily="18" charset="0"/>
                            <a:ea typeface="宋体" panose="02010600030101010101" pitchFamily="2" charset="-122"/>
                          </a:rPr>
                          <m:t>N</m:t>
                        </m:r>
                      </m:num>
                      <m:den>
                        <m:r>
                          <a:rPr lang="en-US" altLang="zh-CN" sz="2400" i="0" dirty="0" smtClean="0">
                            <a:solidFill>
                              <a:srgbClr val="FF0000"/>
                            </a:solidFill>
                            <a:latin typeface="Cambria Math" panose="02040503050406030204" pitchFamily="18" charset="0"/>
                            <a:ea typeface="宋体" panose="02010600030101010101" pitchFamily="2" charset="-122"/>
                          </a:rPr>
                          <m:t>0.01 </m:t>
                        </m:r>
                        <m:r>
                          <m:rPr>
                            <m:sty m:val="p"/>
                          </m:rPr>
                          <a:rPr lang="en-US" altLang="zh-CN" sz="2400" i="0" dirty="0">
                            <a:solidFill>
                              <a:srgbClr val="FF0000"/>
                            </a:solidFill>
                            <a:latin typeface="Cambria Math" panose="02040503050406030204" pitchFamily="18" charset="0"/>
                            <a:ea typeface="宋体" panose="02010600030101010101" pitchFamily="2" charset="-122"/>
                          </a:rPr>
                          <m:t>m</m:t>
                        </m:r>
                      </m:den>
                    </m:f>
                  </m:oMath>
                </a14:m>
                <a:r>
                  <a:rPr lang="en-US" altLang="zh-CN" sz="2400" dirty="0">
                    <a:solidFill>
                      <a:srgbClr val="FF0000"/>
                    </a:solidFill>
                    <a:latin typeface="宋体" panose="02010600030101010101" pitchFamily="2" charset="-122"/>
                    <a:ea typeface="宋体" panose="02010600030101010101" pitchFamily="2" charset="-122"/>
                  </a:rPr>
                  <a:t>=1 000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763112" y="1257200"/>
                <a:ext cx="10654187" cy="5137497"/>
              </a:xfrm>
              <a:prstGeom prst="rect">
                <a:avLst/>
              </a:prstGeom>
              <a:blipFill>
                <a:blip r:embed="rId2"/>
                <a:stretch>
                  <a:fillRect l="-858" t="-119" b="-1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6981607"/>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阿基米德原理的相关计算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257200"/>
                <a:ext cx="10654187" cy="3808671"/>
              </a:xfrm>
              <a:prstGeom prst="rect">
                <a:avLst/>
              </a:prstGeom>
            </p:spPr>
            <p:txBody>
              <a:bodyPr wrap="square">
                <a:spAutoFit/>
              </a:bodyPr>
              <a:lstStyle/>
              <a:p>
                <a:pPr algn="just">
                  <a:lnSpc>
                    <a:spcPct val="150000"/>
                  </a:lnSpc>
                </a:pPr>
                <a:r>
                  <a:rPr lang="en-US" altLang="zh-CN" sz="2400" b="1" dirty="0">
                    <a:solidFill>
                      <a:srgbClr val="FF0000"/>
                    </a:solidFill>
                    <a:latin typeface="宋体" panose="02010600030101010101" pitchFamily="2" charset="-122"/>
                    <a:ea typeface="宋体" panose="02010600030101010101" pitchFamily="2" charset="-122"/>
                  </a:rPr>
                  <a:t>(3)</a:t>
                </a:r>
                <a:r>
                  <a:rPr lang="zh-CN" altLang="en-US" sz="2400" b="1" dirty="0">
                    <a:solidFill>
                      <a:srgbClr val="FF0000"/>
                    </a:solidFill>
                    <a:latin typeface="宋体" panose="02010600030101010101" pitchFamily="2" charset="-122"/>
                    <a:ea typeface="宋体" panose="02010600030101010101" pitchFamily="2" charset="-122"/>
                  </a:rPr>
                  <a:t>解法一</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图乙中木块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受到的浮力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4</m:t>
                        </m:r>
                      </m:num>
                      <m:den>
                        <m:r>
                          <a:rPr lang="en-US" altLang="zh-CN" sz="2400" i="1" dirty="0" smtClean="0">
                            <a:solidFill>
                              <a:srgbClr val="FF0000"/>
                            </a:solidFill>
                            <a:latin typeface="Cambria Math" panose="02040503050406030204" pitchFamily="18" charset="0"/>
                            <a:ea typeface="宋体" panose="02010600030101010101" pitchFamily="2" charset="-122"/>
                          </a:rPr>
                          <m:t>5</m:t>
                        </m:r>
                      </m:den>
                    </m:f>
                  </m:oMath>
                </a14:m>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ea typeface="宋体" panose="02010600030101010101" pitchFamily="2" charset="-122"/>
                  </a:rPr>
                  <a:t> </a:t>
                </a:r>
                <a14:m>
                  <m:oMath xmlns:m="http://schemas.openxmlformats.org/officeDocument/2006/math">
                    <m:f>
                      <m:fPr>
                        <m:ctrlPr>
                          <a:rPr lang="en-US" altLang="zh-CN" sz="2400" i="1" dirty="0">
                            <a:solidFill>
                              <a:srgbClr val="FF0000"/>
                            </a:solidFill>
                            <a:latin typeface="Cambria Math"/>
                            <a:ea typeface="宋体" panose="02010600030101010101" pitchFamily="2" charset="-122"/>
                          </a:rPr>
                        </m:ctrlPr>
                      </m:fPr>
                      <m:num>
                        <m:r>
                          <a:rPr lang="en-US" altLang="zh-CN" sz="2400" i="1" dirty="0">
                            <a:solidFill>
                              <a:srgbClr val="FF0000"/>
                            </a:solidFill>
                            <a:latin typeface="Cambria Math" panose="02040503050406030204" pitchFamily="18" charset="0"/>
                            <a:ea typeface="宋体" panose="02010600030101010101" pitchFamily="2" charset="-122"/>
                          </a:rPr>
                          <m:t>4</m:t>
                        </m:r>
                      </m:num>
                      <m:den>
                        <m:r>
                          <a:rPr lang="en-US" altLang="zh-CN" sz="2400" i="1" dirty="0">
                            <a:solidFill>
                              <a:srgbClr val="FF0000"/>
                            </a:solidFill>
                            <a:latin typeface="Cambria Math" panose="02040503050406030204" pitchFamily="18" charset="0"/>
                            <a:ea typeface="宋体" panose="02010600030101010101" pitchFamily="2" charset="-122"/>
                          </a:rPr>
                          <m:t>5</m:t>
                        </m:r>
                      </m:den>
                    </m:f>
                    <m:r>
                      <a:rPr lang="en-US" altLang="zh-CN" sz="2400" i="1" dirty="0">
                        <a:solidFill>
                          <a:srgbClr val="FF0000"/>
                        </a:solidFill>
                        <a:latin typeface="Cambria Math" panose="02040503050406030204" pitchFamily="18" charset="0"/>
                        <a:ea typeface="宋体" panose="02010600030101010101" pitchFamily="2" charset="-122"/>
                      </a:rPr>
                      <m:t> </m:t>
                    </m:r>
                  </m:oMath>
                </a14:m>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细线对木块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的拉力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细线对合金块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的拉力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srgbClr val="FF0000"/>
                    </a:solidFill>
                    <a:latin typeface="宋体" panose="02010600030101010101" pitchFamily="2" charset="-122"/>
                    <a:ea typeface="宋体" panose="02010600030101010101" pitchFamily="2"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b="1" dirty="0">
                    <a:solidFill>
                      <a:srgbClr val="FF0000"/>
                    </a:solidFill>
                    <a:latin typeface="宋体" panose="02010600030101010101" pitchFamily="2" charset="-122"/>
                    <a:ea typeface="宋体" panose="02010600030101010101" pitchFamily="2" charset="-122"/>
                  </a:rPr>
                  <a:t>解法二</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对比甲、乙两图</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易知合金块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的体积等于图乙中木块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露出水面的体积</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故图乙中合金块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受到的浮力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1</m:t>
                        </m:r>
                      </m:num>
                      <m:den>
                        <m:r>
                          <a:rPr lang="en-US" altLang="zh-CN" sz="2400" i="1" dirty="0" smtClean="0">
                            <a:solidFill>
                              <a:srgbClr val="FF0000"/>
                            </a:solidFill>
                            <a:latin typeface="Cambria Math" panose="02040503050406030204" pitchFamily="18" charset="0"/>
                            <a:ea typeface="宋体" panose="02010600030101010101" pitchFamily="2" charset="-122"/>
                          </a:rPr>
                          <m:t>5</m:t>
                        </m:r>
                      </m:den>
                    </m:f>
                  </m:oMath>
                </a14:m>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ea typeface="宋体" panose="02010600030101010101" pitchFamily="2" charset="-122"/>
                  </a:rPr>
                  <a:t> </a:t>
                </a:r>
                <a14:m>
                  <m:oMath xmlns:m="http://schemas.openxmlformats.org/officeDocument/2006/math">
                    <m:f>
                      <m:fPr>
                        <m:ctrlPr>
                          <a:rPr lang="en-US" altLang="zh-CN" sz="2400" i="1" dirty="0">
                            <a:solidFill>
                              <a:srgbClr val="FF0000"/>
                            </a:solidFill>
                            <a:latin typeface="Cambria Math"/>
                            <a:ea typeface="宋体" panose="02010600030101010101" pitchFamily="2" charset="-122"/>
                          </a:rPr>
                        </m:ctrlPr>
                      </m:fPr>
                      <m:num>
                        <m:r>
                          <a:rPr lang="en-US" altLang="zh-CN" sz="2400" i="1" dirty="0">
                            <a:solidFill>
                              <a:srgbClr val="FF0000"/>
                            </a:solidFill>
                            <a:latin typeface="Cambria Math" panose="02040503050406030204" pitchFamily="18" charset="0"/>
                            <a:ea typeface="宋体" panose="02010600030101010101" pitchFamily="2" charset="-122"/>
                          </a:rPr>
                          <m:t>1</m:t>
                        </m:r>
                      </m:num>
                      <m:den>
                        <m:r>
                          <a:rPr lang="en-US" altLang="zh-CN" sz="2400" i="1" dirty="0">
                            <a:solidFill>
                              <a:srgbClr val="FF0000"/>
                            </a:solidFill>
                            <a:latin typeface="Cambria Math" panose="02040503050406030204" pitchFamily="18" charset="0"/>
                            <a:ea typeface="宋体" panose="02010600030101010101" pitchFamily="2" charset="-122"/>
                          </a:rPr>
                          <m:t>5</m:t>
                        </m:r>
                      </m:den>
                    </m:f>
                    <m:r>
                      <a:rPr lang="en-US" altLang="zh-CN" sz="2400" i="1" dirty="0">
                        <a:solidFill>
                          <a:srgbClr val="FF0000"/>
                        </a:solidFill>
                        <a:latin typeface="Cambria Math" panose="02040503050406030204" pitchFamily="18" charset="0"/>
                        <a:ea typeface="宋体" panose="02010600030101010101" pitchFamily="2" charset="-122"/>
                      </a:rPr>
                      <m:t> </m:t>
                    </m:r>
                  </m:oMath>
                </a14:m>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细线对合金块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的拉力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i="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FF0000"/>
                    </a:solidFill>
                    <a:latin typeface="宋体" panose="02010600030101010101" pitchFamily="2" charset="-122"/>
                    <a:ea typeface="宋体" panose="02010600030101010101" pitchFamily="2" charset="-122"/>
                  </a:rPr>
                  <a:t>=5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p:txBody>
          </p:sp>
        </mc:Choice>
        <mc:Fallback xmlns="">
          <p:sp>
            <p:nvSpPr>
              <p:cNvPr id="6" name="矩形 5"/>
              <p:cNvSpPr>
                <a:spLocks noRot="1" noChangeAspect="1" noMove="1" noResize="1" noEditPoints="1" noAdjustHandles="1" noChangeArrowheads="1" noChangeShapeType="1" noTextEdit="1"/>
              </p:cNvSpPr>
              <p:nvPr/>
            </p:nvSpPr>
            <p:spPr>
              <a:xfrm>
                <a:off x="763112" y="1257200"/>
                <a:ext cx="10654187" cy="3808671"/>
              </a:xfrm>
              <a:prstGeom prst="rect">
                <a:avLst/>
              </a:prstGeom>
              <a:blipFill>
                <a:blip r:embed="rId2"/>
                <a:stretch>
                  <a:fillRect l="-858" r="-744" b="-28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2146049"/>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257200"/>
            <a:ext cx="8507887" cy="3669402"/>
          </a:xfrm>
          <a:prstGeom prst="rect">
            <a:avLst/>
          </a:prstGeom>
        </p:spPr>
        <p:txBody>
          <a:bodyPr wrap="square">
            <a:spAutoFit/>
          </a:bodyPr>
          <a:lstStyle/>
          <a:p>
            <a:pPr algn="just">
              <a:lnSpc>
                <a:spcPct val="200000"/>
              </a:lnSpc>
            </a:pPr>
            <a:r>
              <a:rPr lang="zh-CN" altLang="en-US" sz="2400" spc="-100" dirty="0">
                <a:latin typeface="黑体" panose="02010609060101010101" pitchFamily="49" charset="-122"/>
                <a:ea typeface="黑体" panose="02010609060101010101" pitchFamily="49" charset="-122"/>
              </a:rPr>
              <a:t>例</a:t>
            </a:r>
            <a:r>
              <a:rPr lang="en-US" altLang="zh-CN" sz="2400" spc="-100" dirty="0">
                <a:latin typeface="黑体" panose="02010609060101010101" pitchFamily="49" charset="-122"/>
                <a:ea typeface="黑体" panose="02010609060101010101" pitchFamily="49" charset="-122"/>
              </a:rPr>
              <a:t>7</a:t>
            </a:r>
            <a:r>
              <a:rPr lang="zh-CN" altLang="en-US" sz="2400" spc="-100" dirty="0">
                <a:latin typeface="黑体" panose="02010609060101010101" pitchFamily="49" charset="-122"/>
                <a:ea typeface="黑体" panose="02010609060101010101" pitchFamily="49" charset="-122"/>
              </a:rPr>
              <a:t>　</a:t>
            </a:r>
            <a:r>
              <a:rPr lang="zh-CN" altLang="en-US" sz="2400" spc="-100" dirty="0">
                <a:latin typeface="宋体" panose="02010600030101010101" pitchFamily="2" charset="-122"/>
                <a:ea typeface="宋体" panose="02010600030101010101" pitchFamily="2" charset="-122"/>
              </a:rPr>
              <a:t>如图所示</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spc="-100" dirty="0">
                <a:latin typeface="宋体" panose="02010600030101010101" pitchFamily="2" charset="-122"/>
                <a:ea typeface="宋体" panose="02010600030101010101" pitchFamily="2" charset="-122"/>
              </a:rPr>
              <a:t>为铜制零件</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其上部为棱长</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spc="-100" dirty="0">
                <a:latin typeface="宋体" panose="02010600030101010101" pitchFamily="2" charset="-122"/>
                <a:ea typeface="宋体" panose="02010600030101010101" pitchFamily="2" charset="-122"/>
              </a:rPr>
              <a:t>=0.2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spc="-100" dirty="0">
                <a:latin typeface="宋体" panose="02010600030101010101" pitchFamily="2" charset="-122"/>
                <a:ea typeface="宋体" panose="02010600030101010101" pitchFamily="2" charset="-122"/>
              </a:rPr>
              <a:t>的正方体</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下部为棱长</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spc="-100" dirty="0">
                <a:latin typeface="宋体" panose="02010600030101010101" pitchFamily="2" charset="-122"/>
                <a:ea typeface="宋体" panose="02010600030101010101" pitchFamily="2" charset="-122"/>
              </a:rPr>
              <a:t>=0.1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spc="-100" dirty="0">
                <a:latin typeface="宋体" panose="02010600030101010101" pitchFamily="2" charset="-122"/>
                <a:ea typeface="宋体" panose="02010600030101010101" pitchFamily="2" charset="-122"/>
              </a:rPr>
              <a:t>的正方体</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下部焊接在上部底面的中央</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spc="-100" dirty="0">
                <a:latin typeface="宋体" panose="02010600030101010101" pitchFamily="2" charset="-122"/>
                <a:ea typeface="宋体" panose="02010600030101010101" pitchFamily="2" charset="-122"/>
              </a:rPr>
              <a:t>的下表面与容器底部黏合</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且水面恰好与</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spc="-100" dirty="0">
                <a:latin typeface="宋体" panose="02010600030101010101" pitchFamily="2" charset="-122"/>
                <a:ea typeface="宋体" panose="02010600030101010101" pitchFamily="2" charset="-122"/>
              </a:rPr>
              <a:t>的上表面相平</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则零件所受的浮力为</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dirty="0">
                <a:latin typeface="宋体" panose="02010600030101010101" pitchFamily="2" charset="-122"/>
                <a:ea typeface="宋体" panose="02010600030101010101" pitchFamily="2" charset="-122"/>
              </a:rPr>
              <a:t>取</a:t>
            </a:r>
            <a:r>
              <a:rPr lang="en-US" altLang="zh-CN" sz="2400" spc="-100" dirty="0">
                <a:latin typeface="宋体" panose="02010600030101010101" pitchFamily="2" charset="-122"/>
                <a:ea typeface="宋体" panose="02010600030101010101" pitchFamily="2" charset="-122"/>
              </a:rPr>
              <a:t>10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100" dirty="0" err="1">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100" dirty="0" err="1">
                <a:latin typeface="宋体" panose="02010600030101010101" pitchFamily="2" charset="-122"/>
                <a:ea typeface="宋体" panose="02010600030101010101" pitchFamily="2" charset="-122"/>
              </a:rPr>
              <a:t>,</a:t>
            </a:r>
            <a:r>
              <a:rPr lang="en-US" altLang="zh-CN" sz="2400" i="1" spc="-100" dirty="0" err="1">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100" baseline="-25000" dirty="0">
                <a:latin typeface="宋体" panose="02010600030101010101" pitchFamily="2" charset="-122"/>
                <a:ea typeface="宋体" panose="02010600030101010101" pitchFamily="2" charset="-122"/>
              </a:rPr>
              <a:t>水</a:t>
            </a:r>
            <a:r>
              <a:rPr lang="en-US" altLang="zh-CN" sz="2400" spc="-100" dirty="0">
                <a:latin typeface="宋体" panose="02010600030101010101" pitchFamily="2" charset="-122"/>
                <a:ea typeface="宋体" panose="02010600030101010101" pitchFamily="2" charset="-122"/>
              </a:rPr>
              <a:t>=1.0×10</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                 (</a:t>
            </a:r>
            <a:r>
              <a:rPr lang="zh-CN" altLang="en-US" sz="2400"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        B.60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        C.80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rPr>
              <a:t>        D.0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p>
        </p:txBody>
      </p:sp>
      <p:pic>
        <p:nvPicPr>
          <p:cNvPr id="8" name="18考点帮231.EPS" descr="id:2147484982;FounderCES">
            <a:extLst>
              <a:ext uri="{FF2B5EF4-FFF2-40B4-BE49-F238E27FC236}">
                <a16:creationId xmlns:a16="http://schemas.microsoft.com/office/drawing/2014/main" xmlns="" id="{17FBD3EE-5147-406C-B8BB-A1BECBA464EF}"/>
              </a:ext>
            </a:extLst>
          </p:cNvPr>
          <p:cNvPicPr>
            <a:picLocks noChangeAspect="1"/>
          </p:cNvPicPr>
          <p:nvPr/>
        </p:nvPicPr>
        <p:blipFill>
          <a:blip r:embed="rId2"/>
          <a:stretch>
            <a:fillRect/>
          </a:stretch>
        </p:blipFill>
        <p:spPr>
          <a:xfrm>
            <a:off x="9396942" y="1696171"/>
            <a:ext cx="2031945" cy="2342429"/>
          </a:xfrm>
          <a:prstGeom prst="rect">
            <a:avLst/>
          </a:prstGeom>
        </p:spPr>
      </p:pic>
      <p:sp>
        <p:nvSpPr>
          <p:cNvPr id="2" name="矩形 1">
            <a:extLst>
              <a:ext uri="{FF2B5EF4-FFF2-40B4-BE49-F238E27FC236}">
                <a16:creationId xmlns:a16="http://schemas.microsoft.com/office/drawing/2014/main" xmlns="" id="{38C57440-CA68-4242-B5D7-A5EBAC040C0D}"/>
              </a:ext>
            </a:extLst>
          </p:cNvPr>
          <p:cNvSpPr/>
          <p:nvPr/>
        </p:nvSpPr>
        <p:spPr>
          <a:xfrm>
            <a:off x="763111" y="4926602"/>
            <a:ext cx="10665775" cy="1436932"/>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浮力的本质是物体上、下表面的压力差</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本题的关键是找到水的压力的有效作用面积</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以及对应的压强</a:t>
            </a:r>
            <a:r>
              <a:rPr lang="en-US" altLang="zh-CN" sz="2400" dirty="0">
                <a:latin typeface="楷体" panose="02010609060101010101" pitchFamily="49" charset="-122"/>
                <a:ea typeface="楷体" panose="02010609060101010101" pitchFamily="49" charset="-122"/>
              </a:rPr>
              <a:t>.</a:t>
            </a:r>
          </a:p>
        </p:txBody>
      </p:sp>
      <p:sp>
        <p:nvSpPr>
          <p:cNvPr id="10" name="矩形 9">
            <a:extLst>
              <a:ext uri="{FF2B5EF4-FFF2-40B4-BE49-F238E27FC236}">
                <a16:creationId xmlns:a16="http://schemas.microsoft.com/office/drawing/2014/main" xmlns="" id="{987931D3-4CF0-4132-9260-35E386837303}"/>
              </a:ext>
            </a:extLst>
          </p:cNvPr>
          <p:cNvSpPr/>
          <p:nvPr/>
        </p:nvSpPr>
        <p:spPr>
          <a:xfrm>
            <a:off x="8555158" y="367580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131304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3966855"/>
          </a:xfrm>
          <a:prstGeom prst="rect">
            <a:avLst/>
          </a:prstGeom>
        </p:spPr>
        <p:txBody>
          <a:bodyPr wrap="square">
            <a:spAutoFit/>
          </a:bodyPr>
          <a:lstStyle/>
          <a:p>
            <a:pPr algn="ctr">
              <a:lnSpc>
                <a:spcPct val="18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浮力的计算方法</a:t>
            </a:r>
            <a:endPar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称重法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即用弹簧测力计测浮力</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物体浸没在液体中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密度大于液体密度的物体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或</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密度小于液体密度的物体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测量时需借助容器底的定滑轮改变拉力方向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压力差法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用浮力产生的原因求浮力</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向上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向下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常结合液体压强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二力平衡法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漂浮、悬浮时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55829270"/>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2637260"/>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阿基米德原理</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已知物体排开液体的质量或体积时常用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液</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物体漂浮时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zh-CN" altLang="en-US" sz="2400" dirty="0">
                <a:solidFill>
                  <a:schemeClr val="tx1">
                    <a:lumMod val="85000"/>
                    <a:lumOff val="15000"/>
                  </a:schemeClr>
                </a:solidFill>
                <a:latin typeface="宋体" panose="02010600030101010101" pitchFamily="2" charset="-122"/>
                <a:ea typeface="宋体" panose="02010600030101010101" pitchFamily="2"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物体悬浮、沉底时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平衡方程法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物体在多个力的作用下或多个物体在水中静止时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列出平衡方程求解</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在涉及多个物体时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常会用到整体法和隔离法进行受力分析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04053374"/>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7854121" cy="2792239"/>
          </a:xfrm>
          <a:prstGeom prst="rect">
            <a:avLst/>
          </a:prstGeom>
        </p:spPr>
        <p:txBody>
          <a:bodyPr wrap="square">
            <a:spAutoFit/>
          </a:bodyPr>
          <a:lstStyle/>
          <a:p>
            <a:pPr algn="dist">
              <a:lnSpc>
                <a:spcPct val="150000"/>
              </a:lnSpc>
            </a:pPr>
            <a:r>
              <a:rPr lang="zh-CN" altLang="en-US" sz="2400" spc="-100" dirty="0">
                <a:latin typeface="黑体" panose="02010609060101010101" pitchFamily="49" charset="-122"/>
                <a:ea typeface="黑体" panose="02010609060101010101" pitchFamily="49" charset="-122"/>
              </a:rPr>
              <a:t>例</a:t>
            </a:r>
            <a:r>
              <a:rPr lang="en-US" altLang="zh-CN" sz="2400" spc="-100" dirty="0">
                <a:latin typeface="黑体" panose="02010609060101010101" pitchFamily="49" charset="-122"/>
                <a:ea typeface="黑体" panose="02010609060101010101" pitchFamily="49" charset="-122"/>
              </a:rPr>
              <a:t>8</a:t>
            </a:r>
            <a:r>
              <a:rPr lang="zh-CN" altLang="en-US" sz="2400" spc="-100" dirty="0">
                <a:latin typeface="黑体" panose="02010609060101010101" pitchFamily="49" charset="-122"/>
                <a:ea typeface="黑体" panose="02010609060101010101" pitchFamily="49" charset="-122"/>
              </a:rPr>
              <a:t>　</a:t>
            </a:r>
            <a:r>
              <a:rPr lang="zh-CN" altLang="en-US" sz="2400" spc="-100" dirty="0">
                <a:latin typeface="宋体" panose="02010600030101010101" pitchFamily="2" charset="-122"/>
                <a:ea typeface="宋体" panose="02010600030101010101" pitchFamily="2" charset="-122"/>
              </a:rPr>
              <a:t>物理老师制作了如图所示的装置来演示浮力</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薄壁容器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宋体" panose="02010600030101010101" pitchFamily="2" charset="-122"/>
                <a:ea typeface="宋体" panose="02010600030101010101" pitchFamily="2" charset="-122"/>
              </a:rPr>
              <a:t>和</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100" dirty="0">
                <a:latin typeface="宋体" panose="02010600030101010101" pitchFamily="2" charset="-122"/>
                <a:ea typeface="宋体" panose="02010600030101010101" pitchFamily="2" charset="-122"/>
              </a:rPr>
              <a:t>右侧面重合</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两容器底面间的距离</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baseline="-25000" dirty="0">
                <a:latin typeface="宋体" panose="02010600030101010101" pitchFamily="2" charset="-122"/>
                <a:ea typeface="宋体" panose="02010600030101010101" pitchFamily="2" charset="-122"/>
              </a:rPr>
              <a:t>0</a:t>
            </a:r>
            <a:r>
              <a:rPr lang="en-US" altLang="zh-CN" sz="2400" spc="-100" dirty="0">
                <a:latin typeface="宋体" panose="02010600030101010101" pitchFamily="2" charset="-122"/>
                <a:ea typeface="宋体" panose="02010600030101010101" pitchFamily="2" charset="-122"/>
              </a:rPr>
              <a:t>=4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宋体" panose="02010600030101010101" pitchFamily="2" charset="-122"/>
                <a:ea typeface="宋体" panose="02010600030101010101" pitchFamily="2" charset="-122"/>
              </a:rPr>
              <a:t>的底面上有一个面积</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spc="-100" dirty="0">
                <a:latin typeface="宋体" panose="02010600030101010101" pitchFamily="2" charset="-122"/>
                <a:ea typeface="宋体" panose="02010600030101010101" pitchFamily="2" charset="-122"/>
              </a:rPr>
              <a:t>=50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spc="-100" baseline="300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的孔</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用棱长</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spc="-100" dirty="0">
                <a:latin typeface="宋体" panose="02010600030101010101" pitchFamily="2" charset="-122"/>
                <a:ea typeface="宋体" panose="02010600030101010101" pitchFamily="2" charset="-122"/>
              </a:rPr>
              <a:t>=10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spc="-100" dirty="0">
                <a:latin typeface="宋体" panose="02010600030101010101" pitchFamily="2" charset="-122"/>
                <a:ea typeface="宋体" panose="02010600030101010101" pitchFamily="2" charset="-122"/>
              </a:rPr>
              <a:t>的正方体塑料块</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dirty="0">
                <a:latin typeface="宋体" panose="02010600030101010101" pitchFamily="2" charset="-122"/>
                <a:ea typeface="宋体" panose="02010600030101010101" pitchFamily="2" charset="-122"/>
              </a:rPr>
              <a:t>将孔覆盖</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dirty="0">
                <a:latin typeface="宋体" panose="02010600030101010101" pitchFamily="2" charset="-122"/>
                <a:ea typeface="宋体" panose="02010600030101010101" pitchFamily="2" charset="-122"/>
              </a:rPr>
              <a:t>与容器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宋体" panose="02010600030101010101" pitchFamily="2" charset="-122"/>
                <a:ea typeface="宋体" panose="02010600030101010101" pitchFamily="2" charset="-122"/>
              </a:rPr>
              <a:t>的底面密合接触</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然后向容器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宋体" panose="02010600030101010101" pitchFamily="2" charset="-122"/>
                <a:ea typeface="宋体" panose="02010600030101010101" pitchFamily="2" charset="-122"/>
              </a:rPr>
              <a:t>中注水</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水面到容器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20" dirty="0">
                <a:latin typeface="宋体" panose="02010600030101010101" pitchFamily="2" charset="-122"/>
                <a:ea typeface="宋体" panose="02010600030101010101" pitchFamily="2" charset="-122"/>
              </a:rPr>
              <a:t>的底部的距离</a:t>
            </a:r>
            <a:r>
              <a:rPr lang="en-US" altLang="zh-CN" sz="2400" i="1" spc="-12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20" baseline="-25000" dirty="0">
                <a:latin typeface="宋体" panose="02010600030101010101" pitchFamily="2" charset="-122"/>
                <a:ea typeface="宋体" panose="02010600030101010101" pitchFamily="2" charset="-122"/>
              </a:rPr>
              <a:t>1</a:t>
            </a:r>
            <a:r>
              <a:rPr lang="en-US" altLang="zh-CN" sz="2400" spc="-120" dirty="0">
                <a:latin typeface="宋体" panose="02010600030101010101" pitchFamily="2" charset="-122"/>
                <a:ea typeface="宋体" panose="02010600030101010101" pitchFamily="2" charset="-122"/>
              </a:rPr>
              <a:t>=14 </a:t>
            </a:r>
            <a:r>
              <a:rPr lang="en-US" altLang="zh-CN" sz="2400" spc="-12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spc="-120" dirty="0">
                <a:latin typeface="宋体" panose="02010600030101010101" pitchFamily="2" charset="-122"/>
                <a:ea typeface="宋体" panose="02010600030101010101" pitchFamily="2" charset="-122"/>
              </a:rPr>
              <a:t>,</a:t>
            </a:r>
            <a:r>
              <a:rPr lang="zh-CN" altLang="en-US" sz="2400" spc="-120" dirty="0">
                <a:latin typeface="宋体" panose="02010600030101010101" pitchFamily="2" charset="-122"/>
                <a:ea typeface="宋体" panose="02010600030101010101" pitchFamily="2" charset="-122"/>
              </a:rPr>
              <a:t>再向容器</a:t>
            </a:r>
            <a:r>
              <a:rPr lang="en-US" altLang="zh-CN" sz="2400" i="1" spc="-12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120" dirty="0">
                <a:latin typeface="宋体" panose="02010600030101010101" pitchFamily="2" charset="-122"/>
                <a:ea typeface="宋体" panose="02010600030101010101" pitchFamily="2" charset="-122"/>
              </a:rPr>
              <a:t>中注水</a:t>
            </a:r>
            <a:r>
              <a:rPr lang="en-US" altLang="zh-CN" sz="2400" spc="-120" dirty="0">
                <a:latin typeface="宋体" panose="02010600030101010101" pitchFamily="2" charset="-122"/>
                <a:ea typeface="宋体" panose="02010600030101010101" pitchFamily="2" charset="-122"/>
              </a:rPr>
              <a:t>,</a:t>
            </a:r>
            <a:r>
              <a:rPr lang="zh-CN" altLang="en-US" sz="2400" spc="-120" dirty="0">
                <a:latin typeface="宋体" panose="02010600030101010101" pitchFamily="2" charset="-122"/>
                <a:ea typeface="宋体" panose="02010600030101010101" pitchFamily="2" charset="-122"/>
              </a:rPr>
              <a:t>水面</a:t>
            </a:r>
            <a:endParaRPr lang="en-US" altLang="zh-CN" sz="2400" spc="-120"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xmlns="" id="{2DDA7F20-2A9D-47D0-88DA-5350EAD9D5C2}"/>
              </a:ext>
            </a:extLst>
          </p:cNvPr>
          <p:cNvPicPr>
            <a:picLocks noChangeAspect="1"/>
          </p:cNvPicPr>
          <p:nvPr/>
        </p:nvPicPr>
        <p:blipFill>
          <a:blip r:embed="rId2"/>
          <a:stretch>
            <a:fillRect/>
          </a:stretch>
        </p:blipFill>
        <p:spPr>
          <a:xfrm>
            <a:off x="8617234" y="1590688"/>
            <a:ext cx="2961513" cy="2149128"/>
          </a:xfrm>
          <a:prstGeom prst="rect">
            <a:avLst/>
          </a:prstGeom>
        </p:spPr>
      </p:pic>
      <p:sp>
        <p:nvSpPr>
          <p:cNvPr id="4" name="矩形 3">
            <a:extLst>
              <a:ext uri="{FF2B5EF4-FFF2-40B4-BE49-F238E27FC236}">
                <a16:creationId xmlns:a16="http://schemas.microsoft.com/office/drawing/2014/main" xmlns="" id="{A9AF1877-8CC6-4D72-9B75-460883905849}"/>
              </a:ext>
            </a:extLst>
          </p:cNvPr>
          <p:cNvSpPr/>
          <p:nvPr/>
        </p:nvSpPr>
        <p:spPr>
          <a:xfrm>
            <a:off x="763113" y="4049439"/>
            <a:ext cx="10665774" cy="2238241"/>
          </a:xfrm>
          <a:prstGeom prst="rect">
            <a:avLst/>
          </a:prstGeom>
        </p:spPr>
        <p:txBody>
          <a:bodyPr wrap="square">
            <a:spAutoFit/>
          </a:bodyPr>
          <a:lstStyle/>
          <a:p>
            <a:pPr algn="just">
              <a:lnSpc>
                <a:spcPct val="150000"/>
              </a:lnSpc>
            </a:pPr>
            <a:r>
              <a:rPr lang="zh-CN" altLang="en-US" sz="2400" spc="-100" dirty="0">
                <a:latin typeface="宋体" panose="02010600030101010101" pitchFamily="2" charset="-122"/>
                <a:ea typeface="宋体" panose="02010600030101010101" pitchFamily="2" charset="-122"/>
              </a:rPr>
              <a:t>到容器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100" dirty="0">
                <a:latin typeface="宋体" panose="02010600030101010101" pitchFamily="2" charset="-122"/>
                <a:ea typeface="宋体" panose="02010600030101010101" pitchFamily="2" charset="-122"/>
              </a:rPr>
              <a:t>的底部的距离</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spc="-100" baseline="-25000" dirty="0">
                <a:latin typeface="宋体" panose="02010600030101010101" pitchFamily="2" charset="-122"/>
                <a:ea typeface="宋体" panose="02010600030101010101" pitchFamily="2" charset="-122"/>
              </a:rPr>
              <a:t>2</a:t>
            </a:r>
            <a:r>
              <a:rPr lang="en-US" altLang="zh-CN" sz="2400" spc="-100" dirty="0">
                <a:latin typeface="宋体" panose="02010600030101010101" pitchFamily="2" charset="-122"/>
                <a:ea typeface="宋体" panose="02010600030101010101" pitchFamily="2" charset="-122"/>
              </a:rPr>
              <a:t>=12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此时塑料块</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dirty="0">
                <a:latin typeface="宋体" panose="02010600030101010101" pitchFamily="2" charset="-122"/>
                <a:ea typeface="宋体" panose="02010600030101010101" pitchFamily="2" charset="-122"/>
              </a:rPr>
              <a:t>仍静止在容器</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100" dirty="0">
                <a:latin typeface="宋体" panose="02010600030101010101" pitchFamily="2" charset="-122"/>
                <a:ea typeface="宋体" panose="02010600030101010101" pitchFamily="2" charset="-122"/>
              </a:rPr>
              <a:t>底部</a:t>
            </a:r>
            <a:r>
              <a:rPr lang="en-US" altLang="zh-CN" sz="2400" spc="-100" dirty="0">
                <a:latin typeface="宋体" panose="02010600030101010101" pitchFamily="2" charset="-122"/>
                <a:ea typeface="宋体" panose="02010600030101010101" pitchFamily="2" charset="-122"/>
              </a:rPr>
              <a:t>.</a:t>
            </a:r>
          </a:p>
          <a:p>
            <a:pPr algn="just">
              <a:lnSpc>
                <a:spcPct val="150000"/>
              </a:lnSpc>
            </a:pP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100" baseline="-25000" dirty="0">
                <a:latin typeface="宋体" panose="02010600030101010101" pitchFamily="2" charset="-122"/>
                <a:ea typeface="宋体" panose="02010600030101010101" pitchFamily="2" charset="-122"/>
              </a:rPr>
              <a:t>水</a:t>
            </a:r>
            <a:r>
              <a:rPr lang="en-US" altLang="zh-CN" sz="2400" spc="-100" dirty="0">
                <a:latin typeface="宋体" panose="02010600030101010101" pitchFamily="2" charset="-122"/>
                <a:ea typeface="宋体" panose="02010600030101010101" pitchFamily="2" charset="-122"/>
              </a:rPr>
              <a:t>=1.0×10</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dirty="0">
                <a:latin typeface="宋体" panose="02010600030101010101" pitchFamily="2" charset="-122"/>
                <a:ea typeface="宋体" panose="02010600030101010101" pitchFamily="2" charset="-122"/>
              </a:rPr>
              <a:t>取</a:t>
            </a:r>
            <a:r>
              <a:rPr lang="en-US" altLang="zh-CN" sz="2400" spc="-100" dirty="0">
                <a:latin typeface="宋体" panose="02010600030101010101" pitchFamily="2" charset="-122"/>
                <a:ea typeface="宋体" panose="02010600030101010101" pitchFamily="2" charset="-122"/>
              </a:rPr>
              <a:t>10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spc="-100" dirty="0">
                <a:latin typeface="宋体" panose="02010600030101010101" pitchFamily="2" charset="-122"/>
                <a:ea typeface="宋体" panose="02010600030101010101" pitchFamily="2" charset="-122"/>
              </a:rPr>
              <a:t>)</a:t>
            </a:r>
          </a:p>
          <a:p>
            <a:pPr algn="just">
              <a:lnSpc>
                <a:spcPct val="15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求塑料块</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dirty="0">
                <a:latin typeface="宋体" panose="02010600030101010101" pitchFamily="2" charset="-122"/>
                <a:ea typeface="宋体" panose="02010600030101010101" pitchFamily="2" charset="-122"/>
              </a:rPr>
              <a:t>上表面所受水的压强</a:t>
            </a:r>
            <a:r>
              <a:rPr lang="en-US" altLang="zh-CN" sz="2400" spc="-100" dirty="0">
                <a:latin typeface="宋体" panose="02010600030101010101" pitchFamily="2" charset="-122"/>
                <a:ea typeface="宋体" panose="02010600030101010101" pitchFamily="2" charset="-122"/>
              </a:rPr>
              <a:t>;</a:t>
            </a:r>
          </a:p>
          <a:p>
            <a:pPr algn="just">
              <a:lnSpc>
                <a:spcPct val="15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根据浮力产生的原因</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求塑料块</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dirty="0">
                <a:latin typeface="宋体" panose="02010600030101010101" pitchFamily="2" charset="-122"/>
                <a:ea typeface="宋体" panose="02010600030101010101" pitchFamily="2" charset="-122"/>
              </a:rPr>
              <a:t>所受浮力的大小</a:t>
            </a:r>
            <a:r>
              <a:rPr lang="en-US" altLang="zh-CN" sz="2400" spc="-1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100645551"/>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92287" cy="5202130"/>
          </a:xfrm>
          <a:prstGeom prst="rect">
            <a:avLst/>
          </a:prstGeom>
        </p:spPr>
        <p:txBody>
          <a:bodyPr wrap="square">
            <a:spAutoFit/>
          </a:bodyPr>
          <a:lstStyle/>
          <a:p>
            <a:pPr algn="just">
              <a:lnSpc>
                <a:spcPct val="140000"/>
              </a:lnSpc>
            </a:pPr>
            <a:r>
              <a:rPr lang="en-US" altLang="zh-CN" sz="24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容器</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rPr>
              <a:t>中水面到</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rgbClr val="FF0000"/>
                </a:solidFill>
                <a:latin typeface="宋体" panose="02010600030101010101" pitchFamily="2" charset="-122"/>
                <a:ea typeface="宋体" panose="02010600030101010101" pitchFamily="2" charset="-122"/>
              </a:rPr>
              <a:t>的上表面的距离</a:t>
            </a:r>
            <a:endParaRPr lang="en-US" altLang="zh-CN" sz="2400" dirty="0">
              <a:solidFill>
                <a:srgbClr val="FF0000"/>
              </a:solidFill>
              <a:latin typeface="宋体" panose="02010600030101010101" pitchFamily="2" charset="-122"/>
              <a:ea typeface="宋体" panose="02010600030101010101" pitchFamily="2" charset="-122"/>
            </a:endParaRPr>
          </a:p>
          <a:p>
            <a:pPr algn="just">
              <a:lnSpc>
                <a:spcPct val="14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baseline="-25000" dirty="0">
                <a:solidFill>
                  <a:srgbClr val="FF0000"/>
                </a:solidFill>
                <a:latin typeface="宋体" panose="02010600030101010101" pitchFamily="2" charset="-122"/>
                <a:ea typeface="宋体" panose="02010600030101010101" pitchFamily="2" charset="-122"/>
              </a:rPr>
              <a:t>上</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dirty="0">
                <a:solidFill>
                  <a:srgbClr val="FF0000"/>
                </a:solidFill>
                <a:latin typeface="宋体" panose="02010600030101010101" pitchFamily="2" charset="-122"/>
                <a:ea typeface="宋体" panose="02010600030101010101" pitchFamily="2" charset="-122"/>
              </a:rPr>
              <a:t>1</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dirty="0">
                <a:solidFill>
                  <a:srgbClr val="FF0000"/>
                </a:solidFill>
                <a:latin typeface="宋体" panose="02010600030101010101" pitchFamily="2" charset="-122"/>
                <a:ea typeface="宋体" panose="02010600030101010101" pitchFamily="2" charset="-122"/>
              </a:rPr>
              <a:t>=14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=0.04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rPr>
              <a:t>塑料块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rgbClr val="FF0000"/>
                </a:solidFill>
                <a:latin typeface="宋体" panose="02010600030101010101" pitchFamily="2" charset="-122"/>
                <a:ea typeface="宋体" panose="02010600030101010101" pitchFamily="2" charset="-122"/>
              </a:rPr>
              <a:t>上表面所受水的压强</a:t>
            </a:r>
            <a:endParaRPr lang="en-US" altLang="zh-CN" sz="2400" dirty="0">
              <a:solidFill>
                <a:srgbClr val="FF0000"/>
              </a:solidFill>
              <a:latin typeface="宋体" panose="02010600030101010101" pitchFamily="2" charset="-122"/>
              <a:ea typeface="宋体" panose="02010600030101010101" pitchFamily="2" charset="-122"/>
            </a:endParaRPr>
          </a:p>
          <a:p>
            <a:pPr algn="just">
              <a:lnSpc>
                <a:spcPct val="14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上</a:t>
            </a:r>
            <a:r>
              <a:rPr lang="en-US" altLang="zh-CN" sz="2400" dirty="0">
                <a:solidFill>
                  <a:srgbClr val="FF0000"/>
                </a:solidFill>
                <a:latin typeface="宋体" panose="02010600030101010101" pitchFamily="2" charset="-122"/>
                <a:ea typeface="宋体" panose="02010600030101010101" pitchFamily="2"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gh</a:t>
            </a:r>
            <a:r>
              <a:rPr lang="zh-CN" altLang="en-US" sz="2400" baseline="-25000" dirty="0">
                <a:solidFill>
                  <a:srgbClr val="FF0000"/>
                </a:solidFill>
                <a:latin typeface="宋体" panose="02010600030101010101" pitchFamily="2" charset="-122"/>
                <a:ea typeface="宋体" panose="02010600030101010101" pitchFamily="2" charset="-122"/>
              </a:rPr>
              <a:t>上</a:t>
            </a:r>
            <a:r>
              <a:rPr lang="en-US" altLang="zh-CN" sz="2400" dirty="0">
                <a:solidFill>
                  <a:srgbClr val="FF0000"/>
                </a:solidFill>
                <a:latin typeface="宋体" panose="02010600030101010101" pitchFamily="2" charset="-122"/>
                <a:ea typeface="宋体" panose="02010600030101010101" pitchFamily="2"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rPr>
              <a:t>×0.04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=400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p>
          <a:p>
            <a:pPr algn="just">
              <a:lnSpc>
                <a:spcPct val="140000"/>
              </a:lnSpc>
            </a:pPr>
            <a:r>
              <a:rPr lang="en-US" altLang="zh-CN" sz="24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容器</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rgbClr val="FF0000"/>
                </a:solidFill>
                <a:latin typeface="宋体" panose="02010600030101010101" pitchFamily="2" charset="-122"/>
                <a:ea typeface="宋体" panose="02010600030101010101" pitchFamily="2" charset="-122"/>
              </a:rPr>
              <a:t>中水面到</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rgbClr val="FF0000"/>
                </a:solidFill>
                <a:latin typeface="宋体" panose="02010600030101010101" pitchFamily="2" charset="-122"/>
                <a:ea typeface="宋体" panose="02010600030101010101" pitchFamily="2" charset="-122"/>
              </a:rPr>
              <a:t>的下表面的距离</a:t>
            </a:r>
            <a:endParaRPr lang="en-US" altLang="zh-CN" sz="2400" dirty="0">
              <a:solidFill>
                <a:srgbClr val="FF0000"/>
              </a:solidFill>
              <a:latin typeface="宋体" panose="02010600030101010101" pitchFamily="2" charset="-122"/>
              <a:ea typeface="宋体" panose="02010600030101010101" pitchFamily="2" charset="-122"/>
            </a:endParaRPr>
          </a:p>
          <a:p>
            <a:pPr algn="just">
              <a:lnSpc>
                <a:spcPct val="14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baseline="-25000" dirty="0">
                <a:solidFill>
                  <a:srgbClr val="FF0000"/>
                </a:solidFill>
                <a:latin typeface="宋体" panose="02010600030101010101" pitchFamily="2" charset="-122"/>
                <a:ea typeface="宋体" panose="02010600030101010101" pitchFamily="2" charset="-122"/>
              </a:rPr>
              <a:t>下</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dirty="0">
                <a:solidFill>
                  <a:srgbClr val="FF0000"/>
                </a:solidFill>
                <a:latin typeface="宋体" panose="02010600030101010101" pitchFamily="2" charset="-122"/>
                <a:ea typeface="宋体" panose="02010600030101010101" pitchFamily="2" charset="-122"/>
              </a:rPr>
              <a:t>0</a:t>
            </a:r>
            <a:r>
              <a:rPr lang="en-US" altLang="zh-CN" sz="2400" dirty="0">
                <a:solidFill>
                  <a:srgbClr val="FF0000"/>
                </a:solidFill>
                <a:latin typeface="宋体" panose="02010600030101010101" pitchFamily="2" charset="-122"/>
                <a:ea typeface="宋体" panose="02010600030101010101" pitchFamily="2" charset="-122"/>
              </a:rPr>
              <a:t>=12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-4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rgbClr val="FF0000"/>
                </a:solidFill>
                <a:latin typeface="宋体" panose="02010600030101010101" pitchFamily="2" charset="-122"/>
                <a:ea typeface="宋体" panose="02010600030101010101" pitchFamily="2" charset="-122"/>
              </a:rPr>
              <a:t>=0.08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rPr>
              <a:t>塑料块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rgbClr val="FF0000"/>
                </a:solidFill>
                <a:latin typeface="宋体" panose="02010600030101010101" pitchFamily="2" charset="-122"/>
                <a:ea typeface="宋体" panose="02010600030101010101" pitchFamily="2" charset="-122"/>
              </a:rPr>
              <a:t>下表面所受水的压强</a:t>
            </a:r>
            <a:endParaRPr lang="en-US" altLang="zh-CN" sz="2400" dirty="0">
              <a:solidFill>
                <a:srgbClr val="FF0000"/>
              </a:solidFill>
              <a:latin typeface="宋体" panose="02010600030101010101" pitchFamily="2" charset="-122"/>
              <a:ea typeface="宋体" panose="02010600030101010101" pitchFamily="2" charset="-122"/>
            </a:endParaRPr>
          </a:p>
          <a:p>
            <a:pPr algn="just">
              <a:lnSpc>
                <a:spcPct val="14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下</a:t>
            </a:r>
            <a:r>
              <a:rPr lang="en-US" altLang="zh-CN" sz="2400" dirty="0">
                <a:solidFill>
                  <a:srgbClr val="FF0000"/>
                </a:solidFill>
                <a:latin typeface="宋体" panose="02010600030101010101" pitchFamily="2" charset="-122"/>
                <a:ea typeface="宋体" panose="02010600030101010101" pitchFamily="2"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gh</a:t>
            </a:r>
            <a:r>
              <a:rPr lang="zh-CN" altLang="en-US" sz="2400" baseline="-25000" dirty="0">
                <a:solidFill>
                  <a:srgbClr val="FF0000"/>
                </a:solidFill>
                <a:latin typeface="宋体" panose="02010600030101010101" pitchFamily="2" charset="-122"/>
                <a:ea typeface="宋体" panose="02010600030101010101" pitchFamily="2" charset="-122"/>
              </a:rPr>
              <a:t>下</a:t>
            </a:r>
            <a:r>
              <a:rPr lang="en-US" altLang="zh-CN" sz="2400" dirty="0">
                <a:solidFill>
                  <a:srgbClr val="FF0000"/>
                </a:solidFill>
                <a:latin typeface="宋体" panose="02010600030101010101" pitchFamily="2" charset="-122"/>
                <a:ea typeface="宋体" panose="02010600030101010101" pitchFamily="2"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rPr>
              <a:t>×0.08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=800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rPr>
              <a:t>根据浮力产生的原因</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可得塑料块</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rgbClr val="FF0000"/>
                </a:solidFill>
                <a:latin typeface="宋体" panose="02010600030101010101" pitchFamily="2" charset="-122"/>
                <a:ea typeface="宋体" panose="02010600030101010101" pitchFamily="2" charset="-122"/>
              </a:rPr>
              <a:t>所受的浮力</a:t>
            </a:r>
            <a:endParaRPr lang="en-US" altLang="zh-CN" sz="2400" dirty="0">
              <a:solidFill>
                <a:srgbClr val="FF0000"/>
              </a:solidFill>
              <a:latin typeface="宋体" panose="02010600030101010101" pitchFamily="2" charset="-122"/>
              <a:ea typeface="宋体" panose="02010600030101010101" pitchFamily="2" charset="-122"/>
            </a:endParaRPr>
          </a:p>
          <a:p>
            <a:pPr algn="just">
              <a:lnSpc>
                <a:spcPct val="14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下</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上</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下</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baseline="-25000" dirty="0">
                <a:solidFill>
                  <a:srgbClr val="FF0000"/>
                </a:solidFill>
                <a:latin typeface="宋体" panose="02010600030101010101" pitchFamily="2" charset="-122"/>
                <a:ea typeface="宋体" panose="02010600030101010101" pitchFamily="2" charset="-122"/>
              </a:rPr>
              <a:t>上</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baseline="-25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=800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r>
              <a:rPr lang="en-US" altLang="zh-CN" sz="2400" dirty="0">
                <a:solidFill>
                  <a:srgbClr val="FF0000"/>
                </a:solidFill>
                <a:latin typeface="宋体" panose="02010600030101010101" pitchFamily="2" charset="-122"/>
                <a:ea typeface="宋体" panose="02010600030101010101" pitchFamily="2" charset="-122"/>
              </a:rPr>
              <a:t>×0.005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-400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r>
              <a:rPr lang="en-US" altLang="zh-CN" sz="2400" dirty="0">
                <a:solidFill>
                  <a:srgbClr val="FF0000"/>
                </a:solidFill>
                <a:latin typeface="宋体" panose="02010600030101010101" pitchFamily="2" charset="-122"/>
                <a:ea typeface="宋体" panose="02010600030101010101" pitchFamily="2" charset="-122"/>
              </a:rPr>
              <a:t>×(0.1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baseline="30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p:txBody>
      </p:sp>
    </p:spTree>
    <p:extLst>
      <p:ext uri="{BB962C8B-B14F-4D97-AF65-F5344CB8AC3E}">
        <p14:creationId xmlns:p14="http://schemas.microsoft.com/office/powerpoint/2010/main" val="4284012644"/>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3900235"/>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38</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中三模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一个棱长为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的实心正方体铁块挂在弹簧测力计下端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在空气中称量时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弹簧测力计的示数为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将铁块浸没在水中静止时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弹簧测力计的示数为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此时铁块上表面距离液面的深度为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则下列说法</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错误</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的是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该铁块所受的浮力为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该铁块所受的浮力为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gL</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该铁块上、下表面所受的压力差为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随着浸没深度</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的增加</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铁块上、下表面所受水的压力差增大</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810AB6B6-6254-4652-AC61-1893F449975F}"/>
              </a:ext>
            </a:extLst>
          </p:cNvPr>
          <p:cNvSpPr/>
          <p:nvPr/>
        </p:nvSpPr>
        <p:spPr>
          <a:xfrm>
            <a:off x="10879258" y="276140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5970608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4454233"/>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湖南株洲</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用量筒、空瓶、小球和适量的水依次完成图示甲、乙、丙三步实验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量筒读数依次为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已知水的密度为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则小球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体积为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体积为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质量为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质量为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aseline="-25000" dirty="0">
                <a:solidFill>
                  <a:schemeClr val="tx1">
                    <a:lumMod val="85000"/>
                    <a:lumOff val="15000"/>
                  </a:schemeClr>
                </a:solidFill>
                <a:latin typeface="宋体" panose="02010600030101010101" pitchFamily="2" charset="-122"/>
                <a:ea typeface="宋体" panose="02010600030101010101" pitchFamily="2" charset="-122"/>
              </a:rPr>
              <a:t>1</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810AB6B6-6254-4652-AC61-1893F449975F}"/>
              </a:ext>
            </a:extLst>
          </p:cNvPr>
          <p:cNvSpPr/>
          <p:nvPr/>
        </p:nvSpPr>
        <p:spPr>
          <a:xfrm>
            <a:off x="10879258" y="220260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20WJJCZQGWLKKK197.jpg" descr="id:2147485066;FounderCES">
            <a:extLst>
              <a:ext uri="{FF2B5EF4-FFF2-40B4-BE49-F238E27FC236}">
                <a16:creationId xmlns:a16="http://schemas.microsoft.com/office/drawing/2014/main" xmlns="" id="{D2DA9C21-563C-412B-B3AF-7ED3833B1D56}"/>
              </a:ext>
            </a:extLst>
          </p:cNvPr>
          <p:cNvPicPr>
            <a:picLocks noChangeAspect="1"/>
          </p:cNvPicPr>
          <p:nvPr/>
        </p:nvPicPr>
        <p:blipFill>
          <a:blip r:embed="rId2"/>
          <a:stretch>
            <a:fillRect/>
          </a:stretch>
        </p:blipFill>
        <p:spPr>
          <a:xfrm>
            <a:off x="4496748" y="2689669"/>
            <a:ext cx="3198504" cy="2314131"/>
          </a:xfrm>
          <a:prstGeom prst="rect">
            <a:avLst/>
          </a:prstGeom>
        </p:spPr>
      </p:pic>
    </p:spTree>
    <p:extLst>
      <p:ext uri="{BB962C8B-B14F-4D97-AF65-F5344CB8AC3E}">
        <p14:creationId xmlns:p14="http://schemas.microsoft.com/office/powerpoint/2010/main" val="20231487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8196133" cy="3900235"/>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合肥寿春中学二模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放在水平桌面上的柱形容器的底面积为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200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漂浮在水面上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其密度为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0.6×10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、体积为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500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err="1">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求物体</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漂浮时所受的浮力</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若用力将</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慢慢向下压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直到</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刚好浸没在水中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求压木块前后水对容器底部的压强的增加量</a:t>
            </a:r>
            <a:r>
              <a:rPr lang="en-US" altLang="zh-CN"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水未溢出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4" name="2020SC2-16.jpg" descr="id:2147508191;FounderCES">
            <a:extLst>
              <a:ext uri="{FF2B5EF4-FFF2-40B4-BE49-F238E27FC236}">
                <a16:creationId xmlns:a16="http://schemas.microsoft.com/office/drawing/2014/main" xmlns="" id="{0CB2BE2D-99B5-4CB4-89CC-2F41BC878506}"/>
              </a:ext>
            </a:extLst>
          </p:cNvPr>
          <p:cNvPicPr>
            <a:picLocks noChangeAspect="1"/>
          </p:cNvPicPr>
          <p:nvPr/>
        </p:nvPicPr>
        <p:blipFill>
          <a:blip r:embed="rId2"/>
          <a:stretch>
            <a:fillRect/>
          </a:stretch>
        </p:blipFill>
        <p:spPr>
          <a:xfrm>
            <a:off x="9059733" y="1683133"/>
            <a:ext cx="2374900" cy="1818027"/>
          </a:xfrm>
          <a:prstGeom prst="rect">
            <a:avLst/>
          </a:prstGeom>
        </p:spPr>
      </p:pic>
    </p:spTree>
    <p:extLst>
      <p:ext uri="{BB962C8B-B14F-4D97-AF65-F5344CB8AC3E}">
        <p14:creationId xmlns:p14="http://schemas.microsoft.com/office/powerpoint/2010/main" val="664822864"/>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8033" cy="4152483"/>
              </a:xfrm>
              <a:prstGeom prst="rect">
                <a:avLst/>
              </a:prstGeom>
            </p:spPr>
            <p:txBody>
              <a:bodyPr wrap="square">
                <a:spAutoFit/>
              </a:bodyPr>
              <a:lstStyle/>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物体</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的质量</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=0.6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g/cm</a:t>
                </a:r>
                <a:r>
                  <a:rPr lang="en-US" altLang="zh-CN" sz="2400" baseline="3000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×500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=300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物体</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的重力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物体</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漂浮时所受的浮力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浮</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物体</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浸没时受到的浮力</a:t>
                </a:r>
                <a:endPar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浮</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×5×10</a:t>
                </a:r>
                <a:r>
                  <a:rPr lang="en-US" altLang="zh-CN" sz="2400" baseline="30000" dirty="0">
                    <a:solidFill>
                      <a:srgbClr val="FF0000"/>
                    </a:solidFill>
                    <a:latin typeface="宋体" panose="02010600030101010101" pitchFamily="2" charset="-122"/>
                    <a:ea typeface="宋体" panose="02010600030101010101" pitchFamily="2" charset="-122"/>
                  </a:rPr>
                  <a:t>-4</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容器底部受到水的压力的增加量</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-3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水对容器底部的压强的增加量</a:t>
                </a:r>
                <a:r>
                  <a:rPr lang="el-GR"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cs typeface="楷体" panose="02010609060101010101" pitchFamily="49" charset="-122"/>
                          </a:rPr>
                        </m:ctrlPr>
                      </m:fPr>
                      <m:num>
                        <m:r>
                          <m:rPr>
                            <m:sty m:val="p"/>
                          </m:rPr>
                          <a:rPr lang="el-GR"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Δ</m:t>
                        </m:r>
                        <m:r>
                          <a:rPr lang="en-US" altLang="zh-CN" sz="2400" i="1" dirty="0">
                            <a:solidFill>
                              <a:srgbClr val="FF0000"/>
                            </a:solidFill>
                            <a:latin typeface="Cambria Math" panose="02040503050406030204" pitchFamily="18" charset="0"/>
                            <a:ea typeface="宋体" panose="02010600030101010101" pitchFamily="2" charset="-122"/>
                            <a:cs typeface="Times New Roman" panose="02020603050405020304" pitchFamily="18" charset="0"/>
                          </a:rPr>
                          <m:t>𝐹</m:t>
                        </m:r>
                      </m:num>
                      <m:den>
                        <m:r>
                          <a:rPr lang="en-US" altLang="zh-CN" sz="2400" i="1" dirty="0">
                            <a:solidFill>
                              <a:srgbClr val="FF0000"/>
                            </a:solidFill>
                            <a:latin typeface="Cambria Math" panose="02040503050406030204" pitchFamily="18" charset="0"/>
                            <a:ea typeface="宋体" panose="02010600030101010101" pitchFamily="2" charset="-122"/>
                            <a:cs typeface="Times New Roman" panose="02020603050405020304" pitchFamily="18" charset="0"/>
                          </a:rPr>
                          <m:t>𝑆</m:t>
                        </m:r>
                      </m:den>
                    </m:f>
                  </m:oMath>
                </a14:m>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r>
                          <a:rPr lang="en-US" altLang="zh-CN" sz="2400" i="0" dirty="0">
                            <a:solidFill>
                              <a:srgbClr val="FF0000"/>
                            </a:solidFill>
                            <a:latin typeface="Cambria Math" panose="02040503050406030204" pitchFamily="18" charset="0"/>
                            <a:ea typeface="宋体" panose="02010600030101010101" pitchFamily="2" charset="-122"/>
                            <a:cs typeface="楷体" panose="02010609060101010101" pitchFamily="49" charset="-122"/>
                          </a:rPr>
                          <m:t> </m:t>
                        </m:r>
                        <m:r>
                          <m:rPr>
                            <m:sty m:val="p"/>
                          </m:rP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N</m:t>
                        </m:r>
                      </m:num>
                      <m:den>
                        <m:r>
                          <a:rPr lang="en-US" altLang="zh-CN" sz="2400" i="0" dirty="0">
                            <a:solidFill>
                              <a:srgbClr val="FF0000"/>
                            </a:solidFill>
                            <a:latin typeface="Cambria Math" panose="02040503050406030204" pitchFamily="18" charset="0"/>
                            <a:ea typeface="宋体" panose="02010600030101010101" pitchFamily="2" charset="-122"/>
                            <a:cs typeface="楷体" panose="02010609060101010101" pitchFamily="49" charset="-122"/>
                          </a:rPr>
                          <m:t>2×</m:t>
                        </m:r>
                        <m:sSup>
                          <m:sSupPr>
                            <m:ctrlPr>
                              <a:rPr lang="en-US" altLang="zh-CN" sz="2400" i="1" dirty="0" smtClean="0">
                                <a:solidFill>
                                  <a:srgbClr val="FF0000"/>
                                </a:solidFill>
                                <a:latin typeface="Cambria Math"/>
                                <a:ea typeface="宋体" panose="02010600030101010101" pitchFamily="2" charset="-122"/>
                                <a:cs typeface="楷体" panose="02010609060101010101" pitchFamily="49" charset="-122"/>
                              </a:rPr>
                            </m:ctrlPr>
                          </m:sSupPr>
                          <m:e>
                            <m:r>
                              <a:rPr lang="en-US" altLang="zh-CN" sz="2400" i="0" dirty="0">
                                <a:solidFill>
                                  <a:srgbClr val="FF0000"/>
                                </a:solidFill>
                                <a:latin typeface="Cambria Math" panose="02040503050406030204" pitchFamily="18" charset="0"/>
                                <a:ea typeface="宋体" panose="02010600030101010101" pitchFamily="2" charset="-122"/>
                                <a:cs typeface="楷体" panose="02010609060101010101" pitchFamily="49" charset="-122"/>
                              </a:rPr>
                              <m:t>10</m:t>
                            </m:r>
                          </m:e>
                          <m:sup>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sSup>
                          <m:sSupPr>
                            <m:ctrlPr>
                              <a:rPr lang="en-US" altLang="zh-CN" sz="2400" b="0" i="1" dirty="0" smtClean="0">
                                <a:solidFill>
                                  <a:srgbClr val="FF0000"/>
                                </a:solidFill>
                                <a:latin typeface="Cambria Math"/>
                                <a:ea typeface="宋体" panose="02010600030101010101" pitchFamily="2" charset="-122"/>
                                <a:cs typeface="楷体" panose="02010609060101010101" pitchFamily="49" charset="-122"/>
                              </a:rPr>
                            </m:ctrlPr>
                          </m:sSupPr>
                          <m:e>
                            <m:r>
                              <m:rPr>
                                <m:sty m:val="p"/>
                              </m:rP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m</m:t>
                            </m:r>
                          </m:e>
                          <m:sup>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2</m:t>
                            </m:r>
                          </m:sup>
                        </m:sSup>
                      </m:den>
                    </m:f>
                  </m:oMath>
                </a14:m>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757367" y="1551043"/>
                <a:ext cx="10698033" cy="4152483"/>
              </a:xfrm>
              <a:prstGeom prst="rect">
                <a:avLst/>
              </a:prstGeom>
              <a:blipFill>
                <a:blip r:embed="rId2"/>
                <a:stretch>
                  <a:fillRect l="-855" b="-293"/>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97495825"/>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710733" cy="168424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.[2021</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预测</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物体甲的体积为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25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乙的体积为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现用细线把它们连接起来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放在水中如图所示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正好平衡</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已知细线上的拉力为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0.15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求物体甲、乙的密度</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水的密度为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 name="图片 1">
            <a:extLst>
              <a:ext uri="{FF2B5EF4-FFF2-40B4-BE49-F238E27FC236}">
                <a16:creationId xmlns:a16="http://schemas.microsoft.com/office/drawing/2014/main" xmlns="" id="{009222A1-FDC1-4ABC-A6DD-276E59746D35}"/>
              </a:ext>
            </a:extLst>
          </p:cNvPr>
          <p:cNvPicPr>
            <a:picLocks noChangeAspect="1"/>
          </p:cNvPicPr>
          <p:nvPr/>
        </p:nvPicPr>
        <p:blipFill>
          <a:blip r:embed="rId2"/>
          <a:stretch>
            <a:fillRect/>
          </a:stretch>
        </p:blipFill>
        <p:spPr>
          <a:xfrm>
            <a:off x="5200486" y="3543909"/>
            <a:ext cx="1791028" cy="1912512"/>
          </a:xfrm>
          <a:prstGeom prst="rect">
            <a:avLst/>
          </a:prstGeom>
        </p:spPr>
      </p:pic>
    </p:spTree>
    <p:extLst>
      <p:ext uri="{BB962C8B-B14F-4D97-AF65-F5344CB8AC3E}">
        <p14:creationId xmlns:p14="http://schemas.microsoft.com/office/powerpoint/2010/main" val="1960590365"/>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8033" cy="4437753"/>
          </a:xfrm>
          <a:prstGeom prst="rect">
            <a:avLst/>
          </a:prstGeom>
        </p:spPr>
        <p:txBody>
          <a:bodyPr wrap="square">
            <a:spAutoFit/>
          </a:bodyPr>
          <a:lstStyle/>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由图可知</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乙</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拉</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浮乙</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即</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乙</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乙</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=0.15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乙</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p>
          <a:p>
            <a:pPr algn="just">
              <a:lnSpc>
                <a:spcPct val="150000"/>
              </a:lnSpc>
            </a:pP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乙</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cs typeface="楷体" panose="02010609060101010101" pitchFamily="49" charset="-122"/>
              </a:rPr>
              <a:t>-6</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=0.15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解得</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乙</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=2.5×10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p>
          <a:p>
            <a:pPr algn="just">
              <a:lnSpc>
                <a:spcPct val="150000"/>
              </a:lnSpc>
            </a:pP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拉</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浮甲</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即</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+0.15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p>
          <a:p>
            <a:pPr algn="just">
              <a:lnSpc>
                <a:spcPct val="150000"/>
              </a:lnSpc>
            </a:pP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×25×10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+0.15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×25×10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解得</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甲</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=0.4×10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94015493"/>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8018333" cy="2238241"/>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合肥包河区二模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底面积为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dm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、高为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的圆柱形木块由一根不可伸缩的轻质细线与装有一定量水的圆柱形容器底部相连</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此时细线刚好伸直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木块浸入水中的深度为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rPr>
              <a:t>3</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67D9CFE5-626A-4CF9-86AC-B925EBE52B29}"/>
              </a:ext>
            </a:extLst>
          </p:cNvPr>
          <p:cNvSpPr/>
          <p:nvPr/>
        </p:nvSpPr>
        <p:spPr>
          <a:xfrm>
            <a:off x="757367" y="3779874"/>
            <a:ext cx="10710733" cy="2221762"/>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求细线刚好伸直时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即细线的拉力为零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木块底部受到的水的压强大小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求该木块的质量大小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如果向圆柱形容器中缓慢注水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当圆柱形木块浸入水中的深度增加</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细线恰好被拉断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则细线所能承受的最大拉力是多少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pic>
        <p:nvPicPr>
          <p:cNvPr id="13" name="2020bhwl-17.jpg" descr="id:2147508205;FounderCES">
            <a:extLst>
              <a:ext uri="{FF2B5EF4-FFF2-40B4-BE49-F238E27FC236}">
                <a16:creationId xmlns:a16="http://schemas.microsoft.com/office/drawing/2014/main" xmlns="" id="{001636D3-7BDC-4421-B4F2-DEEFB389D7CF}"/>
              </a:ext>
            </a:extLst>
          </p:cNvPr>
          <p:cNvPicPr>
            <a:picLocks noChangeAspect="1"/>
          </p:cNvPicPr>
          <p:nvPr/>
        </p:nvPicPr>
        <p:blipFill>
          <a:blip r:embed="rId2"/>
          <a:stretch>
            <a:fillRect/>
          </a:stretch>
        </p:blipFill>
        <p:spPr>
          <a:xfrm>
            <a:off x="9007288" y="1735056"/>
            <a:ext cx="2120900" cy="2002375"/>
          </a:xfrm>
          <a:prstGeom prst="rect">
            <a:avLst/>
          </a:prstGeom>
        </p:spPr>
      </p:pic>
    </p:spTree>
    <p:extLst>
      <p:ext uri="{BB962C8B-B14F-4D97-AF65-F5344CB8AC3E}">
        <p14:creationId xmlns:p14="http://schemas.microsoft.com/office/powerpoint/2010/main" val="4060659727"/>
      </p:ext>
    </p:extLst>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利用浮力产生的原因计算浮力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817F73-DF67-4B49-B514-A86DF3364131}"/>
                  </a:ext>
                </a:extLst>
              </p:cNvPr>
              <p:cNvSpPr/>
              <p:nvPr/>
            </p:nvSpPr>
            <p:spPr>
              <a:xfrm>
                <a:off x="854074" y="1541581"/>
                <a:ext cx="10698033" cy="4461350"/>
              </a:xfrm>
              <a:prstGeom prst="rect">
                <a:avLst/>
              </a:prstGeom>
            </p:spPr>
            <p:txBody>
              <a:bodyPr wrap="square">
                <a:spAutoFit/>
              </a:bodyPr>
              <a:lstStyle/>
              <a:p>
                <a:pPr algn="just">
                  <a:lnSpc>
                    <a:spcPct val="140000"/>
                  </a:lnSpc>
                </a:pP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木块底部受到水的压强</a:t>
                </a:r>
                <a:r>
                  <a:rPr lang="en-US"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50" baseline="-25000" dirty="0">
                    <a:solidFill>
                      <a:srgbClr val="FF0000"/>
                    </a:solidFill>
                    <a:latin typeface="宋体" panose="02010600030101010101" pitchFamily="2" charset="-122"/>
                    <a:ea typeface="宋体" panose="02010600030101010101" pitchFamily="2" charset="-122"/>
                    <a:cs typeface="楷体" panose="02010609060101010101" pitchFamily="49" charset="-122"/>
                  </a:rPr>
                  <a:t>水</a:t>
                </a:r>
                <a:r>
                  <a:rPr lang="en-US" altLang="zh-CN" sz="2400" i="1" spc="-5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gh</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spc="-50" baseline="3000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50" baseline="30000" dirty="0">
                    <a:solidFill>
                      <a:srgbClr val="FF0000"/>
                    </a:solidFill>
                    <a:latin typeface="宋体" panose="02010600030101010101" pitchFamily="2" charset="-122"/>
                    <a:ea typeface="宋体" panose="02010600030101010101" pitchFamily="2" charset="-122"/>
                  </a:rPr>
                  <a:t>3</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×0.1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50" dirty="0">
                    <a:solidFill>
                      <a:srgbClr val="FF0000"/>
                    </a:solidFill>
                    <a:latin typeface="宋体" panose="02010600030101010101" pitchFamily="2" charset="-122"/>
                    <a:ea typeface="宋体" panose="02010600030101010101" pitchFamily="2" charset="-122"/>
                    <a:cs typeface="楷体" panose="02010609060101010101" pitchFamily="49" charset="-122"/>
                  </a:rPr>
                  <a:t>=1 000 </a:t>
                </a:r>
                <a:r>
                  <a:rPr lang="en-US" altLang="zh-CN" sz="2400" spc="-5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a:t>
                </a:r>
              </a:p>
              <a:p>
                <a:pPr algn="just">
                  <a:lnSpc>
                    <a:spcPct val="140000"/>
                  </a:lnSpc>
                </a:pP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木块排开水的体积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=0.001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木块所受浮力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×0.001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由于细线的拉力为零</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则木块的重力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木块的质量</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𝐺</m:t>
                        </m:r>
                      </m:num>
                      <m:den>
                        <m:r>
                          <a:rPr lang="en-US" altLang="zh-CN" sz="2400" i="1"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𝑔</m:t>
                        </m:r>
                      </m:den>
                    </m:f>
                  </m:oMath>
                </a14:m>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cs typeface="楷体" panose="02010609060101010101" pitchFamily="49"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10 </m:t>
                        </m:r>
                        <m:r>
                          <m:rPr>
                            <m:sty m:val="p"/>
                          </m:rP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N</m:t>
                        </m:r>
                      </m:num>
                      <m:den>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10</m:t>
                        </m:r>
                        <m:r>
                          <m:rPr>
                            <m:sty m:val="p"/>
                          </m:rP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N</m:t>
                        </m:r>
                        <m: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m:t>
                        </m:r>
                        <m:r>
                          <m:rPr>
                            <m:sty m:val="p"/>
                          </m:rPr>
                          <a:rPr lang="en-US" altLang="zh-CN" sz="2400" i="0" dirty="0" smtClean="0">
                            <a:solidFill>
                              <a:srgbClr val="FF0000"/>
                            </a:solidFill>
                            <a:latin typeface="Cambria Math" panose="02040503050406030204" pitchFamily="18" charset="0"/>
                            <a:ea typeface="宋体" panose="02010600030101010101" pitchFamily="2" charset="-122"/>
                            <a:cs typeface="楷体" panose="02010609060101010101" pitchFamily="49" charset="-122"/>
                          </a:rPr>
                          <m:t>kg</m:t>
                        </m:r>
                      </m:den>
                    </m:f>
                  </m:oMath>
                </a14:m>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p>
              <a:p>
                <a:pPr algn="just">
                  <a:lnSpc>
                    <a:spcPct val="140000"/>
                  </a:lnSpc>
                </a:pP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(3)</a:t>
                </a:r>
                <a:r>
                  <a:rPr lang="zh-CN" altLang="en-US"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细线刚好被拉断时</a:t>
                </a:r>
                <a:r>
                  <a:rPr lang="en-US" altLang="zh-CN"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木块排开水的体积</a:t>
                </a:r>
                <a:r>
                  <a:rPr lang="en-US" altLang="zh-CN" sz="2400" i="1"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100" baseline="-25000" dirty="0">
                    <a:solidFill>
                      <a:srgbClr val="FF0000"/>
                    </a:solidFill>
                    <a:latin typeface="宋体" panose="02010600030101010101" pitchFamily="2" charset="-122"/>
                    <a:ea typeface="宋体" panose="02010600030101010101" pitchFamily="2" charset="-122"/>
                  </a:rPr>
                  <a:t>排</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spc="-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=0.01 </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100" baseline="30000" dirty="0">
                    <a:solidFill>
                      <a:srgbClr val="FF0000"/>
                    </a:solidFill>
                    <a:latin typeface="宋体" panose="02010600030101010101" pitchFamily="2" charset="-122"/>
                    <a:ea typeface="宋体" panose="02010600030101010101" pitchFamily="2" charset="-122"/>
                  </a:rPr>
                  <a:t>2</a:t>
                </a:r>
                <a:r>
                  <a:rPr lang="en-US" altLang="zh-CN"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×0.18 </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100" dirty="0">
                    <a:solidFill>
                      <a:srgbClr val="FF0000"/>
                    </a:solidFill>
                    <a:latin typeface="宋体" panose="02010600030101010101" pitchFamily="2" charset="-122"/>
                    <a:ea typeface="宋体" panose="02010600030101010101" pitchFamily="2" charset="-122"/>
                    <a:cs typeface="楷体" panose="02010609060101010101" pitchFamily="49" charset="-122"/>
                  </a:rPr>
                  <a:t>=0.001 8 </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100" baseline="30000" dirty="0">
                    <a:solidFill>
                      <a:srgbClr val="FF0000"/>
                    </a:solidFill>
                    <a:latin typeface="宋体" panose="02010600030101010101" pitchFamily="2" charset="-122"/>
                    <a:ea typeface="宋体" panose="02010600030101010101" pitchFamily="2" charset="-122"/>
                  </a:rPr>
                  <a:t>3</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木块所受浮力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l-GR"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gV</a:t>
                </a:r>
                <a:r>
                  <a:rPr lang="zh-CN" altLang="en-US" sz="2400" baseline="-25000" dirty="0">
                    <a:solidFill>
                      <a:srgbClr val="FF0000"/>
                    </a:solidFill>
                    <a:latin typeface="宋体" panose="02010600030101010101" pitchFamily="2" charset="-122"/>
                    <a:ea typeface="宋体" panose="02010600030101010101" pitchFamily="2" charset="-122"/>
                  </a:rPr>
                  <a:t>排</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N/kg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×0.001 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40000"/>
                  </a:lnSpc>
                </a:pPr>
                <a:r>
                  <a:rPr lang="zh-CN" altLang="en-US" sz="2400" dirty="0">
                    <a:solidFill>
                      <a:srgbClr val="FF0000"/>
                    </a:solidFill>
                    <a:latin typeface="宋体" panose="02010600030101010101" pitchFamily="2" charset="-122"/>
                    <a:ea typeface="宋体" panose="02010600030101010101" pitchFamily="2" charset="-122"/>
                    <a:cs typeface="楷体" panose="02010609060101010101" pitchFamily="49" charset="-122"/>
                  </a:rPr>
                  <a:t>细线能承受的最大拉力</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baseline="-25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max</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solidFill>
                      <a:srgbClr val="FF0000"/>
                    </a:solidFill>
                    <a:latin typeface="宋体" panose="02010600030101010101" pitchFamily="2" charset="-122"/>
                    <a:ea typeface="宋体" panose="02010600030101010101" pitchFamily="2" charset="-122"/>
                  </a:rPr>
                  <a:t>浮</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-10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FF0000"/>
                    </a:solidFill>
                    <a:latin typeface="宋体" panose="02010600030101010101" pitchFamily="2" charset="-122"/>
                    <a:ea typeface="宋体" panose="02010600030101010101" pitchFamily="2" charset="-122"/>
                    <a:cs typeface="楷体" panose="02010609060101010101" pitchFamily="49" charset="-122"/>
                  </a:rPr>
                  <a:t>=8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p:txBody>
          </p:sp>
        </mc:Choice>
        <mc:Fallback xmlns="">
          <p:sp>
            <p:nvSpPr>
              <p:cNvPr id="10" name="矩形 9">
                <a:extLst>
                  <a:ext uri="{FF2B5EF4-FFF2-40B4-BE49-F238E27FC236}">
                    <a16:creationId xmlns:a16="http://schemas.microsoft.com/office/drawing/2014/main" id="{CB817F73-DF67-4B49-B514-A86DF3364131}"/>
                  </a:ext>
                </a:extLst>
              </p:cNvPr>
              <p:cNvSpPr>
                <a:spLocks noRot="1" noChangeAspect="1" noMove="1" noResize="1" noEditPoints="1" noAdjustHandles="1" noChangeArrowheads="1" noChangeShapeType="1" noTextEdit="1"/>
              </p:cNvSpPr>
              <p:nvPr/>
            </p:nvSpPr>
            <p:spPr>
              <a:xfrm>
                <a:off x="854074" y="1541581"/>
                <a:ext cx="10698033" cy="4461350"/>
              </a:xfrm>
              <a:prstGeom prst="rect">
                <a:avLst/>
              </a:prstGeom>
              <a:blipFill>
                <a:blip r:embed="rId2"/>
                <a:stretch>
                  <a:fillRect l="-855" b="-2322"/>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6202561"/>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5469831" y="133708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向上</a:t>
            </a:r>
          </a:p>
        </p:txBody>
      </p:sp>
      <p:sp>
        <p:nvSpPr>
          <p:cNvPr id="2" name="矩形 1">
            <a:extLst>
              <a:ext uri="{FF2B5EF4-FFF2-40B4-BE49-F238E27FC236}">
                <a16:creationId xmlns:a16="http://schemas.microsoft.com/office/drawing/2014/main" xmlns="" id="{5FDFA0BA-11EC-41EB-BE42-488610CEF75A}"/>
              </a:ext>
            </a:extLst>
          </p:cNvPr>
          <p:cNvSpPr/>
          <p:nvPr/>
        </p:nvSpPr>
        <p:spPr>
          <a:xfrm>
            <a:off x="763113" y="1337081"/>
            <a:ext cx="8880617" cy="4825552"/>
          </a:xfrm>
          <a:prstGeom prst="rect">
            <a:avLst/>
          </a:prstGeom>
        </p:spPr>
        <p:txBody>
          <a:bodyPr wrap="square">
            <a:spAutoFit/>
          </a:bodyPr>
          <a:lstStyle/>
          <a:p>
            <a:pPr algn="just">
              <a:lnSpc>
                <a:spcPct val="13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定义</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浸在液体中的物体受到</a:t>
            </a:r>
            <a:r>
              <a:rPr lang="zh-CN" altLang="en-US" sz="2400" u="sng" dirty="0">
                <a:latin typeface="宋体" panose="02010600030101010101" pitchFamily="2" charset="-122"/>
                <a:ea typeface="宋体" panose="02010600030101010101" pitchFamily="2" charset="-122"/>
              </a:rPr>
              <a:t>①　　　  </a:t>
            </a:r>
            <a:r>
              <a:rPr lang="zh-CN" altLang="en-US" sz="2400" dirty="0">
                <a:latin typeface="宋体" panose="02010600030101010101" pitchFamily="2" charset="-122"/>
                <a:ea typeface="宋体" panose="02010600030101010101" pitchFamily="2" charset="-122"/>
              </a:rPr>
              <a:t>的力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这个力叫作浮力</a:t>
            </a:r>
            <a:r>
              <a:rPr lang="en-US" altLang="zh-CN" sz="2400" dirty="0">
                <a:latin typeface="宋体" panose="02010600030101010101" pitchFamily="2" charset="-122"/>
                <a:ea typeface="宋体" panose="02010600030101010101" pitchFamily="2" charset="-122"/>
              </a:rPr>
              <a:t>. </a:t>
            </a:r>
          </a:p>
          <a:p>
            <a:pPr algn="just">
              <a:lnSpc>
                <a:spcPct val="13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方向</a:t>
            </a:r>
            <a:r>
              <a:rPr lang="en-US" altLang="zh-CN" sz="2400" dirty="0">
                <a:latin typeface="黑体" panose="02010609060101010101" pitchFamily="49" charset="-122"/>
                <a:ea typeface="黑体" panose="02010609060101010101" pitchFamily="49" charset="-122"/>
              </a:rPr>
              <a:t>:</a:t>
            </a:r>
            <a:r>
              <a:rPr lang="en-US" altLang="zh-CN" sz="2400" u="sng" dirty="0">
                <a:latin typeface="宋体" panose="02010600030101010101" pitchFamily="2" charset="-122"/>
                <a:ea typeface="宋体" panose="02010600030101010101" pitchFamily="2" charset="-122"/>
              </a:rPr>
              <a:t>②</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3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浮力产生的原因</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浸没在液体中的物体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其上、下表面受到液体对它的</a:t>
            </a:r>
            <a:r>
              <a:rPr lang="zh-CN" altLang="en-US" sz="2400" u="sng" dirty="0">
                <a:latin typeface="宋体" panose="02010600030101010101" pitchFamily="2" charset="-122"/>
                <a:ea typeface="宋体" panose="02010600030101010101" pitchFamily="2" charset="-122"/>
              </a:rPr>
              <a:t>③　　　 </a:t>
            </a:r>
            <a:r>
              <a:rPr lang="zh-CN" altLang="en-US" sz="2400" dirty="0">
                <a:latin typeface="宋体" panose="02010600030101010101" pitchFamily="2" charset="-122"/>
                <a:ea typeface="宋体" panose="02010600030101010101" pitchFamily="2" charset="-122"/>
              </a:rPr>
              <a:t>不同</a:t>
            </a:r>
            <a:r>
              <a:rPr lang="en-US" altLang="zh-CN" sz="2400" dirty="0">
                <a:latin typeface="宋体" panose="02010600030101010101" pitchFamily="2" charset="-122"/>
                <a:ea typeface="宋体" panose="02010600030101010101" pitchFamily="2" charset="-122"/>
              </a:rPr>
              <a:t>. </a:t>
            </a:r>
          </a:p>
          <a:p>
            <a:pPr algn="just">
              <a:lnSpc>
                <a:spcPct val="130000"/>
              </a:lnSpc>
            </a:pPr>
            <a:r>
              <a:rPr lang="en-US" altLang="zh-CN" sz="24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解释</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如图</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长方体两个相对的侧面所受液体的压力相互</a:t>
            </a:r>
            <a:r>
              <a:rPr lang="zh-CN" altLang="en-US" sz="2400" u="sng" dirty="0">
                <a:latin typeface="宋体" panose="02010600030101010101" pitchFamily="2" charset="-122"/>
                <a:ea typeface="宋体" panose="02010600030101010101" pitchFamily="2" charset="-122"/>
              </a:rPr>
              <a:t>④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长方体上、下表面所处的深度</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&lt;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aseline="-250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因此液体对长方体下表面的压强</a:t>
            </a:r>
            <a:r>
              <a:rPr lang="zh-CN" altLang="en-US" sz="2400" u="sng" dirty="0">
                <a:latin typeface="宋体" panose="02010600030101010101" pitchFamily="2" charset="-122"/>
                <a:ea typeface="宋体" panose="02010600030101010101" pitchFamily="2" charset="-122"/>
              </a:rPr>
              <a:t>⑤　　　</a:t>
            </a:r>
            <a:r>
              <a:rPr lang="zh-CN" altLang="en-US" sz="2400" dirty="0">
                <a:latin typeface="宋体" panose="02010600030101010101" pitchFamily="2" charset="-122"/>
                <a:ea typeface="宋体" panose="02010600030101010101" pitchFamily="2" charset="-122"/>
              </a:rPr>
              <a:t>液体对长方体上表面的压强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长方体上、下表面的受力面积是相同的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所以液体对长方体向上的压力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baseline="-25000" dirty="0">
                <a:latin typeface="宋体" panose="02010600030101010101" pitchFamily="2" charset="-122"/>
                <a:ea typeface="宋体" panose="02010600030101010101" pitchFamily="2" charset="-122"/>
              </a:rPr>
              <a:t>2</a:t>
            </a:r>
            <a:r>
              <a:rPr lang="en-US" altLang="zh-CN" sz="2400" u="sng" dirty="0">
                <a:latin typeface="宋体" panose="02010600030101010101" pitchFamily="2" charset="-122"/>
                <a:ea typeface="宋体" panose="02010600030101010101" pitchFamily="2" charset="-122"/>
              </a:rPr>
              <a:t>⑥</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液体对它向下的压力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合力方向</a:t>
            </a:r>
            <a:r>
              <a:rPr lang="zh-CN" altLang="en-US" sz="2400" u="sng" dirty="0">
                <a:latin typeface="宋体" panose="02010600030101010101" pitchFamily="2" charset="-122"/>
                <a:ea typeface="宋体" panose="02010600030101010101" pitchFamily="2" charset="-122"/>
              </a:rPr>
              <a:t>⑦　　　</a:t>
            </a:r>
            <a:r>
              <a:rPr lang="en-US" altLang="zh-CN" sz="2400" dirty="0">
                <a:latin typeface="宋体" panose="02010600030101010101" pitchFamily="2" charset="-122"/>
                <a:ea typeface="宋体" panose="02010600030101010101" pitchFamily="2" charset="-122"/>
              </a:rPr>
              <a:t>. </a:t>
            </a:r>
          </a:p>
          <a:p>
            <a:pPr algn="just">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压力差法计算浮力</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浮</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向上</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向下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漂浮时</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浮</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向上</a:t>
            </a:r>
            <a:r>
              <a:rPr lang="en-US" altLang="zh-CN" sz="2400" dirty="0">
                <a:latin typeface="宋体" panose="02010600030101010101" pitchFamily="2" charset="-122"/>
                <a:ea typeface="宋体" panose="02010600030101010101" pitchFamily="2" charset="-122"/>
              </a:rPr>
              <a:t>).</a:t>
            </a:r>
          </a:p>
        </p:txBody>
      </p:sp>
      <p:pic>
        <p:nvPicPr>
          <p:cNvPr id="13" name="18考点帮S222.EPS" descr="id:2147484736;FounderCES">
            <a:extLst>
              <a:ext uri="{FF2B5EF4-FFF2-40B4-BE49-F238E27FC236}">
                <a16:creationId xmlns:a16="http://schemas.microsoft.com/office/drawing/2014/main" xmlns="" id="{24BDE69B-BE3A-4CDB-93E5-CDD651735DD2}"/>
              </a:ext>
            </a:extLst>
          </p:cNvPr>
          <p:cNvPicPr>
            <a:picLocks noChangeAspect="1"/>
          </p:cNvPicPr>
          <p:nvPr/>
        </p:nvPicPr>
        <p:blipFill>
          <a:blip r:embed="rId2"/>
          <a:stretch>
            <a:fillRect/>
          </a:stretch>
        </p:blipFill>
        <p:spPr>
          <a:xfrm>
            <a:off x="9753390" y="3181007"/>
            <a:ext cx="1933363" cy="2801578"/>
          </a:xfrm>
          <a:prstGeom prst="rect">
            <a:avLst/>
          </a:prstGeom>
        </p:spPr>
      </p:pic>
      <p:sp>
        <p:nvSpPr>
          <p:cNvPr id="14" name="矩形 13">
            <a:extLst>
              <a:ext uri="{FF2B5EF4-FFF2-40B4-BE49-F238E27FC236}">
                <a16:creationId xmlns:a16="http://schemas.microsoft.com/office/drawing/2014/main" xmlns="" id="{1F1A0508-6685-405F-94FD-5168901E08C2}"/>
              </a:ext>
            </a:extLst>
          </p:cNvPr>
          <p:cNvSpPr/>
          <p:nvPr/>
        </p:nvSpPr>
        <p:spPr>
          <a:xfrm>
            <a:off x="2273171" y="1830515"/>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竖直向上</a:t>
            </a:r>
          </a:p>
        </p:txBody>
      </p:sp>
      <p:sp>
        <p:nvSpPr>
          <p:cNvPr id="15" name="矩形 14">
            <a:extLst>
              <a:ext uri="{FF2B5EF4-FFF2-40B4-BE49-F238E27FC236}">
                <a16:creationId xmlns:a16="http://schemas.microsoft.com/office/drawing/2014/main" xmlns="" id="{E087EEA2-EE53-4F4E-8F91-88A33B0AA3B6}"/>
              </a:ext>
            </a:extLst>
          </p:cNvPr>
          <p:cNvSpPr/>
          <p:nvPr/>
        </p:nvSpPr>
        <p:spPr>
          <a:xfrm>
            <a:off x="2146557" y="278027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压力</a:t>
            </a:r>
          </a:p>
        </p:txBody>
      </p:sp>
      <p:sp>
        <p:nvSpPr>
          <p:cNvPr id="16" name="矩形 15">
            <a:extLst>
              <a:ext uri="{FF2B5EF4-FFF2-40B4-BE49-F238E27FC236}">
                <a16:creationId xmlns:a16="http://schemas.microsoft.com/office/drawing/2014/main" xmlns="" id="{D0FCB66B-C140-454B-8774-537898DE73AB}"/>
              </a:ext>
            </a:extLst>
          </p:cNvPr>
          <p:cNvSpPr/>
          <p:nvPr/>
        </p:nvSpPr>
        <p:spPr>
          <a:xfrm>
            <a:off x="8615287" y="325366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平衡</a:t>
            </a:r>
          </a:p>
        </p:txBody>
      </p:sp>
      <p:sp>
        <p:nvSpPr>
          <p:cNvPr id="17" name="矩形 16">
            <a:extLst>
              <a:ext uri="{FF2B5EF4-FFF2-40B4-BE49-F238E27FC236}">
                <a16:creationId xmlns:a16="http://schemas.microsoft.com/office/drawing/2014/main" xmlns="" id="{F6C0E56B-CCB4-48A7-A8B2-F52560C20BDC}"/>
              </a:ext>
            </a:extLst>
          </p:cNvPr>
          <p:cNvSpPr/>
          <p:nvPr/>
        </p:nvSpPr>
        <p:spPr>
          <a:xfrm>
            <a:off x="1744844" y="421368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18" name="矩形 17">
            <a:extLst>
              <a:ext uri="{FF2B5EF4-FFF2-40B4-BE49-F238E27FC236}">
                <a16:creationId xmlns:a16="http://schemas.microsoft.com/office/drawing/2014/main" xmlns="" id="{C52FD74D-8A4D-4DB5-BA3B-1FEBDE557F4C}"/>
              </a:ext>
            </a:extLst>
          </p:cNvPr>
          <p:cNvSpPr/>
          <p:nvPr/>
        </p:nvSpPr>
        <p:spPr>
          <a:xfrm>
            <a:off x="7714764" y="467535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19" name="矩形 18">
            <a:extLst>
              <a:ext uri="{FF2B5EF4-FFF2-40B4-BE49-F238E27FC236}">
                <a16:creationId xmlns:a16="http://schemas.microsoft.com/office/drawing/2014/main" xmlns="" id="{3FF729DE-1539-4C7C-9BEC-8C758291B804}"/>
              </a:ext>
            </a:extLst>
          </p:cNvPr>
          <p:cNvSpPr/>
          <p:nvPr/>
        </p:nvSpPr>
        <p:spPr>
          <a:xfrm>
            <a:off x="4642960" y="5160463"/>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向上</a:t>
            </a:r>
          </a:p>
        </p:txBody>
      </p:sp>
    </p:spTree>
    <p:extLst>
      <p:ext uri="{BB962C8B-B14F-4D97-AF65-F5344CB8AC3E}">
        <p14:creationId xmlns:p14="http://schemas.microsoft.com/office/powerpoint/2010/main" val="1464587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628787" cy="1113766"/>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9</a:t>
            </a:r>
            <a:r>
              <a:rPr lang="zh-CN" altLang="en-US" sz="2400" spc="-50" dirty="0">
                <a:latin typeface="黑体" panose="02010609060101010101" pitchFamily="49" charset="-122"/>
                <a:ea typeface="黑体" panose="02010609060101010101" pitchFamily="49" charset="-122"/>
              </a:rPr>
              <a:t>　</a:t>
            </a:r>
            <a:r>
              <a:rPr lang="zh-CN" altLang="en-US" sz="2400" spc="-50" dirty="0">
                <a:latin typeface="宋体" panose="02010600030101010101" pitchFamily="2" charset="-122"/>
                <a:ea typeface="宋体" panose="02010600030101010101" pitchFamily="2" charset="-122"/>
              </a:rPr>
              <a:t>小明在探究“影响浮力大小的因素”时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做了如图所示的实验</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请你根据他的实验回答问题</a:t>
            </a:r>
            <a:r>
              <a:rPr lang="en-US" altLang="zh-CN" sz="2400" spc="-5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p:txBody>
      </p:sp>
      <p:pic>
        <p:nvPicPr>
          <p:cNvPr id="13" name="18考点帮232.EPS" descr="id:2147485115;FounderCES">
            <a:extLst>
              <a:ext uri="{FF2B5EF4-FFF2-40B4-BE49-F238E27FC236}">
                <a16:creationId xmlns:a16="http://schemas.microsoft.com/office/drawing/2014/main" xmlns="" id="{AABD3B59-1497-4D81-93EC-5C2ADA43284A}"/>
              </a:ext>
            </a:extLst>
          </p:cNvPr>
          <p:cNvPicPr>
            <a:picLocks noChangeAspect="1"/>
          </p:cNvPicPr>
          <p:nvPr/>
        </p:nvPicPr>
        <p:blipFill>
          <a:blip r:embed="rId2"/>
          <a:stretch>
            <a:fillRect/>
          </a:stretch>
        </p:blipFill>
        <p:spPr>
          <a:xfrm>
            <a:off x="2588316" y="2646145"/>
            <a:ext cx="7015367" cy="3284755"/>
          </a:xfrm>
          <a:prstGeom prst="rect">
            <a:avLst/>
          </a:prstGeom>
        </p:spPr>
      </p:pic>
    </p:spTree>
    <p:extLst>
      <p:ext uri="{BB962C8B-B14F-4D97-AF65-F5344CB8AC3E}">
        <p14:creationId xmlns:p14="http://schemas.microsoft.com/office/powerpoint/2010/main" val="1704783801"/>
      </p:ext>
    </p:extLst>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628787" cy="1667764"/>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长方体物块的重力是</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在图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dirty="0">
                <a:latin typeface="宋体" panose="02010600030101010101" pitchFamily="2" charset="-122"/>
                <a:ea typeface="宋体" panose="02010600030101010101" pitchFamily="2" charset="-122"/>
              </a:rPr>
              <a:t>中物块受到的浮力是</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50" dirty="0">
                <a:latin typeface="宋体" panose="02010600030101010101" pitchFamily="2" charset="-122"/>
                <a:ea typeface="宋体" panose="02010600030101010101" pitchFamily="2" charset="-122"/>
              </a:rPr>
              <a:t>. </a:t>
            </a:r>
          </a:p>
          <a:p>
            <a:pPr algn="just">
              <a:lnSpc>
                <a:spcPct val="15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比较图</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填序号</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说明物体所受浮力的大小与物体排开液体的体积有关</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物体排开液体的体积越大</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物体所受的浮力</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4FEC9BEB-268E-4933-9B13-299587B8867F}"/>
              </a:ext>
            </a:extLst>
          </p:cNvPr>
          <p:cNvSpPr/>
          <p:nvPr/>
        </p:nvSpPr>
        <p:spPr>
          <a:xfrm>
            <a:off x="4261336" y="1365432"/>
            <a:ext cx="539261"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xmlns="" id="{6482B037-4B51-4B7D-93A9-0973F91E7E70}"/>
              </a:ext>
            </a:extLst>
          </p:cNvPr>
          <p:cNvSpPr/>
          <p:nvPr/>
        </p:nvSpPr>
        <p:spPr>
          <a:xfrm>
            <a:off x="763112" y="2923968"/>
            <a:ext cx="5091588" cy="2775760"/>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(3)</a:t>
            </a:r>
            <a:r>
              <a:rPr lang="zh-CN" altLang="en-US" sz="2400" spc="-50" dirty="0">
                <a:latin typeface="宋体" panose="02010600030101010101" pitchFamily="2" charset="-122"/>
                <a:ea typeface="宋体" panose="02010600030101010101" pitchFamily="2" charset="-122"/>
              </a:rPr>
              <a:t>比较图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dirty="0">
                <a:latin typeface="宋体" panose="02010600030101010101" pitchFamily="2" charset="-122"/>
                <a:ea typeface="宋体" panose="02010600030101010101" pitchFamily="2" charset="-122"/>
              </a:rPr>
              <a:t>和</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说明物体浸没后所受浮力的大小与物体所处的深度</a:t>
            </a:r>
            <a:r>
              <a:rPr lang="en-US" altLang="zh-CN" sz="2400" spc="-50" dirty="0">
                <a:latin typeface="宋体" panose="02010600030101010101" pitchFamily="2" charset="-122"/>
                <a:ea typeface="宋体" panose="02010600030101010101" pitchFamily="2" charset="-122"/>
              </a:rPr>
              <a:t>_________(</a:t>
            </a:r>
            <a:r>
              <a:rPr lang="zh-CN" altLang="en-US" sz="2400" spc="-50" dirty="0">
                <a:latin typeface="宋体" panose="02010600030101010101" pitchFamily="2" charset="-122"/>
                <a:ea typeface="宋体" panose="02010600030101010101" pitchFamily="2" charset="-122"/>
              </a:rPr>
              <a:t>选填“有关”或“无关”</a:t>
            </a:r>
            <a:r>
              <a:rPr lang="en-US" altLang="zh-CN" sz="2400" spc="-50" dirty="0">
                <a:latin typeface="宋体" panose="02010600030101010101" pitchFamily="2" charset="-122"/>
                <a:ea typeface="宋体" panose="02010600030101010101" pitchFamily="2" charset="-122"/>
              </a:rPr>
              <a:t>). </a:t>
            </a:r>
          </a:p>
          <a:p>
            <a:pPr algn="just">
              <a:lnSpc>
                <a:spcPct val="150000"/>
              </a:lnSpc>
            </a:pPr>
            <a:r>
              <a:rPr lang="en-US" altLang="zh-CN" sz="2400" spc="-50" dirty="0">
                <a:latin typeface="宋体" panose="02010600030101010101" pitchFamily="2" charset="-122"/>
                <a:ea typeface="宋体" panose="02010600030101010101" pitchFamily="2" charset="-122"/>
              </a:rPr>
              <a:t>(4)</a:t>
            </a:r>
            <a:r>
              <a:rPr lang="zh-CN" altLang="en-US" sz="2400" spc="-50" dirty="0">
                <a:latin typeface="宋体" panose="02010600030101010101" pitchFamily="2" charset="-122"/>
                <a:ea typeface="宋体" panose="02010600030101010101" pitchFamily="2" charset="-122"/>
              </a:rPr>
              <a:t>由图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spc="-50" dirty="0">
                <a:latin typeface="宋体" panose="02010600030101010101" pitchFamily="2" charset="-122"/>
                <a:ea typeface="宋体" panose="02010600030101010101" pitchFamily="2" charset="-122"/>
              </a:rPr>
              <a:t>和</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spc="-50" dirty="0">
                <a:latin typeface="宋体" panose="02010600030101010101" pitchFamily="2" charset="-122"/>
                <a:ea typeface="宋体" panose="02010600030101010101" pitchFamily="2" charset="-122"/>
              </a:rPr>
              <a:t>可知物体浸在液体中时所受浮力的大小与</a:t>
            </a:r>
            <a:r>
              <a:rPr lang="zh-CN" altLang="en-US" sz="2400" u="sng" spc="-50" dirty="0">
                <a:latin typeface="宋体" panose="02010600030101010101" pitchFamily="2" charset="-122"/>
                <a:ea typeface="宋体" panose="02010600030101010101" pitchFamily="2" charset="-122"/>
              </a:rPr>
              <a:t>　　　　　　　</a:t>
            </a:r>
            <a:r>
              <a:rPr lang="zh-CN" altLang="en-US" sz="2400" spc="-50" dirty="0">
                <a:latin typeface="宋体" panose="02010600030101010101" pitchFamily="2" charset="-122"/>
                <a:ea typeface="宋体" panose="02010600030101010101" pitchFamily="2" charset="-122"/>
              </a:rPr>
              <a:t>有关</a:t>
            </a:r>
            <a:r>
              <a:rPr lang="en-US" altLang="zh-CN" sz="2400" spc="-5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F95AF571-ABEC-43C2-A00F-118E8F3FBACB}"/>
              </a:ext>
            </a:extLst>
          </p:cNvPr>
          <p:cNvSpPr/>
          <p:nvPr/>
        </p:nvSpPr>
        <p:spPr>
          <a:xfrm>
            <a:off x="9481036" y="1360629"/>
            <a:ext cx="539261"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E97449EF-4C62-450D-83C3-6342B17CCDD2}"/>
              </a:ext>
            </a:extLst>
          </p:cNvPr>
          <p:cNvSpPr/>
          <p:nvPr/>
        </p:nvSpPr>
        <p:spPr>
          <a:xfrm>
            <a:off x="2318236" y="1926567"/>
            <a:ext cx="1386499" cy="461665"/>
          </a:xfrm>
          <a:prstGeom prst="rect">
            <a:avLst/>
          </a:prstGeom>
        </p:spPr>
        <p:txBody>
          <a:bodyPr wrap="square">
            <a:spAutoFit/>
          </a:bodyPr>
          <a:lstStyle/>
          <a:p>
            <a:pPr algn="ct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D009CE60-E80B-499A-910E-DB02CD4160A4}"/>
              </a:ext>
            </a:extLst>
          </p:cNvPr>
          <p:cNvSpPr/>
          <p:nvPr/>
        </p:nvSpPr>
        <p:spPr>
          <a:xfrm>
            <a:off x="7652236" y="2449603"/>
            <a:ext cx="958364"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越大</a:t>
            </a:r>
          </a:p>
        </p:txBody>
      </p:sp>
      <p:sp>
        <p:nvSpPr>
          <p:cNvPr id="15" name="矩形 14">
            <a:extLst>
              <a:ext uri="{FF2B5EF4-FFF2-40B4-BE49-F238E27FC236}">
                <a16:creationId xmlns:a16="http://schemas.microsoft.com/office/drawing/2014/main" xmlns="" id="{6E2D28E4-70B7-4DD1-B886-37CF4E884A76}"/>
              </a:ext>
            </a:extLst>
          </p:cNvPr>
          <p:cNvSpPr/>
          <p:nvPr/>
        </p:nvSpPr>
        <p:spPr>
          <a:xfrm>
            <a:off x="1006474" y="4105769"/>
            <a:ext cx="962026"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无关</a:t>
            </a:r>
          </a:p>
        </p:txBody>
      </p:sp>
      <p:sp>
        <p:nvSpPr>
          <p:cNvPr id="16" name="矩形 15">
            <a:extLst>
              <a:ext uri="{FF2B5EF4-FFF2-40B4-BE49-F238E27FC236}">
                <a16:creationId xmlns:a16="http://schemas.microsoft.com/office/drawing/2014/main" xmlns="" id="{9D5A61AC-F5E1-438C-B113-C61BD3E4FF3F}"/>
              </a:ext>
            </a:extLst>
          </p:cNvPr>
          <p:cNvSpPr/>
          <p:nvPr/>
        </p:nvSpPr>
        <p:spPr>
          <a:xfrm>
            <a:off x="3165474" y="5204776"/>
            <a:ext cx="1825626"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液体的密度</a:t>
            </a:r>
          </a:p>
        </p:txBody>
      </p:sp>
      <p:pic>
        <p:nvPicPr>
          <p:cNvPr id="17" name="18考点帮232.EPS" descr="id:2147485115;FounderCES">
            <a:extLst>
              <a:ext uri="{FF2B5EF4-FFF2-40B4-BE49-F238E27FC236}">
                <a16:creationId xmlns:a16="http://schemas.microsoft.com/office/drawing/2014/main" xmlns="" id="{CFC2E94F-297A-49EA-8D81-7AC668A0D4E4}"/>
              </a:ext>
            </a:extLst>
          </p:cNvPr>
          <p:cNvPicPr>
            <a:picLocks noChangeAspect="1"/>
          </p:cNvPicPr>
          <p:nvPr/>
        </p:nvPicPr>
        <p:blipFill>
          <a:blip r:embed="rId2"/>
          <a:stretch>
            <a:fillRect/>
          </a:stretch>
        </p:blipFill>
        <p:spPr>
          <a:xfrm>
            <a:off x="6034649" y="3518097"/>
            <a:ext cx="5399984" cy="2528396"/>
          </a:xfrm>
          <a:prstGeom prst="rect">
            <a:avLst/>
          </a:prstGeom>
        </p:spPr>
      </p:pic>
    </p:spTree>
    <p:extLst>
      <p:ext uri="{BB962C8B-B14F-4D97-AF65-F5344CB8AC3E}">
        <p14:creationId xmlns:p14="http://schemas.microsoft.com/office/powerpoint/2010/main" val="90441411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1324145"/>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已知水的密度是</a:t>
            </a:r>
            <a:r>
              <a:rPr lang="en-US" altLang="zh-CN" sz="2400" dirty="0">
                <a:latin typeface="宋体" panose="02010600030101010101" pitchFamily="2" charset="-122"/>
                <a:ea typeface="宋体" panose="02010600030101010101" pitchFamily="2" charset="-122"/>
                <a:cs typeface="楷体" panose="02010609060101010101" pitchFamily="49" charset="-122"/>
              </a:rPr>
              <a:t>1.0×10</a:t>
            </a:r>
            <a:r>
              <a:rPr lang="en-US" altLang="zh-CN" sz="2400" baseline="30000" dirty="0">
                <a:latin typeface="宋体" panose="02010600030101010101" pitchFamily="2" charset="-122"/>
                <a:ea typeface="宋体" panose="02010600030101010101" pitchFamily="2" charset="-122"/>
                <a:cs typeface="楷体" panose="02010609060101010101" pitchFamily="49" charset="-122"/>
              </a:rPr>
              <a:t>3</a:t>
            </a:r>
            <a:r>
              <a:rPr lang="en-US" altLang="zh-CN" sz="2400"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则长方体物块的密度是</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图</a:t>
            </a:r>
            <a:r>
              <a:rPr lang="en-US" altLang="zh-CN" sz="2400" dirty="0">
                <a:latin typeface="宋体" panose="02010600030101010101" pitchFamily="2" charset="-122"/>
                <a:ea typeface="宋体" panose="02010600030101010101" pitchFamily="2" charset="-122"/>
                <a:cs typeface="楷体" panose="02010609060101010101" pitchFamily="49" charset="-122"/>
              </a:rPr>
              <a:t>e</a:t>
            </a:r>
            <a:r>
              <a:rPr lang="zh-CN" altLang="en-US" sz="2400" dirty="0">
                <a:latin typeface="宋体" panose="02010600030101010101" pitchFamily="2" charset="-122"/>
                <a:ea typeface="宋体" panose="02010600030101010101" pitchFamily="2" charset="-122"/>
                <a:cs typeface="楷体" panose="02010609060101010101" pitchFamily="49" charset="-122"/>
              </a:rPr>
              <a:t>中盐水的密度是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1" name="18考点帮232.EPS" descr="id:2147485115;FounderCES">
            <a:extLst>
              <a:ext uri="{FF2B5EF4-FFF2-40B4-BE49-F238E27FC236}">
                <a16:creationId xmlns:a16="http://schemas.microsoft.com/office/drawing/2014/main" xmlns="" id="{B447D17B-D860-4071-8933-864997585673}"/>
              </a:ext>
            </a:extLst>
          </p:cNvPr>
          <p:cNvPicPr>
            <a:picLocks noChangeAspect="1"/>
          </p:cNvPicPr>
          <p:nvPr/>
        </p:nvPicPr>
        <p:blipFill>
          <a:blip r:embed="rId2"/>
          <a:stretch>
            <a:fillRect/>
          </a:stretch>
        </p:blipFill>
        <p:spPr>
          <a:xfrm>
            <a:off x="6034649" y="3518097"/>
            <a:ext cx="5399984" cy="2528396"/>
          </a:xfrm>
          <a:prstGeom prst="rect">
            <a:avLst/>
          </a:prstGeom>
        </p:spPr>
      </p:pic>
      <p:sp>
        <p:nvSpPr>
          <p:cNvPr id="2" name="矩形 1">
            <a:extLst>
              <a:ext uri="{FF2B5EF4-FFF2-40B4-BE49-F238E27FC236}">
                <a16:creationId xmlns:a16="http://schemas.microsoft.com/office/drawing/2014/main" xmlns="" id="{AA194A7C-A9C8-4A24-8FB9-1E871B1AFCA0}"/>
              </a:ext>
            </a:extLst>
          </p:cNvPr>
          <p:cNvSpPr/>
          <p:nvPr/>
        </p:nvSpPr>
        <p:spPr>
          <a:xfrm>
            <a:off x="757367" y="2858709"/>
            <a:ext cx="5054349" cy="3302058"/>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(6)</a:t>
            </a:r>
            <a:r>
              <a:rPr lang="zh-CN" altLang="en-US" sz="2400" dirty="0">
                <a:latin typeface="宋体" panose="02010600030101010101" pitchFamily="2" charset="-122"/>
                <a:ea typeface="宋体" panose="02010600030101010101" pitchFamily="2" charset="-122"/>
                <a:cs typeface="楷体" panose="02010609060101010101" pitchFamily="49" charset="-122"/>
              </a:rPr>
              <a:t>从图</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cs typeface="楷体" panose="02010609060101010101" pitchFamily="49" charset="-122"/>
              </a:rPr>
              <a:t>到图</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latin typeface="宋体" panose="02010600030101010101" pitchFamily="2" charset="-122"/>
                <a:ea typeface="宋体" panose="02010600030101010101" pitchFamily="2" charset="-122"/>
                <a:cs typeface="楷体" panose="02010609060101010101" pitchFamily="49" charset="-122"/>
              </a:rPr>
              <a:t>的过程中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水对杯底的压强变</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选填“大”或“小”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图</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dirty="0">
                <a:latin typeface="宋体" panose="02010600030101010101" pitchFamily="2" charset="-122"/>
                <a:ea typeface="宋体" panose="02010600030101010101" pitchFamily="2" charset="-122"/>
                <a:cs typeface="楷体" panose="02010609060101010101" pitchFamily="49"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dirty="0">
                <a:latin typeface="宋体" panose="02010600030101010101" pitchFamily="2" charset="-122"/>
                <a:ea typeface="宋体" panose="02010600030101010101" pitchFamily="2" charset="-122"/>
                <a:cs typeface="楷体" panose="02010609060101010101" pitchFamily="49" charset="-122"/>
              </a:rPr>
              <a:t>中液面相平</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水对杯底的压强</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选填“大于”“小于”或“等于”</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盐水对杯底的压强</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22" name="矩形 21">
            <a:extLst>
              <a:ext uri="{FF2B5EF4-FFF2-40B4-BE49-F238E27FC236}">
                <a16:creationId xmlns:a16="http://schemas.microsoft.com/office/drawing/2014/main" xmlns="" id="{96A20DFD-ECD1-415F-9C3E-F84F1CFEF9CD}"/>
              </a:ext>
            </a:extLst>
          </p:cNvPr>
          <p:cNvSpPr/>
          <p:nvPr/>
        </p:nvSpPr>
        <p:spPr>
          <a:xfrm>
            <a:off x="9131171" y="1717737"/>
            <a:ext cx="1064715"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xmlns="" id="{8A6CABE0-7C95-471B-850E-6F1FFAB49C63}"/>
              </a:ext>
            </a:extLst>
          </p:cNvPr>
          <p:cNvSpPr/>
          <p:nvPr/>
        </p:nvSpPr>
        <p:spPr>
          <a:xfrm>
            <a:off x="3606671" y="2379613"/>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1.2×10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5EBEFE8B-BB5D-499F-BBD8-48120335B594}"/>
              </a:ext>
            </a:extLst>
          </p:cNvPr>
          <p:cNvSpPr/>
          <p:nvPr/>
        </p:nvSpPr>
        <p:spPr>
          <a:xfrm>
            <a:off x="2334527" y="367038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
        <p:nvSpPr>
          <p:cNvPr id="25" name="矩形 24">
            <a:extLst>
              <a:ext uri="{FF2B5EF4-FFF2-40B4-BE49-F238E27FC236}">
                <a16:creationId xmlns:a16="http://schemas.microsoft.com/office/drawing/2014/main" xmlns="" id="{F59440DD-3E0E-4397-A747-D7E80E3B8AC9}"/>
              </a:ext>
            </a:extLst>
          </p:cNvPr>
          <p:cNvSpPr/>
          <p:nvPr/>
        </p:nvSpPr>
        <p:spPr>
          <a:xfrm>
            <a:off x="2163704" y="497805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Tree>
    <p:extLst>
      <p:ext uri="{BB962C8B-B14F-4D97-AF65-F5344CB8AC3E}">
        <p14:creationId xmlns:p14="http://schemas.microsoft.com/office/powerpoint/2010/main" val="39205076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3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3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1972463"/>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(7)</a:t>
            </a:r>
            <a:r>
              <a:rPr lang="zh-CN" altLang="en-US" sz="2400" dirty="0">
                <a:latin typeface="宋体" panose="02010600030101010101" pitchFamily="2" charset="-122"/>
                <a:ea typeface="宋体" panose="02010600030101010101" pitchFamily="2" charset="-122"/>
                <a:cs typeface="楷体" panose="02010609060101010101" pitchFamily="49" charset="-122"/>
              </a:rPr>
              <a:t>在如图</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dirty="0">
                <a:latin typeface="宋体" panose="02010600030101010101" pitchFamily="2" charset="-122"/>
                <a:ea typeface="宋体" panose="02010600030101010101" pitchFamily="2" charset="-122"/>
                <a:cs typeface="楷体" panose="02010609060101010101" pitchFamily="49" charset="-122"/>
              </a:rPr>
              <a:t>所示的实验中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从物块的底部接触水面开始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将物块缓缓浸入水中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直到物块浸没在一定深度处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下列图像能表示此过程中物块所受浮力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cs typeface="楷体" panose="02010609060101010101" pitchFamily="49" charset="-122"/>
              </a:rPr>
              <a:t>浮</a:t>
            </a:r>
            <a:r>
              <a:rPr lang="zh-CN" altLang="en-US" sz="2400" dirty="0">
                <a:latin typeface="宋体" panose="02010600030101010101" pitchFamily="2" charset="-122"/>
                <a:ea typeface="宋体" panose="02010600030101010101" pitchFamily="2" charset="-122"/>
                <a:cs typeface="楷体" panose="02010609060101010101" pitchFamily="49" charset="-122"/>
              </a:rPr>
              <a:t>与浸入水中深度</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dirty="0">
                <a:latin typeface="宋体" panose="02010600030101010101" pitchFamily="2" charset="-122"/>
                <a:ea typeface="宋体" panose="02010600030101010101" pitchFamily="2" charset="-122"/>
                <a:cs typeface="楷体" panose="02010609060101010101" pitchFamily="49" charset="-122"/>
              </a:rPr>
              <a:t>的关系的是</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1" name="18考点帮232.EPS" descr="id:2147485115;FounderCES">
            <a:extLst>
              <a:ext uri="{FF2B5EF4-FFF2-40B4-BE49-F238E27FC236}">
                <a16:creationId xmlns:a16="http://schemas.microsoft.com/office/drawing/2014/main" xmlns="" id="{B447D17B-D860-4071-8933-864997585673}"/>
              </a:ext>
            </a:extLst>
          </p:cNvPr>
          <p:cNvPicPr>
            <a:picLocks noChangeAspect="1"/>
          </p:cNvPicPr>
          <p:nvPr/>
        </p:nvPicPr>
        <p:blipFill rotWithShape="1">
          <a:blip r:embed="rId2"/>
          <a:srcRect l="11953" r="24782"/>
          <a:stretch/>
        </p:blipFill>
        <p:spPr>
          <a:xfrm>
            <a:off x="757367" y="3634593"/>
            <a:ext cx="3356643" cy="2484244"/>
          </a:xfrm>
          <a:prstGeom prst="rect">
            <a:avLst/>
          </a:prstGeom>
        </p:spPr>
      </p:pic>
      <p:sp>
        <p:nvSpPr>
          <p:cNvPr id="25" name="矩形 24">
            <a:extLst>
              <a:ext uri="{FF2B5EF4-FFF2-40B4-BE49-F238E27FC236}">
                <a16:creationId xmlns:a16="http://schemas.microsoft.com/office/drawing/2014/main" xmlns="" id="{F59440DD-3E0E-4397-A747-D7E80E3B8AC9}"/>
              </a:ext>
            </a:extLst>
          </p:cNvPr>
          <p:cNvSpPr/>
          <p:nvPr/>
        </p:nvSpPr>
        <p:spPr>
          <a:xfrm>
            <a:off x="4830704" y="3039728"/>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丁</a:t>
            </a:r>
          </a:p>
        </p:txBody>
      </p:sp>
      <p:pic>
        <p:nvPicPr>
          <p:cNvPr id="3" name="图片 2">
            <a:extLst>
              <a:ext uri="{FF2B5EF4-FFF2-40B4-BE49-F238E27FC236}">
                <a16:creationId xmlns:a16="http://schemas.microsoft.com/office/drawing/2014/main" xmlns="" id="{644CD788-B4B8-41BF-B1E5-665E66F810B3}"/>
              </a:ext>
            </a:extLst>
          </p:cNvPr>
          <p:cNvPicPr>
            <a:picLocks noChangeAspect="1"/>
          </p:cNvPicPr>
          <p:nvPr/>
        </p:nvPicPr>
        <p:blipFill>
          <a:blip r:embed="rId3"/>
          <a:stretch>
            <a:fillRect/>
          </a:stretch>
        </p:blipFill>
        <p:spPr>
          <a:xfrm>
            <a:off x="4320198" y="4115090"/>
            <a:ext cx="7040433" cy="1856224"/>
          </a:xfrm>
          <a:prstGeom prst="rect">
            <a:avLst/>
          </a:prstGeom>
        </p:spPr>
      </p:pic>
    </p:spTree>
    <p:extLst>
      <p:ext uri="{BB962C8B-B14F-4D97-AF65-F5344CB8AC3E}">
        <p14:creationId xmlns:p14="http://schemas.microsoft.com/office/powerpoint/2010/main" val="69576708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1972463"/>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(8)</a:t>
            </a:r>
            <a:r>
              <a:rPr lang="zh-CN" altLang="en-US" sz="2400" dirty="0">
                <a:latin typeface="宋体" panose="02010600030101010101" pitchFamily="2" charset="-122"/>
                <a:ea typeface="宋体" panose="02010600030101010101" pitchFamily="2" charset="-122"/>
                <a:cs typeface="楷体" panose="02010609060101010101" pitchFamily="49" charset="-122"/>
              </a:rPr>
              <a:t>小明将重力相同而体积不同的铁块和铝块浸没在水中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发现二者所受的浮力大小不相等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由此他得出结论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浮力的大小与物体的重力无关</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请指出他的实验方法的错误</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en-US" altLang="zh-CN"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5" name="矩形 24">
            <a:extLst>
              <a:ext uri="{FF2B5EF4-FFF2-40B4-BE49-F238E27FC236}">
                <a16:creationId xmlns:a16="http://schemas.microsoft.com/office/drawing/2014/main" xmlns="" id="{F59440DD-3E0E-4397-A747-D7E80E3B8AC9}"/>
              </a:ext>
            </a:extLst>
          </p:cNvPr>
          <p:cNvSpPr/>
          <p:nvPr/>
        </p:nvSpPr>
        <p:spPr>
          <a:xfrm>
            <a:off x="2641600" y="3033203"/>
            <a:ext cx="7353300"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没有控制物体浸入液体的体积相同而重力不同</a:t>
            </a:r>
          </a:p>
        </p:txBody>
      </p:sp>
    </p:spTree>
    <p:extLst>
      <p:ext uri="{BB962C8B-B14F-4D97-AF65-F5344CB8AC3E}">
        <p14:creationId xmlns:p14="http://schemas.microsoft.com/office/powerpoint/2010/main" val="98240290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4668586"/>
          </a:xfrm>
          <a:prstGeom prst="rect">
            <a:avLst/>
          </a:prstGeom>
        </p:spPr>
        <p:txBody>
          <a:bodyPr wrap="square">
            <a:spAutoFit/>
          </a:bodyPr>
          <a:lstStyle/>
          <a:p>
            <a:pPr algn="just">
              <a:lnSpc>
                <a:spcPct val="14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实验原理</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用“称重法”计算浮力</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en-US" altLang="zh-CN" sz="2400" i="1" u="wavyHeavy" dirty="0">
                <a:uFill>
                  <a:solidFill>
                    <a:schemeClr val="accent1"/>
                  </a:solidFill>
                </a:u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u="wavyHeavy" baseline="-25000" dirty="0">
                <a:uFill>
                  <a:solidFill>
                    <a:schemeClr val="accent1"/>
                  </a:solidFill>
                </a:uFill>
                <a:latin typeface="宋体" panose="02010600030101010101" pitchFamily="2" charset="-122"/>
                <a:ea typeface="宋体" panose="02010600030101010101" pitchFamily="2" charset="-122"/>
                <a:cs typeface="楷体" panose="02010609060101010101" pitchFamily="49" charset="-122"/>
              </a:rPr>
              <a:t>浮</a:t>
            </a:r>
            <a:r>
              <a:rPr lang="en-US" altLang="zh-CN" sz="2400" u="wavyHeavy" dirty="0">
                <a:uFill>
                  <a:solidFill>
                    <a:schemeClr val="accent1"/>
                  </a:solidFill>
                </a:uFill>
                <a:latin typeface="宋体" panose="02010600030101010101" pitchFamily="2" charset="-122"/>
                <a:ea typeface="宋体" panose="02010600030101010101" pitchFamily="2" charset="-122"/>
                <a:cs typeface="楷体" panose="02010609060101010101" pitchFamily="49" charset="-122"/>
              </a:rPr>
              <a:t>=</a:t>
            </a:r>
            <a:r>
              <a:rPr lang="en-US" altLang="zh-CN" sz="2400" i="1" u="wavyHeavy" dirty="0">
                <a:uFill>
                  <a:solidFill>
                    <a:schemeClr val="accent1"/>
                  </a:solidFill>
                </a:u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u="wavyHeavy" dirty="0">
                <a:uFill>
                  <a:solidFill>
                    <a:schemeClr val="accent1"/>
                  </a:solidFill>
                </a:uFill>
                <a:latin typeface="宋体" panose="02010600030101010101" pitchFamily="2" charset="-122"/>
                <a:ea typeface="宋体" panose="02010600030101010101" pitchFamily="2" charset="-122"/>
                <a:cs typeface="楷体" panose="02010609060101010101" pitchFamily="49" charset="-122"/>
              </a:rPr>
              <a:t>-</a:t>
            </a:r>
            <a:r>
              <a:rPr lang="en-US" altLang="zh-CN" sz="2400" i="1" u="wavyHeavy" dirty="0">
                <a:uFill>
                  <a:solidFill>
                    <a:schemeClr val="accent1"/>
                  </a:solidFill>
                </a:u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dirty="0">
                <a:latin typeface="黑体" panose="02010609060101010101" pitchFamily="49" charset="-122"/>
                <a:ea typeface="黑体" panose="02010609060101010101" pitchFamily="49" charset="-122"/>
              </a:rPr>
              <a:t>实验器材</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弹簧测力计的使用与读数</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dirty="0">
                <a:latin typeface="黑体" panose="02010609060101010101" pitchFamily="49" charset="-122"/>
                <a:ea typeface="黑体" panose="02010609060101010101" pitchFamily="49" charset="-122"/>
              </a:rPr>
              <a:t>实验操作要点</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控制变量法的应用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①</a:t>
            </a:r>
            <a:r>
              <a:rPr lang="zh-CN" altLang="en-US" sz="2400" dirty="0">
                <a:latin typeface="宋体" panose="02010600030101010101" pitchFamily="2" charset="-122"/>
                <a:ea typeface="宋体" panose="02010600030101010101" pitchFamily="2" charset="-122"/>
                <a:cs typeface="楷体" panose="02010609060101010101" pitchFamily="49" charset="-122"/>
              </a:rPr>
              <a:t>探究浮力的大小与物体浸在液体中的体积的关系</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用弹簧测力计提着同一物体</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改变物体浸在同种液体中的体积</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实验结果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物体浸入液体的体积越大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所受浮力越大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92174424"/>
      </p:ext>
    </p:extLst>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3329758"/>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②</a:t>
            </a:r>
            <a:r>
              <a:rPr lang="zh-CN" altLang="en-US" sz="2400" dirty="0">
                <a:latin typeface="宋体" panose="02010600030101010101" pitchFamily="2" charset="-122"/>
                <a:ea typeface="宋体" panose="02010600030101010101" pitchFamily="2" charset="-122"/>
                <a:cs typeface="楷体" panose="02010609060101010101" pitchFamily="49" charset="-122"/>
              </a:rPr>
              <a:t>探究浮力的大小与液体密度的关系</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用弹簧测力计提着同一物体</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使其分别浸没在不同液体的同一深度处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实验结果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液体密度越大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浸没在液体中的物体所受的浮力越大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③</a:t>
            </a:r>
            <a:r>
              <a:rPr lang="zh-CN" altLang="en-US" sz="2400" dirty="0">
                <a:latin typeface="宋体" panose="02010600030101010101" pitchFamily="2" charset="-122"/>
                <a:ea typeface="宋体" panose="02010600030101010101" pitchFamily="2" charset="-122"/>
                <a:cs typeface="楷体" panose="02010609060101010101" pitchFamily="49" charset="-122"/>
              </a:rPr>
              <a:t>探究浮力的大小与物体浸没在液体中的深度的关系</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用弹簧测力计提着同一物体浸没在同种液体中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改变物体浸没在液体中的深度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实验结果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浸没在同种液体中的物体所受的浮力与物体所处的深度无关</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12365047"/>
      </p:ext>
    </p:extLst>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2775760"/>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实验分析</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结合阿基米德原理</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aseline="-25000" dirty="0">
                <a:latin typeface="宋体" panose="02010600030101010101" pitchFamily="2" charset="-122"/>
                <a:ea typeface="宋体" panose="02010600030101010101" pitchFamily="2" charset="-122"/>
              </a:rPr>
              <a:t>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latin typeface="宋体" panose="02010600030101010101" pitchFamily="2" charset="-122"/>
                <a:ea typeface="宋体" panose="02010600030101010101" pitchFamily="2" charset="-122"/>
              </a:rPr>
              <a:t>液</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latin typeface="宋体" panose="02010600030101010101" pitchFamily="2" charset="-122"/>
                <a:ea typeface="宋体" panose="02010600030101010101" pitchFamily="2" charset="-122"/>
              </a:rPr>
              <a:t>排</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计算固体或液体的密度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多次实验的目的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得出普遍规律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避免偶然性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实验结论</a:t>
            </a:r>
            <a:r>
              <a:rPr lang="en-US" altLang="zh-CN" sz="2400" dirty="0">
                <a:latin typeface="黑体" panose="02010609060101010101" pitchFamily="49" charset="-122"/>
                <a:ea typeface="黑体" panose="02010609060101010101" pitchFamily="49"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物体受到浮力的大小与物体浸在液体中的</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体积</a:t>
            </a:r>
            <a:r>
              <a:rPr lang="zh-CN" altLang="en-US" sz="2400" dirty="0">
                <a:latin typeface="宋体" panose="02010600030101010101" pitchFamily="2" charset="-122"/>
                <a:ea typeface="宋体" panose="02010600030101010101" pitchFamily="2" charset="-122"/>
                <a:cs typeface="楷体" panose="02010609060101010101" pitchFamily="49" charset="-122"/>
              </a:rPr>
              <a:t>和液体的</a:t>
            </a:r>
            <a:r>
              <a:rPr lang="zh-CN" altLang="en-US" sz="2400" u="wavyHeavy" dirty="0">
                <a:uFill>
                  <a:solidFill>
                    <a:srgbClr val="FF0000"/>
                  </a:solidFill>
                </a:uFill>
                <a:latin typeface="宋体" panose="02010600030101010101" pitchFamily="2" charset="-122"/>
                <a:ea typeface="宋体" panose="02010600030101010101" pitchFamily="2" charset="-122"/>
              </a:rPr>
              <a:t>密度</a:t>
            </a:r>
            <a:r>
              <a:rPr lang="zh-CN" altLang="en-US" sz="2400" dirty="0">
                <a:latin typeface="宋体" panose="02010600030101010101" pitchFamily="2" charset="-122"/>
                <a:ea typeface="宋体" panose="02010600030101010101" pitchFamily="2" charset="-122"/>
                <a:cs typeface="楷体" panose="02010609060101010101" pitchFamily="49" charset="-122"/>
              </a:rPr>
              <a:t>有关</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物体浸在液体中的体积越大、液体的密度越大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物体受到的浮力就越大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45695529"/>
      </p:ext>
    </p:extLst>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探究浮力大小与物块下表面在液体中的深度的关系</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用弹簧测力计提着同一物块</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从物块下表面接触液体开始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使物块逐渐浸入液体</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直到浸没在液体中一定深度处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实验结果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物块浸没前</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浮力随下表面在液体中的深度的增加而增大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物块浸没后</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浮力大小不随物块下表面在液体中的深度变化而变化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实验图像大致如下</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ZYB-LYF-4.jpg" descr="id:2147508324;FounderCES">
            <a:extLst>
              <a:ext uri="{FF2B5EF4-FFF2-40B4-BE49-F238E27FC236}">
                <a16:creationId xmlns:a16="http://schemas.microsoft.com/office/drawing/2014/main" xmlns="" id="{ADBCB17D-2774-4F6B-9265-BC11F8F7294F}"/>
              </a:ext>
            </a:extLst>
          </p:cNvPr>
          <p:cNvPicPr>
            <a:picLocks noChangeAspect="1"/>
          </p:cNvPicPr>
          <p:nvPr/>
        </p:nvPicPr>
        <p:blipFill>
          <a:blip r:embed="rId2"/>
          <a:stretch>
            <a:fillRect/>
          </a:stretch>
        </p:blipFill>
        <p:spPr>
          <a:xfrm>
            <a:off x="3403388" y="4326803"/>
            <a:ext cx="5156624" cy="1756497"/>
          </a:xfrm>
          <a:prstGeom prst="rect">
            <a:avLst/>
          </a:prstGeom>
        </p:spPr>
      </p:pic>
    </p:spTree>
    <p:extLst>
      <p:ext uri="{BB962C8B-B14F-4D97-AF65-F5344CB8AC3E}">
        <p14:creationId xmlns:p14="http://schemas.microsoft.com/office/powerpoint/2010/main" val="1647613040"/>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1718" cy="2221762"/>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决定浮力大小的因素</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物体浸在液体中的体积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其他条件相同时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物体浸在液体中的体积越大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浮力越</a:t>
            </a:r>
            <a:r>
              <a:rPr lang="zh-CN" altLang="en-US" sz="2400" u="sng" dirty="0">
                <a:latin typeface="宋体" panose="02010600030101010101" pitchFamily="2" charset="-122"/>
                <a:ea typeface="宋体" panose="02010600030101010101" pitchFamily="2" charset="-122"/>
              </a:rPr>
              <a:t>⑧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液体的</a:t>
            </a:r>
            <a:r>
              <a:rPr lang="zh-CN" altLang="en-US" sz="2400" u="sng" dirty="0">
                <a:latin typeface="宋体" panose="02010600030101010101" pitchFamily="2" charset="-122"/>
                <a:ea typeface="宋体" panose="02010600030101010101" pitchFamily="2" charset="-122"/>
              </a:rPr>
              <a:t>⑨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其他条件相同时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a:t>
            </a:r>
            <a:r>
              <a:rPr lang="zh-CN" altLang="en-US" sz="2400" u="sng" dirty="0">
                <a:latin typeface="宋体" panose="02010600030101010101" pitchFamily="2" charset="-122"/>
                <a:ea typeface="宋体" panose="02010600030101010101" pitchFamily="2" charset="-122"/>
              </a:rPr>
              <a:t>⑩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浮力越大</a:t>
            </a:r>
            <a:r>
              <a:rPr lang="en-US" altLang="zh-CN"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浮力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1589492" y="250938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
        <p:nvSpPr>
          <p:cNvPr id="20" name="矩形 19">
            <a:extLst>
              <a:ext uri="{FF2B5EF4-FFF2-40B4-BE49-F238E27FC236}">
                <a16:creationId xmlns:a16="http://schemas.microsoft.com/office/drawing/2014/main" xmlns="" id="{332F574F-2069-439B-B68E-C5BEA678D210}"/>
              </a:ext>
            </a:extLst>
          </p:cNvPr>
          <p:cNvSpPr/>
          <p:nvPr/>
        </p:nvSpPr>
        <p:spPr>
          <a:xfrm>
            <a:off x="2668015" y="306200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密度</a:t>
            </a:r>
          </a:p>
        </p:txBody>
      </p:sp>
      <p:sp>
        <p:nvSpPr>
          <p:cNvPr id="21" name="矩形 20">
            <a:extLst>
              <a:ext uri="{FF2B5EF4-FFF2-40B4-BE49-F238E27FC236}">
                <a16:creationId xmlns:a16="http://schemas.microsoft.com/office/drawing/2014/main" xmlns="" id="{6D47CF72-4B4E-4E79-A5BC-5460B030B645}"/>
              </a:ext>
            </a:extLst>
          </p:cNvPr>
          <p:cNvSpPr/>
          <p:nvPr/>
        </p:nvSpPr>
        <p:spPr>
          <a:xfrm>
            <a:off x="7603430" y="3062008"/>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密度越大</a:t>
            </a:r>
          </a:p>
        </p:txBody>
      </p:sp>
    </p:spTree>
    <p:extLst>
      <p:ext uri="{BB962C8B-B14F-4D97-AF65-F5344CB8AC3E}">
        <p14:creationId xmlns:p14="http://schemas.microsoft.com/office/powerpoint/2010/main" val="36474080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677266" cy="388375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探究浮力大小与物体的形状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或密度、重力等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的关系</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可以选取其他条件相同而只有形状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或密度、重力等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不同的物块</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分别用弹簧测力计提着</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读取物块在空气中时弹簧测力计的示数与其浸没在同种液体中时弹簧测力计的示数</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比较示数之差是否相等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实验结果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示数差相等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说明浮力大小与物体的形状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或密度、重力等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无关</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物块下表面接触液面时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向上提物块</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弹簧测力计示数可能大于物块重力</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这是因为液体与物块的</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分子间存在引力</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探究浮力的大小与哪些因素有关</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32012960"/>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1684244"/>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10</a:t>
            </a:r>
            <a:r>
              <a:rPr lang="zh-CN" altLang="en-US" sz="2400" spc="-50" dirty="0">
                <a:latin typeface="黑体" panose="02010609060101010101" pitchFamily="49" charset="-122"/>
                <a:ea typeface="黑体" panose="02010609060101010101" pitchFamily="49" charset="-122"/>
              </a:rPr>
              <a:t>　</a:t>
            </a:r>
            <a:r>
              <a:rPr lang="zh-CN" altLang="en-US" sz="2400" spc="-50" dirty="0">
                <a:latin typeface="宋体" panose="02010600030101010101" pitchFamily="2" charset="-122"/>
                <a:ea typeface="宋体" panose="02010600030101010101" pitchFamily="2" charset="-122"/>
              </a:rPr>
              <a:t>为了探究“浸在液体中的物体所受的浮力跟它排开的液体所受的重力的关系”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某同学设计了如图所示的探究过程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请根据图中的提示</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完成填空</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已知</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50" baseline="-25000" dirty="0">
                <a:latin typeface="宋体" panose="02010600030101010101" pitchFamily="2" charset="-122"/>
                <a:ea typeface="宋体" panose="02010600030101010101" pitchFamily="2" charset="-122"/>
              </a:rPr>
              <a:t>水</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1.0×10</a:t>
            </a:r>
            <a:r>
              <a:rPr lang="en-US" altLang="zh-CN" sz="2400" spc="-50" baseline="30000" dirty="0">
                <a:latin typeface="宋体" panose="02010600030101010101" pitchFamily="2" charset="-122"/>
                <a:ea typeface="宋体" panose="02010600030101010101" pitchFamily="2" charset="-122"/>
              </a:rPr>
              <a:t>3</a:t>
            </a:r>
            <a:r>
              <a:rPr lang="en-US" altLang="zh-CN" sz="2400" spc="-50"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50" baseline="30000" dirty="0">
                <a:latin typeface="宋体" panose="02010600030101010101" pitchFamily="2" charset="-122"/>
                <a:ea typeface="宋体" panose="02010600030101010101" pitchFamily="2" charset="-122"/>
              </a:rPr>
              <a:t>3</a:t>
            </a:r>
            <a:r>
              <a:rPr lang="en-US" altLang="zh-CN" sz="2400" spc="-5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p:txBody>
      </p:sp>
      <p:pic>
        <p:nvPicPr>
          <p:cNvPr id="10" name="18考点帮234.EPS" descr="id:2147485227;FounderCES">
            <a:extLst>
              <a:ext uri="{FF2B5EF4-FFF2-40B4-BE49-F238E27FC236}">
                <a16:creationId xmlns:a16="http://schemas.microsoft.com/office/drawing/2014/main" xmlns="" id="{71063FE3-4AC7-4A4C-9CB4-B083FCD66978}"/>
              </a:ext>
            </a:extLst>
          </p:cNvPr>
          <p:cNvPicPr>
            <a:picLocks noChangeAspect="1"/>
          </p:cNvPicPr>
          <p:nvPr/>
        </p:nvPicPr>
        <p:blipFill>
          <a:blip r:embed="rId2"/>
          <a:stretch>
            <a:fillRect/>
          </a:stretch>
        </p:blipFill>
        <p:spPr>
          <a:xfrm>
            <a:off x="2301055" y="2941444"/>
            <a:ext cx="7589889" cy="3422332"/>
          </a:xfrm>
          <a:prstGeom prst="rect">
            <a:avLst/>
          </a:prstGeom>
        </p:spPr>
      </p:pic>
    </p:spTree>
    <p:extLst>
      <p:ext uri="{BB962C8B-B14F-4D97-AF65-F5344CB8AC3E}">
        <p14:creationId xmlns:p14="http://schemas.microsoft.com/office/powerpoint/2010/main" val="4161854731"/>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1113766"/>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与图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50" dirty="0">
                <a:latin typeface="宋体" panose="02010600030101010101" pitchFamily="2" charset="-122"/>
                <a:ea typeface="宋体" panose="02010600030101010101" pitchFamily="2" charset="-122"/>
              </a:rPr>
              <a:t>比较</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dirty="0">
                <a:latin typeface="宋体" panose="02010600030101010101" pitchFamily="2" charset="-122"/>
                <a:ea typeface="宋体" panose="02010600030101010101" pitchFamily="2" charset="-122"/>
              </a:rPr>
              <a:t>中弹簧测力计的示数变小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其原因是图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dirty="0">
                <a:latin typeface="宋体" panose="02010600030101010101" pitchFamily="2" charset="-122"/>
                <a:ea typeface="宋体" panose="02010600030101010101" pitchFamily="2" charset="-122"/>
              </a:rPr>
              <a:t>中的金属块除了受到</a:t>
            </a:r>
            <a:r>
              <a:rPr lang="en-US" altLang="zh-CN" sz="2400" spc="-50" dirty="0">
                <a:latin typeface="宋体" panose="02010600030101010101" pitchFamily="2" charset="-122"/>
                <a:ea typeface="宋体" panose="02010600030101010101" pitchFamily="2" charset="-122"/>
              </a:rPr>
              <a:t>__________________</a:t>
            </a:r>
            <a:r>
              <a:rPr lang="zh-CN" altLang="en-US" sz="2400" spc="-50" dirty="0">
                <a:latin typeface="宋体" panose="02010600030101010101" pitchFamily="2" charset="-122"/>
                <a:ea typeface="宋体" panose="02010600030101010101" pitchFamily="2" charset="-122"/>
              </a:rPr>
              <a:t>外</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还受到水的浮力</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浮力的方向</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 </a:t>
            </a:r>
          </a:p>
        </p:txBody>
      </p:sp>
      <p:pic>
        <p:nvPicPr>
          <p:cNvPr id="10" name="18考点帮234.EPS" descr="id:2147485227;FounderCES">
            <a:extLst>
              <a:ext uri="{FF2B5EF4-FFF2-40B4-BE49-F238E27FC236}">
                <a16:creationId xmlns:a16="http://schemas.microsoft.com/office/drawing/2014/main" xmlns="" id="{71063FE3-4AC7-4A4C-9CB4-B083FCD66978}"/>
              </a:ext>
            </a:extLst>
          </p:cNvPr>
          <p:cNvPicPr>
            <a:picLocks noChangeAspect="1"/>
          </p:cNvPicPr>
          <p:nvPr/>
        </p:nvPicPr>
        <p:blipFill>
          <a:blip r:embed="rId2"/>
          <a:stretch>
            <a:fillRect/>
          </a:stretch>
        </p:blipFill>
        <p:spPr>
          <a:xfrm>
            <a:off x="3838998" y="2700144"/>
            <a:ext cx="7589889" cy="3422332"/>
          </a:xfrm>
          <a:prstGeom prst="rect">
            <a:avLst/>
          </a:prstGeom>
        </p:spPr>
      </p:pic>
      <p:sp>
        <p:nvSpPr>
          <p:cNvPr id="2" name="矩形 1">
            <a:extLst>
              <a:ext uri="{FF2B5EF4-FFF2-40B4-BE49-F238E27FC236}">
                <a16:creationId xmlns:a16="http://schemas.microsoft.com/office/drawing/2014/main" xmlns="" id="{86644D97-3130-49C8-89D0-09150100A604}"/>
              </a:ext>
            </a:extLst>
          </p:cNvPr>
          <p:cNvSpPr/>
          <p:nvPr/>
        </p:nvSpPr>
        <p:spPr>
          <a:xfrm>
            <a:off x="762000" y="2370966"/>
            <a:ext cx="3076998" cy="3329758"/>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dirty="0">
                <a:latin typeface="宋体" panose="02010600030101010101" pitchFamily="2" charset="-122"/>
                <a:ea typeface="宋体" panose="02010600030101010101" pitchFamily="2" charset="-122"/>
              </a:rPr>
              <a:t>和图</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spc="-50" dirty="0">
                <a:latin typeface="宋体" panose="02010600030101010101" pitchFamily="2" charset="-122"/>
                <a:ea typeface="宋体" panose="02010600030101010101" pitchFamily="2" charset="-122"/>
              </a:rPr>
              <a:t>中弹簧测力计示数不同</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是因为金属块所受的浮力不同</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这是由于</a:t>
            </a:r>
            <a:r>
              <a:rPr lang="en-US" altLang="zh-CN" sz="2400" spc="-50" dirty="0">
                <a:latin typeface="宋体" panose="02010600030101010101" pitchFamily="2" charset="-122"/>
                <a:ea typeface="宋体" panose="02010600030101010101" pitchFamily="2" charset="-122"/>
              </a:rPr>
              <a:t>______</a:t>
            </a:r>
          </a:p>
          <a:p>
            <a:pPr algn="just">
              <a:lnSpc>
                <a:spcPct val="150000"/>
              </a:lnSpc>
            </a:pPr>
            <a:r>
              <a:rPr lang="en-US" altLang="zh-CN" sz="2400" spc="-50" dirty="0">
                <a:latin typeface="宋体" panose="02010600030101010101" pitchFamily="2" charset="-122"/>
                <a:ea typeface="宋体" panose="02010600030101010101" pitchFamily="2" charset="-122"/>
              </a:rPr>
              <a:t>___________________</a:t>
            </a:r>
          </a:p>
          <a:p>
            <a:pPr algn="just">
              <a:lnSpc>
                <a:spcPct val="150000"/>
              </a:lnSpc>
            </a:pPr>
            <a:r>
              <a:rPr lang="en-US" altLang="zh-CN" sz="2400" spc="-50" dirty="0">
                <a:latin typeface="宋体" panose="02010600030101010101" pitchFamily="2" charset="-122"/>
                <a:ea typeface="宋体" panose="02010600030101010101" pitchFamily="2" charset="-122"/>
              </a:rPr>
              <a:t>_________. </a:t>
            </a:r>
          </a:p>
        </p:txBody>
      </p:sp>
      <p:sp>
        <p:nvSpPr>
          <p:cNvPr id="8" name="矩形 7">
            <a:extLst>
              <a:ext uri="{FF2B5EF4-FFF2-40B4-BE49-F238E27FC236}">
                <a16:creationId xmlns:a16="http://schemas.microsoft.com/office/drawing/2014/main" xmlns="" id="{DF15D0E7-168D-4B17-AB09-836DA774217A}"/>
              </a:ext>
            </a:extLst>
          </p:cNvPr>
          <p:cNvSpPr/>
          <p:nvPr/>
        </p:nvSpPr>
        <p:spPr>
          <a:xfrm>
            <a:off x="774700" y="1899092"/>
            <a:ext cx="2854326"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重力</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或重力和弹力</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0D68AB17-D890-430C-BC6E-F0087D6B90C9}"/>
              </a:ext>
            </a:extLst>
          </p:cNvPr>
          <p:cNvSpPr/>
          <p:nvPr/>
        </p:nvSpPr>
        <p:spPr>
          <a:xfrm>
            <a:off x="7697442" y="1899092"/>
            <a:ext cx="1471958"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竖直向上</a:t>
            </a:r>
          </a:p>
        </p:txBody>
      </p:sp>
      <p:sp>
        <p:nvSpPr>
          <p:cNvPr id="12" name="矩形 11">
            <a:extLst>
              <a:ext uri="{FF2B5EF4-FFF2-40B4-BE49-F238E27FC236}">
                <a16:creationId xmlns:a16="http://schemas.microsoft.com/office/drawing/2014/main" xmlns="" id="{DA5C9C77-B739-4167-B774-52969E909284}"/>
              </a:ext>
            </a:extLst>
          </p:cNvPr>
          <p:cNvSpPr/>
          <p:nvPr/>
        </p:nvSpPr>
        <p:spPr>
          <a:xfrm>
            <a:off x="749300" y="3989678"/>
            <a:ext cx="3064298" cy="1667764"/>
          </a:xfrm>
          <a:prstGeom prst="rect">
            <a:avLst/>
          </a:prstGeom>
        </p:spPr>
        <p:txBody>
          <a:bodyPr wrap="square">
            <a:spAutoFit/>
          </a:bodyPr>
          <a:lstStyle/>
          <a:p>
            <a:pPr algn="just">
              <a:lnSpc>
                <a:spcPct val="150000"/>
              </a:lnSpc>
            </a:pP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金属块排开水的体积（或重力）不同</a:t>
            </a:r>
          </a:p>
        </p:txBody>
      </p:sp>
    </p:spTree>
    <p:extLst>
      <p:ext uri="{BB962C8B-B14F-4D97-AF65-F5344CB8AC3E}">
        <p14:creationId xmlns:p14="http://schemas.microsoft.com/office/powerpoint/2010/main" val="7291152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1130246"/>
          </a:xfrm>
          <a:prstGeom prst="rect">
            <a:avLst/>
          </a:prstGeom>
        </p:spPr>
        <p:txBody>
          <a:bodyPr wrap="square">
            <a:spAutoFit/>
          </a:bodyPr>
          <a:lstStyle/>
          <a:p>
            <a:pPr algn="just">
              <a:lnSpc>
                <a:spcPct val="150000"/>
              </a:lnSpc>
            </a:pPr>
            <a:r>
              <a:rPr lang="en-US" altLang="zh-CN" sz="2400" spc="-80" dirty="0">
                <a:latin typeface="宋体" panose="02010600030101010101" pitchFamily="2" charset="-122"/>
                <a:ea typeface="宋体" panose="02010600030101010101" pitchFamily="2" charset="-122"/>
              </a:rPr>
              <a:t>(3)</a:t>
            </a:r>
            <a:r>
              <a:rPr lang="zh-CN" altLang="en-US" sz="2400" spc="-80" dirty="0">
                <a:latin typeface="宋体" panose="02010600030101010101" pitchFamily="2" charset="-122"/>
                <a:ea typeface="宋体" panose="02010600030101010101" pitchFamily="2" charset="-122"/>
              </a:rPr>
              <a:t>利用图</a:t>
            </a:r>
            <a:r>
              <a:rPr lang="zh-CN" altLang="en-US" sz="2400" u="sng" spc="-80" dirty="0">
                <a:latin typeface="宋体" panose="02010600030101010101" pitchFamily="2" charset="-122"/>
                <a:ea typeface="宋体" panose="02010600030101010101" pitchFamily="2" charset="-122"/>
              </a:rPr>
              <a:t>　　　</a:t>
            </a:r>
            <a:r>
              <a:rPr lang="zh-CN" altLang="en-US" sz="2400" spc="-80" dirty="0">
                <a:latin typeface="宋体" panose="02010600030101010101" pitchFamily="2" charset="-122"/>
                <a:ea typeface="宋体" panose="02010600030101010101" pitchFamily="2" charset="-122"/>
              </a:rPr>
              <a:t>中的数据可以计算出金属块浸没在水中时受到的浮力为</a:t>
            </a:r>
            <a:r>
              <a:rPr lang="zh-CN" altLang="en-US" sz="2400" u="sng" spc="-80" dirty="0">
                <a:latin typeface="宋体" panose="02010600030101010101" pitchFamily="2" charset="-122"/>
                <a:ea typeface="宋体" panose="02010600030101010101" pitchFamily="2" charset="-122"/>
              </a:rPr>
              <a:t>　　　</a:t>
            </a:r>
            <a:r>
              <a:rPr lang="en-US" altLang="zh-CN" sz="2400" spc="-8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80" dirty="0">
                <a:latin typeface="宋体" panose="02010600030101010101" pitchFamily="2" charset="-122"/>
                <a:ea typeface="宋体" panose="02010600030101010101" pitchFamily="2" charset="-122"/>
              </a:rPr>
              <a:t>,</a:t>
            </a:r>
            <a:r>
              <a:rPr lang="zh-CN" altLang="en-US" sz="2400" spc="-80" dirty="0">
                <a:latin typeface="宋体" panose="02010600030101010101" pitchFamily="2" charset="-122"/>
                <a:ea typeface="宋体" panose="02010600030101010101" pitchFamily="2" charset="-122"/>
              </a:rPr>
              <a:t>利用图</a:t>
            </a:r>
            <a:r>
              <a:rPr lang="zh-CN" altLang="en-US" sz="2400" u="sng" spc="-80" dirty="0">
                <a:latin typeface="宋体" panose="02010600030101010101" pitchFamily="2" charset="-122"/>
                <a:ea typeface="宋体" panose="02010600030101010101" pitchFamily="2" charset="-122"/>
              </a:rPr>
              <a:t>　　　</a:t>
            </a:r>
            <a:r>
              <a:rPr lang="zh-CN" altLang="en-US" sz="2400" spc="-80" dirty="0">
                <a:latin typeface="宋体" panose="02010600030101010101" pitchFamily="2" charset="-122"/>
                <a:ea typeface="宋体" panose="02010600030101010101" pitchFamily="2" charset="-122"/>
              </a:rPr>
              <a:t>中的数据可以计算出金属块浸没在水中时排开水的重力是</a:t>
            </a:r>
            <a:r>
              <a:rPr lang="zh-CN" altLang="en-US" sz="2400" u="sng" spc="-80" dirty="0">
                <a:latin typeface="宋体" panose="02010600030101010101" pitchFamily="2" charset="-122"/>
                <a:ea typeface="宋体" panose="02010600030101010101" pitchFamily="2" charset="-122"/>
              </a:rPr>
              <a:t>　　  </a:t>
            </a:r>
            <a:r>
              <a:rPr lang="en-US" altLang="zh-CN" sz="2400" spc="-8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spc="-80" dirty="0">
                <a:latin typeface="宋体" panose="02010600030101010101" pitchFamily="2" charset="-122"/>
                <a:ea typeface="宋体" panose="02010600030101010101" pitchFamily="2" charset="-122"/>
              </a:rPr>
              <a:t>. </a:t>
            </a:r>
          </a:p>
        </p:txBody>
      </p:sp>
      <p:pic>
        <p:nvPicPr>
          <p:cNvPr id="10" name="18考点帮234.EPS" descr="id:2147485227;FounderCES">
            <a:extLst>
              <a:ext uri="{FF2B5EF4-FFF2-40B4-BE49-F238E27FC236}">
                <a16:creationId xmlns:a16="http://schemas.microsoft.com/office/drawing/2014/main" xmlns="" id="{71063FE3-4AC7-4A4C-9CB4-B083FCD66978}"/>
              </a:ext>
            </a:extLst>
          </p:cNvPr>
          <p:cNvPicPr>
            <a:picLocks noChangeAspect="1"/>
          </p:cNvPicPr>
          <p:nvPr/>
        </p:nvPicPr>
        <p:blipFill>
          <a:blip r:embed="rId2"/>
          <a:stretch>
            <a:fillRect/>
          </a:stretch>
        </p:blipFill>
        <p:spPr>
          <a:xfrm>
            <a:off x="3838998" y="2700144"/>
            <a:ext cx="7589889" cy="3422332"/>
          </a:xfrm>
          <a:prstGeom prst="rect">
            <a:avLst/>
          </a:prstGeom>
        </p:spPr>
      </p:pic>
      <p:sp>
        <p:nvSpPr>
          <p:cNvPr id="2" name="矩形 1">
            <a:extLst>
              <a:ext uri="{FF2B5EF4-FFF2-40B4-BE49-F238E27FC236}">
                <a16:creationId xmlns:a16="http://schemas.microsoft.com/office/drawing/2014/main" xmlns="" id="{86644D97-3130-49C8-89D0-09150100A604}"/>
              </a:ext>
            </a:extLst>
          </p:cNvPr>
          <p:cNvSpPr/>
          <p:nvPr/>
        </p:nvSpPr>
        <p:spPr>
          <a:xfrm>
            <a:off x="762000" y="2370966"/>
            <a:ext cx="3076998" cy="3329758"/>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(4)</a:t>
            </a:r>
            <a:r>
              <a:rPr lang="zh-CN" altLang="en-US" sz="2400" spc="-50" dirty="0">
                <a:latin typeface="宋体" panose="02010600030101010101" pitchFamily="2" charset="-122"/>
                <a:ea typeface="宋体" panose="02010600030101010101" pitchFamily="2" charset="-122"/>
              </a:rPr>
              <a:t>浸没在水中的金属块匀速向下运动的过程中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金属块所受的浮力</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选填“变小”“变大”或“不变”</a:t>
            </a:r>
            <a:r>
              <a:rPr lang="en-US" altLang="zh-CN" sz="2400" spc="-5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0D68AB17-D890-430C-BC6E-F0087D6B90C9}"/>
              </a:ext>
            </a:extLst>
          </p:cNvPr>
          <p:cNvSpPr/>
          <p:nvPr/>
        </p:nvSpPr>
        <p:spPr>
          <a:xfrm>
            <a:off x="2172942" y="1360658"/>
            <a:ext cx="976658" cy="461665"/>
          </a:xfrm>
          <a:prstGeom prst="rect">
            <a:avLst/>
          </a:prstGeom>
        </p:spPr>
        <p:txBody>
          <a:bodyPr wrap="square">
            <a:spAutoFit/>
          </a:bodyPr>
          <a:lstStyle/>
          <a:p>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56BB4E90-A845-4407-A85F-CA657E4A21E3}"/>
              </a:ext>
            </a:extLst>
          </p:cNvPr>
          <p:cNvSpPr/>
          <p:nvPr/>
        </p:nvSpPr>
        <p:spPr>
          <a:xfrm>
            <a:off x="10364443" y="1327431"/>
            <a:ext cx="684558"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BC7C00AF-BF81-47FE-96A5-B09C618212AF}"/>
              </a:ext>
            </a:extLst>
          </p:cNvPr>
          <p:cNvSpPr/>
          <p:nvPr/>
        </p:nvSpPr>
        <p:spPr>
          <a:xfrm>
            <a:off x="1735969" y="1925781"/>
            <a:ext cx="848545" cy="461665"/>
          </a:xfrm>
          <a:prstGeom prst="rect">
            <a:avLst/>
          </a:prstGeom>
        </p:spPr>
        <p:txBody>
          <a:bodyPr wrap="square">
            <a:spAutoFit/>
          </a:bodyPr>
          <a:lstStyle/>
          <a:p>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E</a:t>
            </a:r>
            <a:endParaRPr lang="zh-CN" altLang="en-US"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2DA65FF2-BC76-414E-BE2D-ED119C841ABE}"/>
              </a:ext>
            </a:extLst>
          </p:cNvPr>
          <p:cNvSpPr/>
          <p:nvPr/>
        </p:nvSpPr>
        <p:spPr>
          <a:xfrm>
            <a:off x="10113751" y="1900662"/>
            <a:ext cx="684559"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F323DDAE-974A-48C6-8381-EF1964E447D1}"/>
              </a:ext>
            </a:extLst>
          </p:cNvPr>
          <p:cNvSpPr/>
          <p:nvPr/>
        </p:nvSpPr>
        <p:spPr>
          <a:xfrm>
            <a:off x="1302926" y="4088822"/>
            <a:ext cx="848545"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Tree>
    <p:extLst>
      <p:ext uri="{BB962C8B-B14F-4D97-AF65-F5344CB8AC3E}">
        <p14:creationId xmlns:p14="http://schemas.microsoft.com/office/powerpoint/2010/main" val="38977311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1130246"/>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选用其他液体多次实验后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可得出结论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浸在液体中的物体所受的浮力大小</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pic>
        <p:nvPicPr>
          <p:cNvPr id="10" name="18考点帮234.EPS" descr="id:2147485227;FounderCES">
            <a:extLst>
              <a:ext uri="{FF2B5EF4-FFF2-40B4-BE49-F238E27FC236}">
                <a16:creationId xmlns:a16="http://schemas.microsoft.com/office/drawing/2014/main" xmlns="" id="{71063FE3-4AC7-4A4C-9CB4-B083FCD66978}"/>
              </a:ext>
            </a:extLst>
          </p:cNvPr>
          <p:cNvPicPr>
            <a:picLocks noChangeAspect="1"/>
          </p:cNvPicPr>
          <p:nvPr/>
        </p:nvPicPr>
        <p:blipFill>
          <a:blip r:embed="rId2"/>
          <a:stretch>
            <a:fillRect/>
          </a:stretch>
        </p:blipFill>
        <p:spPr>
          <a:xfrm>
            <a:off x="3838998" y="2700144"/>
            <a:ext cx="7589889" cy="3422332"/>
          </a:xfrm>
          <a:prstGeom prst="rect">
            <a:avLst/>
          </a:prstGeom>
        </p:spPr>
      </p:pic>
      <p:sp>
        <p:nvSpPr>
          <p:cNvPr id="13" name="矩形 12">
            <a:extLst>
              <a:ext uri="{FF2B5EF4-FFF2-40B4-BE49-F238E27FC236}">
                <a16:creationId xmlns:a16="http://schemas.microsoft.com/office/drawing/2014/main" xmlns="" id="{56BB4E90-A845-4407-A85F-CA657E4A21E3}"/>
              </a:ext>
            </a:extLst>
          </p:cNvPr>
          <p:cNvSpPr/>
          <p:nvPr/>
        </p:nvSpPr>
        <p:spPr>
          <a:xfrm>
            <a:off x="1282701" y="1882556"/>
            <a:ext cx="4178300"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等于物体排开液体所受的重力</a:t>
            </a:r>
          </a:p>
        </p:txBody>
      </p:sp>
      <p:sp>
        <p:nvSpPr>
          <p:cNvPr id="12" name="矩形 11">
            <a:extLst>
              <a:ext uri="{FF2B5EF4-FFF2-40B4-BE49-F238E27FC236}">
                <a16:creationId xmlns:a16="http://schemas.microsoft.com/office/drawing/2014/main" xmlns="" id="{7E3DE6B0-C636-428E-93CA-DA41AB636DA7}"/>
              </a:ext>
            </a:extLst>
          </p:cNvPr>
          <p:cNvSpPr/>
          <p:nvPr/>
        </p:nvSpPr>
        <p:spPr>
          <a:xfrm>
            <a:off x="762000" y="2370966"/>
            <a:ext cx="3076998" cy="1130246"/>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(6)</a:t>
            </a:r>
            <a:r>
              <a:rPr lang="zh-CN" altLang="en-US" sz="2400" spc="-50" dirty="0">
                <a:latin typeface="宋体" panose="02010600030101010101" pitchFamily="2" charset="-122"/>
                <a:ea typeface="宋体" panose="02010600030101010101" pitchFamily="2" charset="-122"/>
              </a:rPr>
              <a:t>金属块的密度是</a:t>
            </a:r>
            <a:r>
              <a:rPr lang="en-US" altLang="zh-CN" sz="2400" spc="-50" dirty="0">
                <a:latin typeface="宋体" panose="02010600030101010101" pitchFamily="2" charset="-122"/>
                <a:ea typeface="宋体" panose="02010600030101010101" pitchFamily="2" charset="-122"/>
              </a:rPr>
              <a:t>_________</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50" baseline="30000" dirty="0">
                <a:latin typeface="宋体" panose="02010600030101010101" pitchFamily="2" charset="-122"/>
                <a:ea typeface="宋体" panose="02010600030101010101" pitchFamily="2" charset="-122"/>
              </a:rPr>
              <a:t>3</a:t>
            </a:r>
            <a:r>
              <a:rPr lang="en-US" altLang="zh-CN" sz="2400" spc="-50" dirty="0">
                <a:latin typeface="宋体" panose="02010600030101010101" pitchFamily="2" charset="-122"/>
                <a:ea typeface="宋体" panose="02010600030101010101" pitchFamily="2" charset="-122"/>
              </a:rPr>
              <a:t>. </a:t>
            </a:r>
          </a:p>
        </p:txBody>
      </p:sp>
      <p:sp>
        <p:nvSpPr>
          <p:cNvPr id="17" name="矩形 16">
            <a:extLst>
              <a:ext uri="{FF2B5EF4-FFF2-40B4-BE49-F238E27FC236}">
                <a16:creationId xmlns:a16="http://schemas.microsoft.com/office/drawing/2014/main" xmlns="" id="{2ACD1352-DC1F-4BEC-A55A-D0D7299354D6}"/>
              </a:ext>
            </a:extLst>
          </p:cNvPr>
          <p:cNvSpPr/>
          <p:nvPr/>
        </p:nvSpPr>
        <p:spPr>
          <a:xfrm>
            <a:off x="977900" y="2996322"/>
            <a:ext cx="1219200"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45722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1582677"/>
          </a:xfrm>
          <a:prstGeom prst="rect">
            <a:avLst/>
          </a:prstGeom>
        </p:spPr>
        <p:txBody>
          <a:bodyPr wrap="square">
            <a:spAutoFit/>
          </a:bodyPr>
          <a:lstStyle/>
          <a:p>
            <a:pPr algn="just">
              <a:lnSpc>
                <a:spcPct val="14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(7)</a:t>
            </a:r>
            <a:r>
              <a:rPr lang="zh-CN" altLang="en-US" sz="2400" spc="-50" dirty="0">
                <a:latin typeface="宋体" panose="02010600030101010101" pitchFamily="2" charset="-122"/>
                <a:ea typeface="宋体" panose="02010600030101010101" pitchFamily="2" charset="-122"/>
                <a:cs typeface="楷体" panose="02010609060101010101" pitchFamily="49" charset="-122"/>
              </a:rPr>
              <a:t>若实验开始前将弹簧测力计水平放置调零</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则实验测得的金属块浸没在水中时排开水的重力</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50" baseline="-25000" dirty="0">
                <a:latin typeface="宋体" panose="02010600030101010101" pitchFamily="2" charset="-122"/>
                <a:ea typeface="宋体" panose="02010600030101010101" pitchFamily="2" charset="-122"/>
                <a:cs typeface="楷体" panose="02010609060101010101" pitchFamily="49" charset="-122"/>
              </a:rPr>
              <a:t>排</a:t>
            </a:r>
            <a:r>
              <a:rPr lang="zh-CN" altLang="en-US" sz="2400" u="sng" spc="-50" dirty="0">
                <a:latin typeface="宋体" panose="02010600030101010101" pitchFamily="2" charset="-122"/>
                <a:ea typeface="宋体" panose="02010600030101010101" pitchFamily="2" charset="-122"/>
                <a:cs typeface="楷体" panose="02010609060101010101" pitchFamily="49" charset="-122"/>
              </a:rPr>
              <a:t>　</a:t>
            </a:r>
            <a:r>
              <a:rPr lang="en-US" altLang="zh-CN" sz="2400" u="sng" spc="-50" dirty="0">
                <a:latin typeface="宋体" panose="02010600030101010101" pitchFamily="2" charset="-122"/>
                <a:ea typeface="宋体" panose="02010600030101010101" pitchFamily="2" charset="-122"/>
                <a:cs typeface="楷体" panose="02010609060101010101" pitchFamily="49" charset="-122"/>
              </a:rPr>
              <a:t>   </a:t>
            </a:r>
            <a:r>
              <a:rPr lang="zh-CN" altLang="en-US" sz="2400" u="sng" spc="-50" dirty="0">
                <a:latin typeface="宋体" panose="02010600030101010101" pitchFamily="2" charset="-122"/>
                <a:ea typeface="宋体" panose="02010600030101010101" pitchFamily="2" charset="-122"/>
                <a:cs typeface="楷体" panose="02010609060101010101" pitchFamily="49" charset="-122"/>
              </a:rPr>
              <a:t>　</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实验测得的金属块浸没在水中时受到的浮力</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spc="-50" dirty="0">
                <a:latin typeface="宋体" panose="02010600030101010101" pitchFamily="2" charset="-122"/>
                <a:ea typeface="宋体" panose="02010600030101010101" pitchFamily="2" charset="-122"/>
                <a:cs typeface="楷体" panose="02010609060101010101" pitchFamily="49" charset="-122"/>
              </a:rPr>
              <a:t>. </a:t>
            </a:r>
          </a:p>
        </p:txBody>
      </p:sp>
      <p:sp>
        <p:nvSpPr>
          <p:cNvPr id="12" name="矩形 11">
            <a:extLst>
              <a:ext uri="{FF2B5EF4-FFF2-40B4-BE49-F238E27FC236}">
                <a16:creationId xmlns:a16="http://schemas.microsoft.com/office/drawing/2014/main" xmlns="" id="{D9A45ABE-8DF5-4107-9A90-E431A8973055}"/>
              </a:ext>
            </a:extLst>
          </p:cNvPr>
          <p:cNvSpPr/>
          <p:nvPr/>
        </p:nvSpPr>
        <p:spPr>
          <a:xfrm>
            <a:off x="3389829" y="2088022"/>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xmlns="" id="{0AD8173F-99BB-484C-8A57-D0484CC5A8B3}"/>
              </a:ext>
            </a:extLst>
          </p:cNvPr>
          <p:cNvSpPr/>
          <p:nvPr/>
        </p:nvSpPr>
        <p:spPr>
          <a:xfrm>
            <a:off x="757368" y="3063384"/>
            <a:ext cx="2979363" cy="3117392"/>
          </a:xfrm>
          <a:prstGeom prst="rect">
            <a:avLst/>
          </a:prstGeom>
        </p:spPr>
        <p:txBody>
          <a:bodyPr wrap="square">
            <a:spAutoFit/>
          </a:bodyPr>
          <a:lstStyle/>
          <a:p>
            <a:pPr algn="just">
              <a:lnSpc>
                <a:spcPct val="140000"/>
              </a:lnSpc>
            </a:pPr>
            <a:r>
              <a:rPr lang="en-US" altLang="zh-CN" sz="2400" spc="-100" dirty="0">
                <a:latin typeface="宋体" panose="02010600030101010101" pitchFamily="2" charset="-122"/>
                <a:ea typeface="宋体" panose="02010600030101010101" pitchFamily="2" charset="-122"/>
                <a:cs typeface="楷体" panose="02010609060101010101" pitchFamily="49" charset="-122"/>
              </a:rPr>
              <a:t>(8)</a:t>
            </a:r>
            <a:r>
              <a:rPr lang="zh-CN" altLang="en-US" sz="2400" spc="-100" dirty="0">
                <a:latin typeface="宋体" panose="02010600030101010101" pitchFamily="2" charset="-122"/>
                <a:ea typeface="宋体" panose="02010600030101010101" pitchFamily="2" charset="-122"/>
                <a:cs typeface="楷体" panose="02010609060101010101" pitchFamily="49" charset="-122"/>
              </a:rPr>
              <a:t>若实验开始前溢水杯中的水没有装满</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则实验测得的</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baseline="-25000" dirty="0">
                <a:latin typeface="宋体" panose="02010600030101010101" pitchFamily="2" charset="-122"/>
                <a:ea typeface="宋体" panose="02010600030101010101" pitchFamily="2" charset="-122"/>
                <a:cs typeface="楷体" panose="02010609060101010101" pitchFamily="49" charset="-122"/>
              </a:rPr>
              <a:t>排</a:t>
            </a:r>
            <a:r>
              <a:rPr lang="en-US" altLang="zh-CN" sz="2400" spc="-100" dirty="0">
                <a:latin typeface="宋体" panose="02010600030101010101" pitchFamily="2" charset="-122"/>
                <a:ea typeface="宋体" panose="02010600030101010101" pitchFamily="2" charset="-122"/>
                <a:cs typeface="楷体" panose="02010609060101010101" pitchFamily="49" charset="-122"/>
              </a:rPr>
              <a:t>______</a:t>
            </a:r>
          </a:p>
          <a:p>
            <a:pPr algn="just">
              <a:lnSpc>
                <a:spcPct val="14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实验测得的</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spc="-50" dirty="0">
                <a:latin typeface="宋体" panose="02010600030101010101" pitchFamily="2" charset="-122"/>
                <a:ea typeface="宋体" panose="02010600030101010101" pitchFamily="2" charset="-122"/>
                <a:cs typeface="楷体" panose="02010609060101010101" pitchFamily="49" charset="-122"/>
              </a:rPr>
              <a:t>. </a:t>
            </a:r>
          </a:p>
        </p:txBody>
      </p:sp>
      <p:pic>
        <p:nvPicPr>
          <p:cNvPr id="2" name="18考点帮234.EPS" descr="id:2147485227;FounderCES">
            <a:extLst>
              <a:ext uri="{FF2B5EF4-FFF2-40B4-BE49-F238E27FC236}">
                <a16:creationId xmlns:a16="http://schemas.microsoft.com/office/drawing/2014/main" xmlns="" id="{7F29C929-2C24-4EE0-A597-3D420F80B172}"/>
              </a:ext>
            </a:extLst>
          </p:cNvPr>
          <p:cNvPicPr>
            <a:picLocks noChangeAspect="1"/>
          </p:cNvPicPr>
          <p:nvPr/>
        </p:nvPicPr>
        <p:blipFill>
          <a:blip r:embed="rId2"/>
          <a:stretch>
            <a:fillRect/>
          </a:stretch>
        </p:blipFill>
        <p:spPr>
          <a:xfrm>
            <a:off x="3838998" y="2700144"/>
            <a:ext cx="7589889" cy="3422332"/>
          </a:xfrm>
          <a:prstGeom prst="rect">
            <a:avLst/>
          </a:prstGeom>
        </p:spPr>
      </p:pic>
      <p:sp>
        <p:nvSpPr>
          <p:cNvPr id="17" name="矩形 16">
            <a:extLst>
              <a:ext uri="{FF2B5EF4-FFF2-40B4-BE49-F238E27FC236}">
                <a16:creationId xmlns:a16="http://schemas.microsoft.com/office/drawing/2014/main" xmlns="" id="{CC3865B1-BD5E-4166-A498-6A9E8E7F1CB2}"/>
              </a:ext>
            </a:extLst>
          </p:cNvPr>
          <p:cNvSpPr/>
          <p:nvPr/>
        </p:nvSpPr>
        <p:spPr>
          <a:xfrm>
            <a:off x="2828573" y="4160414"/>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1185932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1130246"/>
          </a:xfrm>
          <a:prstGeom prst="rect">
            <a:avLst/>
          </a:prstGeom>
        </p:spPr>
        <p:txBody>
          <a:bodyPr wrap="square">
            <a:spAutoFit/>
          </a:bodyPr>
          <a:lstStyle/>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(9)</a:t>
            </a:r>
            <a:r>
              <a:rPr lang="zh-CN" altLang="en-US" sz="2400" spc="-40" dirty="0">
                <a:latin typeface="宋体" panose="02010600030101010101" pitchFamily="2" charset="-122"/>
                <a:ea typeface="宋体" panose="02010600030101010101" pitchFamily="2" charset="-122"/>
                <a:cs typeface="楷体" panose="02010609060101010101" pitchFamily="49" charset="-122"/>
              </a:rPr>
              <a:t>若将图</a:t>
            </a:r>
            <a:r>
              <a:rPr lang="en-US" altLang="zh-CN" sz="2400"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所示的步骤改到图</a:t>
            </a:r>
            <a:r>
              <a:rPr lang="en-US" altLang="zh-CN" sz="2400" spc="-4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spc="-4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spc="-40" dirty="0">
                <a:latin typeface="宋体" panose="02010600030101010101" pitchFamily="2" charset="-122"/>
                <a:ea typeface="宋体" panose="02010600030101010101" pitchFamily="2" charset="-122"/>
                <a:cs typeface="楷体" panose="02010609060101010101" pitchFamily="49" charset="-122"/>
              </a:rPr>
              <a:t>间进行</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则实验测得的</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cs typeface="楷体" panose="02010609060101010101" pitchFamily="49" charset="-122"/>
              </a:rPr>
              <a:t>排</a:t>
            </a:r>
            <a:r>
              <a:rPr lang="en-US" altLang="zh-CN"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实验测得的</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endParaRPr lang="en-US" altLang="zh-CN" sz="2400" spc="-50" dirty="0">
              <a:latin typeface="宋体" panose="02010600030101010101" pitchFamily="2" charset="-122"/>
              <a:ea typeface="宋体" panose="02010600030101010101" pitchFamily="2" charset="-122"/>
              <a:cs typeface="楷体" panose="02010609060101010101" pitchFamily="49" charset="-122"/>
            </a:endParaRP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xmlns="" id="{0AD8173F-99BB-484C-8A57-D0484CC5A8B3}"/>
              </a:ext>
            </a:extLst>
          </p:cNvPr>
          <p:cNvSpPr/>
          <p:nvPr/>
        </p:nvSpPr>
        <p:spPr>
          <a:xfrm>
            <a:off x="756540" y="2610953"/>
            <a:ext cx="2979363" cy="3346237"/>
          </a:xfrm>
          <a:prstGeom prst="rect">
            <a:avLst/>
          </a:prstGeom>
        </p:spPr>
        <p:txBody>
          <a:bodyPr wrap="square">
            <a:spAutoFit/>
          </a:bodyPr>
          <a:lstStyle/>
          <a:p>
            <a:pPr algn="just">
              <a:lnSpc>
                <a:spcPct val="150000"/>
              </a:lnSpc>
            </a:pPr>
            <a:r>
              <a:rPr lang="en-US" altLang="zh-CN" sz="2400" spc="-100" dirty="0">
                <a:latin typeface="宋体" panose="02010600030101010101" pitchFamily="2" charset="-122"/>
                <a:ea typeface="宋体" panose="02010600030101010101" pitchFamily="2" charset="-122"/>
                <a:cs typeface="楷体" panose="02010609060101010101" pitchFamily="49" charset="-122"/>
              </a:rPr>
              <a:t>(10)</a:t>
            </a:r>
            <a:r>
              <a:rPr lang="zh-CN" altLang="en-US" sz="2400" spc="-100" dirty="0">
                <a:latin typeface="宋体" panose="02010600030101010101" pitchFamily="2" charset="-122"/>
                <a:ea typeface="宋体" panose="02010600030101010101" pitchFamily="2" charset="-122"/>
                <a:cs typeface="楷体" panose="02010609060101010101" pitchFamily="49" charset="-122"/>
              </a:rPr>
              <a:t>若将图</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100" dirty="0">
                <a:latin typeface="宋体" panose="02010600030101010101" pitchFamily="2" charset="-122"/>
                <a:ea typeface="宋体" panose="02010600030101010101" pitchFamily="2" charset="-122"/>
                <a:cs typeface="楷体" panose="02010609060101010101" pitchFamily="49" charset="-122"/>
              </a:rPr>
              <a:t>所示的步骤改到最后进行</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则实验测得的</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baseline="-25000" dirty="0">
                <a:latin typeface="宋体" panose="02010600030101010101" pitchFamily="2" charset="-122"/>
                <a:ea typeface="宋体" panose="02010600030101010101" pitchFamily="2" charset="-122"/>
                <a:cs typeface="楷体" panose="02010609060101010101" pitchFamily="49" charset="-122"/>
              </a:rPr>
              <a:t>排</a:t>
            </a:r>
            <a:r>
              <a:rPr lang="en-US" altLang="zh-CN" sz="2400" spc="-100" dirty="0">
                <a:latin typeface="宋体" panose="02010600030101010101" pitchFamily="2" charset="-122"/>
                <a:ea typeface="宋体" panose="02010600030101010101" pitchFamily="2" charset="-122"/>
                <a:cs typeface="楷体" panose="02010609060101010101" pitchFamily="49" charset="-122"/>
              </a:rPr>
              <a:t>________</a:t>
            </a:r>
            <a:r>
              <a:rPr lang="zh-CN" altLang="en-US" sz="2400" spc="-100" dirty="0">
                <a:latin typeface="宋体" panose="02010600030101010101" pitchFamily="2" charset="-122"/>
                <a:ea typeface="宋体" panose="02010600030101010101" pitchFamily="2" charset="-122"/>
                <a:cs typeface="楷体" panose="02010609060101010101" pitchFamily="49" charset="-122"/>
              </a:rPr>
              <a:t> </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实验测得的</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baseline="-25000" dirty="0">
                <a:latin typeface="宋体" panose="02010600030101010101" pitchFamily="2" charset="-122"/>
                <a:ea typeface="宋体" panose="02010600030101010101" pitchFamily="2" charset="-122"/>
              </a:rPr>
              <a:t>浮</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p:txBody>
      </p:sp>
      <p:pic>
        <p:nvPicPr>
          <p:cNvPr id="2" name="18考点帮234.EPS" descr="id:2147485227;FounderCES">
            <a:extLst>
              <a:ext uri="{FF2B5EF4-FFF2-40B4-BE49-F238E27FC236}">
                <a16:creationId xmlns:a16="http://schemas.microsoft.com/office/drawing/2014/main" xmlns="" id="{7F29C929-2C24-4EE0-A597-3D420F80B172}"/>
              </a:ext>
            </a:extLst>
          </p:cNvPr>
          <p:cNvPicPr>
            <a:picLocks noChangeAspect="1"/>
          </p:cNvPicPr>
          <p:nvPr/>
        </p:nvPicPr>
        <p:blipFill>
          <a:blip r:embed="rId2"/>
          <a:stretch>
            <a:fillRect/>
          </a:stretch>
        </p:blipFill>
        <p:spPr>
          <a:xfrm>
            <a:off x="3838998" y="2700144"/>
            <a:ext cx="7589889" cy="3422332"/>
          </a:xfrm>
          <a:prstGeom prst="rect">
            <a:avLst/>
          </a:prstGeom>
        </p:spPr>
      </p:pic>
      <p:sp>
        <p:nvSpPr>
          <p:cNvPr id="17" name="矩形 16">
            <a:extLst>
              <a:ext uri="{FF2B5EF4-FFF2-40B4-BE49-F238E27FC236}">
                <a16:creationId xmlns:a16="http://schemas.microsoft.com/office/drawing/2014/main" xmlns="" id="{CC3865B1-BD5E-4166-A498-6A9E8E7F1CB2}"/>
              </a:ext>
            </a:extLst>
          </p:cNvPr>
          <p:cNvSpPr/>
          <p:nvPr/>
        </p:nvSpPr>
        <p:spPr>
          <a:xfrm>
            <a:off x="9707346" y="1551848"/>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1" name="矩形 10">
            <a:extLst>
              <a:ext uri="{FF2B5EF4-FFF2-40B4-BE49-F238E27FC236}">
                <a16:creationId xmlns:a16="http://schemas.microsoft.com/office/drawing/2014/main" xmlns="" id="{B4ECBC31-17E2-4DBD-86BB-6E7304DDD139}"/>
              </a:ext>
            </a:extLst>
          </p:cNvPr>
          <p:cNvSpPr/>
          <p:nvPr/>
        </p:nvSpPr>
        <p:spPr>
          <a:xfrm>
            <a:off x="2773269" y="3779874"/>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87180038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221762"/>
          </a:xfrm>
          <a:prstGeom prst="rect">
            <a:avLst/>
          </a:prstGeom>
        </p:spPr>
        <p:txBody>
          <a:bodyPr wrap="square">
            <a:spAutoFit/>
          </a:bodyPr>
          <a:lstStyle/>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(11)</a:t>
            </a:r>
            <a:r>
              <a:rPr lang="zh-CN" altLang="en-US" sz="2400" spc="-40" dirty="0">
                <a:latin typeface="宋体" panose="02010600030101010101" pitchFamily="2" charset="-122"/>
                <a:ea typeface="宋体" panose="02010600030101010101" pitchFamily="2" charset="-122"/>
                <a:cs typeface="楷体" panose="02010609060101010101" pitchFamily="49" charset="-122"/>
              </a:rPr>
              <a:t>另一位同学设计了如图所示的实验</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spc="-50" dirty="0">
                <a:latin typeface="宋体" panose="02010600030101010101" pitchFamily="2" charset="-122"/>
                <a:ea typeface="宋体" panose="02010600030101010101" pitchFamily="2" charset="-122"/>
                <a:cs typeface="楷体" panose="02010609060101010101" pitchFamily="49" charset="-122"/>
              </a:rPr>
              <a:t>①如图甲</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在弹簧的下端挂一个小桶</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小桶的下面吊一个石块</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记下弹簧伸长后下端到达的位置</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O</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将此时弹簧对小桶的拉力计为</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100" baseline="-25000" dirty="0">
                <a:latin typeface="宋体" panose="02010600030101010101" pitchFamily="2" charset="-122"/>
                <a:ea typeface="宋体" panose="02010600030101010101" pitchFamily="2" charset="-122"/>
              </a:rPr>
              <a:t>1</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小桶与石块的总重力记为</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则</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100" baseline="-25000" dirty="0">
                <a:latin typeface="宋体" panose="02010600030101010101" pitchFamily="2" charset="-122"/>
                <a:ea typeface="宋体" panose="02010600030101010101" pitchFamily="2" charset="-122"/>
              </a:rPr>
              <a:t>1</a:t>
            </a:r>
            <a:r>
              <a:rPr lang="en-US" altLang="zh-CN" sz="2400" u="sng" spc="-50" dirty="0">
                <a:latin typeface="宋体" panose="02010600030101010101" pitchFamily="2" charset="-122"/>
                <a:ea typeface="宋体" panose="02010600030101010101" pitchFamily="2" charset="-122"/>
                <a:cs typeface="楷体" panose="02010609060101010101" pitchFamily="49" charset="-122"/>
              </a:rPr>
              <a:t>         </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选填“＞”“＜”或“＝”</a:t>
            </a:r>
            <a:r>
              <a:rPr lang="en-US" altLang="zh-CN" sz="2400" spc="-50" dirty="0">
                <a:latin typeface="宋体" panose="02010600030101010101" pitchFamily="2" charset="-122"/>
                <a:ea typeface="宋体" panose="02010600030101010101" pitchFamily="2" charset="-122"/>
                <a:cs typeface="楷体" panose="02010609060101010101" pitchFamily="49" charset="-122"/>
              </a:rPr>
              <a:t>). </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xmlns="" id="{0AD8173F-99BB-484C-8A57-D0484CC5A8B3}"/>
              </a:ext>
            </a:extLst>
          </p:cNvPr>
          <p:cNvSpPr/>
          <p:nvPr/>
        </p:nvSpPr>
        <p:spPr>
          <a:xfrm>
            <a:off x="756540" y="3693049"/>
            <a:ext cx="6103628" cy="1684244"/>
          </a:xfrm>
          <a:prstGeom prst="rect">
            <a:avLst/>
          </a:prstGeom>
        </p:spPr>
        <p:txBody>
          <a:bodyPr wrap="square">
            <a:spAutoFit/>
          </a:bodyPr>
          <a:lstStyle/>
          <a:p>
            <a:pPr algn="just">
              <a:lnSpc>
                <a:spcPct val="150000"/>
              </a:lnSpc>
            </a:pPr>
            <a:r>
              <a:rPr lang="zh-CN" altLang="en-US" sz="2400" spc="-100" dirty="0">
                <a:latin typeface="宋体" panose="02010600030101010101" pitchFamily="2" charset="-122"/>
                <a:ea typeface="宋体" panose="02010600030101010101" pitchFamily="2" charset="-122"/>
                <a:cs typeface="楷体" panose="02010609060101010101" pitchFamily="49" charset="-122"/>
              </a:rPr>
              <a:t>②如图乙</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在溢水杯中盛满水</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将石块缓慢浸没在水中</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用小水杯收集石块排开的水</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将排出的水的重力记为</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baseline="-25000" dirty="0">
                <a:latin typeface="宋体" panose="02010600030101010101" pitchFamily="2" charset="-122"/>
                <a:ea typeface="宋体" panose="02010600030101010101" pitchFamily="2" charset="-122"/>
                <a:cs typeface="楷体" panose="02010609060101010101" pitchFamily="49" charset="-122"/>
              </a:rPr>
              <a:t>排</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endParaRPr lang="en-US" altLang="zh-CN" sz="2400" spc="-50" dirty="0">
              <a:latin typeface="宋体" panose="02010600030101010101" pitchFamily="2" charset="-122"/>
              <a:ea typeface="宋体" panose="02010600030101010101" pitchFamily="2" charset="-122"/>
              <a:cs typeface="楷体" panose="02010609060101010101" pitchFamily="49" charset="-122"/>
            </a:endParaRPr>
          </a:p>
        </p:txBody>
      </p:sp>
      <p:sp>
        <p:nvSpPr>
          <p:cNvPr id="17" name="矩形 16">
            <a:extLst>
              <a:ext uri="{FF2B5EF4-FFF2-40B4-BE49-F238E27FC236}">
                <a16:creationId xmlns:a16="http://schemas.microsoft.com/office/drawing/2014/main" xmlns="" id="{CC3865B1-BD5E-4166-A498-6A9E8E7F1CB2}"/>
              </a:ext>
            </a:extLst>
          </p:cNvPr>
          <p:cNvSpPr/>
          <p:nvPr/>
        </p:nvSpPr>
        <p:spPr>
          <a:xfrm>
            <a:off x="1575552" y="3231384"/>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pic>
        <p:nvPicPr>
          <p:cNvPr id="12" name="18考点帮235.jpg" descr="id:2147508401;FounderCES">
            <a:extLst>
              <a:ext uri="{FF2B5EF4-FFF2-40B4-BE49-F238E27FC236}">
                <a16:creationId xmlns:a16="http://schemas.microsoft.com/office/drawing/2014/main" xmlns="" id="{D87DC05E-BCAC-4C15-99DC-551C0F67AF78}"/>
              </a:ext>
            </a:extLst>
          </p:cNvPr>
          <p:cNvPicPr>
            <a:picLocks noChangeAspect="1"/>
          </p:cNvPicPr>
          <p:nvPr/>
        </p:nvPicPr>
        <p:blipFill>
          <a:blip r:embed="rId2"/>
          <a:stretch>
            <a:fillRect/>
          </a:stretch>
        </p:blipFill>
        <p:spPr>
          <a:xfrm>
            <a:off x="7125939" y="3698982"/>
            <a:ext cx="4265856" cy="2362567"/>
          </a:xfrm>
          <a:prstGeom prst="rect">
            <a:avLst/>
          </a:prstGeom>
        </p:spPr>
      </p:pic>
    </p:spTree>
    <p:extLst>
      <p:ext uri="{BB962C8B-B14F-4D97-AF65-F5344CB8AC3E}">
        <p14:creationId xmlns:p14="http://schemas.microsoft.com/office/powerpoint/2010/main" val="15995520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1667764"/>
          </a:xfrm>
          <a:prstGeom prst="rect">
            <a:avLst/>
          </a:prstGeom>
        </p:spPr>
        <p:txBody>
          <a:bodyPr wrap="square">
            <a:spAutoFit/>
          </a:bodyPr>
          <a:lstStyle/>
          <a:p>
            <a:pPr algn="just">
              <a:lnSpc>
                <a:spcPct val="150000"/>
              </a:lnSpc>
            </a:pPr>
            <a:r>
              <a:rPr lang="zh-CN" altLang="en-US" sz="2400" spc="-40" dirty="0">
                <a:latin typeface="宋体" panose="02010600030101010101" pitchFamily="2" charset="-122"/>
                <a:ea typeface="宋体" panose="02010600030101010101" pitchFamily="2" charset="-122"/>
                <a:cs typeface="楷体" panose="02010609060101010101" pitchFamily="49" charset="-122"/>
              </a:rPr>
              <a:t>③如图丙</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把小水杯中的水倒入弹簧下方的小桶中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弹簧的下端又会回到原来的位置</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O</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将此时弹簧对小桶的拉力记为</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latin typeface="宋体" panose="02010600030101010101" pitchFamily="2" charset="-122"/>
                <a:ea typeface="宋体" panose="02010600030101010101" pitchFamily="2" charset="-122"/>
                <a:cs typeface="Times New Roman" panose="02020603050405020304" pitchFamily="18" charset="0"/>
              </a:rPr>
              <a:t>2</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则</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latin typeface="宋体" panose="02010600030101010101" pitchFamily="2" charset="-122"/>
                <a:ea typeface="宋体" panose="02010600030101010101" pitchFamily="2" charset="-122"/>
                <a:cs typeface="Times New Roman" panose="02020603050405020304" pitchFamily="18" charset="0"/>
              </a:rPr>
              <a:t>2</a:t>
            </a:r>
            <a:r>
              <a:rPr lang="en-US" altLang="zh-CN"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latin typeface="宋体" panose="02010600030101010101" pitchFamily="2" charset="-122"/>
                <a:ea typeface="宋体" panose="02010600030101010101" pitchFamily="2" charset="-122"/>
                <a:cs typeface="Times New Roman" panose="02020603050405020304" pitchFamily="18" charset="0"/>
              </a:rPr>
              <a:t>1</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选填“＞”“＜”或“＝”</a:t>
            </a:r>
            <a:r>
              <a:rPr lang="en-US" altLang="zh-CN" sz="2400" spc="-50" dirty="0">
                <a:latin typeface="宋体" panose="02010600030101010101" pitchFamily="2" charset="-122"/>
                <a:ea typeface="宋体" panose="02010600030101010101" pitchFamily="2" charset="-122"/>
                <a:cs typeface="楷体" panose="02010609060101010101" pitchFamily="49" charset="-122"/>
              </a:rPr>
              <a:t>). </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xmlns="" id="{0AD8173F-99BB-484C-8A57-D0484CC5A8B3}"/>
              </a:ext>
            </a:extLst>
          </p:cNvPr>
          <p:cNvSpPr/>
          <p:nvPr/>
        </p:nvSpPr>
        <p:spPr>
          <a:xfrm>
            <a:off x="756540" y="3148471"/>
            <a:ext cx="6103628" cy="2221762"/>
          </a:xfrm>
          <a:prstGeom prst="rect">
            <a:avLst/>
          </a:prstGeom>
        </p:spPr>
        <p:txBody>
          <a:bodyPr wrap="square">
            <a:spAutoFit/>
          </a:bodyPr>
          <a:lstStyle/>
          <a:p>
            <a:pPr algn="just">
              <a:lnSpc>
                <a:spcPct val="150000"/>
              </a:lnSpc>
            </a:pPr>
            <a:r>
              <a:rPr lang="zh-CN" altLang="en-US" sz="2400" spc="-100" dirty="0">
                <a:latin typeface="宋体" panose="02010600030101010101" pitchFamily="2" charset="-122"/>
                <a:ea typeface="宋体" panose="02010600030101010101" pitchFamily="2" charset="-122"/>
                <a:cs typeface="楷体" panose="02010609060101010101" pitchFamily="49" charset="-122"/>
              </a:rPr>
              <a:t>④通过对图丙中小桶和石块进行受力分析</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请推导石块受到的浮力</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10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与排出的水的重力</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100" baseline="-25000" dirty="0">
                <a:latin typeface="宋体" panose="02010600030101010101" pitchFamily="2" charset="-122"/>
                <a:ea typeface="宋体" panose="02010600030101010101" pitchFamily="2" charset="-122"/>
                <a:cs typeface="楷体" panose="02010609060101010101" pitchFamily="49" charset="-122"/>
              </a:rPr>
              <a:t>排</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之间的关系</a:t>
            </a:r>
            <a:r>
              <a:rPr lang="en-US" altLang="zh-CN" sz="2400" spc="-100" dirty="0">
                <a:latin typeface="宋体" panose="02010600030101010101" pitchFamily="2" charset="-122"/>
                <a:ea typeface="宋体" panose="02010600030101010101" pitchFamily="2" charset="-122"/>
                <a:cs typeface="楷体" panose="02010609060101010101" pitchFamily="49" charset="-122"/>
              </a:rPr>
              <a:t>:______________________________</a:t>
            </a:r>
          </a:p>
          <a:p>
            <a:pPr algn="just">
              <a:lnSpc>
                <a:spcPct val="150000"/>
              </a:lnSpc>
            </a:pPr>
            <a:r>
              <a:rPr lang="en-US" altLang="zh-CN" sz="2400" spc="-100" dirty="0">
                <a:latin typeface="宋体" panose="02010600030101010101" pitchFamily="2" charset="-122"/>
                <a:ea typeface="宋体" panose="02010600030101010101" pitchFamily="2" charset="-122"/>
                <a:cs typeface="楷体" panose="02010609060101010101" pitchFamily="49" charset="-122"/>
              </a:rPr>
              <a:t>______________(</a:t>
            </a:r>
            <a:r>
              <a:rPr lang="zh-CN" altLang="en-US" sz="2400" spc="-100" dirty="0">
                <a:latin typeface="宋体" panose="02010600030101010101" pitchFamily="2" charset="-122"/>
                <a:ea typeface="宋体" panose="02010600030101010101" pitchFamily="2" charset="-122"/>
                <a:cs typeface="楷体" panose="02010609060101010101" pitchFamily="49" charset="-122"/>
              </a:rPr>
              <a:t>要求写出推导过程</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endParaRPr lang="en-US" altLang="zh-CN" sz="2400" spc="-50" dirty="0">
              <a:latin typeface="宋体" panose="02010600030101010101" pitchFamily="2" charset="-122"/>
              <a:ea typeface="宋体" panose="02010600030101010101" pitchFamily="2" charset="-122"/>
              <a:cs typeface="楷体" panose="02010609060101010101" pitchFamily="49" charset="-122"/>
            </a:endParaRPr>
          </a:p>
        </p:txBody>
      </p:sp>
      <p:sp>
        <p:nvSpPr>
          <p:cNvPr id="17" name="矩形 16">
            <a:extLst>
              <a:ext uri="{FF2B5EF4-FFF2-40B4-BE49-F238E27FC236}">
                <a16:creationId xmlns:a16="http://schemas.microsoft.com/office/drawing/2014/main" xmlns="" id="{CC3865B1-BD5E-4166-A498-6A9E8E7F1CB2}"/>
              </a:ext>
            </a:extLst>
          </p:cNvPr>
          <p:cNvSpPr/>
          <p:nvPr/>
        </p:nvSpPr>
        <p:spPr>
          <a:xfrm>
            <a:off x="7148241" y="2115687"/>
            <a:ext cx="53154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pic>
        <p:nvPicPr>
          <p:cNvPr id="12" name="18考点帮235.jpg" descr="id:2147508401;FounderCES">
            <a:extLst>
              <a:ext uri="{FF2B5EF4-FFF2-40B4-BE49-F238E27FC236}">
                <a16:creationId xmlns:a16="http://schemas.microsoft.com/office/drawing/2014/main" xmlns="" id="{D87DC05E-BCAC-4C15-99DC-551C0F67AF78}"/>
              </a:ext>
            </a:extLst>
          </p:cNvPr>
          <p:cNvPicPr>
            <a:picLocks noChangeAspect="1"/>
          </p:cNvPicPr>
          <p:nvPr/>
        </p:nvPicPr>
        <p:blipFill>
          <a:blip r:embed="rId2"/>
          <a:stretch>
            <a:fillRect/>
          </a:stretch>
        </p:blipFill>
        <p:spPr>
          <a:xfrm>
            <a:off x="7125939" y="3698982"/>
            <a:ext cx="4265856" cy="2362567"/>
          </a:xfrm>
          <a:prstGeom prst="rect">
            <a:avLst/>
          </a:prstGeom>
        </p:spPr>
      </p:pic>
      <p:sp>
        <p:nvSpPr>
          <p:cNvPr id="11" name="矩形 10">
            <a:extLst>
              <a:ext uri="{FF2B5EF4-FFF2-40B4-BE49-F238E27FC236}">
                <a16:creationId xmlns:a16="http://schemas.microsoft.com/office/drawing/2014/main" xmlns="" id="{BA8C94E4-22A0-4494-B6D4-C2D32C2DB846}"/>
              </a:ext>
            </a:extLst>
          </p:cNvPr>
          <p:cNvSpPr/>
          <p:nvPr/>
        </p:nvSpPr>
        <p:spPr>
          <a:xfrm>
            <a:off x="854074" y="4183950"/>
            <a:ext cx="6006094" cy="1130246"/>
          </a:xfrm>
          <a:prstGeom prst="rect">
            <a:avLst/>
          </a:prstGeom>
        </p:spPr>
        <p:txBody>
          <a:bodyPr wrap="square">
            <a:spAutoFit/>
          </a:bodyPr>
          <a:lstStyle/>
          <a:p>
            <a:pPr>
              <a:lnSpc>
                <a:spcPct val="150000"/>
              </a:lnSpc>
            </a:pP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T</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浮</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且</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所以</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浮</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320094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48803"/>
            <a:ext cx="10672632" cy="2775760"/>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实验器材</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a:t>
            </a:r>
            <a:r>
              <a:rPr lang="zh-CN" altLang="en-US" sz="2400" spc="-40" dirty="0">
                <a:latin typeface="宋体" panose="02010600030101010101" pitchFamily="2" charset="-122"/>
                <a:ea typeface="宋体" panose="02010600030101010101" pitchFamily="2" charset="-122"/>
                <a:cs typeface="楷体" panose="02010609060101010101" pitchFamily="49" charset="-122"/>
              </a:rPr>
              <a:t>弹簧测力计的使用和读数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溢水杯的正确使用</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实验前使溢水杯中的液体</a:t>
            </a:r>
            <a:r>
              <a:rPr lang="zh-CN" altLang="en-US" sz="2400" u="wavyHeavy" spc="-40"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达到</a:t>
            </a:r>
            <a:r>
              <a:rPr lang="zh-CN" altLang="en-US" sz="2400" spc="-40" dirty="0">
                <a:latin typeface="宋体" panose="02010600030101010101" pitchFamily="2" charset="-122"/>
                <a:ea typeface="宋体" panose="02010600030101010101" pitchFamily="2" charset="-122"/>
                <a:cs typeface="楷体" panose="02010609060101010101" pitchFamily="49" charset="-122"/>
              </a:rPr>
              <a:t>溢水口</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即把溢水杯装满</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实验中要将物体</a:t>
            </a:r>
            <a:r>
              <a:rPr lang="zh-CN" altLang="en-US" sz="2400" u="wavyHeavy" spc="-40" dirty="0">
                <a:uFill>
                  <a:solidFill>
                    <a:srgbClr val="FF0000"/>
                  </a:solidFill>
                </a:uFill>
                <a:latin typeface="宋体" panose="02010600030101010101" pitchFamily="2" charset="-122"/>
                <a:ea typeface="宋体" panose="02010600030101010101" pitchFamily="2" charset="-122"/>
              </a:rPr>
              <a:t>缓慢</a:t>
            </a:r>
            <a:r>
              <a:rPr lang="zh-CN" altLang="en-US" sz="2400" spc="-40" dirty="0">
                <a:latin typeface="宋体" panose="02010600030101010101" pitchFamily="2" charset="-122"/>
                <a:ea typeface="宋体" panose="02010600030101010101" pitchFamily="2" charset="-122"/>
                <a:cs typeface="楷体" panose="02010609060101010101" pitchFamily="49" charset="-122"/>
              </a:rPr>
              <a:t>浸入液体中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3.</a:t>
            </a:r>
            <a:r>
              <a:rPr lang="zh-CN" altLang="en-US" sz="2400" spc="-40" dirty="0">
                <a:latin typeface="宋体" panose="02010600030101010101" pitchFamily="2" charset="-122"/>
                <a:ea typeface="宋体" panose="02010600030101010101" pitchFamily="2" charset="-122"/>
                <a:cs typeface="楷体" panose="02010609060101010101" pitchFamily="49" charset="-122"/>
              </a:rPr>
              <a:t>溢水杯的替代器材</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烧杯和垫块</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74445876"/>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19996" cy="3806235"/>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内容</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浸在液体中的物体受到</a:t>
                </a:r>
                <a:r>
                  <a:rPr lang="zh-CN" altLang="en-US" sz="2400" u="sng" dirty="0">
                    <a:latin typeface="宋体" panose="02010600030101010101" pitchFamily="2" charset="-122"/>
                    <a:ea typeface="宋体" panose="02010600030101010101" pitchFamily="2" charset="-122"/>
                  </a:rPr>
                  <a:t>⑪ 　　　</a:t>
                </a:r>
                <a:r>
                  <a:rPr lang="zh-CN" altLang="en-US" sz="2400" dirty="0">
                    <a:latin typeface="宋体" panose="02010600030101010101" pitchFamily="2" charset="-122"/>
                    <a:ea typeface="宋体" panose="02010600030101010101" pitchFamily="2" charset="-122"/>
                  </a:rPr>
                  <a:t>的浮力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浮力的大小等于</a:t>
                </a:r>
                <a:r>
                  <a:rPr lang="zh-CN" altLang="en-US" sz="2400" u="sng" dirty="0">
                    <a:latin typeface="宋体" panose="02010600030101010101" pitchFamily="2" charset="-122"/>
                    <a:ea typeface="宋体" panose="02010600030101010101" pitchFamily="2" charset="-122"/>
                  </a:rPr>
                  <a:t>⑫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公式</a:t>
                </a:r>
                <a:r>
                  <a:rPr lang="en-US" altLang="zh-CN" sz="2400" dirty="0">
                    <a:latin typeface="黑体" panose="02010609060101010101" pitchFamily="49" charset="-122"/>
                    <a:ea typeface="黑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baseline="-25000" dirty="0">
                    <a:latin typeface="宋体" panose="02010600030101010101" pitchFamily="2" charset="-122"/>
                    <a:ea typeface="宋体" panose="02010600030101010101" pitchFamily="2" charset="-122"/>
                  </a:rPr>
                  <a:t>浮</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⑬</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⑭</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spc="250" dirty="0">
                    <a:latin typeface="宋体" panose="02010600030101010101" pitchFamily="2" charset="-122"/>
                    <a:ea typeface="宋体" panose="02010600030101010101" pitchFamily="2" charset="-122"/>
                  </a:rPr>
                  <a:t>(1)</a:t>
                </a:r>
                <a:r>
                  <a:rPr lang="en-US" altLang="zh-CN" sz="2400" i="1" spc="2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250" baseline="-25000" dirty="0">
                    <a:latin typeface="宋体" panose="02010600030101010101" pitchFamily="2" charset="-122"/>
                    <a:ea typeface="宋体" panose="02010600030101010101" pitchFamily="2" charset="-122"/>
                  </a:rPr>
                  <a:t>浮</a:t>
                </a:r>
                <a:r>
                  <a:rPr lang="zh-CN" altLang="en-US" sz="2400" spc="250" dirty="0">
                    <a:latin typeface="宋体" panose="02010600030101010101" pitchFamily="2" charset="-122"/>
                    <a:ea typeface="宋体" panose="02010600030101010101" pitchFamily="2" charset="-122"/>
                  </a:rPr>
                  <a:t>表示浮力</a:t>
                </a:r>
                <a:r>
                  <a:rPr lang="en-US" altLang="zh-CN" sz="2400" spc="250" dirty="0">
                    <a:latin typeface="宋体" panose="02010600030101010101" pitchFamily="2" charset="-122"/>
                    <a:ea typeface="宋体" panose="02010600030101010101" pitchFamily="2" charset="-122"/>
                  </a:rPr>
                  <a:t>,</a:t>
                </a:r>
                <a:r>
                  <a:rPr lang="zh-CN" altLang="en-US" sz="2400" spc="250" dirty="0">
                    <a:latin typeface="宋体" panose="02010600030101010101" pitchFamily="2" charset="-122"/>
                    <a:ea typeface="宋体" panose="02010600030101010101" pitchFamily="2" charset="-122"/>
                  </a:rPr>
                  <a:t>单位是</a:t>
                </a:r>
                <a:r>
                  <a:rPr lang="en-US" altLang="zh-CN" sz="2400" spc="25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spc="2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spc="250"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250" baseline="-25000" dirty="0">
                    <a:latin typeface="宋体" panose="02010600030101010101" pitchFamily="2" charset="-122"/>
                    <a:ea typeface="宋体" panose="02010600030101010101" pitchFamily="2" charset="-122"/>
                  </a:rPr>
                  <a:t>液</a:t>
                </a:r>
                <a:r>
                  <a:rPr lang="zh-CN" altLang="en-US" sz="2400" spc="250" dirty="0">
                    <a:latin typeface="宋体" panose="02010600030101010101" pitchFamily="2" charset="-122"/>
                    <a:ea typeface="宋体" panose="02010600030101010101" pitchFamily="2" charset="-122"/>
                  </a:rPr>
                  <a:t>表示液体的密度</a:t>
                </a:r>
                <a:r>
                  <a:rPr lang="en-US" altLang="zh-CN" sz="2400" spc="250" dirty="0">
                    <a:latin typeface="宋体" panose="02010600030101010101" pitchFamily="2" charset="-122"/>
                    <a:ea typeface="宋体" panose="02010600030101010101" pitchFamily="2" charset="-122"/>
                  </a:rPr>
                  <a:t>,</a:t>
                </a:r>
                <a:r>
                  <a:rPr lang="zh-CN" altLang="en-US" sz="2400" spc="250" dirty="0">
                    <a:latin typeface="宋体" panose="02010600030101010101" pitchFamily="2" charset="-122"/>
                    <a:ea typeface="宋体" panose="02010600030101010101" pitchFamily="2" charset="-122"/>
                  </a:rPr>
                  <a:t>单位是</a:t>
                </a:r>
                <a:r>
                  <a:rPr lang="en-US" altLang="zh-CN" sz="2400" spc="250" dirty="0">
                    <a:latin typeface="Times New Roman" panose="02020603050405020304" pitchFamily="18" charset="0"/>
                    <a:ea typeface="宋体" panose="02010600030101010101" pitchFamily="2" charset="-122"/>
                    <a:cs typeface="Times New Roman" panose="02020603050405020304" pitchFamily="18" charset="0"/>
                  </a:rPr>
                  <a:t>kg/m</a:t>
                </a:r>
                <a:r>
                  <a:rPr lang="en-US" altLang="zh-CN" sz="2400" spc="250" baseline="30000" dirty="0">
                    <a:latin typeface="宋体" panose="02010600030101010101" pitchFamily="2" charset="-122"/>
                    <a:ea typeface="宋体" panose="02010600030101010101" pitchFamily="2" charset="-122"/>
                  </a:rPr>
                  <a:t>3</a:t>
                </a:r>
                <a:r>
                  <a:rPr lang="zh-CN" altLang="en-US" sz="2400" spc="250" dirty="0">
                    <a:latin typeface="宋体" panose="02010600030101010101" pitchFamily="2" charset="-122"/>
                    <a:ea typeface="宋体" panose="02010600030101010101" pitchFamily="2" charset="-122"/>
                  </a:rPr>
                  <a:t>；</a:t>
                </a:r>
                <a:r>
                  <a:rPr lang="en-US" altLang="zh-CN" sz="2400" i="1" spc="25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250" baseline="-25000" dirty="0">
                    <a:latin typeface="宋体" panose="02010600030101010101" pitchFamily="2" charset="-122"/>
                    <a:ea typeface="宋体" panose="02010600030101010101" pitchFamily="2" charset="-122"/>
                  </a:rPr>
                  <a:t>排</a:t>
                </a:r>
                <a:r>
                  <a:rPr lang="zh-CN" altLang="en-US" sz="2400" spc="250" dirty="0">
                    <a:latin typeface="宋体" panose="02010600030101010101" pitchFamily="2" charset="-122"/>
                    <a:ea typeface="宋体" panose="02010600030101010101" pitchFamily="2" charset="-122"/>
                  </a:rPr>
                  <a:t>表示</a:t>
                </a:r>
                <a:r>
                  <a:rPr lang="zh-CN" altLang="en-US" sz="2400" u="sng" spc="100" dirty="0">
                    <a:latin typeface="宋体" panose="02010600030101010101" pitchFamily="2" charset="-122"/>
                    <a:ea typeface="宋体" panose="02010600030101010101" pitchFamily="2" charset="-122"/>
                  </a:rPr>
                  <a:t>⑮            </a:t>
                </a:r>
                <a:r>
                  <a:rPr lang="zh-CN" altLang="en-US" sz="2400" dirty="0">
                    <a:latin typeface="宋体" panose="02010600030101010101" pitchFamily="2" charset="-122"/>
                    <a:ea typeface="宋体" panose="02010600030101010101" pitchFamily="2" charset="-122"/>
                  </a:rPr>
                  <a:t>的体积，单位是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变形式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物体排开液体的体积</a:t>
                </a:r>
                <a14:m>
                  <m:oMath xmlns:m="http://schemas.openxmlformats.org/officeDocument/2006/math">
                    <m:r>
                      <a:rPr lang="en-US" altLang="zh-CN" sz="2400" i="1" dirty="0" smtClean="0">
                        <a:latin typeface="Cambria Math" panose="02040503050406030204" pitchFamily="18" charset="0"/>
                        <a:ea typeface="宋体" panose="02010600030101010101" pitchFamily="2" charset="-122"/>
                      </a:rPr>
                      <m:t>𝑉</m:t>
                    </m:r>
                    <m:r>
                      <a:rPr lang="zh-CN" altLang="en-US" sz="2400" i="0" baseline="-25000" dirty="0" smtClean="0">
                        <a:latin typeface="Cambria Math" panose="02040503050406030204" pitchFamily="18" charset="0"/>
                        <a:ea typeface="宋体" panose="02010600030101010101" pitchFamily="2" charset="-122"/>
                      </a:rPr>
                      <m:t>排</m:t>
                    </m:r>
                    <m:r>
                      <a:rPr lang="en-US" altLang="zh-CN" sz="2400" i="1" dirty="0">
                        <a:latin typeface="Cambria Math" panose="02040503050406030204" pitchFamily="18" charset="0"/>
                        <a:ea typeface="宋体" panose="02010600030101010101" pitchFamily="2" charset="-122"/>
                      </a:rPr>
                      <m:t>=</m:t>
                    </m:r>
                    <m:f>
                      <m:fPr>
                        <m:ctrlPr>
                          <a:rPr lang="en-US" altLang="zh-CN" sz="2400" i="1" dirty="0">
                            <a:latin typeface="Cambria Math"/>
                            <a:ea typeface="宋体" panose="02010600030101010101" pitchFamily="2" charset="-122"/>
                          </a:rPr>
                        </m:ctrlPr>
                      </m:fPr>
                      <m:num>
                        <m:r>
                          <a:rPr lang="en-US" altLang="zh-CN" sz="2400" b="0" i="1" dirty="0" smtClean="0">
                            <a:latin typeface="Cambria Math" panose="02040503050406030204" pitchFamily="18" charset="0"/>
                            <a:ea typeface="宋体" panose="02010600030101010101" pitchFamily="2" charset="-122"/>
                          </a:rPr>
                          <m:t>𝐹</m:t>
                        </m:r>
                        <m:r>
                          <a:rPr lang="zh-CN" altLang="en-US" sz="2400" b="0" i="1" baseline="-25000" dirty="0" smtClean="0">
                            <a:latin typeface="Cambria Math" panose="02040503050406030204" pitchFamily="18" charset="0"/>
                            <a:ea typeface="宋体" panose="02010600030101010101" pitchFamily="2" charset="-122"/>
                          </a:rPr>
                          <m:t>浮</m:t>
                        </m:r>
                      </m:num>
                      <m:den>
                        <m:r>
                          <a:rPr lang="en-US" altLang="zh-CN" sz="2400" i="1" dirty="0">
                            <a:latin typeface="Cambria Math" panose="02040503050406030204" pitchFamily="18" charset="0"/>
                            <a:ea typeface="宋体" panose="02010600030101010101" pitchFamily="2" charset="-122"/>
                          </a:rPr>
                          <m:t>𝜌</m:t>
                        </m:r>
                        <m:r>
                          <a:rPr lang="zh-CN" altLang="en-US" sz="2400" i="1" baseline="-25000" dirty="0">
                            <a:latin typeface="Cambria Math" panose="02040503050406030204" pitchFamily="18" charset="0"/>
                            <a:ea typeface="宋体" panose="02010600030101010101" pitchFamily="2" charset="-122"/>
                          </a:rPr>
                          <m:t>液</m:t>
                        </m:r>
                        <m:r>
                          <a:rPr lang="en-US" altLang="zh-CN" sz="2400" i="1" dirty="0">
                            <a:latin typeface="Cambria Math" panose="02040503050406030204" pitchFamily="18" charset="0"/>
                            <a:ea typeface="宋体" panose="02010600030101010101" pitchFamily="2" charset="-122"/>
                          </a:rPr>
                          <m:t>𝑔</m:t>
                        </m:r>
                      </m:den>
                    </m:f>
                  </m:oMath>
                </a14:m>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液体的密度</a:t>
                </a:r>
                <a14:m>
                  <m:oMath xmlns:m="http://schemas.openxmlformats.org/officeDocument/2006/math">
                    <m:r>
                      <a:rPr lang="en-US" altLang="zh-CN" sz="2400" b="0" i="1" dirty="0" smtClean="0">
                        <a:latin typeface="Cambria Math" panose="02040503050406030204" pitchFamily="18" charset="0"/>
                        <a:ea typeface="宋体" panose="02010600030101010101" pitchFamily="2" charset="-122"/>
                      </a:rPr>
                      <m:t>𝜌</m:t>
                    </m:r>
                    <m:r>
                      <a:rPr lang="zh-CN" altLang="en-US" sz="2400" b="0" i="1" baseline="-25000" dirty="0" smtClean="0">
                        <a:latin typeface="Cambria Math" panose="02040503050406030204" pitchFamily="18" charset="0"/>
                        <a:ea typeface="宋体" panose="02010600030101010101" pitchFamily="2" charset="-122"/>
                      </a:rPr>
                      <m:t>液</m:t>
                    </m:r>
                    <m:r>
                      <a:rPr lang="en-US" altLang="zh-CN" sz="2400" i="1" dirty="0">
                        <a:latin typeface="Cambria Math" panose="02040503050406030204" pitchFamily="18" charset="0"/>
                        <a:ea typeface="宋体" panose="02010600030101010101" pitchFamily="2" charset="-122"/>
                      </a:rPr>
                      <m:t>=</m:t>
                    </m:r>
                    <m:f>
                      <m:fPr>
                        <m:ctrlPr>
                          <a:rPr lang="en-US" altLang="zh-CN" sz="2400" i="1" dirty="0" smtClean="0">
                            <a:latin typeface="Cambria Math"/>
                            <a:ea typeface="宋体" panose="02010600030101010101" pitchFamily="2" charset="-122"/>
                          </a:rPr>
                        </m:ctrlPr>
                      </m:fPr>
                      <m:num>
                        <m:r>
                          <a:rPr lang="en-US" altLang="zh-CN" sz="2400" i="1" dirty="0">
                            <a:latin typeface="Cambria Math" panose="02040503050406030204" pitchFamily="18" charset="0"/>
                            <a:ea typeface="宋体" panose="02010600030101010101" pitchFamily="2" charset="-122"/>
                          </a:rPr>
                          <m:t>𝐹</m:t>
                        </m:r>
                        <m:r>
                          <a:rPr lang="zh-CN" altLang="en-US" sz="2400" i="1" baseline="-25000" dirty="0">
                            <a:latin typeface="Cambria Math" panose="02040503050406030204" pitchFamily="18" charset="0"/>
                            <a:ea typeface="宋体" panose="02010600030101010101" pitchFamily="2" charset="-122"/>
                          </a:rPr>
                          <m:t>浮</m:t>
                        </m:r>
                      </m:num>
                      <m:den>
                        <m:r>
                          <a:rPr lang="en-US" altLang="zh-CN" sz="2400" i="1" dirty="0" err="1" smtClean="0">
                            <a:latin typeface="Cambria Math" panose="02040503050406030204" pitchFamily="18" charset="0"/>
                            <a:ea typeface="宋体" panose="02010600030101010101" pitchFamily="2" charset="-122"/>
                          </a:rPr>
                          <m:t>𝑔</m:t>
                        </m:r>
                        <m:r>
                          <a:rPr lang="en-US" altLang="zh-CN" sz="2400" b="0" i="1" dirty="0" smtClean="0">
                            <a:latin typeface="Cambria Math" panose="02040503050406030204" pitchFamily="18" charset="0"/>
                            <a:ea typeface="宋体" panose="02010600030101010101" pitchFamily="2" charset="-122"/>
                          </a:rPr>
                          <m:t>𝑉</m:t>
                        </m:r>
                        <m:r>
                          <a:rPr lang="zh-CN" altLang="en-US" sz="2400" b="0" i="1" baseline="-25000" dirty="0" smtClean="0">
                            <a:latin typeface="Cambria Math" panose="02040503050406030204" pitchFamily="18" charset="0"/>
                            <a:ea typeface="宋体" panose="02010600030101010101" pitchFamily="2" charset="-122"/>
                          </a:rPr>
                          <m:t>排</m:t>
                        </m:r>
                      </m:den>
                    </m:f>
                  </m:oMath>
                </a14:m>
                <a:r>
                  <a:rPr lang="en-US" altLang="zh-CN" sz="2400" dirty="0">
                    <a:latin typeface="宋体" panose="02010600030101010101" pitchFamily="2" charset="-122"/>
                    <a:ea typeface="宋体" panose="02010600030101010101" pitchFamily="2" charset="-122"/>
                  </a:rPr>
                  <a:t>.</a:t>
                </a:r>
              </a:p>
            </p:txBody>
          </p:sp>
        </mc:Choice>
        <mc:Fallback xmlns="">
          <p:sp>
            <p:nvSpPr>
              <p:cNvPr id="2" name="矩形 1">
                <a:extLst>
                  <a:ext uri="{FF2B5EF4-FFF2-40B4-BE49-F238E27FC236}">
                    <a16:creationId xmlns:a16="http://schemas.microsoft.com/office/drawing/2014/main" id="{5FDFA0BA-11EC-41EB-BE42-488610CEF75A}"/>
                  </a:ext>
                </a:extLst>
              </p:cNvPr>
              <p:cNvSpPr>
                <a:spLocks noRot="1" noChangeAspect="1" noMove="1" noResize="1" noEditPoints="1" noAdjustHandles="1" noChangeArrowheads="1" noChangeShapeType="1" noTextEdit="1"/>
              </p:cNvSpPr>
              <p:nvPr/>
            </p:nvSpPr>
            <p:spPr>
              <a:xfrm>
                <a:off x="763113" y="1337081"/>
                <a:ext cx="10619996" cy="3806235"/>
              </a:xfrm>
              <a:prstGeom prst="rect">
                <a:avLst/>
              </a:prstGeom>
              <a:blipFill>
                <a:blip r:embed="rId2"/>
                <a:stretch>
                  <a:fillRect l="-861" r="-918"/>
                </a:stretch>
              </a:blipFill>
            </p:spPr>
            <p:txBody>
              <a:bodyPr/>
              <a:lstStyle/>
              <a:p>
                <a:r>
                  <a:rPr lang="zh-CN" altLang="en-US">
                    <a:noFill/>
                  </a:rPr>
                  <a:t> </a:t>
                </a:r>
              </a:p>
            </p:txBody>
          </p:sp>
        </mc:Fallback>
      </mc:AlternateContent>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6341346" y="140633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向上</a:t>
            </a:r>
          </a:p>
        </p:txBody>
      </p:sp>
      <p:sp>
        <p:nvSpPr>
          <p:cNvPr id="8" name="矩形 7">
            <a:extLst>
              <a:ext uri="{FF2B5EF4-FFF2-40B4-BE49-F238E27FC236}">
                <a16:creationId xmlns:a16="http://schemas.microsoft.com/office/drawing/2014/main" xmlns="" id="{1C75BCF4-4B3E-4E08-9537-AF4A91714B0F}"/>
              </a:ext>
            </a:extLst>
          </p:cNvPr>
          <p:cNvSpPr/>
          <p:nvPr/>
        </p:nvSpPr>
        <p:spPr>
          <a:xfrm>
            <a:off x="1300086" y="1957316"/>
            <a:ext cx="3587842"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它排开的液体受到的重力</a:t>
            </a:r>
          </a:p>
        </p:txBody>
      </p:sp>
      <p:sp>
        <p:nvSpPr>
          <p:cNvPr id="10" name="矩形 9">
            <a:extLst>
              <a:ext uri="{FF2B5EF4-FFF2-40B4-BE49-F238E27FC236}">
                <a16:creationId xmlns:a16="http://schemas.microsoft.com/office/drawing/2014/main" xmlns="" id="{417B7ACF-590E-4FA0-820D-6050460A548C}"/>
              </a:ext>
            </a:extLst>
          </p:cNvPr>
          <p:cNvSpPr/>
          <p:nvPr/>
        </p:nvSpPr>
        <p:spPr>
          <a:xfrm>
            <a:off x="3094007" y="2486790"/>
            <a:ext cx="614271"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1633DD0F-52F6-4411-922E-67C0E10D5BF5}"/>
              </a:ext>
            </a:extLst>
          </p:cNvPr>
          <p:cNvSpPr/>
          <p:nvPr/>
        </p:nvSpPr>
        <p:spPr>
          <a:xfrm>
            <a:off x="4950137" y="2486790"/>
            <a:ext cx="1128835"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gV</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42F80DDB-4DFF-467C-AFCA-5061ADB5DACB}"/>
              </a:ext>
            </a:extLst>
          </p:cNvPr>
          <p:cNvSpPr/>
          <p:nvPr/>
        </p:nvSpPr>
        <p:spPr>
          <a:xfrm>
            <a:off x="1205766" y="3622980"/>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物体排开液体</a:t>
            </a:r>
          </a:p>
        </p:txBody>
      </p:sp>
    </p:spTree>
    <p:extLst>
      <p:ext uri="{BB962C8B-B14F-4D97-AF65-F5344CB8AC3E}">
        <p14:creationId xmlns:p14="http://schemas.microsoft.com/office/powerpoint/2010/main" val="304556787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48803"/>
            <a:ext cx="10672632" cy="3329758"/>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实验操作要点</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用称重法计算浮力</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测量物体排开液体的重力</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先测出空桶的重力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再测出桶和溢出液体的总重力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则排开的液体的重力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改变实验条件</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多次实验</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浸没改为部分浸入、换用不同的液体、换用不同的固体、探究物体</a:t>
            </a:r>
            <a:r>
              <a:rPr lang="zh-CN" altLang="en-US" sz="2400" u="wavyHeavy" spc="-40" dirty="0">
                <a:uFill>
                  <a:solidFill>
                    <a:srgbClr val="FF0000"/>
                  </a:solidFill>
                </a:uFill>
                <a:latin typeface="宋体" panose="02010600030101010101" pitchFamily="2" charset="-122"/>
                <a:ea typeface="宋体" panose="02010600030101010101" pitchFamily="2" charset="-122"/>
              </a:rPr>
              <a:t>漂浮</a:t>
            </a:r>
            <a:r>
              <a:rPr lang="zh-CN" altLang="en-US" sz="2400" spc="-40" dirty="0">
                <a:latin typeface="宋体" panose="02010600030101010101" pitchFamily="2" charset="-122"/>
                <a:ea typeface="宋体" panose="02010600030101010101" pitchFamily="2" charset="-122"/>
                <a:cs typeface="楷体" panose="02010609060101010101" pitchFamily="49" charset="-122"/>
              </a:rPr>
              <a:t>时浮力的大小等</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目的是得出普遍规律</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15052958"/>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48803"/>
            <a:ext cx="10672632" cy="4437753"/>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实验分析</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7.</a:t>
            </a:r>
            <a:r>
              <a:rPr lang="zh-CN" altLang="en-US" sz="2400" spc="-40" dirty="0">
                <a:latin typeface="宋体" panose="02010600030101010101" pitchFamily="2" charset="-122"/>
                <a:ea typeface="宋体" panose="02010600030101010101" pitchFamily="2" charset="-122"/>
                <a:cs typeface="楷体" panose="02010609060101010101" pitchFamily="49" charset="-122"/>
              </a:rPr>
              <a:t>结合阿基米德原理</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cs typeface="楷体" panose="02010609060101010101" pitchFamily="49" charset="-122"/>
              </a:rPr>
              <a:t>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spc="-40" baseline="-25000" dirty="0">
                <a:latin typeface="宋体" panose="02010600030101010101" pitchFamily="2" charset="-122"/>
                <a:ea typeface="宋体" panose="02010600030101010101" pitchFamily="2" charset="-122"/>
              </a:rPr>
              <a:t>液</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40" baseline="-25000" dirty="0">
                <a:latin typeface="宋体" panose="02010600030101010101" pitchFamily="2" charset="-122"/>
                <a:ea typeface="宋体" panose="02010600030101010101" pitchFamily="2" charset="-122"/>
              </a:rPr>
              <a:t>排</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计算固体或液体的密度</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8.</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实验步骤的补充或排序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先分别测出空桶的重力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zh-CN" altLang="en-US" sz="2400" spc="-40" dirty="0">
                <a:latin typeface="宋体" panose="02010600030101010101" pitchFamily="2" charset="-122"/>
                <a:ea typeface="宋体" panose="02010600030101010101" pitchFamily="2" charset="-122"/>
                <a:cs typeface="楷体" panose="02010609060101010101" pitchFamily="49" charset="-122"/>
              </a:rPr>
              <a:t>和物体的重力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再将物体浸入液体中读取弹簧测力计的拉力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最后测出桶和溢出液体的总重力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9.</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实验结论的得出</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分别计算</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zh-CN" altLang="en-US" sz="2400" spc="-40" dirty="0">
                <a:latin typeface="宋体" panose="02010600030101010101" pitchFamily="2" charset="-122"/>
                <a:ea typeface="宋体" panose="02010600030101010101" pitchFamily="2" charset="-122"/>
                <a:cs typeface="楷体" panose="02010609060101010101" pitchFamily="49" charset="-122"/>
              </a:rPr>
              <a:t>和</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rPr>
              <a:t>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比较两者是否相等</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即验证</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zh-CN" altLang="en-US" sz="2400" spc="-40" dirty="0">
                <a:latin typeface="宋体" panose="02010600030101010101" pitchFamily="2" charset="-122"/>
                <a:ea typeface="宋体" panose="02010600030101010101" pitchFamily="2" charset="-122"/>
                <a:cs typeface="楷体" panose="02010609060101010101" pitchFamily="49" charset="-122"/>
              </a:rPr>
              <a:t>是否成立</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spc="-40" dirty="0">
                <a:latin typeface="黑体" panose="02010609060101010101" pitchFamily="49" charset="-122"/>
                <a:ea typeface="黑体" panose="02010609060101010101" pitchFamily="49"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rPr>
              <a:t>浸在液体中的物体受到向上的浮力</a:t>
            </a:r>
            <a:r>
              <a:rPr lang="en-US" altLang="zh-CN" sz="2400" spc="-40" dirty="0">
                <a:latin typeface="宋体" panose="02010600030101010101" pitchFamily="2" charset="-122"/>
                <a:ea typeface="宋体" panose="02010600030101010101" pitchFamily="2" charset="-122"/>
              </a:rPr>
              <a:t>,</a:t>
            </a:r>
            <a:r>
              <a:rPr lang="zh-CN" altLang="en-US" sz="2400" u="wavyHeavy" spc="-40" dirty="0">
                <a:uFill>
                  <a:solidFill>
                    <a:srgbClr val="FF0000"/>
                  </a:solidFill>
                </a:uFill>
                <a:latin typeface="宋体" panose="02010600030101010101" pitchFamily="2" charset="-122"/>
                <a:ea typeface="宋体" panose="02010600030101010101" pitchFamily="2" charset="-122"/>
              </a:rPr>
              <a:t>浮力的大小等于它排开的液体受到的重力</a:t>
            </a:r>
            <a:r>
              <a:rPr lang="en-US" altLang="zh-CN" sz="2400" spc="-40" dirty="0">
                <a:latin typeface="宋体" panose="02010600030101010101" pitchFamily="2" charset="-122"/>
                <a:ea typeface="宋体" panose="02010600030101010101" pitchFamily="2" charset="-122"/>
              </a:rPr>
              <a:t>,</a:t>
            </a:r>
            <a:r>
              <a:rPr lang="zh-CN" altLang="en-US" sz="2400" spc="-40" dirty="0">
                <a:latin typeface="宋体" panose="02010600030101010101" pitchFamily="2" charset="-122"/>
                <a:ea typeface="宋体" panose="02010600030101010101" pitchFamily="2" charset="-122"/>
              </a:rPr>
              <a:t>即验证了阿基米德原理</a:t>
            </a:r>
            <a:r>
              <a:rPr lang="en-US" altLang="zh-CN" sz="2400" spc="-40" dirty="0">
                <a:latin typeface="宋体" panose="02010600030101010101" pitchFamily="2" charset="-122"/>
                <a:ea typeface="宋体" panose="02010600030101010101" pitchFamily="2"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58948789"/>
      </p:ext>
    </p:extLst>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48803"/>
            <a:ext cx="10672632" cy="3652923"/>
          </a:xfrm>
          <a:prstGeom prst="rect">
            <a:avLst/>
          </a:prstGeom>
        </p:spPr>
        <p:txBody>
          <a:bodyPr wrap="square">
            <a:spAutoFit/>
          </a:bodyPr>
          <a:lstStyle/>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实验步骤乱序的误差分析</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①</a:t>
            </a:r>
            <a:r>
              <a:rPr lang="zh-CN" altLang="en-US" sz="2400" spc="-40" dirty="0">
                <a:latin typeface="宋体" panose="02010600030101010101" pitchFamily="2" charset="-122"/>
                <a:ea typeface="宋体" panose="02010600030101010101" pitchFamily="2" charset="-122"/>
                <a:cs typeface="楷体" panose="02010609060101010101" pitchFamily="49" charset="-122"/>
              </a:rPr>
              <a:t>先将物体浸入液体中读取弹簧测力计的拉力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后测物体的重力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由于物体沾水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物体重力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的测量值偏大</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导致</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cs typeface="楷体" panose="02010609060101010101" pitchFamily="49" charset="-122"/>
              </a:rPr>
              <a:t>浮</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的测量值偏大</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rPr>
              <a:t>浮</a:t>
            </a:r>
            <a:r>
              <a:rPr lang="zh-CN" altLang="en-US"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②</a:t>
            </a:r>
            <a:r>
              <a:rPr lang="zh-CN" altLang="en-US" sz="2400" spc="-40" dirty="0">
                <a:latin typeface="宋体" panose="02010600030101010101" pitchFamily="2" charset="-122"/>
                <a:ea typeface="宋体" panose="02010600030101010101" pitchFamily="2" charset="-122"/>
                <a:cs typeface="楷体" panose="02010609060101010101" pitchFamily="49" charset="-122"/>
              </a:rPr>
              <a:t>先测桶和溢出液体的总重力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后测空桶的重力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由于桶内残留水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空桶的重力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rPr>
              <a:t>0</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的测量值偏大</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导致</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的测量值偏小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40" baseline="-25000" dirty="0">
                <a:latin typeface="宋体" panose="02010600030101010101" pitchFamily="2" charset="-122"/>
                <a:ea typeface="宋体" panose="02010600030101010101" pitchFamily="2" charset="-122"/>
              </a:rPr>
              <a:t>浮</a:t>
            </a:r>
            <a:r>
              <a:rPr lang="zh-CN" altLang="en-US" sz="2400" spc="-40" dirty="0">
                <a:latin typeface="宋体" panose="02010600030101010101" pitchFamily="2" charset="-122"/>
                <a:ea typeface="宋体" panose="02010600030101010101" pitchFamily="2" charset="-122"/>
                <a:cs typeface="楷体" panose="02010609060101010101" pitchFamily="49" charset="-122"/>
              </a:rPr>
              <a:t>＜</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排</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81819918"/>
      </p:ext>
    </p:extLst>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探究浮力的大小与排开液体所受重力的关系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48803"/>
            <a:ext cx="10672632" cy="3652923"/>
          </a:xfrm>
          <a:prstGeom prst="rect">
            <a:avLst/>
          </a:prstGeom>
        </p:spPr>
        <p:txBody>
          <a:bodyPr wrap="square">
            <a:spAutoFit/>
          </a:bodyPr>
          <a:lstStyle/>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探究漂浮的物体受到的浮力与排开的液体所受重力的关系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①</a:t>
            </a:r>
            <a:r>
              <a:rPr lang="zh-CN" altLang="en-US" sz="2400" spc="-40" dirty="0">
                <a:latin typeface="宋体" panose="02010600030101010101" pitchFamily="2" charset="-122"/>
                <a:ea typeface="宋体" panose="02010600030101010101" pitchFamily="2" charset="-122"/>
                <a:cs typeface="楷体" panose="02010609060101010101" pitchFamily="49" charset="-122"/>
              </a:rPr>
              <a:t>分别测出物体的重力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dirty="0">
                <a:latin typeface="宋体" panose="02010600030101010101" pitchFamily="2" charset="-122"/>
                <a:ea typeface="宋体" panose="02010600030101010101" pitchFamily="2" charset="-122"/>
                <a:cs typeface="楷体" panose="02010609060101010101" pitchFamily="49" charset="-122"/>
              </a:rPr>
              <a:t>和空桶的重力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spc="-40" baseline="-25000" dirty="0">
                <a:latin typeface="宋体" panose="02010600030101010101" pitchFamily="2" charset="-122"/>
                <a:ea typeface="宋体" panose="02010600030101010101" pitchFamily="2" charset="-122"/>
                <a:cs typeface="楷体" panose="02010609060101010101" pitchFamily="49" charset="-122"/>
              </a:rPr>
              <a:t>0</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②</a:t>
            </a:r>
            <a:r>
              <a:rPr lang="zh-CN" altLang="en-US" sz="2400" spc="-40" dirty="0">
                <a:latin typeface="宋体" panose="02010600030101010101" pitchFamily="2" charset="-122"/>
                <a:ea typeface="宋体" panose="02010600030101010101" pitchFamily="2" charset="-122"/>
                <a:cs typeface="楷体" panose="02010609060101010101" pitchFamily="49" charset="-122"/>
              </a:rPr>
              <a:t>使物体漂浮在装满液体的溢水杯中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用小桶收集溢出的液体</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③</a:t>
            </a:r>
            <a:r>
              <a:rPr lang="zh-CN" altLang="en-US" sz="2400" spc="-40" dirty="0">
                <a:latin typeface="宋体" panose="02010600030101010101" pitchFamily="2" charset="-122"/>
                <a:ea typeface="宋体" panose="02010600030101010101" pitchFamily="2" charset="-122"/>
                <a:cs typeface="楷体" panose="02010609060101010101" pitchFamily="49" charset="-122"/>
              </a:rPr>
              <a:t>测出桶和液体的总重力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spc="-40" baseline="-25000" dirty="0">
                <a:latin typeface="宋体" panose="02010600030101010101" pitchFamily="2" charset="-122"/>
                <a:ea typeface="宋体" panose="02010600030101010101" pitchFamily="2" charset="-122"/>
              </a:rPr>
              <a:t>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④</a:t>
            </a:r>
            <a:r>
              <a:rPr lang="zh-CN" altLang="en-US" sz="2400" spc="-40" dirty="0">
                <a:latin typeface="宋体" panose="02010600030101010101" pitchFamily="2" charset="-122"/>
                <a:ea typeface="宋体" panose="02010600030101010101" pitchFamily="2" charset="-122"/>
                <a:cs typeface="楷体" panose="02010609060101010101" pitchFamily="49" charset="-122"/>
              </a:rPr>
              <a:t>验证</a:t>
            </a:r>
            <a:r>
              <a:rPr lang="en-US" altLang="zh-CN" sz="2400" i="1" u="wavyHeavy" spc="-40"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u="wavyHeavy" spc="-40"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a:t>
            </a:r>
            <a:r>
              <a:rPr lang="en-US" altLang="zh-CN" sz="2400" i="1" u="wavyHeavy" spc="-40"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u="wavyHeavy" spc="-40" baseline="-25000" dirty="0">
                <a:uFill>
                  <a:solidFill>
                    <a:srgbClr val="FF0000"/>
                  </a:solidFill>
                </a:uFill>
                <a:latin typeface="宋体" panose="02010600030101010101" pitchFamily="2" charset="-122"/>
                <a:ea typeface="宋体" panose="02010600030101010101" pitchFamily="2" charset="-122"/>
              </a:rPr>
              <a:t>总</a:t>
            </a:r>
            <a:r>
              <a:rPr lang="en-US" altLang="zh-CN" sz="2400" u="wavyHeavy" spc="-40"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a:t>
            </a:r>
            <a:r>
              <a:rPr lang="en-US" altLang="zh-CN" sz="2400" i="1" u="wavyHeavy" spc="-40"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u="wavyHeavy" spc="-40" baseline="-25000" dirty="0">
                <a:uFill>
                  <a:solidFill>
                    <a:srgbClr val="FF0000"/>
                  </a:solidFill>
                </a:uFill>
                <a:latin typeface="宋体" panose="02010600030101010101" pitchFamily="2" charset="-122"/>
                <a:ea typeface="宋体" panose="02010600030101010101" pitchFamily="2" charset="-122"/>
              </a:rPr>
              <a:t>0</a:t>
            </a:r>
            <a:r>
              <a:rPr lang="zh-CN" altLang="en-US" sz="2400" spc="-40" dirty="0">
                <a:latin typeface="宋体" panose="02010600030101010101" pitchFamily="2" charset="-122"/>
                <a:ea typeface="宋体" panose="02010600030101010101" pitchFamily="2" charset="-122"/>
                <a:cs typeface="楷体" panose="02010609060101010101" pitchFamily="49" charset="-122"/>
              </a:rPr>
              <a:t>是否成立</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59473645"/>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4437753"/>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阿基米德原理阐明了浮力的三要素</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作用点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即受力物体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浸在液体中的物体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方向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向上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大小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等于物体排开的液体受到的重力</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阿基米德原理对于物体与容器底部“密接”的情况不适用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除此之外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对于物体浸没在液体中的情况和物体部分体积浸在液体中的情况都适用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当物体浸没在液体中时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此时该物体在这种液体里受到的浮力最大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如果物体只有一部分体积浸在液体里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zh-CN" altLang="en-US" sz="2400" dirty="0">
                <a:solidFill>
                  <a:schemeClr val="tx1">
                    <a:lumMod val="85000"/>
                    <a:lumOff val="15000"/>
                  </a:schemeClr>
                </a:solidFill>
                <a:latin typeface="宋体" panose="02010600030101010101" pitchFamily="2" charset="-122"/>
                <a:ea typeface="宋体" panose="02010600030101010101" pitchFamily="2"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此时</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露</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67992753"/>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阿基米德原理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2775760"/>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物体排开液体的体积</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排</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表示的是物体在液面下的体积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不一定小于液体的总体积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浮力的大小只与</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液</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有关</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与物体的重力、体积、密度、形状和在液体中的深度等无关</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阿基米德原理不仅适用于液体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也适用于气体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对于大气中的物体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排气</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solidFill>
                  <a:schemeClr val="tx1">
                    <a:lumMod val="85000"/>
                    <a:lumOff val="15000"/>
                  </a:schemeClr>
                </a:solidFill>
                <a:latin typeface="宋体" panose="02010600030101010101" pitchFamily="2" charset="-122"/>
                <a:ea typeface="宋体" panose="02010600030101010101" pitchFamily="2" charset="-122"/>
              </a:rPr>
              <a:t>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2038346"/>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物体的浮沉条件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2175596"/>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物体的浮沉状态</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液体足够多时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液体中的物体有</a:t>
            </a: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种浮沉状态</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(1)3</a:t>
            </a:r>
            <a:r>
              <a:rPr lang="zh-CN" altLang="en-US" sz="2400" dirty="0">
                <a:latin typeface="宋体" panose="02010600030101010101" pitchFamily="2" charset="-122"/>
                <a:ea typeface="宋体" panose="02010600030101010101" pitchFamily="2" charset="-122"/>
              </a:rPr>
              <a:t>种平衡状态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漂浮、悬浮、沉底</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(2)2</a:t>
            </a:r>
            <a:r>
              <a:rPr lang="zh-CN" altLang="en-US" sz="2400" dirty="0">
                <a:latin typeface="宋体" panose="02010600030101010101" pitchFamily="2" charset="-122"/>
                <a:ea typeface="宋体" panose="02010600030101010101" pitchFamily="2" charset="-122"/>
              </a:rPr>
              <a:t>种非平衡状态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上浮、下沉</a:t>
            </a:r>
            <a:r>
              <a:rPr lang="en-US" altLang="zh-CN"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812592209"/>
      </p:ext>
    </p:extLst>
  </p:cSld>
  <p:clrMapOvr>
    <a:masterClrMapping/>
  </p:clrMapOvr>
  <p:transition spd="med">
    <p:wipe dir="d"/>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1234</TotalTime>
  <Words>6813</Words>
  <Application>Microsoft Office PowerPoint</Application>
  <PresentationFormat>自定义</PresentationFormat>
  <Paragraphs>500</Paragraphs>
  <Slides>63</Slides>
  <Notes>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