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gi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85" r:id="rId2"/>
    <p:sldId id="453" r:id="rId3"/>
    <p:sldId id="475" r:id="rId4"/>
    <p:sldId id="476" r:id="rId5"/>
    <p:sldId id="456" r:id="rId6"/>
    <p:sldId id="477" r:id="rId7"/>
    <p:sldId id="457" r:id="rId8"/>
    <p:sldId id="490" r:id="rId9"/>
    <p:sldId id="459" r:id="rId10"/>
    <p:sldId id="460" r:id="rId11"/>
    <p:sldId id="478" r:id="rId12"/>
    <p:sldId id="479" r:id="rId13"/>
    <p:sldId id="461" r:id="rId14"/>
    <p:sldId id="464" r:id="rId15"/>
    <p:sldId id="465" r:id="rId16"/>
    <p:sldId id="466" r:id="rId17"/>
    <p:sldId id="467" r:id="rId18"/>
    <p:sldId id="468" r:id="rId19"/>
    <p:sldId id="480" r:id="rId20"/>
    <p:sldId id="469" r:id="rId21"/>
    <p:sldId id="481" r:id="rId22"/>
    <p:sldId id="470" r:id="rId23"/>
    <p:sldId id="484" r:id="rId24"/>
    <p:sldId id="472" r:id="rId25"/>
    <p:sldId id="483" r:id="rId26"/>
    <p:sldId id="482" r:id="rId27"/>
    <p:sldId id="473" r:id="rId28"/>
    <p:sldId id="489" r:id="rId29"/>
    <p:sldId id="491" r:id="rId30"/>
    <p:sldId id="485" r:id="rId31"/>
    <p:sldId id="486" r:id="rId32"/>
    <p:sldId id="487" r:id="rId33"/>
    <p:sldId id="488" r:id="rId34"/>
  </p:sldIdLst>
  <p:sldSz cx="9144000" cy="5143500" type="screen16x9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7DFFFC"/>
    <a:srgbClr val="00D1CC"/>
    <a:srgbClr val="CC0000"/>
    <a:srgbClr val="969696"/>
    <a:srgbClr val="828282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65" autoAdjust="0"/>
  </p:normalViewPr>
  <p:slideViewPr>
    <p:cSldViewPr>
      <p:cViewPr>
        <p:scale>
          <a:sx n="99" d="100"/>
          <a:sy n="99" d="100"/>
        </p:scale>
        <p:origin x="-448" y="-800"/>
      </p:cViewPr>
      <p:guideLst>
        <p:guide orient="horz" pos="701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F9AE45F9-63BF-CC46-A0CB-2C36C12012F9}" type="datetimeFigureOut">
              <a:rPr lang="zh-CN" altLang="en-US"/>
              <a:pPr>
                <a:defRPr/>
              </a:pPr>
              <a:t>20/3/9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C717A408-8A27-3644-AF58-CA86BD27E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130048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EB4A-A10F-D948-A50B-1B167658BC45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0B1E-3116-F042-B6EA-09FF6F2D7E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898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02E1-3869-874E-B346-40BF34B43C7A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6C8E-0463-EC49-9B47-1D524A7974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26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8F74-BFD6-5848-BFC3-357F9A224ED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6B6-546A-2D4C-A9E7-0BF1DC9F30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813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70" y="1734592"/>
            <a:ext cx="7358063" cy="167431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标题文本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96943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4825-7CA5-5F48-A0DE-2FA4AEA12C7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BF379-541E-DF4A-A4DD-36500B4E9C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903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8FA4-584E-9A4A-A12B-BCA74ACB73D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0BED-B79D-1641-858B-B73E0B5C0F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708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804D-8206-7C4C-9EED-E91EA4D26136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DC2F-BC3F-BF41-8E23-1E32E61CCB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4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06BC-01FB-4446-8F84-EE190481D425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E343-BAE8-564A-B95B-387C498542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432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BDFC-ABC8-8F49-8ED7-1A663C5FB24B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A3D7-7AFD-5A45-BE1E-431E227017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8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EE43-76F2-844B-B158-DCB3C4BAA66D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4ACF-7841-E148-8716-91CD34B901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75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8BB68-8380-0C47-94BE-89F3A739007E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917D-E602-1141-8525-D0A9C43F06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5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2C8C-6240-3F44-98EC-BD997287CC0F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4512-A7A9-BA44-9181-2B26275AA3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36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96978B9-0307-9E45-9F83-383352CB9239}" type="datetimeFigureOut">
              <a:rPr lang="zh-CN" altLang="en-US"/>
              <a:pPr>
                <a:defRPr/>
              </a:pPr>
              <a:t>20/3/9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B992CBE-B8A1-0F46-9441-C5855EAFDD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Relationship Id="rId3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Relationship Id="rId3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971550" y="1660923"/>
            <a:ext cx="738028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第六章 </a:t>
            </a:r>
            <a:r>
              <a:rPr kumimoji="1" lang="en-US" altLang="zh-CN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熟悉而陌生的力</a:t>
            </a:r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第</a:t>
            </a:r>
            <a:r>
              <a:rPr kumimoji="1" lang="zh-CN" altLang="zh-CN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1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节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力</a:t>
            </a:r>
            <a:endParaRPr lang="zh-CN" altLang="en-US" sz="3200" dirty="0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810" y="1176595"/>
            <a:ext cx="2520280" cy="2520280"/>
          </a:xfrm>
          <a:prstGeom prst="rect">
            <a:avLst/>
          </a:prstGeom>
        </p:spPr>
      </p:pic>
      <p:cxnSp>
        <p:nvCxnSpPr>
          <p:cNvPr id="6" name="直线连接符 5"/>
          <p:cNvCxnSpPr/>
          <p:nvPr/>
        </p:nvCxnSpPr>
        <p:spPr>
          <a:xfrm>
            <a:off x="2861810" y="771550"/>
            <a:ext cx="0" cy="2925325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2861810" y="3696875"/>
            <a:ext cx="297033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877145" y="34718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chemeClr val="tx1"/>
                </a:solidFill>
              </a:rPr>
              <a:t>地面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10653" y="23149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chemeClr val="tx1"/>
                </a:solidFill>
              </a:rPr>
              <a:t>墙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Shape 227"/>
          <p:cNvSpPr/>
          <p:nvPr/>
        </p:nvSpPr>
        <p:spPr>
          <a:xfrm>
            <a:off x="1781690" y="4191930"/>
            <a:ext cx="5895655" cy="502295"/>
          </a:xfrm>
          <a:prstGeom prst="rect">
            <a:avLst/>
          </a:prstGeom>
          <a:solidFill>
            <a:srgbClr val="FCD5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5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、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接触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的物体间不一定有力的作用。</a:t>
            </a:r>
            <a:endParaRPr sz="2800" dirty="0">
              <a:solidFill>
                <a:schemeClr val="tx1"/>
              </a:solidFill>
              <a:latin typeface="+mn-ea"/>
              <a:ea typeface="+mn-ea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5091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>
            <a:off x="1241630" y="917817"/>
            <a:ext cx="6750750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1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、力是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一个物体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对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另一个物体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的作用。</a:t>
            </a:r>
            <a:endParaRPr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2141731" y="276496"/>
            <a:ext cx="1890210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1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（</a:t>
            </a:r>
            <a:r>
              <a:rPr sz="32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符号</a:t>
            </a:r>
            <a:r>
              <a:rPr lang="x-none" sz="32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F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）</a:t>
            </a:r>
            <a:endParaRPr sz="3200" dirty="0">
              <a:solidFill>
                <a:srgbClr val="00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554909" y="261280"/>
            <a:ext cx="1794868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1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一</a:t>
            </a:r>
            <a:r>
              <a:rPr sz="32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、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力</a:t>
            </a:r>
            <a:endParaRPr sz="3200" dirty="0">
              <a:solidFill>
                <a:srgbClr val="00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41630" y="1581640"/>
            <a:ext cx="7470830" cy="612988"/>
          </a:xfrm>
          <a:prstGeom prst="rect">
            <a:avLst/>
          </a:prstGeom>
          <a:solidFill>
            <a:srgbClr val="FCD5B5"/>
          </a:solidFill>
        </p:spPr>
        <p:txBody>
          <a:bodyPr wrap="square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2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、一个物体不能产生力的作用。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（</a:t>
            </a:r>
            <a:r>
              <a:rPr lang="en-US" altLang="zh-CN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2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个及以上）</a:t>
            </a:r>
            <a:endParaRPr lang="zh-CN" altLang="en-US"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41630" y="2256715"/>
            <a:ext cx="5400600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3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、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施力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物体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同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时也是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受力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物体。</a:t>
            </a:r>
            <a:endParaRPr lang="zh-CN" altLang="en-US"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7" name="Shape 227"/>
          <p:cNvSpPr/>
          <p:nvPr/>
        </p:nvSpPr>
        <p:spPr>
          <a:xfrm>
            <a:off x="1286635" y="3066805"/>
            <a:ext cx="5895655" cy="502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4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、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不接触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的物体也能产生力的作用。</a:t>
            </a:r>
            <a:endParaRPr sz="2800" dirty="0">
              <a:solidFill>
                <a:schemeClr val="tx1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8" name="Shape 227"/>
          <p:cNvSpPr/>
          <p:nvPr/>
        </p:nvSpPr>
        <p:spPr>
          <a:xfrm>
            <a:off x="1286635" y="3921900"/>
            <a:ext cx="5895655" cy="502295"/>
          </a:xfrm>
          <a:prstGeom prst="rect">
            <a:avLst/>
          </a:prstGeom>
          <a:solidFill>
            <a:srgbClr val="FCD5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5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、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接触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的物体间不一定有力的作用。</a:t>
            </a:r>
            <a:endParaRPr sz="2800" dirty="0">
              <a:solidFill>
                <a:schemeClr val="tx1"/>
              </a:solidFill>
              <a:latin typeface="+mn-ea"/>
              <a:ea typeface="+mn-ea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371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0538" y="123825"/>
            <a:ext cx="7478712" cy="9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charset="0"/>
                <a:ea typeface="微软雅黑" charset="0"/>
              </a:rPr>
              <a:t>	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4481990" y="1131590"/>
            <a:ext cx="4230149" cy="11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ts val="25"/>
              </a:spcBef>
            </a:pPr>
            <a:r>
              <a:rPr lang="zh-CN" altLang="en-US" sz="2800" dirty="0">
                <a:latin typeface="宋体" charset="0"/>
              </a:rPr>
              <a:t> </a:t>
            </a:r>
            <a:r>
              <a:rPr lang="zh-CN" altLang="en-US" sz="2800" dirty="0" smtClean="0">
                <a:latin typeface="宋体" charset="0"/>
              </a:rPr>
              <a:t>穿着旱冰鞋站在墙边用力推墙</a:t>
            </a:r>
            <a:r>
              <a:rPr lang="zh-CN" altLang="en-US" sz="2800" dirty="0">
                <a:latin typeface="宋体" charset="0"/>
              </a:rPr>
              <a:t>，会发生什么现象？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3496061" y="3104902"/>
            <a:ext cx="1079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spcBef>
                <a:spcPct val="50000"/>
              </a:spcBef>
            </a:pPr>
            <a:endParaRPr lang="zh-CN" altLang="en-US" sz="3200"/>
          </a:p>
        </p:txBody>
      </p:sp>
      <p:pic>
        <p:nvPicPr>
          <p:cNvPr id="15372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5" y="231490"/>
            <a:ext cx="3465385" cy="269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文本框 8"/>
          <p:cNvSpPr txBox="1">
            <a:spLocks noChangeArrowheads="1"/>
          </p:cNvSpPr>
          <p:nvPr/>
        </p:nvSpPr>
        <p:spPr bwMode="auto">
          <a:xfrm>
            <a:off x="2089536" y="3291830"/>
            <a:ext cx="1714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800">
                <a:latin typeface="黑体" charset="0"/>
                <a:ea typeface="黑体" charset="0"/>
                <a:cs typeface="黑体" charset="0"/>
              </a:rPr>
              <a:t>施力物体</a:t>
            </a:r>
          </a:p>
        </p:txBody>
      </p:sp>
      <p:sp>
        <p:nvSpPr>
          <p:cNvPr id="15374" name="文本框 9"/>
          <p:cNvSpPr txBox="1">
            <a:spLocks noChangeArrowheads="1"/>
          </p:cNvSpPr>
          <p:nvPr/>
        </p:nvSpPr>
        <p:spPr bwMode="auto">
          <a:xfrm>
            <a:off x="5247075" y="3291830"/>
            <a:ext cx="1798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800" dirty="0">
                <a:latin typeface="黑体" charset="0"/>
                <a:ea typeface="黑体" charset="0"/>
                <a:cs typeface="黑体" charset="0"/>
              </a:rPr>
              <a:t>受力物体</a:t>
            </a:r>
          </a:p>
        </p:txBody>
      </p:sp>
      <p:sp>
        <p:nvSpPr>
          <p:cNvPr id="11" name="右箭头 10"/>
          <p:cNvSpPr/>
          <p:nvPr/>
        </p:nvSpPr>
        <p:spPr>
          <a:xfrm>
            <a:off x="3902461" y="3409702"/>
            <a:ext cx="935038" cy="2702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endParaRPr lang="zh-CN" altLang="en-US" noProof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5376" name="文本框 11"/>
          <p:cNvSpPr txBox="1">
            <a:spLocks noChangeArrowheads="1"/>
          </p:cNvSpPr>
          <p:nvPr/>
        </p:nvSpPr>
        <p:spPr bwMode="auto">
          <a:xfrm>
            <a:off x="3941930" y="2965736"/>
            <a:ext cx="809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800" dirty="0">
                <a:latin typeface="黑体" charset="0"/>
                <a:ea typeface="黑体" charset="0"/>
                <a:cs typeface="黑体" charset="0"/>
              </a:rPr>
              <a:t>推</a:t>
            </a:r>
          </a:p>
        </p:txBody>
      </p:sp>
      <p:sp>
        <p:nvSpPr>
          <p:cNvPr id="15377" name="文本框 12"/>
          <p:cNvSpPr txBox="1">
            <a:spLocks noChangeArrowheads="1"/>
          </p:cNvSpPr>
          <p:nvPr/>
        </p:nvSpPr>
        <p:spPr bwMode="auto">
          <a:xfrm>
            <a:off x="2397512" y="3763318"/>
            <a:ext cx="1344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黑体" charset="0"/>
                <a:ea typeface="黑体" charset="0"/>
                <a:cs typeface="黑体" charset="0"/>
              </a:rPr>
              <a:t>小孩</a:t>
            </a:r>
          </a:p>
        </p:txBody>
      </p:sp>
      <p:sp>
        <p:nvSpPr>
          <p:cNvPr id="15378" name="文本框 13"/>
          <p:cNvSpPr txBox="1">
            <a:spLocks noChangeArrowheads="1"/>
          </p:cNvSpPr>
          <p:nvPr/>
        </p:nvSpPr>
        <p:spPr bwMode="auto">
          <a:xfrm>
            <a:off x="5377249" y="3763318"/>
            <a:ext cx="1344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800">
                <a:solidFill>
                  <a:srgbClr val="FF0000"/>
                </a:solidFill>
                <a:latin typeface="黑体" charset="0"/>
                <a:ea typeface="黑体" charset="0"/>
                <a:cs typeface="黑体" charset="0"/>
              </a:rPr>
              <a:t>墙</a:t>
            </a:r>
          </a:p>
        </p:txBody>
      </p:sp>
      <p:sp>
        <p:nvSpPr>
          <p:cNvPr id="15379" name="文本框 14"/>
          <p:cNvSpPr txBox="1">
            <a:spLocks noChangeArrowheads="1"/>
          </p:cNvSpPr>
          <p:nvPr/>
        </p:nvSpPr>
        <p:spPr bwMode="auto">
          <a:xfrm>
            <a:off x="5247075" y="4366965"/>
            <a:ext cx="1716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800" dirty="0">
                <a:latin typeface="黑体" charset="0"/>
                <a:ea typeface="黑体" charset="0"/>
                <a:cs typeface="黑体" charset="0"/>
              </a:rPr>
              <a:t>施力物体</a:t>
            </a:r>
          </a:p>
        </p:txBody>
      </p:sp>
      <p:sp>
        <p:nvSpPr>
          <p:cNvPr id="15380" name="文本框 15"/>
          <p:cNvSpPr txBox="1">
            <a:spLocks noChangeArrowheads="1"/>
          </p:cNvSpPr>
          <p:nvPr/>
        </p:nvSpPr>
        <p:spPr bwMode="auto">
          <a:xfrm>
            <a:off x="2089536" y="4366965"/>
            <a:ext cx="1714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800" dirty="0">
                <a:latin typeface="黑体" charset="0"/>
                <a:ea typeface="黑体" charset="0"/>
                <a:cs typeface="黑体" charset="0"/>
              </a:rPr>
              <a:t>受力物体</a:t>
            </a:r>
          </a:p>
        </p:txBody>
      </p:sp>
      <p:sp>
        <p:nvSpPr>
          <p:cNvPr id="17" name="右箭头 16"/>
          <p:cNvSpPr/>
          <p:nvPr/>
        </p:nvSpPr>
        <p:spPr>
          <a:xfrm flipH="1">
            <a:off x="3964375" y="4426496"/>
            <a:ext cx="936625" cy="270272"/>
          </a:xfrm>
          <a:prstGeom prst="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endParaRPr lang="zh-CN" altLang="en-US" noProof="1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5382" name="文本框 17"/>
          <p:cNvSpPr txBox="1">
            <a:spLocks noChangeArrowheads="1"/>
          </p:cNvSpPr>
          <p:nvPr/>
        </p:nvSpPr>
        <p:spPr bwMode="auto">
          <a:xfrm>
            <a:off x="3986935" y="4000851"/>
            <a:ext cx="809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800">
                <a:latin typeface="黑体" charset="0"/>
                <a:ea typeface="黑体" charset="0"/>
                <a:cs typeface="黑体" charset="0"/>
              </a:rPr>
              <a:t>推</a:t>
            </a:r>
          </a:p>
        </p:txBody>
      </p:sp>
    </p:spTree>
    <p:extLst>
      <p:ext uri="{BB962C8B-B14F-4D97-AF65-F5344CB8AC3E}">
        <p14:creationId xmlns:p14="http://schemas.microsoft.com/office/powerpoint/2010/main" val="415727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/>
      <p:bldP spid="15374" grpId="0"/>
      <p:bldP spid="11" grpId="0" animBg="1"/>
      <p:bldP spid="15376" grpId="0"/>
      <p:bldP spid="15377" grpId="0"/>
      <p:bldP spid="15378" grpId="0"/>
      <p:bldP spid="15379" grpId="0"/>
      <p:bldP spid="153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2292" descr="y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5" y="1086585"/>
            <a:ext cx="3285365" cy="361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hape 233"/>
          <p:cNvSpPr/>
          <p:nvPr/>
        </p:nvSpPr>
        <p:spPr>
          <a:xfrm>
            <a:off x="476544" y="231490"/>
            <a:ext cx="292532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1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二</a:t>
            </a:r>
            <a:r>
              <a:rPr sz="32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、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相互作用力</a:t>
            </a:r>
            <a:endParaRPr sz="3200" dirty="0">
              <a:solidFill>
                <a:srgbClr val="00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572000" y="726545"/>
            <a:ext cx="4050450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zh-CN" altLang="zh-CN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1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、力的作用是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相互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的。</a:t>
            </a:r>
            <a:endParaRPr lang="zh-CN" altLang="en-US"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572000" y="1356615"/>
            <a:ext cx="4050450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2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、相互作用力的特点：</a:t>
            </a:r>
            <a:endParaRPr lang="zh-CN" altLang="en-US"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787135" y="1941680"/>
            <a:ext cx="1620180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大小相等</a:t>
            </a:r>
            <a:endParaRPr lang="zh-CN" altLang="en-US"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787135" y="2526745"/>
            <a:ext cx="1620180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方向相反</a:t>
            </a:r>
            <a:endParaRPr lang="zh-CN" altLang="en-US"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787135" y="3066805"/>
            <a:ext cx="1620180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同一直线</a:t>
            </a:r>
            <a:endParaRPr lang="zh-CN" altLang="en-US"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67055" y="3651870"/>
            <a:ext cx="3060340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作用在两个物体上</a:t>
            </a:r>
            <a:endParaRPr lang="zh-CN" altLang="en-US"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067055" y="4281940"/>
            <a:ext cx="3060340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同时产生同时消失</a:t>
            </a:r>
            <a:endParaRPr lang="zh-CN" altLang="en-US"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87273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293" descr="y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9" y="816555"/>
            <a:ext cx="3645405" cy="346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294" descr="y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71550"/>
            <a:ext cx="3790500" cy="351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5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50" y="411510"/>
            <a:ext cx="63500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跑步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1490"/>
            <a:ext cx="3797300" cy="2768600"/>
          </a:xfrm>
          <a:prstGeom prst="rect">
            <a:avLst/>
          </a:prstGeom>
        </p:spPr>
      </p:pic>
      <p:pic>
        <p:nvPicPr>
          <p:cNvPr id="3" name="图片 2" descr="划船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54" y="2076695"/>
            <a:ext cx="4639345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火箭起飞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411510"/>
            <a:ext cx="8128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40874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36585" y="366505"/>
            <a:ext cx="7515835" cy="1151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马拉着车向前加速前进的过程中，</a:t>
            </a: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马对车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的拉力于</a:t>
            </a: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车对马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的拉力大小有什么关系？</a:t>
            </a:r>
            <a:endParaRPr lang="zh-CN" altLang="en-US"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840" t="20778" r="1184" b="15930"/>
          <a:stretch/>
        </p:blipFill>
        <p:spPr>
          <a:xfrm>
            <a:off x="1511660" y="1626645"/>
            <a:ext cx="6158007" cy="301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66555" y="366505"/>
            <a:ext cx="7830870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zh-CN" altLang="en-US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用船桨在湖面上划船时，使船前进的力是（）</a:t>
            </a:r>
            <a:endParaRPr lang="en-US" altLang="zh-CN" sz="2800" dirty="0" smtClean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 eaLnBrk="1" hangingPunct="1">
              <a:lnSpc>
                <a:spcPct val="125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A.</a:t>
            </a:r>
            <a:r>
              <a:rPr lang="zh-CN" altLang="en-US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船的重力</a:t>
            </a:r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           B.</a:t>
            </a:r>
            <a:r>
              <a:rPr lang="zh-CN" altLang="en-US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水对船桨的推力</a:t>
            </a:r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</a:t>
            </a:r>
          </a:p>
          <a:p>
            <a:pPr algn="l" eaLnBrk="1" hangingPunct="1">
              <a:lnSpc>
                <a:spcPct val="125000"/>
              </a:lnSpc>
            </a:pPr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C.</a:t>
            </a:r>
            <a:r>
              <a:rPr lang="zh-CN" altLang="en-US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船对水的作用力</a:t>
            </a:r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 D.</a:t>
            </a:r>
            <a:r>
              <a:rPr lang="zh-CN" altLang="en-US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船桨对水的作用力</a:t>
            </a:r>
            <a:endParaRPr lang="zh-CN" altLang="en-US"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10120" r="37033" b="29954"/>
          <a:stretch/>
        </p:blipFill>
        <p:spPr>
          <a:xfrm>
            <a:off x="2006715" y="2256715"/>
            <a:ext cx="4905545" cy="26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4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撑杆跳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5" y="276495"/>
            <a:ext cx="7748466" cy="35103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91581" y="3753132"/>
            <a:ext cx="7515835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</a:rPr>
              <a:t>是什么使竹竿变弯？为什么运动员能够像箭一样被弹射离开地面呢</a:t>
            </a:r>
            <a:r>
              <a:rPr lang="zh-CN" altLang="en-US" sz="3200" dirty="0">
                <a:solidFill>
                  <a:schemeClr val="tx1"/>
                </a:solidFill>
                <a:latin typeface="Times New Roman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3101554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/>
          <p:nvPr/>
        </p:nvSpPr>
        <p:spPr>
          <a:xfrm>
            <a:off x="1646675" y="1716655"/>
            <a:ext cx="16209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dirty="0">
                <a:solidFill>
                  <a:srgbClr val="FF0000"/>
                </a:solidFill>
                <a:latin typeface="+mn-ea"/>
              </a:rPr>
              <a:t>施力</a:t>
            </a:r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物体</a:t>
            </a:r>
          </a:p>
        </p:txBody>
      </p:sp>
      <p:cxnSp>
        <p:nvCxnSpPr>
          <p:cNvPr id="15" name="直接箭头连接符 3"/>
          <p:cNvCxnSpPr>
            <a:cxnSpLocks noChangeShapeType="1"/>
          </p:cNvCxnSpPr>
          <p:nvPr/>
        </p:nvCxnSpPr>
        <p:spPr bwMode="auto">
          <a:xfrm>
            <a:off x="3221850" y="2661760"/>
            <a:ext cx="2500313" cy="1588"/>
          </a:xfrm>
          <a:prstGeom prst="straightConnector1">
            <a:avLst/>
          </a:prstGeom>
          <a:noFill/>
          <a:ln w="38100">
            <a:solidFill>
              <a:srgbClr val="228989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6" name="TextBox 4"/>
          <p:cNvSpPr txBox="1"/>
          <p:nvPr/>
        </p:nvSpPr>
        <p:spPr>
          <a:xfrm>
            <a:off x="3806915" y="1716655"/>
            <a:ext cx="126188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作用力</a:t>
            </a:r>
          </a:p>
        </p:txBody>
      </p:sp>
      <p:sp>
        <p:nvSpPr>
          <p:cNvPr id="17" name="TextBox 5"/>
          <p:cNvSpPr txBox="1"/>
          <p:nvPr/>
        </p:nvSpPr>
        <p:spPr>
          <a:xfrm>
            <a:off x="5742130" y="1716655"/>
            <a:ext cx="16209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dirty="0">
                <a:solidFill>
                  <a:srgbClr val="FF0000"/>
                </a:solidFill>
                <a:latin typeface="+mn-ea"/>
              </a:rPr>
              <a:t>受力</a:t>
            </a:r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物体</a:t>
            </a:r>
          </a:p>
        </p:txBody>
      </p:sp>
      <p:cxnSp>
        <p:nvCxnSpPr>
          <p:cNvPr id="18" name="直接箭头连接符 7"/>
          <p:cNvCxnSpPr>
            <a:cxnSpLocks noChangeShapeType="1"/>
          </p:cNvCxnSpPr>
          <p:nvPr/>
        </p:nvCxnSpPr>
        <p:spPr bwMode="auto">
          <a:xfrm rot="10800000">
            <a:off x="3221850" y="3090385"/>
            <a:ext cx="2428875" cy="1588"/>
          </a:xfrm>
          <a:prstGeom prst="straightConnector1">
            <a:avLst/>
          </a:prstGeom>
          <a:noFill/>
          <a:ln w="38100">
            <a:solidFill>
              <a:srgbClr val="228989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9" name="TextBox 9"/>
          <p:cNvSpPr txBox="1"/>
          <p:nvPr/>
        </p:nvSpPr>
        <p:spPr>
          <a:xfrm>
            <a:off x="3671900" y="3471850"/>
            <a:ext cx="1620957" cy="523220"/>
          </a:xfrm>
          <a:prstGeom prst="rect">
            <a:avLst/>
          </a:prstGeom>
          <a:solidFill>
            <a:srgbClr val="FCD5B5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反作用力</a:t>
            </a:r>
          </a:p>
        </p:txBody>
      </p:sp>
      <p:sp>
        <p:nvSpPr>
          <p:cNvPr id="20" name="圆柱形 10"/>
          <p:cNvSpPr/>
          <p:nvPr/>
        </p:nvSpPr>
        <p:spPr>
          <a:xfrm>
            <a:off x="1935975" y="2376010"/>
            <a:ext cx="1071563" cy="1000125"/>
          </a:xfrm>
          <a:prstGeom prst="can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>
                <a:solidFill>
                  <a:schemeClr val="tx1"/>
                </a:solidFill>
                <a:latin typeface="+mn-ea"/>
                <a:cs typeface="黑体" charset="0"/>
              </a:rPr>
              <a:t>A</a:t>
            </a:r>
          </a:p>
          <a:p>
            <a:pPr algn="ctr"/>
            <a:r>
              <a:rPr lang="zh-CN" altLang="en-US" sz="2800">
                <a:solidFill>
                  <a:schemeClr val="tx1"/>
                </a:solidFill>
                <a:latin typeface="+mn-ea"/>
                <a:cs typeface="黑体" charset="0"/>
              </a:rPr>
              <a:t>物体</a:t>
            </a:r>
          </a:p>
        </p:txBody>
      </p:sp>
      <p:sp>
        <p:nvSpPr>
          <p:cNvPr id="21" name="圆柱形 11"/>
          <p:cNvSpPr>
            <a:spLocks noChangeArrowheads="1"/>
          </p:cNvSpPr>
          <p:nvPr/>
        </p:nvSpPr>
        <p:spPr bwMode="auto">
          <a:xfrm>
            <a:off x="6007913" y="2376010"/>
            <a:ext cx="1071562" cy="1000125"/>
          </a:xfrm>
          <a:prstGeom prst="can">
            <a:avLst>
              <a:gd name="adj" fmla="val 25000"/>
            </a:avLst>
          </a:prstGeom>
          <a:solidFill>
            <a:schemeClr val="bg1"/>
          </a:solidFill>
          <a:ln w="9525">
            <a:solidFill>
              <a:srgbClr val="228989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zh-CN" sz="2800" dirty="0">
                <a:latin typeface="+mn-ea"/>
                <a:ea typeface="+mn-ea"/>
                <a:cs typeface="黑体" charset="0"/>
              </a:rPr>
              <a:t>B</a:t>
            </a:r>
          </a:p>
          <a:p>
            <a:pPr algn="ctr"/>
            <a:r>
              <a:rPr lang="zh-CN" altLang="en-US" sz="2800" dirty="0">
                <a:latin typeface="+mn-ea"/>
                <a:ea typeface="+mn-ea"/>
                <a:cs typeface="黑体" charset="0"/>
              </a:rPr>
              <a:t>物体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1646675" y="3516855"/>
            <a:ext cx="16209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dirty="0">
                <a:solidFill>
                  <a:srgbClr val="FF0000"/>
                </a:solidFill>
                <a:latin typeface="+mn-ea"/>
              </a:rPr>
              <a:t>受力</a:t>
            </a:r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物体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5742130" y="3471850"/>
            <a:ext cx="16209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dirty="0">
                <a:solidFill>
                  <a:srgbClr val="FF0000"/>
                </a:solidFill>
                <a:latin typeface="+mn-ea"/>
              </a:rPr>
              <a:t>施力</a:t>
            </a:r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物体</a:t>
            </a:r>
          </a:p>
        </p:txBody>
      </p:sp>
      <p:sp>
        <p:nvSpPr>
          <p:cNvPr id="25" name="文本框 2"/>
          <p:cNvSpPr txBox="1">
            <a:spLocks noChangeArrowheads="1"/>
          </p:cNvSpPr>
          <p:nvPr/>
        </p:nvSpPr>
        <p:spPr bwMode="auto">
          <a:xfrm>
            <a:off x="2096725" y="501520"/>
            <a:ext cx="469872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sz="3200" dirty="0">
                <a:solidFill>
                  <a:srgbClr val="FF0000"/>
                </a:solidFill>
                <a:latin typeface="宋体" charset="0"/>
                <a:sym typeface="宋体" charset="0"/>
              </a:rPr>
              <a:t>物体间力的作用是相互的</a:t>
            </a:r>
          </a:p>
        </p:txBody>
      </p:sp>
      <p:sp>
        <p:nvSpPr>
          <p:cNvPr id="2" name="矩形 1"/>
          <p:cNvSpPr/>
          <p:nvPr/>
        </p:nvSpPr>
        <p:spPr>
          <a:xfrm>
            <a:off x="5922150" y="2526745"/>
            <a:ext cx="12601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  <a:cs typeface="黑体" charset="0"/>
              </a:rPr>
              <a:t>B</a:t>
            </a:r>
          </a:p>
          <a:p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  <a:cs typeface="黑体" charset="0"/>
              </a:rPr>
              <a:t>物体</a:t>
            </a:r>
          </a:p>
        </p:txBody>
      </p:sp>
    </p:spTree>
    <p:extLst>
      <p:ext uri="{BB962C8B-B14F-4D97-AF65-F5344CB8AC3E}">
        <p14:creationId xmlns:p14="http://schemas.microsoft.com/office/powerpoint/2010/main" val="169156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弹弓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30" y="501520"/>
            <a:ext cx="6750750" cy="399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5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屏幕快照 2019-12-04 上午10.0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0" y="816555"/>
            <a:ext cx="3330370" cy="3079697"/>
          </a:xfrm>
          <a:prstGeom prst="rect">
            <a:avLst/>
          </a:prstGeom>
        </p:spPr>
      </p:pic>
      <p:pic>
        <p:nvPicPr>
          <p:cNvPr id="10" name="图片 9" descr="屏幕快照 2019-12-04 上午10.04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50" y="501520"/>
            <a:ext cx="301533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3"/>
          <p:cNvSpPr/>
          <p:nvPr/>
        </p:nvSpPr>
        <p:spPr>
          <a:xfrm>
            <a:off x="476545" y="321500"/>
            <a:ext cx="3420380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三</a:t>
            </a:r>
            <a:r>
              <a:rPr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力的作用效果</a:t>
            </a:r>
            <a:endParaRPr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051720" y="1491630"/>
            <a:ext cx="2874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buClr>
                <a:schemeClr val="tx1"/>
              </a:buClr>
              <a:buFont typeface="Wingdings" charset="0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改变运动状态</a:t>
            </a: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411760" y="3516855"/>
            <a:ext cx="2160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buClr>
                <a:schemeClr val="tx1"/>
              </a:buClr>
              <a:buFont typeface="Wingdings" charset="0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使物体形变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05470" y="2479055"/>
            <a:ext cx="17012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力的作用效果</a:t>
            </a:r>
          </a:p>
        </p:txBody>
      </p:sp>
      <p:sp>
        <p:nvSpPr>
          <p:cNvPr id="6" name="左大括号 5"/>
          <p:cNvSpPr>
            <a:spLocks/>
          </p:cNvSpPr>
          <p:nvPr/>
        </p:nvSpPr>
        <p:spPr bwMode="auto">
          <a:xfrm>
            <a:off x="4669508" y="1023318"/>
            <a:ext cx="142875" cy="1455737"/>
          </a:xfrm>
          <a:prstGeom prst="leftBrace">
            <a:avLst>
              <a:gd name="adj1" fmla="val 116936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endParaRPr lang="zh-CN" altLang="en-US" sz="280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7" name="左大括号 6"/>
          <p:cNvSpPr>
            <a:spLocks/>
          </p:cNvSpPr>
          <p:nvPr/>
        </p:nvSpPr>
        <p:spPr bwMode="auto">
          <a:xfrm>
            <a:off x="2141730" y="1761660"/>
            <a:ext cx="142875" cy="2016125"/>
          </a:xfrm>
          <a:prstGeom prst="leftBrace">
            <a:avLst>
              <a:gd name="adj1" fmla="val 11687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endParaRPr lang="zh-CN" altLang="en-US" sz="280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4990183" y="3004518"/>
            <a:ext cx="3870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buClr>
                <a:srgbClr val="FF33CC"/>
              </a:buClr>
              <a:buFont typeface="Wingdings" charset="0"/>
              <a:buNone/>
            </a:pP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形状改变</a:t>
            </a:r>
            <a:r>
              <a:rPr lang="zh-CN" altLang="en-US" sz="2800" b="1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（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拉伸、压缩或弯曲）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4990183" y="3949080"/>
            <a:ext cx="2451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buClr>
                <a:srgbClr val="FF33CC"/>
              </a:buClr>
              <a:buFont typeface="Wingdings" charset="0"/>
              <a:buNone/>
            </a:pP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体积改变</a:t>
            </a:r>
            <a:endParaRPr lang="zh-CN" altLang="en-US"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821908" y="813768"/>
            <a:ext cx="4038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buClr>
                <a:srgbClr val="FF33CC"/>
              </a:buClr>
              <a:buFont typeface="Wingdings" charset="0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速度大小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发生改变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821908" y="1331293"/>
            <a:ext cx="3311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buClr>
                <a:srgbClr val="FF33CC"/>
              </a:buClr>
              <a:buFont typeface="Wingdings" charset="0"/>
              <a:buNone/>
            </a:pP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运动方向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发生改变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4898108" y="1896443"/>
            <a:ext cx="3962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buClr>
                <a:srgbClr val="FF33CC"/>
              </a:buClr>
              <a:buFont typeface="Wingdings" charset="0"/>
              <a:buNone/>
            </a:pPr>
            <a:r>
              <a:rPr 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速度大小和运动</a:t>
            </a:r>
            <a:r>
              <a:rPr 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方向</a:t>
            </a:r>
            <a:r>
              <a:rPr lang="zh-CN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同时改变</a:t>
            </a:r>
            <a:endParaRPr lang="zh-CN" sz="28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3" name="左大括号 12"/>
          <p:cNvSpPr>
            <a:spLocks/>
          </p:cNvSpPr>
          <p:nvPr/>
        </p:nvSpPr>
        <p:spPr bwMode="auto">
          <a:xfrm>
            <a:off x="4669508" y="3274393"/>
            <a:ext cx="152400" cy="1001712"/>
          </a:xfrm>
          <a:prstGeom prst="leftBrace">
            <a:avLst>
              <a:gd name="adj1" fmla="val 117156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endParaRPr lang="zh-CN" altLang="en-US" sz="280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1777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ldLvl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836585" y="816555"/>
            <a:ext cx="3060340" cy="3376383"/>
            <a:chOff x="5287" y="2449"/>
            <a:chExt cx="3826" cy="2903"/>
          </a:xfrm>
        </p:grpSpPr>
        <p:pic>
          <p:nvPicPr>
            <p:cNvPr id="5" name="Picture 4" descr="WLB8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" y="2449"/>
              <a:ext cx="3262" cy="2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5370" y="4902"/>
              <a:ext cx="3743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800" dirty="0" smtClean="0">
                  <a:latin typeface="宋体" charset="0"/>
                </a:rPr>
                <a:t>竿子变弯曲</a:t>
              </a:r>
              <a:endParaRPr lang="zh-CN" altLang="en-US" sz="3600" dirty="0">
                <a:latin typeface="宋体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71939" b="7234"/>
          <a:stretch/>
        </p:blipFill>
        <p:spPr>
          <a:xfrm>
            <a:off x="4887035" y="771550"/>
            <a:ext cx="3150350" cy="33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04757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70" descr="12 4 2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31490"/>
            <a:ext cx="3987800" cy="256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193" descr="12 4 261副本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3"/>
          <a:stretch>
            <a:fillRect/>
          </a:stretch>
        </p:blipFill>
        <p:spPr bwMode="auto">
          <a:xfrm>
            <a:off x="4707015" y="321500"/>
            <a:ext cx="39878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81590" y="2796775"/>
            <a:ext cx="2993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 smtClean="0">
                <a:latin typeface="宋体" charset="0"/>
              </a:rPr>
              <a:t>海绵发生形变</a:t>
            </a:r>
            <a:endParaRPr lang="zh-CN" altLang="en-US" sz="2800" dirty="0">
              <a:latin typeface="宋体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01970" y="2796775"/>
            <a:ext cx="4320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dirty="0" smtClean="0">
                <a:latin typeface="宋体" charset="0"/>
              </a:rPr>
              <a:t>用力按桌子，有没有形变</a:t>
            </a:r>
            <a:endParaRPr lang="zh-CN" altLang="en-US" sz="2800" dirty="0">
              <a:latin typeface="宋体" charset="0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331640" y="4011910"/>
            <a:ext cx="65257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buClr>
                <a:schemeClr val="tx1"/>
              </a:buClr>
              <a:buFont typeface="Wingdings" charset="0"/>
              <a:buNone/>
            </a:pPr>
            <a:r>
              <a:rPr lang="en-US" altLang="zh-CN" sz="3200" dirty="0" smtClean="0">
                <a:latin typeface="宋体"/>
                <a:ea typeface="宋体"/>
                <a:cs typeface="宋体"/>
              </a:rPr>
              <a:t>1</a:t>
            </a:r>
            <a:r>
              <a:rPr lang="zh-CN" altLang="en-US" sz="3200" dirty="0" smtClean="0">
                <a:latin typeface="宋体"/>
                <a:ea typeface="宋体"/>
                <a:cs typeface="宋体"/>
              </a:rPr>
              <a:t>、形变分为</a:t>
            </a:r>
            <a:r>
              <a:rPr lang="zh-CN" altLang="en-US"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明显形变</a:t>
            </a:r>
            <a:r>
              <a:rPr lang="zh-CN" altLang="en-US" sz="3200" dirty="0" smtClean="0">
                <a:latin typeface="宋体"/>
                <a:ea typeface="宋体"/>
                <a:cs typeface="宋体"/>
              </a:rPr>
              <a:t>和</a:t>
            </a:r>
            <a:r>
              <a:rPr lang="zh-CN" altLang="en-US"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微小形变</a:t>
            </a:r>
            <a:r>
              <a:rPr lang="zh-CN" altLang="en-US" sz="3200" dirty="0" smtClean="0">
                <a:latin typeface="宋体"/>
                <a:ea typeface="宋体"/>
                <a:cs typeface="宋体"/>
              </a:rPr>
              <a:t>。</a:t>
            </a:r>
            <a:endParaRPr lang="zh-CN" altLang="en-US" sz="3200" dirty="0"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49665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25475" r="45411" b="8186"/>
          <a:stretch/>
        </p:blipFill>
        <p:spPr>
          <a:xfrm>
            <a:off x="656565" y="591530"/>
            <a:ext cx="3285365" cy="34670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74057" b="7674"/>
          <a:stretch/>
        </p:blipFill>
        <p:spPr>
          <a:xfrm>
            <a:off x="5067055" y="681540"/>
            <a:ext cx="3015335" cy="34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5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5400"/>
            <a:ext cx="571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61767"/>
          <a:stretch/>
        </p:blipFill>
        <p:spPr>
          <a:xfrm>
            <a:off x="0" y="231490"/>
            <a:ext cx="9144000" cy="130771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66855" y="153663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tx1"/>
                </a:solidFill>
              </a:rPr>
              <a:t>匀速直线运动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4" name="图片 3" descr="匀速圆周运动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15" y="2211710"/>
            <a:ext cx="2610290" cy="26102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87136" y="3336835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tx1"/>
                </a:solidFill>
              </a:rPr>
              <a:t>匀速圆周运动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9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746575" y="501520"/>
            <a:ext cx="76374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zh-CN" altLang="en-US" sz="3200" dirty="0" smtClean="0">
                <a:solidFill>
                  <a:srgbClr val="FF0000"/>
                </a:solidFill>
                <a:latin typeface="Times New Roman" charset="0"/>
              </a:rPr>
              <a:t>例：</a:t>
            </a:r>
            <a:r>
              <a:rPr lang="zh-CN" altLang="en-US" sz="3200" dirty="0" smtClean="0">
                <a:latin typeface="Times New Roman" charset="0"/>
              </a:rPr>
              <a:t>俗话说</a:t>
            </a:r>
            <a:r>
              <a:rPr lang="zh-CN" altLang="en-US" sz="3200" dirty="0">
                <a:latin typeface="Times New Roman" charset="0"/>
              </a:rPr>
              <a:t>，</a:t>
            </a:r>
            <a:r>
              <a:rPr lang="en-US" altLang="zh-CN" sz="3200" dirty="0">
                <a:latin typeface="Times New Roman" charset="0"/>
              </a:rPr>
              <a:t>“</a:t>
            </a:r>
            <a:r>
              <a:rPr lang="zh-CN" altLang="en-US" sz="3200" dirty="0">
                <a:latin typeface="Times New Roman" charset="0"/>
              </a:rPr>
              <a:t>一个巴掌拍不响</a:t>
            </a:r>
            <a:r>
              <a:rPr lang="en-US" altLang="zh-CN" sz="3200" dirty="0">
                <a:latin typeface="Times New Roman" charset="0"/>
              </a:rPr>
              <a:t>”</a:t>
            </a:r>
            <a:r>
              <a:rPr lang="zh-CN" altLang="en-US" sz="3200" dirty="0">
                <a:latin typeface="Times New Roman" charset="0"/>
              </a:rPr>
              <a:t>，这是因为（   ）</a:t>
            </a:r>
          </a:p>
        </p:txBody>
      </p:sp>
      <p:sp>
        <p:nvSpPr>
          <p:cNvPr id="11" name="文本框 2"/>
          <p:cNvSpPr txBox="1">
            <a:spLocks noChangeArrowheads="1"/>
          </p:cNvSpPr>
          <p:nvPr/>
        </p:nvSpPr>
        <p:spPr bwMode="auto">
          <a:xfrm>
            <a:off x="836585" y="1491630"/>
            <a:ext cx="7429500" cy="300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en-US" altLang="zh-CN" sz="3200" dirty="0">
                <a:latin typeface="Times New Roman" charset="0"/>
              </a:rPr>
              <a:t>A.</a:t>
            </a:r>
            <a:r>
              <a:rPr lang="zh-CN" altLang="en-US" sz="3200" dirty="0">
                <a:latin typeface="Times New Roman" charset="0"/>
              </a:rPr>
              <a:t>一个巴掌的力太小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3200" dirty="0">
                <a:latin typeface="Times New Roman" charset="0"/>
              </a:rPr>
              <a:t>B.</a:t>
            </a:r>
            <a:r>
              <a:rPr lang="zh-CN" altLang="en-US" sz="3200" dirty="0"/>
              <a:t>两个或两个以上的物体才能产生力</a:t>
            </a:r>
            <a:endParaRPr lang="zh-CN" altLang="en-US" sz="3200" dirty="0">
              <a:latin typeface="Times New Roman" charset="0"/>
            </a:endParaRPr>
          </a:p>
          <a:p>
            <a:pPr algn="l" eaLnBrk="1" hangingPunct="1">
              <a:lnSpc>
                <a:spcPct val="150000"/>
              </a:lnSpc>
            </a:pPr>
            <a:r>
              <a:rPr lang="en-US" altLang="zh-CN" sz="3200" dirty="0">
                <a:latin typeface="Times New Roman" charset="0"/>
              </a:rPr>
              <a:t>C.</a:t>
            </a:r>
            <a:r>
              <a:rPr lang="zh-CN" altLang="en-US" sz="3200" dirty="0">
                <a:latin typeface="Times New Roman" charset="0"/>
              </a:rPr>
              <a:t>人不会只有一个巴掌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3200" dirty="0">
                <a:latin typeface="Times New Roman" charset="0"/>
              </a:rPr>
              <a:t>D.</a:t>
            </a:r>
            <a:r>
              <a:rPr lang="zh-CN" altLang="en-US" sz="3200" dirty="0">
                <a:latin typeface="Times New Roman" charset="0"/>
              </a:rPr>
              <a:t>一个物体也能产生力的作用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1736685" y="996575"/>
            <a:ext cx="42068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en-US" altLang="zh-CN" sz="3200" dirty="0">
                <a:solidFill>
                  <a:srgbClr val="FF0000"/>
                </a:solidFill>
                <a:latin typeface="Times New Roman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220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撑杆跳失误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5" y="231490"/>
            <a:ext cx="6975775" cy="33753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91581" y="3618117"/>
            <a:ext cx="7515835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zh-CN" altLang="en-US" sz="3200" dirty="0" smtClean="0">
                <a:solidFill>
                  <a:schemeClr val="tx1"/>
                </a:solidFill>
                <a:latin typeface="Times New Roman" charset="0"/>
              </a:rPr>
              <a:t>是什么使竹竿折断？为什么运动员能够最后落回地面呢</a:t>
            </a:r>
            <a:r>
              <a:rPr lang="zh-CN" altLang="en-US" sz="3200" dirty="0">
                <a:solidFill>
                  <a:schemeClr val="tx1"/>
                </a:solidFill>
                <a:latin typeface="Times New Roman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131749636"/>
      </p:ext>
    </p:extLst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框 3"/>
          <p:cNvSpPr txBox="1">
            <a:spLocks noChangeArrowheads="1"/>
          </p:cNvSpPr>
          <p:nvPr/>
        </p:nvSpPr>
        <p:spPr bwMode="auto">
          <a:xfrm>
            <a:off x="476545" y="366505"/>
            <a:ext cx="7872412" cy="328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sz="2800" dirty="0" smtClean="0">
                <a:latin typeface="+mn-ea"/>
                <a:ea typeface="+mn-ea"/>
              </a:rPr>
              <a:t>某人拿着系着绳</a:t>
            </a:r>
            <a:r>
              <a:rPr lang="zh-CN" altLang="en-US" sz="2800" dirty="0">
                <a:latin typeface="+mn-ea"/>
                <a:ea typeface="+mn-ea"/>
              </a:rPr>
              <a:t>子的水桶从深井中打水，在把水提上来的过程中，手也感受到一个向下的拉力，对手施加拉力的物体是（     </a:t>
            </a:r>
            <a:r>
              <a:rPr lang="zh-CN" altLang="en-US" sz="2800" dirty="0" smtClean="0">
                <a:latin typeface="+mn-ea"/>
                <a:ea typeface="+mn-ea"/>
              </a:rPr>
              <a:t>）</a:t>
            </a:r>
            <a:endParaRPr lang="en-US" altLang="zh-CN" sz="2800" dirty="0" smtClean="0">
              <a:latin typeface="+mn-ea"/>
              <a:ea typeface="+mn-ea"/>
            </a:endParaRPr>
          </a:p>
          <a:p>
            <a:pPr algn="l" eaLnBrk="1" hangingPunct="1">
              <a:lnSpc>
                <a:spcPct val="150000"/>
              </a:lnSpc>
            </a:pPr>
            <a:endParaRPr lang="zh-CN" altLang="en-US" sz="2800" dirty="0">
              <a:latin typeface="+mn-ea"/>
              <a:ea typeface="+mn-ea"/>
            </a:endParaRP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dirty="0">
                <a:latin typeface="+mn-ea"/>
                <a:ea typeface="+mn-ea"/>
              </a:rPr>
              <a:t>A.</a:t>
            </a:r>
            <a:r>
              <a:rPr lang="zh-CN" altLang="en-US" sz="2800" dirty="0">
                <a:latin typeface="+mn-ea"/>
                <a:ea typeface="+mn-ea"/>
              </a:rPr>
              <a:t>水</a:t>
            </a:r>
            <a:r>
              <a:rPr lang="zh-CN" altLang="en-US" sz="2800" dirty="0" smtClean="0">
                <a:latin typeface="+mn-ea"/>
                <a:ea typeface="+mn-ea"/>
              </a:rPr>
              <a:t>桶</a:t>
            </a:r>
            <a:r>
              <a:rPr lang="en-US" altLang="zh-CN" sz="2800" dirty="0" smtClean="0">
                <a:latin typeface="+mn-ea"/>
                <a:ea typeface="+mn-ea"/>
              </a:rPr>
              <a:t>      B</a:t>
            </a:r>
            <a:r>
              <a:rPr lang="en-US" altLang="zh-CN" sz="2800" dirty="0">
                <a:latin typeface="+mn-ea"/>
                <a:ea typeface="+mn-ea"/>
              </a:rPr>
              <a:t>.</a:t>
            </a:r>
            <a:r>
              <a:rPr lang="zh-CN" altLang="en-US" sz="2800" dirty="0" smtClean="0">
                <a:latin typeface="+mn-ea"/>
                <a:ea typeface="+mn-ea"/>
              </a:rPr>
              <a:t>绳子</a:t>
            </a:r>
            <a:r>
              <a:rPr lang="en-US" altLang="zh-CN" sz="2800" dirty="0" smtClean="0">
                <a:latin typeface="+mn-ea"/>
                <a:ea typeface="+mn-ea"/>
              </a:rPr>
              <a:t>      C</a:t>
            </a:r>
            <a:r>
              <a:rPr lang="en-US" altLang="zh-CN" sz="2800" dirty="0">
                <a:latin typeface="+mn-ea"/>
                <a:ea typeface="+mn-ea"/>
              </a:rPr>
              <a:t>.</a:t>
            </a:r>
            <a:r>
              <a:rPr lang="zh-CN" altLang="en-US" sz="2800" dirty="0" smtClean="0">
                <a:latin typeface="+mn-ea"/>
                <a:ea typeface="+mn-ea"/>
              </a:rPr>
              <a:t>手</a:t>
            </a:r>
            <a:r>
              <a:rPr lang="en-US" altLang="zh-CN" sz="2800" dirty="0" smtClean="0">
                <a:latin typeface="+mn-ea"/>
                <a:ea typeface="+mn-ea"/>
              </a:rPr>
              <a:t>         D</a:t>
            </a:r>
            <a:r>
              <a:rPr lang="en-US" altLang="zh-CN" sz="2800" dirty="0">
                <a:latin typeface="+mn-ea"/>
                <a:ea typeface="+mn-ea"/>
              </a:rPr>
              <a:t>.</a:t>
            </a:r>
            <a:r>
              <a:rPr lang="zh-CN" altLang="en-US" sz="2800" dirty="0">
                <a:latin typeface="+mn-ea"/>
                <a:ea typeface="+mn-ea"/>
              </a:rPr>
              <a:t>地球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202070" y="1806665"/>
            <a:ext cx="735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rgbClr val="FF0000"/>
                </a:solidFill>
                <a:latin typeface="Times New Roman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436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文本框 26625"/>
          <p:cNvSpPr txBox="1"/>
          <p:nvPr/>
        </p:nvSpPr>
        <p:spPr>
          <a:xfrm>
            <a:off x="296525" y="231490"/>
            <a:ext cx="8443913" cy="45807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2800" noProof="1" smtClean="0">
                <a:solidFill>
                  <a:srgbClr val="FF0000"/>
                </a:solidFill>
                <a:latin typeface="Times New Roman" charset="0"/>
              </a:rPr>
              <a:t>例：</a:t>
            </a:r>
            <a:r>
              <a:rPr sz="2800" noProof="1" smtClean="0">
                <a:latin typeface="Times New Roman" charset="0"/>
              </a:rPr>
              <a:t>下列</a:t>
            </a:r>
            <a:r>
              <a:rPr sz="2800" noProof="1">
                <a:latin typeface="Times New Roman" charset="0"/>
              </a:rPr>
              <a:t>说法正确</a:t>
            </a:r>
            <a:r>
              <a:rPr sz="2800" noProof="1" smtClean="0">
                <a:latin typeface="Times New Roman" charset="0"/>
              </a:rPr>
              <a:t>的是（         </a:t>
            </a:r>
            <a:r>
              <a:rPr sz="2800" noProof="1">
                <a:latin typeface="Times New Roman" charset="0"/>
              </a:rPr>
              <a:t>）</a:t>
            </a:r>
          </a:p>
          <a:p>
            <a:pPr algn="just" eaLnBrk="1" hangingPunct="1">
              <a:lnSpc>
                <a:spcPct val="150000"/>
              </a:lnSpc>
            </a:pPr>
            <a:r>
              <a:rPr altLang="zh-CN" sz="2800" noProof="1">
                <a:latin typeface="Times New Roman" charset="0"/>
              </a:rPr>
              <a:t>A</a:t>
            </a:r>
            <a:r>
              <a:rPr sz="2800" noProof="1">
                <a:latin typeface="Times New Roman" charset="0"/>
              </a:rPr>
              <a:t>、相互作用的两个力是同时发生的，没有先后之分   </a:t>
            </a:r>
          </a:p>
          <a:p>
            <a:pPr algn="just" eaLnBrk="1" hangingPunct="1">
              <a:lnSpc>
                <a:spcPct val="150000"/>
              </a:lnSpc>
            </a:pPr>
            <a:r>
              <a:rPr altLang="zh-CN" sz="2800" noProof="1">
                <a:latin typeface="Times New Roman" charset="0"/>
              </a:rPr>
              <a:t>B</a:t>
            </a:r>
            <a:r>
              <a:rPr sz="2800" noProof="1">
                <a:latin typeface="Times New Roman" charset="0"/>
              </a:rPr>
              <a:t>、力的作用有时是相互的，有时不是，看在什么物体之间</a:t>
            </a:r>
          </a:p>
          <a:p>
            <a:pPr algn="just" eaLnBrk="1" hangingPunct="1">
              <a:lnSpc>
                <a:spcPct val="150000"/>
              </a:lnSpc>
            </a:pPr>
            <a:r>
              <a:rPr altLang="zh-CN" sz="2800" noProof="1">
                <a:latin typeface="Times New Roman" charset="0"/>
              </a:rPr>
              <a:t>C</a:t>
            </a:r>
            <a:r>
              <a:rPr sz="2800" noProof="1">
                <a:latin typeface="Times New Roman" charset="0"/>
              </a:rPr>
              <a:t>、先有施力物体，后有受力物体</a:t>
            </a:r>
          </a:p>
          <a:p>
            <a:pPr algn="just" eaLnBrk="1" hangingPunct="1">
              <a:lnSpc>
                <a:spcPct val="150000"/>
              </a:lnSpc>
            </a:pPr>
            <a:r>
              <a:rPr altLang="zh-CN" sz="2800" noProof="1">
                <a:latin typeface="Times New Roman" charset="0"/>
              </a:rPr>
              <a:t>D</a:t>
            </a:r>
            <a:r>
              <a:rPr sz="2800" noProof="1">
                <a:latin typeface="Times New Roman" charset="0"/>
              </a:rPr>
              <a:t>、磁铁能把铁钉吸过来，所以相互作用的两个力大小不一样</a:t>
            </a:r>
          </a:p>
        </p:txBody>
      </p:sp>
      <p:sp>
        <p:nvSpPr>
          <p:cNvPr id="26627" name="文本框 26626"/>
          <p:cNvSpPr txBox="1">
            <a:spLocks noChangeArrowheads="1"/>
          </p:cNvSpPr>
          <p:nvPr/>
        </p:nvSpPr>
        <p:spPr bwMode="auto">
          <a:xfrm>
            <a:off x="4436985" y="366505"/>
            <a:ext cx="57626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0066"/>
                </a:solidFill>
                <a:latin typeface="Times New Roman" charset="0"/>
              </a:rPr>
              <a:t>Ａ</a:t>
            </a:r>
          </a:p>
        </p:txBody>
      </p:sp>
    </p:spTree>
    <p:extLst>
      <p:ext uri="{BB962C8B-B14F-4D97-AF65-F5344CB8AC3E}">
        <p14:creationId xmlns:p14="http://schemas.microsoft.com/office/powerpoint/2010/main" val="4179860783"/>
      </p:ext>
    </p:extLst>
  </p:cSld>
  <p:clrMapOvr>
    <a:masterClrMapping/>
  </p:clrMapOvr>
  <p:transition xmlns:p14="http://schemas.microsoft.com/office/powerpoint/2010/main">
    <p:cover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386535" y="321500"/>
            <a:ext cx="8450263" cy="11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ts val="50"/>
              </a:spcBef>
            </a:pPr>
            <a:r>
              <a:rPr lang="zh-CN" altLang="en-US" sz="2800" dirty="0" smtClean="0">
                <a:latin typeface="Times New Roman" charset="0"/>
              </a:rPr>
              <a:t>例：下图中可以说明力能改变物体运动状态</a:t>
            </a:r>
            <a:r>
              <a:rPr lang="zh-CN" altLang="en-US" sz="2800" dirty="0">
                <a:latin typeface="Times New Roman" charset="0"/>
              </a:rPr>
              <a:t>的是</a:t>
            </a:r>
            <a:r>
              <a:rPr lang="zh-CN" altLang="en-US" sz="2800" u="sng" dirty="0">
                <a:latin typeface="Times New Roman" charset="0"/>
              </a:rPr>
              <a:t> </a:t>
            </a:r>
            <a:r>
              <a:rPr lang="zh-CN" altLang="en-US" sz="2800" u="sng" dirty="0" smtClean="0">
                <a:latin typeface="Times New Roman" charset="0"/>
              </a:rPr>
              <a:t>    </a:t>
            </a:r>
            <a:r>
              <a:rPr lang="zh-CN" altLang="en-US" sz="2800" dirty="0">
                <a:latin typeface="Times New Roman" charset="0"/>
              </a:rPr>
              <a:t>，说明力能使物体发生形变是</a:t>
            </a:r>
            <a:r>
              <a:rPr lang="zh-CN" altLang="en-US" sz="2800" u="sng" dirty="0">
                <a:latin typeface="Times New Roman" charset="0"/>
              </a:rPr>
              <a:t>          </a:t>
            </a:r>
            <a:r>
              <a:rPr lang="zh-CN" altLang="en-US" sz="2800" dirty="0">
                <a:latin typeface="Times New Roman" charset="0"/>
              </a:rPr>
              <a:t> 。</a:t>
            </a:r>
            <a:endParaRPr lang="en-US" altLang="zh-CN" sz="3200" u="sng" dirty="0">
              <a:latin typeface="Times New Roman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1540" y="1806665"/>
            <a:ext cx="8280400" cy="2902474"/>
            <a:chOff x="0" y="0"/>
            <a:chExt cx="5216" cy="1931"/>
          </a:xfrm>
        </p:grpSpPr>
        <p:pic>
          <p:nvPicPr>
            <p:cNvPr id="27656" name="Picture 5" descr="足球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0"/>
            <a:stretch>
              <a:fillRect/>
            </a:stretch>
          </p:blipFill>
          <p:spPr bwMode="auto">
            <a:xfrm>
              <a:off x="0" y="0"/>
              <a:ext cx="5136" cy="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7" name="Text Box 6"/>
            <p:cNvSpPr txBox="1">
              <a:spLocks noChangeArrowheads="1"/>
            </p:cNvSpPr>
            <p:nvPr/>
          </p:nvSpPr>
          <p:spPr bwMode="auto">
            <a:xfrm>
              <a:off x="96" y="1440"/>
              <a:ext cx="480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200">
                  <a:latin typeface="Times New Roman" charset="0"/>
                  <a:ea typeface="幼圆" charset="0"/>
                  <a:cs typeface="幼圆" charset="0"/>
                </a:rPr>
                <a:t>(A)</a:t>
              </a:r>
            </a:p>
          </p:txBody>
        </p:sp>
        <p:sp>
          <p:nvSpPr>
            <p:cNvPr id="27658" name="Text Box 7"/>
            <p:cNvSpPr txBox="1">
              <a:spLocks noChangeArrowheads="1"/>
            </p:cNvSpPr>
            <p:nvPr/>
          </p:nvSpPr>
          <p:spPr bwMode="auto">
            <a:xfrm>
              <a:off x="864" y="1440"/>
              <a:ext cx="576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200">
                  <a:latin typeface="Times New Roman" charset="0"/>
                  <a:ea typeface="幼圆" charset="0"/>
                  <a:cs typeface="幼圆" charset="0"/>
                </a:rPr>
                <a:t>(B)</a:t>
              </a:r>
            </a:p>
          </p:txBody>
        </p:sp>
        <p:sp>
          <p:nvSpPr>
            <p:cNvPr id="27659" name="Text Box 8"/>
            <p:cNvSpPr txBox="1">
              <a:spLocks noChangeArrowheads="1"/>
            </p:cNvSpPr>
            <p:nvPr/>
          </p:nvSpPr>
          <p:spPr bwMode="auto">
            <a:xfrm>
              <a:off x="2016" y="1440"/>
              <a:ext cx="67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200">
                  <a:latin typeface="Times New Roman" charset="0"/>
                  <a:ea typeface="幼圆" charset="0"/>
                  <a:cs typeface="幼圆" charset="0"/>
                </a:rPr>
                <a:t>(C)</a:t>
              </a:r>
            </a:p>
          </p:txBody>
        </p:sp>
        <p:sp>
          <p:nvSpPr>
            <p:cNvPr id="27660" name="Text Box 9"/>
            <p:cNvSpPr txBox="1">
              <a:spLocks noChangeArrowheads="1"/>
            </p:cNvSpPr>
            <p:nvPr/>
          </p:nvSpPr>
          <p:spPr bwMode="auto">
            <a:xfrm>
              <a:off x="3377" y="1440"/>
              <a:ext cx="864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200">
                  <a:latin typeface="Times New Roman" charset="0"/>
                  <a:ea typeface="幼圆" charset="0"/>
                  <a:cs typeface="幼圆" charset="0"/>
                </a:rPr>
                <a:t>(D)</a:t>
              </a:r>
            </a:p>
          </p:txBody>
        </p:sp>
        <p:sp>
          <p:nvSpPr>
            <p:cNvPr id="27661" name="Text Box 10"/>
            <p:cNvSpPr txBox="1">
              <a:spLocks noChangeArrowheads="1"/>
            </p:cNvSpPr>
            <p:nvPr/>
          </p:nvSpPr>
          <p:spPr bwMode="auto">
            <a:xfrm>
              <a:off x="4400" y="1440"/>
              <a:ext cx="816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3200">
                  <a:latin typeface="Times New Roman" charset="0"/>
                  <a:ea typeface="幼圆" charset="0"/>
                  <a:cs typeface="幼圆" charset="0"/>
                </a:rPr>
                <a:t>(E)</a:t>
              </a:r>
            </a:p>
          </p:txBody>
        </p:sp>
      </p:grp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6041767" y="159544"/>
            <a:ext cx="184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800">
              <a:solidFill>
                <a:srgbClr val="003300"/>
              </a:solidFill>
              <a:latin typeface="Times New Roman" charset="0"/>
              <a:ea typeface="楷体_GB2312" charset="0"/>
              <a:cs typeface="楷体_GB2312" charset="0"/>
            </a:endParaRPr>
          </a:p>
        </p:txBody>
      </p:sp>
      <p:sp>
        <p:nvSpPr>
          <p:cNvPr id="207886" name="Text Box 14"/>
          <p:cNvSpPr txBox="1">
            <a:spLocks noChangeArrowheads="1"/>
          </p:cNvSpPr>
          <p:nvPr/>
        </p:nvSpPr>
        <p:spPr bwMode="auto">
          <a:xfrm>
            <a:off x="7722350" y="321500"/>
            <a:ext cx="1102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Times New Roman" charset="0"/>
                <a:ea typeface="楷体_GB2312" charset="0"/>
                <a:cs typeface="楷体_GB2312" charset="0"/>
              </a:rPr>
              <a:t>B C E</a:t>
            </a:r>
          </a:p>
        </p:txBody>
      </p:sp>
      <p:sp>
        <p:nvSpPr>
          <p:cNvPr id="207887" name="Text Box 15"/>
          <p:cNvSpPr txBox="1">
            <a:spLocks noChangeArrowheads="1"/>
          </p:cNvSpPr>
          <p:nvPr/>
        </p:nvSpPr>
        <p:spPr bwMode="auto">
          <a:xfrm>
            <a:off x="5292080" y="906565"/>
            <a:ext cx="773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Times New Roman" charset="0"/>
                <a:ea typeface="楷体_GB2312" charset="0"/>
                <a:cs typeface="楷体_GB2312" charset="0"/>
              </a:rPr>
              <a:t>A D</a:t>
            </a:r>
            <a:r>
              <a:rPr lang="en-US" altLang="zh-CN" sz="2800" dirty="0">
                <a:solidFill>
                  <a:srgbClr val="FF0000"/>
                </a:solidFill>
                <a:latin typeface="Times New Roman" charset="0"/>
                <a:ea typeface="幼圆" charset="0"/>
                <a:cs typeface="幼圆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718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07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07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5" grpId="0"/>
      <p:bldP spid="207886" grpId="0"/>
      <p:bldP spid="20788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本框 1"/>
          <p:cNvSpPr txBox="1">
            <a:spLocks noChangeArrowheads="1"/>
          </p:cNvSpPr>
          <p:nvPr/>
        </p:nvSpPr>
        <p:spPr bwMode="auto">
          <a:xfrm>
            <a:off x="321160" y="366505"/>
            <a:ext cx="8802470" cy="11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Times New Roman" charset="0"/>
              </a:rPr>
              <a:t>例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charset="0"/>
              </a:rPr>
              <a:t>4</a:t>
            </a:r>
            <a:r>
              <a:rPr lang="zh-CN" altLang="en-US" sz="2800" dirty="0" smtClean="0">
                <a:solidFill>
                  <a:srgbClr val="FF0000"/>
                </a:solidFill>
                <a:latin typeface="Times New Roman" charset="0"/>
              </a:rPr>
              <a:t>：</a:t>
            </a:r>
            <a:r>
              <a:rPr lang="zh-CN" altLang="en-US" sz="2800" dirty="0" smtClean="0">
                <a:latin typeface="Times New Roman" charset="0"/>
              </a:rPr>
              <a:t>如图所示</a:t>
            </a:r>
            <a:r>
              <a:rPr lang="zh-CN" altLang="en-US" sz="2800" dirty="0">
                <a:latin typeface="Times New Roman" charset="0"/>
              </a:rPr>
              <a:t>，小球静止在和竖直墙壁相互垂直的光滑地板上并与墙壁接触，下列说法正确的是（  </a:t>
            </a:r>
            <a:r>
              <a:rPr lang="zh-CN" altLang="en-US" sz="2800" dirty="0" smtClean="0">
                <a:latin typeface="Times New Roman" charset="0"/>
              </a:rPr>
              <a:t>）</a:t>
            </a:r>
            <a:endParaRPr lang="zh-CN" altLang="en-US" sz="2800" dirty="0">
              <a:latin typeface="Times New Roman" charset="0"/>
            </a:endParaRPr>
          </a:p>
        </p:txBody>
      </p:sp>
      <p:grpSp>
        <p:nvGrpSpPr>
          <p:cNvPr id="28675" name="组合 36"/>
          <p:cNvGrpSpPr>
            <a:grpSpLocks/>
          </p:cNvGrpSpPr>
          <p:nvPr/>
        </p:nvGrpSpPr>
        <p:grpSpPr bwMode="auto">
          <a:xfrm>
            <a:off x="6740526" y="2626519"/>
            <a:ext cx="2016939" cy="1700426"/>
            <a:chOff x="10616" y="5514"/>
            <a:chExt cx="2484" cy="2137"/>
          </a:xfrm>
        </p:grpSpPr>
        <p:sp>
          <p:nvSpPr>
            <p:cNvPr id="3" name="椭圆 2"/>
            <p:cNvSpPr/>
            <p:nvPr/>
          </p:nvSpPr>
          <p:spPr>
            <a:xfrm>
              <a:off x="10716" y="5742"/>
              <a:ext cx="1814" cy="181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itchFamily="34" charset="0"/>
                <a:buNone/>
                <a:defRPr/>
              </a:pPr>
              <a:endParaRPr lang="zh-CN" altLang="en-US" noProof="1"/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10716" y="7556"/>
              <a:ext cx="23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0716" y="5514"/>
              <a:ext cx="0" cy="20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10828" y="7551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11028" y="7551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>
              <a:off x="11228" y="7551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>
              <a:off x="11428" y="7551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11628" y="7551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11828" y="7551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12028" y="7551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H="1">
              <a:off x="12228" y="7551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12428" y="7551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12630" y="7551"/>
              <a:ext cx="157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12830" y="7551"/>
              <a:ext cx="157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rot="5400000" flipH="1">
              <a:off x="10580" y="5545"/>
              <a:ext cx="158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5400000" flipH="1">
              <a:off x="10580" y="5746"/>
              <a:ext cx="158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rot="5400000" flipH="1">
              <a:off x="10580" y="5946"/>
              <a:ext cx="158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5400000" flipH="1">
              <a:off x="10580" y="6146"/>
              <a:ext cx="158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400000" flipH="1">
              <a:off x="10578" y="6345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5400000" flipH="1">
              <a:off x="10578" y="6545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rot="5400000" flipH="1">
              <a:off x="10578" y="6745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rot="5400000" flipH="1">
              <a:off x="10578" y="6945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rot="5400000" flipH="1">
              <a:off x="10578" y="7146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rot="5400000" flipH="1">
              <a:off x="10578" y="7346"/>
              <a:ext cx="160" cy="100"/>
            </a:xfrm>
            <a:prstGeom prst="line">
              <a:avLst/>
            </a:prstGeom>
            <a:ln w="19050">
              <a:solidFill>
                <a:srgbClr val="1B1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76" name="文本框 37"/>
          <p:cNvSpPr txBox="1">
            <a:spLocks noChangeArrowheads="1"/>
          </p:cNvSpPr>
          <p:nvPr/>
        </p:nvSpPr>
        <p:spPr bwMode="auto">
          <a:xfrm>
            <a:off x="523874" y="1677592"/>
            <a:ext cx="6028345" cy="384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lang="en-US" altLang="zh-CN" sz="2800" dirty="0">
                <a:latin typeface="Times New Roman" charset="0"/>
              </a:rPr>
              <a:t>A.</a:t>
            </a:r>
            <a:r>
              <a:rPr lang="zh-CN" sz="2800" dirty="0">
                <a:latin typeface="Times New Roman" charset="0"/>
              </a:rPr>
              <a:t>小球与墙壁相接触，因此墙壁和小球间有力的作用</a:t>
            </a:r>
          </a:p>
          <a:p>
            <a:pPr algn="l" eaLnBrk="1" hangingPunct="1">
              <a:lnSpc>
                <a:spcPct val="125000"/>
              </a:lnSpc>
            </a:pPr>
            <a:r>
              <a:rPr lang="en-US" altLang="zh-CN" sz="2800" dirty="0">
                <a:latin typeface="Times New Roman" charset="0"/>
              </a:rPr>
              <a:t>B.</a:t>
            </a:r>
            <a:r>
              <a:rPr lang="zh-CN" altLang="en-US" sz="2800" dirty="0">
                <a:latin typeface="Times New Roman" charset="0"/>
              </a:rPr>
              <a:t>对小球受到的支持力而言，小球既是受力物体，也是施力物体</a:t>
            </a:r>
          </a:p>
          <a:p>
            <a:pPr algn="l" eaLnBrk="1" hangingPunct="1">
              <a:lnSpc>
                <a:spcPct val="125000"/>
              </a:lnSpc>
            </a:pPr>
            <a:r>
              <a:rPr lang="en-US" altLang="zh-CN" sz="2800" dirty="0">
                <a:latin typeface="Times New Roman" charset="0"/>
              </a:rPr>
              <a:t>C.</a:t>
            </a:r>
            <a:r>
              <a:rPr lang="zh-CN" altLang="en-US" sz="2800" dirty="0">
                <a:latin typeface="Times New Roman" charset="0"/>
              </a:rPr>
              <a:t>小球使地板接触处产生了形变</a:t>
            </a:r>
          </a:p>
          <a:p>
            <a:pPr algn="l" eaLnBrk="1" hangingPunct="1">
              <a:lnSpc>
                <a:spcPct val="125000"/>
              </a:lnSpc>
            </a:pPr>
            <a:r>
              <a:rPr lang="en-US" altLang="zh-CN" sz="2800" dirty="0">
                <a:latin typeface="Times New Roman" charset="0"/>
              </a:rPr>
              <a:t>D.</a:t>
            </a:r>
            <a:r>
              <a:rPr lang="zh-CN" altLang="en-US" sz="2800" dirty="0">
                <a:latin typeface="Times New Roman" charset="0"/>
              </a:rPr>
              <a:t>以上说法均不正确</a:t>
            </a:r>
          </a:p>
          <a:p>
            <a:pPr algn="l" eaLnBrk="1" hangingPunct="1">
              <a:lnSpc>
                <a:spcPct val="125000"/>
              </a:lnSpc>
            </a:pPr>
            <a:endParaRPr lang="zh-CN" altLang="en-US" sz="2800" dirty="0">
              <a:latin typeface="Times New Roman" charset="0"/>
            </a:endParaRPr>
          </a:p>
        </p:txBody>
      </p:sp>
      <p:sp>
        <p:nvSpPr>
          <p:cNvPr id="39" name="文本框 38"/>
          <p:cNvSpPr txBox="1">
            <a:spLocks noChangeArrowheads="1"/>
          </p:cNvSpPr>
          <p:nvPr/>
        </p:nvSpPr>
        <p:spPr bwMode="auto">
          <a:xfrm>
            <a:off x="8020051" y="1016794"/>
            <a:ext cx="735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800">
                <a:solidFill>
                  <a:srgbClr val="FF0000"/>
                </a:solidFill>
                <a:latin typeface="Times New Roman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0274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80"/>
          <p:cNvGrpSpPr>
            <a:grpSpLocks/>
          </p:cNvGrpSpPr>
          <p:nvPr/>
        </p:nvGrpSpPr>
        <p:grpSpPr bwMode="auto">
          <a:xfrm>
            <a:off x="836586" y="242742"/>
            <a:ext cx="3285365" cy="2148988"/>
            <a:chOff x="685" y="199"/>
            <a:chExt cx="1588" cy="1299"/>
          </a:xfrm>
        </p:grpSpPr>
        <p:pic>
          <p:nvPicPr>
            <p:cNvPr id="7193" name="图片 7175" descr="举重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" y="199"/>
              <a:ext cx="1360" cy="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4" name="文本框 7177"/>
            <p:cNvSpPr txBox="1">
              <a:spLocks noChangeArrowheads="1"/>
            </p:cNvSpPr>
            <p:nvPr/>
          </p:nvSpPr>
          <p:spPr bwMode="auto">
            <a:xfrm>
              <a:off x="685" y="1174"/>
              <a:ext cx="1588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algn="ctr" eaLnBrk="1" hangingPunct="1"/>
              <a:r>
                <a:rPr lang="zh-CN" altLang="en-US" sz="2400" b="1" dirty="0"/>
                <a:t>运动员用力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举</a:t>
              </a:r>
              <a:r>
                <a:rPr lang="zh-CN" altLang="en-US" sz="2400" b="1" dirty="0"/>
                <a:t>起杠铃</a:t>
              </a:r>
            </a:p>
          </p:txBody>
        </p:sp>
      </p:grpSp>
      <p:grpSp>
        <p:nvGrpSpPr>
          <p:cNvPr id="3" name="组合 7181"/>
          <p:cNvGrpSpPr>
            <a:grpSpLocks/>
          </p:cNvGrpSpPr>
          <p:nvPr/>
        </p:nvGrpSpPr>
        <p:grpSpPr bwMode="auto">
          <a:xfrm>
            <a:off x="476545" y="2470489"/>
            <a:ext cx="3856282" cy="2265519"/>
            <a:chOff x="400" y="1397"/>
            <a:chExt cx="2223" cy="1774"/>
          </a:xfrm>
        </p:grpSpPr>
        <p:pic>
          <p:nvPicPr>
            <p:cNvPr id="7191" name="图片 7174" descr="杠杆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" y="1397"/>
              <a:ext cx="2223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2" name="文本框 7179"/>
            <p:cNvSpPr txBox="1">
              <a:spLocks noChangeArrowheads="1"/>
            </p:cNvSpPr>
            <p:nvPr/>
          </p:nvSpPr>
          <p:spPr bwMode="auto">
            <a:xfrm>
              <a:off x="400" y="2520"/>
              <a:ext cx="2164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algn="ctr" eaLnBrk="1" hangingPunct="1"/>
              <a:r>
                <a:rPr lang="zh-CN" altLang="en-US" sz="2400" b="1" dirty="0"/>
                <a:t>顽皮的大象用力向下</a:t>
              </a:r>
            </a:p>
            <a:p>
              <a:pPr algn="ctr" eaLnBrk="1" hangingPunct="1"/>
              <a:r>
                <a:rPr lang="zh-CN" altLang="en-US" sz="2400" b="1" dirty="0">
                  <a:solidFill>
                    <a:srgbClr val="FF0000"/>
                  </a:solidFill>
                </a:rPr>
                <a:t>压</a:t>
              </a:r>
              <a:r>
                <a:rPr lang="zh-CN" altLang="en-US" sz="2400" b="1" dirty="0"/>
                <a:t>跷跷板</a:t>
              </a:r>
            </a:p>
          </p:txBody>
        </p:sp>
      </p:grpSp>
      <p:grpSp>
        <p:nvGrpSpPr>
          <p:cNvPr id="5" name="组合 7185"/>
          <p:cNvGrpSpPr>
            <a:grpSpLocks/>
          </p:cNvGrpSpPr>
          <p:nvPr/>
        </p:nvGrpSpPr>
        <p:grpSpPr bwMode="auto">
          <a:xfrm>
            <a:off x="4481990" y="107727"/>
            <a:ext cx="4230470" cy="2284003"/>
            <a:chOff x="2951" y="102"/>
            <a:chExt cx="2540" cy="1655"/>
          </a:xfrm>
        </p:grpSpPr>
        <p:pic>
          <p:nvPicPr>
            <p:cNvPr id="7187" name="图片 7176" descr="拖拉机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1" y="102"/>
              <a:ext cx="2540" cy="1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8" name="文本框 7184"/>
            <p:cNvSpPr txBox="1">
              <a:spLocks noChangeArrowheads="1"/>
            </p:cNvSpPr>
            <p:nvPr/>
          </p:nvSpPr>
          <p:spPr bwMode="auto">
            <a:xfrm>
              <a:off x="3554" y="1376"/>
              <a:ext cx="1937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zh-CN" altLang="en-US" sz="2400" b="1" dirty="0"/>
                <a:t>推土机用力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推</a:t>
              </a:r>
              <a:r>
                <a:rPr lang="zh-CN" altLang="en-US" sz="2400" b="1" dirty="0"/>
                <a:t>走泥土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l="11942" t="25607"/>
          <a:stretch/>
        </p:blipFill>
        <p:spPr>
          <a:xfrm>
            <a:off x="5292080" y="2571750"/>
            <a:ext cx="2958098" cy="1914254"/>
          </a:xfrm>
          <a:prstGeom prst="rect">
            <a:avLst/>
          </a:prstGeom>
        </p:spPr>
      </p:pic>
      <p:sp>
        <p:nvSpPr>
          <p:cNvPr id="28" name="文本框 7179"/>
          <p:cNvSpPr txBox="1">
            <a:spLocks noChangeArrowheads="1"/>
          </p:cNvSpPr>
          <p:nvPr/>
        </p:nvSpPr>
        <p:spPr bwMode="auto">
          <a:xfrm>
            <a:off x="5472100" y="4371950"/>
            <a:ext cx="3105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zh-CN" altLang="en-US" sz="2400" b="1" dirty="0" smtClean="0"/>
              <a:t>磁铁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吸引</a:t>
            </a:r>
            <a:r>
              <a:rPr lang="zh-CN" altLang="en-US" sz="2400" b="1" dirty="0" smtClean="0"/>
              <a:t>铁钉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2013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3637" y="490697"/>
            <a:ext cx="2098058" cy="222949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04" name="图片 20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2101" y="490271"/>
            <a:ext cx="2115235" cy="222774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06" name="Shape 206"/>
          <p:cNvSpPr/>
          <p:nvPr/>
        </p:nvSpPr>
        <p:spPr>
          <a:xfrm>
            <a:off x="1691681" y="2853034"/>
            <a:ext cx="1035115" cy="502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物体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6147176" y="2853034"/>
            <a:ext cx="937617" cy="502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dirty="0" err="1">
                <a:solidFill>
                  <a:srgbClr val="000000"/>
                </a:solidFill>
                <a:latin typeface="+mn-ea"/>
                <a:ea typeface="+mn-ea"/>
              </a:rPr>
              <a:t>物体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1556665" y="625286"/>
            <a:ext cx="1440160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运动员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5832141" y="625286"/>
            <a:ext cx="1026899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杠铃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1556666" y="1131593"/>
            <a:ext cx="145217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推土机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5877145" y="1064085"/>
            <a:ext cx="937618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泥土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1781691" y="1671653"/>
            <a:ext cx="100212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大象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5787135" y="1671653"/>
            <a:ext cx="1350150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跷跷板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4031941" y="625286"/>
            <a:ext cx="58506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FF0000"/>
                </a:solidFill>
                <a:latin typeface="+mn-ea"/>
                <a:ea typeface="+mn-ea"/>
              </a:rPr>
              <a:t>举</a:t>
            </a:r>
            <a:endParaRPr sz="3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" name="下箭头 1"/>
          <p:cNvSpPr/>
          <p:nvPr/>
        </p:nvSpPr>
        <p:spPr>
          <a:xfrm rot="16200000">
            <a:off x="4436985" y="1851670"/>
            <a:ext cx="405046" cy="3825426"/>
          </a:xfrm>
          <a:prstGeom prst="down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2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3600" b="0">
              <a:solidFill>
                <a:srgbClr val="000000"/>
              </a:solidFill>
              <a:effectLst>
                <a:outerShdw blurRad="76200" dist="12700" dir="5400000" rotWithShape="0">
                  <a:srgbClr val="000000">
                    <a:alpha val="50000"/>
                  </a:srgbClr>
                </a:outerShdw>
              </a:effectLst>
              <a:latin typeface="+mn-ea"/>
              <a:ea typeface="+mn-ea"/>
              <a:cs typeface="+mn-cs"/>
              <a:sym typeface="Papyrus"/>
            </a:endParaRPr>
          </a:p>
        </p:txBody>
      </p:sp>
      <p:sp>
        <p:nvSpPr>
          <p:cNvPr id="18" name="Shape 216"/>
          <p:cNvSpPr/>
          <p:nvPr/>
        </p:nvSpPr>
        <p:spPr>
          <a:xfrm>
            <a:off x="4031940" y="1097839"/>
            <a:ext cx="630070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FF0000"/>
                </a:solidFill>
                <a:latin typeface="+mn-ea"/>
                <a:ea typeface="+mn-ea"/>
              </a:rPr>
              <a:t>推</a:t>
            </a:r>
            <a:endParaRPr sz="3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1" name="Shape 216"/>
          <p:cNvSpPr/>
          <p:nvPr/>
        </p:nvSpPr>
        <p:spPr>
          <a:xfrm>
            <a:off x="4031942" y="1671653"/>
            <a:ext cx="630069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FF0000"/>
                </a:solidFill>
                <a:latin typeface="+mn-ea"/>
                <a:ea typeface="+mn-ea"/>
              </a:rPr>
              <a:t>压</a:t>
            </a:r>
            <a:endParaRPr sz="3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2" name="Shape 214"/>
          <p:cNvSpPr/>
          <p:nvPr/>
        </p:nvSpPr>
        <p:spPr>
          <a:xfrm>
            <a:off x="1781691" y="2144205"/>
            <a:ext cx="100212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磁铁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3" name="Shape 216"/>
          <p:cNvSpPr/>
          <p:nvPr/>
        </p:nvSpPr>
        <p:spPr>
          <a:xfrm>
            <a:off x="3896925" y="2166705"/>
            <a:ext cx="900099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FF0000"/>
                </a:solidFill>
                <a:latin typeface="+mn-ea"/>
                <a:ea typeface="+mn-ea"/>
              </a:rPr>
              <a:t>吸引</a:t>
            </a:r>
            <a:endParaRPr sz="3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4" name="Shape 216"/>
          <p:cNvSpPr/>
          <p:nvPr/>
        </p:nvSpPr>
        <p:spPr>
          <a:xfrm>
            <a:off x="5877146" y="2144205"/>
            <a:ext cx="937617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铁钉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5" name="Shape 207"/>
          <p:cNvSpPr/>
          <p:nvPr/>
        </p:nvSpPr>
        <p:spPr>
          <a:xfrm>
            <a:off x="3941931" y="2853034"/>
            <a:ext cx="937617" cy="502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作用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6" name="Shape 227"/>
          <p:cNvSpPr/>
          <p:nvPr/>
        </p:nvSpPr>
        <p:spPr>
          <a:xfrm>
            <a:off x="1331640" y="4191930"/>
            <a:ext cx="6750750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1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、力是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一个物体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对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另一个物体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的作用。</a:t>
            </a:r>
            <a:endParaRPr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655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 animBg="1"/>
      <p:bldP spid="211" grpId="0" animBg="1"/>
      <p:bldP spid="213" grpId="0" animBg="1"/>
      <p:bldP spid="215" grpId="0" animBg="1"/>
      <p:bldP spid="2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8641" y="681966"/>
            <a:ext cx="2098058" cy="222949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04" name="图片 20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7105" y="681540"/>
            <a:ext cx="2115235" cy="222774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06" name="Shape 206"/>
          <p:cNvSpPr/>
          <p:nvPr/>
        </p:nvSpPr>
        <p:spPr>
          <a:xfrm>
            <a:off x="1736685" y="3044303"/>
            <a:ext cx="990109" cy="502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物体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6192180" y="3044303"/>
            <a:ext cx="937617" cy="502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dirty="0" err="1">
                <a:solidFill>
                  <a:srgbClr val="000000"/>
                </a:solidFill>
                <a:latin typeface="+mn-ea"/>
                <a:ea typeface="+mn-ea"/>
              </a:rPr>
              <a:t>物体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1601669" y="816555"/>
            <a:ext cx="1440160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运动员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5877145" y="816555"/>
            <a:ext cx="1026899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杠铃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1601670" y="1322862"/>
            <a:ext cx="145217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推土机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5922149" y="1322861"/>
            <a:ext cx="937618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泥土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1826695" y="1862922"/>
            <a:ext cx="100212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大象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5832139" y="1862922"/>
            <a:ext cx="1350150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跷跷板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4076945" y="816555"/>
            <a:ext cx="58506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FF0000"/>
                </a:solidFill>
                <a:latin typeface="+mn-ea"/>
                <a:ea typeface="+mn-ea"/>
              </a:rPr>
              <a:t>举</a:t>
            </a:r>
            <a:endParaRPr sz="3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8" name="Shape 216"/>
          <p:cNvSpPr/>
          <p:nvPr/>
        </p:nvSpPr>
        <p:spPr>
          <a:xfrm>
            <a:off x="4076944" y="1289108"/>
            <a:ext cx="630070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FF0000"/>
                </a:solidFill>
                <a:latin typeface="+mn-ea"/>
                <a:ea typeface="+mn-ea"/>
              </a:rPr>
              <a:t>推</a:t>
            </a:r>
            <a:endParaRPr sz="3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1" name="Shape 216"/>
          <p:cNvSpPr/>
          <p:nvPr/>
        </p:nvSpPr>
        <p:spPr>
          <a:xfrm>
            <a:off x="4076946" y="1862922"/>
            <a:ext cx="630069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FF0000"/>
                </a:solidFill>
                <a:latin typeface="+mn-ea"/>
                <a:ea typeface="+mn-ea"/>
              </a:rPr>
              <a:t>压</a:t>
            </a:r>
            <a:endParaRPr sz="3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2" name="Shape 214"/>
          <p:cNvSpPr/>
          <p:nvPr/>
        </p:nvSpPr>
        <p:spPr>
          <a:xfrm>
            <a:off x="1826695" y="2335474"/>
            <a:ext cx="100212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磁铁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3" name="Shape 216"/>
          <p:cNvSpPr/>
          <p:nvPr/>
        </p:nvSpPr>
        <p:spPr>
          <a:xfrm>
            <a:off x="3941930" y="2346725"/>
            <a:ext cx="85509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FF0000"/>
                </a:solidFill>
                <a:latin typeface="+mn-ea"/>
                <a:ea typeface="+mn-ea"/>
              </a:rPr>
              <a:t>吸引</a:t>
            </a:r>
            <a:endParaRPr sz="3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4" name="Shape 216"/>
          <p:cNvSpPr/>
          <p:nvPr/>
        </p:nvSpPr>
        <p:spPr>
          <a:xfrm>
            <a:off x="5922150" y="2335474"/>
            <a:ext cx="937617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铁钉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5" name="Shape 207"/>
          <p:cNvSpPr/>
          <p:nvPr/>
        </p:nvSpPr>
        <p:spPr>
          <a:xfrm>
            <a:off x="3986935" y="3044303"/>
            <a:ext cx="937617" cy="502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作用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6" name="Shape 206"/>
          <p:cNvSpPr/>
          <p:nvPr/>
        </p:nvSpPr>
        <p:spPr>
          <a:xfrm>
            <a:off x="1376644" y="3033051"/>
            <a:ext cx="1755195" cy="502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施力物体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7" name="Shape 206"/>
          <p:cNvSpPr/>
          <p:nvPr/>
        </p:nvSpPr>
        <p:spPr>
          <a:xfrm>
            <a:off x="5697124" y="3033051"/>
            <a:ext cx="1755195" cy="502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 fontScale="92500" lnSpcReduction="20000"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600" dirty="0" smtClean="0">
                <a:solidFill>
                  <a:srgbClr val="000000"/>
                </a:solidFill>
                <a:latin typeface="+mn-ea"/>
                <a:ea typeface="+mn-ea"/>
              </a:rPr>
              <a:t>受力物体</a:t>
            </a:r>
            <a:endParaRPr sz="36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8" name="Shape 227"/>
          <p:cNvSpPr/>
          <p:nvPr/>
        </p:nvSpPr>
        <p:spPr>
          <a:xfrm>
            <a:off x="1016605" y="4101920"/>
            <a:ext cx="760584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zh-CN" sz="2800" dirty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2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  <a:cs typeface="微软雅黑"/>
              </a:rPr>
              <a:t>、一个物体不能产生力的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作用。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（</a:t>
            </a:r>
            <a:r>
              <a:rPr lang="en-US" altLang="zh-CN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2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个及以上）</a:t>
            </a:r>
            <a:endParaRPr sz="2800" dirty="0">
              <a:solidFill>
                <a:srgbClr val="FF0000"/>
              </a:solidFill>
              <a:latin typeface="+mn-ea"/>
              <a:ea typeface="+mn-ea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5644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撞车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1530"/>
            <a:ext cx="3645405" cy="2899754"/>
          </a:xfrm>
          <a:prstGeom prst="rect">
            <a:avLst/>
          </a:prstGeom>
        </p:spPr>
      </p:pic>
      <p:pic>
        <p:nvPicPr>
          <p:cNvPr id="3" name="图片 2" descr="拍手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50" y="186485"/>
            <a:ext cx="3420380" cy="3584231"/>
          </a:xfrm>
          <a:prstGeom prst="rect">
            <a:avLst/>
          </a:prstGeom>
        </p:spPr>
      </p:pic>
      <p:sp>
        <p:nvSpPr>
          <p:cNvPr id="16" name="Shape 227"/>
          <p:cNvSpPr/>
          <p:nvPr/>
        </p:nvSpPr>
        <p:spPr>
          <a:xfrm>
            <a:off x="1781690" y="4191930"/>
            <a:ext cx="5355595" cy="50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3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、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施力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物体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同时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也是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受力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物体。</a:t>
            </a:r>
            <a:endParaRPr sz="2800" dirty="0">
              <a:solidFill>
                <a:schemeClr val="tx1"/>
              </a:solidFill>
              <a:latin typeface="+mn-ea"/>
              <a:ea typeface="+mn-ea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775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4402" t="12470" r="1856" b="11221"/>
          <a:stretch/>
        </p:blipFill>
        <p:spPr>
          <a:xfrm>
            <a:off x="296525" y="681540"/>
            <a:ext cx="4950550" cy="350595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82090" y="1176595"/>
            <a:ext cx="3510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000000"/>
                </a:solidFill>
              </a:rPr>
              <a:t>书压着桌面时，施力物体／受力物体？</a:t>
            </a:r>
            <a:endParaRPr kumimoji="1" lang="zh-CN" altLang="en-US" sz="2800" dirty="0">
              <a:solidFill>
                <a:srgbClr val="0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82090" y="2661760"/>
            <a:ext cx="3510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000000"/>
                </a:solidFill>
              </a:rPr>
              <a:t>桌面支撑书时，施力物体／受力物体？</a:t>
            </a:r>
            <a:endParaRPr kumimoji="1" lang="zh-CN" alt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7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苹果掉落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276495"/>
            <a:ext cx="4393613" cy="3195355"/>
          </a:xfrm>
          <a:prstGeom prst="rect">
            <a:avLst/>
          </a:prstGeom>
        </p:spPr>
      </p:pic>
      <p:pic>
        <p:nvPicPr>
          <p:cNvPr id="3" name="图片 2" descr="悬浮灯泡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500"/>
            <a:ext cx="4455495" cy="3336835"/>
          </a:xfrm>
          <a:prstGeom prst="rect">
            <a:avLst/>
          </a:prstGeom>
        </p:spPr>
      </p:pic>
      <p:sp>
        <p:nvSpPr>
          <p:cNvPr id="13" name="Shape 227"/>
          <p:cNvSpPr/>
          <p:nvPr/>
        </p:nvSpPr>
        <p:spPr>
          <a:xfrm>
            <a:off x="1781690" y="4191930"/>
            <a:ext cx="5895655" cy="502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zh-CN" sz="2800" dirty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4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、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  <a:cs typeface="微软雅黑"/>
              </a:rPr>
              <a:t>不接触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  <a:cs typeface="微软雅黑"/>
              </a:rPr>
              <a:t>的物体也能产生力的作用。</a:t>
            </a:r>
            <a:endParaRPr sz="2800" dirty="0">
              <a:solidFill>
                <a:schemeClr val="tx1"/>
              </a:solidFill>
              <a:latin typeface="+mn-ea"/>
              <a:ea typeface="+mn-ea"/>
              <a:cs typeface="微软雅黑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785" y="186485"/>
            <a:ext cx="3645405" cy="3504962"/>
          </a:xfrm>
          <a:prstGeom prst="rect">
            <a:avLst/>
          </a:prstGeom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31419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8405</TotalTime>
  <Words>511</Words>
  <Application>Microsoft Macintosh PowerPoint</Application>
  <PresentationFormat>全屏显示(16:9)</PresentationFormat>
  <Paragraphs>139</Paragraphs>
  <Slides>33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2012-04-02T08:15:09Z</dcterms:created>
  <dcterms:modified xsi:type="dcterms:W3CDTF">2020-03-09T12:24:12Z</dcterms:modified>
</cp:coreProperties>
</file>