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docx" ContentType="application/vnd.openxmlformats-officedocument.oleObject"/>
  <Default Extension="png" ContentType="image/png"/>
  <Default Extension="emf" ContentType="image/x-e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sldIdLst>
    <p:sldId id="409" r:id="rId2"/>
    <p:sldId id="410" r:id="rId3"/>
    <p:sldId id="411" r:id="rId4"/>
    <p:sldId id="413" r:id="rId5"/>
    <p:sldId id="414" r:id="rId6"/>
    <p:sldId id="415" r:id="rId7"/>
    <p:sldId id="416" r:id="rId8"/>
    <p:sldId id="418" r:id="rId9"/>
    <p:sldId id="419" r:id="rId10"/>
    <p:sldId id="420" r:id="rId11"/>
    <p:sldId id="421" r:id="rId12"/>
    <p:sldId id="422" r:id="rId13"/>
    <p:sldId id="423" r:id="rId14"/>
    <p:sldId id="424" r:id="rId15"/>
    <p:sldId id="425" r:id="rId16"/>
    <p:sldId id="426" r:id="rId17"/>
    <p:sldId id="428" r:id="rId18"/>
    <p:sldId id="429" r:id="rId19"/>
    <p:sldId id="430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tags" Target="tags/tag86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e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image" Target="../media/image4.e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emf" /><Relationship Id="rId2" Type="http://schemas.openxmlformats.org/officeDocument/2006/relationships/image" Target="../media/image7.emf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.emf" /><Relationship Id="rId2" Type="http://schemas.openxmlformats.org/officeDocument/2006/relationships/image" Target="../media/image9.emf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ags" Target="../tags/tag61.xml" /><Relationship Id="rId17" Type="http://schemas.openxmlformats.org/officeDocument/2006/relationships/image" Target="../media/image1.jpeg" /><Relationship Id="rId18" Type="http://schemas.openxmlformats.org/officeDocument/2006/relationships/tags" Target="../tags/tag62.xml" /><Relationship Id="rId19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0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63.xml" /><Relationship Id="rId3" Type="http://schemas.openxmlformats.org/officeDocument/2006/relationships/tags" Target="../tags/tag64.xml" /><Relationship Id="rId4" Type="http://schemas.openxmlformats.org/officeDocument/2006/relationships/tags" Target="../tags/tag65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Document6.docx" TargetMode="Internal" /><Relationship Id="rId3" Type="http://schemas.openxmlformats.org/officeDocument/2006/relationships/image" Target="../media/image8.emf" /><Relationship Id="rId4" Type="http://schemas.openxmlformats.org/officeDocument/2006/relationships/oleObject" Target="../embeddings/Document7.docx" TargetMode="Internal" /><Relationship Id="rId5" Type="http://schemas.openxmlformats.org/officeDocument/2006/relationships/image" Target="../media/image9.emf" /><Relationship Id="rId6" Type="http://schemas.openxmlformats.org/officeDocument/2006/relationships/tags" Target="../tags/tag74.xml" /><Relationship Id="rId7" Type="http://schemas.openxmlformats.org/officeDocument/2006/relationships/vmlDrawing" Target="../drawings/vmlDrawing4.v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75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76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77.xml" /><Relationship Id="rId3" Type="http://schemas.openxmlformats.org/officeDocument/2006/relationships/image" Target="file:///E:\&#29289;&#29702;&#65288;&#21247;&#21160;&#65289;\2021&#27827;&#21271;&#35797;&#39064;&#30740;&#31350;fbd\2021&#27827;&#21271;&#20013;&#32771;&#35797;&#39064;&#30740;&#31350;&#29289;&#29702;&#35762;&#20876;&#65288;8.13&#65289;\HB112.TIF" TargetMode="External" /><Relationship Id="rId4" Type="http://schemas.openxmlformats.org/officeDocument/2006/relationships/image" Target="../media/image10.png" /><Relationship Id="rId5" Type="http://schemas.openxmlformats.org/officeDocument/2006/relationships/image" Target="file:///E:\&#29289;&#29702;&#65288;&#21247;&#21160;&#65289;\2021&#27827;&#21271;&#35797;&#39064;&#30740;&#31350;fbd\2021&#27827;&#21271;&#20013;&#32771;&#35797;&#39064;&#30740;&#31350;&#29289;&#29702;&#35762;&#20876;&#65288;8.13&#65289;\HB113.TIF" TargetMode="External" /><Relationship Id="rId6" Type="http://schemas.openxmlformats.org/officeDocument/2006/relationships/image" Target="../media/image11.png" /><Relationship Id="rId7" Type="http://schemas.openxmlformats.org/officeDocument/2006/relationships/image" Target="file:///E:\&#29289;&#29702;&#65288;&#21247;&#21160;&#65289;\2021&#27827;&#21271;&#35797;&#39064;&#30740;&#31350;fbd\2021&#27827;&#21271;&#20013;&#32771;&#35797;&#39064;&#30740;&#31350;&#29289;&#29702;&#35762;&#20876;&#65288;8.13&#65289;\HB114.TIF" TargetMode="External" /><Relationship Id="rId8" Type="http://schemas.openxmlformats.org/officeDocument/2006/relationships/image" Target="../media/image12.png" /><Relationship Id="rId9" Type="http://schemas.openxmlformats.org/officeDocument/2006/relationships/tags" Target="../tags/tag78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79.xml" /><Relationship Id="rId3" Type="http://schemas.openxmlformats.org/officeDocument/2006/relationships/tags" Target="../tags/tag80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file:///C:\Documents%20and%20Settings\Administrator\&#26700;&#38754;\W&#27827;&#21271;&#29289;&#29702;&#38754;&#23545;&#38754;\EP423.TIF" TargetMode="External" /><Relationship Id="rId3" Type="http://schemas.openxmlformats.org/officeDocument/2006/relationships/image" Target="../media/image13.png" /><Relationship Id="rId4" Type="http://schemas.openxmlformats.org/officeDocument/2006/relationships/tags" Target="../tags/tag81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82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file:///C:\Documents%20and%20Settings\Administrator\&#26700;&#38754;\W&#27827;&#21271;&#29289;&#29702;&#38754;&#23545;&#38754;\EP424.TIF" TargetMode="External" /><Relationship Id="rId3" Type="http://schemas.openxmlformats.org/officeDocument/2006/relationships/image" Target="../media/image14.png" /><Relationship Id="rId4" Type="http://schemas.openxmlformats.org/officeDocument/2006/relationships/image" Target="../media/image15.png" /><Relationship Id="rId5" Type="http://schemas.openxmlformats.org/officeDocument/2006/relationships/tags" Target="../tags/tag83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file:///C:\Documents%20and%20Settings\Administrator\&#26700;&#38754;\W&#27827;&#21271;&#29289;&#29702;&#38754;&#23545;&#38754;\EP438.TIF" TargetMode="External" /><Relationship Id="rId3" Type="http://schemas.openxmlformats.org/officeDocument/2006/relationships/image" Target="../media/image16.png" /><Relationship Id="rId4" Type="http://schemas.openxmlformats.org/officeDocument/2006/relationships/image" Target="file:///C:\Documents%20and%20Settings\Administrator\&#26700;&#38754;\W&#27827;&#21271;&#29289;&#29702;&#38754;&#23545;&#38754;\EP442.TIF" TargetMode="External" /><Relationship Id="rId5" Type="http://schemas.openxmlformats.org/officeDocument/2006/relationships/image" Target="../media/image17.png" /><Relationship Id="rId6" Type="http://schemas.openxmlformats.org/officeDocument/2006/relationships/tags" Target="../tags/tag84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file:///C:\Documents%20and%20Settings\Administrator\&#26700;&#38754;\W&#27827;&#21271;&#29289;&#29702;&#38754;&#23545;&#38754;\EP439.TIF" TargetMode="External" /><Relationship Id="rId3" Type="http://schemas.openxmlformats.org/officeDocument/2006/relationships/image" Target="../media/image18.png" /><Relationship Id="rId4" Type="http://schemas.openxmlformats.org/officeDocument/2006/relationships/image" Target="../media/image19.png" /><Relationship Id="rId5" Type="http://schemas.openxmlformats.org/officeDocument/2006/relationships/tags" Target="../tags/tag85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66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67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68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Document1.docx" TargetMode="Internal" /><Relationship Id="rId3" Type="http://schemas.openxmlformats.org/officeDocument/2006/relationships/image" Target="../media/image2.emf" /><Relationship Id="rId4" Type="http://schemas.openxmlformats.org/officeDocument/2006/relationships/tags" Target="../tags/tag69.xml" /><Relationship Id="rId5" Type="http://schemas.openxmlformats.org/officeDocument/2006/relationships/vmlDrawing" Target="../drawings/vmlDrawing1.v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Document2.docx" TargetMode="Internal" /><Relationship Id="rId3" Type="http://schemas.openxmlformats.org/officeDocument/2006/relationships/image" Target="../media/image3.emf" /><Relationship Id="rId4" Type="http://schemas.openxmlformats.org/officeDocument/2006/relationships/oleObject" Target="../embeddings/Document3.docx" TargetMode="Internal" /><Relationship Id="rId5" Type="http://schemas.openxmlformats.org/officeDocument/2006/relationships/image" Target="../media/image4.emf" /><Relationship Id="rId6" Type="http://schemas.openxmlformats.org/officeDocument/2006/relationships/tags" Target="../tags/tag70.xml" /><Relationship Id="rId7" Type="http://schemas.openxmlformats.org/officeDocument/2006/relationships/vmlDrawing" Target="../drawings/vmlDrawing2.v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7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png" /><Relationship Id="rId3" Type="http://schemas.openxmlformats.org/officeDocument/2006/relationships/tags" Target="../tags/tag7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Document4.docx" TargetMode="Internal" /><Relationship Id="rId3" Type="http://schemas.openxmlformats.org/officeDocument/2006/relationships/image" Target="../media/image6.emf" /><Relationship Id="rId4" Type="http://schemas.openxmlformats.org/officeDocument/2006/relationships/oleObject" Target="../embeddings/Document5.docx" TargetMode="Internal" /><Relationship Id="rId5" Type="http://schemas.openxmlformats.org/officeDocument/2006/relationships/image" Target="../media/image7.emf" /><Relationship Id="rId6" Type="http://schemas.openxmlformats.org/officeDocument/2006/relationships/tags" Target="../tags/tag73.xml" /><Relationship Id="rId7" Type="http://schemas.openxmlformats.org/officeDocument/2006/relationships/vmlDrawing" Target="../drawings/vmlDrawing3.v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zh-CN"/>
              <a:t>第八讲  电与磁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9036050" y="5777230"/>
            <a:ext cx="2863850" cy="760730"/>
          </a:xfrm>
        </p:spPr>
        <p:txBody>
          <a:bodyPr/>
          <a:lstStyle/>
          <a:p>
            <a:r>
              <a:rPr lang="zh-CN" altLang="en-US" sz="3200"/>
              <a:t>一轮系统复习</a:t>
            </a:r>
            <a:endParaRPr lang="zh-CN" altLang="en-US" sz="3200"/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688885" y="474379"/>
            <a:ext cx="10813142" cy="977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通电螺线管的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极如图所示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由此可以判断电流是从</a:t>
            </a:r>
            <a:r>
              <a:rPr lang="zh-CN" altLang="zh-CN" sz="2400" u="sng">
                <a:solidFill>
                  <a:srgbClr val="FF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  　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选填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 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端流入螺线管的。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2200">
              <a:solidFill>
                <a:srgbClr val="000000"/>
              </a:solidFill>
              <a:effectLst/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2210435" y="1451543"/>
          <a:ext cx="8128000" cy="120053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3" name="文档" r:id="rId2" imgW="3839210" imgH="567055" progId="">
                  <p:embed/>
                </p:oleObj>
              </mc:Choice>
              <mc:Fallback>
                <p:oleObj name="文档" r:id="rId2" imgW="3839210" imgH="567055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210435" y="1451543"/>
                        <a:ext cx="8128000" cy="12005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8644890" y="483235"/>
            <a:ext cx="3956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a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5" name="矩形 4"/>
          <p:cNvSpPr>
            <a:spLocks noChangeAspect="1"/>
          </p:cNvSpPr>
          <p:nvPr/>
        </p:nvSpPr>
        <p:spPr>
          <a:xfrm>
            <a:off x="604429" y="2747770"/>
            <a:ext cx="10780486" cy="977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下列各图中箭头表示电流方向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则通电螺线管周围的小磁针静止时指向正确的是</a:t>
            </a:r>
            <a:r>
              <a:rPr lang="zh-CN" altLang="zh-CN" sz="2400">
                <a:solidFill>
                  <a:srgbClr val="000000"/>
                </a:solidFill>
                <a:latin typeface="NEU-BZ-S92" panose="02020503000000020003" pitchFamily="18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</a:t>
            </a:r>
            <a:r>
              <a:rPr lang="en-US" altLang="zh-CN" sz="24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)</a:t>
            </a:r>
            <a:endParaRPr lang="en-US" altLang="zh-CN" sz="2400">
              <a:solidFill>
                <a:srgbClr val="000000"/>
              </a:solidFill>
              <a:effectLst/>
              <a:latin typeface="Times New Roman" panose="02020603050405020304" pitchFamily="18" charset="0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930672" y="3508812"/>
          <a:ext cx="8128000" cy="2915589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4" name="文档" r:id="rId4" imgW="3839210" imgH="1377950" progId="">
                  <p:embed/>
                </p:oleObj>
              </mc:Choice>
              <mc:Fallback>
                <p:oleObj name="文档" r:id="rId4" imgW="3839210" imgH="137795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930672" y="3508812"/>
                        <a:ext cx="8128000" cy="29155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345565" y="3380740"/>
            <a:ext cx="3638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A</a:t>
            </a:r>
            <a:endParaRPr lang="en-US" altLang="zh-CN" sz="2400">
              <a:solidFill>
                <a:srgbClr val="FF0000"/>
              </a:solidFill>
            </a:endParaRPr>
          </a:p>
        </p:txBody>
      </p: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0" name="文本框 99"/>
          <p:cNvSpPr txBox="1"/>
          <p:nvPr/>
        </p:nvSpPr>
        <p:spPr>
          <a:xfrm>
            <a:off x="779063" y="154480"/>
            <a:ext cx="10633872" cy="62776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考点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、磁生电</a:t>
            </a:r>
            <a:endParaRPr lang="zh-CN" altLang="en-US" sz="32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、电磁感应现象</a:t>
            </a:r>
            <a:endParaRPr lang="zh-CN" altLang="en-US" sz="20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发现者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电磁感应现象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：由于导体在磁场中运动而产生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的现象，产生的电流叫做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感应电流产生的条件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电路的一部分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导体在磁场中做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运动．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(4)</a:t>
            </a:r>
            <a:r>
              <a:rPr lang="zh-CN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感应电流方向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：与导体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______________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的方向和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的方向有关．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
</a:t>
            </a:r>
            <a:endParaRPr lang="zh-CN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2. </a:t>
            </a:r>
            <a:r>
              <a:rPr lang="zh-CN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发电机     </a:t>
            </a:r>
            <a:endParaRPr lang="zh-CN" sz="240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(1)</a:t>
            </a:r>
            <a:r>
              <a:rPr lang="zh-CN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原理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________________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．    </a:t>
            </a:r>
            <a:r>
              <a:rPr lang="zh-CN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构造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：转子、定子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无换向器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．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(2)</a:t>
            </a:r>
            <a:r>
              <a:rPr lang="zh-CN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能量转化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________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能转化为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________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能．  </a:t>
            </a:r>
            <a:r>
              <a:rPr lang="zh-CN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应用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：动圈式话筒．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
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55287" y="1419969"/>
            <a:ext cx="12990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法拉第</a:t>
            </a:r>
            <a:endParaRPr lang="zh-CN" altLang="en-US" sz="240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549365" y="2121584"/>
            <a:ext cx="952401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电流</a:t>
            </a:r>
            <a:endParaRPr lang="zh-CN" altLang="en-US" sz="240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86393" y="2581898"/>
            <a:ext cx="16311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感应电流　</a:t>
            </a:r>
            <a:endParaRPr lang="zh-CN" altLang="en-US" sz="240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62310" y="3062545"/>
            <a:ext cx="894622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闭合</a:t>
            </a:r>
            <a:endParaRPr lang="zh-CN" altLang="en-US" sz="240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118160" y="3641603"/>
            <a:ext cx="1746068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切割磁感线</a:t>
            </a:r>
            <a:endParaRPr lang="zh-CN" altLang="en-US" sz="240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62301" y="4220669"/>
            <a:ext cx="1746703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切割磁感线</a:t>
            </a:r>
            <a:endParaRPr lang="zh-CN" altLang="en-US" sz="2400" b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767784" y="4220669"/>
            <a:ext cx="1039387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磁场</a:t>
            </a:r>
            <a:endParaRPr lang="zh-CN" altLang="en-US" sz="2400" b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382252" y="5188067"/>
            <a:ext cx="2179728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电磁感应现象</a:t>
            </a:r>
            <a:endParaRPr lang="zh-CN" altLang="en-US" sz="2400" b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32414" y="5806440"/>
            <a:ext cx="880653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机械　</a:t>
            </a:r>
            <a:endParaRPr lang="zh-CN" altLang="en-US" sz="2400" b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615960" y="5806440"/>
            <a:ext cx="649537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电</a:t>
            </a:r>
            <a:endParaRPr lang="zh-CN" altLang="en-US" sz="2400" b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9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0" name="文本框 99"/>
          <p:cNvSpPr txBox="1"/>
          <p:nvPr/>
        </p:nvSpPr>
        <p:spPr>
          <a:xfrm>
            <a:off x="568325" y="557530"/>
            <a:ext cx="11055350" cy="5459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考点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磁场对通电导线的作用</a:t>
            </a:r>
            <a:endParaRPr lang="zh-CN" sz="32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通电导线在磁场中要受到力的作用，力的方向跟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的方向、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的方向都有关系．当电流的方向或磁场的方向变化时，通电导线受力的方向也会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zh-CN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电动机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组成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：转子、定子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有换向器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原理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：通电导线在磁场中受到力的作用．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能量转化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：把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能转化为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能．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
</a:t>
            </a:r>
            <a:endParaRPr lang="zh-CN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(4)</a:t>
            </a:r>
            <a:r>
              <a:rPr lang="zh-CN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与电动机工作原理相同的应用实例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：扬声器．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475855" y="1600835"/>
            <a:ext cx="10331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电流</a:t>
            </a:r>
            <a:endParaRPr lang="zh-CN" altLang="en-US" sz="240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495790" y="1600835"/>
            <a:ext cx="9410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磁场</a:t>
            </a:r>
            <a:endParaRPr lang="zh-CN" altLang="en-US" sz="240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39775" y="2659380"/>
            <a:ext cx="9861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变化</a:t>
            </a:r>
            <a:endParaRPr lang="zh-CN" altLang="en-US" sz="240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92120" y="4772025"/>
            <a:ext cx="66421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电</a:t>
            </a:r>
            <a:endParaRPr lang="zh-CN" altLang="en-US" sz="240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82845" y="4772025"/>
            <a:ext cx="88011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机械</a:t>
            </a:r>
            <a:endParaRPr lang="zh-CN" altLang="en-US" sz="240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95023" y="1030037"/>
          <a:ext cx="10801017" cy="44641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0631"/>
                <a:gridCol w="3021263"/>
                <a:gridCol w="2794668"/>
                <a:gridCol w="3474455"/>
              </a:tblGrid>
              <a:tr h="637731">
                <a:tc>
                  <a:txBody>
                    <a:bodyPr vert="horz" wrap="square"/>
                    <a:lstStyle/>
                    <a:p>
                      <a:pPr marL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sz="2400" b="1" i="0" u="none" kern="100" baseline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i="0" u="none" kern="100" baseline="0">
                        <a:solidFill>
                          <a:schemeClr val="dk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sz="2400" b="1" i="0" u="none" kern="100" baseline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电流的磁效应</a:t>
                      </a:r>
                      <a:endParaRPr lang="zh-CN" sz="2400" b="1" i="0" u="none" kern="100" baseline="0">
                        <a:solidFill>
                          <a:schemeClr val="dk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sz="2400" b="1" i="0" u="none" kern="100" baseline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电磁感应现象</a:t>
                      </a:r>
                      <a:endParaRPr lang="zh-CN" sz="2400" b="1" i="0" u="none" kern="100" baseline="0">
                        <a:solidFill>
                          <a:schemeClr val="dk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sz="2400" b="1" i="0" u="none" kern="100" baseline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磁场对通电导体的作用</a:t>
                      </a:r>
                      <a:endParaRPr lang="zh-CN" sz="2400" b="1" i="0" u="none" kern="100" baseline="0">
                        <a:solidFill>
                          <a:schemeClr val="dk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37731">
                <a:tc>
                  <a:txBody>
                    <a:bodyPr vert="horz" wrap="square"/>
                    <a:lstStyle/>
                    <a:p>
                      <a:pPr marL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sz="2400" b="1" i="0" u="none" kern="100" baseline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发现者</a:t>
                      </a:r>
                      <a:endParaRPr lang="zh-CN" sz="2400" b="1" i="0" u="none" kern="100" baseline="0">
                        <a:solidFill>
                          <a:schemeClr val="dk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sz="2400" b="1" i="0" u="none" kern="100" baseline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________</a:t>
                      </a:r>
                      <a:endParaRPr lang="zh-CN" sz="2400" b="1" i="0" u="none" kern="100" baseline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sz="2400" b="1" i="0" u="none" kern="100" baseline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________</a:t>
                      </a:r>
                      <a:endParaRPr lang="zh-CN" sz="2400" b="1" i="0" u="none" kern="100" baseline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sz="2400" b="1" i="0" u="none" kern="100" baseline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i="0" u="none" kern="100" baseline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  <a:tr h="2550921">
                <a:tc>
                  <a:txBody>
                    <a:bodyPr vert="horz" wrap="square"/>
                    <a:lstStyle/>
                    <a:p>
                      <a:pPr marL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sz="2400" b="1" i="0" u="none" kern="100" baseline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实物图</a:t>
                      </a:r>
                      <a:endParaRPr lang="zh-CN" sz="2400" b="1" i="0" u="none" kern="100" baseline="0">
                        <a:solidFill>
                          <a:schemeClr val="dk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sz="2400" b="1" i="0" u="none" kern="100" baseline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sz="2400" b="1" i="0" u="none" kern="100" baseline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sz="2400" b="1" i="0" u="none" kern="100" baseline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sz="2400" b="1" i="0" u="none" kern="100" baseline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sz="2400" b="1" i="0" u="none" kern="100" baseline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sz="2400" b="1" i="0" u="none" kern="100" baseline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7731">
                <a:tc>
                  <a:txBody>
                    <a:bodyPr vert="horz" wrap="square"/>
                    <a:lstStyle/>
                    <a:p>
                      <a:pPr marL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sz="2400" b="1" i="0" u="none" kern="100" baseline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有无电源</a:t>
                      </a:r>
                      <a:endParaRPr lang="zh-CN" sz="2400" b="1" i="0" u="none" kern="100" baseline="0">
                        <a:solidFill>
                          <a:schemeClr val="dk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sz="2400" b="1" i="0" u="none" kern="100" baseline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有</a:t>
                      </a:r>
                      <a:endParaRPr lang="zh-CN" sz="2400" b="1" i="0" u="none" kern="100" baseline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sz="2400" b="1" i="0" u="none" kern="100" baseline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无</a:t>
                      </a:r>
                      <a:endParaRPr lang="zh-CN" sz="2400" b="1" i="0" u="none" kern="100" baseline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sz="2400" b="1" i="0" u="none" kern="100" baseline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有</a:t>
                      </a:r>
                      <a:endParaRPr lang="zh-CN" sz="2400" b="1" i="0" u="none" kern="100" baseline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6414" name="图片 210" descr="E:\物理（勿动）\2021河北试题研究fbd\2021河北中考试题研究物理讲册（8.13）\HB112.TIF"/>
          <p:cNvPicPr>
            <a:picLocks noChangeAspect="1" noChangeArrowheads="1"/>
          </p:cNvPicPr>
          <p:nvPr/>
        </p:nvPicPr>
        <p:blipFill>
          <a:blip r:embed="rId4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0782" y="2849923"/>
            <a:ext cx="1944688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5" name="图片 211" descr="E:\物理（勿动）\2021河北试题研究fbd\2021河北中考试题研究物理讲册（8.13）\HB113.TIF"/>
          <p:cNvPicPr>
            <a:picLocks noChangeAspect="1" noChangeArrowheads="1"/>
          </p:cNvPicPr>
          <p:nvPr/>
        </p:nvPicPr>
        <p:blipFill>
          <a:blip r:embed="rId6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0272" y="2795948"/>
            <a:ext cx="2303462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6" name="图片 212" descr="E:\物理（勿动）\2021河北试题研究fbd\2021河北中考试题研究物理讲册（8.13）\HB114.TIF"/>
          <p:cNvPicPr>
            <a:picLocks noChangeAspect="1" noChangeArrowheads="1"/>
          </p:cNvPicPr>
          <p:nvPr/>
        </p:nvPicPr>
        <p:blipFill>
          <a:blip r:embed="rId8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6648" y="2727686"/>
            <a:ext cx="2519362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231761" y="1763907"/>
            <a:ext cx="1106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奥斯特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995599" y="1763907"/>
            <a:ext cx="110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法拉第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  <p:custDataLst>
      <p:tags r:id="rId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60082" y="1018497"/>
          <a:ext cx="10872906" cy="48211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295"/>
                <a:gridCol w="2880590"/>
                <a:gridCol w="3023727"/>
                <a:gridCol w="3528294"/>
              </a:tblGrid>
              <a:tr h="1097280">
                <a:tc>
                  <a:txBody>
                    <a:bodyPr vert="horz" wrap="square"/>
                    <a:lstStyle/>
                    <a:p>
                      <a:pPr marL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sz="2400" b="1" i="0" u="none" kern="100" baseline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i="0" u="none" kern="100" baseline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sz="2400" b="1" i="0" u="none" kern="100" baseline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电流的磁效应</a:t>
                      </a:r>
                      <a:endParaRPr lang="zh-CN" sz="2400" b="1" i="0" u="none" kern="100" baseline="0">
                        <a:solidFill>
                          <a:schemeClr val="dk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sz="2400" b="1" i="0" u="none" kern="100" baseline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电磁感应现象</a:t>
                      </a:r>
                      <a:endParaRPr lang="zh-CN" sz="2400" b="1" i="0" u="none" kern="100" baseline="0">
                        <a:solidFill>
                          <a:schemeClr val="dk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sz="2400" b="1" i="0" u="none" kern="100" baseline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磁场对通电导体的作用</a:t>
                      </a:r>
                      <a:endParaRPr lang="zh-CN" sz="2400" b="1" i="0" u="none" kern="100" baseline="0">
                        <a:solidFill>
                          <a:schemeClr val="dk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291612">
                <a:tc>
                  <a:txBody>
                    <a:bodyPr vert="horz" wrap="square"/>
                    <a:lstStyle/>
                    <a:p>
                      <a:pPr marL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sz="2400" b="1" i="0" u="none" kern="100" baseline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影响方</a:t>
                      </a:r>
                      <a:endParaRPr lang="zh-CN" sz="2400" b="1" i="0" u="none" kern="100" baseline="0">
                        <a:solidFill>
                          <a:schemeClr val="dk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sz="2400" b="1" i="0" u="none" kern="100" baseline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向因素</a:t>
                      </a:r>
                      <a:endParaRPr lang="zh-CN" sz="2400" b="1" i="0" u="none" kern="100" baseline="0">
                        <a:solidFill>
                          <a:schemeClr val="dk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sz="2400" b="1" i="0" u="none" kern="100" baseline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电流的方向</a:t>
                      </a:r>
                      <a:endParaRPr lang="zh-CN" sz="2400" b="1" i="0" u="none" kern="100" baseline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sz="2400" b="1" i="0" u="none" kern="100" baseline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导体切割磁感线运动</a:t>
                      </a:r>
                      <a:endParaRPr lang="zh-CN" sz="2400" b="1" i="0" u="none" kern="100" baseline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sz="2400" b="1" i="0" u="none" kern="100" baseline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的方向和磁场方向</a:t>
                      </a:r>
                      <a:endParaRPr lang="zh-CN" sz="2400" b="1" i="0" u="none" kern="100" baseline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sz="2400" b="1" i="0" u="none" kern="100" baseline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磁场方向和电流方向</a:t>
                      </a:r>
                      <a:endParaRPr lang="zh-CN" sz="2400" b="1" i="0" u="none" kern="100" baseline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2335">
                <a:tc>
                  <a:txBody>
                    <a:bodyPr vert="horz" wrap="square"/>
                    <a:lstStyle/>
                    <a:p>
                      <a:pPr marL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sz="2400" b="1" i="0" u="none" kern="100" baseline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能量转化</a:t>
                      </a:r>
                      <a:endParaRPr lang="zh-CN" sz="2400" b="1" i="0" u="none" kern="100" baseline="0">
                        <a:solidFill>
                          <a:schemeClr val="dk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sz="2400" b="1" i="0" u="none" kern="100" baseline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i="0" u="none" kern="100" baseline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sz="2400" b="1" i="0" u="none" kern="100" baseline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______</a:t>
                      </a:r>
                      <a:r>
                        <a:rPr lang="zh-CN" sz="2400" b="1" i="0" u="none" kern="100" baseline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能</a:t>
                      </a:r>
                      <a:r>
                        <a:rPr lang="en-US" sz="2400" b="1" i="0" u="none" kern="100" baseline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→____</a:t>
                      </a:r>
                      <a:r>
                        <a:rPr lang="zh-CN" sz="2400" b="1" i="0" u="none" kern="100" baseline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能</a:t>
                      </a:r>
                      <a:endParaRPr lang="zh-CN" sz="2400" b="1" i="0" u="none" kern="100" baseline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sz="2400" b="1" i="0" u="none" kern="100" baseline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____</a:t>
                      </a:r>
                      <a:r>
                        <a:rPr lang="zh-CN" sz="2400" b="1" i="0" u="none" kern="100" baseline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能</a:t>
                      </a:r>
                      <a:r>
                        <a:rPr lang="en-US" sz="2400" b="1" i="0" u="none" kern="100" baseline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→_______</a:t>
                      </a:r>
                      <a:r>
                        <a:rPr lang="zh-CN" sz="2400" b="1" i="0" u="none" kern="100" baseline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能</a:t>
                      </a:r>
                      <a:endParaRPr lang="zh-CN" sz="2400" b="1" i="0" u="none" kern="100" baseline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89887">
                <a:tc>
                  <a:txBody>
                    <a:bodyPr vert="horz" wrap="square"/>
                    <a:lstStyle/>
                    <a:p>
                      <a:pPr marL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sz="2400" b="1" i="0" u="none" kern="100" baseline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主要应用</a:t>
                      </a:r>
                      <a:endParaRPr lang="zh-CN" sz="2400" b="1" i="0" u="none" kern="100" baseline="0">
                        <a:solidFill>
                          <a:schemeClr val="dk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indent="0" algn="l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sz="2400" b="1" i="0" u="none" kern="100" baseline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电铃、电磁起重机、电磁铁</a:t>
                      </a:r>
                      <a:endParaRPr lang="zh-CN" sz="2400" b="1" i="0" u="none" kern="100" baseline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sz="2400" b="1" i="0" u="none" kern="100" baseline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发电机、动圈式话筒</a:t>
                      </a:r>
                      <a:endParaRPr lang="zh-CN" sz="2400" b="1" i="0" u="none" kern="100" baseline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sz="2400" b="1" i="0" u="none" kern="100" baseline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电动机、扬声器、电表</a:t>
                      </a:r>
                      <a:endParaRPr lang="zh-CN" sz="2400" b="1" i="0" u="none" kern="100" baseline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340033" y="3610293"/>
            <a:ext cx="80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机械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852920" y="3610293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电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8580120" y="3610293"/>
            <a:ext cx="493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电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9940822" y="3619818"/>
            <a:ext cx="800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机械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0" name="文本框 99"/>
          <p:cNvSpPr txBox="1"/>
          <p:nvPr/>
        </p:nvSpPr>
        <p:spPr>
          <a:xfrm>
            <a:off x="628650" y="560070"/>
            <a:ext cx="1093470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(2017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河北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16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题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如图所示，甲、乙、丙、丁是四幅实验图．下列说法正确的是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110" descr="C:\Documents and Settings\Administrator\桌面\W河北物理面对面\EP423.TIF"/>
          <p:cNvPicPr>
            <a:picLocks noChangeAspect="1"/>
          </p:cNvPicPr>
          <p:nvPr/>
        </p:nvPicPr>
        <p:blipFill>
          <a:blip r:embed="rId3" r:link="rId2"/>
          <a:stretch>
            <a:fillRect/>
          </a:stretch>
        </p:blipFill>
        <p:spPr>
          <a:xfrm>
            <a:off x="2994025" y="1730375"/>
            <a:ext cx="6689725" cy="18789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867317" y="3609497"/>
            <a:ext cx="10457361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A. 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甲实验说明同名磁极相互吸引，异名磁极相互排斥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B. 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乙实验说明闭合电路中的部分导体在磁场中做切割磁感线运动时，导体中就产生电流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C. 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丙实验说明利用磁场可以产生电流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D. 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丁实验说明机械能可以转化为电能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
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0" name="文本框 99"/>
          <p:cNvSpPr txBox="1"/>
          <p:nvPr/>
        </p:nvSpPr>
        <p:spPr>
          <a:xfrm>
            <a:off x="1108583" y="447824"/>
            <a:ext cx="9752584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(2018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河北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题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)(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多选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下列有关电与磁的说法正确的是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 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A. 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磁感线是用来形象描述磁场的，并不真实存在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B. 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悬吊着的小磁针静止时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极指向地理南极附近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C. 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法拉第在世界上第一个发现了电与磁之间的联系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D. 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电磁继电器是利用电磁铁来控制工作电路的一种开关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
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55105" y="616715"/>
            <a:ext cx="731444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AD</a:t>
            </a:r>
            <a:endParaRPr lang="en-US" altLang="en-US" sz="2400" b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34591" y="3455194"/>
            <a:ext cx="9705599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 (2016</a:t>
            </a:r>
            <a:r>
              <a:rPr lang="zh-CN" sz="24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河北</a:t>
            </a:r>
            <a:r>
              <a:rPr lang="en-US" sz="24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</a:t>
            </a:r>
            <a:r>
              <a:rPr lang="zh-CN" sz="24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题</a:t>
            </a:r>
            <a:r>
              <a:rPr lang="en-US" sz="24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r>
              <a:rPr lang="zh-CN" sz="24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分</a:t>
            </a:r>
            <a:r>
              <a:rPr lang="en-US" sz="24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)(</a:t>
            </a:r>
            <a:r>
              <a:rPr lang="zh-CN" sz="24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多选</a:t>
            </a:r>
            <a:r>
              <a:rPr lang="en-US" sz="24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r>
              <a:rPr lang="zh-CN" sz="24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下列关于电与磁的说法正确的是</a:t>
            </a:r>
            <a:r>
              <a:rPr lang="en-US" sz="24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zh-CN" sz="24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　   　</a:t>
            </a:r>
            <a:r>
              <a:rPr lang="en-US" sz="24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r>
              <a:rPr lang="en-US" sz="24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A. </a:t>
            </a:r>
            <a:r>
              <a:rPr lang="zh-CN" sz="24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磁场中某点的磁场方向是由放在该点的小磁针决定的</a:t>
            </a:r>
            <a:r>
              <a:rPr lang="en-US" sz="24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B. </a:t>
            </a:r>
            <a:r>
              <a:rPr lang="zh-CN" sz="24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改变通电螺线管中电流的方向，可以改变通电螺线管的</a:t>
            </a:r>
            <a:r>
              <a:rPr lang="en-US" sz="24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</a:t>
            </a:r>
            <a:r>
              <a:rPr lang="zh-CN" sz="24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、</a:t>
            </a:r>
            <a:r>
              <a:rPr lang="en-US" sz="24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</a:t>
            </a:r>
            <a:r>
              <a:rPr lang="zh-CN" sz="24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极</a:t>
            </a:r>
            <a:r>
              <a:rPr lang="en-US" sz="24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C. </a:t>
            </a:r>
            <a:r>
              <a:rPr lang="zh-CN" sz="24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发电机是利用电磁感应原理制成的，工作时将机械能转化为电能</a:t>
            </a:r>
            <a:r>
              <a:rPr lang="en-US" sz="24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D. </a:t>
            </a:r>
            <a:r>
              <a:rPr lang="zh-CN" sz="24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只改变直流电动机的电流方向，直流电动机内线圈的转向会发生改变</a:t>
            </a:r>
            <a:r>
              <a:rPr lang="zh-CN" sz="24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
</a:t>
            </a:r>
            <a:endParaRPr lang="zh-CN" altLang="en-US" sz="240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051600" y="3616467"/>
            <a:ext cx="10546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BCD</a:t>
            </a:r>
            <a:endParaRPr lang="en-US" altLang="en-US" sz="2400" b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112" descr="C:\Documents and Settings\Administrator\桌面\W河北物理面对面\EP424.TIF"/>
          <p:cNvPicPr>
            <a:picLocks noChangeAspect="1"/>
          </p:cNvPicPr>
          <p:nvPr/>
        </p:nvPicPr>
        <p:blipFill>
          <a:blip r:embed="rId3" r:link="rId2"/>
          <a:stretch>
            <a:fillRect/>
          </a:stretch>
        </p:blipFill>
        <p:spPr>
          <a:xfrm>
            <a:off x="8309610" y="834390"/>
            <a:ext cx="3208020" cy="18973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920115" y="530225"/>
            <a:ext cx="679958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(2014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河北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25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题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小明自制了一个带有电磁铁的木船模型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如图所示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．将它放入水中漂浮，船头指向东．闭合开关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，电磁铁的</a:t>
            </a:r>
            <a:r>
              <a:rPr lang="en-US" sz="240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端为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极；电磁铁由于受到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的作用，船头会指向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22514" y="1715694"/>
            <a:ext cx="5250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endParaRPr lang="en-US" altLang="en-US" sz="2400" b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90351" y="2217979"/>
            <a:ext cx="1365108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地磁场</a:t>
            </a:r>
            <a:endParaRPr lang="zh-CN" altLang="en-US" sz="240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91170" y="2786245"/>
            <a:ext cx="1026688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　北</a:t>
            </a:r>
            <a:endParaRPr lang="zh-CN" altLang="en-US" sz="240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90817" y="3246894"/>
            <a:ext cx="7273802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 (2019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自贡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有一小磁针静止在通电螺线管上方，如图所示，则通电螺线管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A. 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左侧为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极，</a:t>
            </a:r>
            <a:r>
              <a:rPr lang="en-US" sz="240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端为正极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B. 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左侧为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极，</a:t>
            </a:r>
            <a:r>
              <a:rPr lang="en-US" sz="240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端为正极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C. 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左侧为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极，</a:t>
            </a:r>
            <a:r>
              <a:rPr lang="en-US" sz="240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端为正极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D. 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左侧为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极，</a:t>
            </a:r>
            <a:r>
              <a:rPr lang="en-US" sz="240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端为正极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
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-21474812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3740" y="3741420"/>
            <a:ext cx="2602230" cy="24206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4191203" y="3964369"/>
            <a:ext cx="6723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sz="24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endParaRPr lang="zh-CN" altLang="en-US" sz="2400" b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0" name="文本框 99"/>
          <p:cNvSpPr txBox="1"/>
          <p:nvPr/>
        </p:nvSpPr>
        <p:spPr>
          <a:xfrm>
            <a:off x="574618" y="403960"/>
            <a:ext cx="10438947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6. (2019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河北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17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题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如图所示四个装置中工作原理与发电机相同的是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024973" y="403960"/>
            <a:ext cx="5803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C</a:t>
            </a:r>
            <a:endParaRPr lang="en-US" altLang="en-US" sz="2400" b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934720" y="1151255"/>
            <a:ext cx="10133330" cy="2042795"/>
            <a:chOff x="1435" y="5289"/>
            <a:chExt cx="15958" cy="3625"/>
          </a:xfrm>
        </p:grpSpPr>
        <p:pic>
          <p:nvPicPr>
            <p:cNvPr id="2" name="图片 1137" descr="C:\Documents and Settings\Administrator\桌面\W河北物理面对面\EP438.TIF"/>
            <p:cNvPicPr>
              <a:picLocks noChangeAspect="1"/>
            </p:cNvPicPr>
            <p:nvPr/>
          </p:nvPicPr>
          <p:blipFill>
            <a:blip r:embed="rId3" r:link="rId2"/>
            <a:srcRect l="3881" r="-241" b="51908"/>
            <a:stretch>
              <a:fillRect/>
            </a:stretch>
          </p:blipFill>
          <p:spPr>
            <a:xfrm>
              <a:off x="1435" y="5586"/>
              <a:ext cx="7597" cy="33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" name="图片 1137" descr="C:\Documents and Settings\Administrator\桌面\W河北物理面对面\EP438.TIF"/>
            <p:cNvPicPr>
              <a:picLocks noChangeAspect="1"/>
            </p:cNvPicPr>
            <p:nvPr/>
          </p:nvPicPr>
          <p:blipFill>
            <a:blip r:embed="rId3" r:link="rId2"/>
            <a:srcRect l="-469" t="47616"/>
            <a:stretch>
              <a:fillRect/>
            </a:stretch>
          </p:blipFill>
          <p:spPr>
            <a:xfrm>
              <a:off x="9473" y="5289"/>
              <a:ext cx="7921" cy="362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" name="文本框 2"/>
          <p:cNvSpPr txBox="1"/>
          <p:nvPr/>
        </p:nvSpPr>
        <p:spPr>
          <a:xfrm>
            <a:off x="411480" y="3194685"/>
            <a:ext cx="1097026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7. 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如图所示，电动平衡车是一种新型交通工具，被广大青少年所喜爱．下列与电动平衡车驱动前行过程原理相同的是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83040" y="3933273"/>
            <a:ext cx="6216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endParaRPr lang="en-US" altLang="en-US" sz="2400" b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94360" y="4652645"/>
            <a:ext cx="10604500" cy="1710055"/>
            <a:chOff x="1161" y="6417"/>
            <a:chExt cx="16700" cy="3091"/>
          </a:xfrm>
        </p:grpSpPr>
        <p:pic>
          <p:nvPicPr>
            <p:cNvPr id="7" name="图片 1140" descr="C:\Documents and Settings\Administrator\桌面\W河北物理面对面\EP442.TIF"/>
            <p:cNvPicPr>
              <a:picLocks noChangeAspect="1"/>
            </p:cNvPicPr>
            <p:nvPr/>
          </p:nvPicPr>
          <p:blipFill>
            <a:blip r:embed="rId5" r:link="rId4"/>
            <a:srcRect r="2219" b="49493"/>
            <a:stretch>
              <a:fillRect/>
            </a:stretch>
          </p:blipFill>
          <p:spPr>
            <a:xfrm>
              <a:off x="1161" y="6417"/>
              <a:ext cx="7585" cy="309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" name="图片 1140" descr="C:\Documents and Settings\Administrator\桌面\W河北物理面对面\EP442.TIF"/>
            <p:cNvPicPr>
              <a:picLocks noChangeAspect="1"/>
            </p:cNvPicPr>
            <p:nvPr/>
          </p:nvPicPr>
          <p:blipFill>
            <a:blip r:embed="rId5" r:link="rId4"/>
            <a:srcRect t="55436" r="-446"/>
            <a:stretch>
              <a:fillRect/>
            </a:stretch>
          </p:blipFill>
          <p:spPr>
            <a:xfrm>
              <a:off x="9995" y="6754"/>
              <a:ext cx="7867" cy="275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0" name="文本框 99"/>
          <p:cNvSpPr txBox="1"/>
          <p:nvPr/>
        </p:nvSpPr>
        <p:spPr>
          <a:xfrm>
            <a:off x="798195" y="1337945"/>
            <a:ext cx="10772140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8. (2015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河北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24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题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如图所示的闭合电路中，铜棒</a:t>
            </a:r>
            <a:r>
              <a:rPr lang="en-US" sz="240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ab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静止．当蹄形磁铁竖直向上运动时，灵敏电流表的指针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______(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会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不会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偏转；让铜棒</a:t>
            </a:r>
            <a:r>
              <a:rPr lang="en-US" sz="240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ab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水平向右缓慢运动时，灵敏电流表的指针偏转的</a:t>
            </a:r>
            <a:endParaRPr lang="zh-CN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角度较小；快速运动时，指针偏转的角度</a:t>
            </a:r>
            <a:endParaRPr lang="zh-CN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较大，这说明感应电流的大小与</a:t>
            </a:r>
            <a:endParaRPr lang="zh-CN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________________________________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有关．</a:t>
            </a:r>
            <a:endParaRPr lang="zh-CN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______________(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动圈式话筒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动圈</a:t>
            </a:r>
            <a:endParaRPr lang="zh-CN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式扬声器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是应用电磁感应原理制成的．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138" descr="C:\Documents and Settings\Administrator\桌面\W河北物理面对面\EP439.TIF"/>
          <p:cNvPicPr>
            <a:picLocks noChangeAspect="1"/>
          </p:cNvPicPr>
          <p:nvPr/>
        </p:nvPicPr>
        <p:blipFill>
          <a:blip r:embed="rId3" r:link="rId2"/>
          <a:stretch>
            <a:fillRect/>
          </a:stretch>
        </p:blipFill>
        <p:spPr>
          <a:xfrm>
            <a:off x="7429500" y="2986405"/>
            <a:ext cx="2959100" cy="18148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4609881" y="1999114"/>
            <a:ext cx="1353044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sz="24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不会</a:t>
            </a:r>
            <a:endParaRPr lang="zh-CN" altLang="en-US" sz="2400" b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56894" y="4155349"/>
            <a:ext cx="3464834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导体切割磁感线的速度</a:t>
            </a:r>
            <a:endParaRPr lang="zh-CN" altLang="en-US" sz="240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38680" y="4736953"/>
            <a:ext cx="17257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动圈式话筒</a:t>
            </a:r>
            <a:endParaRPr lang="zh-CN" altLang="en-US" sz="240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101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2496800" y="12420600"/>
            <a:ext cx="304800" cy="228600"/>
          </a:xfrm>
          <a:prstGeom prst="cube">
            <a:avLst/>
          </a:prstGeom>
        </p:spPr>
      </p:pic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" name="文本框 25"/>
          <p:cNvSpPr txBox="1"/>
          <p:nvPr/>
        </p:nvSpPr>
        <p:spPr>
          <a:xfrm>
            <a:off x="577156" y="1647348"/>
            <a:ext cx="11244679" cy="42259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磁性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：能够吸引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、钴、镍等物质的性质．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磁极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：磁体上吸引能力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的两个部位叫做磁极；能够自由转动的磁体，静止时指南的那个磁极叫做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极或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极，指北的那个磁极叫做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极或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极．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磁极间相互作用的规律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：同名磁极相互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，异名磁极相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
</a:t>
            </a:r>
            <a:endParaRPr lang="zh-CN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（斥定吸不定）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(4)</a:t>
            </a:r>
            <a:r>
              <a:rPr lang="zh-CN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磁化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：一些物体在磁体或电流的作用下会获得磁性的现象．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
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275625" y="2239098"/>
            <a:ext cx="834938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铁</a:t>
            </a:r>
            <a:endParaRPr lang="zh-CN" altLang="en-US" sz="240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206431" y="2742599"/>
            <a:ext cx="1085737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最强</a:t>
            </a:r>
            <a:endParaRPr lang="zh-CN" altLang="en-US" sz="240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151812" y="3247363"/>
            <a:ext cx="707316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南</a:t>
            </a:r>
            <a:endParaRPr lang="zh-CN" altLang="en-US" sz="240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837539" y="3247363"/>
            <a:ext cx="539059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endParaRPr lang="en-US" altLang="en-US" sz="2400" b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925833" y="3247363"/>
            <a:ext cx="707316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北</a:t>
            </a:r>
            <a:endParaRPr lang="zh-CN" altLang="en-US" sz="240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01533" y="3790862"/>
            <a:ext cx="539059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endParaRPr lang="en-US" altLang="en-US" sz="2400" b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268069" y="4292464"/>
            <a:ext cx="795572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排斥</a:t>
            </a:r>
            <a:endParaRPr lang="zh-CN" altLang="en-US" sz="240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130583" y="4275261"/>
            <a:ext cx="952401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吸引</a:t>
            </a:r>
            <a:endParaRPr lang="zh-CN" altLang="en-US" sz="240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67080" y="1224915"/>
            <a:ext cx="34391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考点</a:t>
            </a:r>
            <a:r>
              <a:rPr lang="en-US" altLang="zh-CN" sz="3200"/>
              <a:t>1</a:t>
            </a:r>
            <a:r>
              <a:rPr lang="zh-CN" altLang="en-US" sz="3200"/>
              <a:t>、磁现象</a:t>
            </a:r>
            <a:endParaRPr lang="zh-CN" altLang="en-US" sz="3200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>
            <a:spLocks noChangeAspect="1"/>
          </p:cNvSpPr>
          <p:nvPr/>
        </p:nvSpPr>
        <p:spPr>
          <a:xfrm>
            <a:off x="975751" y="1181540"/>
            <a:ext cx="10052957" cy="437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zh-CN" altLang="zh-CN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练习：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小天利用手中的条形磁体做了以下小实验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其中结论正确的是</a:t>
            </a:r>
            <a:r>
              <a:rPr lang="zh-CN" altLang="zh-CN" sz="2800">
                <a:solidFill>
                  <a:srgbClr val="000000"/>
                </a:solidFill>
                <a:latin typeface="NEU-BZ-S92" panose="02020503000000020003" pitchFamily="18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)</a:t>
            </a:r>
            <a:endParaRPr lang="zh-CN" altLang="zh-CN" sz="28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条形磁体能够吸引小铁钉</a:t>
            </a:r>
            <a:endParaRPr lang="zh-CN" altLang="zh-CN" sz="28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同名磁极相互吸引</a:t>
            </a:r>
            <a:endParaRPr lang="zh-CN" altLang="zh-CN" sz="28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将条形磁体用细线悬挂起来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当它在水平面静止时北极会指向地理南方</a:t>
            </a:r>
            <a:endParaRPr lang="zh-CN" altLang="zh-CN" sz="28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条形磁体与小磁针之间隔了一层薄玻璃后就不可能有相互作用了</a:t>
            </a:r>
            <a:endParaRPr lang="zh-CN" altLang="zh-CN" sz="2800">
              <a:solidFill>
                <a:srgbClr val="000000"/>
              </a:solidFill>
              <a:effectLst/>
              <a:latin typeface="Times New Roman" panose="02020603050405020304" pitchFamily="18" charset="0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13050" y="1943100"/>
            <a:ext cx="5314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</a:rPr>
              <a:t>A</a:t>
            </a:r>
            <a:endParaRPr lang="en-US" altLang="zh-CN" sz="320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0" name="文本框 99"/>
          <p:cNvSpPr txBox="1"/>
          <p:nvPr/>
        </p:nvSpPr>
        <p:spPr>
          <a:xfrm>
            <a:off x="645728" y="454878"/>
            <a:ext cx="10901179" cy="59486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考点</a:t>
            </a:r>
            <a:r>
              <a:rPr 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磁场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定义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：磁体周围存在着一种物质，能使小磁针偏转．这种物质看不见，摸不着，我们把它叫做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________.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性质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：对放入其中的磁体产生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的作用．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方向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：小磁针静止时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所指的方向．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(4)</a:t>
            </a:r>
            <a:r>
              <a:rPr lang="zh-CN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磁感线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：用来描述磁场的带箭头的假想曲线．磁体外部的磁感线都是从磁体的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极出发，回到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极．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
</a:t>
            </a:r>
            <a:endParaRPr 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</a:t>
            </a:r>
            <a:r>
              <a:rPr lang="zh-CN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地磁场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(1)</a:t>
            </a:r>
            <a:r>
              <a:rPr 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地球周围存在着磁场，地磁场的北极在地理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</a:t>
            </a:r>
            <a:r>
              <a:rPr 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极附近，地磁场的南极在地理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</a:t>
            </a:r>
            <a:r>
              <a:rPr 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极附近．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(2)</a:t>
            </a:r>
            <a:r>
              <a:rPr 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磁偏角：最早由我国宋代学者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</a:t>
            </a:r>
            <a:r>
              <a:rPr 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发现．</a:t>
            </a:r>
            <a:r>
              <a:rPr 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
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65202" y="1773013"/>
            <a:ext cx="8647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磁场</a:t>
            </a:r>
            <a:endParaRPr lang="zh-CN" altLang="en-US" sz="240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51838" y="2296831"/>
            <a:ext cx="6723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力</a:t>
            </a:r>
            <a:endParaRPr lang="zh-CN" altLang="en-US" sz="240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11820" y="2780643"/>
            <a:ext cx="9079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北极</a:t>
            </a:r>
            <a:endParaRPr lang="zh-CN" altLang="en-US" sz="2400" b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77190" y="3827012"/>
            <a:ext cx="5250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endParaRPr lang="en-US" altLang="en-US" sz="2400" b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51535" y="3827012"/>
            <a:ext cx="426676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endParaRPr lang="en-US" altLang="en-US" sz="2400" b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185526" y="4805834"/>
            <a:ext cx="495883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南</a:t>
            </a:r>
            <a:endParaRPr lang="zh-CN" altLang="en-US" sz="2400" b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11129" y="5304886"/>
            <a:ext cx="5250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北</a:t>
            </a:r>
            <a:endParaRPr lang="zh-CN" altLang="en-US" sz="2400" b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210251" y="5854744"/>
            <a:ext cx="9079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沈括</a:t>
            </a:r>
            <a:endParaRPr lang="zh-CN" altLang="en-US" sz="2400" b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>
            <a:spLocks noChangeAspect="1"/>
          </p:cNvSpPr>
          <p:nvPr/>
        </p:nvSpPr>
        <p:spPr>
          <a:xfrm>
            <a:off x="417739" y="544113"/>
            <a:ext cx="10932885" cy="1014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练习：</a:t>
            </a:r>
            <a:endParaRPr lang="zh-CN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条形磁体下方的小磁针静止时如图所示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则条形磁体的右端为</a:t>
            </a:r>
            <a:r>
              <a:rPr lang="zh-CN" altLang="zh-CN" sz="2200" u="sng">
                <a:solidFill>
                  <a:srgbClr val="FF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极。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2200">
              <a:solidFill>
                <a:srgbClr val="000000"/>
              </a:solidFill>
              <a:effectLst/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1820545" y="1739306"/>
          <a:ext cx="8128000" cy="1066021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name="文档" r:id="rId2" imgW="3839210" imgH="506095" progId="">
                  <p:embed/>
                </p:oleObj>
              </mc:Choice>
              <mc:Fallback>
                <p:oleObj name="文档" r:id="rId2" imgW="3839210" imgH="506095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820545" y="1739306"/>
                        <a:ext cx="8128000" cy="10660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8581390" y="1021715"/>
            <a:ext cx="4591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</a:rPr>
              <a:t>N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94995" y="3018155"/>
            <a:ext cx="10363835" cy="3229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lnSpc>
                <a:spcPct val="17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关于磁场和磁感应线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以下说法不正确的是</a:t>
            </a:r>
            <a:r>
              <a:rPr lang="zh-CN" altLang="zh-CN" sz="2400">
                <a:solidFill>
                  <a:srgbClr val="000000"/>
                </a:solidFill>
                <a:latin typeface="NEU-BZ-S92" panose="02020503000000020003" pitchFamily="18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)</a:t>
            </a:r>
            <a:endParaRPr lang="zh-CN" altLang="zh-CN" sz="24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 defTabSz="914400" fontAlgn="auto">
              <a:lnSpc>
                <a:spcPct val="17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磁场看不见摸不着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但可以借助小磁针感知它的存在</a:t>
            </a:r>
            <a:endParaRPr lang="zh-CN" altLang="zh-CN" sz="24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 defTabSz="914400" fontAlgn="auto">
              <a:lnSpc>
                <a:spcPct val="17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磁感线是磁体周围空间实际存在的曲线</a:t>
            </a:r>
            <a:endParaRPr lang="zh-CN" altLang="zh-CN" sz="24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 defTabSz="914400" fontAlgn="auto">
              <a:lnSpc>
                <a:spcPct val="17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磁场对放入其中的磁体有力的作用</a:t>
            </a:r>
            <a:endParaRPr lang="zh-CN" altLang="zh-CN" sz="24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 defTabSz="914400" fontAlgn="auto">
              <a:lnSpc>
                <a:spcPct val="17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地球周围存在磁场</a:t>
            </a:r>
            <a:endParaRPr lang="zh-CN" altLang="zh-CN" sz="2400">
              <a:solidFill>
                <a:srgbClr val="000000"/>
              </a:solidFill>
              <a:effectLst/>
              <a:latin typeface="Times New Roman" panose="02020603050405020304" pitchFamily="18" charset="0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19315" y="3168015"/>
            <a:ext cx="4749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B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>
            <a:spLocks noChangeAspect="1"/>
          </p:cNvSpPr>
          <p:nvPr/>
        </p:nvSpPr>
        <p:spPr>
          <a:xfrm>
            <a:off x="762454" y="678995"/>
            <a:ext cx="8128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如图所示的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其中磁场最强的是</a:t>
            </a:r>
            <a:r>
              <a:rPr lang="zh-CN" altLang="zh-CN" sz="2200">
                <a:solidFill>
                  <a:srgbClr val="000000"/>
                </a:solidFill>
                <a:latin typeface="NEU-BZ-S92" panose="02020503000000020003" pitchFamily="18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     )</a:t>
            </a:r>
            <a:endParaRPr lang="zh-CN" altLang="zh-CN" sz="2200">
              <a:solidFill>
                <a:srgbClr val="000000"/>
              </a:solidFill>
              <a:effectLst/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3757657" y="1175819"/>
          <a:ext cx="8128000" cy="142248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9" name="文档" r:id="rId2" imgW="3839210" imgH="671830" progId="">
                  <p:embed/>
                </p:oleObj>
              </mc:Choice>
              <mc:Fallback>
                <p:oleObj name="文档" r:id="rId2" imgW="3839210" imgH="67183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757657" y="1175819"/>
                        <a:ext cx="8128000" cy="14224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>
            <a:spLocks noChangeAspect="1"/>
          </p:cNvSpPr>
          <p:nvPr/>
        </p:nvSpPr>
        <p:spPr>
          <a:xfrm>
            <a:off x="1240790" y="1638300"/>
            <a:ext cx="465074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B.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C.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D.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</a:t>
            </a:r>
            <a:endParaRPr lang="zh-CN" altLang="zh-CN" sz="2200">
              <a:solidFill>
                <a:srgbClr val="000000"/>
              </a:solidFill>
              <a:effectLst/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997700" y="752475"/>
            <a:ext cx="380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C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43106" y="2773939"/>
            <a:ext cx="11107057" cy="977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一个能绕中心转动的小磁针在图示位置保持静止。某时刻开始小磁针所在区域出现水平向右的磁场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磁感线如图所示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则小磁针在磁场出现后</a:t>
            </a:r>
            <a:r>
              <a:rPr lang="zh-CN" altLang="zh-CN" sz="2400">
                <a:solidFill>
                  <a:srgbClr val="000000"/>
                </a:solidFill>
                <a:latin typeface="NEU-BZ-S92" panose="02020503000000020003" pitchFamily="18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     )</a:t>
            </a:r>
            <a:endParaRPr lang="en-US" altLang="zh-CN" sz="2400">
              <a:solidFill>
                <a:srgbClr val="000000"/>
              </a:solidFill>
              <a:effectLst/>
              <a:latin typeface="Times New Roman" panose="02020603050405020304" pitchFamily="18" charset="0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4665980" y="3857737"/>
          <a:ext cx="8128000" cy="79027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0" name="文档" r:id="rId4" imgW="3839210" imgH="374650" progId="">
                  <p:embed/>
                </p:oleObj>
              </mc:Choice>
              <mc:Fallback>
                <p:oleObj name="文档" r:id="rId4" imgW="3839210" imgH="37465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665980" y="3857737"/>
                        <a:ext cx="8128000" cy="7902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>
            <a:spLocks noChangeAspect="1"/>
          </p:cNvSpPr>
          <p:nvPr/>
        </p:nvSpPr>
        <p:spPr>
          <a:xfrm>
            <a:off x="542652" y="3857308"/>
            <a:ext cx="11444516" cy="2602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lnSpc>
                <a:spcPct val="17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两极所受的力是平衡力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所以不会发生转动</a:t>
            </a:r>
            <a:endParaRPr lang="zh-CN" altLang="zh-CN" sz="24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 defTabSz="914400" fontAlgn="auto">
              <a:lnSpc>
                <a:spcPct val="17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两极所受的力方向相反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所以会持续转动</a:t>
            </a:r>
            <a:endParaRPr lang="zh-CN" altLang="zh-CN" sz="24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 defTabSz="914400" fontAlgn="auto">
              <a:lnSpc>
                <a:spcPct val="17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只有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极受力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会发生转动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最终静止时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极所指方向水平向右</a:t>
            </a:r>
            <a:endParaRPr lang="zh-CN" altLang="zh-CN" sz="24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 defTabSz="914400" fontAlgn="auto">
              <a:lnSpc>
                <a:spcPct val="17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两极所受的力方向相反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会发生转动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最终静止时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极所指方向水平向右</a:t>
            </a:r>
            <a:endParaRPr lang="zh-CN" altLang="zh-CN" sz="2400">
              <a:solidFill>
                <a:srgbClr val="000000"/>
              </a:solidFill>
              <a:effectLst/>
              <a:latin typeface="Times New Roman" panose="02020603050405020304" pitchFamily="18" charset="0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214485" y="3333115"/>
            <a:ext cx="3168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D</a:t>
            </a:r>
            <a:endParaRPr lang="en-US" altLang="zh-CN" sz="2400">
              <a:solidFill>
                <a:srgbClr val="FF0000"/>
              </a:solidFill>
            </a:endParaRPr>
          </a:p>
        </p:txBody>
      </p: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606425" y="719904"/>
            <a:ext cx="11376025" cy="581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考点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、电生磁</a:t>
            </a:r>
            <a:endParaRPr lang="en-US" altLang="zh-CN" sz="3200" b="1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1. </a:t>
            </a:r>
            <a:r>
              <a:rPr 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电流的磁效应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(1)</a:t>
            </a:r>
            <a:r>
              <a:rPr 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发现</a:t>
            </a:r>
            <a:r>
              <a:rPr 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：丹麦的物理学家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</a:t>
            </a:r>
            <a:r>
              <a:rPr 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证实了电流周围存在磁场，最早发现了电与磁的联系．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(2)</a:t>
            </a:r>
            <a:r>
              <a:rPr 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电流的磁效应</a:t>
            </a:r>
            <a:r>
              <a:rPr 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：通电导线周围存在与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</a:t>
            </a:r>
            <a:r>
              <a:rPr 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方向有关的磁场，这种现象叫做电流的磁效应．</a:t>
            </a:r>
            <a:r>
              <a:rPr 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
</a:t>
            </a:r>
            <a:endParaRPr 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latin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zh-CN" sz="2400" b="1">
                <a:latin typeface="宋体" panose="02010600030101010101" pitchFamily="2" charset="-122"/>
                <a:cs typeface="宋体" panose="02010600030101010101" pitchFamily="2" charset="-122"/>
              </a:rPr>
              <a:t>通电螺线管的磁场：</a:t>
            </a:r>
            <a:r>
              <a:rPr lang="zh-CN" altLang="zh-CN" sz="2400">
                <a:latin typeface="宋体" panose="02010600030101010101" pitchFamily="2" charset="-122"/>
                <a:cs typeface="宋体" panose="02010600030101010101" pitchFamily="2" charset="-122"/>
              </a:rPr>
              <a:t>通电螺线管外部的磁场与</a:t>
            </a:r>
            <a:r>
              <a:rPr lang="en-US" altLang="zh-CN" sz="2400">
                <a:latin typeface="宋体" panose="02010600030101010101" pitchFamily="2" charset="-122"/>
                <a:cs typeface="宋体" panose="02010600030101010101" pitchFamily="2" charset="-122"/>
              </a:rPr>
              <a:t>____________</a:t>
            </a:r>
            <a:r>
              <a:rPr lang="zh-CN" altLang="zh-CN" sz="2400">
                <a:latin typeface="宋体" panose="02010600030101010101" pitchFamily="2" charset="-122"/>
                <a:cs typeface="宋体" panose="02010600030101010101" pitchFamily="2" charset="-122"/>
              </a:rPr>
              <a:t>的磁场相似，它的两端相当于条形磁体的两个磁极．可用</a:t>
            </a:r>
            <a:r>
              <a:rPr lang="en-US" altLang="zh-CN" sz="2400">
                <a:latin typeface="宋体" panose="02010600030101010101" pitchFamily="2" charset="-122"/>
                <a:cs typeface="宋体" panose="02010600030101010101" pitchFamily="2" charset="-122"/>
              </a:rPr>
              <a:t>____________</a:t>
            </a:r>
            <a:r>
              <a:rPr lang="zh-CN" altLang="zh-CN" sz="2400">
                <a:latin typeface="宋体" panose="02010600030101010101" pitchFamily="2" charset="-122"/>
                <a:cs typeface="宋体" panose="02010600030101010101" pitchFamily="2" charset="-122"/>
              </a:rPr>
              <a:t>判断．通电螺线管两端的极性与</a:t>
            </a:r>
            <a:r>
              <a:rPr lang="en-US" altLang="zh-CN" sz="2400">
                <a:latin typeface="宋体" panose="02010600030101010101" pitchFamily="2" charset="-122"/>
                <a:cs typeface="宋体" panose="02010600030101010101" pitchFamily="2" charset="-122"/>
              </a:rPr>
              <a:t>______</a:t>
            </a:r>
            <a:r>
              <a:rPr lang="zh-CN" altLang="zh-CN" sz="2400">
                <a:latin typeface="宋体" panose="02010600030101010101" pitchFamily="2" charset="-122"/>
                <a:cs typeface="宋体" panose="02010600030101010101" pitchFamily="2" charset="-122"/>
              </a:rPr>
              <a:t>的方向有关．</a:t>
            </a:r>
            <a:endParaRPr lang="zh-CN" altLang="zh-CN" sz="24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sz="24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7327900" y="4218119"/>
            <a:ext cx="1416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条形磁体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910973" y="4815612"/>
            <a:ext cx="140716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安培定则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742950" y="5276346"/>
            <a:ext cx="80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电流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23243" y="2110871"/>
            <a:ext cx="1276852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奥斯特</a:t>
            </a:r>
            <a:endParaRPr lang="zh-CN" altLang="en-US" sz="2400" b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50890" y="3142639"/>
            <a:ext cx="952401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电流</a:t>
            </a:r>
            <a:endParaRPr lang="zh-CN" altLang="en-US" sz="2400" b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527050" y="531309"/>
            <a:ext cx="11376025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安培定则：用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__________</a:t>
            </a:r>
            <a:r>
              <a:rPr lang="zh-CN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握住螺线管，让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________</a:t>
            </a:r>
            <a:r>
              <a:rPr lang="zh-CN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指向</a:t>
            </a:r>
            <a:endParaRPr lang="zh-CN" altLang="zh-CN" sz="24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螺线管中电流的方向，则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________</a:t>
            </a:r>
            <a:r>
              <a:rPr lang="zh-CN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所指的那端就是螺线</a:t>
            </a:r>
            <a:endParaRPr lang="zh-CN" altLang="zh-CN" sz="24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管的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________</a:t>
            </a:r>
            <a:r>
              <a:rPr lang="zh-CN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endParaRPr lang="zh-CN" altLang="zh-CN" sz="24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sz="24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433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4261" y="424060"/>
            <a:ext cx="3215742" cy="222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156582" y="576100"/>
            <a:ext cx="801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右手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465570" y="576076"/>
            <a:ext cx="80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四指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208145" y="1212981"/>
            <a:ext cx="110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大拇指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21117" y="1674944"/>
            <a:ext cx="715962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极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27050" y="2134235"/>
            <a:ext cx="7108825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4. </a:t>
            </a:r>
            <a:r>
              <a:rPr 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电磁铁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构造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：插入铁芯的通电螺线管．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特性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：通电产生磁性，断电磁性消失．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应用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：电磁起重机、电铃、电磁继电器等．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(4)</a:t>
            </a:r>
            <a:r>
              <a:rPr 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电磁铁磁性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．磁性有无可以由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来控制；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．磁性的强弱由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控制；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．磁极的方向由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来控制．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
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62614" y="4951596"/>
            <a:ext cx="14387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电路通断</a:t>
            </a:r>
            <a:endParaRPr lang="zh-CN" altLang="en-US" sz="240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44812" y="5595432"/>
            <a:ext cx="1498444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电流大小</a:t>
            </a:r>
            <a:endParaRPr lang="zh-CN" altLang="en-US" sz="240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01393" y="5595430"/>
            <a:ext cx="1452729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线圈匝数</a:t>
            </a:r>
            <a:endParaRPr lang="zh-CN" altLang="en-US" sz="240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56268" y="6055750"/>
            <a:ext cx="1512412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电流方向</a:t>
            </a:r>
            <a:endParaRPr lang="zh-CN" altLang="en-US" sz="240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>
            <a:spLocks noChangeAspect="1"/>
          </p:cNvSpPr>
          <p:nvPr/>
        </p:nvSpPr>
        <p:spPr>
          <a:xfrm>
            <a:off x="553629" y="340278"/>
            <a:ext cx="11085286" cy="149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练习：</a:t>
            </a:r>
            <a:endParaRPr lang="zh-CN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如图所示为电磁铁的线路图。开关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闭合后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滑动变阻器的滑片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向右滑动过程中</a:t>
            </a:r>
            <a:r>
              <a:rPr lang="zh-CN" altLang="zh-CN" sz="2400">
                <a:solidFill>
                  <a:srgbClr val="000000"/>
                </a:solidFill>
                <a:latin typeface="NEU-BZ-S92" panose="02020503000000020003" pitchFamily="18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)</a:t>
            </a:r>
            <a:endParaRPr lang="en-US" altLang="zh-CN" sz="2400">
              <a:solidFill>
                <a:srgbClr val="000000"/>
              </a:solidFill>
              <a:effectLst/>
              <a:latin typeface="Times New Roman" panose="02020603050405020304" pitchFamily="18" charset="0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3336290" y="1956341"/>
          <a:ext cx="8128000" cy="12106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1" name="文档" r:id="rId2" imgW="3839210" imgH="572770" progId="">
                  <p:embed/>
                </p:oleObj>
              </mc:Choice>
              <mc:Fallback>
                <p:oleObj name="文档" r:id="rId2" imgW="3839210" imgH="57277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336290" y="1956341"/>
                        <a:ext cx="8128000" cy="1210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>
            <a:spLocks noChangeAspect="1"/>
          </p:cNvSpPr>
          <p:nvPr/>
        </p:nvSpPr>
        <p:spPr>
          <a:xfrm>
            <a:off x="838835" y="1834515"/>
            <a:ext cx="8082915" cy="1863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电磁铁的右端为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极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磁性增强</a:t>
            </a:r>
            <a:endParaRPr lang="zh-CN" altLang="zh-CN" sz="24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电磁铁的右端为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极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磁性减弱</a:t>
            </a:r>
            <a:endParaRPr lang="zh-CN" altLang="zh-CN" sz="24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电磁铁的右端为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极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磁性增强</a:t>
            </a:r>
            <a:endParaRPr lang="zh-CN" altLang="zh-CN" sz="24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电磁铁的右端为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极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磁性减弱</a:t>
            </a:r>
            <a:endParaRPr lang="zh-CN" altLang="zh-CN" sz="2200">
              <a:solidFill>
                <a:srgbClr val="000000"/>
              </a:solidFill>
              <a:effectLst/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24305" y="1369695"/>
            <a:ext cx="3327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D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53720" y="3903980"/>
            <a:ext cx="10909935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小明用如图所示的装置探究电磁铁的性质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只用该装置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以下结论无法探究的是</a:t>
            </a:r>
            <a:r>
              <a:rPr lang="zh-CN" altLang="zh-CN" sz="2200">
                <a:solidFill>
                  <a:srgbClr val="000000"/>
                </a:solidFill>
                <a:latin typeface="NEU-BZ-S92" panose="02020503000000020003" pitchFamily="18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     )</a:t>
            </a:r>
            <a:endParaRPr lang="zh-CN" altLang="zh-CN" sz="2200">
              <a:solidFill>
                <a:srgbClr val="000000"/>
              </a:solidFill>
              <a:effectLst/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4212772" y="4842748"/>
          <a:ext cx="8128000" cy="1745319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2" name="文档" r:id="rId4" imgW="3839210" imgH="826135" progId="">
                  <p:embed/>
                </p:oleObj>
              </mc:Choice>
              <mc:Fallback>
                <p:oleObj name="文档" r:id="rId4" imgW="3839210" imgH="826135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212772" y="4842748"/>
                        <a:ext cx="8128000" cy="17453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>
            <a:spLocks noChangeAspect="1"/>
          </p:cNvSpPr>
          <p:nvPr/>
        </p:nvSpPr>
        <p:spPr>
          <a:xfrm>
            <a:off x="1176655" y="4636938"/>
            <a:ext cx="8128000" cy="16796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线圈匝数越多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磁性越强</a:t>
            </a:r>
            <a:endParaRPr lang="zh-CN" altLang="zh-CN" sz="22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线圈电流越大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磁性越强</a:t>
            </a:r>
            <a:endParaRPr lang="zh-CN" altLang="zh-CN" sz="22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拔出线圈中的铁钉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磁性变弱</a:t>
            </a:r>
            <a:endParaRPr lang="zh-CN" altLang="zh-CN" sz="22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改变电流方向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磁场方向改变</a:t>
            </a:r>
            <a:endParaRPr lang="zh-CN" altLang="zh-CN" sz="2200">
              <a:solidFill>
                <a:srgbClr val="000000"/>
              </a:solidFill>
              <a:effectLst/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750550" y="3903980"/>
            <a:ext cx="4394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D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custom20205081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空白演示"/>
  <p:tag name="KSO_WM_UNIT_SHOW_EDIT_AREA_INDICATION" val="1"/>
  <p:tag name="KSO_WM_UNIT_TYPE" val="a"/>
  <p:tag name="KSO_WM_UNIT_VALUE" val="28"/>
</p:tagLst>
</file>

<file path=ppt/tags/tag6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custom20205081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输入您的封面副标题"/>
  <p:tag name="KSO_WM_UNIT_SHOW_EDIT_AREA_INDICATION" val="1"/>
  <p:tag name="KSO_WM_UNIT_TYPE" val="b"/>
  <p:tag name="KSO_WM_UNIT_VALUE" val="111"/>
</p:tagLst>
</file>

<file path=ppt/tags/tag65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UNIT_TABLE_BEAUTIFY" val="smartTable{a7b3b220-1058-4234-a28d-736efe7b3db6}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UNIT_TABLE_BEAUTIFY" val="smartTable{ce649d03-270e-49cf-bc11-dfdd94bb9c5b}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138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微软雅黑</vt:lpstr>
      <vt:lpstr>Wingdings</vt:lpstr>
      <vt:lpstr>Times New Roman</vt:lpstr>
      <vt:lpstr>宋体</vt:lpstr>
      <vt:lpstr>黑体</vt:lpstr>
      <vt:lpstr>NEU-BZ-S92</vt:lpstr>
      <vt:lpstr>Office 主题​​</vt:lpstr>
      <vt:lpstr>第八讲  电与磁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20.1100</AppVersion>
  <TotalTime>0</TotalTime>
  <Application>Aspose.Slides for Java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2021-01-22T17:33:30Z</cp:lastPrinted>
  <dcterms:created xsi:type="dcterms:W3CDTF">2021-01-22T17:33:30Z</dcterms:created>
  <dcterms:modified xsi:type="dcterms:W3CDTF">2021-01-22T09:33:31Z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