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3"/>
  </p:notesMasterIdLst>
  <p:sldIdLst>
    <p:sldId id="308" r:id="rId2"/>
    <p:sldId id="30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1290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621CCD-DB0A-4160-8D1F-A9EE6ABD81E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5187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1B586-CCEF-4D67-8038-3EB09122AB72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CD559-248D-4FEA-B299-A259140453F8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FA056-AFDC-475E-835D-AC368AC0B446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2D469-FF99-46B4-BEFB-7577F615FEC5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08A89-C530-41D6-96A0-D814F7C6E2B7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C620-F517-42E1-9A3B-DFA627CAE95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330847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C873-EFB6-4D9E-A7BE-B80373258AAF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582582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ED843F-340F-4B16-8FC8-388BD6A453F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7238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t01eb16761102982252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14400" y="1371600"/>
            <a:ext cx="7315200" cy="411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A0F6216-DA0E-4616-A835-8ADB9785AE31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6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5.wav"/><Relationship Id="rId5" Type="http://schemas.openxmlformats.org/officeDocument/2006/relationships/audio" Target="../media/audio9.wav"/><Relationship Id="rId4" Type="http://schemas.openxmlformats.org/officeDocument/2006/relationships/audio" Target="../media/audio2.wav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0.xml"/><Relationship Id="rId3" Type="http://schemas.openxmlformats.org/officeDocument/2006/relationships/audio" Target="../media/audio2.wav"/><Relationship Id="rId7" Type="http://schemas.openxmlformats.org/officeDocument/2006/relationships/audio" Target="../media/audio11.wav"/><Relationship Id="rId12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slide" Target="slide19.xml"/><Relationship Id="rId5" Type="http://schemas.openxmlformats.org/officeDocument/2006/relationships/audio" Target="../media/audio9.wav"/><Relationship Id="rId10" Type="http://schemas.openxmlformats.org/officeDocument/2006/relationships/slide" Target="slide27.xml"/><Relationship Id="rId4" Type="http://schemas.openxmlformats.org/officeDocument/2006/relationships/audio" Target="../media/audio3.wav"/><Relationship Id="rId9" Type="http://schemas.openxmlformats.org/officeDocument/2006/relationships/slide" Target="slide24.xml"/><Relationship Id="rId1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27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gif"/><Relationship Id="rId5" Type="http://schemas.openxmlformats.org/officeDocument/2006/relationships/audio" Target="../media/audio1.wav"/><Relationship Id="rId10" Type="http://schemas.openxmlformats.org/officeDocument/2006/relationships/image" Target="../media/image32.gif"/><Relationship Id="rId4" Type="http://schemas.openxmlformats.org/officeDocument/2006/relationships/audio" Target="../media/audio3.wav"/><Relationship Id="rId9" Type="http://schemas.openxmlformats.org/officeDocument/2006/relationships/image" Target="../media/image31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audio" Target="../media/audio1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5.wav"/><Relationship Id="rId4" Type="http://schemas.openxmlformats.org/officeDocument/2006/relationships/audio" Target="../media/audio9.wav"/><Relationship Id="rId9" Type="http://schemas.openxmlformats.org/officeDocument/2006/relationships/audio" Target="../media/audio1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5.wav"/><Relationship Id="rId9" Type="http://schemas.openxmlformats.org/officeDocument/2006/relationships/image" Target="../media/image2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5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hyperlink" Target="file:///H:\&#31532;17&#31456;\17.4%20&#24590;&#26679;&#20351;&#29992;&#30005;&#22120;&#27491;&#24120;&#24037;&#20316;&#35838;&#20214;\&#65288;cjh&#29992;&#65289;&#35266;&#23519;&#23567;&#28783;&#27873;&#30340;&#20142;&#24230;&#21464;&#21270;.sw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9592" y="2852936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15.3 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怎样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使用电器正常工作</a:t>
            </a:r>
          </a:p>
        </p:txBody>
      </p:sp>
      <p:sp>
        <p:nvSpPr>
          <p:cNvPr id="4" name="矩形 3"/>
          <p:cNvSpPr/>
          <p:nvPr/>
        </p:nvSpPr>
        <p:spPr>
          <a:xfrm>
            <a:off x="683568" y="8367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latin typeface="宋体" pitchFamily="2" charset="-122"/>
              </a:rPr>
              <a:t>第十五章 电能与电功</a:t>
            </a:r>
            <a:r>
              <a:rPr lang="zh-CN" altLang="en-US" sz="2800" dirty="0" smtClean="0">
                <a:latin typeface="宋体" pitchFamily="2" charset="-122"/>
              </a:rPr>
              <a:t>率</a:t>
            </a:r>
            <a:endParaRPr lang="zh-CN" altLang="en-US" sz="2800" dirty="0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8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25450" y="4005064"/>
            <a:ext cx="8353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⑴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灯泡的实际功率不一定等于额定功率。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914525" y="1916832"/>
            <a:ext cx="6584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000CC"/>
                </a:solidFill>
                <a:latin typeface="宋体" pitchFamily="2" charset="-122"/>
              </a:rPr>
              <a:t>当</a:t>
            </a:r>
            <a:r>
              <a:rPr kumimoji="1" lang="en-US" altLang="zh-CN" sz="3200" b="1" i="1" dirty="0">
                <a:solidFill>
                  <a:srgbClr val="0000CC"/>
                </a:solidFill>
                <a:latin typeface="宋体" pitchFamily="2" charset="-122"/>
              </a:rPr>
              <a:t>U</a:t>
            </a:r>
            <a:r>
              <a:rPr kumimoji="1" lang="zh-CN" altLang="en-US" sz="3200" b="1" baseline="-25000" dirty="0">
                <a:solidFill>
                  <a:srgbClr val="0000CC"/>
                </a:solidFill>
                <a:latin typeface="宋体" pitchFamily="2" charset="-122"/>
              </a:rPr>
              <a:t>实 </a:t>
            </a:r>
            <a:r>
              <a:rPr kumimoji="1" lang="zh-CN" altLang="en-US" sz="3200" b="1" dirty="0">
                <a:solidFill>
                  <a:srgbClr val="0000CC"/>
                </a:solidFill>
                <a:latin typeface="宋体" pitchFamily="2" charset="-122"/>
              </a:rPr>
              <a:t>＞ </a:t>
            </a:r>
            <a:r>
              <a:rPr kumimoji="1" lang="en-US" altLang="zh-CN" sz="3200" b="1" i="1" dirty="0">
                <a:solidFill>
                  <a:srgbClr val="0000CC"/>
                </a:solidFill>
                <a:latin typeface="宋体" pitchFamily="2" charset="-122"/>
              </a:rPr>
              <a:t>U</a:t>
            </a:r>
            <a:r>
              <a:rPr kumimoji="1" lang="zh-CN" altLang="en-US" sz="3200" b="1" baseline="-25000" dirty="0">
                <a:solidFill>
                  <a:srgbClr val="0000CC"/>
                </a:solidFill>
                <a:latin typeface="宋体" pitchFamily="2" charset="-122"/>
              </a:rPr>
              <a:t>额</a:t>
            </a:r>
            <a:r>
              <a:rPr kumimoji="1" lang="zh-CN" altLang="en-US" sz="3200" b="1" dirty="0">
                <a:solidFill>
                  <a:srgbClr val="0000CC"/>
                </a:solidFill>
                <a:latin typeface="宋体" pitchFamily="2" charset="-122"/>
              </a:rPr>
              <a:t>时：</a:t>
            </a:r>
            <a:r>
              <a:rPr kumimoji="1" lang="en-US" altLang="zh-CN" sz="3200" b="1" i="1" dirty="0">
                <a:solidFill>
                  <a:srgbClr val="0000CC"/>
                </a:solidFill>
                <a:latin typeface="宋体" pitchFamily="2" charset="-122"/>
              </a:rPr>
              <a:t>P</a:t>
            </a:r>
            <a:r>
              <a:rPr kumimoji="1" lang="zh-CN" altLang="en-US" sz="3200" b="1" baseline="-25000" dirty="0">
                <a:solidFill>
                  <a:srgbClr val="0000CC"/>
                </a:solidFill>
                <a:latin typeface="宋体" pitchFamily="2" charset="-122"/>
              </a:rPr>
              <a:t>实</a:t>
            </a:r>
            <a:r>
              <a:rPr kumimoji="1" lang="zh-CN" altLang="en-US" sz="3200" b="1" dirty="0">
                <a:solidFill>
                  <a:srgbClr val="0000CC"/>
                </a:solidFill>
                <a:latin typeface="宋体" pitchFamily="2" charset="-122"/>
              </a:rPr>
              <a:t>＞</a:t>
            </a:r>
            <a:r>
              <a:rPr kumimoji="1" lang="zh-CN" altLang="en-US" sz="3200" b="1" baseline="-25000" dirty="0">
                <a:solidFill>
                  <a:srgbClr val="0000CC"/>
                </a:solidFill>
                <a:latin typeface="宋体" pitchFamily="2" charset="-122"/>
              </a:rPr>
              <a:t> </a:t>
            </a:r>
            <a:r>
              <a:rPr kumimoji="1" lang="zh-CN" altLang="en-US" sz="3200" b="1" dirty="0">
                <a:solidFill>
                  <a:srgbClr val="0000CC"/>
                </a:solidFill>
                <a:latin typeface="宋体" pitchFamily="2" charset="-122"/>
              </a:rPr>
              <a:t> </a:t>
            </a:r>
            <a:r>
              <a:rPr kumimoji="1" lang="en-US" altLang="zh-CN" sz="3200" b="1" i="1" dirty="0">
                <a:solidFill>
                  <a:srgbClr val="0000CC"/>
                </a:solidFill>
                <a:latin typeface="宋体" pitchFamily="2" charset="-122"/>
              </a:rPr>
              <a:t>P</a:t>
            </a:r>
            <a:r>
              <a:rPr kumimoji="1" lang="zh-CN" altLang="en-US" sz="3200" b="1" baseline="-25000" dirty="0">
                <a:solidFill>
                  <a:srgbClr val="0000CC"/>
                </a:solidFill>
                <a:latin typeface="宋体" pitchFamily="2" charset="-122"/>
              </a:rPr>
              <a:t>额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6916" y="569119"/>
            <a:ext cx="55753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规律：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885950" y="935038"/>
            <a:ext cx="67802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+mn-ea"/>
                <a:ea typeface="+mn-ea"/>
              </a:rPr>
              <a:t>当</a:t>
            </a:r>
            <a:r>
              <a:rPr kumimoji="1" lang="en-US" altLang="zh-CN" sz="3200" b="1" i="1" dirty="0">
                <a:latin typeface="+mn-ea"/>
                <a:ea typeface="+mn-ea"/>
              </a:rPr>
              <a:t>U</a:t>
            </a:r>
            <a:r>
              <a:rPr kumimoji="1" lang="zh-CN" altLang="en-US" sz="3200" b="1" baseline="-25000" dirty="0">
                <a:latin typeface="+mn-ea"/>
                <a:ea typeface="+mn-ea"/>
              </a:rPr>
              <a:t>实 </a:t>
            </a:r>
            <a:r>
              <a:rPr kumimoji="1" lang="zh-CN" altLang="en-US" sz="3200" b="1" dirty="0">
                <a:latin typeface="+mn-ea"/>
                <a:ea typeface="+mn-ea"/>
              </a:rPr>
              <a:t>＝ </a:t>
            </a:r>
            <a:r>
              <a:rPr kumimoji="1" lang="en-US" altLang="zh-CN" sz="3200" b="1" i="1" dirty="0">
                <a:latin typeface="+mn-ea"/>
                <a:ea typeface="+mn-ea"/>
              </a:rPr>
              <a:t>U</a:t>
            </a:r>
            <a:r>
              <a:rPr kumimoji="1" lang="zh-CN" altLang="en-US" sz="3200" b="1" baseline="-25000" dirty="0">
                <a:latin typeface="+mn-ea"/>
                <a:ea typeface="+mn-ea"/>
              </a:rPr>
              <a:t>额</a:t>
            </a:r>
            <a:r>
              <a:rPr kumimoji="1" lang="zh-CN" altLang="en-US" sz="3200" b="1" dirty="0">
                <a:latin typeface="+mn-ea"/>
                <a:ea typeface="+mn-ea"/>
              </a:rPr>
              <a:t>时：</a:t>
            </a:r>
            <a:r>
              <a:rPr kumimoji="1" lang="en-US" altLang="zh-CN" sz="3200" b="1" i="1" dirty="0">
                <a:latin typeface="+mn-ea"/>
                <a:ea typeface="+mn-ea"/>
              </a:rPr>
              <a:t>P</a:t>
            </a:r>
            <a:r>
              <a:rPr kumimoji="1" lang="zh-CN" altLang="en-US" sz="3200" b="1" baseline="-25000" dirty="0">
                <a:latin typeface="+mn-ea"/>
                <a:ea typeface="+mn-ea"/>
              </a:rPr>
              <a:t>实</a:t>
            </a:r>
            <a:r>
              <a:rPr kumimoji="1" lang="zh-CN" altLang="en-US" sz="3200" b="1" dirty="0">
                <a:latin typeface="+mn-ea"/>
                <a:ea typeface="+mn-ea"/>
              </a:rPr>
              <a:t>＝ </a:t>
            </a:r>
            <a:r>
              <a:rPr kumimoji="1" lang="en-US" altLang="zh-CN" sz="3200" b="1" i="1" dirty="0">
                <a:latin typeface="+mn-ea"/>
                <a:ea typeface="+mn-ea"/>
              </a:rPr>
              <a:t>P</a:t>
            </a:r>
            <a:r>
              <a:rPr kumimoji="1" lang="zh-CN" altLang="en-US" sz="3200" b="1" baseline="-25000" dirty="0">
                <a:latin typeface="+mn-ea"/>
                <a:ea typeface="+mn-ea"/>
              </a:rPr>
              <a:t>额</a:t>
            </a:r>
            <a:endParaRPr kumimoji="1" lang="zh-CN" altLang="en-US" sz="3200" b="1" dirty="0">
              <a:latin typeface="+mn-ea"/>
              <a:ea typeface="+mn-ea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914525" y="2852936"/>
            <a:ext cx="6567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当</a:t>
            </a:r>
            <a:r>
              <a:rPr kumimoji="1" lang="en-US" altLang="zh-CN" sz="3200" b="1" i="1" dirty="0">
                <a:solidFill>
                  <a:srgbClr val="FF0000"/>
                </a:solidFill>
                <a:latin typeface="+mn-ea"/>
                <a:ea typeface="+mn-ea"/>
              </a:rPr>
              <a:t>U</a:t>
            </a:r>
            <a:r>
              <a:rPr kumimoji="1" lang="zh-CN" altLang="en-US" sz="3200" b="1" baseline="-25000" dirty="0">
                <a:solidFill>
                  <a:srgbClr val="FF0000"/>
                </a:solidFill>
                <a:latin typeface="+mn-ea"/>
                <a:ea typeface="+mn-ea"/>
              </a:rPr>
              <a:t>实 </a:t>
            </a:r>
            <a:r>
              <a:rPr kumimoji="1"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＜</a:t>
            </a:r>
            <a:r>
              <a:rPr kumimoji="1" lang="zh-CN" altLang="en-US" sz="3200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kumimoji="1" lang="en-US" altLang="zh-CN" sz="3200" b="1" i="1" dirty="0">
                <a:solidFill>
                  <a:srgbClr val="FF0000"/>
                </a:solidFill>
                <a:latin typeface="+mn-ea"/>
                <a:ea typeface="+mn-ea"/>
              </a:rPr>
              <a:t>U</a:t>
            </a:r>
            <a:r>
              <a:rPr kumimoji="1" lang="zh-CN" altLang="en-US" sz="3200" b="1" baseline="-25000" dirty="0">
                <a:solidFill>
                  <a:srgbClr val="FF0000"/>
                </a:solidFill>
                <a:latin typeface="+mn-ea"/>
                <a:ea typeface="+mn-ea"/>
              </a:rPr>
              <a:t>额</a:t>
            </a:r>
            <a:r>
              <a:rPr kumimoji="1"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时：</a:t>
            </a:r>
            <a:r>
              <a:rPr kumimoji="1" lang="en-US" altLang="zh-CN" sz="3200" b="1" i="1" dirty="0">
                <a:solidFill>
                  <a:srgbClr val="FF0000"/>
                </a:solidFill>
                <a:latin typeface="+mn-ea"/>
                <a:ea typeface="+mn-ea"/>
              </a:rPr>
              <a:t>P</a:t>
            </a:r>
            <a:r>
              <a:rPr kumimoji="1" lang="zh-CN" altLang="en-US" sz="3200" b="1" baseline="-25000" dirty="0">
                <a:solidFill>
                  <a:srgbClr val="FF0000"/>
                </a:solidFill>
                <a:latin typeface="+mn-ea"/>
                <a:ea typeface="+mn-ea"/>
              </a:rPr>
              <a:t>实</a:t>
            </a:r>
            <a:r>
              <a:rPr kumimoji="1"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＜</a:t>
            </a:r>
            <a:r>
              <a:rPr kumimoji="1" lang="zh-CN" altLang="en-US" sz="3200" b="1" baseline="-25000" dirty="0">
                <a:solidFill>
                  <a:srgbClr val="FF0000"/>
                </a:solidFill>
                <a:latin typeface="+mn-ea"/>
                <a:ea typeface="+mn-ea"/>
              </a:rPr>
              <a:t>  </a:t>
            </a:r>
            <a:r>
              <a:rPr kumimoji="1" lang="en-US" altLang="zh-CN" sz="3200" b="1" i="1" dirty="0">
                <a:solidFill>
                  <a:srgbClr val="FF0000"/>
                </a:solidFill>
                <a:latin typeface="+mn-ea"/>
                <a:ea typeface="+mn-ea"/>
              </a:rPr>
              <a:t>P</a:t>
            </a:r>
            <a:r>
              <a:rPr kumimoji="1" lang="zh-CN" altLang="en-US" sz="3200" b="1" baseline="-25000" dirty="0">
                <a:solidFill>
                  <a:srgbClr val="FF0000"/>
                </a:solidFill>
                <a:latin typeface="+mn-ea"/>
                <a:ea typeface="+mn-ea"/>
              </a:rPr>
              <a:t>额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95039" y="4869160"/>
            <a:ext cx="8353425" cy="123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⑵</a:t>
            </a:r>
            <a:r>
              <a:rPr lang="zh-CN" altLang="en-US" sz="3200" b="1" i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灯泡的亮度</a:t>
            </a:r>
            <a:r>
              <a:rPr lang="zh-CN" altLang="en-US" sz="3200" b="1" i="1" dirty="0">
                <a:latin typeface="楷体" pitchFamily="49" charset="-122"/>
                <a:ea typeface="楷体" pitchFamily="49" charset="-122"/>
              </a:rPr>
              <a:t>取决于灯泡的</a:t>
            </a:r>
            <a:r>
              <a:rPr lang="zh-CN" altLang="en-US" sz="3200" b="1" i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实际功率</a:t>
            </a:r>
            <a:r>
              <a:rPr lang="zh-CN" altLang="en-US" sz="3200" b="1" i="1" dirty="0">
                <a:latin typeface="楷体" pitchFamily="49" charset="-122"/>
                <a:ea typeface="楷体" pitchFamily="49" charset="-122"/>
              </a:rPr>
              <a:t>，实际功率越大，灯泡越亮。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5" grpId="0"/>
      <p:bldP spid="46086" grpId="0"/>
      <p:bldP spid="460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920" y="1887064"/>
            <a:ext cx="2880000" cy="190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064" y="4203110"/>
            <a:ext cx="2880000" cy="210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928" y="4293096"/>
            <a:ext cx="2880000" cy="185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8104" y="1269040"/>
            <a:ext cx="234164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99592" y="434752"/>
            <a:ext cx="7127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 dirty="0">
                <a:solidFill>
                  <a:srgbClr val="CC6600"/>
                </a:solidFill>
                <a:ea typeface="黑体" pitchFamily="49" charset="-122"/>
              </a:rPr>
              <a:t>一些家用电器的额定功率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5738" y="1341562"/>
            <a:ext cx="2819400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05200" y="1274440"/>
            <a:ext cx="231298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5738" y="3861048"/>
            <a:ext cx="4530278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28956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13488" y="1350640"/>
            <a:ext cx="236696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899592" y="362744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 dirty="0">
                <a:solidFill>
                  <a:srgbClr val="CC6600"/>
                </a:solidFill>
                <a:ea typeface="黑体" pitchFamily="49" charset="-122"/>
              </a:rPr>
              <a:t>一些家用电器的额定功率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755650" y="1341438"/>
            <a:ext cx="7991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额定电压：</a:t>
            </a:r>
            <a:endParaRPr lang="zh-CN" altLang="en-US" sz="3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900113" y="3789363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额定功率：</a:t>
            </a:r>
            <a:endParaRPr kumimoji="1" lang="zh-CN" altLang="en-US" sz="3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27088" y="2492375"/>
            <a:ext cx="7991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额定电流：</a:t>
            </a:r>
            <a:endParaRPr kumimoji="1" lang="zh-CN" altLang="en-US" sz="3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9157" name="Picture 5" descr="闪烁的电灯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8032" y="336402"/>
            <a:ext cx="971600" cy="10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647377" y="1989138"/>
            <a:ext cx="8893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把用电器正常工作时所需要的电压，叫额定电压。</a:t>
            </a:r>
            <a:endParaRPr lang="zh-CN" altLang="en-US" sz="2800" dirty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628934" y="3133725"/>
            <a:ext cx="81195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把用电器正常工作时所需要的电流，叫额定电流。</a:t>
            </a:r>
            <a:endParaRPr lang="zh-CN" altLang="en-US" sz="2800" dirty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664200" y="4508500"/>
            <a:ext cx="80842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在额定电压下工作时所消耗的功率，叫额定功率。</a:t>
            </a:r>
            <a:endParaRPr lang="zh-CN" altLang="en-US" sz="2800" dirty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3419476" y="1341438"/>
            <a:ext cx="900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U</a:t>
            </a:r>
            <a:r>
              <a:rPr lang="zh-CN" altLang="en-US" sz="3600" b="1" baseline="-250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额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3419475" y="2492375"/>
            <a:ext cx="1223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I</a:t>
            </a:r>
            <a:r>
              <a:rPr lang="zh-CN" altLang="en-US" sz="3600" b="1" baseline="-250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额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3563938" y="3789363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3600" b="1" baseline="-250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额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755277" y="5214069"/>
            <a:ext cx="77771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ea typeface="黑体" pitchFamily="49" charset="-122"/>
              </a:rPr>
              <a:t>三者关系：</a:t>
            </a:r>
            <a:r>
              <a:rPr lang="en-US" altLang="zh-CN" sz="3200" b="1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3200" b="1" baseline="-250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额 </a:t>
            </a:r>
            <a:r>
              <a:rPr lang="en-US" altLang="zh-CN" sz="3200" b="1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=U</a:t>
            </a:r>
            <a:r>
              <a:rPr lang="zh-CN" altLang="en-US" sz="3200" b="1" baseline="-250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额</a:t>
            </a:r>
            <a:r>
              <a:rPr lang="en-US" altLang="zh-CN" sz="3200" b="1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I</a:t>
            </a:r>
            <a:r>
              <a:rPr lang="zh-CN" altLang="en-US" sz="3200" b="1" baseline="-250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额</a:t>
            </a:r>
            <a:endParaRPr lang="zh-CN" altLang="en-US" sz="3200" b="1" dirty="0">
              <a:solidFill>
                <a:srgbClr val="0033CC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49159" grpId="0"/>
      <p:bldP spid="49160" grpId="0"/>
      <p:bldP spid="49161" grpId="0"/>
      <p:bldP spid="49162" grpId="0"/>
      <p:bldP spid="49163" grpId="0"/>
      <p:bldP spid="491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152525" y="1052513"/>
            <a:ext cx="79914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实际电压：</a:t>
            </a:r>
            <a:endParaRPr lang="zh-CN" altLang="en-US" sz="32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187450" y="3420289"/>
            <a:ext cx="77755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实际功率：</a:t>
            </a:r>
            <a:endParaRPr kumimoji="1" lang="zh-CN" altLang="en-US" sz="32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152525" y="2268161"/>
            <a:ext cx="79914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实际电流：</a:t>
            </a:r>
            <a:endParaRPr kumimoji="1" lang="zh-CN" altLang="en-US" sz="32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0181" name="Picture 5" descr="闪烁的电灯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5898" y="200050"/>
            <a:ext cx="796627" cy="10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648073" y="4129916"/>
            <a:ext cx="85324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800" b="1" dirty="0">
                <a:latin typeface="楷体" pitchFamily="49" charset="-122"/>
                <a:ea typeface="楷体" pitchFamily="49" charset="-122"/>
              </a:rPr>
              <a:t>在实际电压下工作时所消耗的功率，叫实际功率。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275856" y="1000125"/>
            <a:ext cx="165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U</a:t>
            </a:r>
            <a:r>
              <a:rPr lang="zh-CN" altLang="en-US" sz="3600" b="1" baseline="-250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实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203848" y="2211586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I</a:t>
            </a:r>
            <a:r>
              <a:rPr lang="zh-CN" altLang="en-US" sz="3600" b="1" baseline="-250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实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3347864" y="3363714"/>
            <a:ext cx="1366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3600" b="1" baseline="-250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实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900113" y="1844675"/>
            <a:ext cx="7775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900113" y="1697434"/>
            <a:ext cx="77041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用电器实际工作时的电压，叫实际电压。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503808" y="2852738"/>
            <a:ext cx="87487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用电器在实际电压下工作时的电流，叫实际电流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2266999" y="5017343"/>
            <a:ext cx="7057529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ea typeface="黑体" pitchFamily="49" charset="-122"/>
              </a:rPr>
              <a:t>三者关系：</a:t>
            </a:r>
            <a:r>
              <a:rPr lang="en-US" altLang="zh-CN" sz="3200" b="1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3200" b="1" baseline="-250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实 </a:t>
            </a:r>
            <a:r>
              <a:rPr lang="en-US" altLang="zh-CN" sz="3200" b="1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=U</a:t>
            </a:r>
            <a:r>
              <a:rPr lang="zh-CN" altLang="en-US" sz="3200" b="1" baseline="-250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实</a:t>
            </a:r>
            <a:r>
              <a:rPr lang="en-US" altLang="zh-CN" sz="3200" b="1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I</a:t>
            </a:r>
            <a:r>
              <a:rPr lang="zh-CN" altLang="en-US" sz="3200" b="1" baseline="-250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实</a:t>
            </a:r>
            <a:endParaRPr lang="zh-CN" altLang="en-US" sz="3200" b="1" dirty="0">
              <a:solidFill>
                <a:srgbClr val="0033CC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  <p:bldP spid="50183" grpId="0"/>
      <p:bldP spid="50184" grpId="0"/>
      <p:bldP spid="50185" grpId="0"/>
      <p:bldP spid="501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11560" y="476672"/>
            <a:ext cx="43211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根据电灯的铭牌能知道哪些物理量？能求出哪些物理量？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539750" y="2492896"/>
            <a:ext cx="4932363" cy="641350"/>
            <a:chOff x="476" y="2795"/>
            <a:chExt cx="3107" cy="404"/>
          </a:xfrm>
        </p:grpSpPr>
        <p:sp>
          <p:nvSpPr>
            <p:cNvPr id="51205" name="Text Box 5"/>
            <p:cNvSpPr txBox="1">
              <a:spLocks noChangeArrowheads="1"/>
            </p:cNvSpPr>
            <p:nvPr/>
          </p:nvSpPr>
          <p:spPr bwMode="auto">
            <a:xfrm>
              <a:off x="703" y="2795"/>
              <a:ext cx="28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6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额定电压为</a:t>
              </a:r>
              <a:r>
                <a:rPr kumimoji="1" lang="en-US" altLang="zh-CN" sz="36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220V</a:t>
              </a:r>
              <a:endParaRPr lang="en-US" altLang="zh-CN" sz="3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1206" name="AutoShape 6"/>
            <p:cNvSpPr>
              <a:spLocks noChangeArrowheads="1"/>
            </p:cNvSpPr>
            <p:nvPr/>
          </p:nvSpPr>
          <p:spPr bwMode="auto">
            <a:xfrm>
              <a:off x="476" y="2840"/>
              <a:ext cx="272" cy="318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1207" name="Group 7"/>
          <p:cNvGrpSpPr>
            <a:grpSpLocks/>
          </p:cNvGrpSpPr>
          <p:nvPr/>
        </p:nvGrpSpPr>
        <p:grpSpPr bwMode="auto">
          <a:xfrm>
            <a:off x="4680198" y="3501008"/>
            <a:ext cx="4932362" cy="641350"/>
            <a:chOff x="476" y="2795"/>
            <a:chExt cx="3107" cy="404"/>
          </a:xfrm>
        </p:grpSpPr>
        <p:sp>
          <p:nvSpPr>
            <p:cNvPr id="51208" name="Text Box 8"/>
            <p:cNvSpPr txBox="1">
              <a:spLocks noChangeArrowheads="1"/>
            </p:cNvSpPr>
            <p:nvPr/>
          </p:nvSpPr>
          <p:spPr bwMode="auto">
            <a:xfrm>
              <a:off x="703" y="2795"/>
              <a:ext cx="28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6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额定功率为</a:t>
              </a:r>
              <a:r>
                <a:rPr kumimoji="1" lang="en-US" altLang="zh-CN" sz="36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100W</a:t>
              </a:r>
              <a:endParaRPr lang="en-US" altLang="zh-CN" sz="3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1209" name="AutoShape 9"/>
            <p:cNvSpPr>
              <a:spLocks noChangeArrowheads="1"/>
            </p:cNvSpPr>
            <p:nvPr/>
          </p:nvSpPr>
          <p:spPr bwMode="auto">
            <a:xfrm>
              <a:off x="476" y="2840"/>
              <a:ext cx="272" cy="318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11188" y="3140968"/>
            <a:ext cx="3240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可求</a:t>
            </a:r>
            <a:r>
              <a:rPr kumimoji="1" lang="en-US" altLang="zh-CN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I</a:t>
            </a:r>
            <a:r>
              <a:rPr kumimoji="1" lang="zh-CN" altLang="en-US" sz="3600" b="1" baseline="-25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额</a:t>
            </a:r>
            <a:r>
              <a:rPr kumimoji="1"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kumimoji="1" lang="en-US" altLang="zh-CN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R</a:t>
            </a:r>
            <a:endParaRPr kumimoji="1" lang="en-US" altLang="zh-CN" sz="3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51211" name="Object 11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xmlns="" val="179741907"/>
              </p:ext>
            </p:extLst>
          </p:nvPr>
        </p:nvGraphicFramePr>
        <p:xfrm>
          <a:off x="5148263" y="764704"/>
          <a:ext cx="3240087" cy="2386012"/>
        </p:xfrm>
        <a:graphic>
          <a:graphicData uri="http://schemas.openxmlformats.org/presentationml/2006/ole">
            <p:oleObj spid="_x0000_s51233" name="位图图像" r:id="rId9" imgW="4153480" imgH="3057143" progId="PBrush">
              <p:embed/>
            </p:oleObj>
          </a:graphicData>
        </a:graphic>
      </p:graphicFrame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611188" y="4581128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kumimoji="1" lang="zh-CN" altLang="en-US" sz="2800" b="1" baseline="-25000" dirty="0">
                <a:solidFill>
                  <a:schemeClr val="tx2"/>
                </a:solidFill>
                <a:latin typeface="Times New Roman" pitchFamily="18" charset="0"/>
              </a:rPr>
              <a:t>额</a:t>
            </a:r>
            <a:r>
              <a:rPr kumimoji="1"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=P</a:t>
            </a:r>
            <a:r>
              <a:rPr kumimoji="1" lang="zh-CN" altLang="en-US" sz="2800" b="1" baseline="-25000" dirty="0">
                <a:solidFill>
                  <a:schemeClr val="tx2"/>
                </a:solidFill>
                <a:latin typeface="Times New Roman" pitchFamily="18" charset="0"/>
              </a:rPr>
              <a:t>额</a:t>
            </a:r>
            <a:r>
              <a:rPr kumimoji="1" lang="zh-CN" altLang="en-US" sz="2800" b="1" dirty="0">
                <a:solidFill>
                  <a:schemeClr val="tx2"/>
                </a:solidFill>
                <a:latin typeface="Times New Roman" pitchFamily="18" charset="0"/>
              </a:rPr>
              <a:t>／</a:t>
            </a:r>
            <a:r>
              <a:rPr kumimoji="1"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U</a:t>
            </a:r>
            <a:r>
              <a:rPr kumimoji="1" lang="zh-CN" altLang="en-US" sz="2800" b="1" baseline="-25000" dirty="0">
                <a:solidFill>
                  <a:schemeClr val="tx2"/>
                </a:solidFill>
                <a:latin typeface="Times New Roman" pitchFamily="18" charset="0"/>
              </a:rPr>
              <a:t>额</a:t>
            </a:r>
            <a:r>
              <a:rPr kumimoji="1"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=100W</a:t>
            </a:r>
            <a:r>
              <a:rPr kumimoji="1" lang="zh-CN" altLang="en-US" sz="2800" b="1" dirty="0">
                <a:solidFill>
                  <a:schemeClr val="tx2"/>
                </a:solidFill>
                <a:latin typeface="Times New Roman" pitchFamily="18" charset="0"/>
              </a:rPr>
              <a:t>／</a:t>
            </a:r>
            <a:r>
              <a:rPr kumimoji="1"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220V≈ 0.45A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611188" y="5155803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R=U</a:t>
            </a:r>
            <a:r>
              <a:rPr kumimoji="1" lang="zh-CN" altLang="en-US" sz="2800" b="1" baseline="-25000" dirty="0">
                <a:solidFill>
                  <a:schemeClr val="tx2"/>
                </a:solidFill>
                <a:latin typeface="Times New Roman" pitchFamily="18" charset="0"/>
              </a:rPr>
              <a:t>额</a:t>
            </a:r>
            <a:r>
              <a:rPr kumimoji="1" lang="zh-CN" altLang="en-US" sz="2800" b="1" dirty="0">
                <a:solidFill>
                  <a:schemeClr val="tx2"/>
                </a:solidFill>
                <a:latin typeface="Times New Roman" pitchFamily="18" charset="0"/>
              </a:rPr>
              <a:t>／</a:t>
            </a:r>
            <a:r>
              <a:rPr kumimoji="1"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kumimoji="1" lang="zh-CN" altLang="en-US" sz="2800" b="1" baseline="-25000" dirty="0">
                <a:solidFill>
                  <a:schemeClr val="tx2"/>
                </a:solidFill>
                <a:latin typeface="Times New Roman" pitchFamily="18" charset="0"/>
              </a:rPr>
              <a:t>额</a:t>
            </a:r>
            <a:r>
              <a:rPr kumimoji="1"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=220V</a:t>
            </a:r>
            <a:r>
              <a:rPr kumimoji="1" lang="zh-CN" altLang="en-US" sz="2800" b="1" dirty="0">
                <a:solidFill>
                  <a:schemeClr val="tx2"/>
                </a:solidFill>
                <a:latin typeface="Times New Roman" pitchFamily="18" charset="0"/>
              </a:rPr>
              <a:t>／</a:t>
            </a:r>
            <a:r>
              <a:rPr kumimoji="1"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0.45A≈ 488.9 </a:t>
            </a:r>
            <a:r>
              <a:rPr lang="el-GR" altLang="zh-CN" sz="2800" b="1" dirty="0"/>
              <a:t>Ω</a:t>
            </a:r>
            <a:endParaRPr lang="en-US" altLang="zh-CN" sz="2800" b="1" dirty="0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611560" y="5732536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00FF"/>
                </a:solidFill>
                <a:latin typeface="Times New Roman" pitchFamily="18" charset="0"/>
              </a:rPr>
              <a:t>R=U</a:t>
            </a:r>
            <a:r>
              <a:rPr kumimoji="1" lang="zh-CN" altLang="en-US" sz="2800" b="1" baseline="-25000" dirty="0">
                <a:solidFill>
                  <a:srgbClr val="FF00FF"/>
                </a:solidFill>
                <a:latin typeface="Times New Roman" pitchFamily="18" charset="0"/>
              </a:rPr>
              <a:t>额</a:t>
            </a:r>
            <a:r>
              <a:rPr kumimoji="1" lang="en-US" altLang="zh-CN" sz="2800" b="1" baseline="30000" dirty="0">
                <a:solidFill>
                  <a:srgbClr val="FF00FF"/>
                </a:solidFill>
                <a:latin typeface="Times New Roman" pitchFamily="18" charset="0"/>
              </a:rPr>
              <a:t>2</a:t>
            </a:r>
            <a:r>
              <a:rPr kumimoji="1" lang="zh-CN" altLang="en-US" sz="2800" b="1" dirty="0">
                <a:solidFill>
                  <a:srgbClr val="FF00FF"/>
                </a:solidFill>
                <a:latin typeface="Times New Roman" pitchFamily="18" charset="0"/>
              </a:rPr>
              <a:t>／</a:t>
            </a:r>
            <a:r>
              <a:rPr kumimoji="1" lang="en-US" altLang="zh-CN" sz="2800" b="1" dirty="0">
                <a:solidFill>
                  <a:srgbClr val="FF00FF"/>
                </a:solidFill>
                <a:latin typeface="Times New Roman" pitchFamily="18" charset="0"/>
              </a:rPr>
              <a:t>P</a:t>
            </a:r>
            <a:r>
              <a:rPr kumimoji="1" lang="zh-CN" altLang="en-US" sz="2800" b="1" baseline="-25000" dirty="0">
                <a:solidFill>
                  <a:srgbClr val="FF00FF"/>
                </a:solidFill>
                <a:latin typeface="Times New Roman" pitchFamily="18" charset="0"/>
              </a:rPr>
              <a:t>额</a:t>
            </a:r>
            <a:r>
              <a:rPr kumimoji="1" lang="en-US" altLang="zh-CN" sz="2800" b="1" dirty="0">
                <a:solidFill>
                  <a:srgbClr val="FF00FF"/>
                </a:solidFill>
                <a:latin typeface="Times New Roman" pitchFamily="18" charset="0"/>
              </a:rPr>
              <a:t>=</a:t>
            </a:r>
            <a:r>
              <a:rPr kumimoji="1" lang="zh-CN" altLang="en-US" sz="2800" b="1" dirty="0">
                <a:solidFill>
                  <a:srgbClr val="FF00FF"/>
                </a:solidFill>
                <a:latin typeface="Times New Roman" pitchFamily="18" charset="0"/>
              </a:rPr>
              <a:t>（</a:t>
            </a:r>
            <a:r>
              <a:rPr kumimoji="1" lang="en-US" altLang="zh-CN" sz="2800" b="1" dirty="0">
                <a:solidFill>
                  <a:srgbClr val="FF00FF"/>
                </a:solidFill>
                <a:latin typeface="Times New Roman" pitchFamily="18" charset="0"/>
              </a:rPr>
              <a:t>220V</a:t>
            </a:r>
            <a:r>
              <a:rPr kumimoji="1" lang="zh-CN" altLang="en-US" sz="2800" b="1" dirty="0">
                <a:solidFill>
                  <a:srgbClr val="FF00FF"/>
                </a:solidFill>
                <a:latin typeface="Times New Roman" pitchFamily="18" charset="0"/>
              </a:rPr>
              <a:t>）</a:t>
            </a:r>
            <a:r>
              <a:rPr kumimoji="1" lang="en-US" altLang="zh-CN" sz="2800" b="1" baseline="30000" dirty="0">
                <a:solidFill>
                  <a:srgbClr val="FF00FF"/>
                </a:solidFill>
                <a:latin typeface="Times New Roman" pitchFamily="18" charset="0"/>
              </a:rPr>
              <a:t>2</a:t>
            </a:r>
            <a:r>
              <a:rPr kumimoji="1" lang="zh-CN" altLang="en-US" sz="2800" b="1" dirty="0">
                <a:solidFill>
                  <a:srgbClr val="FF00FF"/>
                </a:solidFill>
                <a:latin typeface="Times New Roman" pitchFamily="18" charset="0"/>
              </a:rPr>
              <a:t>／</a:t>
            </a:r>
            <a:r>
              <a:rPr kumimoji="1" lang="en-US" altLang="zh-CN" sz="2800" b="1" dirty="0">
                <a:solidFill>
                  <a:srgbClr val="FF00FF"/>
                </a:solidFill>
                <a:latin typeface="Times New Roman" pitchFamily="18" charset="0"/>
              </a:rPr>
              <a:t>100W= 484 </a:t>
            </a:r>
            <a:r>
              <a:rPr lang="el-GR" altLang="zh-CN" sz="2800" b="1" dirty="0">
                <a:solidFill>
                  <a:srgbClr val="FF00FF"/>
                </a:solidFill>
              </a:rPr>
              <a:t>Ω</a:t>
            </a:r>
            <a:endParaRPr lang="en-US" altLang="zh-CN" sz="28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51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0" grpId="0"/>
      <p:bldP spid="51212" grpId="0" build="p" autoUpdateAnimBg="0"/>
      <p:bldP spid="51213" grpId="0" build="p" autoUpdateAnimBg="0"/>
      <p:bldP spid="5121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22263" y="332656"/>
            <a:ext cx="8497887" cy="1079500"/>
          </a:xfrm>
          <a:prstGeom prst="rect">
            <a:avLst/>
          </a:prstGeom>
          <a:solidFill>
            <a:schemeClr val="tx1"/>
          </a:solidFill>
          <a:ln w="25400">
            <a:solidFill>
              <a:srgbClr val="CC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灯泡亮度取决于</a:t>
            </a:r>
            <a:r>
              <a:rPr lang="zh-CN" altLang="en-US" sz="40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实际</a:t>
            </a:r>
            <a:r>
              <a:rPr lang="zh-CN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电功率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79388" y="1755973"/>
            <a:ext cx="81375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例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  <a:r>
              <a:rPr lang="zh-CN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现将一标有“</a:t>
            </a:r>
            <a:r>
              <a:rPr lang="en-US" altLang="zh-CN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220V 100W”</a:t>
            </a:r>
            <a:r>
              <a:rPr lang="zh-CN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的灯泡接在</a:t>
            </a:r>
            <a:r>
              <a:rPr lang="en-US" altLang="zh-CN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110V</a:t>
            </a:r>
            <a:r>
              <a:rPr lang="zh-CN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的电源上，此时灯泡的电功率是多少</a:t>
            </a:r>
            <a:r>
              <a:rPr lang="en-US" altLang="zh-CN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</a:t>
            </a:r>
            <a:r>
              <a:rPr lang="zh-CN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？更亮或更暗了？</a:t>
            </a: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1187624" y="3085970"/>
          <a:ext cx="4248472" cy="2503270"/>
        </p:xfrm>
        <a:graphic>
          <a:graphicData uri="http://schemas.openxmlformats.org/presentationml/2006/ole">
            <p:oleObj spid="_x0000_s52266" name="公式" r:id="rId6" imgW="1854200" imgH="1092200" progId="Equation.3">
              <p:embed/>
            </p:oleObj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3780086" y="4832350"/>
          <a:ext cx="4896370" cy="1363179"/>
        </p:xfrm>
        <a:graphic>
          <a:graphicData uri="http://schemas.openxmlformats.org/presentationml/2006/ole">
            <p:oleObj spid="_x0000_s52267" name="公式" r:id="rId7" imgW="1002865" imgH="279279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68312" y="602679"/>
            <a:ext cx="8351837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zh-CN" altLang="en-US" sz="2800" b="1" dirty="0"/>
              <a:t>例</a:t>
            </a:r>
            <a:r>
              <a:rPr lang="en-US" altLang="zh-CN" sz="2800" b="1" dirty="0"/>
              <a:t>2 </a:t>
            </a:r>
            <a:r>
              <a:rPr lang="zh-CN" altLang="en-US" sz="2800" b="1" dirty="0"/>
              <a:t>有两个灯泡</a:t>
            </a:r>
            <a:r>
              <a:rPr lang="en-US" altLang="zh-CN" sz="2800" b="1" dirty="0"/>
              <a:t>L1</a:t>
            </a:r>
            <a:r>
              <a:rPr lang="zh-CN" altLang="en-US" sz="2800" b="1" dirty="0"/>
              <a:t>和</a:t>
            </a:r>
            <a:r>
              <a:rPr lang="en-US" altLang="zh-CN" sz="2800" b="1" dirty="0"/>
              <a:t>L2 </a:t>
            </a:r>
            <a:r>
              <a:rPr lang="zh-CN" altLang="en-US" sz="2800" b="1" dirty="0"/>
              <a:t>，分别标有“</a:t>
            </a:r>
            <a:r>
              <a:rPr lang="en-US" altLang="zh-CN" sz="2800" b="1" dirty="0"/>
              <a:t>PZ110</a:t>
            </a:r>
            <a:r>
              <a:rPr lang="zh-CN" altLang="en-US" sz="2800" b="1" dirty="0"/>
              <a:t>Ｖ－</a:t>
            </a:r>
            <a:r>
              <a:rPr lang="en-US" altLang="zh-CN" sz="2800" b="1" dirty="0"/>
              <a:t>40W”</a:t>
            </a:r>
            <a:r>
              <a:rPr lang="zh-CN" altLang="en-US" sz="2800" b="1" dirty="0"/>
              <a:t>和“</a:t>
            </a:r>
            <a:r>
              <a:rPr lang="en-US" altLang="zh-CN" sz="2800" b="1" dirty="0"/>
              <a:t>PZ110</a:t>
            </a:r>
            <a:r>
              <a:rPr lang="zh-CN" altLang="en-US" sz="2800" b="1" dirty="0"/>
              <a:t>Ｖ－</a:t>
            </a:r>
            <a:r>
              <a:rPr lang="en-US" altLang="zh-CN" sz="2800" b="1" dirty="0"/>
              <a:t>60W”</a:t>
            </a:r>
            <a:r>
              <a:rPr lang="zh-CN" altLang="en-US" sz="2800" b="1" dirty="0"/>
              <a:t>字样，若不考虑温度对灯丝电阻的影响，下列说法正确的是（            ）</a:t>
            </a:r>
          </a:p>
          <a:p>
            <a:pPr indent="266700"/>
            <a:endParaRPr lang="en-US" altLang="zh-CN" sz="2400" b="1" dirty="0" smtClean="0"/>
          </a:p>
          <a:p>
            <a:pPr indent="266700"/>
            <a:endParaRPr lang="en-US" altLang="zh-CN" sz="2400" b="1" dirty="0" smtClean="0"/>
          </a:p>
          <a:p>
            <a:pPr indent="266700"/>
            <a:r>
              <a:rPr lang="zh-CN" altLang="en-US" sz="2400" b="1" dirty="0" smtClean="0"/>
              <a:t>Ａ</a:t>
            </a:r>
            <a:r>
              <a:rPr lang="zh-CN" altLang="en-US" sz="2400" b="1" dirty="0"/>
              <a:t>．都正常发光时，通过</a:t>
            </a:r>
            <a:r>
              <a:rPr lang="en-US" altLang="zh-CN" sz="2400" b="1" dirty="0"/>
              <a:t>L2</a:t>
            </a:r>
            <a:r>
              <a:rPr lang="zh-CN" altLang="en-US" sz="2400" b="1" dirty="0"/>
              <a:t>的电流大</a:t>
            </a:r>
          </a:p>
          <a:p>
            <a:pPr indent="266700"/>
            <a:endParaRPr lang="en-US" altLang="zh-CN" sz="2400" b="1" dirty="0" smtClean="0"/>
          </a:p>
          <a:p>
            <a:pPr indent="266700"/>
            <a:r>
              <a:rPr lang="zh-CN" altLang="en-US" sz="2400" b="1" dirty="0" smtClean="0"/>
              <a:t>Ｂ</a:t>
            </a:r>
            <a:r>
              <a:rPr lang="zh-CN" altLang="en-US" sz="2400" b="1" dirty="0"/>
              <a:t>．并联后，接在</a:t>
            </a:r>
            <a:r>
              <a:rPr lang="en-US" altLang="zh-CN" sz="2400" b="1" dirty="0"/>
              <a:t>110V</a:t>
            </a:r>
            <a:r>
              <a:rPr lang="zh-CN" altLang="en-US" sz="2400" b="1" dirty="0"/>
              <a:t>的电源上，</a:t>
            </a:r>
            <a:r>
              <a:rPr lang="en-US" altLang="zh-CN" sz="2400" b="1" dirty="0"/>
              <a:t>L2</a:t>
            </a:r>
            <a:r>
              <a:rPr lang="zh-CN" altLang="en-US" sz="2400" b="1" dirty="0"/>
              <a:t>消耗的功率大</a:t>
            </a:r>
          </a:p>
          <a:p>
            <a:pPr indent="266700"/>
            <a:endParaRPr lang="en-US" altLang="zh-CN" sz="2400" b="1" dirty="0" smtClean="0"/>
          </a:p>
          <a:p>
            <a:pPr indent="266700"/>
            <a:r>
              <a:rPr lang="zh-CN" altLang="en-US" sz="2400" b="1" dirty="0" smtClean="0"/>
              <a:t>Ｃ．</a:t>
            </a:r>
            <a:r>
              <a:rPr lang="zh-CN" altLang="en-US" sz="2400" b="1" dirty="0"/>
              <a:t>串联后，接在</a:t>
            </a:r>
            <a:r>
              <a:rPr lang="en-US" altLang="zh-CN" sz="2400" b="1" dirty="0"/>
              <a:t>220V</a:t>
            </a:r>
            <a:r>
              <a:rPr lang="zh-CN" altLang="en-US" sz="2400" b="1" dirty="0"/>
              <a:t>的电源上</a:t>
            </a:r>
            <a:r>
              <a:rPr lang="zh-CN" altLang="en-US" sz="2800" b="1" dirty="0" smtClean="0"/>
              <a:t>，</a:t>
            </a:r>
            <a:r>
              <a:rPr lang="zh-CN" altLang="en-US" sz="2400" b="1" dirty="0" smtClean="0"/>
              <a:t>它</a:t>
            </a:r>
            <a:r>
              <a:rPr lang="zh-CN" altLang="en-US" sz="2400" b="1" dirty="0"/>
              <a:t>们都能正</a:t>
            </a:r>
            <a:r>
              <a:rPr lang="zh-CN" altLang="en-US" sz="2400" b="1" dirty="0" smtClean="0"/>
              <a:t>常工作</a:t>
            </a:r>
            <a:endParaRPr lang="zh-CN" altLang="en-US" sz="2400" b="1" dirty="0"/>
          </a:p>
          <a:p>
            <a:pPr indent="266700"/>
            <a:endParaRPr lang="en-US" altLang="zh-CN" sz="2400" b="1" dirty="0" smtClean="0"/>
          </a:p>
          <a:p>
            <a:pPr indent="266700"/>
            <a:r>
              <a:rPr lang="zh-CN" altLang="en-US" sz="2400" b="1" dirty="0" smtClean="0"/>
              <a:t>Ｄ</a:t>
            </a:r>
            <a:r>
              <a:rPr lang="zh-CN" altLang="en-US" sz="2400" b="1" dirty="0"/>
              <a:t>．串联后，接在</a:t>
            </a:r>
            <a:r>
              <a:rPr lang="en-US" altLang="zh-CN" sz="2400" b="1" dirty="0"/>
              <a:t>110V</a:t>
            </a:r>
            <a:r>
              <a:rPr lang="zh-CN" altLang="en-US" sz="2400" b="1" dirty="0"/>
              <a:t>的电源上，</a:t>
            </a:r>
            <a:r>
              <a:rPr lang="en-US" altLang="zh-CN" sz="2400" b="1" dirty="0"/>
              <a:t>L1</a:t>
            </a:r>
            <a:r>
              <a:rPr lang="zh-CN" altLang="en-US" sz="2400" b="1" dirty="0"/>
              <a:t>消耗的功率大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372200" y="1484784"/>
            <a:ext cx="17637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0066FF"/>
                </a:solidFill>
                <a:latin typeface="Garamond" pitchFamily="18" charset="0"/>
              </a:rPr>
              <a:t>A</a:t>
            </a:r>
            <a:r>
              <a:rPr lang="zh-CN" altLang="en-US" sz="2400" b="1" dirty="0">
                <a:solidFill>
                  <a:srgbClr val="0066FF"/>
                </a:solidFill>
                <a:latin typeface="Garamond" pitchFamily="18" charset="0"/>
              </a:rPr>
              <a:t>、</a:t>
            </a:r>
            <a:r>
              <a:rPr lang="en-US" altLang="zh-CN" sz="2400" b="1" dirty="0">
                <a:solidFill>
                  <a:srgbClr val="0066FF"/>
                </a:solidFill>
                <a:latin typeface="Garamond" pitchFamily="18" charset="0"/>
              </a:rPr>
              <a:t>B</a:t>
            </a:r>
            <a:r>
              <a:rPr lang="zh-CN" altLang="en-US" sz="2400" b="1" dirty="0">
                <a:solidFill>
                  <a:srgbClr val="0066FF"/>
                </a:solidFill>
                <a:latin typeface="Garamond" pitchFamily="18" charset="0"/>
              </a:rPr>
              <a:t>、</a:t>
            </a:r>
            <a:r>
              <a:rPr lang="en-US" altLang="zh-CN" sz="2400" b="1" dirty="0">
                <a:solidFill>
                  <a:srgbClr val="0066FF"/>
                </a:solidFill>
                <a:latin typeface="Garamond" pitchFamily="18" charset="0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09600" y="1196975"/>
            <a:ext cx="7848600" cy="165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kumimoji="1" lang="en-US" altLang="zh-CN" sz="2800" b="1" dirty="0">
                <a:latin typeface="Times New Roman" pitchFamily="18" charset="0"/>
              </a:rPr>
              <a:t>       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例题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：</a:t>
            </a:r>
            <a:r>
              <a:rPr kumimoji="1" lang="zh-CN" altLang="en-US" sz="2800" b="1" dirty="0">
                <a:latin typeface="Times New Roman" pitchFamily="18" charset="0"/>
              </a:rPr>
              <a:t>小明同学拿起一只灯泡标有“</a:t>
            </a:r>
            <a:r>
              <a:rPr kumimoji="1" lang="en-US" altLang="zh-CN" sz="2800" b="1" dirty="0">
                <a:latin typeface="Times New Roman" pitchFamily="18" charset="0"/>
              </a:rPr>
              <a:t>220V</a:t>
            </a:r>
            <a:r>
              <a:rPr kumimoji="1" lang="zh-CN" altLang="en-US" sz="2800" b="1" dirty="0">
                <a:latin typeface="Times New Roman" pitchFamily="18" charset="0"/>
              </a:rPr>
              <a:t>，</a:t>
            </a:r>
            <a:r>
              <a:rPr kumimoji="1" lang="en-US" altLang="zh-CN" sz="2800" b="1" dirty="0">
                <a:latin typeface="Times New Roman" pitchFamily="18" charset="0"/>
              </a:rPr>
              <a:t>25W”</a:t>
            </a:r>
            <a:r>
              <a:rPr kumimoji="1" lang="zh-CN" altLang="en-US" sz="2800" b="1" dirty="0">
                <a:latin typeface="Times New Roman" pitchFamily="18" charset="0"/>
              </a:rPr>
              <a:t>字样，他将此灯与“</a:t>
            </a:r>
            <a:r>
              <a:rPr kumimoji="1" lang="en-US" altLang="zh-CN" sz="2800" b="1" dirty="0">
                <a:latin typeface="Times New Roman" pitchFamily="18" charset="0"/>
              </a:rPr>
              <a:t>220V,40W”</a:t>
            </a:r>
            <a:r>
              <a:rPr kumimoji="1" lang="zh-CN" altLang="en-US" sz="2800" b="1" dirty="0">
                <a:latin typeface="Times New Roman" pitchFamily="18" charset="0"/>
              </a:rPr>
              <a:t>的灯泡并联，接到</a:t>
            </a:r>
            <a:r>
              <a:rPr kumimoji="1" lang="en-US" altLang="zh-CN" sz="2800" b="1" dirty="0">
                <a:latin typeface="Times New Roman" pitchFamily="18" charset="0"/>
              </a:rPr>
              <a:t>220</a:t>
            </a:r>
            <a:r>
              <a:rPr kumimoji="1" lang="zh-CN" altLang="en-US" sz="2800" b="1" dirty="0">
                <a:latin typeface="Times New Roman" pitchFamily="18" charset="0"/>
              </a:rPr>
              <a:t>伏的电路中哪个灯泡会更亮一些？</a:t>
            </a:r>
          </a:p>
        </p:txBody>
      </p:sp>
      <p:pic>
        <p:nvPicPr>
          <p:cNvPr id="54275" name="Picture 3" descr="2_0739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1066800" cy="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600" y="3948728"/>
            <a:ext cx="7543800" cy="171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       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例题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：</a:t>
            </a:r>
            <a:r>
              <a:rPr kumimoji="1" lang="zh-CN" altLang="en-US" sz="2800" b="1" dirty="0">
                <a:latin typeface="Times New Roman" pitchFamily="18" charset="0"/>
              </a:rPr>
              <a:t>把这两个灯泡</a:t>
            </a:r>
            <a:r>
              <a:rPr kumimoji="1" lang="en-US" altLang="zh-CN" sz="2800" b="1" dirty="0">
                <a:latin typeface="Times New Roman" pitchFamily="18" charset="0"/>
              </a:rPr>
              <a:t>(“220V</a:t>
            </a:r>
            <a:r>
              <a:rPr kumimoji="1" lang="zh-CN" altLang="en-US" sz="2800" b="1" dirty="0">
                <a:latin typeface="Times New Roman" pitchFamily="18" charset="0"/>
              </a:rPr>
              <a:t>，</a:t>
            </a:r>
            <a:r>
              <a:rPr kumimoji="1" lang="en-US" altLang="zh-CN" sz="2800" b="1" dirty="0">
                <a:latin typeface="Times New Roman" pitchFamily="18" charset="0"/>
              </a:rPr>
              <a:t>25W”</a:t>
            </a:r>
            <a:r>
              <a:rPr kumimoji="1" lang="zh-CN" altLang="en-US" sz="2800" b="1" dirty="0">
                <a:latin typeface="Times New Roman" pitchFamily="18" charset="0"/>
              </a:rPr>
              <a:t>， “</a:t>
            </a:r>
            <a:r>
              <a:rPr kumimoji="1" lang="en-US" altLang="zh-CN" sz="2800" b="1" dirty="0">
                <a:latin typeface="Times New Roman" pitchFamily="18" charset="0"/>
              </a:rPr>
              <a:t>220V</a:t>
            </a:r>
            <a:r>
              <a:rPr kumimoji="1" lang="zh-CN" altLang="en-US" sz="2800" b="1" dirty="0">
                <a:latin typeface="Times New Roman" pitchFamily="18" charset="0"/>
              </a:rPr>
              <a:t>，</a:t>
            </a:r>
            <a:r>
              <a:rPr kumimoji="1" lang="en-US" altLang="zh-CN" sz="2800" b="1" dirty="0">
                <a:latin typeface="Times New Roman" pitchFamily="18" charset="0"/>
              </a:rPr>
              <a:t>40W”)</a:t>
            </a:r>
            <a:r>
              <a:rPr kumimoji="1" lang="zh-CN" altLang="en-US" sz="2800" b="1" dirty="0">
                <a:latin typeface="Times New Roman" pitchFamily="18" charset="0"/>
              </a:rPr>
              <a:t>串联起来，接到</a:t>
            </a:r>
            <a:r>
              <a:rPr kumimoji="1" lang="en-US" altLang="zh-CN" sz="2800" b="1" dirty="0">
                <a:latin typeface="Times New Roman" pitchFamily="18" charset="0"/>
              </a:rPr>
              <a:t>220</a:t>
            </a:r>
            <a:r>
              <a:rPr kumimoji="1" lang="zh-CN" altLang="en-US" sz="2800" b="1" dirty="0">
                <a:latin typeface="Times New Roman" pitchFamily="18" charset="0"/>
              </a:rPr>
              <a:t>伏的电路中，哪个灯泡消耗的功率大？（或哪个更亮）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求用电器实际功率的方法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556792"/>
            <a:ext cx="6624736" cy="45259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（一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串联电路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 dirty="0"/>
              <a:t> ∵</a:t>
            </a:r>
            <a:r>
              <a:rPr lang="en-US" altLang="zh-CN" sz="2400" dirty="0"/>
              <a:t>P=U</a:t>
            </a:r>
            <a:r>
              <a:rPr lang="zh-CN" altLang="zh-CN" sz="2400" dirty="0"/>
              <a:t>²</a:t>
            </a:r>
            <a:r>
              <a:rPr lang="zh-CN" altLang="en-US" sz="2400" dirty="0"/>
              <a:t>／</a:t>
            </a:r>
            <a:r>
              <a:rPr lang="en-US" altLang="zh-CN" sz="2400" dirty="0"/>
              <a:t>R  ∴R</a:t>
            </a:r>
            <a:r>
              <a:rPr lang="en-US" altLang="zh-CN" sz="2400" baseline="-25000" dirty="0"/>
              <a:t> 1</a:t>
            </a:r>
            <a:r>
              <a:rPr lang="en-US" altLang="zh-CN" sz="2400" dirty="0"/>
              <a:t> =U </a:t>
            </a:r>
            <a:r>
              <a:rPr lang="zh-CN" altLang="en-US" sz="2400" baseline="-25000" dirty="0"/>
              <a:t>额</a:t>
            </a:r>
            <a:r>
              <a:rPr lang="en-US" altLang="zh-CN" sz="2400" dirty="0"/>
              <a:t>²</a:t>
            </a:r>
            <a:r>
              <a:rPr lang="zh-CN" altLang="en-US" sz="2400" dirty="0"/>
              <a:t>／</a:t>
            </a:r>
            <a:r>
              <a:rPr lang="en-US" altLang="zh-CN" sz="2400" dirty="0"/>
              <a:t>P </a:t>
            </a:r>
            <a:r>
              <a:rPr lang="zh-CN" altLang="en-US" sz="2400" baseline="-25000" dirty="0"/>
              <a:t>额</a:t>
            </a:r>
            <a:r>
              <a:rPr lang="en-US" altLang="zh-CN" sz="2400" baseline="-25000" dirty="0"/>
              <a:t>1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/>
              <a:t>        R 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 =U </a:t>
            </a:r>
            <a:r>
              <a:rPr lang="zh-CN" altLang="en-US" sz="2400" baseline="-25000" dirty="0"/>
              <a:t>额</a:t>
            </a:r>
            <a:r>
              <a:rPr lang="en-US" altLang="zh-CN" sz="2400" dirty="0"/>
              <a:t>²</a:t>
            </a:r>
            <a:r>
              <a:rPr lang="zh-CN" altLang="en-US" sz="2400" dirty="0"/>
              <a:t>／</a:t>
            </a:r>
            <a:r>
              <a:rPr lang="en-US" altLang="zh-CN" sz="2400" dirty="0"/>
              <a:t>P </a:t>
            </a:r>
            <a:r>
              <a:rPr lang="zh-CN" altLang="en-US" sz="2400" baseline="-25000" dirty="0"/>
              <a:t>额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/>
              <a:t>∴R=R </a:t>
            </a:r>
            <a:r>
              <a:rPr lang="en-US" altLang="zh-CN" sz="2400" baseline="-25000" dirty="0"/>
              <a:t>1</a:t>
            </a:r>
            <a:r>
              <a:rPr lang="en-US" altLang="zh-CN" sz="2400" dirty="0"/>
              <a:t>+R </a:t>
            </a:r>
            <a:r>
              <a:rPr lang="en-US" altLang="zh-CN" sz="2400" baseline="-25000" dirty="0"/>
              <a:t>2      </a:t>
            </a:r>
            <a:r>
              <a:rPr lang="en-US" altLang="zh-CN" sz="2400" dirty="0"/>
              <a:t>I=U </a:t>
            </a:r>
            <a:r>
              <a:rPr lang="zh-CN" altLang="en-US" sz="2400" baseline="-25000" dirty="0"/>
              <a:t>实</a:t>
            </a:r>
            <a:r>
              <a:rPr lang="zh-CN" altLang="en-US" sz="2400" dirty="0"/>
              <a:t>／</a:t>
            </a:r>
            <a:r>
              <a:rPr lang="en-US" altLang="zh-CN" sz="2400" dirty="0"/>
              <a:t>R </a:t>
            </a:r>
            <a:r>
              <a:rPr lang="en-US" altLang="zh-CN" sz="2400" baseline="-25000" dirty="0"/>
              <a:t>1</a:t>
            </a:r>
            <a:r>
              <a:rPr lang="en-US" altLang="zh-CN" sz="2400" dirty="0"/>
              <a:t>+R </a:t>
            </a:r>
            <a:r>
              <a:rPr lang="en-US" altLang="zh-CN" sz="2400" baseline="-25000" dirty="0"/>
              <a:t>2</a:t>
            </a:r>
            <a:endParaRPr lang="en-US" altLang="zh-CN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/>
              <a:t>∴P </a:t>
            </a:r>
            <a:r>
              <a:rPr lang="zh-CN" altLang="en-US" sz="2400" baseline="-25000" dirty="0"/>
              <a:t>实</a:t>
            </a:r>
            <a:r>
              <a:rPr lang="en-US" altLang="zh-CN" sz="2400" baseline="-25000" dirty="0"/>
              <a:t>1</a:t>
            </a:r>
            <a:r>
              <a:rPr lang="en-US" altLang="zh-CN" sz="2400" dirty="0"/>
              <a:t>=I²R</a:t>
            </a:r>
            <a:r>
              <a:rPr lang="en-US" altLang="zh-CN" sz="2400" baseline="-25000" dirty="0"/>
              <a:t>1        </a:t>
            </a:r>
            <a:r>
              <a:rPr lang="en-US" altLang="zh-CN" sz="2400" dirty="0"/>
              <a:t> P </a:t>
            </a:r>
            <a:r>
              <a:rPr lang="zh-CN" altLang="en-US" sz="2400" baseline="-25000" dirty="0"/>
              <a:t>实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=I²R</a:t>
            </a:r>
            <a:r>
              <a:rPr lang="en-US" altLang="zh-CN" sz="2400" baseline="-25000" dirty="0"/>
              <a:t>2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（二）并联电路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 dirty="0"/>
              <a:t>∵</a:t>
            </a:r>
            <a:r>
              <a:rPr lang="en-US" altLang="zh-CN" sz="2400" dirty="0"/>
              <a:t>P=U</a:t>
            </a:r>
            <a:r>
              <a:rPr lang="zh-CN" altLang="zh-CN" sz="2400" dirty="0"/>
              <a:t>²</a:t>
            </a:r>
            <a:r>
              <a:rPr lang="zh-CN" altLang="en-US" sz="2400" dirty="0"/>
              <a:t>／</a:t>
            </a:r>
            <a:r>
              <a:rPr lang="en-US" altLang="zh-CN" sz="2400" dirty="0"/>
              <a:t>R  ∴R</a:t>
            </a:r>
            <a:r>
              <a:rPr lang="en-US" altLang="zh-CN" sz="2400" baseline="-25000" dirty="0"/>
              <a:t> 1</a:t>
            </a:r>
            <a:r>
              <a:rPr lang="en-US" altLang="zh-CN" sz="2400" dirty="0"/>
              <a:t> =U </a:t>
            </a:r>
            <a:r>
              <a:rPr lang="zh-CN" altLang="en-US" sz="2400" baseline="-25000" dirty="0"/>
              <a:t>额</a:t>
            </a:r>
            <a:r>
              <a:rPr lang="en-US" altLang="zh-CN" sz="2400" dirty="0"/>
              <a:t>²</a:t>
            </a:r>
            <a:r>
              <a:rPr lang="zh-CN" altLang="en-US" sz="2400" dirty="0"/>
              <a:t>／</a:t>
            </a:r>
            <a:r>
              <a:rPr lang="en-US" altLang="zh-CN" sz="2400" dirty="0"/>
              <a:t>P </a:t>
            </a:r>
            <a:r>
              <a:rPr lang="zh-CN" altLang="en-US" sz="2400" baseline="-25000" dirty="0"/>
              <a:t>额</a:t>
            </a:r>
            <a:r>
              <a:rPr lang="en-US" altLang="zh-CN" sz="2400" baseline="-25000" dirty="0"/>
              <a:t>1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/>
              <a:t>        R 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 =U </a:t>
            </a:r>
            <a:r>
              <a:rPr lang="zh-CN" altLang="en-US" sz="2400" baseline="-25000" dirty="0"/>
              <a:t>额</a:t>
            </a:r>
            <a:r>
              <a:rPr lang="en-US" altLang="zh-CN" sz="2400" dirty="0"/>
              <a:t>²</a:t>
            </a:r>
            <a:r>
              <a:rPr lang="zh-CN" altLang="en-US" sz="2400" dirty="0"/>
              <a:t>／</a:t>
            </a:r>
            <a:r>
              <a:rPr lang="en-US" altLang="zh-CN" sz="2400" dirty="0"/>
              <a:t>P </a:t>
            </a:r>
            <a:r>
              <a:rPr lang="zh-CN" altLang="en-US" sz="2400" baseline="-25000" dirty="0"/>
              <a:t>额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/>
              <a:t>∴P </a:t>
            </a:r>
            <a:r>
              <a:rPr lang="zh-CN" altLang="en-US" sz="2400" baseline="-25000" dirty="0"/>
              <a:t>实</a:t>
            </a:r>
            <a:r>
              <a:rPr lang="en-US" altLang="zh-CN" sz="2400" baseline="-25000" dirty="0"/>
              <a:t>1</a:t>
            </a:r>
            <a:r>
              <a:rPr lang="en-US" altLang="zh-CN" sz="2400" dirty="0"/>
              <a:t>=U </a:t>
            </a:r>
            <a:r>
              <a:rPr lang="zh-CN" altLang="en-US" sz="2400" baseline="-25000" dirty="0"/>
              <a:t>实</a:t>
            </a:r>
            <a:r>
              <a:rPr lang="en-US" altLang="zh-CN" sz="2400" baseline="-25000" dirty="0"/>
              <a:t>1</a:t>
            </a:r>
            <a:r>
              <a:rPr lang="en-US" altLang="zh-CN" sz="2400" dirty="0"/>
              <a:t>²</a:t>
            </a:r>
            <a:r>
              <a:rPr lang="zh-CN" altLang="en-US" sz="2400" dirty="0"/>
              <a:t>／</a:t>
            </a:r>
            <a:r>
              <a:rPr lang="en-US" altLang="zh-CN" sz="2400" dirty="0"/>
              <a:t>R</a:t>
            </a:r>
            <a:r>
              <a:rPr lang="en-US" altLang="zh-CN" sz="2400" baseline="-25000" dirty="0"/>
              <a:t>1</a:t>
            </a:r>
            <a:r>
              <a:rPr lang="en-US" altLang="zh-CN" sz="2400" dirty="0"/>
              <a:t>     </a:t>
            </a:r>
            <a:r>
              <a:rPr lang="en-US" altLang="zh-CN" sz="2400" dirty="0" smtClean="0"/>
              <a:t>P</a:t>
            </a:r>
            <a:r>
              <a:rPr lang="zh-CN" altLang="en-US" sz="2400" baseline="-25000" dirty="0"/>
              <a:t>实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=U</a:t>
            </a:r>
            <a:r>
              <a:rPr lang="zh-CN" altLang="en-US" sz="2400" baseline="-25000" dirty="0"/>
              <a:t>实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²</a:t>
            </a:r>
            <a:r>
              <a:rPr lang="zh-CN" altLang="en-US" sz="2400" dirty="0"/>
              <a:t>／</a:t>
            </a:r>
            <a:r>
              <a:rPr lang="en-US" altLang="zh-CN" sz="2400" dirty="0" smtClean="0"/>
              <a:t>R</a:t>
            </a:r>
            <a:r>
              <a:rPr lang="en-US" altLang="zh-CN" sz="2400" baseline="-25000" dirty="0" smtClean="0"/>
              <a:t>2</a:t>
            </a:r>
            <a:endParaRPr lang="en-US" altLang="zh-CN" sz="2400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1880" y="1277888"/>
            <a:ext cx="4176464" cy="1143000"/>
          </a:xfrm>
        </p:spPr>
        <p:txBody>
          <a:bodyPr/>
          <a:lstStyle/>
          <a:p>
            <a:pPr algn="l"/>
            <a:r>
              <a:rPr lang="zh-CN" altLang="en-US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学习目</a:t>
            </a:r>
            <a:r>
              <a:rPr lang="zh-CN" altLang="en-US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标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979712" y="2420888"/>
            <a:ext cx="5400600" cy="247687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用电器的额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定功率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与实际功率的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关系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.</a:t>
            </a:r>
            <a:endParaRPr lang="en-US" altLang="zh-CN" sz="2400" dirty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endParaRPr lang="en-US" altLang="zh-CN" sz="2400" dirty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测量小灯泡的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额定功率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.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4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求用电器实际功率的方法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133056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（三）已知：</a:t>
            </a:r>
            <a:r>
              <a:rPr lang="en-US" altLang="zh-CN" sz="2400" dirty="0"/>
              <a:t>U </a:t>
            </a:r>
            <a:r>
              <a:rPr lang="zh-CN" altLang="en-US" sz="2400" baseline="-25000" dirty="0"/>
              <a:t>额     </a:t>
            </a:r>
            <a:r>
              <a:rPr lang="en-US" altLang="zh-CN" sz="2400" dirty="0"/>
              <a:t>P </a:t>
            </a:r>
            <a:r>
              <a:rPr lang="zh-CN" altLang="en-US" sz="2400" baseline="-25000" dirty="0"/>
              <a:t>额   </a:t>
            </a:r>
            <a:r>
              <a:rPr lang="zh-CN" altLang="en-US" sz="2400" dirty="0"/>
              <a:t> </a:t>
            </a:r>
            <a:r>
              <a:rPr lang="en-US" altLang="zh-CN" sz="2400" dirty="0"/>
              <a:t>U</a:t>
            </a:r>
            <a:r>
              <a:rPr lang="zh-CN" altLang="en-US" sz="2400" baseline="-25000" dirty="0"/>
              <a:t>实      </a:t>
            </a:r>
            <a:r>
              <a:rPr lang="zh-CN" altLang="en-US" sz="2400" dirty="0"/>
              <a:t>求：   </a:t>
            </a:r>
            <a:r>
              <a:rPr lang="en-US" altLang="zh-CN" sz="2400" dirty="0"/>
              <a:t>P </a:t>
            </a:r>
            <a:r>
              <a:rPr lang="zh-CN" altLang="en-US" sz="2400" baseline="-25000" dirty="0"/>
              <a:t>实</a:t>
            </a:r>
          </a:p>
          <a:p>
            <a:pPr>
              <a:buFontTx/>
              <a:buNone/>
            </a:pPr>
            <a:r>
              <a:rPr lang="zh-CN" altLang="en-US" sz="2400" dirty="0"/>
              <a:t>           ∵ </a:t>
            </a:r>
            <a:r>
              <a:rPr lang="en-US" altLang="zh-CN" sz="2400" dirty="0"/>
              <a:t>P </a:t>
            </a:r>
            <a:r>
              <a:rPr lang="zh-CN" altLang="en-US" sz="2400" baseline="-25000" dirty="0"/>
              <a:t>实</a:t>
            </a:r>
            <a:r>
              <a:rPr lang="zh-CN" altLang="en-US" sz="2400" dirty="0"/>
              <a:t>∶ </a:t>
            </a:r>
            <a:r>
              <a:rPr lang="en-US" altLang="zh-CN" sz="2400" dirty="0"/>
              <a:t>P </a:t>
            </a:r>
            <a:r>
              <a:rPr lang="zh-CN" altLang="en-US" sz="2400" baseline="-25000" dirty="0"/>
              <a:t>额 </a:t>
            </a:r>
            <a:r>
              <a:rPr lang="en-US" altLang="zh-CN" sz="2400" dirty="0"/>
              <a:t>=U</a:t>
            </a:r>
            <a:r>
              <a:rPr lang="zh-CN" altLang="en-US" sz="2400" baseline="-25000" dirty="0"/>
              <a:t>实</a:t>
            </a:r>
            <a:r>
              <a:rPr lang="en-US" altLang="zh-CN" sz="2400" dirty="0"/>
              <a:t>²∶ U </a:t>
            </a:r>
            <a:r>
              <a:rPr lang="zh-CN" altLang="en-US" sz="2400" baseline="-25000" dirty="0"/>
              <a:t>额 </a:t>
            </a:r>
            <a:r>
              <a:rPr lang="en-US" altLang="zh-CN" sz="2400" dirty="0"/>
              <a:t>²</a:t>
            </a:r>
          </a:p>
          <a:p>
            <a:pPr>
              <a:buFontTx/>
              <a:buNone/>
            </a:pPr>
            <a:r>
              <a:rPr lang="en-US" altLang="zh-CN" sz="2400" dirty="0"/>
              <a:t>          ∴P </a:t>
            </a:r>
            <a:r>
              <a:rPr lang="zh-CN" altLang="en-US" sz="2400" baseline="-25000" dirty="0"/>
              <a:t>实</a:t>
            </a:r>
            <a:r>
              <a:rPr lang="en-US" altLang="zh-CN" sz="2400" dirty="0"/>
              <a:t>= U</a:t>
            </a:r>
            <a:r>
              <a:rPr lang="zh-CN" altLang="en-US" sz="2400" baseline="-25000" dirty="0"/>
              <a:t>实</a:t>
            </a:r>
            <a:r>
              <a:rPr lang="en-US" altLang="zh-CN" sz="2400" dirty="0"/>
              <a:t>²</a:t>
            </a:r>
            <a:r>
              <a:rPr lang="en-US" altLang="en-US" sz="2400" dirty="0"/>
              <a:t>／</a:t>
            </a:r>
            <a:r>
              <a:rPr lang="en-US" altLang="zh-CN" sz="2400" dirty="0"/>
              <a:t>U </a:t>
            </a:r>
            <a:r>
              <a:rPr lang="zh-CN" altLang="en-US" sz="2400" baseline="-25000" dirty="0"/>
              <a:t>额 </a:t>
            </a:r>
            <a:r>
              <a:rPr lang="en-US" altLang="zh-CN" sz="2400" dirty="0"/>
              <a:t>² · P </a:t>
            </a:r>
            <a:r>
              <a:rPr lang="zh-CN" altLang="en-US" sz="2400" baseline="-25000" dirty="0"/>
              <a:t>额 </a:t>
            </a:r>
          </a:p>
          <a:p>
            <a:pPr>
              <a:buFontTx/>
              <a:buNone/>
            </a:pPr>
            <a:r>
              <a:rPr lang="zh-CN" altLang="en-US" sz="2400" baseline="-25000" dirty="0"/>
              <a:t>                               </a:t>
            </a:r>
            <a:r>
              <a:rPr lang="en-US" altLang="zh-CN" sz="2400" dirty="0"/>
              <a:t>=</a:t>
            </a:r>
            <a:r>
              <a:rPr lang="zh-CN" altLang="en-US" sz="2400" dirty="0"/>
              <a:t>（ </a:t>
            </a:r>
            <a:r>
              <a:rPr lang="en-US" altLang="zh-CN" sz="2400" dirty="0"/>
              <a:t>U</a:t>
            </a:r>
            <a:r>
              <a:rPr lang="zh-CN" altLang="en-US" sz="2400" baseline="-25000" dirty="0"/>
              <a:t>实</a:t>
            </a:r>
            <a:r>
              <a:rPr lang="zh-CN" altLang="en-US" sz="2400" dirty="0"/>
              <a:t>／ </a:t>
            </a:r>
            <a:r>
              <a:rPr lang="en-US" altLang="zh-CN" sz="2400" dirty="0"/>
              <a:t>U </a:t>
            </a:r>
            <a:r>
              <a:rPr lang="zh-CN" altLang="en-US" sz="2400" baseline="-25000" dirty="0"/>
              <a:t>额 </a:t>
            </a:r>
            <a:r>
              <a:rPr lang="zh-CN" altLang="en-US" sz="2400" dirty="0"/>
              <a:t>）</a:t>
            </a:r>
            <a:r>
              <a:rPr lang="en-US" altLang="zh-CN" sz="2400" dirty="0"/>
              <a:t>² P </a:t>
            </a:r>
            <a:r>
              <a:rPr lang="zh-CN" altLang="en-US" sz="2400" baseline="-25000" dirty="0"/>
              <a:t>额 </a:t>
            </a:r>
          </a:p>
          <a:p>
            <a:pPr>
              <a:buFontTx/>
              <a:buNone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（四）两组连等式</a:t>
            </a:r>
          </a:p>
          <a:p>
            <a:pPr>
              <a:buFontTx/>
              <a:buNone/>
            </a:pP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1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、串联电路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U</a:t>
            </a:r>
            <a:r>
              <a:rPr lang="en-US" altLang="zh-CN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1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／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en-US" altLang="zh-CN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=W</a:t>
            </a:r>
            <a:r>
              <a:rPr lang="en-US" altLang="zh-CN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／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</a:t>
            </a:r>
            <a:r>
              <a:rPr lang="en-US" altLang="zh-CN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=P</a:t>
            </a:r>
            <a:r>
              <a:rPr lang="en-US" altLang="zh-CN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／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zh-CN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=Q</a:t>
            </a:r>
            <a:r>
              <a:rPr lang="en-US" altLang="zh-CN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／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</a:t>
            </a:r>
            <a:r>
              <a:rPr lang="en-US" altLang="zh-CN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=R</a:t>
            </a:r>
            <a:r>
              <a:rPr lang="en-US" altLang="zh-CN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／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zh-CN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>
              <a:buFontTx/>
              <a:buNone/>
            </a:pP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2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、并联电路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I</a:t>
            </a:r>
            <a:r>
              <a:rPr lang="en-US" altLang="zh-CN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1  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／  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altLang="zh-CN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=W</a:t>
            </a:r>
            <a:r>
              <a:rPr lang="en-US" altLang="zh-CN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／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</a:t>
            </a:r>
            <a:r>
              <a:rPr lang="en-US" altLang="zh-CN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=P</a:t>
            </a:r>
            <a:r>
              <a:rPr lang="en-US" altLang="zh-CN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／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zh-CN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=Q</a:t>
            </a:r>
            <a:r>
              <a:rPr lang="en-US" altLang="zh-CN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／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</a:t>
            </a:r>
            <a:r>
              <a:rPr lang="en-US" altLang="zh-CN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=R</a:t>
            </a:r>
            <a:r>
              <a:rPr lang="en-US" altLang="zh-CN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／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zh-CN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448175" y="341905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979712" y="643335"/>
            <a:ext cx="532864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400" b="1" dirty="0">
                <a:solidFill>
                  <a:srgbClr val="CC3300"/>
                </a:solidFill>
                <a:latin typeface="华文楷体" pitchFamily="2" charset="-122"/>
                <a:ea typeface="华文楷体" pitchFamily="2" charset="-122"/>
              </a:rPr>
              <a:t>测量小灯泡的功率</a:t>
            </a:r>
          </a:p>
        </p:txBody>
      </p:sp>
      <p:sp>
        <p:nvSpPr>
          <p:cNvPr id="58371" name="Text Box 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914400" y="1995264"/>
            <a:ext cx="693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dirty="0">
                <a:latin typeface="楷体" pitchFamily="49" charset="-122"/>
                <a:ea typeface="楷体" pitchFamily="49" charset="-122"/>
              </a:rPr>
              <a:t>1</a:t>
            </a:r>
            <a:r>
              <a:rPr kumimoji="1" lang="zh-CN" altLang="en-US" sz="3600" dirty="0">
                <a:latin typeface="楷体" pitchFamily="49" charset="-122"/>
                <a:ea typeface="楷体" pitchFamily="49" charset="-122"/>
              </a:rPr>
              <a:t>、实验目的和原理</a:t>
            </a:r>
          </a:p>
        </p:txBody>
      </p:sp>
      <p:sp>
        <p:nvSpPr>
          <p:cNvPr id="58372" name="Text Box 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914400" y="2604864"/>
            <a:ext cx="518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dirty="0">
                <a:latin typeface="楷体" pitchFamily="49" charset="-122"/>
                <a:ea typeface="楷体" pitchFamily="49" charset="-122"/>
              </a:rPr>
              <a:t>2</a:t>
            </a:r>
            <a:r>
              <a:rPr kumimoji="1" lang="zh-CN" altLang="en-US" sz="3600" dirty="0">
                <a:latin typeface="楷体" pitchFamily="49" charset="-122"/>
                <a:ea typeface="楷体" pitchFamily="49" charset="-122"/>
              </a:rPr>
              <a:t>、电路图及实物连接图</a:t>
            </a:r>
          </a:p>
        </p:txBody>
      </p:sp>
      <p:sp>
        <p:nvSpPr>
          <p:cNvPr id="58373" name="Text Box 5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914400" y="3214464"/>
            <a:ext cx="533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dirty="0">
                <a:latin typeface="楷体" pitchFamily="49" charset="-122"/>
                <a:ea typeface="楷体" pitchFamily="49" charset="-122"/>
              </a:rPr>
              <a:t>3</a:t>
            </a:r>
            <a:r>
              <a:rPr kumimoji="1" lang="zh-CN" altLang="en-US" sz="3600" dirty="0">
                <a:latin typeface="楷体" pitchFamily="49" charset="-122"/>
                <a:ea typeface="楷体" pitchFamily="49" charset="-122"/>
              </a:rPr>
              <a:t>、实验器材及注意事项</a:t>
            </a:r>
          </a:p>
        </p:txBody>
      </p:sp>
      <p:sp>
        <p:nvSpPr>
          <p:cNvPr id="58374" name="Text Box 6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899592" y="3789040"/>
            <a:ext cx="693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dirty="0">
                <a:latin typeface="楷体" pitchFamily="49" charset="-122"/>
                <a:ea typeface="楷体" pitchFamily="49" charset="-122"/>
              </a:rPr>
              <a:t>4</a:t>
            </a:r>
            <a:r>
              <a:rPr kumimoji="1" lang="zh-CN" altLang="en-US" sz="3600" dirty="0">
                <a:latin typeface="楷体" pitchFamily="49" charset="-122"/>
                <a:ea typeface="楷体" pitchFamily="49" charset="-122"/>
              </a:rPr>
              <a:t>、实验步骤</a:t>
            </a:r>
          </a:p>
        </p:txBody>
      </p:sp>
      <p:sp>
        <p:nvSpPr>
          <p:cNvPr id="58375" name="Text Box 7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914400" y="4462239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dirty="0">
                <a:latin typeface="楷体" pitchFamily="49" charset="-122"/>
                <a:ea typeface="楷体" pitchFamily="49" charset="-122"/>
              </a:rPr>
              <a:t>5</a:t>
            </a:r>
            <a:r>
              <a:rPr kumimoji="1" lang="zh-CN" altLang="en-US" sz="3600" dirty="0">
                <a:latin typeface="楷体" pitchFamily="49" charset="-122"/>
                <a:ea typeface="楷体" pitchFamily="49" charset="-122"/>
              </a:rPr>
              <a:t>、实验过程</a:t>
            </a:r>
          </a:p>
        </p:txBody>
      </p:sp>
      <p:sp>
        <p:nvSpPr>
          <p:cNvPr id="58376" name="Text Box 8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914400" y="5163914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dirty="0">
                <a:latin typeface="楷体" pitchFamily="49" charset="-122"/>
                <a:ea typeface="楷体" pitchFamily="49" charset="-122"/>
              </a:rPr>
              <a:t>6</a:t>
            </a:r>
            <a:r>
              <a:rPr kumimoji="1" lang="zh-CN" altLang="en-US" sz="3600" dirty="0">
                <a:latin typeface="楷体" pitchFamily="49" charset="-122"/>
                <a:ea typeface="楷体" pitchFamily="49" charset="-122"/>
              </a:rPr>
              <a:t>、实验结论</a:t>
            </a:r>
          </a:p>
        </p:txBody>
      </p:sp>
      <p:pic>
        <p:nvPicPr>
          <p:cNvPr id="58377" name="Picture 9" descr="gif003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01594" y="454174"/>
            <a:ext cx="666750" cy="103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115616" y="156815"/>
            <a:ext cx="7416824" cy="8239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目的和原理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88912" y="1253629"/>
            <a:ext cx="8991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黑体" pitchFamily="49" charset="-122"/>
                <a:ea typeface="黑体" pitchFamily="49" charset="-122"/>
              </a:rPr>
              <a:t>1</a:t>
            </a:r>
            <a:r>
              <a:rPr kumimoji="1" lang="zh-CN" altLang="en-US" sz="3200" b="1" dirty="0">
                <a:latin typeface="黑体" pitchFamily="49" charset="-122"/>
                <a:ea typeface="黑体" pitchFamily="49" charset="-122"/>
              </a:rPr>
              <a:t>、实验目的：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黑体" pitchFamily="49" charset="-122"/>
                <a:ea typeface="黑体" pitchFamily="49" charset="-122"/>
              </a:rPr>
              <a:t>      </a:t>
            </a:r>
            <a:r>
              <a:rPr kumimoji="1" lang="zh-CN" altLang="en-US" sz="3200" b="1" dirty="0">
                <a:latin typeface="楷体" pitchFamily="49" charset="-122"/>
                <a:ea typeface="楷体" pitchFamily="49" charset="-122"/>
              </a:rPr>
              <a:t>测量小灯泡的额定功率和实际功率</a:t>
            </a:r>
            <a:r>
              <a:rPr kumimoji="1" lang="zh-CN" altLang="en-US" sz="3200" b="1" dirty="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14672" y="3141663"/>
            <a:ext cx="510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zh-CN" altLang="en-US" sz="3200" b="1" dirty="0">
                <a:latin typeface="黑体" pitchFamily="49" charset="-122"/>
                <a:ea typeface="黑体" pitchFamily="49" charset="-122"/>
              </a:rPr>
              <a:t>、实验原理：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39750" y="3861048"/>
            <a:ext cx="815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楷体" pitchFamily="49" charset="-122"/>
                <a:ea typeface="楷体" pitchFamily="49" charset="-122"/>
              </a:rPr>
              <a:t>     </a:t>
            </a:r>
            <a:r>
              <a:rPr kumimoji="1" lang="zh-CN" altLang="en-US" sz="3200" b="1" dirty="0">
                <a:latin typeface="楷体" pitchFamily="49" charset="-122"/>
                <a:ea typeface="楷体" pitchFamily="49" charset="-122"/>
              </a:rPr>
              <a:t>根据实验的原理，应该测量的物理量是</a:t>
            </a:r>
            <a:r>
              <a:rPr kumimoji="1" lang="en-US" altLang="zh-CN" sz="3200" b="1" dirty="0">
                <a:latin typeface="楷体" pitchFamily="49" charset="-122"/>
                <a:ea typeface="楷体" pitchFamily="49" charset="-122"/>
              </a:rPr>
              <a:t>_______________</a:t>
            </a:r>
            <a:r>
              <a:rPr kumimoji="1" lang="zh-CN" altLang="en-US" sz="3200" b="1" dirty="0">
                <a:latin typeface="楷体" pitchFamily="49" charset="-122"/>
                <a:ea typeface="楷体" pitchFamily="49" charset="-122"/>
              </a:rPr>
              <a:t>和</a:t>
            </a:r>
            <a:r>
              <a:rPr kumimoji="1" lang="en-US" altLang="zh-CN" sz="3200" b="1" dirty="0">
                <a:latin typeface="楷体" pitchFamily="49" charset="-122"/>
                <a:ea typeface="楷体" pitchFamily="49" charset="-122"/>
              </a:rPr>
              <a:t>_______________</a:t>
            </a:r>
            <a:r>
              <a:rPr kumimoji="1" lang="zh-CN" altLang="en-US" sz="32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11188" y="4437112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小灯泡两端的电压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4211638" y="4437112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通过小灯泡的电流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2843213" y="3141663"/>
            <a:ext cx="1327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 dirty="0">
                <a:solidFill>
                  <a:srgbClr val="FF00FF"/>
                </a:solidFill>
              </a:rPr>
              <a:t>P=UI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 build="p" autoUpdateAnimBg="0"/>
      <p:bldP spid="59396" grpId="0" build="p" autoUpdateAnimBg="0"/>
      <p:bldP spid="59397" grpId="0" build="p" autoUpdateAnimBg="0"/>
      <p:bldP spid="59398" grpId="0" build="p" autoUpdateAnimBg="0"/>
      <p:bldP spid="59399" grpId="0" build="p" autoUpdateAnimBg="0"/>
      <p:bldP spid="594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827584" y="272842"/>
            <a:ext cx="7947918" cy="70788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000" b="1" dirty="0">
                <a:latin typeface="Times New Roman" pitchFamily="18" charset="0"/>
              </a:rPr>
              <a:t>电路图及实物连接图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8038" y="1052513"/>
            <a:ext cx="5400426" cy="394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395536" y="1484314"/>
            <a:ext cx="3096344" cy="2678112"/>
            <a:chOff x="2064" y="1933"/>
            <a:chExt cx="3318" cy="2046"/>
          </a:xfrm>
        </p:grpSpPr>
        <p:grpSp>
          <p:nvGrpSpPr>
            <p:cNvPr id="60421" name="Group 5"/>
            <p:cNvGrpSpPr>
              <a:grpSpLocks/>
            </p:cNvGrpSpPr>
            <p:nvPr/>
          </p:nvGrpSpPr>
          <p:grpSpPr bwMode="auto">
            <a:xfrm>
              <a:off x="2064" y="1933"/>
              <a:ext cx="3318" cy="2046"/>
              <a:chOff x="2064" y="1933"/>
              <a:chExt cx="3318" cy="2046"/>
            </a:xfrm>
          </p:grpSpPr>
          <p:pic>
            <p:nvPicPr>
              <p:cNvPr id="60422" name="Picture 6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1933"/>
                <a:ext cx="3318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423" name="Text Box 7"/>
              <p:cNvSpPr txBox="1">
                <a:spLocks noChangeArrowheads="1"/>
              </p:cNvSpPr>
              <p:nvPr/>
            </p:nvSpPr>
            <p:spPr bwMode="auto">
              <a:xfrm>
                <a:off x="4740" y="2886"/>
                <a:ext cx="229" cy="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>
                    <a:latin typeface="Times New Roman" pitchFamily="18" charset="0"/>
                  </a:rPr>
                  <a:t>P</a:t>
                </a:r>
              </a:p>
            </p:txBody>
          </p:sp>
        </p:grpSp>
        <p:sp>
          <p:nvSpPr>
            <p:cNvPr id="60424" name="Text Box 8"/>
            <p:cNvSpPr txBox="1">
              <a:spLocks noChangeArrowheads="1"/>
            </p:cNvSpPr>
            <p:nvPr/>
          </p:nvSpPr>
          <p:spPr bwMode="auto">
            <a:xfrm>
              <a:off x="4604" y="3249"/>
              <a:ext cx="546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itchFamily="18" charset="0"/>
                </a:rPr>
                <a:t>R</a:t>
              </a:r>
              <a:r>
                <a:rPr kumimoji="1" lang="zh-CN" altLang="en-US" sz="2400" baseline="-25000">
                  <a:latin typeface="Times New Roman" pitchFamily="18" charset="0"/>
                </a:rPr>
                <a:t>滑</a:t>
              </a:r>
            </a:p>
          </p:txBody>
        </p:sp>
      </p:grpSp>
      <p:sp>
        <p:nvSpPr>
          <p:cNvPr id="60425" name="Freeform 9"/>
          <p:cNvSpPr>
            <a:spLocks/>
          </p:cNvSpPr>
          <p:nvPr/>
        </p:nvSpPr>
        <p:spPr bwMode="auto">
          <a:xfrm>
            <a:off x="4932363" y="1268413"/>
            <a:ext cx="876300" cy="1106487"/>
          </a:xfrm>
          <a:custGeom>
            <a:avLst/>
            <a:gdLst>
              <a:gd name="T0" fmla="*/ 0 w 552"/>
              <a:gd name="T1" fmla="*/ 47 h 697"/>
              <a:gd name="T2" fmla="*/ 78 w 552"/>
              <a:gd name="T3" fmla="*/ 21 h 697"/>
              <a:gd name="T4" fmla="*/ 250 w 552"/>
              <a:gd name="T5" fmla="*/ 72 h 697"/>
              <a:gd name="T6" fmla="*/ 275 w 552"/>
              <a:gd name="T7" fmla="*/ 184 h 697"/>
              <a:gd name="T8" fmla="*/ 284 w 552"/>
              <a:gd name="T9" fmla="*/ 339 h 697"/>
              <a:gd name="T10" fmla="*/ 301 w 552"/>
              <a:gd name="T11" fmla="*/ 416 h 697"/>
              <a:gd name="T12" fmla="*/ 336 w 552"/>
              <a:gd name="T13" fmla="*/ 588 h 697"/>
              <a:gd name="T14" fmla="*/ 353 w 552"/>
              <a:gd name="T15" fmla="*/ 648 h 697"/>
              <a:gd name="T16" fmla="*/ 404 w 552"/>
              <a:gd name="T17" fmla="*/ 674 h 697"/>
              <a:gd name="T18" fmla="*/ 499 w 552"/>
              <a:gd name="T19" fmla="*/ 588 h 697"/>
              <a:gd name="T20" fmla="*/ 525 w 552"/>
              <a:gd name="T21" fmla="*/ 571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2" h="697">
                <a:moveTo>
                  <a:pt x="0" y="47"/>
                </a:moveTo>
                <a:cubicBezTo>
                  <a:pt x="61" y="26"/>
                  <a:pt x="34" y="34"/>
                  <a:pt x="78" y="21"/>
                </a:cubicBezTo>
                <a:cubicBezTo>
                  <a:pt x="209" y="29"/>
                  <a:pt x="198" y="0"/>
                  <a:pt x="250" y="72"/>
                </a:cubicBezTo>
                <a:cubicBezTo>
                  <a:pt x="269" y="161"/>
                  <a:pt x="261" y="124"/>
                  <a:pt x="275" y="184"/>
                </a:cubicBezTo>
                <a:cubicBezTo>
                  <a:pt x="278" y="236"/>
                  <a:pt x="278" y="288"/>
                  <a:pt x="284" y="339"/>
                </a:cubicBezTo>
                <a:cubicBezTo>
                  <a:pt x="287" y="365"/>
                  <a:pt x="296" y="390"/>
                  <a:pt x="301" y="416"/>
                </a:cubicBezTo>
                <a:cubicBezTo>
                  <a:pt x="312" y="475"/>
                  <a:pt x="323" y="530"/>
                  <a:pt x="336" y="588"/>
                </a:cubicBezTo>
                <a:cubicBezTo>
                  <a:pt x="337" y="593"/>
                  <a:pt x="346" y="640"/>
                  <a:pt x="353" y="648"/>
                </a:cubicBezTo>
                <a:cubicBezTo>
                  <a:pt x="365" y="662"/>
                  <a:pt x="388" y="668"/>
                  <a:pt x="404" y="674"/>
                </a:cubicBezTo>
                <a:cubicBezTo>
                  <a:pt x="552" y="659"/>
                  <a:pt x="454" y="697"/>
                  <a:pt x="499" y="588"/>
                </a:cubicBezTo>
                <a:cubicBezTo>
                  <a:pt x="528" y="518"/>
                  <a:pt x="525" y="609"/>
                  <a:pt x="525" y="57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26" name="Freeform 10"/>
          <p:cNvSpPr>
            <a:spLocks/>
          </p:cNvSpPr>
          <p:nvPr/>
        </p:nvSpPr>
        <p:spPr bwMode="auto">
          <a:xfrm>
            <a:off x="5795963" y="1341438"/>
            <a:ext cx="1227137" cy="709612"/>
          </a:xfrm>
          <a:custGeom>
            <a:avLst/>
            <a:gdLst>
              <a:gd name="T0" fmla="*/ 0 w 773"/>
              <a:gd name="T1" fmla="*/ 0 h 447"/>
              <a:gd name="T2" fmla="*/ 164 w 773"/>
              <a:gd name="T3" fmla="*/ 34 h 447"/>
              <a:gd name="T4" fmla="*/ 396 w 773"/>
              <a:gd name="T5" fmla="*/ 103 h 447"/>
              <a:gd name="T6" fmla="*/ 473 w 773"/>
              <a:gd name="T7" fmla="*/ 137 h 447"/>
              <a:gd name="T8" fmla="*/ 533 w 773"/>
              <a:gd name="T9" fmla="*/ 163 h 447"/>
              <a:gd name="T10" fmla="*/ 551 w 773"/>
              <a:gd name="T11" fmla="*/ 180 h 447"/>
              <a:gd name="T12" fmla="*/ 576 w 773"/>
              <a:gd name="T13" fmla="*/ 189 h 447"/>
              <a:gd name="T14" fmla="*/ 645 w 773"/>
              <a:gd name="T15" fmla="*/ 241 h 447"/>
              <a:gd name="T16" fmla="*/ 671 w 773"/>
              <a:gd name="T17" fmla="*/ 258 h 447"/>
              <a:gd name="T18" fmla="*/ 714 w 773"/>
              <a:gd name="T19" fmla="*/ 292 h 447"/>
              <a:gd name="T20" fmla="*/ 757 w 773"/>
              <a:gd name="T21" fmla="*/ 344 h 447"/>
              <a:gd name="T22" fmla="*/ 765 w 773"/>
              <a:gd name="T23" fmla="*/ 447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73" h="447">
                <a:moveTo>
                  <a:pt x="0" y="0"/>
                </a:moveTo>
                <a:cubicBezTo>
                  <a:pt x="54" y="14"/>
                  <a:pt x="109" y="26"/>
                  <a:pt x="164" y="34"/>
                </a:cubicBezTo>
                <a:cubicBezTo>
                  <a:pt x="240" y="63"/>
                  <a:pt x="317" y="83"/>
                  <a:pt x="396" y="103"/>
                </a:cubicBezTo>
                <a:cubicBezTo>
                  <a:pt x="422" y="120"/>
                  <a:pt x="444" y="128"/>
                  <a:pt x="473" y="137"/>
                </a:cubicBezTo>
                <a:cubicBezTo>
                  <a:pt x="510" y="176"/>
                  <a:pt x="464" y="135"/>
                  <a:pt x="533" y="163"/>
                </a:cubicBezTo>
                <a:cubicBezTo>
                  <a:pt x="541" y="166"/>
                  <a:pt x="544" y="176"/>
                  <a:pt x="551" y="180"/>
                </a:cubicBezTo>
                <a:cubicBezTo>
                  <a:pt x="559" y="185"/>
                  <a:pt x="568" y="186"/>
                  <a:pt x="576" y="189"/>
                </a:cubicBezTo>
                <a:cubicBezTo>
                  <a:pt x="608" y="219"/>
                  <a:pt x="590" y="204"/>
                  <a:pt x="645" y="241"/>
                </a:cubicBezTo>
                <a:cubicBezTo>
                  <a:pt x="654" y="247"/>
                  <a:pt x="671" y="258"/>
                  <a:pt x="671" y="258"/>
                </a:cubicBezTo>
                <a:cubicBezTo>
                  <a:pt x="720" y="333"/>
                  <a:pt x="655" y="245"/>
                  <a:pt x="714" y="292"/>
                </a:cubicBezTo>
                <a:cubicBezTo>
                  <a:pt x="732" y="306"/>
                  <a:pt x="741" y="328"/>
                  <a:pt x="757" y="344"/>
                </a:cubicBezTo>
                <a:cubicBezTo>
                  <a:pt x="773" y="395"/>
                  <a:pt x="765" y="361"/>
                  <a:pt x="765" y="4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27" name="Freeform 11"/>
          <p:cNvSpPr>
            <a:spLocks/>
          </p:cNvSpPr>
          <p:nvPr/>
        </p:nvSpPr>
        <p:spPr bwMode="auto">
          <a:xfrm>
            <a:off x="5991225" y="3821113"/>
            <a:ext cx="1533103" cy="901700"/>
          </a:xfrm>
          <a:custGeom>
            <a:avLst/>
            <a:gdLst>
              <a:gd name="T0" fmla="*/ 1075 w 1118"/>
              <a:gd name="T1" fmla="*/ 0 h 568"/>
              <a:gd name="T2" fmla="*/ 1118 w 1118"/>
              <a:gd name="T3" fmla="*/ 224 h 568"/>
              <a:gd name="T4" fmla="*/ 1109 w 1118"/>
              <a:gd name="T5" fmla="*/ 421 h 568"/>
              <a:gd name="T6" fmla="*/ 1092 w 1118"/>
              <a:gd name="T7" fmla="*/ 447 h 568"/>
              <a:gd name="T8" fmla="*/ 834 w 1118"/>
              <a:gd name="T9" fmla="*/ 559 h 568"/>
              <a:gd name="T10" fmla="*/ 748 w 1118"/>
              <a:gd name="T11" fmla="*/ 568 h 568"/>
              <a:gd name="T12" fmla="*/ 267 w 1118"/>
              <a:gd name="T13" fmla="*/ 559 h 568"/>
              <a:gd name="T14" fmla="*/ 0 w 1118"/>
              <a:gd name="T15" fmla="*/ 55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8" h="568">
                <a:moveTo>
                  <a:pt x="1075" y="0"/>
                </a:moveTo>
                <a:cubicBezTo>
                  <a:pt x="1113" y="59"/>
                  <a:pt x="1108" y="154"/>
                  <a:pt x="1118" y="224"/>
                </a:cubicBezTo>
                <a:cubicBezTo>
                  <a:pt x="1115" y="290"/>
                  <a:pt x="1117" y="356"/>
                  <a:pt x="1109" y="421"/>
                </a:cubicBezTo>
                <a:cubicBezTo>
                  <a:pt x="1108" y="431"/>
                  <a:pt x="1097" y="438"/>
                  <a:pt x="1092" y="447"/>
                </a:cubicBezTo>
                <a:cubicBezTo>
                  <a:pt x="1041" y="539"/>
                  <a:pt x="931" y="547"/>
                  <a:pt x="834" y="559"/>
                </a:cubicBezTo>
                <a:cubicBezTo>
                  <a:pt x="805" y="563"/>
                  <a:pt x="777" y="565"/>
                  <a:pt x="748" y="568"/>
                </a:cubicBezTo>
                <a:cubicBezTo>
                  <a:pt x="588" y="565"/>
                  <a:pt x="427" y="563"/>
                  <a:pt x="267" y="559"/>
                </a:cubicBezTo>
                <a:cubicBezTo>
                  <a:pt x="178" y="557"/>
                  <a:pt x="0" y="550"/>
                  <a:pt x="0" y="55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28" name="Freeform 12"/>
          <p:cNvSpPr>
            <a:spLocks/>
          </p:cNvSpPr>
          <p:nvPr/>
        </p:nvSpPr>
        <p:spPr bwMode="auto">
          <a:xfrm>
            <a:off x="3944938" y="3835400"/>
            <a:ext cx="1377950" cy="904875"/>
          </a:xfrm>
          <a:custGeom>
            <a:avLst/>
            <a:gdLst>
              <a:gd name="T0" fmla="*/ 868 w 868"/>
              <a:gd name="T1" fmla="*/ 550 h 570"/>
              <a:gd name="T2" fmla="*/ 249 w 868"/>
              <a:gd name="T3" fmla="*/ 550 h 570"/>
              <a:gd name="T4" fmla="*/ 163 w 868"/>
              <a:gd name="T5" fmla="*/ 516 h 570"/>
              <a:gd name="T6" fmla="*/ 111 w 868"/>
              <a:gd name="T7" fmla="*/ 481 h 570"/>
              <a:gd name="T8" fmla="*/ 68 w 868"/>
              <a:gd name="T9" fmla="*/ 395 h 570"/>
              <a:gd name="T10" fmla="*/ 25 w 868"/>
              <a:gd name="T11" fmla="*/ 34 h 570"/>
              <a:gd name="T12" fmla="*/ 0 w 868"/>
              <a:gd name="T13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8" h="570">
                <a:moveTo>
                  <a:pt x="868" y="550"/>
                </a:moveTo>
                <a:cubicBezTo>
                  <a:pt x="664" y="554"/>
                  <a:pt x="454" y="570"/>
                  <a:pt x="249" y="550"/>
                </a:cubicBezTo>
                <a:cubicBezTo>
                  <a:pt x="220" y="547"/>
                  <a:pt x="191" y="525"/>
                  <a:pt x="163" y="516"/>
                </a:cubicBezTo>
                <a:cubicBezTo>
                  <a:pt x="146" y="504"/>
                  <a:pt x="117" y="501"/>
                  <a:pt x="111" y="481"/>
                </a:cubicBezTo>
                <a:cubicBezTo>
                  <a:pt x="101" y="449"/>
                  <a:pt x="87" y="423"/>
                  <a:pt x="68" y="395"/>
                </a:cubicBezTo>
                <a:cubicBezTo>
                  <a:pt x="39" y="270"/>
                  <a:pt x="91" y="130"/>
                  <a:pt x="25" y="34"/>
                </a:cubicBezTo>
                <a:cubicBezTo>
                  <a:pt x="15" y="2"/>
                  <a:pt x="25" y="12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29" name="Freeform 13"/>
          <p:cNvSpPr>
            <a:spLocks/>
          </p:cNvSpPr>
          <p:nvPr/>
        </p:nvSpPr>
        <p:spPr bwMode="auto">
          <a:xfrm>
            <a:off x="7380313" y="1916832"/>
            <a:ext cx="1368152" cy="1290061"/>
          </a:xfrm>
          <a:custGeom>
            <a:avLst/>
            <a:gdLst>
              <a:gd name="T0" fmla="*/ 0 w 900"/>
              <a:gd name="T1" fmla="*/ 0 h 799"/>
              <a:gd name="T2" fmla="*/ 121 w 900"/>
              <a:gd name="T3" fmla="*/ 52 h 799"/>
              <a:gd name="T4" fmla="*/ 138 w 900"/>
              <a:gd name="T5" fmla="*/ 77 h 799"/>
              <a:gd name="T6" fmla="*/ 181 w 900"/>
              <a:gd name="T7" fmla="*/ 86 h 799"/>
              <a:gd name="T8" fmla="*/ 250 w 900"/>
              <a:gd name="T9" fmla="*/ 120 h 799"/>
              <a:gd name="T10" fmla="*/ 499 w 900"/>
              <a:gd name="T11" fmla="*/ 198 h 799"/>
              <a:gd name="T12" fmla="*/ 533 w 900"/>
              <a:gd name="T13" fmla="*/ 215 h 799"/>
              <a:gd name="T14" fmla="*/ 619 w 900"/>
              <a:gd name="T15" fmla="*/ 232 h 799"/>
              <a:gd name="T16" fmla="*/ 645 w 900"/>
              <a:gd name="T17" fmla="*/ 249 h 799"/>
              <a:gd name="T18" fmla="*/ 671 w 900"/>
              <a:gd name="T19" fmla="*/ 258 h 799"/>
              <a:gd name="T20" fmla="*/ 731 w 900"/>
              <a:gd name="T21" fmla="*/ 292 h 799"/>
              <a:gd name="T22" fmla="*/ 826 w 900"/>
              <a:gd name="T23" fmla="*/ 370 h 799"/>
              <a:gd name="T24" fmla="*/ 869 w 900"/>
              <a:gd name="T25" fmla="*/ 447 h 799"/>
              <a:gd name="T26" fmla="*/ 894 w 900"/>
              <a:gd name="T27" fmla="*/ 662 h 799"/>
              <a:gd name="T28" fmla="*/ 886 w 900"/>
              <a:gd name="T29" fmla="*/ 765 h 799"/>
              <a:gd name="T30" fmla="*/ 834 w 900"/>
              <a:gd name="T31" fmla="*/ 799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00" h="799">
                <a:moveTo>
                  <a:pt x="0" y="0"/>
                </a:moveTo>
                <a:cubicBezTo>
                  <a:pt x="40" y="17"/>
                  <a:pt x="80" y="38"/>
                  <a:pt x="121" y="52"/>
                </a:cubicBezTo>
                <a:cubicBezTo>
                  <a:pt x="127" y="60"/>
                  <a:pt x="129" y="72"/>
                  <a:pt x="138" y="77"/>
                </a:cubicBezTo>
                <a:cubicBezTo>
                  <a:pt x="151" y="84"/>
                  <a:pt x="167" y="81"/>
                  <a:pt x="181" y="86"/>
                </a:cubicBezTo>
                <a:cubicBezTo>
                  <a:pt x="205" y="95"/>
                  <a:pt x="227" y="109"/>
                  <a:pt x="250" y="120"/>
                </a:cubicBezTo>
                <a:cubicBezTo>
                  <a:pt x="327" y="158"/>
                  <a:pt x="416" y="176"/>
                  <a:pt x="499" y="198"/>
                </a:cubicBezTo>
                <a:cubicBezTo>
                  <a:pt x="511" y="201"/>
                  <a:pt x="521" y="211"/>
                  <a:pt x="533" y="215"/>
                </a:cubicBezTo>
                <a:cubicBezTo>
                  <a:pt x="561" y="224"/>
                  <a:pt x="590" y="226"/>
                  <a:pt x="619" y="232"/>
                </a:cubicBezTo>
                <a:cubicBezTo>
                  <a:pt x="628" y="238"/>
                  <a:pt x="636" y="244"/>
                  <a:pt x="645" y="249"/>
                </a:cubicBezTo>
                <a:cubicBezTo>
                  <a:pt x="653" y="253"/>
                  <a:pt x="663" y="253"/>
                  <a:pt x="671" y="258"/>
                </a:cubicBezTo>
                <a:cubicBezTo>
                  <a:pt x="739" y="298"/>
                  <a:pt x="674" y="275"/>
                  <a:pt x="731" y="292"/>
                </a:cubicBezTo>
                <a:cubicBezTo>
                  <a:pt x="766" y="315"/>
                  <a:pt x="792" y="346"/>
                  <a:pt x="826" y="370"/>
                </a:cubicBezTo>
                <a:cubicBezTo>
                  <a:pt x="865" y="429"/>
                  <a:pt x="853" y="402"/>
                  <a:pt x="869" y="447"/>
                </a:cubicBezTo>
                <a:cubicBezTo>
                  <a:pt x="879" y="519"/>
                  <a:pt x="881" y="591"/>
                  <a:pt x="894" y="662"/>
                </a:cubicBezTo>
                <a:cubicBezTo>
                  <a:pt x="891" y="696"/>
                  <a:pt x="900" y="733"/>
                  <a:pt x="886" y="765"/>
                </a:cubicBezTo>
                <a:cubicBezTo>
                  <a:pt x="878" y="784"/>
                  <a:pt x="834" y="799"/>
                  <a:pt x="834" y="799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30" name="Freeform 14"/>
          <p:cNvSpPr>
            <a:spLocks/>
          </p:cNvSpPr>
          <p:nvPr/>
        </p:nvSpPr>
        <p:spPr bwMode="auto">
          <a:xfrm>
            <a:off x="3462338" y="2170113"/>
            <a:ext cx="1552575" cy="1706562"/>
          </a:xfrm>
          <a:custGeom>
            <a:avLst/>
            <a:gdLst>
              <a:gd name="T0" fmla="*/ 149 w 978"/>
              <a:gd name="T1" fmla="*/ 1075 h 1075"/>
              <a:gd name="T2" fmla="*/ 54 w 978"/>
              <a:gd name="T3" fmla="*/ 1006 h 1075"/>
              <a:gd name="T4" fmla="*/ 3 w 978"/>
              <a:gd name="T5" fmla="*/ 834 h 1075"/>
              <a:gd name="T6" fmla="*/ 11 w 978"/>
              <a:gd name="T7" fmla="*/ 559 h 1075"/>
              <a:gd name="T8" fmla="*/ 209 w 978"/>
              <a:gd name="T9" fmla="*/ 335 h 1075"/>
              <a:gd name="T10" fmla="*/ 286 w 978"/>
              <a:gd name="T11" fmla="*/ 275 h 1075"/>
              <a:gd name="T12" fmla="*/ 372 w 978"/>
              <a:gd name="T13" fmla="*/ 206 h 1075"/>
              <a:gd name="T14" fmla="*/ 596 w 978"/>
              <a:gd name="T15" fmla="*/ 120 h 1075"/>
              <a:gd name="T16" fmla="*/ 837 w 978"/>
              <a:gd name="T17" fmla="*/ 103 h 1075"/>
              <a:gd name="T18" fmla="*/ 966 w 978"/>
              <a:gd name="T19" fmla="*/ 43 h 1075"/>
              <a:gd name="T20" fmla="*/ 966 w 978"/>
              <a:gd name="T21" fmla="*/ 0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8" h="1075">
                <a:moveTo>
                  <a:pt x="149" y="1075"/>
                </a:moveTo>
                <a:cubicBezTo>
                  <a:pt x="103" y="1063"/>
                  <a:pt x="80" y="1046"/>
                  <a:pt x="54" y="1006"/>
                </a:cubicBezTo>
                <a:cubicBezTo>
                  <a:pt x="36" y="949"/>
                  <a:pt x="17" y="893"/>
                  <a:pt x="3" y="834"/>
                </a:cubicBezTo>
                <a:cubicBezTo>
                  <a:pt x="6" y="742"/>
                  <a:pt x="0" y="650"/>
                  <a:pt x="11" y="559"/>
                </a:cubicBezTo>
                <a:cubicBezTo>
                  <a:pt x="20" y="485"/>
                  <a:pt x="146" y="366"/>
                  <a:pt x="209" y="335"/>
                </a:cubicBezTo>
                <a:cubicBezTo>
                  <a:pt x="230" y="302"/>
                  <a:pt x="256" y="299"/>
                  <a:pt x="286" y="275"/>
                </a:cubicBezTo>
                <a:cubicBezTo>
                  <a:pt x="313" y="254"/>
                  <a:pt x="340" y="221"/>
                  <a:pt x="372" y="206"/>
                </a:cubicBezTo>
                <a:cubicBezTo>
                  <a:pt x="434" y="178"/>
                  <a:pt x="526" y="127"/>
                  <a:pt x="596" y="120"/>
                </a:cubicBezTo>
                <a:cubicBezTo>
                  <a:pt x="676" y="112"/>
                  <a:pt x="757" y="109"/>
                  <a:pt x="837" y="103"/>
                </a:cubicBezTo>
                <a:cubicBezTo>
                  <a:pt x="887" y="90"/>
                  <a:pt x="928" y="79"/>
                  <a:pt x="966" y="43"/>
                </a:cubicBezTo>
                <a:cubicBezTo>
                  <a:pt x="976" y="11"/>
                  <a:pt x="978" y="25"/>
                  <a:pt x="966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31" name="Freeform 15"/>
          <p:cNvSpPr>
            <a:spLocks/>
          </p:cNvSpPr>
          <p:nvPr/>
        </p:nvSpPr>
        <p:spPr bwMode="auto">
          <a:xfrm>
            <a:off x="5718175" y="3643313"/>
            <a:ext cx="327025" cy="1038225"/>
          </a:xfrm>
          <a:custGeom>
            <a:avLst/>
            <a:gdLst>
              <a:gd name="T0" fmla="*/ 0 w 206"/>
              <a:gd name="T1" fmla="*/ 0 h 654"/>
              <a:gd name="T2" fmla="*/ 43 w 206"/>
              <a:gd name="T3" fmla="*/ 138 h 654"/>
              <a:gd name="T4" fmla="*/ 60 w 206"/>
              <a:gd name="T5" fmla="*/ 164 h 654"/>
              <a:gd name="T6" fmla="*/ 146 w 206"/>
              <a:gd name="T7" fmla="*/ 284 h 654"/>
              <a:gd name="T8" fmla="*/ 189 w 206"/>
              <a:gd name="T9" fmla="*/ 404 h 654"/>
              <a:gd name="T10" fmla="*/ 206 w 206"/>
              <a:gd name="T11" fmla="*/ 465 h 654"/>
              <a:gd name="T12" fmla="*/ 198 w 206"/>
              <a:gd name="T13" fmla="*/ 65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654">
                <a:moveTo>
                  <a:pt x="0" y="0"/>
                </a:moveTo>
                <a:cubicBezTo>
                  <a:pt x="45" y="48"/>
                  <a:pt x="28" y="69"/>
                  <a:pt x="43" y="138"/>
                </a:cubicBezTo>
                <a:cubicBezTo>
                  <a:pt x="45" y="148"/>
                  <a:pt x="55" y="155"/>
                  <a:pt x="60" y="164"/>
                </a:cubicBezTo>
                <a:cubicBezTo>
                  <a:pt x="83" y="210"/>
                  <a:pt x="118" y="241"/>
                  <a:pt x="146" y="284"/>
                </a:cubicBezTo>
                <a:cubicBezTo>
                  <a:pt x="155" y="328"/>
                  <a:pt x="163" y="366"/>
                  <a:pt x="189" y="404"/>
                </a:cubicBezTo>
                <a:cubicBezTo>
                  <a:pt x="194" y="424"/>
                  <a:pt x="206" y="444"/>
                  <a:pt x="206" y="465"/>
                </a:cubicBezTo>
                <a:cubicBezTo>
                  <a:pt x="206" y="528"/>
                  <a:pt x="198" y="654"/>
                  <a:pt x="198" y="65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32" name="Freeform 16"/>
          <p:cNvSpPr>
            <a:spLocks/>
          </p:cNvSpPr>
          <p:nvPr/>
        </p:nvSpPr>
        <p:spPr bwMode="auto">
          <a:xfrm>
            <a:off x="5240338" y="3644900"/>
            <a:ext cx="268287" cy="1063625"/>
          </a:xfrm>
          <a:custGeom>
            <a:avLst/>
            <a:gdLst>
              <a:gd name="T0" fmla="*/ 35 w 181"/>
              <a:gd name="T1" fmla="*/ 714 h 714"/>
              <a:gd name="T2" fmla="*/ 0 w 181"/>
              <a:gd name="T3" fmla="*/ 542 h 714"/>
              <a:gd name="T4" fmla="*/ 9 w 181"/>
              <a:gd name="T5" fmla="*/ 344 h 714"/>
              <a:gd name="T6" fmla="*/ 60 w 181"/>
              <a:gd name="T7" fmla="*/ 207 h 714"/>
              <a:gd name="T8" fmla="*/ 181 w 181"/>
              <a:gd name="T9" fmla="*/ 0 h 714"/>
              <a:gd name="T10" fmla="*/ 172 w 181"/>
              <a:gd name="T11" fmla="*/ 26 h 714"/>
              <a:gd name="T12" fmla="*/ 164 w 181"/>
              <a:gd name="T13" fmla="*/ 52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1" h="714">
                <a:moveTo>
                  <a:pt x="35" y="714"/>
                </a:moveTo>
                <a:cubicBezTo>
                  <a:pt x="28" y="653"/>
                  <a:pt x="20" y="599"/>
                  <a:pt x="0" y="542"/>
                </a:cubicBezTo>
                <a:cubicBezTo>
                  <a:pt x="3" y="476"/>
                  <a:pt x="2" y="410"/>
                  <a:pt x="9" y="344"/>
                </a:cubicBezTo>
                <a:cubicBezTo>
                  <a:pt x="14" y="299"/>
                  <a:pt x="44" y="249"/>
                  <a:pt x="60" y="207"/>
                </a:cubicBezTo>
                <a:cubicBezTo>
                  <a:pt x="89" y="129"/>
                  <a:pt x="123" y="62"/>
                  <a:pt x="181" y="0"/>
                </a:cubicBezTo>
                <a:cubicBezTo>
                  <a:pt x="178" y="9"/>
                  <a:pt x="175" y="17"/>
                  <a:pt x="172" y="26"/>
                </a:cubicBezTo>
                <a:cubicBezTo>
                  <a:pt x="169" y="35"/>
                  <a:pt x="164" y="52"/>
                  <a:pt x="164" y="5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1331913" y="5516563"/>
            <a:ext cx="6624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FF0000"/>
                </a:solidFill>
                <a:latin typeface="Times New Roman" pitchFamily="18" charset="0"/>
              </a:rPr>
              <a:t>注意电流表和电压表量程的选择。</a:t>
            </a:r>
          </a:p>
        </p:txBody>
      </p:sp>
      <p:pic>
        <p:nvPicPr>
          <p:cNvPr id="60434" name="Picture 18" descr="小狼请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313" y="4652963"/>
            <a:ext cx="9525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  <p:bldP spid="604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55" y="116632"/>
            <a:ext cx="5076825" cy="1143000"/>
          </a:xfrm>
        </p:spPr>
        <p:txBody>
          <a:bodyPr/>
          <a:lstStyle/>
          <a:p>
            <a:r>
              <a:rPr lang="zh-CN" altLang="en-US" sz="60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注意事项</a:t>
            </a:r>
            <a:r>
              <a:rPr lang="en-US" altLang="zh-CN" sz="60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: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95413" y="1701874"/>
            <a:ext cx="8281043" cy="5543550"/>
          </a:xfrm>
          <a:ln>
            <a:solidFill>
              <a:srgbClr val="FF99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CN" b="1" dirty="0">
                <a:solidFill>
                  <a:srgbClr val="660066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b="1" dirty="0">
                <a:solidFill>
                  <a:srgbClr val="660066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b="1" dirty="0">
                <a:solidFill>
                  <a:srgbClr val="FF3399"/>
                </a:solidFill>
                <a:latin typeface="楷体" pitchFamily="49" charset="-122"/>
                <a:ea typeface="楷体" pitchFamily="49" charset="-122"/>
              </a:rPr>
              <a:t>滑动变阻器</a:t>
            </a:r>
            <a:r>
              <a:rPr lang="zh-CN" altLang="en-US" b="1" dirty="0">
                <a:solidFill>
                  <a:srgbClr val="660066"/>
                </a:solidFill>
                <a:latin typeface="楷体" pitchFamily="49" charset="-122"/>
                <a:ea typeface="楷体" pitchFamily="49" charset="-122"/>
              </a:rPr>
              <a:t>应如何连接？闭合开关前，</a:t>
            </a:r>
            <a:r>
              <a:rPr lang="zh-CN" altLang="en-US" b="1" dirty="0">
                <a:solidFill>
                  <a:srgbClr val="FF3399"/>
                </a:solidFill>
                <a:latin typeface="楷体" pitchFamily="49" charset="-122"/>
                <a:ea typeface="楷体" pitchFamily="49" charset="-122"/>
              </a:rPr>
              <a:t>滑片</a:t>
            </a:r>
            <a:r>
              <a:rPr lang="zh-CN" altLang="en-US" b="1" dirty="0">
                <a:solidFill>
                  <a:srgbClr val="660066"/>
                </a:solidFill>
                <a:latin typeface="楷体" pitchFamily="49" charset="-122"/>
                <a:ea typeface="楷体" pitchFamily="49" charset="-122"/>
              </a:rPr>
              <a:t>要放在什么位置？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滑动变阻器的作用是什么，与伏安法测电阻的实验有何区别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？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b="1" dirty="0">
                <a:solidFill>
                  <a:srgbClr val="660066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b="1" dirty="0">
                <a:solidFill>
                  <a:srgbClr val="660066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b="1" dirty="0">
                <a:solidFill>
                  <a:srgbClr val="FF3399"/>
                </a:solidFill>
                <a:latin typeface="楷体" pitchFamily="49" charset="-122"/>
                <a:ea typeface="楷体" pitchFamily="49" charset="-122"/>
              </a:rPr>
              <a:t>电流表</a:t>
            </a:r>
            <a:r>
              <a:rPr lang="zh-CN" altLang="en-US" b="1" dirty="0">
                <a:solidFill>
                  <a:srgbClr val="660066"/>
                </a:solidFill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en-US" b="1" dirty="0">
                <a:solidFill>
                  <a:srgbClr val="FF3399"/>
                </a:solidFill>
                <a:latin typeface="楷体" pitchFamily="49" charset="-122"/>
                <a:ea typeface="楷体" pitchFamily="49" charset="-122"/>
              </a:rPr>
              <a:t>电压表</a:t>
            </a:r>
            <a:r>
              <a:rPr lang="zh-CN" altLang="en-US" b="1" dirty="0">
                <a:solidFill>
                  <a:srgbClr val="660066"/>
                </a:solidFill>
                <a:latin typeface="楷体" pitchFamily="49" charset="-122"/>
                <a:ea typeface="楷体" pitchFamily="49" charset="-122"/>
              </a:rPr>
              <a:t>在电路中如何连接？</a:t>
            </a:r>
            <a:r>
              <a:rPr lang="en-US" altLang="zh-CN" b="1" dirty="0">
                <a:solidFill>
                  <a:srgbClr val="FF3399"/>
                </a:solidFill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en-US" b="1" dirty="0">
                <a:solidFill>
                  <a:srgbClr val="660066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b="1" dirty="0">
                <a:solidFill>
                  <a:srgbClr val="FF3399"/>
                </a:solidFill>
                <a:latin typeface="楷体" pitchFamily="49" charset="-122"/>
                <a:ea typeface="楷体" pitchFamily="49" charset="-122"/>
              </a:rPr>
              <a:t>-</a:t>
            </a:r>
            <a:r>
              <a:rPr lang="zh-CN" altLang="en-US" b="1" dirty="0">
                <a:solidFill>
                  <a:srgbClr val="660066"/>
                </a:solidFill>
                <a:latin typeface="楷体" pitchFamily="49" charset="-122"/>
                <a:ea typeface="楷体" pitchFamily="49" charset="-122"/>
              </a:rPr>
              <a:t>接线柱连接是否正确？量程选择是否适当？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3" grpId="0" build="p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288032" y="837431"/>
            <a:ext cx="2123728" cy="2519561"/>
            <a:chOff x="0" y="210"/>
            <a:chExt cx="1428" cy="1659"/>
          </a:xfrm>
        </p:grpSpPr>
        <p:pic>
          <p:nvPicPr>
            <p:cNvPr id="63491" name="xjhsy9" descr="w6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0"/>
              <a:ext cx="1292" cy="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2" name="Text Box 4"/>
            <p:cNvSpPr txBox="1">
              <a:spLocks noChangeArrowheads="1"/>
            </p:cNvSpPr>
            <p:nvPr/>
          </p:nvSpPr>
          <p:spPr bwMode="auto">
            <a:xfrm>
              <a:off x="22" y="1389"/>
              <a:ext cx="140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4000" dirty="0">
                  <a:solidFill>
                    <a:schemeClr val="accent2"/>
                  </a:solidFill>
                  <a:latin typeface="华文新魏" pitchFamily="2" charset="-122"/>
                  <a:ea typeface="华文新魏" pitchFamily="2" charset="-122"/>
                </a:rPr>
                <a:t>电流表</a:t>
              </a:r>
            </a:p>
          </p:txBody>
        </p:sp>
      </p:grpSp>
      <p:grpSp>
        <p:nvGrpSpPr>
          <p:cNvPr id="63493" name="Group 5"/>
          <p:cNvGrpSpPr>
            <a:grpSpLocks/>
          </p:cNvGrpSpPr>
          <p:nvPr/>
        </p:nvGrpSpPr>
        <p:grpSpPr bwMode="auto">
          <a:xfrm>
            <a:off x="179511" y="3789363"/>
            <a:ext cx="2376265" cy="2405797"/>
            <a:chOff x="-23" y="2387"/>
            <a:chExt cx="1542" cy="1541"/>
          </a:xfrm>
        </p:grpSpPr>
        <p:pic>
          <p:nvPicPr>
            <p:cNvPr id="63494" name="xjhsy7" descr="w5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87"/>
              <a:ext cx="1338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5" name="Text Box 7"/>
            <p:cNvSpPr txBox="1">
              <a:spLocks noChangeArrowheads="1"/>
            </p:cNvSpPr>
            <p:nvPr/>
          </p:nvSpPr>
          <p:spPr bwMode="auto">
            <a:xfrm>
              <a:off x="-23" y="3475"/>
              <a:ext cx="1542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4000" dirty="0">
                  <a:solidFill>
                    <a:schemeClr val="accent2"/>
                  </a:solidFill>
                  <a:latin typeface="华文新魏" pitchFamily="2" charset="-122"/>
                  <a:ea typeface="华文新魏" pitchFamily="2" charset="-122"/>
                </a:rPr>
                <a:t>电压表</a:t>
              </a:r>
            </a:p>
          </p:txBody>
        </p:sp>
      </p:grpSp>
      <p:grpSp>
        <p:nvGrpSpPr>
          <p:cNvPr id="63531" name="Group 43"/>
          <p:cNvGrpSpPr>
            <a:grpSpLocks/>
          </p:cNvGrpSpPr>
          <p:nvPr/>
        </p:nvGrpSpPr>
        <p:grpSpPr bwMode="auto">
          <a:xfrm>
            <a:off x="2627584" y="820638"/>
            <a:ext cx="5184776" cy="592138"/>
            <a:chOff x="1746" y="109"/>
            <a:chExt cx="3266" cy="373"/>
          </a:xfrm>
        </p:grpSpPr>
        <p:pic>
          <p:nvPicPr>
            <p:cNvPr id="63532" name="Picture 44" descr="1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82"/>
              <a:ext cx="300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3" name="Text Box 45"/>
            <p:cNvSpPr txBox="1">
              <a:spLocks noChangeArrowheads="1"/>
            </p:cNvSpPr>
            <p:nvPr/>
          </p:nvSpPr>
          <p:spPr bwMode="auto">
            <a:xfrm>
              <a:off x="1791" y="109"/>
              <a:ext cx="322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3200" dirty="0">
                  <a:solidFill>
                    <a:schemeClr val="tx2"/>
                  </a:solidFill>
                  <a:latin typeface="楷体" pitchFamily="49" charset="-122"/>
                  <a:ea typeface="楷体" pitchFamily="49" charset="-122"/>
                </a:rPr>
                <a:t>电流表要</a:t>
              </a:r>
              <a:r>
                <a:rPr kumimoji="1" lang="zh-CN" altLang="en-US" sz="3200" dirty="0">
                  <a:solidFill>
                    <a:schemeClr val="accent2"/>
                  </a:solidFill>
                  <a:latin typeface="楷体" pitchFamily="49" charset="-122"/>
                  <a:ea typeface="楷体" pitchFamily="49" charset="-122"/>
                </a:rPr>
                <a:t>串联</a:t>
              </a:r>
              <a:r>
                <a:rPr kumimoji="1" lang="zh-CN" altLang="en-US" sz="3200" dirty="0">
                  <a:solidFill>
                    <a:schemeClr val="tx2"/>
                  </a:solidFill>
                  <a:latin typeface="楷体" pitchFamily="49" charset="-122"/>
                  <a:ea typeface="楷体" pitchFamily="49" charset="-122"/>
                </a:rPr>
                <a:t>在电路中</a:t>
              </a:r>
            </a:p>
          </p:txBody>
        </p:sp>
      </p:grpSp>
      <p:grpSp>
        <p:nvGrpSpPr>
          <p:cNvPr id="63534" name="Group 46"/>
          <p:cNvGrpSpPr>
            <a:grpSpLocks/>
          </p:cNvGrpSpPr>
          <p:nvPr/>
        </p:nvGrpSpPr>
        <p:grpSpPr bwMode="auto">
          <a:xfrm>
            <a:off x="2627784" y="1468512"/>
            <a:ext cx="6048375" cy="584200"/>
            <a:chOff x="1746" y="562"/>
            <a:chExt cx="3810" cy="368"/>
          </a:xfrm>
        </p:grpSpPr>
        <p:pic>
          <p:nvPicPr>
            <p:cNvPr id="63535" name="Picture 47" descr="2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608"/>
              <a:ext cx="300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6" name="Text Box 48"/>
            <p:cNvSpPr txBox="1">
              <a:spLocks noChangeArrowheads="1"/>
            </p:cNvSpPr>
            <p:nvPr/>
          </p:nvSpPr>
          <p:spPr bwMode="auto">
            <a:xfrm>
              <a:off x="2109" y="562"/>
              <a:ext cx="344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200" dirty="0">
                  <a:solidFill>
                    <a:schemeClr val="tx2"/>
                  </a:solidFill>
                  <a:latin typeface="楷体" pitchFamily="49" charset="-122"/>
                  <a:ea typeface="楷体" pitchFamily="49" charset="-122"/>
                </a:rPr>
                <a:t>电流由”</a:t>
              </a:r>
              <a:r>
                <a:rPr kumimoji="1" lang="en-US" altLang="zh-CN" sz="3200" dirty="0">
                  <a:solidFill>
                    <a:srgbClr val="FF3300"/>
                  </a:solidFill>
                  <a:latin typeface="楷体" pitchFamily="49" charset="-122"/>
                  <a:ea typeface="楷体" pitchFamily="49" charset="-122"/>
                </a:rPr>
                <a:t>+</a:t>
              </a:r>
              <a:r>
                <a:rPr kumimoji="1" lang="en-US" altLang="zh-CN" sz="3200" dirty="0">
                  <a:solidFill>
                    <a:schemeClr val="tx2"/>
                  </a:solidFill>
                  <a:latin typeface="楷体" pitchFamily="49" charset="-122"/>
                  <a:ea typeface="楷体" pitchFamily="49" charset="-122"/>
                </a:rPr>
                <a:t>”</a:t>
              </a:r>
              <a:r>
                <a:rPr kumimoji="1" lang="zh-CN" altLang="en-US" sz="3200" dirty="0">
                  <a:solidFill>
                    <a:schemeClr val="tx2"/>
                  </a:solidFill>
                  <a:latin typeface="楷体" pitchFamily="49" charset="-122"/>
                  <a:ea typeface="楷体" pitchFamily="49" charset="-122"/>
                </a:rPr>
                <a:t>入</a:t>
              </a:r>
              <a:r>
                <a:rPr kumimoji="1" lang="en-US" altLang="zh-CN" sz="3200" dirty="0">
                  <a:solidFill>
                    <a:schemeClr val="tx2"/>
                  </a:solidFill>
                  <a:latin typeface="楷体" pitchFamily="49" charset="-122"/>
                  <a:ea typeface="楷体" pitchFamily="49" charset="-122"/>
                </a:rPr>
                <a:t>,”</a:t>
              </a:r>
              <a:r>
                <a:rPr kumimoji="1" lang="en-US" altLang="zh-CN" sz="3200" dirty="0">
                  <a:solidFill>
                    <a:srgbClr val="FF3300"/>
                  </a:solidFill>
                  <a:latin typeface="楷体" pitchFamily="49" charset="-122"/>
                  <a:ea typeface="楷体" pitchFamily="49" charset="-122"/>
                </a:rPr>
                <a:t>-</a:t>
              </a:r>
              <a:r>
                <a:rPr kumimoji="1" lang="en-US" altLang="zh-CN" sz="3200" dirty="0">
                  <a:solidFill>
                    <a:schemeClr val="tx2"/>
                  </a:solidFill>
                  <a:latin typeface="楷体" pitchFamily="49" charset="-122"/>
                  <a:ea typeface="楷体" pitchFamily="49" charset="-122"/>
                </a:rPr>
                <a:t>”</a:t>
              </a:r>
              <a:r>
                <a:rPr kumimoji="1" lang="zh-CN" altLang="en-US" sz="3200" dirty="0">
                  <a:solidFill>
                    <a:schemeClr val="tx2"/>
                  </a:solidFill>
                  <a:latin typeface="楷体" pitchFamily="49" charset="-122"/>
                  <a:ea typeface="楷体" pitchFamily="49" charset="-122"/>
                </a:rPr>
                <a:t>出</a:t>
              </a:r>
            </a:p>
          </p:txBody>
        </p:sp>
      </p:grpSp>
      <p:grpSp>
        <p:nvGrpSpPr>
          <p:cNvPr id="63537" name="Group 49"/>
          <p:cNvGrpSpPr>
            <a:grpSpLocks/>
          </p:cNvGrpSpPr>
          <p:nvPr/>
        </p:nvGrpSpPr>
        <p:grpSpPr bwMode="auto">
          <a:xfrm>
            <a:off x="2627634" y="2052712"/>
            <a:ext cx="6192838" cy="584200"/>
            <a:chOff x="1746" y="1016"/>
            <a:chExt cx="3901" cy="368"/>
          </a:xfrm>
        </p:grpSpPr>
        <p:pic>
          <p:nvPicPr>
            <p:cNvPr id="63538" name="Picture 50" descr="3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061"/>
              <a:ext cx="300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9" name="Text Box 51"/>
            <p:cNvSpPr txBox="1">
              <a:spLocks noChangeArrowheads="1"/>
            </p:cNvSpPr>
            <p:nvPr/>
          </p:nvSpPr>
          <p:spPr bwMode="auto">
            <a:xfrm>
              <a:off x="2109" y="1016"/>
              <a:ext cx="353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200" dirty="0">
                  <a:solidFill>
                    <a:schemeClr val="tx2"/>
                  </a:solidFill>
                  <a:latin typeface="楷体" pitchFamily="49" charset="-122"/>
                  <a:ea typeface="楷体" pitchFamily="49" charset="-122"/>
                </a:rPr>
                <a:t>不能超过最大测量值</a:t>
              </a:r>
            </a:p>
          </p:txBody>
        </p:sp>
      </p:grpSp>
      <p:grpSp>
        <p:nvGrpSpPr>
          <p:cNvPr id="63540" name="Group 52"/>
          <p:cNvGrpSpPr>
            <a:grpSpLocks/>
          </p:cNvGrpSpPr>
          <p:nvPr/>
        </p:nvGrpSpPr>
        <p:grpSpPr bwMode="auto">
          <a:xfrm>
            <a:off x="2627833" y="2694434"/>
            <a:ext cx="5616575" cy="590550"/>
            <a:chOff x="1746" y="1470"/>
            <a:chExt cx="3538" cy="372"/>
          </a:xfrm>
        </p:grpSpPr>
        <p:pic>
          <p:nvPicPr>
            <p:cNvPr id="63541" name="Picture 53" descr="4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42"/>
              <a:ext cx="300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42" name="Text Box 54"/>
            <p:cNvSpPr txBox="1">
              <a:spLocks noChangeArrowheads="1"/>
            </p:cNvSpPr>
            <p:nvPr/>
          </p:nvSpPr>
          <p:spPr bwMode="auto">
            <a:xfrm>
              <a:off x="1882" y="1470"/>
              <a:ext cx="34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3200" dirty="0">
                  <a:solidFill>
                    <a:schemeClr val="tx2"/>
                  </a:solidFill>
                  <a:latin typeface="楷体" pitchFamily="49" charset="-122"/>
                  <a:ea typeface="楷体" pitchFamily="49" charset="-122"/>
                </a:rPr>
                <a:t>不能直接接在电源两极上</a:t>
              </a:r>
            </a:p>
          </p:txBody>
        </p:sp>
      </p:grpSp>
      <p:grpSp>
        <p:nvGrpSpPr>
          <p:cNvPr id="63543" name="Group 55"/>
          <p:cNvGrpSpPr>
            <a:grpSpLocks/>
          </p:cNvGrpSpPr>
          <p:nvPr/>
        </p:nvGrpSpPr>
        <p:grpSpPr bwMode="auto">
          <a:xfrm>
            <a:off x="2628007" y="4140944"/>
            <a:ext cx="5329238" cy="584200"/>
            <a:chOff x="1791" y="2432"/>
            <a:chExt cx="3357" cy="368"/>
          </a:xfrm>
        </p:grpSpPr>
        <p:pic>
          <p:nvPicPr>
            <p:cNvPr id="63544" name="Picture 56" descr="1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2477"/>
              <a:ext cx="300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45" name="Text Box 57"/>
            <p:cNvSpPr txBox="1">
              <a:spLocks noChangeArrowheads="1"/>
            </p:cNvSpPr>
            <p:nvPr/>
          </p:nvSpPr>
          <p:spPr bwMode="auto">
            <a:xfrm>
              <a:off x="1927" y="2432"/>
              <a:ext cx="322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3200" dirty="0">
                  <a:solidFill>
                    <a:schemeClr val="tx2"/>
                  </a:solidFill>
                  <a:latin typeface="楷体" pitchFamily="49" charset="-122"/>
                  <a:ea typeface="楷体" pitchFamily="49" charset="-122"/>
                </a:rPr>
                <a:t>电压表要</a:t>
              </a:r>
              <a:r>
                <a:rPr kumimoji="1" lang="zh-CN" altLang="en-US" sz="3200" dirty="0">
                  <a:solidFill>
                    <a:schemeClr val="accent2"/>
                  </a:solidFill>
                  <a:latin typeface="楷体" pitchFamily="49" charset="-122"/>
                  <a:ea typeface="楷体" pitchFamily="49" charset="-122"/>
                </a:rPr>
                <a:t>并联</a:t>
              </a:r>
              <a:r>
                <a:rPr kumimoji="1" lang="zh-CN" altLang="en-US" sz="3200" dirty="0">
                  <a:solidFill>
                    <a:schemeClr val="tx2"/>
                  </a:solidFill>
                  <a:latin typeface="楷体" pitchFamily="49" charset="-122"/>
                  <a:ea typeface="楷体" pitchFamily="49" charset="-122"/>
                </a:rPr>
                <a:t>在电路中</a:t>
              </a:r>
            </a:p>
          </p:txBody>
        </p:sp>
      </p:grpSp>
      <p:grpSp>
        <p:nvGrpSpPr>
          <p:cNvPr id="63546" name="Group 58"/>
          <p:cNvGrpSpPr>
            <a:grpSpLocks/>
          </p:cNvGrpSpPr>
          <p:nvPr/>
        </p:nvGrpSpPr>
        <p:grpSpPr bwMode="auto">
          <a:xfrm>
            <a:off x="2700014" y="4933032"/>
            <a:ext cx="5760418" cy="584200"/>
            <a:chOff x="1791" y="2976"/>
            <a:chExt cx="3312" cy="368"/>
          </a:xfrm>
        </p:grpSpPr>
        <p:pic>
          <p:nvPicPr>
            <p:cNvPr id="63547" name="Picture 59" descr="2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3022"/>
              <a:ext cx="300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48" name="Text Box 60"/>
            <p:cNvSpPr txBox="1">
              <a:spLocks noChangeArrowheads="1"/>
            </p:cNvSpPr>
            <p:nvPr/>
          </p:nvSpPr>
          <p:spPr bwMode="auto">
            <a:xfrm>
              <a:off x="2154" y="2976"/>
              <a:ext cx="294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200" dirty="0">
                  <a:solidFill>
                    <a:schemeClr val="tx2"/>
                  </a:solidFill>
                  <a:latin typeface="楷体" pitchFamily="49" charset="-122"/>
                  <a:ea typeface="楷体" pitchFamily="49" charset="-122"/>
                </a:rPr>
                <a:t>电流由”</a:t>
              </a:r>
              <a:r>
                <a:rPr kumimoji="1" lang="en-US" altLang="zh-CN" sz="3200" dirty="0">
                  <a:solidFill>
                    <a:srgbClr val="FF3300"/>
                  </a:solidFill>
                  <a:latin typeface="楷体" pitchFamily="49" charset="-122"/>
                  <a:ea typeface="楷体" pitchFamily="49" charset="-122"/>
                </a:rPr>
                <a:t>+</a:t>
              </a:r>
              <a:r>
                <a:rPr kumimoji="1" lang="en-US" altLang="zh-CN" sz="3200" dirty="0">
                  <a:solidFill>
                    <a:schemeClr val="tx2"/>
                  </a:solidFill>
                  <a:latin typeface="楷体" pitchFamily="49" charset="-122"/>
                  <a:ea typeface="楷体" pitchFamily="49" charset="-122"/>
                </a:rPr>
                <a:t>”</a:t>
              </a:r>
              <a:r>
                <a:rPr kumimoji="1" lang="zh-CN" altLang="en-US" sz="3200" dirty="0">
                  <a:solidFill>
                    <a:schemeClr val="tx2"/>
                  </a:solidFill>
                  <a:latin typeface="楷体" pitchFamily="49" charset="-122"/>
                  <a:ea typeface="楷体" pitchFamily="49" charset="-122"/>
                </a:rPr>
                <a:t>入</a:t>
              </a:r>
              <a:r>
                <a:rPr kumimoji="1" lang="en-US" altLang="zh-CN" sz="3200" dirty="0">
                  <a:solidFill>
                    <a:schemeClr val="tx2"/>
                  </a:solidFill>
                  <a:latin typeface="楷体" pitchFamily="49" charset="-122"/>
                  <a:ea typeface="楷体" pitchFamily="49" charset="-122"/>
                </a:rPr>
                <a:t>,”</a:t>
              </a:r>
              <a:r>
                <a:rPr kumimoji="1" lang="en-US" altLang="zh-CN" sz="3200" dirty="0">
                  <a:solidFill>
                    <a:srgbClr val="FF3300"/>
                  </a:solidFill>
                  <a:latin typeface="楷体" pitchFamily="49" charset="-122"/>
                  <a:ea typeface="楷体" pitchFamily="49" charset="-122"/>
                </a:rPr>
                <a:t>-</a:t>
              </a:r>
              <a:r>
                <a:rPr kumimoji="1" lang="en-US" altLang="zh-CN" sz="3200" dirty="0">
                  <a:solidFill>
                    <a:schemeClr val="tx2"/>
                  </a:solidFill>
                  <a:latin typeface="楷体" pitchFamily="49" charset="-122"/>
                  <a:ea typeface="楷体" pitchFamily="49" charset="-122"/>
                </a:rPr>
                <a:t>”</a:t>
              </a:r>
              <a:r>
                <a:rPr kumimoji="1" lang="zh-CN" altLang="en-US" sz="3200" dirty="0">
                  <a:solidFill>
                    <a:schemeClr val="tx2"/>
                  </a:solidFill>
                  <a:latin typeface="楷体" pitchFamily="49" charset="-122"/>
                  <a:ea typeface="楷体" pitchFamily="49" charset="-122"/>
                </a:rPr>
                <a:t>出</a:t>
              </a:r>
            </a:p>
          </p:txBody>
        </p:sp>
      </p:grpSp>
      <p:grpSp>
        <p:nvGrpSpPr>
          <p:cNvPr id="63549" name="Group 61"/>
          <p:cNvGrpSpPr>
            <a:grpSpLocks/>
          </p:cNvGrpSpPr>
          <p:nvPr/>
        </p:nvGrpSpPr>
        <p:grpSpPr bwMode="auto">
          <a:xfrm>
            <a:off x="2771353" y="5725120"/>
            <a:ext cx="4752975" cy="584200"/>
            <a:chOff x="1791" y="3521"/>
            <a:chExt cx="2994" cy="368"/>
          </a:xfrm>
        </p:grpSpPr>
        <p:pic>
          <p:nvPicPr>
            <p:cNvPr id="63550" name="Picture 62" descr="3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3566"/>
              <a:ext cx="300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51" name="Text Box 63"/>
            <p:cNvSpPr txBox="1">
              <a:spLocks noChangeArrowheads="1"/>
            </p:cNvSpPr>
            <p:nvPr/>
          </p:nvSpPr>
          <p:spPr bwMode="auto">
            <a:xfrm>
              <a:off x="1927" y="3521"/>
              <a:ext cx="285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3200" dirty="0">
                  <a:solidFill>
                    <a:schemeClr val="tx2"/>
                  </a:solidFill>
                  <a:latin typeface="楷体" pitchFamily="49" charset="-122"/>
                  <a:ea typeface="楷体" pitchFamily="49" charset="-122"/>
                </a:rPr>
                <a:t>不能超过最大测量值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3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3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3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3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3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043608" y="128826"/>
            <a:ext cx="7272808" cy="70788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0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实验器材及注意事项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88032" y="1446213"/>
            <a:ext cx="86764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楷体" pitchFamily="49" charset="-122"/>
                <a:ea typeface="楷体" pitchFamily="49" charset="-122"/>
              </a:rPr>
              <a:t>        </a:t>
            </a:r>
            <a:r>
              <a:rPr kumimoji="1" lang="zh-CN" altLang="en-US" sz="24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选择的实验器材分别是</a:t>
            </a:r>
            <a:r>
              <a:rPr kumimoji="1" lang="zh-CN" altLang="en-US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：额定电压为</a:t>
            </a:r>
            <a:r>
              <a:rPr kumimoji="1" lang="en-US" altLang="zh-CN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2.5V</a:t>
            </a:r>
            <a:r>
              <a:rPr kumimoji="1" lang="zh-CN" altLang="en-US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的小灯泡一个、</a:t>
            </a:r>
            <a:r>
              <a:rPr kumimoji="1" lang="en-US" altLang="zh-CN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__________________</a:t>
            </a:r>
            <a:r>
              <a:rPr kumimoji="1" lang="zh-CN" altLang="en-US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、开关、滑动变阻器、</a:t>
            </a:r>
            <a:r>
              <a:rPr kumimoji="1" lang="en-US" altLang="zh-CN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___________</a:t>
            </a:r>
            <a:r>
              <a:rPr kumimoji="1" lang="zh-CN" altLang="en-US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kumimoji="1" lang="en-US" altLang="zh-CN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__________</a:t>
            </a:r>
            <a:r>
              <a:rPr kumimoji="1" lang="zh-CN" altLang="en-US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以及导线若干。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09128" y="3352800"/>
            <a:ext cx="891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楷体" pitchFamily="49" charset="-122"/>
                <a:ea typeface="楷体" pitchFamily="49" charset="-122"/>
              </a:rPr>
              <a:t>      </a:t>
            </a:r>
            <a:r>
              <a:rPr kumimoji="1" lang="zh-CN" altLang="en-US" sz="24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kumimoji="1" lang="en-US" altLang="zh-CN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kumimoji="1" lang="zh-CN" altLang="en-US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）</a:t>
            </a:r>
            <a:r>
              <a:rPr kumimoji="1" lang="zh-CN" altLang="en-US" sz="24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在闭合开关前</a:t>
            </a:r>
            <a:r>
              <a:rPr kumimoji="1" lang="zh-CN" altLang="en-US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kumimoji="1" lang="zh-CN" altLang="en-US" sz="24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滑动变阻器的滑片</a:t>
            </a:r>
            <a:r>
              <a:rPr kumimoji="1" lang="en-US" altLang="zh-CN" sz="24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P</a:t>
            </a:r>
            <a:r>
              <a:rPr kumimoji="1" lang="zh-CN" altLang="en-US" sz="24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应放</a:t>
            </a:r>
            <a:r>
              <a:rPr kumimoji="1" lang="zh-CN" altLang="en-US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在</a:t>
            </a:r>
            <a:r>
              <a:rPr kumimoji="1" lang="en-US" altLang="zh-CN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________________</a:t>
            </a:r>
            <a:r>
              <a:rPr kumimoji="1" lang="zh-CN" altLang="en-US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436835" y="928688"/>
            <a:ext cx="2767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 b="1" i="1" dirty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rPr>
              <a:t>器材及规格</a:t>
            </a:r>
            <a:endParaRPr kumimoji="1" lang="en-US" sz="2400" b="1" i="1" dirty="0">
              <a:solidFill>
                <a:schemeClr val="tx2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76200" y="2833688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 b="1" i="1" dirty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rPr>
              <a:t>进行实验时，需要注意</a:t>
            </a:r>
            <a:endParaRPr kumimoji="1" lang="en-US" sz="2400" b="1" i="1" dirty="0">
              <a:solidFill>
                <a:schemeClr val="tx2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44016" y="4419600"/>
            <a:ext cx="87484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楷体" pitchFamily="49" charset="-122"/>
                <a:ea typeface="楷体" pitchFamily="49" charset="-122"/>
              </a:rPr>
              <a:t>     </a:t>
            </a:r>
            <a:r>
              <a:rPr kumimoji="1" lang="zh-CN" altLang="en-US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kumimoji="1" lang="en-US" altLang="zh-CN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kumimoji="1" lang="zh-CN" altLang="en-US" sz="24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）在测量小电灯的额定功率时</a:t>
            </a:r>
            <a:r>
              <a:rPr kumimoji="1" lang="zh-CN" altLang="en-US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kumimoji="1" lang="zh-CN" altLang="en-US" sz="24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应先调节</a:t>
            </a:r>
            <a:r>
              <a:rPr kumimoji="1" lang="en-US" altLang="zh-CN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___________,</a:t>
            </a:r>
            <a:r>
              <a:rPr kumimoji="1" lang="zh-CN" altLang="en-US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使小电灯两端的电压等于小电灯的额定电压；再测出电路中</a:t>
            </a:r>
            <a:r>
              <a:rPr kumimoji="1" lang="en-US" altLang="zh-CN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______</a:t>
            </a:r>
            <a:r>
              <a:rPr kumimoji="1" lang="zh-CN" altLang="en-US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的大小；根据</a:t>
            </a:r>
            <a:r>
              <a:rPr kumimoji="1" lang="en-US" altLang="zh-CN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P=UI</a:t>
            </a:r>
            <a:r>
              <a:rPr kumimoji="1" lang="zh-CN" altLang="en-US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算出小电灯的额定功率。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787152" y="1815207"/>
            <a:ext cx="3496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电压为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4.5V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的电池组</a:t>
            </a: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6695256" y="1844824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电压表一只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214536" y="2204864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电流表一只</a:t>
            </a: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528464" y="3717032"/>
            <a:ext cx="28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阻值最大的位置</a:t>
            </a: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6911280" y="4407495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滑动变阻器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323528" y="5157192"/>
            <a:ext cx="106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电流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5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5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  <p:bldP spid="65540" grpId="0" build="p" autoUpdateAnimBg="0"/>
      <p:bldP spid="65541" grpId="0" build="p" autoUpdateAnimBg="0"/>
      <p:bldP spid="65542" grpId="0" build="p" autoUpdateAnimBg="0"/>
      <p:bldP spid="65543" grpId="0" build="p" autoUpdateAnimBg="0"/>
      <p:bldP spid="65544" grpId="0" build="p" autoUpdateAnimBg="0"/>
      <p:bldP spid="65545" grpId="0" build="p" autoUpdateAnimBg="0"/>
      <p:bldP spid="65546" grpId="0" build="p" autoUpdateAnimBg="0"/>
      <p:bldP spid="65547" grpId="0" build="p" autoUpdateAnimBg="0"/>
      <p:bldP spid="65548" grpId="0" build="p" autoUpdateAnimBg="0"/>
      <p:bldP spid="6554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Group 2"/>
          <p:cNvGraphicFramePr>
            <a:graphicFrameLocks noGrp="1"/>
          </p:cNvGraphicFramePr>
          <p:nvPr/>
        </p:nvGraphicFramePr>
        <p:xfrm>
          <a:off x="381000" y="1844675"/>
          <a:ext cx="8367713" cy="4608514"/>
        </p:xfrm>
        <a:graphic>
          <a:graphicData uri="http://schemas.openxmlformats.org/drawingml/2006/table">
            <a:tbl>
              <a:tblPr/>
              <a:tblGrid>
                <a:gridCol w="1673225"/>
                <a:gridCol w="1674813"/>
                <a:gridCol w="1671637"/>
                <a:gridCol w="1674813"/>
                <a:gridCol w="1673225"/>
              </a:tblGrid>
              <a:tr h="107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小灯泡两端的电压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电压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U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（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V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）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电流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（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）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电功率             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（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W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）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小灯泡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明亮程度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5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等于额定电压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0.30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正常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60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高于额定电压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1.02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亮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11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低于额定电压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0.28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0.56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暗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6594" name="WordArt 34"/>
          <p:cNvSpPr>
            <a:spLocks noChangeArrowheads="1" noChangeShapeType="1" noTextEdit="1"/>
          </p:cNvSpPr>
          <p:nvPr/>
        </p:nvSpPr>
        <p:spPr bwMode="auto">
          <a:xfrm>
            <a:off x="2411413" y="260648"/>
            <a:ext cx="4032250" cy="86464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/>
                <a:ea typeface="宋体"/>
              </a:rPr>
              <a:t>实验记录表</a:t>
            </a:r>
            <a:r>
              <a:rPr lang="en-US" altLang="zh-CN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/>
                <a:ea typeface="宋体"/>
              </a:rPr>
              <a:t>:</a:t>
            </a:r>
            <a:endParaRPr lang="zh-CN" altLang="en-US" sz="360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66596" name="Text Box 36"/>
          <p:cNvSpPr txBox="1">
            <a:spLocks noChangeArrowheads="1"/>
          </p:cNvSpPr>
          <p:nvPr/>
        </p:nvSpPr>
        <p:spPr bwMode="auto">
          <a:xfrm>
            <a:off x="5219700" y="3141663"/>
            <a:ext cx="1944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FF0066"/>
                </a:solidFill>
                <a:latin typeface="Garamond" pitchFamily="18" charset="0"/>
              </a:rPr>
              <a:t>0.75</a:t>
            </a:r>
          </a:p>
        </p:txBody>
      </p:sp>
      <p:sp>
        <p:nvSpPr>
          <p:cNvPr id="66597" name="Text Box 37"/>
          <p:cNvSpPr txBox="1">
            <a:spLocks noChangeArrowheads="1"/>
          </p:cNvSpPr>
          <p:nvPr/>
        </p:nvSpPr>
        <p:spPr bwMode="auto">
          <a:xfrm>
            <a:off x="3635375" y="4292600"/>
            <a:ext cx="1728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FF0066"/>
                </a:solidFill>
                <a:latin typeface="Garamond" pitchFamily="18" charset="0"/>
              </a:rPr>
              <a:t>0.34</a:t>
            </a:r>
          </a:p>
        </p:txBody>
      </p:sp>
      <p:sp>
        <p:nvSpPr>
          <p:cNvPr id="66598" name="Text Box 38"/>
          <p:cNvSpPr txBox="1">
            <a:spLocks noChangeArrowheads="1"/>
          </p:cNvSpPr>
          <p:nvPr/>
        </p:nvSpPr>
        <p:spPr bwMode="auto">
          <a:xfrm>
            <a:off x="2268538" y="5445125"/>
            <a:ext cx="1152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FF0066"/>
                </a:solidFill>
                <a:latin typeface="Garamond" pitchFamily="18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4" grpId="0" animBg="1"/>
      <p:bldP spid="66596" grpId="0"/>
      <p:bldP spid="66597" grpId="0"/>
      <p:bldP spid="665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620713"/>
            <a:ext cx="7772400" cy="838200"/>
          </a:xfrm>
          <a:prstGeom prst="rect">
            <a:avLst/>
          </a:prstGeom>
        </p:spPr>
        <p:txBody>
          <a:bodyPr/>
          <a:lstStyle/>
          <a:p>
            <a:r>
              <a:rPr lang="zh-CN" altLang="en-US" sz="4800" dirty="0">
                <a:solidFill>
                  <a:srgbClr val="660066"/>
                </a:solidFill>
                <a:ea typeface="隶书" pitchFamily="49" charset="-122"/>
              </a:rPr>
              <a:t>实验结论</a:t>
            </a:r>
          </a:p>
        </p:txBody>
      </p:sp>
      <p:sp>
        <p:nvSpPr>
          <p:cNvPr id="68611" name="AutoShape 3"/>
          <p:cNvSpPr>
            <a:spLocks/>
          </p:cNvSpPr>
          <p:nvPr/>
        </p:nvSpPr>
        <p:spPr bwMode="auto">
          <a:xfrm>
            <a:off x="1465932" y="1772816"/>
            <a:ext cx="585788" cy="2663825"/>
          </a:xfrm>
          <a:prstGeom prst="leftBrace">
            <a:avLst>
              <a:gd name="adj1" fmla="val 37895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937320" y="1555402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dirty="0">
                <a:latin typeface="华文新魏" pitchFamily="2" charset="-122"/>
                <a:ea typeface="华文新魏" pitchFamily="2" charset="-122"/>
              </a:rPr>
              <a:t>当</a:t>
            </a:r>
            <a:r>
              <a:rPr kumimoji="1" lang="en-US" altLang="zh-CN" sz="3200" dirty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U</a:t>
            </a:r>
            <a:r>
              <a:rPr kumimoji="1" lang="zh-CN" altLang="en-US" sz="3200" b="1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实</a:t>
            </a:r>
            <a:r>
              <a:rPr kumimoji="1" lang="en-US" altLang="zh-CN" sz="3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=</a:t>
            </a:r>
            <a:r>
              <a:rPr kumimoji="1" lang="en-US" altLang="zh-CN" sz="3200" dirty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U</a:t>
            </a:r>
            <a:r>
              <a:rPr kumimoji="1" lang="zh-CN" altLang="en-US" sz="3200" b="1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额</a:t>
            </a:r>
            <a:r>
              <a:rPr kumimoji="1" lang="zh-CN" altLang="en-US" sz="3200" dirty="0">
                <a:latin typeface="华文新魏" pitchFamily="2" charset="-122"/>
                <a:ea typeface="华文新魏" pitchFamily="2" charset="-122"/>
              </a:rPr>
              <a:t>时，</a:t>
            </a:r>
            <a:r>
              <a:rPr kumimoji="1" lang="en-US" altLang="zh-CN" sz="3200" dirty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P</a:t>
            </a:r>
            <a:r>
              <a:rPr kumimoji="1" lang="zh-CN" altLang="en-US" sz="3200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实</a:t>
            </a:r>
            <a:r>
              <a:rPr kumimoji="1" lang="en-US" altLang="zh-CN" sz="3200" dirty="0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  <a:t>=</a:t>
            </a:r>
            <a:r>
              <a:rPr kumimoji="1" lang="en-US" altLang="zh-CN" sz="3200" dirty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P</a:t>
            </a:r>
            <a:r>
              <a:rPr kumimoji="1" lang="zh-CN" altLang="en-US" sz="3200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额</a:t>
            </a:r>
            <a:r>
              <a:rPr kumimoji="1" lang="zh-CN" altLang="en-US" sz="3200" dirty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；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996752" y="2707927"/>
            <a:ext cx="754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dirty="0">
                <a:latin typeface="华文新魏" pitchFamily="2" charset="-122"/>
                <a:ea typeface="华文新魏" pitchFamily="2" charset="-122"/>
              </a:rPr>
              <a:t>当</a:t>
            </a:r>
            <a:r>
              <a:rPr kumimoji="1" lang="en-US" altLang="zh-CN" sz="3200" dirty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U</a:t>
            </a:r>
            <a:r>
              <a:rPr kumimoji="1" lang="zh-CN" altLang="en-US" sz="3200" b="1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实</a:t>
            </a:r>
            <a:r>
              <a:rPr kumimoji="1" lang="en-US" altLang="zh-CN" sz="3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&gt;</a:t>
            </a:r>
            <a:r>
              <a:rPr kumimoji="1" lang="en-US" altLang="zh-CN" sz="3200" dirty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U</a:t>
            </a:r>
            <a:r>
              <a:rPr kumimoji="1" lang="zh-CN" altLang="en-US" sz="3200" b="1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额</a:t>
            </a:r>
            <a:r>
              <a:rPr kumimoji="1" lang="zh-CN" altLang="en-US" sz="3200" dirty="0">
                <a:latin typeface="华文新魏" pitchFamily="2" charset="-122"/>
                <a:ea typeface="华文新魏" pitchFamily="2" charset="-122"/>
              </a:rPr>
              <a:t>时，</a:t>
            </a:r>
            <a:r>
              <a:rPr kumimoji="1" lang="en-US" altLang="zh-CN" sz="3200" dirty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P</a:t>
            </a:r>
            <a:r>
              <a:rPr kumimoji="1" lang="zh-CN" altLang="en-US" sz="3200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实</a:t>
            </a:r>
            <a:r>
              <a:rPr kumimoji="1" lang="en-US" altLang="zh-CN" sz="3200" dirty="0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  <a:t>&gt;</a:t>
            </a:r>
            <a:r>
              <a:rPr kumimoji="1" lang="en-US" altLang="zh-CN" sz="3200" dirty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P</a:t>
            </a:r>
            <a:r>
              <a:rPr kumimoji="1" lang="zh-CN" altLang="en-US" sz="3200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额</a:t>
            </a:r>
            <a:r>
              <a:rPr kumimoji="1" lang="zh-CN" altLang="en-US" sz="3200" dirty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；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068760" y="4003327"/>
            <a:ext cx="754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dirty="0">
                <a:latin typeface="华文新魏" pitchFamily="2" charset="-122"/>
                <a:ea typeface="华文新魏" pitchFamily="2" charset="-122"/>
              </a:rPr>
              <a:t>当</a:t>
            </a:r>
            <a:r>
              <a:rPr kumimoji="1" lang="en-US" altLang="zh-CN" sz="3200" dirty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U</a:t>
            </a:r>
            <a:r>
              <a:rPr kumimoji="1" lang="zh-CN" altLang="en-US" sz="3200" b="1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实</a:t>
            </a:r>
            <a:r>
              <a:rPr kumimoji="1" lang="en-US" altLang="zh-CN" sz="3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&lt;</a:t>
            </a:r>
            <a:r>
              <a:rPr kumimoji="1" lang="en-US" altLang="zh-CN" sz="3200" dirty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U</a:t>
            </a:r>
            <a:r>
              <a:rPr kumimoji="1" lang="zh-CN" altLang="en-US" sz="3200" b="1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额</a:t>
            </a:r>
            <a:r>
              <a:rPr kumimoji="1" lang="zh-CN" altLang="en-US" sz="3200" dirty="0">
                <a:latin typeface="华文新魏" pitchFamily="2" charset="-122"/>
                <a:ea typeface="华文新魏" pitchFamily="2" charset="-122"/>
              </a:rPr>
              <a:t>时，</a:t>
            </a:r>
            <a:r>
              <a:rPr kumimoji="1" lang="en-US" altLang="zh-CN" sz="3200" dirty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P</a:t>
            </a:r>
            <a:r>
              <a:rPr kumimoji="1" lang="zh-CN" altLang="en-US" sz="3200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实</a:t>
            </a:r>
            <a:r>
              <a:rPr kumimoji="1" lang="en-US" altLang="zh-CN" sz="3200" dirty="0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  <a:t>&lt;</a:t>
            </a:r>
            <a:r>
              <a:rPr kumimoji="1" lang="en-US" altLang="zh-CN" sz="3200" dirty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P</a:t>
            </a:r>
            <a:r>
              <a:rPr kumimoji="1" lang="zh-CN" altLang="en-US" sz="3200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额</a:t>
            </a:r>
            <a:r>
              <a:rPr kumimoji="1" lang="zh-CN" altLang="en-US" sz="3200" dirty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；</a:t>
            </a:r>
          </a:p>
        </p:txBody>
      </p:sp>
      <p:pic>
        <p:nvPicPr>
          <p:cNvPr id="68615" name="Picture 7" descr="gifbj033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40352" y="4003327"/>
            <a:ext cx="1152525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539552" y="4869160"/>
            <a:ext cx="698341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注意！ </a:t>
            </a:r>
            <a:r>
              <a:rPr kumimoji="1" lang="zh-CN" altLang="en-US" sz="2400" b="1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使用用电器时，加在其两端的电压一般不能超过额定电压，否则会造成用电器实际功率超过额定功率，用电器会因为过热而烧毁。</a:t>
            </a:r>
          </a:p>
        </p:txBody>
      </p:sp>
      <p:pic>
        <p:nvPicPr>
          <p:cNvPr id="68617" name="Picture 9" descr="小狼请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5124" y="188913"/>
            <a:ext cx="9525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2" grpId="0" autoUpdateAnimBg="0"/>
      <p:bldP spid="68613" grpId="0" autoUpdateAnimBg="0"/>
      <p:bldP spid="68614" grpId="0" autoUpdateAnimBg="0"/>
      <p:bldP spid="68616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>
          <a:xfrm>
            <a:off x="324544" y="1052736"/>
            <a:ext cx="8279904" cy="41148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400" dirty="0">
                <a:latin typeface="+mn-ea"/>
              </a:rPr>
              <a:t>在做“测小灯泡的额定功率”实验时，</a:t>
            </a:r>
          </a:p>
          <a:p>
            <a:pPr>
              <a:buFontTx/>
              <a:buNone/>
            </a:pPr>
            <a:r>
              <a:rPr lang="zh-CN" altLang="en-US" sz="2400" dirty="0" smtClean="0">
                <a:latin typeface="+mn-ea"/>
              </a:rPr>
              <a:t>（</a:t>
            </a:r>
            <a:r>
              <a:rPr lang="en-US" altLang="zh-CN" sz="2400" dirty="0" smtClean="0">
                <a:latin typeface="+mn-ea"/>
              </a:rPr>
              <a:t>1</a:t>
            </a:r>
            <a:r>
              <a:rPr lang="zh-CN" altLang="en-US" sz="2400" dirty="0" smtClean="0">
                <a:latin typeface="+mn-ea"/>
              </a:rPr>
              <a:t>）已</a:t>
            </a:r>
            <a:r>
              <a:rPr lang="zh-CN" altLang="en-US" sz="2400" dirty="0">
                <a:latin typeface="+mn-ea"/>
              </a:rPr>
              <a:t>知小灯泡的额定电压是</a:t>
            </a:r>
            <a:r>
              <a:rPr lang="en-US" altLang="zh-CN" sz="2400" dirty="0">
                <a:latin typeface="+mn-ea"/>
              </a:rPr>
              <a:t>3.8V</a:t>
            </a:r>
            <a:r>
              <a:rPr lang="zh-CN" altLang="en-US" sz="2400" dirty="0">
                <a:latin typeface="+mn-ea"/>
              </a:rPr>
              <a:t>，额定功率小于</a:t>
            </a:r>
            <a:r>
              <a:rPr lang="en-US" altLang="zh-CN" sz="2400" dirty="0">
                <a:latin typeface="+mn-ea"/>
              </a:rPr>
              <a:t>2W</a:t>
            </a:r>
            <a:r>
              <a:rPr lang="zh-CN" altLang="en-US" sz="2400" dirty="0">
                <a:latin typeface="+mn-ea"/>
              </a:rPr>
              <a:t>，某同学在连接电路时有几根导线还没有接上，如实物所示，请你在实物图上用笔画线代替导线连接好（要求正确选择电压表和电流表的量程</a:t>
            </a:r>
            <a:r>
              <a:rPr lang="zh-CN" altLang="en-US" sz="2400" dirty="0" smtClean="0">
                <a:latin typeface="+mn-ea"/>
              </a:rPr>
              <a:t>）．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402791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52425" y="1064930"/>
            <a:ext cx="73993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000" b="1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．什么叫电功率？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30473" y="1698135"/>
            <a:ext cx="7673975" cy="129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电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流在单位时间内所做的电功，它是表示用电器消耗电能</a:t>
            </a:r>
            <a:r>
              <a:rPr lang="zh-CN" altLang="en-US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快慢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的物理量。</a:t>
            </a:r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467544" y="548680"/>
            <a:ext cx="1728192" cy="4292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复习回顾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34963" y="3068960"/>
            <a:ext cx="5210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、电功率的公式？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403573" y="3861048"/>
            <a:ext cx="5400675" cy="1327150"/>
            <a:chOff x="962025" y="3830042"/>
            <a:chExt cx="5400675" cy="1327150"/>
          </a:xfrm>
        </p:grpSpPr>
        <p:graphicFrame>
          <p:nvGraphicFramePr>
            <p:cNvPr id="3789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577668191"/>
                </p:ext>
              </p:extLst>
            </p:nvPr>
          </p:nvGraphicFramePr>
          <p:xfrm>
            <a:off x="2473325" y="4118967"/>
            <a:ext cx="1368425" cy="736600"/>
          </p:xfrm>
          <a:graphic>
            <a:graphicData uri="http://schemas.openxmlformats.org/presentationml/2006/ole">
              <p:oleObj spid="_x0000_s37954" name="公式" r:id="rId7" imgW="329914" imgH="177646" progId="Equation.3">
                <p:embed/>
              </p:oleObj>
            </a:graphicData>
          </a:graphic>
        </p:graphicFrame>
        <p:graphicFrame>
          <p:nvGraphicFramePr>
            <p:cNvPr id="3789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672941449"/>
                </p:ext>
              </p:extLst>
            </p:nvPr>
          </p:nvGraphicFramePr>
          <p:xfrm>
            <a:off x="962025" y="3830042"/>
            <a:ext cx="1584325" cy="1327150"/>
          </p:xfrm>
          <a:graphic>
            <a:graphicData uri="http://schemas.openxmlformats.org/presentationml/2006/ole">
              <p:oleObj spid="_x0000_s37955" name="公式" r:id="rId8" imgW="469696" imgH="393529" progId="Equation.3">
                <p:embed/>
              </p:oleObj>
            </a:graphicData>
          </a:graphic>
        </p:graphicFrame>
        <p:graphicFrame>
          <p:nvGraphicFramePr>
            <p:cNvPr id="3789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5455883"/>
                </p:ext>
              </p:extLst>
            </p:nvPr>
          </p:nvGraphicFramePr>
          <p:xfrm>
            <a:off x="3770313" y="3991967"/>
            <a:ext cx="2592387" cy="960437"/>
          </p:xfrm>
          <a:graphic>
            <a:graphicData uri="http://schemas.openxmlformats.org/presentationml/2006/ole">
              <p:oleObj spid="_x0000_s37956" name="公式" r:id="rId9" imgW="685800" imgH="254000" progId="Equation.3">
                <p:embed/>
              </p:oleObj>
            </a:graphicData>
          </a:graphic>
        </p:graphicFrame>
      </p:grp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61950" y="5225827"/>
            <a:ext cx="6067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、电功率的单位：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3635896" y="5301208"/>
            <a:ext cx="4824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/>
              <a:t>瓦特，简称瓦，符号是</a:t>
            </a:r>
            <a:r>
              <a:rPr lang="en-US" altLang="zh-CN" sz="2800" b="1" dirty="0"/>
              <a:t>W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771948" y="5877272"/>
            <a:ext cx="30241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/>
              <a:t>1K</a:t>
            </a:r>
            <a:r>
              <a:rPr lang="en-US" altLang="zh-CN" sz="3600" dirty="0"/>
              <a:t>W=1000W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  <p:bldP spid="37893" grpId="0"/>
      <p:bldP spid="37897" grpId="0"/>
      <p:bldP spid="3789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>
          <a:xfrm>
            <a:off x="360114" y="2708920"/>
            <a:ext cx="8388350" cy="2879725"/>
          </a:xfrm>
        </p:spPr>
        <p:txBody>
          <a:bodyPr/>
          <a:lstStyle/>
          <a:p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第一种情况：小灯泡较亮时，他是把两导线的端点分别与滑动变阻器的</a:t>
            </a:r>
            <a:r>
              <a:rPr lang="en-US" altLang="zh-CN" sz="2400" dirty="0">
                <a:latin typeface="宋体" pitchFamily="2" charset="-122"/>
                <a:ea typeface="宋体" pitchFamily="2" charset="-122"/>
              </a:rPr>
              <a:t>_____</a:t>
            </a: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连接．</a:t>
            </a:r>
          </a:p>
          <a:p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第二种情况：小灯泡较暗时，他是把两导线的端点分别与滑动变阻器的</a:t>
            </a:r>
            <a:r>
              <a:rPr lang="en-US" altLang="zh-CN" sz="2400" dirty="0">
                <a:latin typeface="宋体" pitchFamily="2" charset="-122"/>
                <a:ea typeface="宋体" pitchFamily="2" charset="-122"/>
              </a:rPr>
              <a:t>_____</a:t>
            </a: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连接．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539750" y="764704"/>
            <a:ext cx="83883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zh-CN" altLang="en-US" sz="2800" dirty="0">
                <a:latin typeface="宋体" pitchFamily="2" charset="-122"/>
              </a:rPr>
              <a:t>（</a:t>
            </a:r>
            <a:r>
              <a:rPr kumimoji="1" lang="en-US" altLang="zh-CN" sz="2800" dirty="0">
                <a:latin typeface="宋体" pitchFamily="2" charset="-122"/>
              </a:rPr>
              <a:t>2</a:t>
            </a:r>
            <a:r>
              <a:rPr kumimoji="1" lang="zh-CN" altLang="en-US" sz="2800" dirty="0">
                <a:latin typeface="宋体" pitchFamily="2" charset="-122"/>
              </a:rPr>
              <a:t>）某同学在连接滑动变阻器时，由于接线错误使滑动变阻器滑片</a:t>
            </a:r>
            <a:r>
              <a:rPr kumimoji="1" lang="en-US" altLang="zh-CN" sz="2800" i="1" dirty="0">
                <a:latin typeface="宋体" pitchFamily="2" charset="-122"/>
              </a:rPr>
              <a:t>P </a:t>
            </a:r>
            <a:r>
              <a:rPr kumimoji="1" lang="zh-CN" altLang="en-US" sz="2800" dirty="0">
                <a:latin typeface="宋体" pitchFamily="2" charset="-122"/>
              </a:rPr>
              <a:t>移动时不能改变小灯泡的亮暗程度．现就下面两种情况，请你判断该同学是如何连接的</a:t>
            </a:r>
            <a:r>
              <a:rPr kumimoji="1" lang="en-US" altLang="zh-CN" sz="2800" dirty="0">
                <a:latin typeface="宋体" pitchFamily="2" charset="-122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  <p:bldP spid="7270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72207" y="274638"/>
            <a:ext cx="2999585" cy="1143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idx="1"/>
          </p:nvPr>
        </p:nvSpPr>
        <p:spPr>
          <a:xfrm>
            <a:off x="0" y="1340768"/>
            <a:ext cx="9144000" cy="4508500"/>
          </a:xfrm>
        </p:spPr>
        <p:txBody>
          <a:bodyPr/>
          <a:lstStyle/>
          <a:p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800" dirty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）在正确连接电路并调节滑动变阻器使小灯泡正常发光时，电流表如图所示，其读数为</a:t>
            </a:r>
            <a:r>
              <a:rPr lang="en-US" altLang="zh-CN" sz="2800" dirty="0">
                <a:latin typeface="宋体" pitchFamily="2" charset="-122"/>
                <a:ea typeface="宋体" pitchFamily="2" charset="-122"/>
              </a:rPr>
              <a:t>_______A</a:t>
            </a:r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，则小灯泡的额定功率是</a:t>
            </a:r>
            <a:r>
              <a:rPr lang="en-US" altLang="zh-CN" sz="2800" dirty="0">
                <a:latin typeface="宋体" pitchFamily="2" charset="-122"/>
                <a:ea typeface="宋体" pitchFamily="2" charset="-122"/>
              </a:rPr>
              <a:t>_______W</a:t>
            </a:r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．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261477" y="1772816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0.32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985596" y="2204864"/>
            <a:ext cx="10823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1.216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611560" y="692696"/>
            <a:ext cx="3097212" cy="9370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317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请你思考：</a:t>
            </a:r>
          </a:p>
        </p:txBody>
      </p:sp>
      <p:pic>
        <p:nvPicPr>
          <p:cNvPr id="38915" name="Picture 3" descr="gif007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2807" y="3933056"/>
            <a:ext cx="1512887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4139952" y="3717032"/>
            <a:ext cx="3167781" cy="791319"/>
          </a:xfrm>
          <a:prstGeom prst="wedgeRoundRectCallout">
            <a:avLst>
              <a:gd name="adj1" fmla="val -101935"/>
              <a:gd name="adj2" fmla="val 71417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1" lang="en-US" altLang="zh-CN" sz="4400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PZ  220-40</a:t>
            </a:r>
            <a:endParaRPr kumimoji="1" lang="en-US" altLang="zh-CN" sz="4400" dirty="0">
              <a:solidFill>
                <a:schemeClr val="tx2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39750" y="1758396"/>
            <a:ext cx="81359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kumimoji="1" lang="zh-CN" altLang="en-US" sz="32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、用两节干电池能让电视机工作吗？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39750" y="2420888"/>
            <a:ext cx="81359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kumimoji="1" lang="zh-CN" altLang="en-US" sz="32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、能将普通的</a:t>
            </a:r>
            <a:r>
              <a:rPr kumimoji="1" lang="en-US" altLang="zh-CN" sz="32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mp3</a:t>
            </a:r>
            <a:r>
              <a:rPr kumimoji="1" lang="zh-CN" altLang="en-US" sz="32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直接接到家庭电路中使用吗？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118024" y="5085184"/>
            <a:ext cx="58324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kumimoji="1" lang="zh-CN" altLang="en-US" sz="32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、你知道灯泡铭牌上所标示数的意义吗？</a:t>
            </a:r>
          </a:p>
        </p:txBody>
      </p:sp>
      <p:pic>
        <p:nvPicPr>
          <p:cNvPr id="38920" name="Picture 8" descr="会动的问号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9952" y="620687"/>
            <a:ext cx="1081087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7" grpId="0"/>
      <p:bldP spid="38918" grpId="0"/>
      <p:bldP spid="389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灯泡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1471" y="548680"/>
            <a:ext cx="4754785" cy="378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23850" y="4437063"/>
            <a:ext cx="84201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   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家里用电器有时候正常，有时候不正常。比如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电灯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，有时候亮点，有时候暗点，这是什么原因呢？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在什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么情况下它才可以正常工作？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623989" y="5661248"/>
            <a:ext cx="55402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这节课我们就来研究这个问题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58398" y="128826"/>
            <a:ext cx="8050627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4000" b="1" dirty="0">
                <a:latin typeface="黑体" pitchFamily="49" charset="-122"/>
                <a:ea typeface="黑体" pitchFamily="49" charset="-122"/>
              </a:rPr>
              <a:t>一、研究额定电压与额定电功率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50825" y="1146370"/>
            <a:ext cx="845820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  <a:ea typeface="黑体" pitchFamily="49" charset="-122"/>
              </a:rPr>
              <a:t>       </a:t>
            </a:r>
            <a:r>
              <a:rPr lang="zh-CN" altLang="en-US" sz="2400" dirty="0">
                <a:ea typeface="黑体" pitchFamily="49" charset="-122"/>
              </a:rPr>
              <a:t>我国交流电网的电压为</a:t>
            </a:r>
            <a:r>
              <a:rPr lang="en-US" altLang="zh-CN" sz="2400" dirty="0" smtClean="0">
                <a:ea typeface="黑体" pitchFamily="49" charset="-122"/>
              </a:rPr>
              <a:t>220V</a:t>
            </a:r>
            <a:r>
              <a:rPr lang="zh-CN" altLang="en-US" sz="2400" dirty="0" smtClean="0">
                <a:solidFill>
                  <a:srgbClr val="0000FF"/>
                </a:solidFill>
                <a:ea typeface="黑体" pitchFamily="49" charset="-122"/>
              </a:rPr>
              <a:t>，用</a:t>
            </a:r>
            <a:r>
              <a:rPr lang="zh-CN" altLang="en-US" sz="2400" dirty="0">
                <a:solidFill>
                  <a:srgbClr val="0000FF"/>
                </a:solidFill>
                <a:ea typeface="黑体" pitchFamily="49" charset="-122"/>
              </a:rPr>
              <a:t>电器正常工作时的电压叫做</a:t>
            </a:r>
            <a:r>
              <a:rPr lang="zh-CN" altLang="en-US" sz="2400" dirty="0">
                <a:solidFill>
                  <a:srgbClr val="FF0066"/>
                </a:solidFill>
                <a:ea typeface="黑体" pitchFamily="49" charset="-122"/>
              </a:rPr>
              <a:t>额定电压</a:t>
            </a:r>
            <a:r>
              <a:rPr lang="zh-CN" altLang="en-US" sz="2400" dirty="0">
                <a:solidFill>
                  <a:srgbClr val="0000FF"/>
                </a:solidFill>
                <a:ea typeface="黑体" pitchFamily="49" charset="-122"/>
              </a:rPr>
              <a:t>，在额定电压下，用电器的电功率叫做</a:t>
            </a:r>
            <a:r>
              <a:rPr lang="zh-CN" altLang="en-US" sz="2400" dirty="0">
                <a:solidFill>
                  <a:srgbClr val="FF3300"/>
                </a:solidFill>
                <a:ea typeface="黑体" pitchFamily="49" charset="-122"/>
              </a:rPr>
              <a:t>额定电功率</a:t>
            </a:r>
            <a:r>
              <a:rPr lang="zh-CN" altLang="en-US" sz="2400" dirty="0">
                <a:solidFill>
                  <a:srgbClr val="0000FF"/>
                </a:solidFill>
                <a:ea typeface="黑体" pitchFamily="49" charset="-122"/>
              </a:rPr>
              <a:t>。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179388" y="2996952"/>
            <a:ext cx="5807075" cy="3498850"/>
            <a:chOff x="1008" y="2208"/>
            <a:chExt cx="3456" cy="2112"/>
          </a:xfrm>
        </p:grpSpPr>
        <p:grpSp>
          <p:nvGrpSpPr>
            <p:cNvPr id="41989" name="xjhdx5"/>
            <p:cNvGrpSpPr>
              <a:grpSpLocks noChangeAspect="1"/>
            </p:cNvGrpSpPr>
            <p:nvPr/>
          </p:nvGrpSpPr>
          <p:grpSpPr bwMode="auto">
            <a:xfrm>
              <a:off x="1008" y="2640"/>
              <a:ext cx="1008" cy="1680"/>
              <a:chOff x="5770" y="1606"/>
              <a:chExt cx="2019" cy="3673"/>
            </a:xfrm>
          </p:grpSpPr>
          <p:grpSp>
            <p:nvGrpSpPr>
              <p:cNvPr id="41990" name="Group 6"/>
              <p:cNvGrpSpPr>
                <a:grpSpLocks noChangeAspect="1"/>
              </p:cNvGrpSpPr>
              <p:nvPr/>
            </p:nvGrpSpPr>
            <p:grpSpPr bwMode="auto">
              <a:xfrm>
                <a:off x="6320" y="4418"/>
                <a:ext cx="913" cy="861"/>
                <a:chOff x="6320" y="4418"/>
                <a:chExt cx="913" cy="861"/>
              </a:xfrm>
            </p:grpSpPr>
            <p:grpSp>
              <p:nvGrpSpPr>
                <p:cNvPr id="41991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6320" y="4418"/>
                  <a:ext cx="913" cy="861"/>
                  <a:chOff x="6320" y="4418"/>
                  <a:chExt cx="913" cy="861"/>
                </a:xfrm>
              </p:grpSpPr>
              <p:grpSp>
                <p:nvGrpSpPr>
                  <p:cNvPr id="41992" name="Group 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549" y="5081"/>
                    <a:ext cx="498" cy="198"/>
                    <a:chOff x="6549" y="5081"/>
                    <a:chExt cx="498" cy="198"/>
                  </a:xfrm>
                </p:grpSpPr>
                <p:sp>
                  <p:nvSpPr>
                    <p:cNvPr id="41993" name="Freeform 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49" y="5081"/>
                      <a:ext cx="498" cy="198"/>
                    </a:xfrm>
                    <a:custGeom>
                      <a:avLst/>
                      <a:gdLst>
                        <a:gd name="T0" fmla="*/ 0 w 498"/>
                        <a:gd name="T1" fmla="*/ 0 h 198"/>
                        <a:gd name="T2" fmla="*/ 101 w 498"/>
                        <a:gd name="T3" fmla="*/ 157 h 198"/>
                        <a:gd name="T4" fmla="*/ 110 w 498"/>
                        <a:gd name="T5" fmla="*/ 167 h 198"/>
                        <a:gd name="T6" fmla="*/ 121 w 498"/>
                        <a:gd name="T7" fmla="*/ 173 h 198"/>
                        <a:gd name="T8" fmla="*/ 136 w 498"/>
                        <a:gd name="T9" fmla="*/ 178 h 198"/>
                        <a:gd name="T10" fmla="*/ 153 w 498"/>
                        <a:gd name="T11" fmla="*/ 186 h 198"/>
                        <a:gd name="T12" fmla="*/ 174 w 498"/>
                        <a:gd name="T13" fmla="*/ 190 h 198"/>
                        <a:gd name="T14" fmla="*/ 188 w 498"/>
                        <a:gd name="T15" fmla="*/ 191 h 198"/>
                        <a:gd name="T16" fmla="*/ 205 w 498"/>
                        <a:gd name="T17" fmla="*/ 194 h 198"/>
                        <a:gd name="T18" fmla="*/ 222 w 498"/>
                        <a:gd name="T19" fmla="*/ 195 h 198"/>
                        <a:gd name="T20" fmla="*/ 243 w 498"/>
                        <a:gd name="T21" fmla="*/ 198 h 198"/>
                        <a:gd name="T22" fmla="*/ 257 w 498"/>
                        <a:gd name="T23" fmla="*/ 198 h 198"/>
                        <a:gd name="T24" fmla="*/ 278 w 498"/>
                        <a:gd name="T25" fmla="*/ 195 h 198"/>
                        <a:gd name="T26" fmla="*/ 295 w 498"/>
                        <a:gd name="T27" fmla="*/ 194 h 198"/>
                        <a:gd name="T28" fmla="*/ 315 w 498"/>
                        <a:gd name="T29" fmla="*/ 191 h 198"/>
                        <a:gd name="T30" fmla="*/ 332 w 498"/>
                        <a:gd name="T31" fmla="*/ 190 h 198"/>
                        <a:gd name="T32" fmla="*/ 349 w 498"/>
                        <a:gd name="T33" fmla="*/ 185 h 198"/>
                        <a:gd name="T34" fmla="*/ 366 w 498"/>
                        <a:gd name="T35" fmla="*/ 181 h 198"/>
                        <a:gd name="T36" fmla="*/ 380 w 498"/>
                        <a:gd name="T37" fmla="*/ 173 h 198"/>
                        <a:gd name="T38" fmla="*/ 392 w 498"/>
                        <a:gd name="T39" fmla="*/ 165 h 198"/>
                        <a:gd name="T40" fmla="*/ 397 w 498"/>
                        <a:gd name="T41" fmla="*/ 160 h 198"/>
                        <a:gd name="T42" fmla="*/ 405 w 498"/>
                        <a:gd name="T43" fmla="*/ 152 h 198"/>
                        <a:gd name="T44" fmla="*/ 498 w 498"/>
                        <a:gd name="T45" fmla="*/ 0 h 198"/>
                        <a:gd name="T46" fmla="*/ 0 w 498"/>
                        <a:gd name="T47" fmla="*/ 0 h 1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498" h="198">
                          <a:moveTo>
                            <a:pt x="0" y="0"/>
                          </a:moveTo>
                          <a:lnTo>
                            <a:pt x="101" y="157"/>
                          </a:lnTo>
                          <a:lnTo>
                            <a:pt x="110" y="167"/>
                          </a:lnTo>
                          <a:lnTo>
                            <a:pt x="121" y="173"/>
                          </a:lnTo>
                          <a:lnTo>
                            <a:pt x="136" y="178"/>
                          </a:lnTo>
                          <a:lnTo>
                            <a:pt x="153" y="186"/>
                          </a:lnTo>
                          <a:lnTo>
                            <a:pt x="174" y="190"/>
                          </a:lnTo>
                          <a:lnTo>
                            <a:pt x="188" y="191"/>
                          </a:lnTo>
                          <a:lnTo>
                            <a:pt x="205" y="194"/>
                          </a:lnTo>
                          <a:lnTo>
                            <a:pt x="222" y="195"/>
                          </a:lnTo>
                          <a:lnTo>
                            <a:pt x="243" y="198"/>
                          </a:lnTo>
                          <a:lnTo>
                            <a:pt x="257" y="198"/>
                          </a:lnTo>
                          <a:lnTo>
                            <a:pt x="278" y="195"/>
                          </a:lnTo>
                          <a:lnTo>
                            <a:pt x="295" y="194"/>
                          </a:lnTo>
                          <a:lnTo>
                            <a:pt x="315" y="191"/>
                          </a:lnTo>
                          <a:lnTo>
                            <a:pt x="332" y="190"/>
                          </a:lnTo>
                          <a:lnTo>
                            <a:pt x="349" y="185"/>
                          </a:lnTo>
                          <a:lnTo>
                            <a:pt x="366" y="181"/>
                          </a:lnTo>
                          <a:lnTo>
                            <a:pt x="380" y="173"/>
                          </a:lnTo>
                          <a:lnTo>
                            <a:pt x="392" y="165"/>
                          </a:lnTo>
                          <a:lnTo>
                            <a:pt x="397" y="160"/>
                          </a:lnTo>
                          <a:lnTo>
                            <a:pt x="405" y="152"/>
                          </a:lnTo>
                          <a:lnTo>
                            <a:pt x="49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994" name="Freeform 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627" y="5081"/>
                      <a:ext cx="222" cy="198"/>
                    </a:xfrm>
                    <a:custGeom>
                      <a:avLst/>
                      <a:gdLst>
                        <a:gd name="T0" fmla="*/ 0 w 222"/>
                        <a:gd name="T1" fmla="*/ 0 h 198"/>
                        <a:gd name="T2" fmla="*/ 62 w 222"/>
                        <a:gd name="T3" fmla="*/ 178 h 198"/>
                        <a:gd name="T4" fmla="*/ 75 w 222"/>
                        <a:gd name="T5" fmla="*/ 186 h 198"/>
                        <a:gd name="T6" fmla="*/ 96 w 222"/>
                        <a:gd name="T7" fmla="*/ 190 h 198"/>
                        <a:gd name="T8" fmla="*/ 110 w 222"/>
                        <a:gd name="T9" fmla="*/ 191 h 198"/>
                        <a:gd name="T10" fmla="*/ 127 w 222"/>
                        <a:gd name="T11" fmla="*/ 194 h 198"/>
                        <a:gd name="T12" fmla="*/ 144 w 222"/>
                        <a:gd name="T13" fmla="*/ 195 h 198"/>
                        <a:gd name="T14" fmla="*/ 165 w 222"/>
                        <a:gd name="T15" fmla="*/ 198 h 198"/>
                        <a:gd name="T16" fmla="*/ 179 w 222"/>
                        <a:gd name="T17" fmla="*/ 198 h 198"/>
                        <a:gd name="T18" fmla="*/ 200 w 222"/>
                        <a:gd name="T19" fmla="*/ 195 h 198"/>
                        <a:gd name="T20" fmla="*/ 222 w 222"/>
                        <a:gd name="T21" fmla="*/ 0 h 198"/>
                        <a:gd name="T22" fmla="*/ 0 w 222"/>
                        <a:gd name="T23" fmla="*/ 0 h 1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22" h="198">
                          <a:moveTo>
                            <a:pt x="0" y="0"/>
                          </a:moveTo>
                          <a:lnTo>
                            <a:pt x="62" y="178"/>
                          </a:lnTo>
                          <a:lnTo>
                            <a:pt x="75" y="186"/>
                          </a:lnTo>
                          <a:lnTo>
                            <a:pt x="96" y="190"/>
                          </a:lnTo>
                          <a:lnTo>
                            <a:pt x="110" y="191"/>
                          </a:lnTo>
                          <a:lnTo>
                            <a:pt x="127" y="194"/>
                          </a:lnTo>
                          <a:lnTo>
                            <a:pt x="144" y="195"/>
                          </a:lnTo>
                          <a:lnTo>
                            <a:pt x="165" y="198"/>
                          </a:lnTo>
                          <a:lnTo>
                            <a:pt x="179" y="198"/>
                          </a:lnTo>
                          <a:lnTo>
                            <a:pt x="200" y="195"/>
                          </a:lnTo>
                          <a:lnTo>
                            <a:pt x="22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1995" name="Group 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20" y="4418"/>
                    <a:ext cx="913" cy="718"/>
                    <a:chOff x="6320" y="4418"/>
                    <a:chExt cx="913" cy="718"/>
                  </a:xfrm>
                </p:grpSpPr>
                <p:sp>
                  <p:nvSpPr>
                    <p:cNvPr id="41996" name="Freeform 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20" y="4418"/>
                      <a:ext cx="913" cy="718"/>
                    </a:xfrm>
                    <a:custGeom>
                      <a:avLst/>
                      <a:gdLst>
                        <a:gd name="T0" fmla="*/ 21 w 913"/>
                        <a:gd name="T1" fmla="*/ 20 h 718"/>
                        <a:gd name="T2" fmla="*/ 25 w 913"/>
                        <a:gd name="T3" fmla="*/ 38 h 718"/>
                        <a:gd name="T4" fmla="*/ 23 w 913"/>
                        <a:gd name="T5" fmla="*/ 73 h 718"/>
                        <a:gd name="T6" fmla="*/ 12 w 913"/>
                        <a:gd name="T7" fmla="*/ 96 h 718"/>
                        <a:gd name="T8" fmla="*/ 6 w 913"/>
                        <a:gd name="T9" fmla="*/ 126 h 718"/>
                        <a:gd name="T10" fmla="*/ 17 w 913"/>
                        <a:gd name="T11" fmla="*/ 149 h 718"/>
                        <a:gd name="T12" fmla="*/ 34 w 913"/>
                        <a:gd name="T13" fmla="*/ 176 h 718"/>
                        <a:gd name="T14" fmla="*/ 30 w 913"/>
                        <a:gd name="T15" fmla="*/ 195 h 718"/>
                        <a:gd name="T16" fmla="*/ 13 w 913"/>
                        <a:gd name="T17" fmla="*/ 216 h 718"/>
                        <a:gd name="T18" fmla="*/ 6 w 913"/>
                        <a:gd name="T19" fmla="*/ 236 h 718"/>
                        <a:gd name="T20" fmla="*/ 19 w 913"/>
                        <a:gd name="T21" fmla="*/ 259 h 718"/>
                        <a:gd name="T22" fmla="*/ 30 w 913"/>
                        <a:gd name="T23" fmla="*/ 278 h 718"/>
                        <a:gd name="T24" fmla="*/ 30 w 913"/>
                        <a:gd name="T25" fmla="*/ 301 h 718"/>
                        <a:gd name="T26" fmla="*/ 12 w 913"/>
                        <a:gd name="T27" fmla="*/ 322 h 718"/>
                        <a:gd name="T28" fmla="*/ 0 w 913"/>
                        <a:gd name="T29" fmla="*/ 349 h 718"/>
                        <a:gd name="T30" fmla="*/ 13 w 913"/>
                        <a:gd name="T31" fmla="*/ 372 h 718"/>
                        <a:gd name="T32" fmla="*/ 33 w 913"/>
                        <a:gd name="T33" fmla="*/ 396 h 718"/>
                        <a:gd name="T34" fmla="*/ 33 w 913"/>
                        <a:gd name="T35" fmla="*/ 431 h 718"/>
                        <a:gd name="T36" fmla="*/ 19 w 913"/>
                        <a:gd name="T37" fmla="*/ 455 h 718"/>
                        <a:gd name="T38" fmla="*/ 21 w 913"/>
                        <a:gd name="T39" fmla="*/ 473 h 718"/>
                        <a:gd name="T40" fmla="*/ 42 w 913"/>
                        <a:gd name="T41" fmla="*/ 499 h 718"/>
                        <a:gd name="T42" fmla="*/ 107 w 913"/>
                        <a:gd name="T43" fmla="*/ 573 h 718"/>
                        <a:gd name="T44" fmla="*/ 166 w 913"/>
                        <a:gd name="T45" fmla="*/ 629 h 718"/>
                        <a:gd name="T46" fmla="*/ 217 w 913"/>
                        <a:gd name="T47" fmla="*/ 660 h 718"/>
                        <a:gd name="T48" fmla="*/ 313 w 913"/>
                        <a:gd name="T49" fmla="*/ 701 h 718"/>
                        <a:gd name="T50" fmla="*/ 401 w 913"/>
                        <a:gd name="T51" fmla="*/ 716 h 718"/>
                        <a:gd name="T52" fmla="*/ 523 w 913"/>
                        <a:gd name="T53" fmla="*/ 716 h 718"/>
                        <a:gd name="T54" fmla="*/ 625 w 913"/>
                        <a:gd name="T55" fmla="*/ 706 h 718"/>
                        <a:gd name="T56" fmla="*/ 697 w 913"/>
                        <a:gd name="T57" fmla="*/ 685 h 718"/>
                        <a:gd name="T58" fmla="*/ 744 w 913"/>
                        <a:gd name="T59" fmla="*/ 659 h 718"/>
                        <a:gd name="T60" fmla="*/ 778 w 913"/>
                        <a:gd name="T61" fmla="*/ 629 h 718"/>
                        <a:gd name="T62" fmla="*/ 874 w 913"/>
                        <a:gd name="T63" fmla="*/ 493 h 718"/>
                        <a:gd name="T64" fmla="*/ 894 w 913"/>
                        <a:gd name="T65" fmla="*/ 448 h 718"/>
                        <a:gd name="T66" fmla="*/ 895 w 913"/>
                        <a:gd name="T67" fmla="*/ 427 h 718"/>
                        <a:gd name="T68" fmla="*/ 882 w 913"/>
                        <a:gd name="T69" fmla="*/ 406 h 718"/>
                        <a:gd name="T70" fmla="*/ 882 w 913"/>
                        <a:gd name="T71" fmla="*/ 381 h 718"/>
                        <a:gd name="T72" fmla="*/ 894 w 913"/>
                        <a:gd name="T73" fmla="*/ 362 h 718"/>
                        <a:gd name="T74" fmla="*/ 908 w 913"/>
                        <a:gd name="T75" fmla="*/ 341 h 718"/>
                        <a:gd name="T76" fmla="*/ 912 w 913"/>
                        <a:gd name="T77" fmla="*/ 316 h 718"/>
                        <a:gd name="T78" fmla="*/ 900 w 913"/>
                        <a:gd name="T79" fmla="*/ 295 h 718"/>
                        <a:gd name="T80" fmla="*/ 886 w 913"/>
                        <a:gd name="T81" fmla="*/ 275 h 718"/>
                        <a:gd name="T82" fmla="*/ 886 w 913"/>
                        <a:gd name="T83" fmla="*/ 254 h 718"/>
                        <a:gd name="T84" fmla="*/ 904 w 913"/>
                        <a:gd name="T85" fmla="*/ 229 h 718"/>
                        <a:gd name="T86" fmla="*/ 908 w 913"/>
                        <a:gd name="T87" fmla="*/ 202 h 718"/>
                        <a:gd name="T88" fmla="*/ 894 w 913"/>
                        <a:gd name="T89" fmla="*/ 176 h 718"/>
                        <a:gd name="T90" fmla="*/ 886 w 913"/>
                        <a:gd name="T91" fmla="*/ 155 h 718"/>
                        <a:gd name="T92" fmla="*/ 895 w 913"/>
                        <a:gd name="T93" fmla="*/ 130 h 718"/>
                        <a:gd name="T94" fmla="*/ 908 w 913"/>
                        <a:gd name="T95" fmla="*/ 113 h 718"/>
                        <a:gd name="T96" fmla="*/ 913 w 913"/>
                        <a:gd name="T97" fmla="*/ 88 h 718"/>
                        <a:gd name="T98" fmla="*/ 903 w 913"/>
                        <a:gd name="T99" fmla="*/ 67 h 718"/>
                        <a:gd name="T100" fmla="*/ 890 w 913"/>
                        <a:gd name="T101" fmla="*/ 42 h 718"/>
                        <a:gd name="T102" fmla="*/ 894 w 913"/>
                        <a:gd name="T103" fmla="*/ 18 h 718"/>
                        <a:gd name="T104" fmla="*/ 26 w 913"/>
                        <a:gd name="T105" fmla="*/ 0 h 7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913" h="718">
                          <a:moveTo>
                            <a:pt x="26" y="0"/>
                          </a:moveTo>
                          <a:lnTo>
                            <a:pt x="21" y="20"/>
                          </a:lnTo>
                          <a:lnTo>
                            <a:pt x="23" y="29"/>
                          </a:lnTo>
                          <a:lnTo>
                            <a:pt x="25" y="38"/>
                          </a:lnTo>
                          <a:lnTo>
                            <a:pt x="26" y="59"/>
                          </a:lnTo>
                          <a:lnTo>
                            <a:pt x="23" y="73"/>
                          </a:lnTo>
                          <a:lnTo>
                            <a:pt x="17" y="86"/>
                          </a:lnTo>
                          <a:lnTo>
                            <a:pt x="12" y="96"/>
                          </a:lnTo>
                          <a:lnTo>
                            <a:pt x="6" y="113"/>
                          </a:lnTo>
                          <a:lnTo>
                            <a:pt x="6" y="126"/>
                          </a:lnTo>
                          <a:lnTo>
                            <a:pt x="12" y="138"/>
                          </a:lnTo>
                          <a:lnTo>
                            <a:pt x="17" y="149"/>
                          </a:lnTo>
                          <a:lnTo>
                            <a:pt x="29" y="162"/>
                          </a:lnTo>
                          <a:lnTo>
                            <a:pt x="34" y="176"/>
                          </a:lnTo>
                          <a:lnTo>
                            <a:pt x="34" y="185"/>
                          </a:lnTo>
                          <a:lnTo>
                            <a:pt x="30" y="195"/>
                          </a:lnTo>
                          <a:lnTo>
                            <a:pt x="21" y="204"/>
                          </a:lnTo>
                          <a:lnTo>
                            <a:pt x="13" y="216"/>
                          </a:lnTo>
                          <a:lnTo>
                            <a:pt x="8" y="225"/>
                          </a:lnTo>
                          <a:lnTo>
                            <a:pt x="6" y="236"/>
                          </a:lnTo>
                          <a:lnTo>
                            <a:pt x="12" y="248"/>
                          </a:lnTo>
                          <a:lnTo>
                            <a:pt x="19" y="259"/>
                          </a:lnTo>
                          <a:lnTo>
                            <a:pt x="26" y="269"/>
                          </a:lnTo>
                          <a:lnTo>
                            <a:pt x="30" y="278"/>
                          </a:lnTo>
                          <a:lnTo>
                            <a:pt x="34" y="288"/>
                          </a:lnTo>
                          <a:lnTo>
                            <a:pt x="30" y="301"/>
                          </a:lnTo>
                          <a:lnTo>
                            <a:pt x="21" y="313"/>
                          </a:lnTo>
                          <a:lnTo>
                            <a:pt x="12" y="322"/>
                          </a:lnTo>
                          <a:lnTo>
                            <a:pt x="2" y="337"/>
                          </a:lnTo>
                          <a:lnTo>
                            <a:pt x="0" y="349"/>
                          </a:lnTo>
                          <a:lnTo>
                            <a:pt x="4" y="362"/>
                          </a:lnTo>
                          <a:lnTo>
                            <a:pt x="13" y="372"/>
                          </a:lnTo>
                          <a:lnTo>
                            <a:pt x="23" y="383"/>
                          </a:lnTo>
                          <a:lnTo>
                            <a:pt x="33" y="396"/>
                          </a:lnTo>
                          <a:lnTo>
                            <a:pt x="38" y="414"/>
                          </a:lnTo>
                          <a:lnTo>
                            <a:pt x="33" y="431"/>
                          </a:lnTo>
                          <a:lnTo>
                            <a:pt x="23" y="444"/>
                          </a:lnTo>
                          <a:lnTo>
                            <a:pt x="19" y="455"/>
                          </a:lnTo>
                          <a:lnTo>
                            <a:pt x="19" y="466"/>
                          </a:lnTo>
                          <a:lnTo>
                            <a:pt x="21" y="473"/>
                          </a:lnTo>
                          <a:lnTo>
                            <a:pt x="29" y="484"/>
                          </a:lnTo>
                          <a:lnTo>
                            <a:pt x="42" y="499"/>
                          </a:lnTo>
                          <a:lnTo>
                            <a:pt x="64" y="528"/>
                          </a:lnTo>
                          <a:lnTo>
                            <a:pt x="107" y="573"/>
                          </a:lnTo>
                          <a:lnTo>
                            <a:pt x="144" y="609"/>
                          </a:lnTo>
                          <a:lnTo>
                            <a:pt x="166" y="629"/>
                          </a:lnTo>
                          <a:lnTo>
                            <a:pt x="190" y="643"/>
                          </a:lnTo>
                          <a:lnTo>
                            <a:pt x="217" y="660"/>
                          </a:lnTo>
                          <a:lnTo>
                            <a:pt x="255" y="681"/>
                          </a:lnTo>
                          <a:lnTo>
                            <a:pt x="313" y="701"/>
                          </a:lnTo>
                          <a:lnTo>
                            <a:pt x="356" y="710"/>
                          </a:lnTo>
                          <a:lnTo>
                            <a:pt x="401" y="716"/>
                          </a:lnTo>
                          <a:lnTo>
                            <a:pt x="460" y="718"/>
                          </a:lnTo>
                          <a:lnTo>
                            <a:pt x="523" y="716"/>
                          </a:lnTo>
                          <a:lnTo>
                            <a:pt x="578" y="714"/>
                          </a:lnTo>
                          <a:lnTo>
                            <a:pt x="625" y="706"/>
                          </a:lnTo>
                          <a:lnTo>
                            <a:pt x="667" y="697"/>
                          </a:lnTo>
                          <a:lnTo>
                            <a:pt x="697" y="685"/>
                          </a:lnTo>
                          <a:lnTo>
                            <a:pt x="723" y="672"/>
                          </a:lnTo>
                          <a:lnTo>
                            <a:pt x="744" y="659"/>
                          </a:lnTo>
                          <a:lnTo>
                            <a:pt x="761" y="647"/>
                          </a:lnTo>
                          <a:lnTo>
                            <a:pt x="778" y="629"/>
                          </a:lnTo>
                          <a:lnTo>
                            <a:pt x="832" y="556"/>
                          </a:lnTo>
                          <a:lnTo>
                            <a:pt x="874" y="493"/>
                          </a:lnTo>
                          <a:lnTo>
                            <a:pt x="890" y="461"/>
                          </a:lnTo>
                          <a:lnTo>
                            <a:pt x="894" y="448"/>
                          </a:lnTo>
                          <a:lnTo>
                            <a:pt x="895" y="438"/>
                          </a:lnTo>
                          <a:lnTo>
                            <a:pt x="895" y="427"/>
                          </a:lnTo>
                          <a:lnTo>
                            <a:pt x="887" y="414"/>
                          </a:lnTo>
                          <a:lnTo>
                            <a:pt x="882" y="406"/>
                          </a:lnTo>
                          <a:lnTo>
                            <a:pt x="879" y="394"/>
                          </a:lnTo>
                          <a:lnTo>
                            <a:pt x="882" y="381"/>
                          </a:lnTo>
                          <a:lnTo>
                            <a:pt x="887" y="372"/>
                          </a:lnTo>
                          <a:lnTo>
                            <a:pt x="894" y="362"/>
                          </a:lnTo>
                          <a:lnTo>
                            <a:pt x="900" y="352"/>
                          </a:lnTo>
                          <a:lnTo>
                            <a:pt x="908" y="341"/>
                          </a:lnTo>
                          <a:lnTo>
                            <a:pt x="913" y="330"/>
                          </a:lnTo>
                          <a:lnTo>
                            <a:pt x="912" y="316"/>
                          </a:lnTo>
                          <a:lnTo>
                            <a:pt x="907" y="305"/>
                          </a:lnTo>
                          <a:lnTo>
                            <a:pt x="900" y="295"/>
                          </a:lnTo>
                          <a:lnTo>
                            <a:pt x="894" y="286"/>
                          </a:lnTo>
                          <a:lnTo>
                            <a:pt x="886" y="275"/>
                          </a:lnTo>
                          <a:lnTo>
                            <a:pt x="883" y="263"/>
                          </a:lnTo>
                          <a:lnTo>
                            <a:pt x="886" y="254"/>
                          </a:lnTo>
                          <a:lnTo>
                            <a:pt x="895" y="240"/>
                          </a:lnTo>
                          <a:lnTo>
                            <a:pt x="904" y="229"/>
                          </a:lnTo>
                          <a:lnTo>
                            <a:pt x="908" y="217"/>
                          </a:lnTo>
                          <a:lnTo>
                            <a:pt x="908" y="202"/>
                          </a:lnTo>
                          <a:lnTo>
                            <a:pt x="903" y="187"/>
                          </a:lnTo>
                          <a:lnTo>
                            <a:pt x="894" y="176"/>
                          </a:lnTo>
                          <a:lnTo>
                            <a:pt x="890" y="168"/>
                          </a:lnTo>
                          <a:lnTo>
                            <a:pt x="886" y="155"/>
                          </a:lnTo>
                          <a:lnTo>
                            <a:pt x="887" y="141"/>
                          </a:lnTo>
                          <a:lnTo>
                            <a:pt x="895" y="130"/>
                          </a:lnTo>
                          <a:lnTo>
                            <a:pt x="900" y="122"/>
                          </a:lnTo>
                          <a:lnTo>
                            <a:pt x="908" y="113"/>
                          </a:lnTo>
                          <a:lnTo>
                            <a:pt x="912" y="101"/>
                          </a:lnTo>
                          <a:lnTo>
                            <a:pt x="913" y="88"/>
                          </a:lnTo>
                          <a:lnTo>
                            <a:pt x="911" y="80"/>
                          </a:lnTo>
                          <a:lnTo>
                            <a:pt x="903" y="67"/>
                          </a:lnTo>
                          <a:lnTo>
                            <a:pt x="895" y="56"/>
                          </a:lnTo>
                          <a:lnTo>
                            <a:pt x="890" y="42"/>
                          </a:lnTo>
                          <a:lnTo>
                            <a:pt x="890" y="29"/>
                          </a:lnTo>
                          <a:lnTo>
                            <a:pt x="894" y="18"/>
                          </a:lnTo>
                          <a:lnTo>
                            <a:pt x="891" y="0"/>
                          </a:lnTo>
                          <a:lnTo>
                            <a:pt x="26" y="0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997" name="Freeform 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26" y="4514"/>
                      <a:ext cx="113" cy="99"/>
                    </a:xfrm>
                    <a:custGeom>
                      <a:avLst/>
                      <a:gdLst>
                        <a:gd name="T0" fmla="*/ 6 w 113"/>
                        <a:gd name="T1" fmla="*/ 0 h 99"/>
                        <a:gd name="T2" fmla="*/ 13 w 113"/>
                        <a:gd name="T3" fmla="*/ 13 h 99"/>
                        <a:gd name="T4" fmla="*/ 24 w 113"/>
                        <a:gd name="T5" fmla="*/ 26 h 99"/>
                        <a:gd name="T6" fmla="*/ 44 w 113"/>
                        <a:gd name="T7" fmla="*/ 43 h 99"/>
                        <a:gd name="T8" fmla="*/ 68 w 113"/>
                        <a:gd name="T9" fmla="*/ 57 h 99"/>
                        <a:gd name="T10" fmla="*/ 91 w 113"/>
                        <a:gd name="T11" fmla="*/ 66 h 99"/>
                        <a:gd name="T12" fmla="*/ 113 w 113"/>
                        <a:gd name="T13" fmla="*/ 72 h 99"/>
                        <a:gd name="T14" fmla="*/ 104 w 113"/>
                        <a:gd name="T15" fmla="*/ 89 h 99"/>
                        <a:gd name="T16" fmla="*/ 75 w 113"/>
                        <a:gd name="T17" fmla="*/ 85 h 99"/>
                        <a:gd name="T18" fmla="*/ 44 w 113"/>
                        <a:gd name="T19" fmla="*/ 87 h 99"/>
                        <a:gd name="T20" fmla="*/ 24 w 113"/>
                        <a:gd name="T21" fmla="*/ 99 h 99"/>
                        <a:gd name="T22" fmla="*/ 28 w 113"/>
                        <a:gd name="T23" fmla="*/ 89 h 99"/>
                        <a:gd name="T24" fmla="*/ 27 w 113"/>
                        <a:gd name="T25" fmla="*/ 78 h 99"/>
                        <a:gd name="T26" fmla="*/ 20 w 113"/>
                        <a:gd name="T27" fmla="*/ 62 h 99"/>
                        <a:gd name="T28" fmla="*/ 11 w 113"/>
                        <a:gd name="T29" fmla="*/ 49 h 99"/>
                        <a:gd name="T30" fmla="*/ 2 w 113"/>
                        <a:gd name="T31" fmla="*/ 34 h 99"/>
                        <a:gd name="T32" fmla="*/ 0 w 113"/>
                        <a:gd name="T33" fmla="*/ 17 h 99"/>
                        <a:gd name="T34" fmla="*/ 6 w 113"/>
                        <a:gd name="T35" fmla="*/ 0 h 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113" h="99">
                          <a:moveTo>
                            <a:pt x="6" y="0"/>
                          </a:moveTo>
                          <a:lnTo>
                            <a:pt x="13" y="13"/>
                          </a:lnTo>
                          <a:lnTo>
                            <a:pt x="24" y="26"/>
                          </a:lnTo>
                          <a:lnTo>
                            <a:pt x="44" y="43"/>
                          </a:lnTo>
                          <a:lnTo>
                            <a:pt x="68" y="57"/>
                          </a:lnTo>
                          <a:lnTo>
                            <a:pt x="91" y="66"/>
                          </a:lnTo>
                          <a:lnTo>
                            <a:pt x="113" y="72"/>
                          </a:lnTo>
                          <a:lnTo>
                            <a:pt x="104" y="89"/>
                          </a:lnTo>
                          <a:lnTo>
                            <a:pt x="75" y="85"/>
                          </a:lnTo>
                          <a:lnTo>
                            <a:pt x="44" y="87"/>
                          </a:lnTo>
                          <a:lnTo>
                            <a:pt x="24" y="99"/>
                          </a:lnTo>
                          <a:lnTo>
                            <a:pt x="28" y="89"/>
                          </a:lnTo>
                          <a:lnTo>
                            <a:pt x="27" y="78"/>
                          </a:lnTo>
                          <a:lnTo>
                            <a:pt x="20" y="62"/>
                          </a:lnTo>
                          <a:lnTo>
                            <a:pt x="11" y="49"/>
                          </a:lnTo>
                          <a:lnTo>
                            <a:pt x="2" y="34"/>
                          </a:lnTo>
                          <a:lnTo>
                            <a:pt x="0" y="17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998" name="Freeform 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28" y="4637"/>
                      <a:ext cx="149" cy="84"/>
                    </a:xfrm>
                    <a:custGeom>
                      <a:avLst/>
                      <a:gdLst>
                        <a:gd name="T0" fmla="*/ 0 w 149"/>
                        <a:gd name="T1" fmla="*/ 10 h 84"/>
                        <a:gd name="T2" fmla="*/ 4 w 149"/>
                        <a:gd name="T3" fmla="*/ 0 h 84"/>
                        <a:gd name="T4" fmla="*/ 9 w 149"/>
                        <a:gd name="T5" fmla="*/ 10 h 84"/>
                        <a:gd name="T6" fmla="*/ 21 w 149"/>
                        <a:gd name="T7" fmla="*/ 15 h 84"/>
                        <a:gd name="T8" fmla="*/ 42 w 149"/>
                        <a:gd name="T9" fmla="*/ 25 h 84"/>
                        <a:gd name="T10" fmla="*/ 64 w 149"/>
                        <a:gd name="T11" fmla="*/ 31 h 84"/>
                        <a:gd name="T12" fmla="*/ 98 w 149"/>
                        <a:gd name="T13" fmla="*/ 38 h 84"/>
                        <a:gd name="T14" fmla="*/ 137 w 149"/>
                        <a:gd name="T15" fmla="*/ 44 h 84"/>
                        <a:gd name="T16" fmla="*/ 149 w 149"/>
                        <a:gd name="T17" fmla="*/ 80 h 84"/>
                        <a:gd name="T18" fmla="*/ 106 w 149"/>
                        <a:gd name="T19" fmla="*/ 69 h 84"/>
                        <a:gd name="T20" fmla="*/ 72 w 149"/>
                        <a:gd name="T21" fmla="*/ 65 h 84"/>
                        <a:gd name="T22" fmla="*/ 45 w 149"/>
                        <a:gd name="T23" fmla="*/ 71 h 84"/>
                        <a:gd name="T24" fmla="*/ 25 w 149"/>
                        <a:gd name="T25" fmla="*/ 84 h 84"/>
                        <a:gd name="T26" fmla="*/ 25 w 149"/>
                        <a:gd name="T27" fmla="*/ 73 h 84"/>
                        <a:gd name="T28" fmla="*/ 25 w 149"/>
                        <a:gd name="T29" fmla="*/ 63 h 84"/>
                        <a:gd name="T30" fmla="*/ 21 w 149"/>
                        <a:gd name="T31" fmla="*/ 52 h 84"/>
                        <a:gd name="T32" fmla="*/ 9 w 149"/>
                        <a:gd name="T33" fmla="*/ 36 h 84"/>
                        <a:gd name="T34" fmla="*/ 0 w 149"/>
                        <a:gd name="T35" fmla="*/ 23 h 84"/>
                        <a:gd name="T36" fmla="*/ 0 w 149"/>
                        <a:gd name="T37" fmla="*/ 10 h 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149" h="84">
                          <a:moveTo>
                            <a:pt x="0" y="10"/>
                          </a:moveTo>
                          <a:lnTo>
                            <a:pt x="4" y="0"/>
                          </a:lnTo>
                          <a:lnTo>
                            <a:pt x="9" y="10"/>
                          </a:lnTo>
                          <a:lnTo>
                            <a:pt x="21" y="15"/>
                          </a:lnTo>
                          <a:lnTo>
                            <a:pt x="42" y="25"/>
                          </a:lnTo>
                          <a:lnTo>
                            <a:pt x="64" y="31"/>
                          </a:lnTo>
                          <a:lnTo>
                            <a:pt x="98" y="38"/>
                          </a:lnTo>
                          <a:lnTo>
                            <a:pt x="137" y="44"/>
                          </a:lnTo>
                          <a:lnTo>
                            <a:pt x="149" y="80"/>
                          </a:lnTo>
                          <a:lnTo>
                            <a:pt x="106" y="69"/>
                          </a:lnTo>
                          <a:lnTo>
                            <a:pt x="72" y="65"/>
                          </a:lnTo>
                          <a:lnTo>
                            <a:pt x="45" y="71"/>
                          </a:lnTo>
                          <a:lnTo>
                            <a:pt x="25" y="84"/>
                          </a:lnTo>
                          <a:lnTo>
                            <a:pt x="25" y="73"/>
                          </a:lnTo>
                          <a:lnTo>
                            <a:pt x="25" y="63"/>
                          </a:lnTo>
                          <a:lnTo>
                            <a:pt x="21" y="52"/>
                          </a:lnTo>
                          <a:lnTo>
                            <a:pt x="9" y="36"/>
                          </a:lnTo>
                          <a:lnTo>
                            <a:pt x="0" y="23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999" name="Freeform 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22" y="4742"/>
                      <a:ext cx="175" cy="104"/>
                    </a:xfrm>
                    <a:custGeom>
                      <a:avLst/>
                      <a:gdLst>
                        <a:gd name="T0" fmla="*/ 2 w 175"/>
                        <a:gd name="T1" fmla="*/ 13 h 104"/>
                        <a:gd name="T2" fmla="*/ 10 w 175"/>
                        <a:gd name="T3" fmla="*/ 0 h 104"/>
                        <a:gd name="T4" fmla="*/ 21 w 175"/>
                        <a:gd name="T5" fmla="*/ 17 h 104"/>
                        <a:gd name="T6" fmla="*/ 32 w 175"/>
                        <a:gd name="T7" fmla="*/ 25 h 104"/>
                        <a:gd name="T8" fmla="*/ 45 w 175"/>
                        <a:gd name="T9" fmla="*/ 34 h 104"/>
                        <a:gd name="T10" fmla="*/ 69 w 175"/>
                        <a:gd name="T11" fmla="*/ 42 h 104"/>
                        <a:gd name="T12" fmla="*/ 96 w 175"/>
                        <a:gd name="T13" fmla="*/ 49 h 104"/>
                        <a:gd name="T14" fmla="*/ 126 w 175"/>
                        <a:gd name="T15" fmla="*/ 59 h 104"/>
                        <a:gd name="T16" fmla="*/ 167 w 175"/>
                        <a:gd name="T17" fmla="*/ 72 h 104"/>
                        <a:gd name="T18" fmla="*/ 175 w 175"/>
                        <a:gd name="T19" fmla="*/ 104 h 104"/>
                        <a:gd name="T20" fmla="*/ 133 w 175"/>
                        <a:gd name="T21" fmla="*/ 87 h 104"/>
                        <a:gd name="T22" fmla="*/ 103 w 175"/>
                        <a:gd name="T23" fmla="*/ 76 h 104"/>
                        <a:gd name="T24" fmla="*/ 78 w 175"/>
                        <a:gd name="T25" fmla="*/ 72 h 104"/>
                        <a:gd name="T26" fmla="*/ 58 w 175"/>
                        <a:gd name="T27" fmla="*/ 72 h 104"/>
                        <a:gd name="T28" fmla="*/ 48 w 175"/>
                        <a:gd name="T29" fmla="*/ 80 h 104"/>
                        <a:gd name="T30" fmla="*/ 36 w 175"/>
                        <a:gd name="T31" fmla="*/ 91 h 104"/>
                        <a:gd name="T32" fmla="*/ 34 w 175"/>
                        <a:gd name="T33" fmla="*/ 78 h 104"/>
                        <a:gd name="T34" fmla="*/ 21 w 175"/>
                        <a:gd name="T35" fmla="*/ 59 h 104"/>
                        <a:gd name="T36" fmla="*/ 10 w 175"/>
                        <a:gd name="T37" fmla="*/ 45 h 104"/>
                        <a:gd name="T38" fmla="*/ 0 w 175"/>
                        <a:gd name="T39" fmla="*/ 31 h 104"/>
                        <a:gd name="T40" fmla="*/ 2 w 175"/>
                        <a:gd name="T41" fmla="*/ 13 h 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175" h="104">
                          <a:moveTo>
                            <a:pt x="2" y="13"/>
                          </a:moveTo>
                          <a:lnTo>
                            <a:pt x="10" y="0"/>
                          </a:lnTo>
                          <a:lnTo>
                            <a:pt x="21" y="17"/>
                          </a:lnTo>
                          <a:lnTo>
                            <a:pt x="32" y="25"/>
                          </a:lnTo>
                          <a:lnTo>
                            <a:pt x="45" y="34"/>
                          </a:lnTo>
                          <a:lnTo>
                            <a:pt x="69" y="42"/>
                          </a:lnTo>
                          <a:lnTo>
                            <a:pt x="96" y="49"/>
                          </a:lnTo>
                          <a:lnTo>
                            <a:pt x="126" y="59"/>
                          </a:lnTo>
                          <a:lnTo>
                            <a:pt x="167" y="72"/>
                          </a:lnTo>
                          <a:lnTo>
                            <a:pt x="175" y="104"/>
                          </a:lnTo>
                          <a:lnTo>
                            <a:pt x="133" y="87"/>
                          </a:lnTo>
                          <a:lnTo>
                            <a:pt x="103" y="76"/>
                          </a:lnTo>
                          <a:lnTo>
                            <a:pt x="78" y="72"/>
                          </a:lnTo>
                          <a:lnTo>
                            <a:pt x="58" y="72"/>
                          </a:lnTo>
                          <a:lnTo>
                            <a:pt x="48" y="80"/>
                          </a:lnTo>
                          <a:lnTo>
                            <a:pt x="36" y="91"/>
                          </a:lnTo>
                          <a:lnTo>
                            <a:pt x="34" y="78"/>
                          </a:lnTo>
                          <a:lnTo>
                            <a:pt x="21" y="59"/>
                          </a:lnTo>
                          <a:lnTo>
                            <a:pt x="10" y="45"/>
                          </a:lnTo>
                          <a:lnTo>
                            <a:pt x="0" y="31"/>
                          </a:lnTo>
                          <a:lnTo>
                            <a:pt x="2" y="13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2000" name="Freeform 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41" y="4856"/>
                      <a:ext cx="208" cy="230"/>
                    </a:xfrm>
                    <a:custGeom>
                      <a:avLst/>
                      <a:gdLst>
                        <a:gd name="T0" fmla="*/ 2 w 208"/>
                        <a:gd name="T1" fmla="*/ 35 h 230"/>
                        <a:gd name="T2" fmla="*/ 0 w 208"/>
                        <a:gd name="T3" fmla="*/ 21 h 230"/>
                        <a:gd name="T4" fmla="*/ 0 w 208"/>
                        <a:gd name="T5" fmla="*/ 11 h 230"/>
                        <a:gd name="T6" fmla="*/ 8 w 208"/>
                        <a:gd name="T7" fmla="*/ 0 h 230"/>
                        <a:gd name="T8" fmla="*/ 22 w 208"/>
                        <a:gd name="T9" fmla="*/ 17 h 230"/>
                        <a:gd name="T10" fmla="*/ 47 w 208"/>
                        <a:gd name="T11" fmla="*/ 32 h 230"/>
                        <a:gd name="T12" fmla="*/ 72 w 208"/>
                        <a:gd name="T13" fmla="*/ 44 h 230"/>
                        <a:gd name="T14" fmla="*/ 106 w 208"/>
                        <a:gd name="T15" fmla="*/ 55 h 230"/>
                        <a:gd name="T16" fmla="*/ 156 w 208"/>
                        <a:gd name="T17" fmla="*/ 65 h 230"/>
                        <a:gd name="T18" fmla="*/ 166 w 208"/>
                        <a:gd name="T19" fmla="*/ 91 h 230"/>
                        <a:gd name="T20" fmla="*/ 140 w 208"/>
                        <a:gd name="T21" fmla="*/ 84 h 230"/>
                        <a:gd name="T22" fmla="*/ 114 w 208"/>
                        <a:gd name="T23" fmla="*/ 80 h 230"/>
                        <a:gd name="T24" fmla="*/ 101 w 208"/>
                        <a:gd name="T25" fmla="*/ 82 h 230"/>
                        <a:gd name="T26" fmla="*/ 97 w 208"/>
                        <a:gd name="T27" fmla="*/ 95 h 230"/>
                        <a:gd name="T28" fmla="*/ 105 w 208"/>
                        <a:gd name="T29" fmla="*/ 112 h 230"/>
                        <a:gd name="T30" fmla="*/ 115 w 208"/>
                        <a:gd name="T31" fmla="*/ 128 h 230"/>
                        <a:gd name="T32" fmla="*/ 136 w 208"/>
                        <a:gd name="T33" fmla="*/ 153 h 230"/>
                        <a:gd name="T34" fmla="*/ 166 w 208"/>
                        <a:gd name="T35" fmla="*/ 179 h 230"/>
                        <a:gd name="T36" fmla="*/ 208 w 208"/>
                        <a:gd name="T37" fmla="*/ 209 h 230"/>
                        <a:gd name="T38" fmla="*/ 208 w 208"/>
                        <a:gd name="T39" fmla="*/ 230 h 230"/>
                        <a:gd name="T40" fmla="*/ 190 w 208"/>
                        <a:gd name="T41" fmla="*/ 219 h 230"/>
                        <a:gd name="T42" fmla="*/ 166 w 208"/>
                        <a:gd name="T43" fmla="*/ 205 h 230"/>
                        <a:gd name="T44" fmla="*/ 132 w 208"/>
                        <a:gd name="T45" fmla="*/ 179 h 230"/>
                        <a:gd name="T46" fmla="*/ 105 w 208"/>
                        <a:gd name="T47" fmla="*/ 150 h 230"/>
                        <a:gd name="T48" fmla="*/ 80 w 208"/>
                        <a:gd name="T49" fmla="*/ 128 h 230"/>
                        <a:gd name="T50" fmla="*/ 56 w 208"/>
                        <a:gd name="T51" fmla="*/ 101 h 230"/>
                        <a:gd name="T52" fmla="*/ 36 w 208"/>
                        <a:gd name="T53" fmla="*/ 78 h 230"/>
                        <a:gd name="T54" fmla="*/ 15 w 208"/>
                        <a:gd name="T55" fmla="*/ 57 h 230"/>
                        <a:gd name="T56" fmla="*/ 2 w 208"/>
                        <a:gd name="T57" fmla="*/ 35 h 2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08" h="230">
                          <a:moveTo>
                            <a:pt x="2" y="35"/>
                          </a:moveTo>
                          <a:lnTo>
                            <a:pt x="0" y="21"/>
                          </a:lnTo>
                          <a:lnTo>
                            <a:pt x="0" y="11"/>
                          </a:lnTo>
                          <a:lnTo>
                            <a:pt x="8" y="0"/>
                          </a:lnTo>
                          <a:lnTo>
                            <a:pt x="22" y="17"/>
                          </a:lnTo>
                          <a:lnTo>
                            <a:pt x="47" y="32"/>
                          </a:lnTo>
                          <a:lnTo>
                            <a:pt x="72" y="44"/>
                          </a:lnTo>
                          <a:lnTo>
                            <a:pt x="106" y="55"/>
                          </a:lnTo>
                          <a:lnTo>
                            <a:pt x="156" y="65"/>
                          </a:lnTo>
                          <a:lnTo>
                            <a:pt x="166" y="91"/>
                          </a:lnTo>
                          <a:lnTo>
                            <a:pt x="140" y="84"/>
                          </a:lnTo>
                          <a:lnTo>
                            <a:pt x="114" y="80"/>
                          </a:lnTo>
                          <a:lnTo>
                            <a:pt x="101" y="82"/>
                          </a:lnTo>
                          <a:lnTo>
                            <a:pt x="97" y="95"/>
                          </a:lnTo>
                          <a:lnTo>
                            <a:pt x="105" y="112"/>
                          </a:lnTo>
                          <a:lnTo>
                            <a:pt x="115" y="128"/>
                          </a:lnTo>
                          <a:lnTo>
                            <a:pt x="136" y="153"/>
                          </a:lnTo>
                          <a:lnTo>
                            <a:pt x="166" y="179"/>
                          </a:lnTo>
                          <a:lnTo>
                            <a:pt x="208" y="209"/>
                          </a:lnTo>
                          <a:lnTo>
                            <a:pt x="208" y="230"/>
                          </a:lnTo>
                          <a:lnTo>
                            <a:pt x="190" y="219"/>
                          </a:lnTo>
                          <a:lnTo>
                            <a:pt x="166" y="205"/>
                          </a:lnTo>
                          <a:lnTo>
                            <a:pt x="132" y="179"/>
                          </a:lnTo>
                          <a:lnTo>
                            <a:pt x="105" y="150"/>
                          </a:lnTo>
                          <a:lnTo>
                            <a:pt x="80" y="128"/>
                          </a:lnTo>
                          <a:lnTo>
                            <a:pt x="56" y="101"/>
                          </a:lnTo>
                          <a:lnTo>
                            <a:pt x="36" y="78"/>
                          </a:lnTo>
                          <a:lnTo>
                            <a:pt x="15" y="57"/>
                          </a:lnTo>
                          <a:lnTo>
                            <a:pt x="2" y="35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2001" name="Freeform 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45" y="4443"/>
                      <a:ext cx="86" cy="69"/>
                    </a:xfrm>
                    <a:custGeom>
                      <a:avLst/>
                      <a:gdLst>
                        <a:gd name="T0" fmla="*/ 0 w 86"/>
                        <a:gd name="T1" fmla="*/ 0 h 69"/>
                        <a:gd name="T2" fmla="*/ 11 w 86"/>
                        <a:gd name="T3" fmla="*/ 10 h 69"/>
                        <a:gd name="T4" fmla="*/ 25 w 86"/>
                        <a:gd name="T5" fmla="*/ 21 h 69"/>
                        <a:gd name="T6" fmla="*/ 42 w 86"/>
                        <a:gd name="T7" fmla="*/ 33 h 69"/>
                        <a:gd name="T8" fmla="*/ 60 w 86"/>
                        <a:gd name="T9" fmla="*/ 44 h 69"/>
                        <a:gd name="T10" fmla="*/ 77 w 86"/>
                        <a:gd name="T11" fmla="*/ 54 h 69"/>
                        <a:gd name="T12" fmla="*/ 86 w 86"/>
                        <a:gd name="T13" fmla="*/ 61 h 69"/>
                        <a:gd name="T14" fmla="*/ 65 w 86"/>
                        <a:gd name="T15" fmla="*/ 69 h 69"/>
                        <a:gd name="T16" fmla="*/ 42 w 86"/>
                        <a:gd name="T17" fmla="*/ 61 h 69"/>
                        <a:gd name="T18" fmla="*/ 18 w 86"/>
                        <a:gd name="T19" fmla="*/ 52 h 69"/>
                        <a:gd name="T20" fmla="*/ 0 w 86"/>
                        <a:gd name="T21" fmla="*/ 42 h 69"/>
                        <a:gd name="T22" fmla="*/ 1 w 86"/>
                        <a:gd name="T23" fmla="*/ 33 h 69"/>
                        <a:gd name="T24" fmla="*/ 4 w 86"/>
                        <a:gd name="T25" fmla="*/ 17 h 69"/>
                        <a:gd name="T26" fmla="*/ 0 w 86"/>
                        <a:gd name="T27" fmla="*/ 0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86" h="69">
                          <a:moveTo>
                            <a:pt x="0" y="0"/>
                          </a:moveTo>
                          <a:lnTo>
                            <a:pt x="11" y="10"/>
                          </a:lnTo>
                          <a:lnTo>
                            <a:pt x="25" y="21"/>
                          </a:lnTo>
                          <a:lnTo>
                            <a:pt x="42" y="33"/>
                          </a:lnTo>
                          <a:lnTo>
                            <a:pt x="60" y="44"/>
                          </a:lnTo>
                          <a:lnTo>
                            <a:pt x="77" y="54"/>
                          </a:lnTo>
                          <a:lnTo>
                            <a:pt x="86" y="61"/>
                          </a:lnTo>
                          <a:lnTo>
                            <a:pt x="65" y="69"/>
                          </a:lnTo>
                          <a:lnTo>
                            <a:pt x="42" y="61"/>
                          </a:lnTo>
                          <a:lnTo>
                            <a:pt x="18" y="52"/>
                          </a:lnTo>
                          <a:lnTo>
                            <a:pt x="0" y="42"/>
                          </a:lnTo>
                          <a:lnTo>
                            <a:pt x="1" y="33"/>
                          </a:lnTo>
                          <a:lnTo>
                            <a:pt x="4" y="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2002" name="Freeform 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01" y="4426"/>
                      <a:ext cx="732" cy="689"/>
                    </a:xfrm>
                    <a:custGeom>
                      <a:avLst/>
                      <a:gdLst>
                        <a:gd name="T0" fmla="*/ 348 w 732"/>
                        <a:gd name="T1" fmla="*/ 158 h 689"/>
                        <a:gd name="T2" fmla="*/ 292 w 732"/>
                        <a:gd name="T3" fmla="*/ 181 h 689"/>
                        <a:gd name="T4" fmla="*/ 175 w 732"/>
                        <a:gd name="T5" fmla="*/ 200 h 689"/>
                        <a:gd name="T6" fmla="*/ 0 w 732"/>
                        <a:gd name="T7" fmla="*/ 209 h 689"/>
                        <a:gd name="T8" fmla="*/ 205 w 732"/>
                        <a:gd name="T9" fmla="*/ 244 h 689"/>
                        <a:gd name="T10" fmla="*/ 435 w 732"/>
                        <a:gd name="T11" fmla="*/ 225 h 689"/>
                        <a:gd name="T12" fmla="*/ 597 w 732"/>
                        <a:gd name="T13" fmla="*/ 177 h 689"/>
                        <a:gd name="T14" fmla="*/ 648 w 732"/>
                        <a:gd name="T15" fmla="*/ 169 h 689"/>
                        <a:gd name="T16" fmla="*/ 625 w 732"/>
                        <a:gd name="T17" fmla="*/ 208 h 689"/>
                        <a:gd name="T18" fmla="*/ 510 w 732"/>
                        <a:gd name="T19" fmla="*/ 263 h 689"/>
                        <a:gd name="T20" fmla="*/ 304 w 732"/>
                        <a:gd name="T21" fmla="*/ 308 h 689"/>
                        <a:gd name="T22" fmla="*/ 177 w 732"/>
                        <a:gd name="T23" fmla="*/ 352 h 689"/>
                        <a:gd name="T24" fmla="*/ 411 w 732"/>
                        <a:gd name="T25" fmla="*/ 347 h 689"/>
                        <a:gd name="T26" fmla="*/ 567 w 732"/>
                        <a:gd name="T27" fmla="*/ 308 h 689"/>
                        <a:gd name="T28" fmla="*/ 659 w 732"/>
                        <a:gd name="T29" fmla="*/ 276 h 689"/>
                        <a:gd name="T30" fmla="*/ 661 w 732"/>
                        <a:gd name="T31" fmla="*/ 299 h 689"/>
                        <a:gd name="T32" fmla="*/ 584 w 732"/>
                        <a:gd name="T33" fmla="*/ 354 h 689"/>
                        <a:gd name="T34" fmla="*/ 439 w 732"/>
                        <a:gd name="T35" fmla="*/ 407 h 689"/>
                        <a:gd name="T36" fmla="*/ 237 w 732"/>
                        <a:gd name="T37" fmla="*/ 444 h 689"/>
                        <a:gd name="T38" fmla="*/ 305 w 732"/>
                        <a:gd name="T39" fmla="*/ 466 h 689"/>
                        <a:gd name="T40" fmla="*/ 482 w 732"/>
                        <a:gd name="T41" fmla="*/ 458 h 689"/>
                        <a:gd name="T42" fmla="*/ 629 w 732"/>
                        <a:gd name="T43" fmla="*/ 413 h 689"/>
                        <a:gd name="T44" fmla="*/ 642 w 732"/>
                        <a:gd name="T45" fmla="*/ 430 h 689"/>
                        <a:gd name="T46" fmla="*/ 599 w 732"/>
                        <a:gd name="T47" fmla="*/ 474 h 689"/>
                        <a:gd name="T48" fmla="*/ 489 w 732"/>
                        <a:gd name="T49" fmla="*/ 521 h 689"/>
                        <a:gd name="T50" fmla="*/ 360 w 732"/>
                        <a:gd name="T51" fmla="*/ 542 h 689"/>
                        <a:gd name="T52" fmla="*/ 166 w 732"/>
                        <a:gd name="T53" fmla="*/ 546 h 689"/>
                        <a:gd name="T54" fmla="*/ 301 w 732"/>
                        <a:gd name="T55" fmla="*/ 579 h 689"/>
                        <a:gd name="T56" fmla="*/ 427 w 732"/>
                        <a:gd name="T57" fmla="*/ 580 h 689"/>
                        <a:gd name="T58" fmla="*/ 540 w 732"/>
                        <a:gd name="T59" fmla="*/ 562 h 689"/>
                        <a:gd name="T60" fmla="*/ 589 w 732"/>
                        <a:gd name="T61" fmla="*/ 565 h 689"/>
                        <a:gd name="T62" fmla="*/ 561 w 732"/>
                        <a:gd name="T63" fmla="*/ 597 h 689"/>
                        <a:gd name="T64" fmla="*/ 495 w 732"/>
                        <a:gd name="T65" fmla="*/ 622 h 689"/>
                        <a:gd name="T66" fmla="*/ 253 w 732"/>
                        <a:gd name="T67" fmla="*/ 649 h 689"/>
                        <a:gd name="T68" fmla="*/ 453 w 732"/>
                        <a:gd name="T69" fmla="*/ 663 h 689"/>
                        <a:gd name="T70" fmla="*/ 466 w 732"/>
                        <a:gd name="T71" fmla="*/ 687 h 689"/>
                        <a:gd name="T72" fmla="*/ 542 w 732"/>
                        <a:gd name="T73" fmla="*/ 664 h 689"/>
                        <a:gd name="T74" fmla="*/ 597 w 732"/>
                        <a:gd name="T75" fmla="*/ 621 h 689"/>
                        <a:gd name="T76" fmla="*/ 709 w 732"/>
                        <a:gd name="T77" fmla="*/ 453 h 689"/>
                        <a:gd name="T78" fmla="*/ 714 w 732"/>
                        <a:gd name="T79" fmla="*/ 419 h 689"/>
                        <a:gd name="T80" fmla="*/ 698 w 732"/>
                        <a:gd name="T81" fmla="*/ 386 h 689"/>
                        <a:gd name="T82" fmla="*/ 713 w 732"/>
                        <a:gd name="T83" fmla="*/ 354 h 689"/>
                        <a:gd name="T84" fmla="*/ 732 w 732"/>
                        <a:gd name="T85" fmla="*/ 322 h 689"/>
                        <a:gd name="T86" fmla="*/ 719 w 732"/>
                        <a:gd name="T87" fmla="*/ 287 h 689"/>
                        <a:gd name="T88" fmla="*/ 702 w 732"/>
                        <a:gd name="T89" fmla="*/ 255 h 689"/>
                        <a:gd name="T90" fmla="*/ 723 w 732"/>
                        <a:gd name="T91" fmla="*/ 221 h 689"/>
                        <a:gd name="T92" fmla="*/ 722 w 732"/>
                        <a:gd name="T93" fmla="*/ 179 h 689"/>
                        <a:gd name="T94" fmla="*/ 705 w 732"/>
                        <a:gd name="T95" fmla="*/ 147 h 689"/>
                        <a:gd name="T96" fmla="*/ 719 w 732"/>
                        <a:gd name="T97" fmla="*/ 114 h 689"/>
                        <a:gd name="T98" fmla="*/ 732 w 732"/>
                        <a:gd name="T99" fmla="*/ 80 h 689"/>
                        <a:gd name="T100" fmla="*/ 714 w 732"/>
                        <a:gd name="T101" fmla="*/ 48 h 689"/>
                        <a:gd name="T102" fmla="*/ 634 w 732"/>
                        <a:gd name="T103" fmla="*/ 50 h 689"/>
                        <a:gd name="T104" fmla="*/ 475 w 732"/>
                        <a:gd name="T105" fmla="*/ 105 h 689"/>
                        <a:gd name="T106" fmla="*/ 294 w 732"/>
                        <a:gd name="T107" fmla="*/ 135 h 6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732" h="689">
                          <a:moveTo>
                            <a:pt x="294" y="135"/>
                          </a:moveTo>
                          <a:lnTo>
                            <a:pt x="186" y="143"/>
                          </a:lnTo>
                          <a:lnTo>
                            <a:pt x="348" y="158"/>
                          </a:lnTo>
                          <a:lnTo>
                            <a:pt x="338" y="166"/>
                          </a:lnTo>
                          <a:lnTo>
                            <a:pt x="318" y="173"/>
                          </a:lnTo>
                          <a:lnTo>
                            <a:pt x="292" y="181"/>
                          </a:lnTo>
                          <a:lnTo>
                            <a:pt x="258" y="190"/>
                          </a:lnTo>
                          <a:lnTo>
                            <a:pt x="222" y="196"/>
                          </a:lnTo>
                          <a:lnTo>
                            <a:pt x="175" y="200"/>
                          </a:lnTo>
                          <a:lnTo>
                            <a:pt x="120" y="206"/>
                          </a:lnTo>
                          <a:lnTo>
                            <a:pt x="61" y="209"/>
                          </a:lnTo>
                          <a:lnTo>
                            <a:pt x="0" y="209"/>
                          </a:lnTo>
                          <a:lnTo>
                            <a:pt x="95" y="232"/>
                          </a:lnTo>
                          <a:lnTo>
                            <a:pt x="154" y="244"/>
                          </a:lnTo>
                          <a:lnTo>
                            <a:pt x="205" y="244"/>
                          </a:lnTo>
                          <a:lnTo>
                            <a:pt x="267" y="244"/>
                          </a:lnTo>
                          <a:lnTo>
                            <a:pt x="359" y="236"/>
                          </a:lnTo>
                          <a:lnTo>
                            <a:pt x="435" y="225"/>
                          </a:lnTo>
                          <a:lnTo>
                            <a:pt x="499" y="209"/>
                          </a:lnTo>
                          <a:lnTo>
                            <a:pt x="567" y="188"/>
                          </a:lnTo>
                          <a:lnTo>
                            <a:pt x="597" y="177"/>
                          </a:lnTo>
                          <a:lnTo>
                            <a:pt x="625" y="168"/>
                          </a:lnTo>
                          <a:lnTo>
                            <a:pt x="640" y="164"/>
                          </a:lnTo>
                          <a:lnTo>
                            <a:pt x="648" y="169"/>
                          </a:lnTo>
                          <a:lnTo>
                            <a:pt x="648" y="181"/>
                          </a:lnTo>
                          <a:lnTo>
                            <a:pt x="642" y="194"/>
                          </a:lnTo>
                          <a:lnTo>
                            <a:pt x="625" y="208"/>
                          </a:lnTo>
                          <a:lnTo>
                            <a:pt x="597" y="226"/>
                          </a:lnTo>
                          <a:lnTo>
                            <a:pt x="557" y="244"/>
                          </a:lnTo>
                          <a:lnTo>
                            <a:pt x="510" y="263"/>
                          </a:lnTo>
                          <a:lnTo>
                            <a:pt x="448" y="282"/>
                          </a:lnTo>
                          <a:lnTo>
                            <a:pt x="376" y="297"/>
                          </a:lnTo>
                          <a:lnTo>
                            <a:pt x="304" y="308"/>
                          </a:lnTo>
                          <a:lnTo>
                            <a:pt x="228" y="320"/>
                          </a:lnTo>
                          <a:lnTo>
                            <a:pt x="95" y="333"/>
                          </a:lnTo>
                          <a:lnTo>
                            <a:pt x="177" y="352"/>
                          </a:lnTo>
                          <a:lnTo>
                            <a:pt x="243" y="360"/>
                          </a:lnTo>
                          <a:lnTo>
                            <a:pt x="326" y="358"/>
                          </a:lnTo>
                          <a:lnTo>
                            <a:pt x="411" y="347"/>
                          </a:lnTo>
                          <a:lnTo>
                            <a:pt x="474" y="333"/>
                          </a:lnTo>
                          <a:lnTo>
                            <a:pt x="525" y="320"/>
                          </a:lnTo>
                          <a:lnTo>
                            <a:pt x="567" y="308"/>
                          </a:lnTo>
                          <a:lnTo>
                            <a:pt x="610" y="293"/>
                          </a:lnTo>
                          <a:lnTo>
                            <a:pt x="644" y="280"/>
                          </a:lnTo>
                          <a:lnTo>
                            <a:pt x="659" y="276"/>
                          </a:lnTo>
                          <a:lnTo>
                            <a:pt x="668" y="276"/>
                          </a:lnTo>
                          <a:lnTo>
                            <a:pt x="667" y="287"/>
                          </a:lnTo>
                          <a:lnTo>
                            <a:pt x="661" y="299"/>
                          </a:lnTo>
                          <a:lnTo>
                            <a:pt x="648" y="314"/>
                          </a:lnTo>
                          <a:lnTo>
                            <a:pt x="617" y="335"/>
                          </a:lnTo>
                          <a:lnTo>
                            <a:pt x="584" y="354"/>
                          </a:lnTo>
                          <a:lnTo>
                            <a:pt x="546" y="371"/>
                          </a:lnTo>
                          <a:lnTo>
                            <a:pt x="496" y="390"/>
                          </a:lnTo>
                          <a:lnTo>
                            <a:pt x="439" y="407"/>
                          </a:lnTo>
                          <a:lnTo>
                            <a:pt x="352" y="426"/>
                          </a:lnTo>
                          <a:lnTo>
                            <a:pt x="294" y="438"/>
                          </a:lnTo>
                          <a:lnTo>
                            <a:pt x="237" y="444"/>
                          </a:lnTo>
                          <a:lnTo>
                            <a:pt x="154" y="449"/>
                          </a:lnTo>
                          <a:lnTo>
                            <a:pt x="239" y="461"/>
                          </a:lnTo>
                          <a:lnTo>
                            <a:pt x="305" y="466"/>
                          </a:lnTo>
                          <a:lnTo>
                            <a:pt x="360" y="468"/>
                          </a:lnTo>
                          <a:lnTo>
                            <a:pt x="423" y="466"/>
                          </a:lnTo>
                          <a:lnTo>
                            <a:pt x="482" y="458"/>
                          </a:lnTo>
                          <a:lnTo>
                            <a:pt x="530" y="447"/>
                          </a:lnTo>
                          <a:lnTo>
                            <a:pt x="568" y="434"/>
                          </a:lnTo>
                          <a:lnTo>
                            <a:pt x="629" y="413"/>
                          </a:lnTo>
                          <a:lnTo>
                            <a:pt x="637" y="413"/>
                          </a:lnTo>
                          <a:lnTo>
                            <a:pt x="644" y="417"/>
                          </a:lnTo>
                          <a:lnTo>
                            <a:pt x="642" y="430"/>
                          </a:lnTo>
                          <a:lnTo>
                            <a:pt x="634" y="444"/>
                          </a:lnTo>
                          <a:lnTo>
                            <a:pt x="620" y="458"/>
                          </a:lnTo>
                          <a:lnTo>
                            <a:pt x="599" y="474"/>
                          </a:lnTo>
                          <a:lnTo>
                            <a:pt x="563" y="493"/>
                          </a:lnTo>
                          <a:lnTo>
                            <a:pt x="525" y="510"/>
                          </a:lnTo>
                          <a:lnTo>
                            <a:pt x="489" y="521"/>
                          </a:lnTo>
                          <a:lnTo>
                            <a:pt x="448" y="531"/>
                          </a:lnTo>
                          <a:lnTo>
                            <a:pt x="410" y="537"/>
                          </a:lnTo>
                          <a:lnTo>
                            <a:pt x="360" y="542"/>
                          </a:lnTo>
                          <a:lnTo>
                            <a:pt x="305" y="545"/>
                          </a:lnTo>
                          <a:lnTo>
                            <a:pt x="250" y="546"/>
                          </a:lnTo>
                          <a:lnTo>
                            <a:pt x="166" y="546"/>
                          </a:lnTo>
                          <a:lnTo>
                            <a:pt x="211" y="562"/>
                          </a:lnTo>
                          <a:lnTo>
                            <a:pt x="253" y="573"/>
                          </a:lnTo>
                          <a:lnTo>
                            <a:pt x="301" y="579"/>
                          </a:lnTo>
                          <a:lnTo>
                            <a:pt x="342" y="580"/>
                          </a:lnTo>
                          <a:lnTo>
                            <a:pt x="384" y="583"/>
                          </a:lnTo>
                          <a:lnTo>
                            <a:pt x="427" y="580"/>
                          </a:lnTo>
                          <a:lnTo>
                            <a:pt x="462" y="579"/>
                          </a:lnTo>
                          <a:lnTo>
                            <a:pt x="495" y="573"/>
                          </a:lnTo>
                          <a:lnTo>
                            <a:pt x="540" y="562"/>
                          </a:lnTo>
                          <a:lnTo>
                            <a:pt x="574" y="554"/>
                          </a:lnTo>
                          <a:lnTo>
                            <a:pt x="587" y="555"/>
                          </a:lnTo>
                          <a:lnTo>
                            <a:pt x="589" y="565"/>
                          </a:lnTo>
                          <a:lnTo>
                            <a:pt x="585" y="575"/>
                          </a:lnTo>
                          <a:lnTo>
                            <a:pt x="576" y="586"/>
                          </a:lnTo>
                          <a:lnTo>
                            <a:pt x="561" y="597"/>
                          </a:lnTo>
                          <a:lnTo>
                            <a:pt x="544" y="605"/>
                          </a:lnTo>
                          <a:lnTo>
                            <a:pt x="525" y="614"/>
                          </a:lnTo>
                          <a:lnTo>
                            <a:pt x="495" y="622"/>
                          </a:lnTo>
                          <a:lnTo>
                            <a:pt x="432" y="631"/>
                          </a:lnTo>
                          <a:lnTo>
                            <a:pt x="372" y="639"/>
                          </a:lnTo>
                          <a:lnTo>
                            <a:pt x="253" y="649"/>
                          </a:lnTo>
                          <a:lnTo>
                            <a:pt x="407" y="656"/>
                          </a:lnTo>
                          <a:lnTo>
                            <a:pt x="439" y="656"/>
                          </a:lnTo>
                          <a:lnTo>
                            <a:pt x="453" y="663"/>
                          </a:lnTo>
                          <a:lnTo>
                            <a:pt x="461" y="670"/>
                          </a:lnTo>
                          <a:lnTo>
                            <a:pt x="458" y="681"/>
                          </a:lnTo>
                          <a:lnTo>
                            <a:pt x="466" y="687"/>
                          </a:lnTo>
                          <a:lnTo>
                            <a:pt x="486" y="689"/>
                          </a:lnTo>
                          <a:lnTo>
                            <a:pt x="516" y="677"/>
                          </a:lnTo>
                          <a:lnTo>
                            <a:pt x="542" y="664"/>
                          </a:lnTo>
                          <a:lnTo>
                            <a:pt x="563" y="651"/>
                          </a:lnTo>
                          <a:lnTo>
                            <a:pt x="580" y="639"/>
                          </a:lnTo>
                          <a:lnTo>
                            <a:pt x="597" y="621"/>
                          </a:lnTo>
                          <a:lnTo>
                            <a:pt x="651" y="548"/>
                          </a:lnTo>
                          <a:lnTo>
                            <a:pt x="693" y="485"/>
                          </a:lnTo>
                          <a:lnTo>
                            <a:pt x="709" y="453"/>
                          </a:lnTo>
                          <a:lnTo>
                            <a:pt x="713" y="440"/>
                          </a:lnTo>
                          <a:lnTo>
                            <a:pt x="714" y="430"/>
                          </a:lnTo>
                          <a:lnTo>
                            <a:pt x="714" y="419"/>
                          </a:lnTo>
                          <a:lnTo>
                            <a:pt x="706" y="406"/>
                          </a:lnTo>
                          <a:lnTo>
                            <a:pt x="701" y="398"/>
                          </a:lnTo>
                          <a:lnTo>
                            <a:pt x="698" y="386"/>
                          </a:lnTo>
                          <a:lnTo>
                            <a:pt x="701" y="373"/>
                          </a:lnTo>
                          <a:lnTo>
                            <a:pt x="706" y="364"/>
                          </a:lnTo>
                          <a:lnTo>
                            <a:pt x="713" y="354"/>
                          </a:lnTo>
                          <a:lnTo>
                            <a:pt x="719" y="344"/>
                          </a:lnTo>
                          <a:lnTo>
                            <a:pt x="727" y="333"/>
                          </a:lnTo>
                          <a:lnTo>
                            <a:pt x="732" y="322"/>
                          </a:lnTo>
                          <a:lnTo>
                            <a:pt x="731" y="308"/>
                          </a:lnTo>
                          <a:lnTo>
                            <a:pt x="726" y="297"/>
                          </a:lnTo>
                          <a:lnTo>
                            <a:pt x="719" y="287"/>
                          </a:lnTo>
                          <a:lnTo>
                            <a:pt x="713" y="278"/>
                          </a:lnTo>
                          <a:lnTo>
                            <a:pt x="705" y="267"/>
                          </a:lnTo>
                          <a:lnTo>
                            <a:pt x="702" y="255"/>
                          </a:lnTo>
                          <a:lnTo>
                            <a:pt x="705" y="246"/>
                          </a:lnTo>
                          <a:lnTo>
                            <a:pt x="714" y="232"/>
                          </a:lnTo>
                          <a:lnTo>
                            <a:pt x="723" y="221"/>
                          </a:lnTo>
                          <a:lnTo>
                            <a:pt x="727" y="209"/>
                          </a:lnTo>
                          <a:lnTo>
                            <a:pt x="727" y="194"/>
                          </a:lnTo>
                          <a:lnTo>
                            <a:pt x="722" y="179"/>
                          </a:lnTo>
                          <a:lnTo>
                            <a:pt x="713" y="168"/>
                          </a:lnTo>
                          <a:lnTo>
                            <a:pt x="709" y="160"/>
                          </a:lnTo>
                          <a:lnTo>
                            <a:pt x="705" y="147"/>
                          </a:lnTo>
                          <a:lnTo>
                            <a:pt x="706" y="133"/>
                          </a:lnTo>
                          <a:lnTo>
                            <a:pt x="714" y="122"/>
                          </a:lnTo>
                          <a:lnTo>
                            <a:pt x="719" y="114"/>
                          </a:lnTo>
                          <a:lnTo>
                            <a:pt x="727" y="105"/>
                          </a:lnTo>
                          <a:lnTo>
                            <a:pt x="731" y="93"/>
                          </a:lnTo>
                          <a:lnTo>
                            <a:pt x="732" y="80"/>
                          </a:lnTo>
                          <a:lnTo>
                            <a:pt x="730" y="72"/>
                          </a:lnTo>
                          <a:lnTo>
                            <a:pt x="722" y="59"/>
                          </a:lnTo>
                          <a:lnTo>
                            <a:pt x="714" y="48"/>
                          </a:lnTo>
                          <a:lnTo>
                            <a:pt x="709" y="34"/>
                          </a:lnTo>
                          <a:lnTo>
                            <a:pt x="709" y="0"/>
                          </a:lnTo>
                          <a:lnTo>
                            <a:pt x="634" y="50"/>
                          </a:lnTo>
                          <a:lnTo>
                            <a:pt x="589" y="69"/>
                          </a:lnTo>
                          <a:lnTo>
                            <a:pt x="536" y="86"/>
                          </a:lnTo>
                          <a:lnTo>
                            <a:pt x="475" y="105"/>
                          </a:lnTo>
                          <a:lnTo>
                            <a:pt x="420" y="116"/>
                          </a:lnTo>
                          <a:lnTo>
                            <a:pt x="365" y="126"/>
                          </a:lnTo>
                          <a:lnTo>
                            <a:pt x="294" y="135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42003" name="Group 19"/>
                <p:cNvGrpSpPr>
                  <a:grpSpLocks noChangeAspect="1"/>
                </p:cNvGrpSpPr>
                <p:nvPr/>
              </p:nvGrpSpPr>
              <p:grpSpPr bwMode="auto">
                <a:xfrm>
                  <a:off x="6929" y="4535"/>
                  <a:ext cx="218" cy="436"/>
                  <a:chOff x="6929" y="4535"/>
                  <a:chExt cx="218" cy="436"/>
                </a:xfrm>
              </p:grpSpPr>
              <p:sp>
                <p:nvSpPr>
                  <p:cNvPr id="42004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6971" y="4651"/>
                    <a:ext cx="167" cy="70"/>
                  </a:xfrm>
                  <a:custGeom>
                    <a:avLst/>
                    <a:gdLst>
                      <a:gd name="T0" fmla="*/ 167 w 167"/>
                      <a:gd name="T1" fmla="*/ 13 h 70"/>
                      <a:gd name="T2" fmla="*/ 151 w 167"/>
                      <a:gd name="T3" fmla="*/ 0 h 70"/>
                      <a:gd name="T4" fmla="*/ 100 w 167"/>
                      <a:gd name="T5" fmla="*/ 26 h 70"/>
                      <a:gd name="T6" fmla="*/ 49 w 167"/>
                      <a:gd name="T7" fmla="*/ 45 h 70"/>
                      <a:gd name="T8" fmla="*/ 0 w 167"/>
                      <a:gd name="T9" fmla="*/ 59 h 70"/>
                      <a:gd name="T10" fmla="*/ 9 w 167"/>
                      <a:gd name="T11" fmla="*/ 70 h 70"/>
                      <a:gd name="T12" fmla="*/ 43 w 167"/>
                      <a:gd name="T13" fmla="*/ 70 h 70"/>
                      <a:gd name="T14" fmla="*/ 89 w 167"/>
                      <a:gd name="T15" fmla="*/ 60 h 70"/>
                      <a:gd name="T16" fmla="*/ 130 w 167"/>
                      <a:gd name="T17" fmla="*/ 40 h 70"/>
                      <a:gd name="T18" fmla="*/ 167 w 167"/>
                      <a:gd name="T19" fmla="*/ 13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7" h="70">
                        <a:moveTo>
                          <a:pt x="167" y="13"/>
                        </a:moveTo>
                        <a:lnTo>
                          <a:pt x="151" y="0"/>
                        </a:lnTo>
                        <a:lnTo>
                          <a:pt x="100" y="26"/>
                        </a:lnTo>
                        <a:lnTo>
                          <a:pt x="49" y="45"/>
                        </a:lnTo>
                        <a:lnTo>
                          <a:pt x="0" y="59"/>
                        </a:lnTo>
                        <a:lnTo>
                          <a:pt x="9" y="70"/>
                        </a:lnTo>
                        <a:lnTo>
                          <a:pt x="43" y="70"/>
                        </a:lnTo>
                        <a:lnTo>
                          <a:pt x="89" y="60"/>
                        </a:lnTo>
                        <a:lnTo>
                          <a:pt x="130" y="40"/>
                        </a:lnTo>
                        <a:lnTo>
                          <a:pt x="167" y="13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005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7001" y="4763"/>
                    <a:ext cx="146" cy="78"/>
                  </a:xfrm>
                  <a:custGeom>
                    <a:avLst/>
                    <a:gdLst>
                      <a:gd name="T0" fmla="*/ 146 w 146"/>
                      <a:gd name="T1" fmla="*/ 15 h 78"/>
                      <a:gd name="T2" fmla="*/ 138 w 146"/>
                      <a:gd name="T3" fmla="*/ 0 h 78"/>
                      <a:gd name="T4" fmla="*/ 89 w 146"/>
                      <a:gd name="T5" fmla="*/ 34 h 78"/>
                      <a:gd name="T6" fmla="*/ 50 w 146"/>
                      <a:gd name="T7" fmla="*/ 51 h 78"/>
                      <a:gd name="T8" fmla="*/ 0 w 146"/>
                      <a:gd name="T9" fmla="*/ 66 h 78"/>
                      <a:gd name="T10" fmla="*/ 10 w 146"/>
                      <a:gd name="T11" fmla="*/ 78 h 78"/>
                      <a:gd name="T12" fmla="*/ 42 w 146"/>
                      <a:gd name="T13" fmla="*/ 78 h 78"/>
                      <a:gd name="T14" fmla="*/ 74 w 146"/>
                      <a:gd name="T15" fmla="*/ 69 h 78"/>
                      <a:gd name="T16" fmla="*/ 112 w 146"/>
                      <a:gd name="T17" fmla="*/ 45 h 78"/>
                      <a:gd name="T18" fmla="*/ 146 w 146"/>
                      <a:gd name="T19" fmla="*/ 15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6" h="78">
                        <a:moveTo>
                          <a:pt x="146" y="15"/>
                        </a:moveTo>
                        <a:lnTo>
                          <a:pt x="138" y="0"/>
                        </a:lnTo>
                        <a:lnTo>
                          <a:pt x="89" y="34"/>
                        </a:lnTo>
                        <a:lnTo>
                          <a:pt x="50" y="51"/>
                        </a:lnTo>
                        <a:lnTo>
                          <a:pt x="0" y="66"/>
                        </a:lnTo>
                        <a:lnTo>
                          <a:pt x="10" y="78"/>
                        </a:lnTo>
                        <a:lnTo>
                          <a:pt x="42" y="78"/>
                        </a:lnTo>
                        <a:lnTo>
                          <a:pt x="74" y="69"/>
                        </a:lnTo>
                        <a:lnTo>
                          <a:pt x="112" y="45"/>
                        </a:lnTo>
                        <a:lnTo>
                          <a:pt x="146" y="15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006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6992" y="4894"/>
                    <a:ext cx="149" cy="77"/>
                  </a:xfrm>
                  <a:custGeom>
                    <a:avLst/>
                    <a:gdLst>
                      <a:gd name="T0" fmla="*/ 149 w 149"/>
                      <a:gd name="T1" fmla="*/ 11 h 77"/>
                      <a:gd name="T2" fmla="*/ 138 w 149"/>
                      <a:gd name="T3" fmla="*/ 0 h 77"/>
                      <a:gd name="T4" fmla="*/ 93 w 149"/>
                      <a:gd name="T5" fmla="*/ 31 h 77"/>
                      <a:gd name="T6" fmla="*/ 49 w 149"/>
                      <a:gd name="T7" fmla="*/ 49 h 77"/>
                      <a:gd name="T8" fmla="*/ 0 w 149"/>
                      <a:gd name="T9" fmla="*/ 63 h 77"/>
                      <a:gd name="T10" fmla="*/ 9 w 149"/>
                      <a:gd name="T11" fmla="*/ 77 h 77"/>
                      <a:gd name="T12" fmla="*/ 42 w 149"/>
                      <a:gd name="T13" fmla="*/ 74 h 77"/>
                      <a:gd name="T14" fmla="*/ 81 w 149"/>
                      <a:gd name="T15" fmla="*/ 65 h 77"/>
                      <a:gd name="T16" fmla="*/ 121 w 149"/>
                      <a:gd name="T17" fmla="*/ 40 h 77"/>
                      <a:gd name="T18" fmla="*/ 149 w 149"/>
                      <a:gd name="T19" fmla="*/ 11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9" h="77">
                        <a:moveTo>
                          <a:pt x="149" y="11"/>
                        </a:moveTo>
                        <a:lnTo>
                          <a:pt x="138" y="0"/>
                        </a:lnTo>
                        <a:lnTo>
                          <a:pt x="93" y="31"/>
                        </a:lnTo>
                        <a:lnTo>
                          <a:pt x="49" y="49"/>
                        </a:lnTo>
                        <a:lnTo>
                          <a:pt x="0" y="63"/>
                        </a:lnTo>
                        <a:lnTo>
                          <a:pt x="9" y="77"/>
                        </a:lnTo>
                        <a:lnTo>
                          <a:pt x="42" y="74"/>
                        </a:lnTo>
                        <a:lnTo>
                          <a:pt x="81" y="65"/>
                        </a:lnTo>
                        <a:lnTo>
                          <a:pt x="121" y="40"/>
                        </a:lnTo>
                        <a:lnTo>
                          <a:pt x="149" y="11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007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6929" y="4535"/>
                    <a:ext cx="171" cy="68"/>
                  </a:xfrm>
                  <a:custGeom>
                    <a:avLst/>
                    <a:gdLst>
                      <a:gd name="T0" fmla="*/ 171 w 171"/>
                      <a:gd name="T1" fmla="*/ 13 h 68"/>
                      <a:gd name="T2" fmla="*/ 154 w 171"/>
                      <a:gd name="T3" fmla="*/ 0 h 68"/>
                      <a:gd name="T4" fmla="*/ 97 w 171"/>
                      <a:gd name="T5" fmla="*/ 26 h 68"/>
                      <a:gd name="T6" fmla="*/ 50 w 171"/>
                      <a:gd name="T7" fmla="*/ 41 h 68"/>
                      <a:gd name="T8" fmla="*/ 0 w 171"/>
                      <a:gd name="T9" fmla="*/ 55 h 68"/>
                      <a:gd name="T10" fmla="*/ 11 w 171"/>
                      <a:gd name="T11" fmla="*/ 68 h 68"/>
                      <a:gd name="T12" fmla="*/ 42 w 171"/>
                      <a:gd name="T13" fmla="*/ 66 h 68"/>
                      <a:gd name="T14" fmla="*/ 82 w 171"/>
                      <a:gd name="T15" fmla="*/ 57 h 68"/>
                      <a:gd name="T16" fmla="*/ 127 w 171"/>
                      <a:gd name="T17" fmla="*/ 40 h 68"/>
                      <a:gd name="T18" fmla="*/ 171 w 171"/>
                      <a:gd name="T19" fmla="*/ 13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1" h="68">
                        <a:moveTo>
                          <a:pt x="171" y="13"/>
                        </a:moveTo>
                        <a:lnTo>
                          <a:pt x="154" y="0"/>
                        </a:lnTo>
                        <a:lnTo>
                          <a:pt x="97" y="26"/>
                        </a:lnTo>
                        <a:lnTo>
                          <a:pt x="50" y="41"/>
                        </a:lnTo>
                        <a:lnTo>
                          <a:pt x="0" y="55"/>
                        </a:lnTo>
                        <a:lnTo>
                          <a:pt x="11" y="68"/>
                        </a:lnTo>
                        <a:lnTo>
                          <a:pt x="42" y="66"/>
                        </a:lnTo>
                        <a:lnTo>
                          <a:pt x="82" y="57"/>
                        </a:lnTo>
                        <a:lnTo>
                          <a:pt x="127" y="40"/>
                        </a:lnTo>
                        <a:lnTo>
                          <a:pt x="171" y="13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42008" name="Freeform 24"/>
              <p:cNvSpPr>
                <a:spLocks noChangeAspect="1"/>
              </p:cNvSpPr>
              <p:nvPr/>
            </p:nvSpPr>
            <p:spPr bwMode="auto">
              <a:xfrm>
                <a:off x="5770" y="1606"/>
                <a:ext cx="2019" cy="2908"/>
              </a:xfrm>
              <a:custGeom>
                <a:avLst/>
                <a:gdLst>
                  <a:gd name="T0" fmla="*/ 1445 w 2019"/>
                  <a:gd name="T1" fmla="*/ 2807 h 2908"/>
                  <a:gd name="T2" fmla="*/ 1463 w 2019"/>
                  <a:gd name="T3" fmla="*/ 2784 h 2908"/>
                  <a:gd name="T4" fmla="*/ 1471 w 2019"/>
                  <a:gd name="T5" fmla="*/ 2765 h 2908"/>
                  <a:gd name="T6" fmla="*/ 1484 w 2019"/>
                  <a:gd name="T7" fmla="*/ 2698 h 2908"/>
                  <a:gd name="T8" fmla="*/ 1563 w 2019"/>
                  <a:gd name="T9" fmla="*/ 2229 h 2908"/>
                  <a:gd name="T10" fmla="*/ 1619 w 2019"/>
                  <a:gd name="T11" fmla="*/ 2062 h 2908"/>
                  <a:gd name="T12" fmla="*/ 1672 w 2019"/>
                  <a:gd name="T13" fmla="*/ 1943 h 2908"/>
                  <a:gd name="T14" fmla="*/ 1773 w 2019"/>
                  <a:gd name="T15" fmla="*/ 1766 h 2908"/>
                  <a:gd name="T16" fmla="*/ 1879 w 2019"/>
                  <a:gd name="T17" fmla="*/ 1590 h 2908"/>
                  <a:gd name="T18" fmla="*/ 1952 w 2019"/>
                  <a:gd name="T19" fmla="*/ 1429 h 2908"/>
                  <a:gd name="T20" fmla="*/ 1995 w 2019"/>
                  <a:gd name="T21" fmla="*/ 1267 h 2908"/>
                  <a:gd name="T22" fmla="*/ 2019 w 2019"/>
                  <a:gd name="T23" fmla="*/ 1062 h 2908"/>
                  <a:gd name="T24" fmla="*/ 2003 w 2019"/>
                  <a:gd name="T25" fmla="*/ 873 h 2908"/>
                  <a:gd name="T26" fmla="*/ 1960 w 2019"/>
                  <a:gd name="T27" fmla="*/ 694 h 2908"/>
                  <a:gd name="T28" fmla="*/ 1888 w 2019"/>
                  <a:gd name="T29" fmla="*/ 529 h 2908"/>
                  <a:gd name="T30" fmla="*/ 1765 w 2019"/>
                  <a:gd name="T31" fmla="*/ 354 h 2908"/>
                  <a:gd name="T32" fmla="*/ 1636 w 2019"/>
                  <a:gd name="T33" fmla="*/ 232 h 2908"/>
                  <a:gd name="T34" fmla="*/ 1471 w 2019"/>
                  <a:gd name="T35" fmla="*/ 120 h 2908"/>
                  <a:gd name="T36" fmla="*/ 1277 w 2019"/>
                  <a:gd name="T37" fmla="*/ 40 h 2908"/>
                  <a:gd name="T38" fmla="*/ 1115 w 2019"/>
                  <a:gd name="T39" fmla="*/ 6 h 2908"/>
                  <a:gd name="T40" fmla="*/ 936 w 2019"/>
                  <a:gd name="T41" fmla="*/ 0 h 2908"/>
                  <a:gd name="T42" fmla="*/ 782 w 2019"/>
                  <a:gd name="T43" fmla="*/ 28 h 2908"/>
                  <a:gd name="T44" fmla="*/ 630 w 2019"/>
                  <a:gd name="T45" fmla="*/ 78 h 2908"/>
                  <a:gd name="T46" fmla="*/ 501 w 2019"/>
                  <a:gd name="T47" fmla="*/ 145 h 2908"/>
                  <a:gd name="T48" fmla="*/ 365 w 2019"/>
                  <a:gd name="T49" fmla="*/ 242 h 2908"/>
                  <a:gd name="T50" fmla="*/ 242 w 2019"/>
                  <a:gd name="T51" fmla="*/ 360 h 2908"/>
                  <a:gd name="T52" fmla="*/ 140 w 2019"/>
                  <a:gd name="T53" fmla="*/ 495 h 2908"/>
                  <a:gd name="T54" fmla="*/ 53 w 2019"/>
                  <a:gd name="T55" fmla="*/ 685 h 2908"/>
                  <a:gd name="T56" fmla="*/ 7 w 2019"/>
                  <a:gd name="T57" fmla="*/ 879 h 2908"/>
                  <a:gd name="T58" fmla="*/ 0 w 2019"/>
                  <a:gd name="T59" fmla="*/ 1052 h 2908"/>
                  <a:gd name="T60" fmla="*/ 14 w 2019"/>
                  <a:gd name="T61" fmla="*/ 1239 h 2908"/>
                  <a:gd name="T62" fmla="*/ 62 w 2019"/>
                  <a:gd name="T63" fmla="*/ 1427 h 2908"/>
                  <a:gd name="T64" fmla="*/ 144 w 2019"/>
                  <a:gd name="T65" fmla="*/ 1602 h 2908"/>
                  <a:gd name="T66" fmla="*/ 239 w 2019"/>
                  <a:gd name="T67" fmla="*/ 1770 h 2908"/>
                  <a:gd name="T68" fmla="*/ 370 w 2019"/>
                  <a:gd name="T69" fmla="*/ 2007 h 2908"/>
                  <a:gd name="T70" fmla="*/ 429 w 2019"/>
                  <a:gd name="T71" fmla="*/ 2138 h 2908"/>
                  <a:gd name="T72" fmla="*/ 469 w 2019"/>
                  <a:gd name="T73" fmla="*/ 2292 h 2908"/>
                  <a:gd name="T74" fmla="*/ 501 w 2019"/>
                  <a:gd name="T75" fmla="*/ 2506 h 2908"/>
                  <a:gd name="T76" fmla="*/ 526 w 2019"/>
                  <a:gd name="T77" fmla="*/ 2693 h 2908"/>
                  <a:gd name="T78" fmla="*/ 543 w 2019"/>
                  <a:gd name="T79" fmla="*/ 2767 h 2908"/>
                  <a:gd name="T80" fmla="*/ 552 w 2019"/>
                  <a:gd name="T81" fmla="*/ 2784 h 2908"/>
                  <a:gd name="T82" fmla="*/ 576 w 2019"/>
                  <a:gd name="T83" fmla="*/ 2812 h 2908"/>
                  <a:gd name="T84" fmla="*/ 635 w 2019"/>
                  <a:gd name="T85" fmla="*/ 2847 h 2908"/>
                  <a:gd name="T86" fmla="*/ 703 w 2019"/>
                  <a:gd name="T87" fmla="*/ 2870 h 2908"/>
                  <a:gd name="T88" fmla="*/ 778 w 2019"/>
                  <a:gd name="T89" fmla="*/ 2889 h 2908"/>
                  <a:gd name="T90" fmla="*/ 857 w 2019"/>
                  <a:gd name="T91" fmla="*/ 2900 h 2908"/>
                  <a:gd name="T92" fmla="*/ 934 w 2019"/>
                  <a:gd name="T93" fmla="*/ 2906 h 2908"/>
                  <a:gd name="T94" fmla="*/ 1006 w 2019"/>
                  <a:gd name="T95" fmla="*/ 2908 h 2908"/>
                  <a:gd name="T96" fmla="*/ 1086 w 2019"/>
                  <a:gd name="T97" fmla="*/ 2906 h 2908"/>
                  <a:gd name="T98" fmla="*/ 1166 w 2019"/>
                  <a:gd name="T99" fmla="*/ 2900 h 2908"/>
                  <a:gd name="T100" fmla="*/ 1241 w 2019"/>
                  <a:gd name="T101" fmla="*/ 2887 h 2908"/>
                  <a:gd name="T102" fmla="*/ 1309 w 2019"/>
                  <a:gd name="T103" fmla="*/ 2871 h 2908"/>
                  <a:gd name="T104" fmla="*/ 1375 w 2019"/>
                  <a:gd name="T105" fmla="*/ 2849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19" h="2908">
                    <a:moveTo>
                      <a:pt x="1415" y="2830"/>
                    </a:moveTo>
                    <a:lnTo>
                      <a:pt x="1432" y="2818"/>
                    </a:lnTo>
                    <a:lnTo>
                      <a:pt x="1445" y="2807"/>
                    </a:lnTo>
                    <a:lnTo>
                      <a:pt x="1453" y="2799"/>
                    </a:lnTo>
                    <a:lnTo>
                      <a:pt x="1458" y="2790"/>
                    </a:lnTo>
                    <a:lnTo>
                      <a:pt x="1463" y="2784"/>
                    </a:lnTo>
                    <a:lnTo>
                      <a:pt x="1466" y="2778"/>
                    </a:lnTo>
                    <a:lnTo>
                      <a:pt x="1470" y="2773"/>
                    </a:lnTo>
                    <a:lnTo>
                      <a:pt x="1471" y="2765"/>
                    </a:lnTo>
                    <a:lnTo>
                      <a:pt x="1474" y="2756"/>
                    </a:lnTo>
                    <a:lnTo>
                      <a:pt x="1475" y="2744"/>
                    </a:lnTo>
                    <a:lnTo>
                      <a:pt x="1484" y="2698"/>
                    </a:lnTo>
                    <a:lnTo>
                      <a:pt x="1543" y="2322"/>
                    </a:lnTo>
                    <a:lnTo>
                      <a:pt x="1554" y="2268"/>
                    </a:lnTo>
                    <a:lnTo>
                      <a:pt x="1563" y="2229"/>
                    </a:lnTo>
                    <a:lnTo>
                      <a:pt x="1577" y="2175"/>
                    </a:lnTo>
                    <a:lnTo>
                      <a:pt x="1598" y="2115"/>
                    </a:lnTo>
                    <a:lnTo>
                      <a:pt x="1619" y="2062"/>
                    </a:lnTo>
                    <a:lnTo>
                      <a:pt x="1638" y="2018"/>
                    </a:lnTo>
                    <a:lnTo>
                      <a:pt x="1655" y="1980"/>
                    </a:lnTo>
                    <a:lnTo>
                      <a:pt x="1672" y="1943"/>
                    </a:lnTo>
                    <a:lnTo>
                      <a:pt x="1706" y="1880"/>
                    </a:lnTo>
                    <a:lnTo>
                      <a:pt x="1740" y="1821"/>
                    </a:lnTo>
                    <a:lnTo>
                      <a:pt x="1773" y="1766"/>
                    </a:lnTo>
                    <a:lnTo>
                      <a:pt x="1799" y="1724"/>
                    </a:lnTo>
                    <a:lnTo>
                      <a:pt x="1846" y="1645"/>
                    </a:lnTo>
                    <a:lnTo>
                      <a:pt x="1879" y="1590"/>
                    </a:lnTo>
                    <a:lnTo>
                      <a:pt x="1905" y="1544"/>
                    </a:lnTo>
                    <a:lnTo>
                      <a:pt x="1927" y="1492"/>
                    </a:lnTo>
                    <a:lnTo>
                      <a:pt x="1952" y="1429"/>
                    </a:lnTo>
                    <a:lnTo>
                      <a:pt x="1969" y="1374"/>
                    </a:lnTo>
                    <a:lnTo>
                      <a:pt x="1985" y="1316"/>
                    </a:lnTo>
                    <a:lnTo>
                      <a:pt x="1995" y="1267"/>
                    </a:lnTo>
                    <a:lnTo>
                      <a:pt x="2007" y="1212"/>
                    </a:lnTo>
                    <a:lnTo>
                      <a:pt x="2015" y="1142"/>
                    </a:lnTo>
                    <a:lnTo>
                      <a:pt x="2019" y="1062"/>
                    </a:lnTo>
                    <a:lnTo>
                      <a:pt x="2019" y="987"/>
                    </a:lnTo>
                    <a:lnTo>
                      <a:pt x="2012" y="928"/>
                    </a:lnTo>
                    <a:lnTo>
                      <a:pt x="2003" y="873"/>
                    </a:lnTo>
                    <a:lnTo>
                      <a:pt x="1994" y="824"/>
                    </a:lnTo>
                    <a:lnTo>
                      <a:pt x="1978" y="759"/>
                    </a:lnTo>
                    <a:lnTo>
                      <a:pt x="1960" y="694"/>
                    </a:lnTo>
                    <a:lnTo>
                      <a:pt x="1940" y="634"/>
                    </a:lnTo>
                    <a:lnTo>
                      <a:pt x="1917" y="578"/>
                    </a:lnTo>
                    <a:lnTo>
                      <a:pt x="1888" y="529"/>
                    </a:lnTo>
                    <a:lnTo>
                      <a:pt x="1850" y="466"/>
                    </a:lnTo>
                    <a:lnTo>
                      <a:pt x="1807" y="403"/>
                    </a:lnTo>
                    <a:lnTo>
                      <a:pt x="1765" y="354"/>
                    </a:lnTo>
                    <a:lnTo>
                      <a:pt x="1727" y="312"/>
                    </a:lnTo>
                    <a:lnTo>
                      <a:pt x="1683" y="272"/>
                    </a:lnTo>
                    <a:lnTo>
                      <a:pt x="1636" y="232"/>
                    </a:lnTo>
                    <a:lnTo>
                      <a:pt x="1590" y="196"/>
                    </a:lnTo>
                    <a:lnTo>
                      <a:pt x="1535" y="159"/>
                    </a:lnTo>
                    <a:lnTo>
                      <a:pt x="1471" y="120"/>
                    </a:lnTo>
                    <a:lnTo>
                      <a:pt x="1411" y="90"/>
                    </a:lnTo>
                    <a:lnTo>
                      <a:pt x="1341" y="61"/>
                    </a:lnTo>
                    <a:lnTo>
                      <a:pt x="1277" y="40"/>
                    </a:lnTo>
                    <a:lnTo>
                      <a:pt x="1224" y="27"/>
                    </a:lnTo>
                    <a:lnTo>
                      <a:pt x="1167" y="14"/>
                    </a:lnTo>
                    <a:lnTo>
                      <a:pt x="1115" y="6"/>
                    </a:lnTo>
                    <a:lnTo>
                      <a:pt x="1053" y="0"/>
                    </a:lnTo>
                    <a:lnTo>
                      <a:pt x="997" y="0"/>
                    </a:lnTo>
                    <a:lnTo>
                      <a:pt x="936" y="0"/>
                    </a:lnTo>
                    <a:lnTo>
                      <a:pt x="885" y="6"/>
                    </a:lnTo>
                    <a:lnTo>
                      <a:pt x="826" y="19"/>
                    </a:lnTo>
                    <a:lnTo>
                      <a:pt x="782" y="28"/>
                    </a:lnTo>
                    <a:lnTo>
                      <a:pt x="727" y="44"/>
                    </a:lnTo>
                    <a:lnTo>
                      <a:pt x="676" y="59"/>
                    </a:lnTo>
                    <a:lnTo>
                      <a:pt x="630" y="78"/>
                    </a:lnTo>
                    <a:lnTo>
                      <a:pt x="586" y="97"/>
                    </a:lnTo>
                    <a:lnTo>
                      <a:pt x="541" y="121"/>
                    </a:lnTo>
                    <a:lnTo>
                      <a:pt x="501" y="145"/>
                    </a:lnTo>
                    <a:lnTo>
                      <a:pt x="456" y="175"/>
                    </a:lnTo>
                    <a:lnTo>
                      <a:pt x="408" y="209"/>
                    </a:lnTo>
                    <a:lnTo>
                      <a:pt x="365" y="242"/>
                    </a:lnTo>
                    <a:lnTo>
                      <a:pt x="326" y="277"/>
                    </a:lnTo>
                    <a:lnTo>
                      <a:pt x="284" y="316"/>
                    </a:lnTo>
                    <a:lnTo>
                      <a:pt x="242" y="360"/>
                    </a:lnTo>
                    <a:lnTo>
                      <a:pt x="206" y="402"/>
                    </a:lnTo>
                    <a:lnTo>
                      <a:pt x="175" y="441"/>
                    </a:lnTo>
                    <a:lnTo>
                      <a:pt x="140" y="495"/>
                    </a:lnTo>
                    <a:lnTo>
                      <a:pt x="106" y="554"/>
                    </a:lnTo>
                    <a:lnTo>
                      <a:pt x="75" y="620"/>
                    </a:lnTo>
                    <a:lnTo>
                      <a:pt x="53" y="685"/>
                    </a:lnTo>
                    <a:lnTo>
                      <a:pt x="34" y="752"/>
                    </a:lnTo>
                    <a:lnTo>
                      <a:pt x="17" y="818"/>
                    </a:lnTo>
                    <a:lnTo>
                      <a:pt x="7" y="879"/>
                    </a:lnTo>
                    <a:lnTo>
                      <a:pt x="0" y="940"/>
                    </a:lnTo>
                    <a:lnTo>
                      <a:pt x="0" y="999"/>
                    </a:lnTo>
                    <a:lnTo>
                      <a:pt x="0" y="1052"/>
                    </a:lnTo>
                    <a:lnTo>
                      <a:pt x="0" y="1115"/>
                    </a:lnTo>
                    <a:lnTo>
                      <a:pt x="3" y="1170"/>
                    </a:lnTo>
                    <a:lnTo>
                      <a:pt x="14" y="1239"/>
                    </a:lnTo>
                    <a:lnTo>
                      <a:pt x="24" y="1299"/>
                    </a:lnTo>
                    <a:lnTo>
                      <a:pt x="40" y="1358"/>
                    </a:lnTo>
                    <a:lnTo>
                      <a:pt x="62" y="1427"/>
                    </a:lnTo>
                    <a:lnTo>
                      <a:pt x="87" y="1488"/>
                    </a:lnTo>
                    <a:lnTo>
                      <a:pt x="113" y="1542"/>
                    </a:lnTo>
                    <a:lnTo>
                      <a:pt x="144" y="1602"/>
                    </a:lnTo>
                    <a:lnTo>
                      <a:pt x="178" y="1660"/>
                    </a:lnTo>
                    <a:lnTo>
                      <a:pt x="208" y="1715"/>
                    </a:lnTo>
                    <a:lnTo>
                      <a:pt x="239" y="1770"/>
                    </a:lnTo>
                    <a:lnTo>
                      <a:pt x="272" y="1830"/>
                    </a:lnTo>
                    <a:lnTo>
                      <a:pt x="323" y="1917"/>
                    </a:lnTo>
                    <a:lnTo>
                      <a:pt x="370" y="2007"/>
                    </a:lnTo>
                    <a:lnTo>
                      <a:pt x="398" y="2053"/>
                    </a:lnTo>
                    <a:lnTo>
                      <a:pt x="412" y="2091"/>
                    </a:lnTo>
                    <a:lnTo>
                      <a:pt x="429" y="2138"/>
                    </a:lnTo>
                    <a:lnTo>
                      <a:pt x="445" y="2192"/>
                    </a:lnTo>
                    <a:lnTo>
                      <a:pt x="458" y="2239"/>
                    </a:lnTo>
                    <a:lnTo>
                      <a:pt x="469" y="2292"/>
                    </a:lnTo>
                    <a:lnTo>
                      <a:pt x="479" y="2365"/>
                    </a:lnTo>
                    <a:lnTo>
                      <a:pt x="492" y="2444"/>
                    </a:lnTo>
                    <a:lnTo>
                      <a:pt x="501" y="2506"/>
                    </a:lnTo>
                    <a:lnTo>
                      <a:pt x="511" y="2586"/>
                    </a:lnTo>
                    <a:lnTo>
                      <a:pt x="518" y="2643"/>
                    </a:lnTo>
                    <a:lnTo>
                      <a:pt x="526" y="2693"/>
                    </a:lnTo>
                    <a:lnTo>
                      <a:pt x="537" y="2742"/>
                    </a:lnTo>
                    <a:lnTo>
                      <a:pt x="541" y="2756"/>
                    </a:lnTo>
                    <a:lnTo>
                      <a:pt x="543" y="2767"/>
                    </a:lnTo>
                    <a:lnTo>
                      <a:pt x="545" y="2773"/>
                    </a:lnTo>
                    <a:lnTo>
                      <a:pt x="546" y="2778"/>
                    </a:lnTo>
                    <a:lnTo>
                      <a:pt x="552" y="2784"/>
                    </a:lnTo>
                    <a:lnTo>
                      <a:pt x="558" y="2794"/>
                    </a:lnTo>
                    <a:lnTo>
                      <a:pt x="567" y="2803"/>
                    </a:lnTo>
                    <a:lnTo>
                      <a:pt x="576" y="2812"/>
                    </a:lnTo>
                    <a:lnTo>
                      <a:pt x="592" y="2824"/>
                    </a:lnTo>
                    <a:lnTo>
                      <a:pt x="610" y="2833"/>
                    </a:lnTo>
                    <a:lnTo>
                      <a:pt x="635" y="2847"/>
                    </a:lnTo>
                    <a:lnTo>
                      <a:pt x="657" y="2856"/>
                    </a:lnTo>
                    <a:lnTo>
                      <a:pt x="681" y="2864"/>
                    </a:lnTo>
                    <a:lnTo>
                      <a:pt x="703" y="2870"/>
                    </a:lnTo>
                    <a:lnTo>
                      <a:pt x="723" y="2875"/>
                    </a:lnTo>
                    <a:lnTo>
                      <a:pt x="753" y="2883"/>
                    </a:lnTo>
                    <a:lnTo>
                      <a:pt x="778" y="2889"/>
                    </a:lnTo>
                    <a:lnTo>
                      <a:pt x="802" y="2892"/>
                    </a:lnTo>
                    <a:lnTo>
                      <a:pt x="829" y="2896"/>
                    </a:lnTo>
                    <a:lnTo>
                      <a:pt x="857" y="2900"/>
                    </a:lnTo>
                    <a:lnTo>
                      <a:pt x="883" y="2902"/>
                    </a:lnTo>
                    <a:lnTo>
                      <a:pt x="906" y="2904"/>
                    </a:lnTo>
                    <a:lnTo>
                      <a:pt x="934" y="2906"/>
                    </a:lnTo>
                    <a:lnTo>
                      <a:pt x="959" y="2908"/>
                    </a:lnTo>
                    <a:lnTo>
                      <a:pt x="984" y="2908"/>
                    </a:lnTo>
                    <a:lnTo>
                      <a:pt x="1006" y="2908"/>
                    </a:lnTo>
                    <a:lnTo>
                      <a:pt x="1031" y="2908"/>
                    </a:lnTo>
                    <a:lnTo>
                      <a:pt x="1061" y="2908"/>
                    </a:lnTo>
                    <a:lnTo>
                      <a:pt x="1086" y="2906"/>
                    </a:lnTo>
                    <a:lnTo>
                      <a:pt x="1108" y="2906"/>
                    </a:lnTo>
                    <a:lnTo>
                      <a:pt x="1134" y="2902"/>
                    </a:lnTo>
                    <a:lnTo>
                      <a:pt x="1166" y="2900"/>
                    </a:lnTo>
                    <a:lnTo>
                      <a:pt x="1188" y="2896"/>
                    </a:lnTo>
                    <a:lnTo>
                      <a:pt x="1217" y="2892"/>
                    </a:lnTo>
                    <a:lnTo>
                      <a:pt x="1241" y="2887"/>
                    </a:lnTo>
                    <a:lnTo>
                      <a:pt x="1265" y="2883"/>
                    </a:lnTo>
                    <a:lnTo>
                      <a:pt x="1288" y="2877"/>
                    </a:lnTo>
                    <a:lnTo>
                      <a:pt x="1309" y="2871"/>
                    </a:lnTo>
                    <a:lnTo>
                      <a:pt x="1334" y="2864"/>
                    </a:lnTo>
                    <a:lnTo>
                      <a:pt x="1354" y="2856"/>
                    </a:lnTo>
                    <a:lnTo>
                      <a:pt x="1375" y="2849"/>
                    </a:lnTo>
                    <a:lnTo>
                      <a:pt x="1395" y="2839"/>
                    </a:lnTo>
                    <a:lnTo>
                      <a:pt x="1415" y="2830"/>
                    </a:lnTo>
                    <a:close/>
                  </a:path>
                </a:pathLst>
              </a:custGeom>
              <a:solidFill>
                <a:srgbClr val="E0E0E0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09" name="Oval 25"/>
              <p:cNvSpPr>
                <a:spLocks noChangeAspect="1" noChangeArrowheads="1"/>
              </p:cNvSpPr>
              <p:nvPr/>
            </p:nvSpPr>
            <p:spPr bwMode="auto">
              <a:xfrm>
                <a:off x="6337" y="4185"/>
                <a:ext cx="886" cy="296"/>
              </a:xfrm>
              <a:prstGeom prst="ellipse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10" name="Freeform 26"/>
              <p:cNvSpPr>
                <a:spLocks noChangeAspect="1"/>
              </p:cNvSpPr>
              <p:nvPr/>
            </p:nvSpPr>
            <p:spPr bwMode="auto">
              <a:xfrm>
                <a:off x="7261" y="1899"/>
                <a:ext cx="338" cy="432"/>
              </a:xfrm>
              <a:custGeom>
                <a:avLst/>
                <a:gdLst>
                  <a:gd name="T0" fmla="*/ 0 w 338"/>
                  <a:gd name="T1" fmla="*/ 0 h 432"/>
                  <a:gd name="T2" fmla="*/ 90 w 338"/>
                  <a:gd name="T3" fmla="*/ 46 h 432"/>
                  <a:gd name="T4" fmla="*/ 172 w 338"/>
                  <a:gd name="T5" fmla="*/ 97 h 432"/>
                  <a:gd name="T6" fmla="*/ 234 w 338"/>
                  <a:gd name="T7" fmla="*/ 148 h 432"/>
                  <a:gd name="T8" fmla="*/ 275 w 338"/>
                  <a:gd name="T9" fmla="*/ 203 h 432"/>
                  <a:gd name="T10" fmla="*/ 304 w 338"/>
                  <a:gd name="T11" fmla="*/ 259 h 432"/>
                  <a:gd name="T12" fmla="*/ 325 w 338"/>
                  <a:gd name="T13" fmla="*/ 308 h 432"/>
                  <a:gd name="T14" fmla="*/ 338 w 338"/>
                  <a:gd name="T15" fmla="*/ 358 h 432"/>
                  <a:gd name="T16" fmla="*/ 219 w 338"/>
                  <a:gd name="T17" fmla="*/ 432 h 432"/>
                  <a:gd name="T18" fmla="*/ 208 w 338"/>
                  <a:gd name="T19" fmla="*/ 362 h 432"/>
                  <a:gd name="T20" fmla="*/ 189 w 338"/>
                  <a:gd name="T21" fmla="*/ 287 h 432"/>
                  <a:gd name="T22" fmla="*/ 161 w 338"/>
                  <a:gd name="T23" fmla="*/ 209 h 432"/>
                  <a:gd name="T24" fmla="*/ 124 w 338"/>
                  <a:gd name="T25" fmla="*/ 144 h 432"/>
                  <a:gd name="T26" fmla="*/ 73 w 338"/>
                  <a:gd name="T27" fmla="*/ 78 h 432"/>
                  <a:gd name="T28" fmla="*/ 0 w 338"/>
                  <a:gd name="T29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8" h="432">
                    <a:moveTo>
                      <a:pt x="0" y="0"/>
                    </a:moveTo>
                    <a:lnTo>
                      <a:pt x="90" y="46"/>
                    </a:lnTo>
                    <a:lnTo>
                      <a:pt x="172" y="97"/>
                    </a:lnTo>
                    <a:lnTo>
                      <a:pt x="234" y="148"/>
                    </a:lnTo>
                    <a:lnTo>
                      <a:pt x="275" y="203"/>
                    </a:lnTo>
                    <a:lnTo>
                      <a:pt x="304" y="259"/>
                    </a:lnTo>
                    <a:lnTo>
                      <a:pt x="325" y="308"/>
                    </a:lnTo>
                    <a:lnTo>
                      <a:pt x="338" y="358"/>
                    </a:lnTo>
                    <a:lnTo>
                      <a:pt x="219" y="432"/>
                    </a:lnTo>
                    <a:lnTo>
                      <a:pt x="208" y="362"/>
                    </a:lnTo>
                    <a:lnTo>
                      <a:pt x="189" y="287"/>
                    </a:lnTo>
                    <a:lnTo>
                      <a:pt x="161" y="209"/>
                    </a:lnTo>
                    <a:lnTo>
                      <a:pt x="124" y="144"/>
                    </a:lnTo>
                    <a:lnTo>
                      <a:pt x="73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2011" name="Group 27"/>
              <p:cNvGrpSpPr>
                <a:grpSpLocks noChangeAspect="1"/>
              </p:cNvGrpSpPr>
              <p:nvPr/>
            </p:nvGrpSpPr>
            <p:grpSpPr bwMode="auto">
              <a:xfrm>
                <a:off x="6498" y="2481"/>
                <a:ext cx="562" cy="1806"/>
                <a:chOff x="6498" y="2481"/>
                <a:chExt cx="562" cy="1806"/>
              </a:xfrm>
            </p:grpSpPr>
            <p:sp>
              <p:nvSpPr>
                <p:cNvPr id="42012" name="Freeform 28"/>
                <p:cNvSpPr>
                  <a:spLocks noChangeAspect="1"/>
                </p:cNvSpPr>
                <p:nvPr/>
              </p:nvSpPr>
              <p:spPr bwMode="auto">
                <a:xfrm>
                  <a:off x="6604" y="3234"/>
                  <a:ext cx="345" cy="1053"/>
                </a:xfrm>
                <a:custGeom>
                  <a:avLst/>
                  <a:gdLst>
                    <a:gd name="T0" fmla="*/ 0 w 345"/>
                    <a:gd name="T1" fmla="*/ 80 h 1053"/>
                    <a:gd name="T2" fmla="*/ 6 w 345"/>
                    <a:gd name="T3" fmla="*/ 252 h 1053"/>
                    <a:gd name="T4" fmla="*/ 23 w 345"/>
                    <a:gd name="T5" fmla="*/ 274 h 1053"/>
                    <a:gd name="T6" fmla="*/ 17 w 345"/>
                    <a:gd name="T7" fmla="*/ 975 h 1053"/>
                    <a:gd name="T8" fmla="*/ 40 w 345"/>
                    <a:gd name="T9" fmla="*/ 1053 h 1053"/>
                    <a:gd name="T10" fmla="*/ 98 w 345"/>
                    <a:gd name="T11" fmla="*/ 1053 h 1053"/>
                    <a:gd name="T12" fmla="*/ 146 w 345"/>
                    <a:gd name="T13" fmla="*/ 1015 h 1053"/>
                    <a:gd name="T14" fmla="*/ 201 w 345"/>
                    <a:gd name="T15" fmla="*/ 1015 h 1053"/>
                    <a:gd name="T16" fmla="*/ 245 w 345"/>
                    <a:gd name="T17" fmla="*/ 1053 h 1053"/>
                    <a:gd name="T18" fmla="*/ 307 w 345"/>
                    <a:gd name="T19" fmla="*/ 1053 h 1053"/>
                    <a:gd name="T20" fmla="*/ 328 w 345"/>
                    <a:gd name="T21" fmla="*/ 975 h 1053"/>
                    <a:gd name="T22" fmla="*/ 317 w 345"/>
                    <a:gd name="T23" fmla="*/ 274 h 1053"/>
                    <a:gd name="T24" fmla="*/ 333 w 345"/>
                    <a:gd name="T25" fmla="*/ 252 h 1053"/>
                    <a:gd name="T26" fmla="*/ 345 w 345"/>
                    <a:gd name="T27" fmla="*/ 80 h 1053"/>
                    <a:gd name="T28" fmla="*/ 269 w 345"/>
                    <a:gd name="T29" fmla="*/ 17 h 1053"/>
                    <a:gd name="T30" fmla="*/ 231 w 345"/>
                    <a:gd name="T31" fmla="*/ 17 h 1053"/>
                    <a:gd name="T32" fmla="*/ 210 w 345"/>
                    <a:gd name="T33" fmla="*/ 0 h 1053"/>
                    <a:gd name="T34" fmla="*/ 123 w 345"/>
                    <a:gd name="T35" fmla="*/ 0 h 1053"/>
                    <a:gd name="T36" fmla="*/ 104 w 345"/>
                    <a:gd name="T37" fmla="*/ 17 h 1053"/>
                    <a:gd name="T38" fmla="*/ 72 w 345"/>
                    <a:gd name="T39" fmla="*/ 17 h 1053"/>
                    <a:gd name="T40" fmla="*/ 0 w 345"/>
                    <a:gd name="T41" fmla="*/ 80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45" h="1053">
                      <a:moveTo>
                        <a:pt x="0" y="80"/>
                      </a:moveTo>
                      <a:lnTo>
                        <a:pt x="6" y="252"/>
                      </a:lnTo>
                      <a:lnTo>
                        <a:pt x="23" y="274"/>
                      </a:lnTo>
                      <a:lnTo>
                        <a:pt x="17" y="975"/>
                      </a:lnTo>
                      <a:lnTo>
                        <a:pt x="40" y="1053"/>
                      </a:lnTo>
                      <a:lnTo>
                        <a:pt x="98" y="1053"/>
                      </a:lnTo>
                      <a:lnTo>
                        <a:pt x="146" y="1015"/>
                      </a:lnTo>
                      <a:lnTo>
                        <a:pt x="201" y="1015"/>
                      </a:lnTo>
                      <a:lnTo>
                        <a:pt x="245" y="1053"/>
                      </a:lnTo>
                      <a:lnTo>
                        <a:pt x="307" y="1053"/>
                      </a:lnTo>
                      <a:lnTo>
                        <a:pt x="328" y="975"/>
                      </a:lnTo>
                      <a:lnTo>
                        <a:pt x="317" y="274"/>
                      </a:lnTo>
                      <a:lnTo>
                        <a:pt x="333" y="252"/>
                      </a:lnTo>
                      <a:lnTo>
                        <a:pt x="345" y="80"/>
                      </a:lnTo>
                      <a:lnTo>
                        <a:pt x="269" y="17"/>
                      </a:lnTo>
                      <a:lnTo>
                        <a:pt x="231" y="17"/>
                      </a:lnTo>
                      <a:lnTo>
                        <a:pt x="210" y="0"/>
                      </a:lnTo>
                      <a:lnTo>
                        <a:pt x="123" y="0"/>
                      </a:lnTo>
                      <a:lnTo>
                        <a:pt x="104" y="17"/>
                      </a:lnTo>
                      <a:lnTo>
                        <a:pt x="72" y="1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13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6781" y="3267"/>
                  <a:ext cx="45" cy="72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2014" name="Group 30"/>
                <p:cNvGrpSpPr>
                  <a:grpSpLocks noChangeAspect="1"/>
                </p:cNvGrpSpPr>
                <p:nvPr/>
              </p:nvGrpSpPr>
              <p:grpSpPr bwMode="auto">
                <a:xfrm>
                  <a:off x="6498" y="2481"/>
                  <a:ext cx="562" cy="828"/>
                  <a:chOff x="6498" y="2481"/>
                  <a:chExt cx="562" cy="828"/>
                </a:xfrm>
              </p:grpSpPr>
              <p:sp>
                <p:nvSpPr>
                  <p:cNvPr id="42015" name="Oval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31" y="2481"/>
                    <a:ext cx="514" cy="28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016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6498" y="2610"/>
                    <a:ext cx="562" cy="699"/>
                  </a:xfrm>
                  <a:custGeom>
                    <a:avLst/>
                    <a:gdLst>
                      <a:gd name="T0" fmla="*/ 358 w 562"/>
                      <a:gd name="T1" fmla="*/ 699 h 699"/>
                      <a:gd name="T2" fmla="*/ 562 w 562"/>
                      <a:gd name="T3" fmla="*/ 69 h 699"/>
                      <a:gd name="T4" fmla="*/ 526 w 562"/>
                      <a:gd name="T5" fmla="*/ 56 h 699"/>
                      <a:gd name="T6" fmla="*/ 485 w 562"/>
                      <a:gd name="T7" fmla="*/ 38 h 699"/>
                      <a:gd name="T8" fmla="*/ 431 w 562"/>
                      <a:gd name="T9" fmla="*/ 24 h 699"/>
                      <a:gd name="T10" fmla="*/ 384 w 562"/>
                      <a:gd name="T11" fmla="*/ 12 h 699"/>
                      <a:gd name="T12" fmla="*/ 342 w 562"/>
                      <a:gd name="T13" fmla="*/ 4 h 699"/>
                      <a:gd name="T14" fmla="*/ 297 w 562"/>
                      <a:gd name="T15" fmla="*/ 0 h 699"/>
                      <a:gd name="T16" fmla="*/ 248 w 562"/>
                      <a:gd name="T17" fmla="*/ 3 h 699"/>
                      <a:gd name="T18" fmla="*/ 185 w 562"/>
                      <a:gd name="T19" fmla="*/ 10 h 699"/>
                      <a:gd name="T20" fmla="*/ 132 w 562"/>
                      <a:gd name="T21" fmla="*/ 24 h 699"/>
                      <a:gd name="T22" fmla="*/ 80 w 562"/>
                      <a:gd name="T23" fmla="*/ 38 h 699"/>
                      <a:gd name="T24" fmla="*/ 34 w 562"/>
                      <a:gd name="T25" fmla="*/ 58 h 699"/>
                      <a:gd name="T26" fmla="*/ 0 w 562"/>
                      <a:gd name="T27" fmla="*/ 76 h 699"/>
                      <a:gd name="T28" fmla="*/ 197 w 562"/>
                      <a:gd name="T29" fmla="*/ 699 h 6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62" h="699">
                        <a:moveTo>
                          <a:pt x="358" y="699"/>
                        </a:moveTo>
                        <a:lnTo>
                          <a:pt x="562" y="69"/>
                        </a:lnTo>
                        <a:lnTo>
                          <a:pt x="526" y="56"/>
                        </a:lnTo>
                        <a:lnTo>
                          <a:pt x="485" y="38"/>
                        </a:lnTo>
                        <a:lnTo>
                          <a:pt x="431" y="24"/>
                        </a:lnTo>
                        <a:lnTo>
                          <a:pt x="384" y="12"/>
                        </a:lnTo>
                        <a:lnTo>
                          <a:pt x="342" y="4"/>
                        </a:lnTo>
                        <a:lnTo>
                          <a:pt x="297" y="0"/>
                        </a:lnTo>
                        <a:lnTo>
                          <a:pt x="248" y="3"/>
                        </a:lnTo>
                        <a:lnTo>
                          <a:pt x="185" y="10"/>
                        </a:lnTo>
                        <a:lnTo>
                          <a:pt x="132" y="24"/>
                        </a:lnTo>
                        <a:lnTo>
                          <a:pt x="80" y="38"/>
                        </a:lnTo>
                        <a:lnTo>
                          <a:pt x="34" y="58"/>
                        </a:lnTo>
                        <a:lnTo>
                          <a:pt x="0" y="76"/>
                        </a:lnTo>
                        <a:lnTo>
                          <a:pt x="197" y="699"/>
                        </a:lnTo>
                      </a:path>
                    </a:pathLst>
                  </a:custGeom>
                  <a:noFill/>
                  <a:ln w="6350">
                    <a:solidFill>
                      <a:srgbClr val="A0A0A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201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6676" y="3385"/>
                  <a:ext cx="193" cy="804"/>
                  <a:chOff x="6676" y="3385"/>
                  <a:chExt cx="193" cy="804"/>
                </a:xfrm>
              </p:grpSpPr>
              <p:sp>
                <p:nvSpPr>
                  <p:cNvPr id="42018" name="Line 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708" y="3406"/>
                    <a:ext cx="1" cy="783"/>
                  </a:xfrm>
                  <a:prstGeom prst="line">
                    <a:avLst/>
                  </a:prstGeom>
                  <a:noFill/>
                  <a:ln w="635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019" name="Line 3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836" y="3406"/>
                    <a:ext cx="4" cy="779"/>
                  </a:xfrm>
                  <a:prstGeom prst="line">
                    <a:avLst/>
                  </a:prstGeom>
                  <a:noFill/>
                  <a:ln w="635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020" name="Line 3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866" y="3385"/>
                    <a:ext cx="3" cy="780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021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676" y="3385"/>
                    <a:ext cx="2" cy="780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42022" name="Freeform 38"/>
              <p:cNvSpPr>
                <a:spLocks noChangeAspect="1"/>
              </p:cNvSpPr>
              <p:nvPr/>
            </p:nvSpPr>
            <p:spPr bwMode="auto">
              <a:xfrm>
                <a:off x="6740" y="3766"/>
                <a:ext cx="546" cy="681"/>
              </a:xfrm>
              <a:custGeom>
                <a:avLst/>
                <a:gdLst>
                  <a:gd name="T0" fmla="*/ 546 w 546"/>
                  <a:gd name="T1" fmla="*/ 0 h 681"/>
                  <a:gd name="T2" fmla="*/ 523 w 546"/>
                  <a:gd name="T3" fmla="*/ 20 h 681"/>
                  <a:gd name="T4" fmla="*/ 432 w 546"/>
                  <a:gd name="T5" fmla="*/ 441 h 681"/>
                  <a:gd name="T6" fmla="*/ 415 w 546"/>
                  <a:gd name="T7" fmla="*/ 483 h 681"/>
                  <a:gd name="T8" fmla="*/ 388 w 546"/>
                  <a:gd name="T9" fmla="*/ 518 h 681"/>
                  <a:gd name="T10" fmla="*/ 347 w 546"/>
                  <a:gd name="T11" fmla="*/ 550 h 681"/>
                  <a:gd name="T12" fmla="*/ 307 w 546"/>
                  <a:gd name="T13" fmla="*/ 575 h 681"/>
                  <a:gd name="T14" fmla="*/ 262 w 546"/>
                  <a:gd name="T15" fmla="*/ 598 h 681"/>
                  <a:gd name="T16" fmla="*/ 215 w 546"/>
                  <a:gd name="T17" fmla="*/ 618 h 681"/>
                  <a:gd name="T18" fmla="*/ 163 w 546"/>
                  <a:gd name="T19" fmla="*/ 637 h 681"/>
                  <a:gd name="T20" fmla="*/ 119 w 546"/>
                  <a:gd name="T21" fmla="*/ 647 h 681"/>
                  <a:gd name="T22" fmla="*/ 65 w 546"/>
                  <a:gd name="T23" fmla="*/ 656 h 681"/>
                  <a:gd name="T24" fmla="*/ 0 w 546"/>
                  <a:gd name="T25" fmla="*/ 652 h 681"/>
                  <a:gd name="T26" fmla="*/ 10 w 546"/>
                  <a:gd name="T27" fmla="*/ 677 h 681"/>
                  <a:gd name="T28" fmla="*/ 55 w 546"/>
                  <a:gd name="T29" fmla="*/ 681 h 681"/>
                  <a:gd name="T30" fmla="*/ 86 w 546"/>
                  <a:gd name="T31" fmla="*/ 681 h 681"/>
                  <a:gd name="T32" fmla="*/ 134 w 546"/>
                  <a:gd name="T33" fmla="*/ 677 h 681"/>
                  <a:gd name="T34" fmla="*/ 173 w 546"/>
                  <a:gd name="T35" fmla="*/ 674 h 681"/>
                  <a:gd name="T36" fmla="*/ 227 w 546"/>
                  <a:gd name="T37" fmla="*/ 665 h 681"/>
                  <a:gd name="T38" fmla="*/ 269 w 546"/>
                  <a:gd name="T39" fmla="*/ 657 h 681"/>
                  <a:gd name="T40" fmla="*/ 316 w 546"/>
                  <a:gd name="T41" fmla="*/ 643 h 681"/>
                  <a:gd name="T42" fmla="*/ 343 w 546"/>
                  <a:gd name="T43" fmla="*/ 635 h 681"/>
                  <a:gd name="T44" fmla="*/ 384 w 546"/>
                  <a:gd name="T45" fmla="*/ 618 h 681"/>
                  <a:gd name="T46" fmla="*/ 427 w 546"/>
                  <a:gd name="T47" fmla="*/ 590 h 681"/>
                  <a:gd name="T48" fmla="*/ 440 w 546"/>
                  <a:gd name="T49" fmla="*/ 575 h 681"/>
                  <a:gd name="T50" fmla="*/ 452 w 546"/>
                  <a:gd name="T51" fmla="*/ 554 h 681"/>
                  <a:gd name="T52" fmla="*/ 462 w 546"/>
                  <a:gd name="T53" fmla="*/ 512 h 681"/>
                  <a:gd name="T54" fmla="*/ 471 w 546"/>
                  <a:gd name="T55" fmla="*/ 470 h 681"/>
                  <a:gd name="T56" fmla="*/ 546 w 546"/>
                  <a:gd name="T57" fmla="*/ 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46" h="681">
                    <a:moveTo>
                      <a:pt x="546" y="0"/>
                    </a:moveTo>
                    <a:lnTo>
                      <a:pt x="523" y="20"/>
                    </a:lnTo>
                    <a:lnTo>
                      <a:pt x="432" y="441"/>
                    </a:lnTo>
                    <a:lnTo>
                      <a:pt x="415" y="483"/>
                    </a:lnTo>
                    <a:lnTo>
                      <a:pt x="388" y="518"/>
                    </a:lnTo>
                    <a:lnTo>
                      <a:pt x="347" y="550"/>
                    </a:lnTo>
                    <a:lnTo>
                      <a:pt x="307" y="575"/>
                    </a:lnTo>
                    <a:lnTo>
                      <a:pt x="262" y="598"/>
                    </a:lnTo>
                    <a:lnTo>
                      <a:pt x="215" y="618"/>
                    </a:lnTo>
                    <a:lnTo>
                      <a:pt x="163" y="637"/>
                    </a:lnTo>
                    <a:lnTo>
                      <a:pt x="119" y="647"/>
                    </a:lnTo>
                    <a:lnTo>
                      <a:pt x="65" y="656"/>
                    </a:lnTo>
                    <a:lnTo>
                      <a:pt x="0" y="652"/>
                    </a:lnTo>
                    <a:lnTo>
                      <a:pt x="10" y="677"/>
                    </a:lnTo>
                    <a:lnTo>
                      <a:pt x="55" y="681"/>
                    </a:lnTo>
                    <a:lnTo>
                      <a:pt x="86" y="681"/>
                    </a:lnTo>
                    <a:lnTo>
                      <a:pt x="134" y="677"/>
                    </a:lnTo>
                    <a:lnTo>
                      <a:pt x="173" y="674"/>
                    </a:lnTo>
                    <a:lnTo>
                      <a:pt x="227" y="665"/>
                    </a:lnTo>
                    <a:lnTo>
                      <a:pt x="269" y="657"/>
                    </a:lnTo>
                    <a:lnTo>
                      <a:pt x="316" y="643"/>
                    </a:lnTo>
                    <a:lnTo>
                      <a:pt x="343" y="635"/>
                    </a:lnTo>
                    <a:lnTo>
                      <a:pt x="384" y="618"/>
                    </a:lnTo>
                    <a:lnTo>
                      <a:pt x="427" y="590"/>
                    </a:lnTo>
                    <a:lnTo>
                      <a:pt x="440" y="575"/>
                    </a:lnTo>
                    <a:lnTo>
                      <a:pt x="452" y="554"/>
                    </a:lnTo>
                    <a:lnTo>
                      <a:pt x="462" y="512"/>
                    </a:lnTo>
                    <a:lnTo>
                      <a:pt x="471" y="47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2023" name="Oval 39"/>
            <p:cNvSpPr>
              <a:spLocks noChangeArrowheads="1"/>
            </p:cNvSpPr>
            <p:nvPr/>
          </p:nvSpPr>
          <p:spPr bwMode="auto">
            <a:xfrm>
              <a:off x="2352" y="2928"/>
              <a:ext cx="2112" cy="576"/>
            </a:xfrm>
            <a:prstGeom prst="ellipse">
              <a:avLst/>
            </a:prstGeom>
            <a:solidFill>
              <a:srgbClr val="FFFFFF"/>
            </a:solidFill>
            <a:ln w="5080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r>
                <a:rPr kumimoji="1" lang="en-US" altLang="zh-CN" sz="3200" b="1" i="1" dirty="0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PZ220</a:t>
              </a:r>
              <a:r>
                <a:rPr kumimoji="1" lang="en-US" altLang="zh-CN" sz="4400" b="1" i="1" dirty="0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-</a:t>
              </a:r>
              <a:r>
                <a:rPr kumimoji="1" lang="en-US" altLang="zh-CN" sz="3200" b="1" i="1" dirty="0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40</a:t>
              </a:r>
            </a:p>
            <a:p>
              <a:pPr eaLnBrk="0" hangingPunct="0"/>
              <a:endParaRPr kumimoji="1" lang="en-US" altLang="zh-CN" sz="4400" b="1" i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42024" name="AutoShape 40"/>
            <p:cNvSpPr>
              <a:spLocks noChangeArrowheads="1"/>
            </p:cNvSpPr>
            <p:nvPr/>
          </p:nvSpPr>
          <p:spPr bwMode="auto">
            <a:xfrm>
              <a:off x="1296" y="2208"/>
              <a:ext cx="2304" cy="786"/>
            </a:xfrm>
            <a:custGeom>
              <a:avLst/>
              <a:gdLst>
                <a:gd name="G0" fmla="+- 0 0 0"/>
                <a:gd name="G1" fmla="+- 10800258 0 0"/>
                <a:gd name="G2" fmla="+- 0 0 10800258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10800258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800258"/>
                <a:gd name="G36" fmla="sin G34 10800258"/>
                <a:gd name="G37" fmla="+/ 10800258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371 w 21600"/>
                <a:gd name="T5" fmla="*/ 94 h 21600"/>
                <a:gd name="T6" fmla="*/ 2983 w 21600"/>
                <a:gd name="T7" fmla="*/ 12923 h 21600"/>
                <a:gd name="T8" fmla="*/ 10085 w 21600"/>
                <a:gd name="T9" fmla="*/ 5447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cubicBezTo>
                    <a:pt x="5399" y="11278"/>
                    <a:pt x="5463" y="11754"/>
                    <a:pt x="5588" y="12215"/>
                  </a:cubicBezTo>
                  <a:lnTo>
                    <a:pt x="377" y="13631"/>
                  </a:lnTo>
                  <a:cubicBezTo>
                    <a:pt x="127" y="12708"/>
                    <a:pt x="0" y="11756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FF"/>
            </a:solidFill>
            <a:ln w="50800">
              <a:solidFill>
                <a:srgbClr val="9933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2025" name="Text Box 41"/>
          <p:cNvSpPr txBox="1">
            <a:spLocks noChangeArrowheads="1"/>
          </p:cNvSpPr>
          <p:nvPr/>
        </p:nvSpPr>
        <p:spPr bwMode="auto">
          <a:xfrm>
            <a:off x="317500" y="2348880"/>
            <a:ext cx="66511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一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般这用电器铭牌上均标有两个数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值</a:t>
            </a:r>
          </a:p>
        </p:txBody>
      </p:sp>
      <p:sp>
        <p:nvSpPr>
          <p:cNvPr id="42026" name="Text Box 42"/>
          <p:cNvSpPr txBox="1">
            <a:spLocks noChangeArrowheads="1"/>
          </p:cNvSpPr>
          <p:nvPr/>
        </p:nvSpPr>
        <p:spPr bwMode="auto">
          <a:xfrm>
            <a:off x="5283894" y="5157192"/>
            <a:ext cx="4184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40W——</a:t>
            </a:r>
            <a:r>
              <a:rPr lang="zh-CN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额定功率</a:t>
            </a:r>
          </a:p>
        </p:txBody>
      </p:sp>
      <p:sp>
        <p:nvSpPr>
          <p:cNvPr id="42027" name="Text Box 43"/>
          <p:cNvSpPr txBox="1">
            <a:spLocks noChangeArrowheads="1"/>
          </p:cNvSpPr>
          <p:nvPr/>
        </p:nvSpPr>
        <p:spPr bwMode="auto">
          <a:xfrm>
            <a:off x="5248275" y="3700463"/>
            <a:ext cx="3816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220V——</a:t>
            </a:r>
            <a:r>
              <a:rPr lang="zh-CN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额定电压</a:t>
            </a:r>
          </a:p>
        </p:txBody>
      </p:sp>
      <p:sp>
        <p:nvSpPr>
          <p:cNvPr id="42028" name="AutoShape 44"/>
          <p:cNvSpPr>
            <a:spLocks noChangeArrowheads="1"/>
          </p:cNvSpPr>
          <p:nvPr/>
        </p:nvSpPr>
        <p:spPr bwMode="auto">
          <a:xfrm>
            <a:off x="1548135" y="5373216"/>
            <a:ext cx="2663825" cy="1152525"/>
          </a:xfrm>
          <a:prstGeom prst="cloudCallout">
            <a:avLst>
              <a:gd name="adj1" fmla="val 23481"/>
              <a:gd name="adj2" fmla="val -9214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 dirty="0">
                <a:solidFill>
                  <a:srgbClr val="0000CC"/>
                </a:solidFill>
              </a:rPr>
              <a:t>普通照明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2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2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2025" grpId="0"/>
      <p:bldP spid="42026" grpId="0"/>
      <p:bldP spid="42027" grpId="0"/>
      <p:bldP spid="420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78842" y="620688"/>
            <a:ext cx="87296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实际使用电器时，加在用电器上的电压，有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时略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高于或略低于额定电压，用电器也能工作。这时的</a:t>
            </a:r>
          </a:p>
          <a:p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电压叫做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实际电压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23528" y="2132856"/>
            <a:ext cx="8585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用电器在实际电压下工作的功率，叫做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实际电功率</a:t>
            </a:r>
          </a:p>
        </p:txBody>
      </p:sp>
      <p:pic>
        <p:nvPicPr>
          <p:cNvPr id="43012" name="Picture 4" descr="灯泡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2897088"/>
            <a:ext cx="2984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306888" y="3150964"/>
            <a:ext cx="454025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如接在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210V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的电路里则：     </a:t>
            </a:r>
          </a:p>
          <a:p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额定电压为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220V</a:t>
            </a:r>
          </a:p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实际电压为</a:t>
            </a: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210V</a:t>
            </a:r>
          </a:p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</a:p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额定功率为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40W</a:t>
            </a:r>
          </a:p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实际功率小于</a:t>
            </a: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40W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  <p:bldP spid="430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" y="197768"/>
            <a:ext cx="5796136" cy="782960"/>
          </a:xfrm>
        </p:spPr>
        <p:txBody>
          <a:bodyPr/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活动</a:t>
            </a:r>
            <a:r>
              <a:rPr lang="en-US" altLang="zh-CN" sz="3200" b="1" dirty="0">
                <a:solidFill>
                  <a:srgbClr val="FF0000"/>
                </a:solidFill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</a:rPr>
              <a:t>：观察小灯泡的亮度变化</a:t>
            </a:r>
          </a:p>
        </p:txBody>
      </p:sp>
      <p:pic>
        <p:nvPicPr>
          <p:cNvPr id="44035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816141" cy="49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52494" y="5589588"/>
            <a:ext cx="4175490" cy="93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3200" b="1" dirty="0">
                <a:solidFill>
                  <a:schemeClr val="accent2"/>
                </a:solidFill>
                <a:ea typeface="黑体" pitchFamily="49" charset="-122"/>
              </a:rPr>
              <a:t>实验现象与结论：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11188" y="1484784"/>
            <a:ext cx="8137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dirty="0">
                <a:solidFill>
                  <a:schemeClr val="tx2"/>
                </a:solidFill>
                <a:latin typeface="宋体" pitchFamily="2" charset="-122"/>
              </a:rPr>
              <a:t>当加在灯泡上的电压</a:t>
            </a:r>
            <a:r>
              <a:rPr kumimoji="1" lang="zh-CN" altLang="en-US" sz="3600" dirty="0">
                <a:solidFill>
                  <a:srgbClr val="FF0000"/>
                </a:solidFill>
                <a:latin typeface="宋体" pitchFamily="2" charset="-122"/>
              </a:rPr>
              <a:t>等于</a:t>
            </a:r>
            <a:r>
              <a:rPr kumimoji="1" lang="zh-CN" altLang="en-US" sz="3600" dirty="0">
                <a:solidFill>
                  <a:schemeClr val="tx2"/>
                </a:solidFill>
                <a:latin typeface="宋体" pitchFamily="2" charset="-122"/>
              </a:rPr>
              <a:t>灯泡上标出的电压时，</a:t>
            </a:r>
            <a:r>
              <a:rPr kumimoji="1" lang="en-US" altLang="zh-CN" sz="3600" dirty="0">
                <a:solidFill>
                  <a:schemeClr val="tx2"/>
                </a:solidFill>
                <a:latin typeface="宋体" pitchFamily="2" charset="-122"/>
              </a:rPr>
              <a:t>_____________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27037" y="2996952"/>
            <a:ext cx="8753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当</a:t>
            </a:r>
            <a:r>
              <a:rPr kumimoji="1" lang="zh-CN" altLang="en-US" sz="36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高于</a:t>
            </a:r>
            <a:r>
              <a:rPr kumimoji="1" lang="zh-CN" altLang="en-US" sz="36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标出的电压时，</a:t>
            </a:r>
            <a:r>
              <a:rPr kumimoji="1" lang="en-US" altLang="zh-CN" sz="36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______________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94195" y="3933056"/>
            <a:ext cx="9650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当</a:t>
            </a:r>
            <a:r>
              <a:rPr kumimoji="1" lang="zh-CN" altLang="en-US" sz="36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低于</a:t>
            </a:r>
            <a:r>
              <a:rPr kumimoji="1" lang="zh-CN" altLang="en-US" sz="36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标出的电压时，</a:t>
            </a:r>
            <a:r>
              <a:rPr kumimoji="1" lang="en-US" altLang="zh-CN" sz="36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________________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979613" y="1988840"/>
            <a:ext cx="424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600" b="1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灯泡正常发光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499992" y="2996952"/>
            <a:ext cx="4788099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600" b="1" dirty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灯泡比正常发光时亮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995738" y="3933056"/>
            <a:ext cx="5616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600" b="1" dirty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灯泡比正常发光时暗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95536" y="620688"/>
            <a:ext cx="33131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kumimoji="1" lang="zh-CN" altLang="en-US" sz="4000" b="1" dirty="0">
                <a:solidFill>
                  <a:srgbClr val="008000"/>
                </a:solidFill>
                <a:latin typeface="宋体" pitchFamily="2" charset="-122"/>
              </a:rPr>
              <a:t>实验结论</a:t>
            </a:r>
            <a:r>
              <a:rPr kumimoji="1" lang="en-US" altLang="zh-CN" sz="4000" dirty="0">
                <a:solidFill>
                  <a:srgbClr val="008000"/>
                </a:solidFill>
                <a:latin typeface="宋体" pitchFamily="2" charset="-122"/>
              </a:rPr>
              <a:t>:</a:t>
            </a:r>
            <a:endParaRPr kumimoji="1" lang="en-US" altLang="zh-CN" sz="4000" b="1" i="1" dirty="0">
              <a:solidFill>
                <a:schemeClr val="accent2"/>
              </a:solidFill>
              <a:latin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/>
      <p:bldP spid="45060" grpId="0"/>
      <p:bldP spid="45061" grpId="0"/>
      <p:bldP spid="45062" grpId="0"/>
      <p:bldP spid="4506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八年级上册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9年级上册模板</Template>
  <TotalTime>419</TotalTime>
  <Words>1776</Words>
  <Application>Microsoft Office PowerPoint</Application>
  <PresentationFormat>全屏显示(4:3)</PresentationFormat>
  <Paragraphs>203</Paragraphs>
  <Slides>31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4" baseType="lpstr">
      <vt:lpstr>八年级上册</vt:lpstr>
      <vt:lpstr>公式</vt:lpstr>
      <vt:lpstr>位图图像</vt:lpstr>
      <vt:lpstr>幻灯片 1</vt:lpstr>
      <vt:lpstr>学习目标</vt:lpstr>
      <vt:lpstr>幻灯片 3</vt:lpstr>
      <vt:lpstr>幻灯片 4</vt:lpstr>
      <vt:lpstr>幻灯片 5</vt:lpstr>
      <vt:lpstr>幻灯片 6</vt:lpstr>
      <vt:lpstr>幻灯片 7</vt:lpstr>
      <vt:lpstr>活动1：观察小灯泡的亮度变化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求用电器实际功率的方法</vt:lpstr>
      <vt:lpstr>求用电器实际功率的方法</vt:lpstr>
      <vt:lpstr>幻灯片 21</vt:lpstr>
      <vt:lpstr>幻灯片 22</vt:lpstr>
      <vt:lpstr>幻灯片 23</vt:lpstr>
      <vt:lpstr>注意事项:</vt:lpstr>
      <vt:lpstr>幻灯片 25</vt:lpstr>
      <vt:lpstr>幻灯片 26</vt:lpstr>
      <vt:lpstr>幻灯片 27</vt:lpstr>
      <vt:lpstr>实验结论</vt:lpstr>
      <vt:lpstr>幻灯片 29</vt:lpstr>
      <vt:lpstr>幻灯片 30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China</cp:lastModifiedBy>
  <cp:revision>40</cp:revision>
  <dcterms:created xsi:type="dcterms:W3CDTF">2007-02-28T23:53:55Z</dcterms:created>
  <dcterms:modified xsi:type="dcterms:W3CDTF">2018-11-01T08:21:04Z</dcterms:modified>
</cp:coreProperties>
</file>