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86" r:id="rId10"/>
    <p:sldId id="268" r:id="rId11"/>
    <p:sldId id="270" r:id="rId12"/>
    <p:sldId id="266" r:id="rId13"/>
    <p:sldId id="267" r:id="rId14"/>
    <p:sldId id="265" r:id="rId15"/>
    <p:sldId id="269" r:id="rId16"/>
    <p:sldId id="271" r:id="rId17"/>
    <p:sldId id="273" r:id="rId18"/>
    <p:sldId id="274" r:id="rId19"/>
    <p:sldId id="275" r:id="rId20"/>
    <p:sldId id="283" r:id="rId21"/>
    <p:sldId id="284" r:id="rId22"/>
    <p:sldId id="272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k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5A57-4F2E-4946-A23B-8F1D9622EECF}" type="datetimeFigureOut">
              <a:rPr lang="zh-CN" altLang="en-US" smtClean="0"/>
              <a:t>2024/7/30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36415-A95B-4A48-BA55-C8EAD2D23E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"/>
          <p:cNvGrpSpPr/>
          <p:nvPr userDrawn="1"/>
        </p:nvGrpSpPr>
        <p:grpSpPr>
          <a:xfrm flipV="1">
            <a:off x="6991306" y="3641103"/>
            <a:ext cx="2152694" cy="1502397"/>
            <a:chOff x="10951" y="0"/>
            <a:chExt cx="8248" cy="5756"/>
          </a:xfrm>
        </p:grpSpPr>
        <p:sp>
          <p:nvSpPr>
            <p:cNvPr id="8" name="图形"/>
            <p:cNvSpPr/>
            <p:nvPr>
              <p:custDataLst>
                <p:tags r:id="rId4"/>
              </p:custDataLst>
            </p:nvPr>
          </p:nvSpPr>
          <p:spPr bwMode="auto">
            <a:xfrm>
              <a:off x="10951" y="0"/>
              <a:ext cx="5206" cy="3344"/>
            </a:xfrm>
            <a:custGeom>
              <a:avLst/>
              <a:gdLst>
                <a:gd name="connsiteX0" fmla="*/ 68957 w 3305118"/>
                <a:gd name="connsiteY0" fmla="*/ 0 h 2123214"/>
                <a:gd name="connsiteX1" fmla="*/ 3236162 w 3305118"/>
                <a:gd name="connsiteY1" fmla="*/ 0 h 2123214"/>
                <a:gd name="connsiteX2" fmla="*/ 3271544 w 3305118"/>
                <a:gd name="connsiteY2" fmla="*/ 137607 h 2123214"/>
                <a:gd name="connsiteX3" fmla="*/ 3305118 w 3305118"/>
                <a:gd name="connsiteY3" fmla="*/ 470655 h 2123214"/>
                <a:gd name="connsiteX4" fmla="*/ 1652559 w 3305118"/>
                <a:gd name="connsiteY4" fmla="*/ 2123214 h 2123214"/>
                <a:gd name="connsiteX5" fmla="*/ 0 w 3305118"/>
                <a:gd name="connsiteY5" fmla="*/ 470655 h 2123214"/>
                <a:gd name="connsiteX6" fmla="*/ 33574 w 3305118"/>
                <a:gd name="connsiteY6" fmla="*/ 137607 h 212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5118" h="2123214">
                  <a:moveTo>
                    <a:pt x="68957" y="0"/>
                  </a:moveTo>
                  <a:lnTo>
                    <a:pt x="3236162" y="0"/>
                  </a:lnTo>
                  <a:lnTo>
                    <a:pt x="3271544" y="137607"/>
                  </a:lnTo>
                  <a:cubicBezTo>
                    <a:pt x="3293557" y="245184"/>
                    <a:pt x="3305118" y="356570"/>
                    <a:pt x="3305118" y="470655"/>
                  </a:cubicBezTo>
                  <a:cubicBezTo>
                    <a:pt x="3305118" y="1383338"/>
                    <a:pt x="2565242" y="2123214"/>
                    <a:pt x="1652559" y="2123214"/>
                  </a:cubicBezTo>
                  <a:cubicBezTo>
                    <a:pt x="739876" y="2123214"/>
                    <a:pt x="0" y="1383338"/>
                    <a:pt x="0" y="470655"/>
                  </a:cubicBezTo>
                  <a:cubicBezTo>
                    <a:pt x="0" y="356570"/>
                    <a:pt x="11561" y="245184"/>
                    <a:pt x="33574" y="137607"/>
                  </a:cubicBezTo>
                  <a:close/>
                </a:path>
              </a:pathLst>
            </a:custGeom>
            <a:solidFill>
              <a:srgbClr val="58967A"/>
            </a:solidFill>
            <a:ln w="0">
              <a:noFill/>
              <a:prstDash val="solid"/>
              <a:round/>
            </a:ln>
          </p:spPr>
          <p:txBody>
            <a:bodyPr vert="horz" wrap="square" lIns="137160" tIns="68580" rIns="137160" bIns="68580" numCol="1" rtlCol="0" anchor="t" anchorCtr="0" compatLnSpc="1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lang="en-US" sz="45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14351" y="0"/>
              <a:ext cx="4849" cy="5757"/>
            </a:xfrm>
            <a:custGeom>
              <a:avLst/>
              <a:gdLst>
                <a:gd name="connsiteX0" fmla="*/ 208808 w 3078513"/>
                <a:gd name="connsiteY0" fmla="*/ 0 h 3655411"/>
                <a:gd name="connsiteX1" fmla="*/ 1984981 w 3078513"/>
                <a:gd name="connsiteY1" fmla="*/ 0 h 3655411"/>
                <a:gd name="connsiteX2" fmla="*/ 1949441 w 3078513"/>
                <a:gd name="connsiteY2" fmla="*/ 21591 h 3655411"/>
                <a:gd name="connsiteX3" fmla="*/ 1414533 w 3078513"/>
                <a:gd name="connsiteY3" fmla="*/ 1027633 h 3655411"/>
                <a:gd name="connsiteX4" fmla="*/ 2627778 w 3078513"/>
                <a:gd name="connsiteY4" fmla="*/ 2240878 h 3655411"/>
                <a:gd name="connsiteX5" fmla="*/ 2988560 w 3078513"/>
                <a:gd name="connsiteY5" fmla="*/ 2186333 h 3655411"/>
                <a:gd name="connsiteX6" fmla="*/ 3078513 w 3078513"/>
                <a:gd name="connsiteY6" fmla="*/ 2153410 h 3655411"/>
                <a:gd name="connsiteX7" fmla="*/ 3078513 w 3078513"/>
                <a:gd name="connsiteY7" fmla="*/ 3614059 h 3655411"/>
                <a:gd name="connsiteX8" fmla="*/ 2896453 w 3078513"/>
                <a:gd name="connsiteY8" fmla="*/ 3641844 h 3655411"/>
                <a:gd name="connsiteX9" fmla="*/ 2627778 w 3078513"/>
                <a:gd name="connsiteY9" fmla="*/ 3655411 h 3655411"/>
                <a:gd name="connsiteX10" fmla="*/ 0 w 3078513"/>
                <a:gd name="connsiteY10" fmla="*/ 1027633 h 3655411"/>
                <a:gd name="connsiteX11" fmla="*/ 206504 w 3078513"/>
                <a:gd name="connsiteY11" fmla="*/ 4783 h 365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8513" h="3655410">
                  <a:moveTo>
                    <a:pt x="208808" y="0"/>
                  </a:moveTo>
                  <a:lnTo>
                    <a:pt x="1984981" y="0"/>
                  </a:lnTo>
                  <a:lnTo>
                    <a:pt x="1949441" y="21591"/>
                  </a:lnTo>
                  <a:cubicBezTo>
                    <a:pt x="1626716" y="239620"/>
                    <a:pt x="1414533" y="608848"/>
                    <a:pt x="1414533" y="1027633"/>
                  </a:cubicBezTo>
                  <a:cubicBezTo>
                    <a:pt x="1414533" y="1697690"/>
                    <a:pt x="1957721" y="2240878"/>
                    <a:pt x="2627778" y="2240878"/>
                  </a:cubicBezTo>
                  <a:cubicBezTo>
                    <a:pt x="2753414" y="2240878"/>
                    <a:pt x="2874589" y="2221782"/>
                    <a:pt x="2988560" y="2186333"/>
                  </a:cubicBezTo>
                  <a:lnTo>
                    <a:pt x="3078513" y="2153410"/>
                  </a:lnTo>
                  <a:lnTo>
                    <a:pt x="3078513" y="3614059"/>
                  </a:lnTo>
                  <a:lnTo>
                    <a:pt x="2896453" y="3641844"/>
                  </a:lnTo>
                  <a:cubicBezTo>
                    <a:pt x="2808115" y="3650815"/>
                    <a:pt x="2718483" y="3655411"/>
                    <a:pt x="2627778" y="3655411"/>
                  </a:cubicBezTo>
                  <a:cubicBezTo>
                    <a:pt x="1176496" y="3655411"/>
                    <a:pt x="0" y="2478915"/>
                    <a:pt x="0" y="1027633"/>
                  </a:cubicBezTo>
                  <a:cubicBezTo>
                    <a:pt x="0" y="664813"/>
                    <a:pt x="73531" y="319166"/>
                    <a:pt x="206504" y="4783"/>
                  </a:cubicBezTo>
                  <a:close/>
                </a:path>
              </a:pathLst>
            </a:custGeom>
            <a:solidFill>
              <a:srgbClr val="58967A">
                <a:alpha val="23000"/>
              </a:srgbClr>
            </a:solidFill>
          </p:spPr>
          <p:txBody>
            <a:bodyPr wrap="square" anchor="ctr">
              <a:noAutofit/>
            </a:bodyPr>
            <a:lstStyle/>
            <a:p>
              <a:endParaRPr lang="zh-CN" altLang="en-US" sz="1015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0" name="图形"/>
          <p:cNvSpPr/>
          <p:nvPr userDrawn="1"/>
        </p:nvSpPr>
        <p:spPr>
          <a:xfrm>
            <a:off x="70486" y="4073367"/>
            <a:ext cx="491966" cy="491966"/>
          </a:xfrm>
          <a:prstGeom prst="ellipse">
            <a:avLst/>
          </a:prstGeom>
          <a:solidFill>
            <a:srgbClr val="589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sp>
        <p:nvSpPr>
          <p:cNvPr id="11" name="图形"/>
          <p:cNvSpPr/>
          <p:nvPr userDrawn="1">
            <p:custDataLst>
              <p:tags r:id="rId1"/>
            </p:custDataLst>
          </p:nvPr>
        </p:nvSpPr>
        <p:spPr>
          <a:xfrm rot="16200000" flipH="1">
            <a:off x="33152" y="1497907"/>
            <a:ext cx="3164205" cy="236239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04" h="6646">
                <a:moveTo>
                  <a:pt x="0" y="4452"/>
                </a:moveTo>
                <a:cubicBezTo>
                  <a:pt x="0" y="1993"/>
                  <a:pt x="1993" y="0"/>
                  <a:pt x="4452" y="0"/>
                </a:cubicBezTo>
                <a:cubicBezTo>
                  <a:pt x="6911" y="0"/>
                  <a:pt x="8904" y="1993"/>
                  <a:pt x="8904" y="4452"/>
                </a:cubicBezTo>
                <a:cubicBezTo>
                  <a:pt x="8904" y="5250"/>
                  <a:pt x="8694" y="5998"/>
                  <a:pt x="8327" y="6646"/>
                </a:cubicBezTo>
                <a:lnTo>
                  <a:pt x="577" y="6646"/>
                </a:lnTo>
                <a:cubicBezTo>
                  <a:pt x="210" y="5998"/>
                  <a:pt x="0" y="5250"/>
                  <a:pt x="0" y="4452"/>
                </a:cubicBezTo>
                <a:close/>
              </a:path>
            </a:pathLst>
          </a:custGeom>
          <a:solidFill>
            <a:srgbClr val="589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思源黑体 CN Medium" panose="020B0600000000000000" pitchFamily="34" charset="-122"/>
            </a:endParaRPr>
          </a:p>
        </p:txBody>
      </p:sp>
      <p:sp>
        <p:nvSpPr>
          <p:cNvPr id="12" name="任意多边形: 形状 11"/>
          <p:cNvSpPr/>
          <p:nvPr userDrawn="1"/>
        </p:nvSpPr>
        <p:spPr bwMode="auto">
          <a:xfrm flipV="1">
            <a:off x="8517732" y="-1"/>
            <a:ext cx="626269" cy="674847"/>
          </a:xfrm>
          <a:custGeom>
            <a:avLst/>
            <a:gdLst>
              <a:gd name="connsiteX0" fmla="*/ 32866 w 835025"/>
              <a:gd name="connsiteY0" fmla="*/ 899796 h 899796"/>
              <a:gd name="connsiteX1" fmla="*/ 206692 w 835025"/>
              <a:gd name="connsiteY1" fmla="*/ 899796 h 899796"/>
              <a:gd name="connsiteX2" fmla="*/ 177589 w 835025"/>
              <a:gd name="connsiteY2" fmla="*/ 806042 h 899796"/>
              <a:gd name="connsiteX3" fmla="*/ 166780 w 835025"/>
              <a:gd name="connsiteY3" fmla="*/ 698818 h 899796"/>
              <a:gd name="connsiteX4" fmla="*/ 698818 w 835025"/>
              <a:gd name="connsiteY4" fmla="*/ 166780 h 899796"/>
              <a:gd name="connsiteX5" fmla="*/ 806042 w 835025"/>
              <a:gd name="connsiteY5" fmla="*/ 177589 h 899796"/>
              <a:gd name="connsiteX6" fmla="*/ 835025 w 835025"/>
              <a:gd name="connsiteY6" fmla="*/ 186586 h 899796"/>
              <a:gd name="connsiteX7" fmla="*/ 835025 w 835025"/>
              <a:gd name="connsiteY7" fmla="*/ 13731 h 899796"/>
              <a:gd name="connsiteX8" fmla="*/ 698818 w 835025"/>
              <a:gd name="connsiteY8" fmla="*/ 0 h 899796"/>
              <a:gd name="connsiteX9" fmla="*/ 0 w 835025"/>
              <a:gd name="connsiteY9" fmla="*/ 698818 h 899796"/>
              <a:gd name="connsiteX10" fmla="*/ 14197 w 835025"/>
              <a:gd name="connsiteY10" fmla="*/ 839654 h 8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5025" h="899796">
                <a:moveTo>
                  <a:pt x="32866" y="899796"/>
                </a:moveTo>
                <a:lnTo>
                  <a:pt x="206692" y="899796"/>
                </a:lnTo>
                <a:lnTo>
                  <a:pt x="177589" y="806042"/>
                </a:lnTo>
                <a:cubicBezTo>
                  <a:pt x="170502" y="771408"/>
                  <a:pt x="166780" y="735547"/>
                  <a:pt x="166780" y="698818"/>
                </a:cubicBezTo>
                <a:cubicBezTo>
                  <a:pt x="166780" y="404982"/>
                  <a:pt x="404982" y="166780"/>
                  <a:pt x="698818" y="166780"/>
                </a:cubicBezTo>
                <a:cubicBezTo>
                  <a:pt x="735547" y="166780"/>
                  <a:pt x="771408" y="170502"/>
                  <a:pt x="806042" y="177589"/>
                </a:cubicBezTo>
                <a:lnTo>
                  <a:pt x="835025" y="186586"/>
                </a:lnTo>
                <a:lnTo>
                  <a:pt x="835025" y="13731"/>
                </a:lnTo>
                <a:lnTo>
                  <a:pt x="698818" y="0"/>
                </a:lnTo>
                <a:cubicBezTo>
                  <a:pt x="312871" y="0"/>
                  <a:pt x="0" y="312871"/>
                  <a:pt x="0" y="698818"/>
                </a:cubicBezTo>
                <a:cubicBezTo>
                  <a:pt x="0" y="747061"/>
                  <a:pt x="4889" y="794163"/>
                  <a:pt x="14197" y="839654"/>
                </a:cubicBezTo>
                <a:close/>
              </a:path>
            </a:pathLst>
          </a:custGeom>
          <a:solidFill>
            <a:srgbClr val="58967A"/>
          </a:solidFill>
          <a:ln w="0">
            <a:noFill/>
            <a:prstDash val="solid"/>
            <a:round/>
          </a:ln>
        </p:spPr>
        <p:txBody>
          <a:bodyPr vert="horz" wrap="square" lIns="137160" tIns="68580" rIns="137160" bIns="68580" numCol="1" rtlCol="0" anchor="t" anchorCtr="0" compatLnSpc="1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/>
            <a:endParaRPr lang="en-US" sz="450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grpSp>
        <p:nvGrpSpPr>
          <p:cNvPr id="13" name="图形"/>
          <p:cNvGrpSpPr/>
          <p:nvPr userDrawn="1"/>
        </p:nvGrpSpPr>
        <p:grpSpPr>
          <a:xfrm flipV="1">
            <a:off x="-953" y="-1"/>
            <a:ext cx="1240155" cy="1096804"/>
            <a:chOff x="-2" y="4391"/>
            <a:chExt cx="7077" cy="6410"/>
          </a:xfrm>
        </p:grpSpPr>
        <p:sp>
          <p:nvSpPr>
            <p:cNvPr id="14" name="图形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-2" y="4392"/>
              <a:ext cx="7077" cy="6409"/>
            </a:xfrm>
            <a:custGeom>
              <a:avLst/>
              <a:gdLst>
                <a:gd name="connsiteX0" fmla="*/ 1865853 w 4493632"/>
                <a:gd name="connsiteY0" fmla="*/ 1697124 h 4069073"/>
                <a:gd name="connsiteX1" fmla="*/ 935199 w 4493632"/>
                <a:gd name="connsiteY1" fmla="*/ 2627778 h 4069073"/>
                <a:gd name="connsiteX2" fmla="*/ 1865853 w 4493632"/>
                <a:gd name="connsiteY2" fmla="*/ 3558432 h 4069073"/>
                <a:gd name="connsiteX3" fmla="*/ 2796507 w 4493632"/>
                <a:gd name="connsiteY3" fmla="*/ 2627778 h 4069073"/>
                <a:gd name="connsiteX4" fmla="*/ 1865853 w 4493632"/>
                <a:gd name="connsiteY4" fmla="*/ 1697124 h 4069073"/>
                <a:gd name="connsiteX5" fmla="*/ 1865853 w 4493632"/>
                <a:gd name="connsiteY5" fmla="*/ 0 h 4069073"/>
                <a:gd name="connsiteX6" fmla="*/ 4493632 w 4493632"/>
                <a:gd name="connsiteY6" fmla="*/ 2627778 h 4069073"/>
                <a:gd name="connsiteX7" fmla="*/ 4176473 w 4493632"/>
                <a:gd name="connsiteY7" fmla="*/ 3880333 h 4069073"/>
                <a:gd name="connsiteX8" fmla="*/ 4061811 w 4493632"/>
                <a:gd name="connsiteY8" fmla="*/ 4069073 h 4069073"/>
                <a:gd name="connsiteX9" fmla="*/ 0 w 4493632"/>
                <a:gd name="connsiteY9" fmla="*/ 4069073 h 4069073"/>
                <a:gd name="connsiteX10" fmla="*/ 0 w 4493632"/>
                <a:gd name="connsiteY10" fmla="*/ 778167 h 4069073"/>
                <a:gd name="connsiteX11" fmla="*/ 7733 w 4493632"/>
                <a:gd name="connsiteY11" fmla="*/ 769659 h 4069073"/>
                <a:gd name="connsiteX12" fmla="*/ 1865853 w 4493632"/>
                <a:gd name="connsiteY12" fmla="*/ 0 h 40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3632" h="4069072">
                  <a:moveTo>
                    <a:pt x="1865853" y="1697124"/>
                  </a:moveTo>
                  <a:cubicBezTo>
                    <a:pt x="1351867" y="1697124"/>
                    <a:pt x="935199" y="2113792"/>
                    <a:pt x="935199" y="2627778"/>
                  </a:cubicBezTo>
                  <a:cubicBezTo>
                    <a:pt x="935199" y="3141764"/>
                    <a:pt x="1351867" y="3558432"/>
                    <a:pt x="1865853" y="3558432"/>
                  </a:cubicBezTo>
                  <a:cubicBezTo>
                    <a:pt x="2379839" y="3558432"/>
                    <a:pt x="2796507" y="3141764"/>
                    <a:pt x="2796507" y="2627778"/>
                  </a:cubicBezTo>
                  <a:cubicBezTo>
                    <a:pt x="2796507" y="2113792"/>
                    <a:pt x="2379839" y="1697124"/>
                    <a:pt x="1865853" y="1697124"/>
                  </a:cubicBezTo>
                  <a:close/>
                  <a:moveTo>
                    <a:pt x="1865853" y="0"/>
                  </a:moveTo>
                  <a:cubicBezTo>
                    <a:pt x="3317135" y="0"/>
                    <a:pt x="4493632" y="1176496"/>
                    <a:pt x="4493632" y="2627778"/>
                  </a:cubicBezTo>
                  <a:cubicBezTo>
                    <a:pt x="4493632" y="3081304"/>
                    <a:pt x="4378739" y="3507995"/>
                    <a:pt x="4176473" y="3880333"/>
                  </a:cubicBezTo>
                  <a:lnTo>
                    <a:pt x="4061811" y="4069073"/>
                  </a:lnTo>
                  <a:lnTo>
                    <a:pt x="0" y="4069073"/>
                  </a:lnTo>
                  <a:lnTo>
                    <a:pt x="0" y="778167"/>
                  </a:lnTo>
                  <a:lnTo>
                    <a:pt x="7733" y="769659"/>
                  </a:lnTo>
                  <a:cubicBezTo>
                    <a:pt x="483268" y="294124"/>
                    <a:pt x="1140212" y="0"/>
                    <a:pt x="1865853" y="0"/>
                  </a:cubicBezTo>
                  <a:close/>
                </a:path>
              </a:pathLst>
            </a:custGeom>
            <a:solidFill>
              <a:srgbClr val="58967A">
                <a:alpha val="36000"/>
              </a:srgbClr>
            </a:solidFill>
          </p:spPr>
          <p:txBody>
            <a:bodyPr wrap="square" anchor="ctr">
              <a:noAutofit/>
            </a:bodyPr>
            <a:lstStyle/>
            <a:p>
              <a:endParaRPr lang="zh-CN" altLang="en-US" sz="1015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3"/>
              </p:custDataLst>
            </p:nvPr>
          </p:nvSpPr>
          <p:spPr bwMode="auto">
            <a:xfrm>
              <a:off x="4627" y="4391"/>
              <a:ext cx="2448" cy="2448"/>
            </a:xfrm>
            <a:prstGeom prst="donut">
              <a:avLst>
                <a:gd name="adj" fmla="val 11933"/>
              </a:avLst>
            </a:prstGeom>
            <a:solidFill>
              <a:srgbClr val="58967A"/>
            </a:solidFill>
            <a:ln w="0">
              <a:noFill/>
              <a:prstDash val="solid"/>
              <a:round/>
            </a:ln>
          </p:spPr>
          <p:txBody>
            <a:bodyPr vert="horz" wrap="square" lIns="137160" tIns="68580" rIns="137160" bIns="68580" numCol="1" rtlCol="0" anchor="t" anchorCtr="0" compatLnSpc="1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lang="en-US" sz="45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6" name="任意多边形: 形状 15"/>
          <p:cNvSpPr/>
          <p:nvPr userDrawn="1"/>
        </p:nvSpPr>
        <p:spPr>
          <a:xfrm>
            <a:off x="898962" y="1361572"/>
            <a:ext cx="2553740" cy="2553698"/>
          </a:xfrm>
          <a:custGeom>
            <a:avLst/>
            <a:gdLst>
              <a:gd name="connsiteX0" fmla="*/ 1702493 w 3404986"/>
              <a:gd name="connsiteY0" fmla="*/ 0 h 3404930"/>
              <a:gd name="connsiteX1" fmla="*/ 3404986 w 3404986"/>
              <a:gd name="connsiteY1" fmla="*/ 1702465 h 3404930"/>
              <a:gd name="connsiteX2" fmla="*/ 1702493 w 3404986"/>
              <a:gd name="connsiteY2" fmla="*/ 3404930 h 3404930"/>
              <a:gd name="connsiteX3" fmla="*/ 0 w 3404986"/>
              <a:gd name="connsiteY3" fmla="*/ 1702465 h 3404930"/>
              <a:gd name="connsiteX4" fmla="*/ 1702493 w 3404986"/>
              <a:gd name="connsiteY4" fmla="*/ 0 h 340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986" h="3404930">
                <a:moveTo>
                  <a:pt x="1702493" y="0"/>
                </a:moveTo>
                <a:cubicBezTo>
                  <a:pt x="2642754" y="0"/>
                  <a:pt x="3404986" y="762220"/>
                  <a:pt x="3404986" y="1702465"/>
                </a:cubicBezTo>
                <a:cubicBezTo>
                  <a:pt x="3404986" y="2642710"/>
                  <a:pt x="2642754" y="3404930"/>
                  <a:pt x="1702493" y="3404930"/>
                </a:cubicBezTo>
                <a:cubicBezTo>
                  <a:pt x="762232" y="3404930"/>
                  <a:pt x="0" y="2642710"/>
                  <a:pt x="0" y="1702465"/>
                </a:cubicBezTo>
                <a:cubicBezTo>
                  <a:pt x="0" y="762220"/>
                  <a:pt x="762232" y="0"/>
                  <a:pt x="1702493" y="0"/>
                </a:cubicBezTo>
                <a:close/>
              </a:path>
            </a:pathLst>
          </a:custGeom>
          <a:blipFill dpi="0"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 userDrawn="1"/>
        </p:nvSpPr>
        <p:spPr>
          <a:xfrm>
            <a:off x="0" y="358784"/>
            <a:ext cx="445715" cy="412742"/>
          </a:xfrm>
          <a:custGeom>
            <a:avLst/>
            <a:gdLst>
              <a:gd name="connsiteX0" fmla="*/ 0 w 594286"/>
              <a:gd name="connsiteY0" fmla="*/ 0 h 550322"/>
              <a:gd name="connsiteX1" fmla="*/ 319125 w 594286"/>
              <a:gd name="connsiteY1" fmla="*/ 0 h 550322"/>
              <a:gd name="connsiteX2" fmla="*/ 594286 w 594286"/>
              <a:gd name="connsiteY2" fmla="*/ 275161 h 550322"/>
              <a:gd name="connsiteX3" fmla="*/ 594285 w 594286"/>
              <a:gd name="connsiteY3" fmla="*/ 275161 h 550322"/>
              <a:gd name="connsiteX4" fmla="*/ 319124 w 594286"/>
              <a:gd name="connsiteY4" fmla="*/ 550322 h 550322"/>
              <a:gd name="connsiteX5" fmla="*/ 0 w 594286"/>
              <a:gd name="connsiteY5" fmla="*/ 550322 h 550322"/>
              <a:gd name="connsiteX6" fmla="*/ 0 w 594286"/>
              <a:gd name="connsiteY6" fmla="*/ 0 h 55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286" h="550322">
                <a:moveTo>
                  <a:pt x="0" y="0"/>
                </a:moveTo>
                <a:lnTo>
                  <a:pt x="319125" y="0"/>
                </a:lnTo>
                <a:cubicBezTo>
                  <a:pt x="471092" y="0"/>
                  <a:pt x="594286" y="123194"/>
                  <a:pt x="594286" y="275161"/>
                </a:cubicBezTo>
                <a:lnTo>
                  <a:pt x="594285" y="275161"/>
                </a:lnTo>
                <a:cubicBezTo>
                  <a:pt x="594285" y="427128"/>
                  <a:pt x="471091" y="550322"/>
                  <a:pt x="319124" y="550322"/>
                </a:cubicBezTo>
                <a:lnTo>
                  <a:pt x="0" y="550322"/>
                </a:lnTo>
                <a:lnTo>
                  <a:pt x="0" y="0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5" name="椭圆 4"/>
          <p:cNvSpPr/>
          <p:nvPr userDrawn="1"/>
        </p:nvSpPr>
        <p:spPr>
          <a:xfrm>
            <a:off x="283289" y="645194"/>
            <a:ext cx="135000" cy="135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595980" y="1932135"/>
            <a:ext cx="5094420" cy="860203"/>
          </a:xfrm>
          <a:prstGeom prst="rect">
            <a:avLst/>
          </a:prstGeom>
          <a:noFill/>
        </p:spPr>
        <p:txBody>
          <a:bodyPr wrap="square" lIns="28925" tIns="14462" rIns="28925" bIns="1446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5400" spc="12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第一章章末复习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5190" y="910115"/>
            <a:ext cx="27360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教科版八年级物理上册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57189" y="488806"/>
            <a:ext cx="3019058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误差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5602" y="1030079"/>
            <a:ext cx="7834124" cy="8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lnSpc>
                <a:spcPct val="114000"/>
              </a:lnSpc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</a:t>
            </a:r>
            <a:r>
              <a:rPr kumimoji="1"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）误差：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/>
                <a:ea typeface="黑体" panose="02010609060101010101" pitchFamily="49" charset="-122"/>
              </a:rPr>
              <a:t>测量值与真实值之间的差异</a:t>
            </a:r>
            <a:r>
              <a:rPr kumimoji="1" lang="zh-CN" altLang="en-US" sz="2400" b="1">
                <a:latin typeface="Times New Roman" panose="02020603050405020304"/>
                <a:ea typeface="黑体" panose="02010609060101010101" pitchFamily="49" charset="-122"/>
              </a:rPr>
              <a:t>叫作误差。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/>
                <a:ea typeface="黑体" panose="02010609060101010101" pitchFamily="49" charset="-122"/>
              </a:rPr>
              <a:t>任何测量结果都有误差。</a:t>
            </a:r>
            <a:endParaRPr kumimoji="1"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5602" y="2003457"/>
            <a:ext cx="8861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</a:t>
            </a:r>
            <a:r>
              <a:rPr kumimoji="1"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）造成误差的原因：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/>
                <a:ea typeface="黑体" panose="02010609060101010101" pitchFamily="49" charset="-122"/>
              </a:rPr>
              <a:t>测量工具、测量方法、测量者</a:t>
            </a:r>
            <a:r>
              <a:rPr kumimoji="1"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kumimoji="1"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5602" y="2540947"/>
            <a:ext cx="4078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 fontAlgn="base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）减小误差的方法：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282583" y="3078437"/>
            <a:ext cx="6295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defRPr kumimoji="0" sz="2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①根据测量需要，选用较精密的仪器；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82583" y="3615927"/>
            <a:ext cx="3464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defRPr kumimoji="0" sz="2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</a:rPr>
              <a:t>②改进测量方法；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82583" y="4153418"/>
            <a:ext cx="358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defRPr>
            </a:lvl1pPr>
          </a:lstStyle>
          <a:p>
            <a:r>
              <a:rPr lang="zh-CN" altLang="en-US"/>
              <a:t>③多次测量取平均值。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8357" y="1181929"/>
          <a:ext cx="7887286" cy="327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误差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之间的差别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减小方法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多次测量求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、选用精密的测量工具、改进测量方法等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错误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造成原因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由于不遵守仪器的使用规则、读数时粗心造成的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区别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误差是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避免的，错误是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避免的（均选填“可以”或“不可以”）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76830" y="1210065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测量值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85125" y="1210065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真实值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96830" y="1682351"/>
            <a:ext cx="1491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平均值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96074" y="3530950"/>
            <a:ext cx="149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不可以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84862" y="3530950"/>
            <a:ext cx="120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5602" y="589313"/>
            <a:ext cx="4078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 fontAlgn="base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）误差和错误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7188" y="917098"/>
            <a:ext cx="8429625" cy="33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时间的测量 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）时间的单位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国际单位：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，符号为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其他常用单位：小时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(min)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单位换算：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h=______min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min=______s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）测量工具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古代：土圭、日晷、沙漏等。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现代：石英钟、机械秒表、电子秒表等。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34548" y="1703914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63613" y="2544393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78678" y="2544393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2320" y="1697466"/>
            <a:ext cx="64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5" grpId="1"/>
      <p:bldP spid="1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7188" y="812682"/>
            <a:ext cx="8429625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）秒表的使用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7" y="447833"/>
            <a:ext cx="2973361" cy="345642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051705" y="994324"/>
            <a:ext cx="579927" cy="54000"/>
            <a:chOff x="3828024" y="1942477"/>
            <a:chExt cx="579927" cy="54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28024" y="1969477"/>
              <a:ext cx="525927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85262" y="821269"/>
            <a:ext cx="117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复位键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942310" y="546983"/>
            <a:ext cx="579927" cy="54000"/>
            <a:chOff x="3828024" y="1942477"/>
            <a:chExt cx="579927" cy="540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828024" y="1969477"/>
              <a:ext cx="525927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4" name="椭圆 13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102" y="373928"/>
            <a:ext cx="173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暂停键</a:t>
            </a:r>
          </a:p>
        </p:txBody>
      </p:sp>
      <p:grpSp>
        <p:nvGrpSpPr>
          <p:cNvPr id="16" name="组合 15"/>
          <p:cNvGrpSpPr/>
          <p:nvPr/>
        </p:nvGrpSpPr>
        <p:grpSpPr>
          <a:xfrm flipH="1">
            <a:off x="6604080" y="1698442"/>
            <a:ext cx="1546181" cy="54000"/>
            <a:chOff x="2861770" y="1942477"/>
            <a:chExt cx="1546181" cy="54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61770" y="1969477"/>
              <a:ext cx="1492181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8" name="椭圆 17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306499" y="2475682"/>
            <a:ext cx="825093" cy="54000"/>
            <a:chOff x="3582858" y="1942477"/>
            <a:chExt cx="825093" cy="540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82858" y="1969477"/>
              <a:ext cx="771093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1" name="椭圆 20"/>
            <p:cNvSpPr/>
            <p:nvPr/>
          </p:nvSpPr>
          <p:spPr bwMode="auto">
            <a:xfrm>
              <a:off x="4353951" y="1942477"/>
              <a:ext cx="54000" cy="54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</p:spPr>
          <p:txBody>
            <a:bodyPr rtlCol="0" anchor="ctr"/>
            <a:lstStyle/>
            <a:p>
              <a:pPr marL="0" marR="0" lvl="0" indent="72009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095016" y="1525387"/>
            <a:ext cx="9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95016" y="2302627"/>
            <a:ext cx="9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7840" y="1410413"/>
            <a:ext cx="3915600" cy="1276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①先读出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小表盘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上指针所通过的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分钟数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，再读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大表盘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对应的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7840" y="2811827"/>
            <a:ext cx="4655561" cy="87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②小表盘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小格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30s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；大表盘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30s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小格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0.1s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202" y="4020369"/>
            <a:ext cx="8175595" cy="805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读数时，小表盘上的指针没有超过两数之间的半分钟刻度线，大表盘按照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0~30s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读数；如果超过，大表盘按照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30~60s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0388" y="788228"/>
            <a:ext cx="8014652" cy="4931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图中秒表读数为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19" y="1444865"/>
            <a:ext cx="4477189" cy="3064558"/>
          </a:xfrm>
          <a:prstGeom prst="rect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16233" y="803969"/>
            <a:ext cx="130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365.5 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7188" y="554349"/>
            <a:ext cx="522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三、探究影响降落伞飞行时间的因素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5602" y="1126949"/>
            <a:ext cx="3821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）选择合适的仪器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5602" y="1699549"/>
            <a:ext cx="3821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）正确使用仪器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5602" y="2272149"/>
            <a:ext cx="3821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）研究测量技巧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5602" y="2844749"/>
            <a:ext cx="5125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）实验的基本方法：</a:t>
            </a:r>
            <a:r>
              <a:rPr lang="zh-CN" altLang="en-US">
                <a:solidFill>
                  <a:srgbClr val="FF00FF"/>
                </a:solidFill>
              </a:rPr>
              <a:t>控制变量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6507" y="3708076"/>
            <a:ext cx="7710985" cy="88107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zh-CN" altLang="en-US" sz="2400"/>
              <a:t>    先考察</a:t>
            </a:r>
            <a:r>
              <a:rPr lang="zh-CN" altLang="en-US" sz="2400">
                <a:solidFill>
                  <a:srgbClr val="FF0000"/>
                </a:solidFill>
              </a:rPr>
              <a:t>其中一个因素</a:t>
            </a:r>
            <a:r>
              <a:rPr lang="zh-CN" altLang="en-US" sz="2400"/>
              <a:t>对所研究问题的影响，而</a:t>
            </a:r>
            <a:r>
              <a:rPr lang="zh-CN" altLang="en-US" sz="2400">
                <a:solidFill>
                  <a:srgbClr val="FF0000"/>
                </a:solidFill>
              </a:rPr>
              <a:t>保持其他因素不变</a:t>
            </a:r>
            <a:r>
              <a:rPr lang="zh-CN" altLang="en-US" sz="2400"/>
              <a:t>，这种方法叫</a:t>
            </a:r>
            <a:r>
              <a:rPr lang="zh-CN" altLang="en-US" sz="240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控制变量法</a:t>
            </a:r>
            <a:r>
              <a:rPr lang="zh-CN" altLang="en-US" sz="2400"/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791388" y="2864992"/>
            <a:ext cx="1408409" cy="42308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连接符: 曲线 19"/>
          <p:cNvCxnSpPr>
            <a:stCxn id="19" idx="3"/>
            <a:endCxn id="18" idx="0"/>
          </p:cNvCxnSpPr>
          <p:nvPr/>
        </p:nvCxnSpPr>
        <p:spPr>
          <a:xfrm flipH="1">
            <a:off x="4572000" y="3076532"/>
            <a:ext cx="627797" cy="631544"/>
          </a:xfrm>
          <a:prstGeom prst="curvedConnector4">
            <a:avLst>
              <a:gd name="adj1" fmla="val -36413"/>
              <a:gd name="adj2" fmla="val 6674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72800" y="10795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4024" y="338892"/>
            <a:ext cx="3582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长度的特殊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测量方法</a:t>
            </a:r>
            <a:endParaRPr lang="zh-CN" altLang="en-US" b="1">
              <a:solidFill>
                <a:srgbClr val="66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024" y="893977"/>
            <a:ext cx="201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累积法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92" y="1528586"/>
            <a:ext cx="2350476" cy="10635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4" y="1448923"/>
            <a:ext cx="1534167" cy="12229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56245" y="539133"/>
            <a:ext cx="201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平移法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55" y="1094079"/>
            <a:ext cx="4213121" cy="196513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55964" y="1152988"/>
            <a:ext cx="87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夹紧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5847611" y="1614653"/>
            <a:ext cx="8401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464024" y="2699227"/>
            <a:ext cx="2602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化曲为直法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AFBFF"/>
              </a:clrFrom>
              <a:clrTo>
                <a:srgbClr val="E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4005" r="3285" b="6744"/>
          <a:stretch>
            <a:fillRect/>
          </a:stretch>
        </p:blipFill>
        <p:spPr bwMode="auto">
          <a:xfrm>
            <a:off x="1034389" y="3258651"/>
            <a:ext cx="2626631" cy="15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4758975" y="3158292"/>
            <a:ext cx="201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滚轮法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430" y="3249241"/>
            <a:ext cx="2011680" cy="16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0388" y="345307"/>
            <a:ext cx="8014652" cy="1379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小明为了研究弹簧枪能射多远（水平射程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），准备 了一把可调节弹簧压缩量的弹簧枪和三种大小一样、质量 不同的弹珠，并提出如下猜想：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387" y="3520214"/>
            <a:ext cx="8014651" cy="127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：弹珠水平射程与弹簧压缩量有关。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：弹珠水平射程与弹珠质量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有关。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：弹珠水平射程与发射点距离地面高度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51" y="1741840"/>
            <a:ext cx="2666321" cy="17613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594815" y="1488610"/>
          <a:ext cx="7954370" cy="344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实验次序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弹簧压缩量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弹珠质量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发射点离地面高度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水平射程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1.34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1.90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7557" y="169687"/>
            <a:ext cx="7901225" cy="127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小明先后调整弹簧的压缩量和发射点距离地面的高度，选 用不同质量的弹珠，分别进行实验，实验中弹珠均水平射出。实验数据记录如下表：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3"/>
          <p:cNvGraphicFramePr>
            <a:graphicFrameLocks noGrp="1"/>
          </p:cNvGraphicFramePr>
          <p:nvPr/>
        </p:nvGraphicFramePr>
        <p:xfrm>
          <a:off x="594815" y="376320"/>
          <a:ext cx="7954370" cy="344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实验次序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弹簧压缩量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弹珠质量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发射点离地面高度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水平射程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1.34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1.90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3967" y="3888705"/>
            <a:ext cx="8256067" cy="89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）比较第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三次实验数据，可验证猜想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，结论是在其他条件相同时，弹簧压缩量越大，水平射程越远。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19666" y="388870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603" y="333543"/>
            <a:ext cx="211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本章知识结构</a:t>
            </a:r>
            <a:endParaRPr lang="zh-CN" altLang="en-US" sz="225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075" y="2209054"/>
            <a:ext cx="195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走进实验室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1313" y="1030730"/>
            <a:ext cx="229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走进实验室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03759" y="720142"/>
            <a:ext cx="33368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①认识科学探究的工具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03759" y="1336624"/>
            <a:ext cx="27295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②科学探究的环节</a:t>
            </a:r>
          </a:p>
        </p:txBody>
      </p:sp>
      <p:cxnSp>
        <p:nvCxnSpPr>
          <p:cNvPr id="13" name="连接符: 曲线 12"/>
          <p:cNvCxnSpPr>
            <a:stCxn id="6" idx="3"/>
            <a:endCxn id="10" idx="1"/>
          </p:cNvCxnSpPr>
          <p:nvPr/>
        </p:nvCxnSpPr>
        <p:spPr>
          <a:xfrm flipV="1">
            <a:off x="2265528" y="1261563"/>
            <a:ext cx="395785" cy="1178324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>
            <a:off x="4339673" y="803622"/>
            <a:ext cx="125275" cy="911187"/>
          </a:xfrm>
          <a:prstGeom prst="leftBrace">
            <a:avLst>
              <a:gd name="adj1" fmla="val 3314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61313" y="2749314"/>
            <a:ext cx="134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测量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16969" y="2424033"/>
            <a:ext cx="13439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①长度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16969" y="3091659"/>
            <a:ext cx="13439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②时间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1313" y="4084566"/>
            <a:ext cx="522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探究影响降落伞飞行时间的因素</a:t>
            </a:r>
          </a:p>
        </p:txBody>
      </p:sp>
      <p:cxnSp>
        <p:nvCxnSpPr>
          <p:cNvPr id="24" name="连接符: 曲线 23"/>
          <p:cNvCxnSpPr>
            <a:stCxn id="6" idx="3"/>
            <a:endCxn id="16" idx="1"/>
          </p:cNvCxnSpPr>
          <p:nvPr/>
        </p:nvCxnSpPr>
        <p:spPr>
          <a:xfrm>
            <a:off x="2265528" y="2439887"/>
            <a:ext cx="395785" cy="540260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/>
          <p:cNvCxnSpPr>
            <a:stCxn id="6" idx="3"/>
            <a:endCxn id="21" idx="1"/>
          </p:cNvCxnSpPr>
          <p:nvPr/>
        </p:nvCxnSpPr>
        <p:spPr>
          <a:xfrm>
            <a:off x="2265528" y="2439887"/>
            <a:ext cx="395785" cy="1875512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大括号 31"/>
          <p:cNvSpPr/>
          <p:nvPr/>
        </p:nvSpPr>
        <p:spPr>
          <a:xfrm>
            <a:off x="3443926" y="2492209"/>
            <a:ext cx="125275" cy="975875"/>
          </a:xfrm>
          <a:prstGeom prst="leftBrace">
            <a:avLst>
              <a:gd name="adj1" fmla="val 3314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594815" y="376320"/>
          <a:ext cx="7954370" cy="344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实验次序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弹簧压缩量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弹珠质量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发射点离地面高度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水平射程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1.34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1.90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3967" y="3888705"/>
            <a:ext cx="8256067" cy="89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）比较第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三次实验数据，可验证猜想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，结论是在其他条件相同时，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90465" y="3889464"/>
            <a:ext cx="13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5590" y="430551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弹珠质量越大，水平射程越近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3"/>
          <p:cNvGraphicFramePr>
            <a:graphicFrameLocks noGrp="1"/>
          </p:cNvGraphicFramePr>
          <p:nvPr/>
        </p:nvGraphicFramePr>
        <p:xfrm>
          <a:off x="594815" y="376320"/>
          <a:ext cx="7954370" cy="344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实验次序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弹簧压缩量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弹珠质量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发射点离地面高度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水平射程</a:t>
                      </a:r>
                      <a:r>
                        <a:rPr lang="en-US" altLang="zh-CN" sz="18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1.34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4.02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1.90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0.45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1.50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3.84</a:t>
                      </a:r>
                      <a:endParaRPr lang="zh-CN" altLang="en-US" sz="1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43967" y="3888705"/>
            <a:ext cx="8256067" cy="89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）比较第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三次实验数据，可验证猜想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，结论是在其他条件相同时，发射点离地面越高，水平射程越远。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90465" y="3889464"/>
            <a:ext cx="13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4257" y="3888705"/>
            <a:ext cx="5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603" y="333543"/>
            <a:ext cx="147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课堂小结</a:t>
            </a:r>
            <a:endParaRPr lang="zh-CN" altLang="en-US" sz="225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/>
          <p:nvPr/>
        </p:nvSpPr>
        <p:spPr>
          <a:xfrm>
            <a:off x="1082664" y="2278857"/>
            <a:ext cx="6978673" cy="5857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通过本节课的学习，你有什么收获？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602" y="333543"/>
            <a:ext cx="147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复习回顾</a:t>
            </a:r>
            <a:endParaRPr lang="zh-CN" altLang="en-US" sz="225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109" y="2509044"/>
            <a:ext cx="1910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①认识科学探究的工具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50029" y="1094300"/>
            <a:ext cx="5709684" cy="80675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刻度尺、盒尺、游标卡尺、千分尺、位移传感器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50029" y="1938492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质量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托盘天平和砝码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50029" y="2410275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机械秒表、电子秒表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50029" y="2882058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温度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温度计、温度传感器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0029" y="3353841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电流表、电压表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50029" y="3825624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弹簧测力计、力的传感器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50029" y="4297405"/>
            <a:ext cx="5709684" cy="434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体积</a:t>
            </a:r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测量仪器：</a:t>
            </a:r>
            <a:r>
              <a:rPr lang="zh-CN" alt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量筒、量杯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2624754" y="1206232"/>
            <a:ext cx="125275" cy="3436620"/>
          </a:xfrm>
          <a:prstGeom prst="leftBrace">
            <a:avLst>
              <a:gd name="adj1" fmla="val 331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57188" y="831200"/>
            <a:ext cx="283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一、走进实验室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27795" y="633765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②科学探究的环节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75766" y="1215886"/>
            <a:ext cx="2098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提出问题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75766" y="1788588"/>
            <a:ext cx="22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2.</a:t>
            </a:r>
            <a:r>
              <a:rPr lang="zh-CN" altLang="en-US"/>
              <a:t>猜想与假设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75766" y="2361290"/>
            <a:ext cx="350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3.</a:t>
            </a:r>
            <a:r>
              <a:rPr lang="zh-CN" altLang="en-US"/>
              <a:t>设计实验、制订方案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5766" y="2933992"/>
            <a:ext cx="350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4.</a:t>
            </a:r>
            <a:r>
              <a:rPr lang="zh-CN" altLang="en-US"/>
              <a:t>进行实验、收集证据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75766" y="3506694"/>
            <a:ext cx="350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5.</a:t>
            </a:r>
            <a:r>
              <a:rPr lang="zh-CN" altLang="en-US"/>
              <a:t>得出结论、做出解释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5766" y="4079395"/>
            <a:ext cx="350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6.</a:t>
            </a:r>
            <a:r>
              <a:rPr lang="zh-CN" altLang="en-US"/>
              <a:t>交流、评估和反思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57188" y="834131"/>
            <a:ext cx="165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二、测量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7188" y="1366569"/>
            <a:ext cx="8429625" cy="29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长度的测量 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）长度的单位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国际单位：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，符号：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常用单位：千米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(km)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、分米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、厘米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(____)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、毫米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、微米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(μm)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、纳米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(nm)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单位换算：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km=1000 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dm=______m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cm=______m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μm=______m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nm=______m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30242" y="2158906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785055" y="2158906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803692" y="2589488"/>
            <a:ext cx="7237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061238" y="3371702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312069" y="3371702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80628" y="3807943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808831" y="3807943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101864" y="3807943"/>
            <a:ext cx="81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9" grpId="1"/>
      <p:bldP spid="20" grpId="1"/>
      <p:bldP spid="21" grpId="1"/>
      <p:bldP spid="22" grpId="1"/>
      <p:bldP spid="23" grpId="1"/>
      <p:bldP spid="24" grpId="1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7188" y="1153520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）常考长度估测：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课桌的高度大约是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 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普通中学生的身高大约是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1.60______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铅笔的长度约为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 cm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物理课本的长度约为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一张纸的厚度约为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57188" y="2712002"/>
            <a:ext cx="8429625" cy="1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）测量工具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常用测量工具：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、盒尺。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精确测量工具：游标卡尺、千分尺、位移传感器等。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36083" y="1542807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017062" y="1959472"/>
            <a:ext cx="6380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286606" y="1959472"/>
            <a:ext cx="928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37236" y="3106090"/>
            <a:ext cx="1336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刻度尺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2" grpId="1"/>
      <p:bldP spid="23" grpId="1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7188" y="517762"/>
            <a:ext cx="8429625" cy="8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）刻度尺的使用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①使用前：三看，即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396659" y="903393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量程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852895" y="903392"/>
            <a:ext cx="1336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301867" y="903392"/>
            <a:ext cx="1554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零刻度线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1" y="2062253"/>
            <a:ext cx="8006717" cy="130673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 flipH="1">
            <a:off x="741045" y="2062253"/>
            <a:ext cx="0" cy="28165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8" name="弧形 27"/>
          <p:cNvSpPr/>
          <p:nvPr/>
        </p:nvSpPr>
        <p:spPr>
          <a:xfrm>
            <a:off x="727710" y="1656202"/>
            <a:ext cx="741680" cy="1059418"/>
          </a:xfrm>
          <a:prstGeom prst="arc">
            <a:avLst>
              <a:gd name="adj1" fmla="val 12114699"/>
              <a:gd name="adj2" fmla="val 15413493"/>
            </a:avLst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134" y="1443689"/>
            <a:ext cx="2012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零刻度线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1264921" y="2448682"/>
            <a:ext cx="342900" cy="2133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cxnSp>
        <p:nvCxnSpPr>
          <p:cNvPr id="31" name="连接符: 曲线 30"/>
          <p:cNvCxnSpPr>
            <a:stCxn id="30" idx="2"/>
          </p:cNvCxnSpPr>
          <p:nvPr/>
        </p:nvCxnSpPr>
        <p:spPr>
          <a:xfrm rot="16200000" flipH="1">
            <a:off x="1752600" y="2345813"/>
            <a:ext cx="297180" cy="929638"/>
          </a:xfrm>
          <a:prstGeom prst="curvedConnector2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2" name="文本框 31"/>
          <p:cNvSpPr txBox="1"/>
          <p:nvPr/>
        </p:nvSpPr>
        <p:spPr>
          <a:xfrm>
            <a:off x="2337120" y="2702440"/>
            <a:ext cx="1082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单位</a:t>
            </a:r>
          </a:p>
        </p:txBody>
      </p:sp>
      <p:sp>
        <p:nvSpPr>
          <p:cNvPr id="33" name="右大括号 32"/>
          <p:cNvSpPr/>
          <p:nvPr/>
        </p:nvSpPr>
        <p:spPr>
          <a:xfrm rot="16200000">
            <a:off x="4419362" y="-1867298"/>
            <a:ext cx="246221" cy="7602859"/>
          </a:xfrm>
          <a:prstGeom prst="rightBrace">
            <a:avLst>
              <a:gd name="adj1" fmla="val 32632"/>
              <a:gd name="adj2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51695" y="1373770"/>
            <a:ext cx="1082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量程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757834" y="1259736"/>
            <a:ext cx="2680702" cy="3541653"/>
            <a:chOff x="3757834" y="872264"/>
            <a:chExt cx="2680702" cy="354165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5835" y="2361216"/>
              <a:ext cx="2052701" cy="205270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37" name="弧形 36"/>
            <p:cNvSpPr/>
            <p:nvPr/>
          </p:nvSpPr>
          <p:spPr>
            <a:xfrm flipV="1">
              <a:off x="3757834" y="872264"/>
              <a:ext cx="1476597" cy="1541752"/>
            </a:xfrm>
            <a:prstGeom prst="arc">
              <a:avLst>
                <a:gd name="adj1" fmla="val 12944852"/>
                <a:gd name="adj2" fmla="val 1645125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3502660" y="2020692"/>
            <a:ext cx="612140" cy="4241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570220" y="2909692"/>
            <a:ext cx="161925" cy="74064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rtlCol="0" anchor="ctr"/>
          <a:lstStyle/>
          <a:p>
            <a:pPr indent="720090" algn="ctr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38536" y="3750307"/>
            <a:ext cx="2455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分度值：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4" grpId="1"/>
      <p:bldP spid="25" grpId="1"/>
      <p:bldP spid="28" grpId="0" animBg="1"/>
      <p:bldP spid="29" grpId="0"/>
      <p:bldP spid="30" grpId="0" animBg="1"/>
      <p:bldP spid="32" grpId="0"/>
      <p:bldP spid="33" grpId="0" animBg="1"/>
      <p:bldP spid="34" grpId="0"/>
      <p:bldP spid="38" grpId="0" animBg="1"/>
      <p:bldP spid="39" grpId="0" animBg="1"/>
      <p:bldP spid="39" grpId="1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7188" y="437841"/>
            <a:ext cx="8526560" cy="29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②使用时：五会。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根据测量对象和测量要求选择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适当量程和分度值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的刻度尺。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零刻度线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被测物体的一端，有刻度线的一边要紧靠被测物体且与被测物体边缘保持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，不能歪斜。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看：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读数时，视线要正对刻度线。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读出准确值，并估读到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记录结果包括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3" y="3620160"/>
            <a:ext cx="1800915" cy="9721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54" y="3643803"/>
            <a:ext cx="1762707" cy="924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37" y="3403757"/>
            <a:ext cx="3525408" cy="1404927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30139" y="1233984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对准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241524" y="1644459"/>
            <a:ext cx="107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平行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72941" y="2453938"/>
            <a:ext cx="255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分度值的下一位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954418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准确值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588935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估读值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204237" y="2853890"/>
            <a:ext cx="130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/>
      <p:bldP spid="17" grpId="1"/>
      <p:bldP spid="18" grpId="1"/>
      <p:bldP spid="19" grpId="1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0388" y="809330"/>
            <a:ext cx="8014652" cy="1379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如图甲、乙所示，刻度尺的使用正确的是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；如图丙刻度尺的读数正确的是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，测量结果为   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10" y="2280251"/>
            <a:ext cx="7159408" cy="21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124598" y="810615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014445" y="1268269"/>
            <a:ext cx="739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16765" y="1727210"/>
            <a:ext cx="1344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4.00cm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13365c4b-1559-4319-bdab-a322a8139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全屏显示(16:9)</PresentationFormat>
  <Paragraphs>307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黑体</vt:lpstr>
      <vt:lpstr>楷体</vt:lpstr>
      <vt:lpstr>思源黑体 CN Medium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2024-08-21T19:30:29Z</cp:lastPrinted>
  <dcterms:created xsi:type="dcterms:W3CDTF">2024-08-21T19:30:29Z</dcterms:created>
  <dcterms:modified xsi:type="dcterms:W3CDTF">2024-07-30T02:15:47Z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