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tags/tag2.xml" ContentType="application/vnd.openxmlformats-officedocument.presentationml.tags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Default Extension="bin" ContentType="application/vnd.ms-office.activeX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activeX/activeX1.xml" ContentType="application/vnd.ms-office.activeX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tags/tag1.xml" ContentType="application/vnd.openxmlformats-officedocument.presentationml.tags+xml"/>
  <Default Extension="wav" ContentType="audio/wav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Default Extension="gif" ContentType="image/gi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61" r:id="rId1"/>
  </p:sldMasterIdLst>
  <p:notesMasterIdLst>
    <p:notesMasterId r:id="rId38"/>
  </p:notesMasterIdLst>
  <p:sldIdLst>
    <p:sldId id="256" r:id="rId2"/>
    <p:sldId id="273" r:id="rId3"/>
    <p:sldId id="257" r:id="rId4"/>
    <p:sldId id="274" r:id="rId5"/>
    <p:sldId id="275" r:id="rId6"/>
    <p:sldId id="276" r:id="rId7"/>
    <p:sldId id="286" r:id="rId8"/>
    <p:sldId id="400" r:id="rId9"/>
    <p:sldId id="287" r:id="rId10"/>
    <p:sldId id="288" r:id="rId11"/>
    <p:sldId id="289" r:id="rId12"/>
    <p:sldId id="290" r:id="rId13"/>
    <p:sldId id="291" r:id="rId14"/>
    <p:sldId id="292" r:id="rId15"/>
    <p:sldId id="301" r:id="rId16"/>
    <p:sldId id="302" r:id="rId17"/>
    <p:sldId id="319" r:id="rId18"/>
    <p:sldId id="318" r:id="rId19"/>
    <p:sldId id="357" r:id="rId20"/>
    <p:sldId id="358" r:id="rId21"/>
    <p:sldId id="359" r:id="rId22"/>
    <p:sldId id="360" r:id="rId23"/>
    <p:sldId id="361" r:id="rId24"/>
    <p:sldId id="362" r:id="rId25"/>
    <p:sldId id="363" r:id="rId26"/>
    <p:sldId id="364" r:id="rId27"/>
    <p:sldId id="365" r:id="rId28"/>
    <p:sldId id="367" r:id="rId29"/>
    <p:sldId id="368" r:id="rId30"/>
    <p:sldId id="372" r:id="rId31"/>
    <p:sldId id="314" r:id="rId32"/>
    <p:sldId id="312" r:id="rId33"/>
    <p:sldId id="373" r:id="rId34"/>
    <p:sldId id="430" r:id="rId35"/>
    <p:sldId id="431" r:id="rId36"/>
    <p:sldId id="432" r:id="rId3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987" autoAdjust="0"/>
    <p:restoredTop sz="94660"/>
  </p:normalViewPr>
  <p:slideViewPr>
    <p:cSldViewPr snapToGrid="0">
      <p:cViewPr varScale="1">
        <p:scale>
          <a:sx n="70" d="100"/>
          <a:sy n="70" d="100"/>
        </p:scale>
        <p:origin x="-690" y="-108"/>
      </p:cViewPr>
      <p:guideLst>
        <p:guide orient="horz" pos="220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activeX/_rels/activeX1.xml.rels><?xml version="1.0" encoding="UTF-8" standalone="yes"?>
<Relationships xmlns="http://schemas.openxmlformats.org/package/2006/relationships"><Relationship Id="rId1" Type="http://schemas.microsoft.com/office/2006/relationships/activeXControlBinary" Target="activeX1.bin"/></Relationships>
</file>

<file path=ppt/activeX/activeX1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2017/10/31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幻灯片图像占位符 7168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solidFill>
            <a:srgbClr val="FFFFFF"/>
          </a:solidFill>
          <a:ln w="9525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1683" name="文本占位符 71682"/>
          <p:cNvSpPr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solidFill>
            <a:srgbClr val="FFFFFF"/>
          </a:solidFill>
          <a:ln w="9525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pPr lvl="0"/>
            <a:endParaRPr dirty="0"/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pPr lvl="0" algn="r"/>
            <a:fld id="{9A0DB2DC-4C9A-4742-B13C-FB6460FD3503}" type="slidenum">
              <a:rPr lang="en-US" altLang="zh-CN" sz="1200" dirty="0"/>
              <a:pPr lvl="0" algn="r"/>
              <a:t>5</a:t>
            </a:fld>
            <a:endParaRPr lang="zh-CN" sz="1200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7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ea typeface="宋体" panose="02010600030101010101" pitchFamily="2" charset="-122"/>
              </a:rPr>
              <a:pPr lvl="0" algn="r" eaLnBrk="1" hangingPunct="1"/>
              <a:t>20</a:t>
            </a:fld>
            <a:endParaRPr lang="zh-CN" altLang="en-US" sz="1200" dirty="0">
              <a:ea typeface="宋体" panose="02010600030101010101" pitchFamily="2" charset="-122"/>
            </a:endParaRPr>
          </a:p>
        </p:txBody>
      </p:sp>
      <p:sp>
        <p:nvSpPr>
          <p:cNvPr id="37891" name="Rectangle 2"/>
          <p:cNvSpPr>
            <a:spLocks noGrp="1" noRot="1" noChangeAspect="1" noTextEdit="1"/>
          </p:cNvSpPr>
          <p:nvPr>
            <p:ph type="sldImg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7892" name="Rectangle 3"/>
          <p:cNvSpPr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</p:spPr>
        <p:txBody>
          <a:bodyPr wrap="square" lIns="91440" tIns="45720" rIns="91440" bIns="45720" anchor="t"/>
          <a:lstStyle/>
          <a:p>
            <a:pPr lvl="0" eaLnBrk="1" hangingPunct="1"/>
            <a:endParaRPr lang="zh-CN" altLang="en-US" dirty="0">
              <a:ea typeface="宋体" panose="02010600030101010101" pitchFamily="2" charset="-122"/>
            </a:endParaRPr>
          </a:p>
          <a:p>
            <a:pPr lvl="0" eaLnBrk="1" hangingPunct="1"/>
            <a:endParaRPr lang="zh-CN" altLang="en-US" dirty="0">
              <a:ea typeface="宋体" panose="02010600030101010101" pitchFamily="2" charset="-122"/>
            </a:endParaRPr>
          </a:p>
          <a:p>
            <a:pPr lvl="0" eaLnBrk="1" hangingPunct="1"/>
            <a:endParaRPr lang="zh-CN" altLang="en-US" dirty="0">
              <a:ea typeface="宋体" panose="02010600030101010101" pitchFamily="2" charset="-122"/>
            </a:endParaRPr>
          </a:p>
          <a:p>
            <a:pPr lvl="0" eaLnBrk="1" hangingPunct="1"/>
            <a:endParaRPr lang="zh-CN" altLang="en-US" dirty="0">
              <a:ea typeface="宋体" panose="02010600030101010101" pitchFamily="2" charset="-122"/>
            </a:endParaRPr>
          </a:p>
          <a:p>
            <a:pPr lvl="0" eaLnBrk="1" hangingPunct="1"/>
            <a:r>
              <a:rPr lang="en-US" altLang="zh-CN" dirty="0">
                <a:ea typeface="宋体" panose="02010600030101010101" pitchFamily="2" charset="-122"/>
              </a:rPr>
              <a:t>www.zk5u.com</a:t>
            </a:r>
          </a:p>
          <a:p>
            <a:pPr lvl="0" eaLnBrk="1" hangingPunct="1"/>
            <a:endParaRPr lang="zh-CN" altLang="en-US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7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/>
            <a:fld id="{9A0DB2DC-4C9A-4742-B13C-FB6460FD3503}" type="slidenum">
              <a:rPr lang="en-US" altLang="zh-CN" sz="1200" dirty="0"/>
              <a:pPr lvl="0" algn="r" eaLnBrk="1" hangingPunct="1"/>
              <a:t>26</a:t>
            </a:fld>
            <a:endParaRPr lang="en-US" altLang="zh-CN" sz="1200" dirty="0"/>
          </a:p>
        </p:txBody>
      </p:sp>
      <p:sp>
        <p:nvSpPr>
          <p:cNvPr id="38915" name="Rectangle 2"/>
          <p:cNvSpPr>
            <a:spLocks noGrp="1" noRot="1" noChangeAspect="1" noTextEdit="1"/>
          </p:cNvSpPr>
          <p:nvPr>
            <p:ph type="sldImg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8916" name="Rectangle 3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/>
          <a:lstStyle/>
          <a:p>
            <a:pPr lvl="0" eaLnBrk="1" hangingPunct="1"/>
            <a:endParaRPr lang="zh-CN" altLang="zh-CN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7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/>
            <a:fld id="{9A0DB2DC-4C9A-4742-B13C-FB6460FD3503}" type="slidenum">
              <a:rPr lang="en-US" altLang="zh-CN" sz="1200" dirty="0"/>
              <a:pPr lvl="0" algn="r" eaLnBrk="1" hangingPunct="1"/>
              <a:t>28</a:t>
            </a:fld>
            <a:endParaRPr lang="en-US" altLang="zh-CN" sz="1200" dirty="0"/>
          </a:p>
        </p:txBody>
      </p:sp>
      <p:sp>
        <p:nvSpPr>
          <p:cNvPr id="41987" name="Rectangle 2"/>
          <p:cNvSpPr>
            <a:spLocks noGrp="1" noRot="1" noChangeAspect="1" noTextEdit="1"/>
          </p:cNvSpPr>
          <p:nvPr>
            <p:ph type="sldImg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1988" name="Rectangle 3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/>
          <a:lstStyle/>
          <a:p>
            <a:pPr lvl="0" eaLnBrk="1" hangingPunct="1"/>
            <a:endParaRPr lang="zh-CN" altLang="zh-CN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8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pPr/>
              <a:t>10/31/2017</a:t>
            </a:fld>
            <a:endParaRPr 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pPr/>
              <a:t>10/31/2017</a:t>
            </a:fld>
            <a:endParaRPr 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11785600" y="274641"/>
            <a:ext cx="36576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12800" y="274641"/>
            <a:ext cx="107696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pPr/>
              <a:t>10/31/2017</a:t>
            </a:fld>
            <a:endParaRPr 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ST1"/>
          <p:cNvSpPr>
            <a:spLocks noGrp="1"/>
          </p:cNvSpPr>
          <p:nvPr>
            <p:ph type="title" hasCustomPrompt="1"/>
          </p:nvPr>
        </p:nvSpPr>
        <p:spPr>
          <a:xfrm>
            <a:off x="3561600" y="2948400"/>
            <a:ext cx="4032000" cy="770400"/>
          </a:xfrm>
        </p:spPr>
        <p:txBody>
          <a:bodyPr anchor="t" anchorCtr="0">
            <a:normAutofit/>
          </a:bodyPr>
          <a:lstStyle>
            <a:lvl1pPr algn="l">
              <a:defRPr sz="4400" b="0">
                <a:solidFill>
                  <a:schemeClr val="accent1"/>
                </a:solidFill>
                <a:effectLst/>
              </a:defRPr>
            </a:lvl1pPr>
          </a:lstStyle>
          <a:p>
            <a:r>
              <a:rPr lang="zh-CN" altLang="en-US" dirty="0" smtClean="0"/>
              <a:t>编辑标题</a:t>
            </a:r>
            <a:endParaRPr lang="en-US" dirty="0"/>
          </a:p>
        </p:txBody>
      </p:sp>
      <p:cxnSp>
        <p:nvCxnSpPr>
          <p:cNvPr id="7" name="直接连接符 6"/>
          <p:cNvCxnSpPr/>
          <p:nvPr/>
        </p:nvCxnSpPr>
        <p:spPr>
          <a:xfrm>
            <a:off x="2359379" y="3981980"/>
            <a:ext cx="747324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KSO_CT2"/>
          <p:cNvSpPr>
            <a:spLocks noGrp="1"/>
          </p:cNvSpPr>
          <p:nvPr>
            <p:ph type="subTitle" idx="1" hasCustomPrompt="1"/>
          </p:nvPr>
        </p:nvSpPr>
        <p:spPr>
          <a:xfrm>
            <a:off x="3489600" y="4244400"/>
            <a:ext cx="5217600" cy="414000"/>
          </a:xfrm>
          <a:noFill/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accent1"/>
                </a:solidFill>
                <a:effectLst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 smtClean="0"/>
              <a:t>单击此处添加您的副标题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>
            <a:off x="2634190" y="2525486"/>
            <a:ext cx="1445649" cy="1445649"/>
          </a:xfrm>
          <a:prstGeom prst="ellipse">
            <a:avLst/>
          </a:prstGeom>
          <a:solidFill>
            <a:schemeClr val="bg1">
              <a:alpha val="70000"/>
            </a:schemeClr>
          </a:solidFill>
          <a:ln w="3175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3200" dirty="0">
              <a:solidFill>
                <a:schemeClr val="accent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4460181" y="2525486"/>
            <a:ext cx="1445649" cy="1445649"/>
          </a:xfrm>
          <a:prstGeom prst="ellipse">
            <a:avLst/>
          </a:prstGeom>
          <a:solidFill>
            <a:schemeClr val="bg1">
              <a:alpha val="70000"/>
            </a:schemeClr>
          </a:solidFill>
          <a:ln w="3175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3200" dirty="0">
              <a:solidFill>
                <a:schemeClr val="accent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6286171" y="2525486"/>
            <a:ext cx="1445649" cy="1445649"/>
          </a:xfrm>
          <a:prstGeom prst="ellipse">
            <a:avLst/>
          </a:prstGeom>
          <a:solidFill>
            <a:schemeClr val="bg1">
              <a:alpha val="70000"/>
            </a:schemeClr>
          </a:solidFill>
          <a:ln w="3175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3200" dirty="0">
              <a:solidFill>
                <a:schemeClr val="accent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8112162" y="2525486"/>
            <a:ext cx="1445649" cy="1445649"/>
          </a:xfrm>
          <a:prstGeom prst="ellipse">
            <a:avLst/>
          </a:prstGeom>
          <a:solidFill>
            <a:schemeClr val="bg1">
              <a:alpha val="70000"/>
            </a:schemeClr>
          </a:solidFill>
          <a:ln w="3175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3200" dirty="0">
              <a:solidFill>
                <a:schemeClr val="accent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7600" y="408675"/>
            <a:ext cx="10516800" cy="5810400"/>
          </a:xfrm>
        </p:spPr>
        <p:txBody>
          <a:bodyPr/>
          <a:lstStyle>
            <a:lvl1pPr>
              <a:defRPr sz="2400">
                <a:solidFill>
                  <a:schemeClr val="accent3">
                    <a:lumMod val="50000"/>
                  </a:schemeClr>
                </a:solidFill>
              </a:defRPr>
            </a:lvl1pPr>
            <a:lvl2pPr>
              <a:defRPr sz="2000">
                <a:solidFill>
                  <a:schemeClr val="accent3">
                    <a:lumMod val="50000"/>
                  </a:schemeClr>
                </a:solidFill>
              </a:defRPr>
            </a:lvl2pPr>
            <a:lvl3pPr>
              <a:defRPr sz="1800">
                <a:solidFill>
                  <a:schemeClr val="accent3">
                    <a:lumMod val="50000"/>
                  </a:schemeClr>
                </a:solidFill>
              </a:defRPr>
            </a:lvl3pPr>
            <a:lvl4pPr>
              <a:defRPr sz="1800">
                <a:solidFill>
                  <a:schemeClr val="accent3">
                    <a:lumMod val="50000"/>
                  </a:schemeClr>
                </a:solidFill>
              </a:defRPr>
            </a:lvl4pPr>
            <a:lvl5pPr>
              <a:defRPr sz="1800">
                <a:solidFill>
                  <a:schemeClr val="accent3">
                    <a:lumMod val="50000"/>
                  </a:schemeClr>
                </a:solidFill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3"/>
            <a:ext cx="2743200" cy="365125"/>
          </a:xfrm>
          <a:prstGeom prst="rect">
            <a:avLst/>
          </a:prstGeom>
        </p:spPr>
        <p:txBody>
          <a:bodyPr/>
          <a:lstStyle/>
          <a:p>
            <a:fld id="{6EF2F5ED-D19D-4097-92A9-D6092B3D6E68}" type="datetimeFigureOut">
              <a:rPr lang="zh-CN" altLang="en-US" smtClean="0"/>
              <a:pPr/>
              <a:t>2017/10/31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3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3"/>
            <a:ext cx="2743200" cy="365125"/>
          </a:xfrm>
          <a:prstGeom prst="rect">
            <a:avLst/>
          </a:prstGeom>
        </p:spPr>
        <p:txBody>
          <a:bodyPr/>
          <a:lstStyle/>
          <a:p>
            <a:fld id="{A7AAEAA2-D029-4D23-B6D5-DE004B8B3ED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984704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pPr/>
              <a:t>10/31/2017</a:t>
            </a:fld>
            <a:endParaRPr 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pPr/>
              <a:t>10/31/2017</a:t>
            </a:fld>
            <a:endParaRPr 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pPr/>
              <a:t>10/31/2017</a:t>
            </a:fld>
            <a:endParaRPr 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3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90D3D0-E9B4-4D80-B820-77958D69F5FF}" type="datetimeFigureOut">
              <a:rPr lang="zh-CN" altLang="en-US" smtClean="0"/>
              <a:t>2017/10/31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AD2E2D-087E-4AD2-8F77-557D78571B4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12800" y="1600203"/>
            <a:ext cx="7213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229600" y="1600203"/>
            <a:ext cx="7213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pPr/>
              <a:t>10/31/2017</a:t>
            </a:fld>
            <a:endParaRPr 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9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9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pPr/>
              <a:t>10/31/2017</a:t>
            </a:fld>
            <a:endParaRPr lang="en-US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pPr/>
              <a:t>10/31/2017</a:t>
            </a:fld>
            <a:endParaRPr 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pPr/>
              <a:t>10/31/2017</a:t>
            </a:fld>
            <a:endParaRPr 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2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3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2" y="1435103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pPr/>
              <a:t>10/31/2017</a:t>
            </a:fld>
            <a:endParaRPr 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90D3D0-E9B4-4D80-B820-77958D69F5FF}" type="datetimeFigureOut">
              <a:rPr lang="zh-CN" altLang="en-US" smtClean="0"/>
              <a:t>2017/10/31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AD2E2D-087E-4AD2-8F77-557D78571B4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600203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3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smtClean="0"/>
              <a:pPr/>
              <a:t>10/31/2017</a:t>
            </a:fld>
            <a:endParaRPr 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3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3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51" r:id="rId12"/>
    <p:sldLayoutId id="2147483654" r:id="rId13"/>
    <p:sldLayoutId id="2147483658" r:id="rId14"/>
    <p:sldLayoutId id="2147483659" r:id="rId15"/>
    <p:sldLayoutId id="2147483660" r:id="rId16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control" Target="../activeX/activeX1.xml"/><Relationship Id="rId1" Type="http://schemas.openxmlformats.org/officeDocument/2006/relationships/vmlDrawing" Target="../drawings/vmlDrawing1.v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gif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file:///C:\Documents%20and%20Settings\yz\&#26700;&#38754;\&#22768;&#30340;&#21033;&#29992;\&#38647;&#22768;.mp3" TargetMode="External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7.jpeg"/><Relationship Id="rId4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image" Target="../media/image30.jpeg"/><Relationship Id="rId7" Type="http://schemas.openxmlformats.org/officeDocument/2006/relationships/image" Target="../media/image32.jpeg"/><Relationship Id="rId2" Type="http://schemas.openxmlformats.org/officeDocument/2006/relationships/hyperlink" Target="file:///C:\Documents%20and%20Settings\yz\&#26700;&#38754;\&#22768;&#30340;&#21033;&#29992;\&#36229;&#22768;&#27874;&#30862;&#30707;.flv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file:///C:\Documents%20and%20Settings\yz\&#26700;&#38754;\&#22768;&#30340;&#21033;&#29992;\&#27425;&#22768;&#27874;&#27494;&#22120;.f4v" TargetMode="External"/><Relationship Id="rId5" Type="http://schemas.openxmlformats.org/officeDocument/2006/relationships/image" Target="../media/image31.jpeg"/><Relationship Id="rId4" Type="http://schemas.openxmlformats.org/officeDocument/2006/relationships/hyperlink" Target="file:///C:\Documents%20and%20Settings\yz\&#26700;&#38754;\&#22768;&#30340;&#21033;&#29992;\&#36229;&#22768;&#27874;&#27927;&#29273;.flv" TargetMode="Externa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audio" Target="../media/audio5.wav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hyperlink" Target="&#20843;&#19978;/&#31532;&#19968;&#31456;%20&#22768;&#29616;&#35937;/&#22235;.&#22122;&#22768;&#30340;&#21361;&#23475;&#21644;&#25511;&#21046;/&#28040;&#22768;&#22120;2.MPG" TargetMode="External"/><Relationship Id="rId2" Type="http://schemas.openxmlformats.org/officeDocument/2006/relationships/audio" Target="../media/audio6.wav"/><Relationship Id="rId1" Type="http://schemas.openxmlformats.org/officeDocument/2006/relationships/slideLayout" Target="../slideLayouts/slideLayout2.xml"/><Relationship Id="rId5" Type="http://schemas.openxmlformats.org/officeDocument/2006/relationships/slide" Target="slide8.xml"/><Relationship Id="rId4" Type="http://schemas.openxmlformats.org/officeDocument/2006/relationships/slide" Target="slide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hyperlink" Target="http://exhaustsystem.win.mofcom.gov.cn/www/8/exhaustsystem/img/2008328163612.jpg" TargetMode="External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7.jpeg"/><Relationship Id="rId5" Type="http://schemas.openxmlformats.org/officeDocument/2006/relationships/hyperlink" Target="http://ks.cn.yahoo.com/question/1307112203395_2.html" TargetMode="External"/><Relationship Id="rId4" Type="http://schemas.openxmlformats.org/officeDocument/2006/relationships/image" Target="../media/image36.jpe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eg"/><Relationship Id="rId13" Type="http://schemas.openxmlformats.org/officeDocument/2006/relationships/image" Target="../media/image9.png"/><Relationship Id="rId3" Type="http://schemas.openxmlformats.org/officeDocument/2006/relationships/audio" Target="../media/audio1.wav"/><Relationship Id="rId7" Type="http://schemas.openxmlformats.org/officeDocument/2006/relationships/audio" Target="../media/audio2.wav"/><Relationship Id="rId12" Type="http://schemas.openxmlformats.org/officeDocument/2006/relationships/image" Target="../media/image8.jpeg"/><Relationship Id="rId2" Type="http://schemas.openxmlformats.org/officeDocument/2006/relationships/audio" Target="file:///E:\&#21556;&#26122;&#25945;&#23398;&#35838;&#20214;&#38598;\2016&#20154;&#25945;&#29256;&#29289;&#29702;&#20843;&#24180;&#32423;&#25480;&#35838;&#35838;&#26696;\2016&#20154;&#25945;&#29256;&#29289;&#29702;&#20843;&#19978;2.1&#22768;&#38899;&#30340;&#20135;&#29983;&#19982;&#20256;&#25773;\2.1&#23186;&#20307;&#32032;&#26448;\&#34763;&#34752;&#21483;.mp3" TargetMode="External"/><Relationship Id="rId1" Type="http://schemas.openxmlformats.org/officeDocument/2006/relationships/audio" Target="file:///E:\&#21556;&#26122;&#25945;&#23398;&#35838;&#20214;&#38598;\2016&#20154;&#25945;&#29256;&#29289;&#29702;&#20843;&#24180;&#32423;&#25480;&#35838;&#35838;&#26696;\2016&#20154;&#25945;&#29256;&#29289;&#29702;&#20843;&#19978;2.1&#22768;&#38899;&#30340;&#20135;&#29983;&#19982;&#20256;&#25773;\2.1&#23186;&#20307;&#32032;&#26448;\&#34633;&#21483;.wav" TargetMode="External"/><Relationship Id="rId6" Type="http://schemas.openxmlformats.org/officeDocument/2006/relationships/image" Target="../media/image5.jpeg"/><Relationship Id="rId11" Type="http://schemas.microsoft.com/office/2007/relationships/media" Target="file:///E:\&#21556;&#26122;&#25945;&#23398;&#35838;&#20214;&#38598;\2016&#20154;&#25945;&#29256;&#29289;&#29702;&#20843;&#24180;&#32423;&#25480;&#35838;&#35838;&#26696;\2016&#20154;&#25945;&#29256;&#29289;&#29702;&#20843;&#19978;2.1&#22768;&#38899;&#30340;&#20135;&#29983;&#19982;&#20256;&#25773;\2.1&#23186;&#20307;&#32032;&#26448;\&#34763;&#34752;&#21483;.mp3" TargetMode="External"/><Relationship Id="rId5" Type="http://schemas.openxmlformats.org/officeDocument/2006/relationships/image" Target="../media/image4.jpeg"/><Relationship Id="rId10" Type="http://schemas.openxmlformats.org/officeDocument/2006/relationships/image" Target="../media/image7.png"/><Relationship Id="rId4" Type="http://schemas.openxmlformats.org/officeDocument/2006/relationships/slideLayout" Target="../slideLayouts/slideLayout7.xml"/><Relationship Id="rId9" Type="http://schemas.microsoft.com/office/2007/relationships/media" Target="file:///E:\&#21556;&#26122;&#25945;&#23398;&#35838;&#20214;&#38598;\2016&#20154;&#25945;&#29256;&#29289;&#29702;&#20843;&#24180;&#32423;&#25480;&#35838;&#35838;&#26696;\2016&#20154;&#25945;&#29256;&#29289;&#29702;&#20843;&#19978;2.1&#22768;&#38899;&#30340;&#20135;&#29983;&#19982;&#20256;&#25773;\2.1&#23186;&#20307;&#32032;&#26448;\&#34633;&#21483;.wav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1337945" y="1651094"/>
            <a:ext cx="8839200" cy="1309894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  <a:scene3d>
              <a:camera prst="orthographicFront"/>
              <a:lightRig rig="threePt" dir="t"/>
            </a:scene3d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200" b="0" kern="1200">
                <a:solidFill>
                  <a:srgbClr val="509E4F">
                    <a:lumMod val="75000"/>
                  </a:srgbClr>
                </a:solidFill>
                <a:latin typeface="黑体" panose="02010600030101010101" pitchFamily="49" charset="-122"/>
                <a:ea typeface="黑体" panose="02010600030101010101" pitchFamily="49" charset="-122"/>
                <a:cs typeface="+mn-ea"/>
              </a:defRPr>
            </a:lvl1pPr>
          </a:lstStyle>
          <a:p>
            <a:r>
              <a:rPr lang="zh-CN" altLang="en-US" sz="4400" dirty="0" smtClean="0">
                <a:latin typeface="Arial" panose="020B0604020202020204" pitchFamily="34" charset="0"/>
              </a:rPr>
              <a:t>专题二　声现象</a:t>
            </a:r>
            <a:endParaRPr lang="zh-CN" altLang="en-US" sz="4400" b="0" dirty="0">
              <a:latin typeface="Arial" panose="020B0604020202020204" pitchFamily="34" charset="0"/>
              <a:ea typeface="黑体" panose="02010600030101010101" pitchFamily="49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文本框 28678"/>
          <p:cNvSpPr txBox="1"/>
          <p:nvPr/>
        </p:nvSpPr>
        <p:spPr>
          <a:xfrm>
            <a:off x="3843338" y="5835650"/>
            <a:ext cx="309880" cy="3657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algn="l"/>
            <a:endParaRPr sz="1800" dirty="0">
              <a:latin typeface="Arial" panose="020B0604020202020204" pitchFamily="34" charset="0"/>
              <a:ea typeface="华文仿宋" panose="02010600040101010101" pitchFamily="2" charset="-122"/>
            </a:endParaRPr>
          </a:p>
        </p:txBody>
      </p:sp>
      <p:sp>
        <p:nvSpPr>
          <p:cNvPr id="7" name="TextBox 4"/>
          <p:cNvSpPr txBox="1">
            <a:spLocks noChangeArrowheads="1"/>
          </p:cNvSpPr>
          <p:nvPr/>
        </p:nvSpPr>
        <p:spPr bwMode="auto">
          <a:xfrm>
            <a:off x="1476375" y="981075"/>
            <a:ext cx="184731" cy="5847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endParaRPr lang="en-US" sz="3200" b="1" dirty="0">
              <a:solidFill>
                <a:srgbClr val="0066CC"/>
              </a:solidFill>
              <a:latin typeface="宋体" panose="02010600030101010101" pitchFamily="2" charset="-122"/>
            </a:endParaRPr>
          </a:p>
        </p:txBody>
      </p:sp>
      <p:sp>
        <p:nvSpPr>
          <p:cNvPr id="21" name="Rectangle 2"/>
          <p:cNvSpPr txBox="1">
            <a:spLocks noRot="1" noChangeArrowheads="1"/>
          </p:cNvSpPr>
          <p:nvPr/>
        </p:nvSpPr>
        <p:spPr bwMode="auto">
          <a:xfrm>
            <a:off x="810046" y="1474238"/>
            <a:ext cx="9164378" cy="304177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/>
          <a:lstStyle/>
          <a:p>
            <a:pPr>
              <a:lnSpc>
                <a:spcPct val="125000"/>
              </a:lnSpc>
            </a:pPr>
            <a:r>
              <a:rPr lang="zh-CN" altLang="en-US" sz="2400" b="1" dirty="0" smtClean="0">
                <a:latin typeface="宋体" panose="02010600030101010101" pitchFamily="2" charset="-122"/>
                <a:ea typeface="幼圆" panose="02010509060101010101" charset="-122"/>
              </a:rPr>
              <a:t>    </a:t>
            </a:r>
            <a:r>
              <a:rPr lang="en-US" altLang="zh-CN" sz="2800" b="1" dirty="0" smtClean="0">
                <a:latin typeface="宋体" panose="02010600030101010101" pitchFamily="2" charset="-122"/>
                <a:ea typeface="幼圆" panose="02010509060101010101" charset="-122"/>
              </a:rPr>
              <a:t>3.</a:t>
            </a:r>
            <a:r>
              <a:rPr lang="zh-CN" altLang="en-US" sz="2800" b="1" dirty="0" smtClean="0">
                <a:latin typeface="宋体" panose="02010600030101010101" pitchFamily="2" charset="-122"/>
                <a:ea typeface="幼圆" panose="02010509060101010101" charset="-122"/>
              </a:rPr>
              <a:t>声速：声音传播的速度叫声速</a:t>
            </a:r>
            <a:r>
              <a:rPr lang="en-US" altLang="zh-CN" sz="2800" b="1" dirty="0" smtClean="0">
                <a:latin typeface="宋体" panose="02010600030101010101" pitchFamily="2" charset="-122"/>
                <a:ea typeface="幼圆" panose="02010509060101010101" charset="-122"/>
              </a:rPr>
              <a:t>.</a:t>
            </a:r>
            <a:r>
              <a:rPr lang="zh-CN" altLang="en-US" sz="2800" b="1" dirty="0" smtClean="0">
                <a:latin typeface="宋体" panose="02010600030101010101" pitchFamily="2" charset="-122"/>
                <a:ea typeface="幼圆" panose="02010509060101010101" charset="-122"/>
              </a:rPr>
              <a:t>声音在不同的介质中传播的速度一般不同</a:t>
            </a:r>
            <a:r>
              <a:rPr lang="en-US" altLang="zh-CN" sz="2800" b="1" dirty="0" smtClean="0">
                <a:latin typeface="宋体" panose="02010600030101010101" pitchFamily="2" charset="-122"/>
                <a:ea typeface="幼圆" panose="02010509060101010101" charset="-122"/>
              </a:rPr>
              <a:t>.</a:t>
            </a:r>
            <a:r>
              <a:rPr lang="zh-CN" altLang="en-US" sz="2800" b="1" dirty="0" smtClean="0">
                <a:latin typeface="宋体" panose="02010600030101010101" pitchFamily="2" charset="-122"/>
                <a:ea typeface="幼圆" panose="02010509060101010101" charset="-122"/>
              </a:rPr>
              <a:t>通常情况下，声音在气体中传播得最慢，在固体中传播得最快</a:t>
            </a:r>
            <a:r>
              <a:rPr lang="en-US" altLang="zh-CN" sz="2800" b="1" dirty="0" smtClean="0">
                <a:latin typeface="宋体" panose="02010600030101010101" pitchFamily="2" charset="-122"/>
                <a:ea typeface="幼圆" panose="02010509060101010101" charset="-122"/>
              </a:rPr>
              <a:t>.</a:t>
            </a:r>
            <a:r>
              <a:rPr lang="zh-CN" altLang="en-US" sz="2800" b="1" dirty="0" smtClean="0">
                <a:latin typeface="宋体" panose="02010600030101010101" pitchFamily="2" charset="-122"/>
                <a:ea typeface="幼圆" panose="02010509060101010101" charset="-122"/>
              </a:rPr>
              <a:t>不同频率的声音在同一种介质中的传播速度相同</a:t>
            </a:r>
            <a:r>
              <a:rPr lang="en-US" altLang="zh-CN" sz="2800" b="1" dirty="0" smtClean="0">
                <a:latin typeface="宋体" panose="02010600030101010101" pitchFamily="2" charset="-122"/>
                <a:ea typeface="幼圆" panose="02010509060101010101" charset="-122"/>
              </a:rPr>
              <a:t>.</a:t>
            </a:r>
          </a:p>
          <a:p>
            <a:pPr>
              <a:lnSpc>
                <a:spcPct val="125000"/>
              </a:lnSpc>
            </a:pPr>
            <a:r>
              <a:rPr lang="en-US" altLang="zh-CN" sz="2800" b="1" dirty="0" smtClean="0">
                <a:latin typeface="宋体" panose="02010600030101010101" pitchFamily="2" charset="-122"/>
                <a:ea typeface="幼圆" panose="02010509060101010101" charset="-122"/>
              </a:rPr>
              <a:t>    </a:t>
            </a:r>
            <a:r>
              <a:rPr lang="zh-CN" altLang="en-US" sz="2800" b="1" dirty="0" smtClean="0">
                <a:latin typeface="宋体" panose="02010600030101010101" pitchFamily="2" charset="-122"/>
                <a:ea typeface="幼圆" panose="02010509060101010101" charset="-122"/>
              </a:rPr>
              <a:t>除此以外，声速还与温度有关，即使在同一种介质中，在不同的温度条件下，声速也是不同的</a:t>
            </a:r>
            <a:r>
              <a:rPr lang="en-US" altLang="zh-CN" sz="2800" b="1" dirty="0" smtClean="0">
                <a:latin typeface="宋体" panose="02010600030101010101" pitchFamily="2" charset="-122"/>
                <a:ea typeface="幼圆" panose="02010509060101010101" charset="-122"/>
              </a:rPr>
              <a:t>.15 ℃</a:t>
            </a:r>
            <a:r>
              <a:rPr lang="zh-CN" altLang="en-US" sz="2800" b="1" dirty="0" smtClean="0">
                <a:latin typeface="宋体" panose="02010600030101010101" pitchFamily="2" charset="-122"/>
                <a:ea typeface="幼圆" panose="02010509060101010101" charset="-122"/>
              </a:rPr>
              <a:t>时空气中的声速是</a:t>
            </a:r>
            <a:r>
              <a:rPr lang="en-US" altLang="zh-CN" sz="2800" b="1" dirty="0" smtClean="0">
                <a:latin typeface="宋体" panose="02010600030101010101" pitchFamily="2" charset="-122"/>
                <a:ea typeface="幼圆" panose="02010509060101010101" charset="-122"/>
              </a:rPr>
              <a:t>340m/s.</a:t>
            </a:r>
          </a:p>
          <a:p>
            <a:pPr>
              <a:lnSpc>
                <a:spcPct val="125000"/>
              </a:lnSpc>
            </a:pPr>
            <a:r>
              <a:rPr lang="zh-CN" altLang="en-US" sz="2800" dirty="0" smtClean="0">
                <a:solidFill>
                  <a:srgbClr val="FF0000"/>
                </a:solidFill>
                <a:latin typeface="宋体" panose="02010600030101010101" pitchFamily="2" charset="-122"/>
                <a:ea typeface="幼圆" panose="02010509060101010101" charset="-122"/>
              </a:rPr>
              <a:t>           </a:t>
            </a:r>
            <a:endParaRPr lang="en-US" altLang="zh-CN" sz="2800" dirty="0" smtClean="0">
              <a:solidFill>
                <a:srgbClr val="FF0000"/>
              </a:solidFill>
              <a:latin typeface="宋体" panose="02010600030101010101" pitchFamily="2" charset="-122"/>
              <a:ea typeface="幼圆" panose="020105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utoUpdateAnimBg="0"/>
      <p:bldP spid="21" grpId="0" bldLvl="0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3"/>
          <p:cNvSpPr txBox="1"/>
          <p:nvPr/>
        </p:nvSpPr>
        <p:spPr>
          <a:xfrm>
            <a:off x="1385888" y="897731"/>
            <a:ext cx="4175157" cy="1307306"/>
          </a:xfrm>
        </p:spPr>
        <p:txBody>
          <a:bodyPr wrap="square" anchor="t">
            <a:noAutofit/>
          </a:bodyPr>
          <a:lstStyle/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>
                  <a:lumMod val="50000"/>
                </a:schemeClr>
              </a:buClr>
              <a:buSzTx/>
              <a:buFont typeface="Webdings" panose="05030102010509060703" pitchFamily="18" charset="2"/>
              <a:buNone/>
              <a:defRPr/>
            </a:pPr>
            <a:r>
              <a:rPr kumimoji="0" lang="en-US" altLang="x-none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uLnTx/>
                <a:uFillTx/>
                <a:latin typeface="黑体" panose="02010600030101010101" pitchFamily="49" charset="-122"/>
                <a:ea typeface="黑体" panose="02010600030101010101" pitchFamily="49" charset="-122"/>
                <a:cs typeface="+mn-cs"/>
              </a:rPr>
              <a:t>  4</a:t>
            </a:r>
            <a:r>
              <a:rPr kumimoji="0" lang="en-US" altLang="zh-CN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uLnTx/>
                <a:uFillTx/>
                <a:latin typeface="黑体" panose="02010600030101010101" pitchFamily="49" charset="-122"/>
                <a:ea typeface="黑体" panose="02010600030101010101" pitchFamily="49" charset="-122"/>
                <a:cs typeface="+mn-cs"/>
              </a:rPr>
              <a:t>.</a:t>
            </a:r>
            <a:r>
              <a:rPr kumimoji="0" lang="zh-CN" alt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uLnTx/>
                <a:uFillTx/>
                <a:latin typeface="黑体" panose="02010600030101010101" pitchFamily="49" charset="-122"/>
                <a:ea typeface="黑体" panose="02010600030101010101" pitchFamily="49" charset="-122"/>
                <a:cs typeface="+mn-cs"/>
              </a:rPr>
              <a:t>声音在传播过程中遇到障碍物时，会反射回来，人们第二次听到的声音就是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C0066"/>
                </a:solidFill>
                <a:effectLst/>
                <a:uLnTx/>
                <a:uFillTx/>
                <a:latin typeface="黑体" panose="02010600030101010101" pitchFamily="49" charset="-122"/>
                <a:ea typeface="黑体" panose="02010600030101010101" pitchFamily="49" charset="-122"/>
                <a:cs typeface="+mn-cs"/>
              </a:rPr>
              <a:t>回声。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CC0066"/>
              </a:solidFill>
              <a:effectLst/>
              <a:uLnTx/>
              <a:uFillTx/>
              <a:latin typeface="黑体" panose="02010600030101010101" pitchFamily="49" charset="-122"/>
              <a:ea typeface="黑体" panose="02010600030101010101" pitchFamily="49" charset="-122"/>
              <a:cs typeface="+mn-cs"/>
            </a:endParaRPr>
          </a:p>
        </p:txBody>
      </p:sp>
      <p:sp>
        <p:nvSpPr>
          <p:cNvPr id="8" name="Rectangle 13"/>
          <p:cNvSpPr/>
          <p:nvPr/>
        </p:nvSpPr>
        <p:spPr>
          <a:xfrm>
            <a:off x="1303638" y="4189444"/>
            <a:ext cx="5806289" cy="1698173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0">
              <a:spcBef>
                <a:spcPct val="20000"/>
              </a:spcBef>
            </a:pPr>
            <a:r>
              <a:rPr lang="en-US" altLang="x-none" sz="1500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 </a:t>
            </a:r>
            <a:r>
              <a:rPr lang="zh-CN" altLang="en-US" sz="2400" dirty="0">
                <a:solidFill>
                  <a:srgbClr val="FF3300"/>
                </a:solidFill>
                <a:latin typeface="幼圆" panose="02010509060101010101" charset="-122"/>
                <a:ea typeface="宋体" panose="02010600030101010101" pitchFamily="2" charset="-122"/>
              </a:rPr>
              <a:t>听到回声的最短时间间隔为</a:t>
            </a:r>
            <a:r>
              <a:rPr lang="en-US" altLang="x-none" sz="2400" dirty="0">
                <a:solidFill>
                  <a:srgbClr val="FF3300"/>
                </a:solidFill>
                <a:latin typeface="幼圆" panose="02010509060101010101" charset="-122"/>
                <a:ea typeface="宋体" panose="02010600030101010101" pitchFamily="2" charset="-122"/>
              </a:rPr>
              <a:t>0.1s</a:t>
            </a:r>
            <a:r>
              <a:rPr lang="zh-CN" altLang="en-US" sz="2400" dirty="0">
                <a:solidFill>
                  <a:srgbClr val="FF3300"/>
                </a:solidFill>
                <a:latin typeface="幼圆" panose="02010509060101010101" charset="-122"/>
                <a:ea typeface="宋体" panose="02010600030101010101" pitchFamily="2" charset="-122"/>
              </a:rPr>
              <a:t>，也就是声源距离障碍物应在</a:t>
            </a:r>
            <a:r>
              <a:rPr lang="en-US" altLang="x-none" sz="2400" dirty="0">
                <a:solidFill>
                  <a:srgbClr val="FF3300"/>
                </a:solidFill>
                <a:latin typeface="幼圆" panose="02010509060101010101" charset="-122"/>
                <a:ea typeface="宋体" panose="02010600030101010101" pitchFamily="2" charset="-122"/>
              </a:rPr>
              <a:t>17m</a:t>
            </a:r>
            <a:r>
              <a:rPr lang="zh-CN" altLang="en-US" sz="2400" dirty="0">
                <a:solidFill>
                  <a:srgbClr val="FF3300"/>
                </a:solidFill>
                <a:latin typeface="幼圆" panose="02010509060101010101" charset="-122"/>
                <a:ea typeface="宋体" panose="02010600030101010101" pitchFamily="2" charset="-122"/>
              </a:rPr>
              <a:t>以外才能听到回声，否则回声就与原声重合在一起，人耳就无法分辨出回声，听到的就是原声。</a:t>
            </a:r>
          </a:p>
        </p:txBody>
      </p:sp>
      <p:sp>
        <p:nvSpPr>
          <p:cNvPr id="9" name="Text Box 4"/>
          <p:cNvSpPr txBox="1"/>
          <p:nvPr/>
        </p:nvSpPr>
        <p:spPr>
          <a:xfrm>
            <a:off x="1383167" y="3278957"/>
            <a:ext cx="5778104" cy="83099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>
              <a:spcBef>
                <a:spcPct val="50000"/>
              </a:spcBef>
            </a:pPr>
            <a:r>
              <a:rPr lang="zh-CN" altLang="en-US" sz="2400" b="1" dirty="0">
                <a:solidFill>
                  <a:srgbClr val="CC0066"/>
                </a:solidFill>
                <a:latin typeface="幼圆" panose="02010509060101010101" charset="-122"/>
                <a:ea typeface="宋体" panose="02010600030101010101" pitchFamily="2" charset="-122"/>
              </a:rPr>
              <a:t>人的耳朵只能分辨两个间隔超过</a:t>
            </a:r>
            <a:r>
              <a:rPr lang="en-US" altLang="x-none" sz="2400" b="1" dirty="0">
                <a:solidFill>
                  <a:srgbClr val="CC0066"/>
                </a:solidFill>
                <a:latin typeface="幼圆" panose="02010509060101010101" charset="-122"/>
                <a:ea typeface="宋体" panose="02010600030101010101" pitchFamily="2" charset="-122"/>
              </a:rPr>
              <a:t>0.1</a:t>
            </a:r>
            <a:r>
              <a:rPr lang="zh-CN" altLang="en-US" sz="2400" b="1" dirty="0">
                <a:solidFill>
                  <a:srgbClr val="CC0066"/>
                </a:solidFill>
                <a:latin typeface="幼圆" panose="02010509060101010101" charset="-122"/>
                <a:ea typeface="宋体" panose="02010600030101010101" pitchFamily="2" charset="-122"/>
              </a:rPr>
              <a:t>秒声音</a:t>
            </a:r>
          </a:p>
        </p:txBody>
      </p:sp>
    </p:spTree>
    <p:controls>
      <p:control spid="1026" name="ShockwaveFlash1" r:id="rId2" imgW="1828571" imgH="1828571"/>
    </p:controls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20493"/>
          <p:cNvSpPr txBox="1"/>
          <p:nvPr/>
        </p:nvSpPr>
        <p:spPr>
          <a:xfrm>
            <a:off x="2458228" y="619417"/>
            <a:ext cx="6337300" cy="646331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 algn="ctr">
              <a:spcBef>
                <a:spcPct val="50000"/>
              </a:spcBef>
            </a:pPr>
            <a:r>
              <a:rPr lang="zh-CN" altLang="en-US" sz="3600" b="1" dirty="0" smtClean="0">
                <a:solidFill>
                  <a:schemeClr val="tx2"/>
                </a:solidFill>
                <a:latin typeface="Arial" panose="020B0604020202020204" pitchFamily="34" charset="0"/>
                <a:ea typeface="华文仿宋" panose="02010600040101010101" pitchFamily="2" charset="-122"/>
              </a:rPr>
              <a:t>考点二   声音的特性 </a:t>
            </a:r>
            <a:endParaRPr lang="zh-CN" altLang="en-US" sz="3600" b="1" dirty="0">
              <a:solidFill>
                <a:schemeClr val="tx2"/>
              </a:solidFill>
              <a:latin typeface="Arial" panose="020B0604020202020204" pitchFamily="34" charset="0"/>
              <a:ea typeface="华文仿宋" panose="02010600040101010101" pitchFamily="2" charset="-122"/>
            </a:endParaRPr>
          </a:p>
        </p:txBody>
      </p:sp>
      <p:pic>
        <p:nvPicPr>
          <p:cNvPr id="7" name="Picture 2" descr="卡通思考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98375" y="1798670"/>
            <a:ext cx="4114800" cy="4676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AutoShape 3"/>
          <p:cNvSpPr>
            <a:spLocks noChangeArrowheads="1"/>
          </p:cNvSpPr>
          <p:nvPr/>
        </p:nvSpPr>
        <p:spPr bwMode="auto">
          <a:xfrm>
            <a:off x="5403981" y="3055776"/>
            <a:ext cx="4724400" cy="1447800"/>
          </a:xfrm>
          <a:prstGeom prst="cloudCallout">
            <a:avLst>
              <a:gd name="adj1" fmla="val -45361"/>
              <a:gd name="adj2" fmla="val 69958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</a:ln>
          <a:effectLst>
            <a:outerShdw algn="ctr" rotWithShape="0">
              <a:schemeClr val="bg2">
                <a:alpha val="50000"/>
              </a:schemeClr>
            </a:outerShdw>
          </a:effectLst>
        </p:spPr>
        <p:txBody>
          <a:bodyPr/>
          <a:lstStyle/>
          <a:p>
            <a:pPr algn="ctr" eaLnBrk="1" hangingPunct="1">
              <a:buFont typeface="Arial" panose="020B0604020202020204" pitchFamily="34" charset="0"/>
              <a:buNone/>
            </a:pPr>
            <a:r>
              <a:rPr lang="zh-CN" altLang="en-US" sz="2800" dirty="0">
                <a:solidFill>
                  <a:srgbClr val="FFFF00"/>
                </a:solidFill>
                <a:ea typeface="宋体" panose="02010600030101010101" pitchFamily="2" charset="-122"/>
              </a:rPr>
              <a:t>为什么声音会有不同的音调？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 animBg="1" autoUpdateAnimBg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>
            <a:spLocks noGrp="1" noChangeArrowheads="1"/>
          </p:cNvSpPr>
          <p:nvPr/>
        </p:nvSpPr>
        <p:spPr bwMode="auto">
          <a:xfrm>
            <a:off x="1471872" y="1063430"/>
            <a:ext cx="1655762" cy="7620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anchor="ctr"/>
          <a:lstStyle/>
          <a:p>
            <a:pPr eaLnBrk="0" hangingPunct="0">
              <a:buFontTx/>
              <a:buNone/>
            </a:pPr>
            <a:r>
              <a:rPr lang="zh-CN" altLang="en-US" sz="2400" b="1" dirty="0">
                <a:solidFill>
                  <a:schemeClr val="accent2"/>
                </a:solidFill>
                <a:latin typeface="Times New Roman" panose="02020603050405020304" pitchFamily="18" charset="0"/>
                <a:ea typeface="黑体" panose="02010600030101010101" pitchFamily="49" charset="-122"/>
              </a:rPr>
              <a:t>  </a:t>
            </a:r>
            <a:r>
              <a:rPr lang="zh-CN" altLang="en-US" sz="2800" b="1" dirty="0">
                <a:solidFill>
                  <a:schemeClr val="accent2"/>
                </a:solidFill>
                <a:latin typeface="Times New Roman" panose="02020603050405020304" pitchFamily="18" charset="0"/>
                <a:ea typeface="黑体" panose="02010600030101010101" pitchFamily="49" charset="-122"/>
              </a:rPr>
              <a:t> </a:t>
            </a:r>
            <a:r>
              <a:rPr lang="zh-CN" altLang="en-US" sz="3200" b="1" dirty="0">
                <a:solidFill>
                  <a:schemeClr val="accent2"/>
                </a:solidFill>
                <a:latin typeface="Times New Roman" panose="02020603050405020304" pitchFamily="18" charset="0"/>
                <a:ea typeface="黑体" panose="02010600030101010101" pitchFamily="49" charset="-122"/>
              </a:rPr>
              <a:t> 1.音调</a:t>
            </a:r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3121512" y="1162861"/>
            <a:ext cx="4752975" cy="57943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r>
              <a:rPr lang="zh-CN" altLang="zh-CN" sz="32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——</a:t>
            </a:r>
            <a:r>
              <a:rPr lang="zh-CN" sz="32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声音的高低叫做音调。</a:t>
            </a:r>
          </a:p>
        </p:txBody>
      </p:sp>
      <p:pic>
        <p:nvPicPr>
          <p:cNvPr id="7" name="Picture 6" descr="W020070307600768951048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605750" y="1933155"/>
            <a:ext cx="3959225" cy="2420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Text Box 7"/>
          <p:cNvSpPr txBox="1">
            <a:spLocks noChangeArrowheads="1"/>
          </p:cNvSpPr>
          <p:nvPr/>
        </p:nvSpPr>
        <p:spPr bwMode="auto">
          <a:xfrm>
            <a:off x="797476" y="2855621"/>
            <a:ext cx="5945187" cy="3505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r>
              <a:rPr lang="zh-CN" altLang="zh-CN" sz="2800" b="1" dirty="0">
                <a:latin typeface="Times New Roman" panose="02020603050405020304" pitchFamily="18" charset="0"/>
              </a:rPr>
              <a:t>        </a:t>
            </a:r>
            <a:r>
              <a:rPr lang="zh-CN" sz="2800" b="1" dirty="0">
                <a:latin typeface="Times New Roman" panose="02020603050405020304" pitchFamily="18" charset="0"/>
              </a:rPr>
              <a:t>将一把钢尺紧按在</a:t>
            </a:r>
          </a:p>
          <a:p>
            <a:r>
              <a:rPr lang="zh-CN" sz="2800" b="1" dirty="0">
                <a:latin typeface="Times New Roman" panose="02020603050405020304" pitchFamily="18" charset="0"/>
              </a:rPr>
              <a:t>桌面上，一端伸出桌边。</a:t>
            </a:r>
          </a:p>
          <a:p>
            <a:r>
              <a:rPr lang="zh-CN" sz="2800" b="1" dirty="0">
                <a:latin typeface="Times New Roman" panose="02020603050405020304" pitchFamily="18" charset="0"/>
              </a:rPr>
              <a:t>拨动钢尺，听它振动发</a:t>
            </a:r>
          </a:p>
          <a:p>
            <a:r>
              <a:rPr lang="zh-CN" sz="2800" b="1" dirty="0">
                <a:latin typeface="Times New Roman" panose="02020603050405020304" pitchFamily="18" charset="0"/>
              </a:rPr>
              <a:t>出的声音，同时注意钢尺振动的快慢。改变钢尺伸出桌边的长度，再次拨动。注意使钢尺两次的振动大致相同。</a:t>
            </a:r>
          </a:p>
          <a:p>
            <a:r>
              <a:rPr lang="zh-CN" sz="2800" b="1" dirty="0">
                <a:latin typeface="Times New Roman" panose="02020603050405020304" pitchFamily="18" charset="0"/>
              </a:rPr>
              <a:t>        比较两种情况下钢尺</a:t>
            </a:r>
            <a:r>
              <a:rPr lang="zh-CN" sz="2800" b="1" dirty="0">
                <a:solidFill>
                  <a:srgbClr val="FF3300"/>
                </a:solidFill>
                <a:latin typeface="Times New Roman" panose="02020603050405020304" pitchFamily="18" charset="0"/>
                <a:ea typeface="幼圆" panose="02010509060101010101" charset="-122"/>
              </a:rPr>
              <a:t>振动的快慢</a:t>
            </a:r>
            <a:r>
              <a:rPr lang="zh-CN" sz="2800" b="1" dirty="0">
                <a:latin typeface="Times New Roman" panose="02020603050405020304" pitchFamily="18" charset="0"/>
              </a:rPr>
              <a:t>和</a:t>
            </a:r>
            <a:r>
              <a:rPr lang="zh-CN" sz="2800" b="1" dirty="0">
                <a:solidFill>
                  <a:srgbClr val="FF3300"/>
                </a:solidFill>
                <a:latin typeface="Times New Roman" panose="02020603050405020304" pitchFamily="18" charset="0"/>
                <a:ea typeface="幼圆" panose="02010509060101010101" charset="-122"/>
              </a:rPr>
              <a:t>发声的音调</a:t>
            </a:r>
            <a:r>
              <a:rPr lang="zh-CN" sz="2800" b="1" dirty="0">
                <a:latin typeface="Times New Roman" panose="02020603050405020304" pitchFamily="18" charset="0"/>
              </a:rPr>
              <a:t>。</a:t>
            </a:r>
          </a:p>
        </p:txBody>
      </p:sp>
      <p:sp>
        <p:nvSpPr>
          <p:cNvPr id="9" name="Text Box 9"/>
          <p:cNvSpPr txBox="1">
            <a:spLocks noChangeArrowheads="1"/>
          </p:cNvSpPr>
          <p:nvPr/>
        </p:nvSpPr>
        <p:spPr bwMode="auto">
          <a:xfrm>
            <a:off x="8164674" y="5225143"/>
            <a:ext cx="3069384" cy="95410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zh-CN" sz="2800" b="1" dirty="0">
                <a:solidFill>
                  <a:srgbClr val="FF33CC"/>
                </a:solidFill>
                <a:latin typeface="Times New Roman" panose="02020603050405020304" pitchFamily="18" charset="0"/>
                <a:ea typeface="仿宋_GB2312" panose="02010609030101010101" pitchFamily="1" charset="-122"/>
              </a:rPr>
              <a:t>探究音调和频率的关系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utoUpdateAnimBg="0"/>
      <p:bldP spid="6" grpId="0" autoUpdateAnimBg="0"/>
      <p:bldP spid="8" grpId="0" autoUpdateAnimBg="0"/>
      <p:bldP spid="9" grpId="0" autoUpdateAnimBg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Box 2"/>
          <p:cNvSpPr txBox="1">
            <a:spLocks noChangeArrowheads="1"/>
          </p:cNvSpPr>
          <p:nvPr/>
        </p:nvSpPr>
        <p:spPr bwMode="auto">
          <a:xfrm>
            <a:off x="1319213" y="1044575"/>
            <a:ext cx="7848600" cy="7016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ctr"/>
            <a:r>
              <a:rPr lang="zh-CN" sz="4000" b="1" dirty="0">
                <a:solidFill>
                  <a:srgbClr val="CC0066"/>
                </a:solidFill>
                <a:latin typeface="Times New Roman" panose="02020603050405020304" pitchFamily="18" charset="0"/>
                <a:ea typeface="楷体_GB2312" panose="02010609030101010101" charset="-122"/>
              </a:rPr>
              <a:t>什么因素决定音调的高低？</a:t>
            </a:r>
          </a:p>
        </p:txBody>
      </p:sp>
      <p:sp>
        <p:nvSpPr>
          <p:cNvPr id="12" name="Text Box 25"/>
          <p:cNvSpPr txBox="1">
            <a:spLocks noChangeArrowheads="1"/>
          </p:cNvSpPr>
          <p:nvPr/>
        </p:nvSpPr>
        <p:spPr bwMode="auto">
          <a:xfrm>
            <a:off x="3630613" y="1731963"/>
            <a:ext cx="2216150" cy="7016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zh-CN" sz="4000" dirty="0">
                <a:latin typeface="Times New Roman" panose="02020603050405020304" pitchFamily="18" charset="0"/>
                <a:ea typeface="黑体" panose="02010600030101010101" pitchFamily="49" charset="-122"/>
              </a:rPr>
              <a:t>数据记录</a:t>
            </a:r>
          </a:p>
        </p:txBody>
      </p:sp>
      <p:graphicFrame>
        <p:nvGraphicFramePr>
          <p:cNvPr id="13" name="Group 3"/>
          <p:cNvGraphicFramePr>
            <a:graphicFrameLocks noGrp="1"/>
          </p:cNvGraphicFramePr>
          <p:nvPr/>
        </p:nvGraphicFramePr>
        <p:xfrm>
          <a:off x="2191626" y="2455053"/>
          <a:ext cx="6019800" cy="3359150"/>
        </p:xfrm>
        <a:graphic>
          <a:graphicData uri="http://schemas.openxmlformats.org/drawingml/2006/table">
            <a:tbl>
              <a:tblPr/>
              <a:tblGrid>
                <a:gridCol w="2514600"/>
                <a:gridCol w="1676400"/>
                <a:gridCol w="1828800"/>
              </a:tblGrid>
              <a:tr h="1311275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zh-CN" sz="4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钢尺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zh-CN" sz="4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伸出长度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zh-CN" sz="4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振动快慢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zh-CN" sz="4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声音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zh-CN" sz="4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高低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FF"/>
                    </a:solidFill>
                  </a:tcPr>
                </a:tc>
              </a:tr>
              <a:tr h="68580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伸出</a:t>
                      </a:r>
                      <a:r>
                        <a:rPr kumimoji="0" lang="zh-CN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1/5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zh-CN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最快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zh-CN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最高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</a:tr>
              <a:tr h="688975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伸出</a:t>
                      </a:r>
                      <a:r>
                        <a:rPr kumimoji="0" lang="zh-CN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1/3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zh-CN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较快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zh-CN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较高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</a:tr>
              <a:tr h="67310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伸出</a:t>
                      </a:r>
                      <a:r>
                        <a:rPr kumimoji="0" lang="zh-CN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1/2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zh-CN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慢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zh-CN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最低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</a:tr>
            </a:tbl>
          </a:graphicData>
        </a:graphic>
      </p:graphicFrame>
      <p:sp>
        <p:nvSpPr>
          <p:cNvPr id="14" name="Text Box 26"/>
          <p:cNvSpPr txBox="1">
            <a:spLocks noChangeArrowheads="1"/>
          </p:cNvSpPr>
          <p:nvPr/>
        </p:nvSpPr>
        <p:spPr bwMode="auto">
          <a:xfrm>
            <a:off x="2690813" y="5997575"/>
            <a:ext cx="4953000" cy="57943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r>
              <a:rPr lang="zh-CN" altLang="en-US" sz="3200" b="1" i="1" dirty="0">
                <a:solidFill>
                  <a:srgbClr val="0000CC"/>
                </a:solidFill>
                <a:latin typeface="Times New Roman" panose="02020603050405020304" pitchFamily="18" charset="0"/>
                <a:ea typeface="幼圆" panose="02010509060101010101" charset="-122"/>
              </a:rPr>
              <a:t>——</a:t>
            </a:r>
            <a:r>
              <a:rPr lang="zh-CN" altLang="en-US" sz="3200" b="1" dirty="0">
                <a:solidFill>
                  <a:srgbClr val="0000CC"/>
                </a:solidFill>
                <a:latin typeface="Times New Roman" panose="02020603050405020304" pitchFamily="18" charset="0"/>
                <a:ea typeface="幼圆" panose="02010509060101010101" charset="-122"/>
              </a:rPr>
              <a:t>得出什么结论？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utoUpdateAnimBg="0"/>
      <p:bldP spid="14" grpId="0" autoUpdateAnimBg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3"/>
          <p:cNvSpPr>
            <a:spLocks noGrp="1" noChangeArrowheads="1"/>
          </p:cNvSpPr>
          <p:nvPr/>
        </p:nvSpPr>
        <p:spPr bwMode="auto">
          <a:xfrm>
            <a:off x="2236983" y="1398394"/>
            <a:ext cx="7129462" cy="367188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/>
          <a:lstStyle/>
          <a:p>
            <a:pPr eaLnBrk="0" hangingPunct="0">
              <a:lnSpc>
                <a:spcPct val="145000"/>
              </a:lnSpc>
              <a:buFont typeface="Wingdings" panose="05000000000000000000" pitchFamily="2" charset="2"/>
              <a:buNone/>
            </a:pPr>
            <a:r>
              <a:rPr lang="zh-CN" altLang="en-US" sz="2000" b="1" dirty="0">
                <a:latin typeface="Times New Roman" panose="02020603050405020304" pitchFamily="18" charset="0"/>
                <a:ea typeface="黑体" panose="02010600030101010101" pitchFamily="49" charset="-122"/>
              </a:rPr>
              <a:t> 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0030101010101" pitchFamily="49" charset="-122"/>
              </a:rPr>
              <a:t> 音调高低是由什么因素决定的？  </a:t>
            </a:r>
            <a:r>
              <a:rPr lang="zh-CN" altLang="en-US" sz="2800" b="1" dirty="0">
                <a:solidFill>
                  <a:srgbClr val="0066CC"/>
                </a:solidFill>
                <a:latin typeface="Times New Roman" panose="02020603050405020304" pitchFamily="18" charset="0"/>
                <a:ea typeface="黑体" panose="02010600030101010101" pitchFamily="49" charset="-122"/>
              </a:rPr>
              <a:t>频率</a:t>
            </a:r>
          </a:p>
          <a:p>
            <a:pPr eaLnBrk="0" hangingPunct="0">
              <a:lnSpc>
                <a:spcPct val="145000"/>
              </a:lnSpc>
              <a:buFont typeface="Wingdings" panose="05000000000000000000" pitchFamily="2" charset="2"/>
              <a:buNone/>
            </a:pPr>
            <a:r>
              <a:rPr lang="zh-CN" altLang="en-US" sz="2000" b="1" dirty="0">
                <a:latin typeface="Times New Roman" panose="02020603050405020304" pitchFamily="18" charset="0"/>
                <a:ea typeface="黑体" panose="02010600030101010101" pitchFamily="49" charset="-122"/>
              </a:rPr>
              <a:t>  </a:t>
            </a:r>
            <a:r>
              <a:rPr lang="zh-CN" altLang="en-US" sz="3200" b="1" dirty="0">
                <a:latin typeface="Times New Roman" panose="02020603050405020304" pitchFamily="18" charset="0"/>
                <a:ea typeface="黑体" panose="02010600030101010101" pitchFamily="49" charset="-122"/>
                <a:sym typeface="Arial" panose="020B0604020202020204" pitchFamily="34" charset="0"/>
              </a:rPr>
              <a:t>频率</a:t>
            </a:r>
            <a:r>
              <a:rPr lang="zh-CN" altLang="en-US" sz="3200" b="1" dirty="0">
                <a:latin typeface="Times New Roman" panose="02020603050405020304" pitchFamily="18" charset="0"/>
                <a:ea typeface="黑体" panose="02010600030101010101" pitchFamily="49" charset="-122"/>
              </a:rPr>
              <a:t>物理意义：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49" charset="-122"/>
              </a:rPr>
              <a:t>描述物体振动的快慢</a:t>
            </a:r>
          </a:p>
          <a:p>
            <a:pPr marL="742950" lvl="1" indent="-563880" eaLnBrk="0" hangingPunct="0">
              <a:lnSpc>
                <a:spcPct val="145000"/>
              </a:lnSpc>
              <a:buFont typeface="Wingdings" panose="05000000000000000000" pitchFamily="2" charset="2"/>
              <a:buNone/>
            </a:pPr>
            <a:r>
              <a:rPr lang="zh-CN" altLang="en-US" sz="3200" b="1" dirty="0">
                <a:latin typeface="Times New Roman" panose="02020603050405020304" pitchFamily="18" charset="0"/>
                <a:ea typeface="黑体" panose="02010600030101010101" pitchFamily="49" charset="-122"/>
                <a:sym typeface="Arial" panose="020B0604020202020204" pitchFamily="34" charset="0"/>
              </a:rPr>
              <a:t>频率</a:t>
            </a:r>
            <a:r>
              <a:rPr lang="zh-CN" altLang="en-US" sz="3200" b="1" dirty="0">
                <a:latin typeface="Times New Roman" panose="02020603050405020304" pitchFamily="18" charset="0"/>
                <a:ea typeface="黑体" panose="02010600030101010101" pitchFamily="49" charset="-122"/>
              </a:rPr>
              <a:t>定义：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49" charset="-122"/>
                <a:sym typeface="Arial" panose="020B0604020202020204" pitchFamily="34" charset="0"/>
              </a:rPr>
              <a:t>物体1秒内振动的次数</a:t>
            </a:r>
          </a:p>
          <a:p>
            <a:pPr marL="742950" lvl="1" indent="-563880" eaLnBrk="0" hangingPunct="0">
              <a:lnSpc>
                <a:spcPct val="145000"/>
              </a:lnSpc>
              <a:buFont typeface="Wingdings" panose="05000000000000000000" pitchFamily="2" charset="2"/>
              <a:buNone/>
            </a:pPr>
            <a:r>
              <a:rPr lang="zh-CN" altLang="en-US" sz="3200" b="1" dirty="0">
                <a:latin typeface="Times New Roman" panose="02020603050405020304" pitchFamily="18" charset="0"/>
                <a:ea typeface="黑体" panose="02010600030101010101" pitchFamily="49" charset="-122"/>
                <a:sym typeface="Arial" panose="020B0604020202020204" pitchFamily="34" charset="0"/>
              </a:rPr>
              <a:t>频率符号</a:t>
            </a:r>
            <a:r>
              <a:rPr lang="zh-CN" altLang="en-US" sz="3200" b="1" dirty="0">
                <a:latin typeface="Times New Roman" panose="02020603050405020304" pitchFamily="18" charset="0"/>
                <a:ea typeface="黑体" panose="02010600030101010101" pitchFamily="49" charset="-122"/>
              </a:rPr>
              <a:t>：</a:t>
            </a:r>
            <a:r>
              <a:rPr lang="en-US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49" charset="-122"/>
              </a:rPr>
              <a:t>f</a:t>
            </a:r>
            <a:endParaRPr lang="en-US" sz="3200" b="1" i="1" dirty="0">
              <a:solidFill>
                <a:srgbClr val="FF0000"/>
              </a:solidFill>
              <a:latin typeface="Times New Roman" panose="02020603050405020304" pitchFamily="18" charset="0"/>
              <a:ea typeface="黑体" panose="02010600030101010101" pitchFamily="49" charset="-122"/>
              <a:sym typeface="Arial" panose="020B0604020202020204" pitchFamily="34" charset="0"/>
            </a:endParaRPr>
          </a:p>
          <a:p>
            <a:pPr marL="742950" lvl="1" indent="-563880" eaLnBrk="0" hangingPunct="0">
              <a:lnSpc>
                <a:spcPct val="145000"/>
              </a:lnSpc>
              <a:buFont typeface="Wingdings" panose="05000000000000000000" pitchFamily="2" charset="2"/>
              <a:buNone/>
            </a:pPr>
            <a:r>
              <a:rPr lang="zh-CN" altLang="en-US" sz="3200" b="1" dirty="0">
                <a:latin typeface="Times New Roman" panose="02020603050405020304" pitchFamily="18" charset="0"/>
                <a:ea typeface="黑体" panose="02010600030101010101" pitchFamily="49" charset="-122"/>
                <a:sym typeface="Arial" panose="020B0604020202020204" pitchFamily="34" charset="0"/>
              </a:rPr>
              <a:t>频率单</a:t>
            </a:r>
            <a:r>
              <a:rPr lang="zh-CN" altLang="en-US" sz="3200" b="1" dirty="0">
                <a:latin typeface="Times New Roman" panose="02020603050405020304" pitchFamily="18" charset="0"/>
                <a:ea typeface="黑体" panose="02010600030101010101" pitchFamily="49" charset="-122"/>
              </a:rPr>
              <a:t>位：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49" charset="-122"/>
                <a:sym typeface="Arial" panose="020B0604020202020204" pitchFamily="34" charset="0"/>
              </a:rPr>
              <a:t>赫兹（ 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49" charset="-122"/>
                <a:sym typeface="Arial" panose="020B0604020202020204" pitchFamily="34" charset="0"/>
              </a:rPr>
              <a:t>Hz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49" charset="-122"/>
                <a:sym typeface="Arial" panose="020B0604020202020204" pitchFamily="34" charset="0"/>
              </a:rPr>
              <a:t>）</a:t>
            </a:r>
            <a:endParaRPr lang="en-US" sz="3200" b="1" dirty="0">
              <a:latin typeface="Times New Roman" panose="02020603050405020304" pitchFamily="18" charset="0"/>
              <a:ea typeface="黑体" panose="0201060003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WordArt 3"/>
          <p:cNvSpPr>
            <a:spLocks noChangeArrowheads="1" noChangeShapeType="1"/>
          </p:cNvSpPr>
          <p:nvPr/>
        </p:nvSpPr>
        <p:spPr bwMode="auto">
          <a:xfrm>
            <a:off x="4432624" y="863794"/>
            <a:ext cx="2867025" cy="9556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200" kern="10" dirty="0">
                <a:ln w="19050">
                  <a:solidFill>
                    <a:srgbClr val="00FFFF"/>
                  </a:solidFill>
                  <a:round/>
                </a:ln>
                <a:solidFill>
                  <a:srgbClr val="0000FF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黑体" panose="02010600030101010101" pitchFamily="49" charset="-122"/>
                <a:ea typeface="黑体" panose="02010600030101010101" pitchFamily="49" charset="-122"/>
              </a:rPr>
              <a:t>超声波和次声波</a:t>
            </a:r>
          </a:p>
        </p:txBody>
      </p:sp>
      <p:sp>
        <p:nvSpPr>
          <p:cNvPr id="41" name="Text Box 2"/>
          <p:cNvSpPr txBox="1">
            <a:spLocks noChangeArrowheads="1"/>
          </p:cNvSpPr>
          <p:nvPr/>
        </p:nvSpPr>
        <p:spPr bwMode="auto">
          <a:xfrm>
            <a:off x="2018523" y="2648339"/>
            <a:ext cx="7467600" cy="10064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eaLnBrk="1" hangingPunct="1">
              <a:buFont typeface="Arial" panose="020B0604020202020204" pitchFamily="34" charset="0"/>
              <a:buBlip>
                <a:blip r:embed="rId3"/>
              </a:buBlip>
            </a:pPr>
            <a:r>
              <a:rPr lang="zh-CN" altLang="en-US" sz="3200" dirty="0">
                <a:solidFill>
                  <a:srgbClr val="CC0066"/>
                </a:solidFill>
                <a:latin typeface="Times New Roman" panose="02020603050405020304" pitchFamily="18" charset="0"/>
                <a:ea typeface="华文中宋" panose="02010600040101010101" pitchFamily="2" charset="-122"/>
              </a:rPr>
              <a:t> 超声波</a:t>
            </a: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—— </a:t>
            </a:r>
            <a:r>
              <a:rPr lang="zh-CN" altLang="en-US" sz="2800" dirty="0">
                <a:solidFill>
                  <a:srgbClr val="FF00FF"/>
                </a:solidFill>
                <a:latin typeface="Times New Roman" panose="02020603050405020304" pitchFamily="18" charset="0"/>
                <a:ea typeface="幼圆" panose="02010509060101010101" charset="-122"/>
              </a:rPr>
              <a:t>频率高于</a:t>
            </a:r>
            <a:r>
              <a:rPr lang="en-US" altLang="zh-CN" sz="2800" dirty="0">
                <a:solidFill>
                  <a:srgbClr val="FF00FF"/>
                </a:solidFill>
                <a:latin typeface="Times New Roman" panose="02020603050405020304" pitchFamily="18" charset="0"/>
                <a:ea typeface="幼圆" panose="02010509060101010101" charset="-122"/>
              </a:rPr>
              <a:t>20 000Hz</a:t>
            </a:r>
            <a:r>
              <a:rPr lang="zh-CN" altLang="en-US" sz="2800" dirty="0">
                <a:solidFill>
                  <a:srgbClr val="FF00FF"/>
                </a:solidFill>
                <a:latin typeface="Times New Roman" panose="02020603050405020304" pitchFamily="18" charset="0"/>
                <a:ea typeface="幼圆" panose="02010509060101010101" charset="-122"/>
              </a:rPr>
              <a:t>的声音</a:t>
            </a:r>
            <a:r>
              <a:rPr lang="zh-CN" altLang="en-US" sz="2800" dirty="0">
                <a:solidFill>
                  <a:srgbClr val="FF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。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它们已经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超过</a:t>
            </a:r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人类听觉的上限。</a:t>
            </a:r>
          </a:p>
        </p:txBody>
      </p:sp>
      <p:sp>
        <p:nvSpPr>
          <p:cNvPr id="42" name="Rectangle 8"/>
          <p:cNvSpPr>
            <a:spLocks noChangeArrowheads="1"/>
          </p:cNvSpPr>
          <p:nvPr/>
        </p:nvSpPr>
        <p:spPr bwMode="auto">
          <a:xfrm>
            <a:off x="2063620" y="3978244"/>
            <a:ext cx="866193" cy="416474"/>
          </a:xfrm>
          <a:prstGeom prst="rect">
            <a:avLst/>
          </a:prstGeom>
          <a:solidFill>
            <a:srgbClr val="FFFF99"/>
          </a:solidFill>
          <a:ln w="9525">
            <a:solidFill>
              <a:srgbClr val="FF99CC"/>
            </a:solidFill>
            <a:miter lim="800000"/>
          </a:ln>
          <a:effectLst/>
        </p:spPr>
        <p:txBody>
          <a:bodyPr wrap="none" anchor="ctr"/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400" b="1" dirty="0" smtClean="0">
                <a:ea typeface="宋体" panose="02010600030101010101" pitchFamily="2" charset="-122"/>
              </a:rPr>
              <a:t>次声</a:t>
            </a:r>
            <a:endParaRPr lang="zh-CN" altLang="en-US" sz="2400" b="1" dirty="0">
              <a:ea typeface="宋体" panose="02010600030101010101" pitchFamily="2" charset="-122"/>
            </a:endParaRPr>
          </a:p>
        </p:txBody>
      </p:sp>
      <p:sp>
        <p:nvSpPr>
          <p:cNvPr id="43" name="Text Box 7"/>
          <p:cNvSpPr txBox="1">
            <a:spLocks noChangeArrowheads="1"/>
          </p:cNvSpPr>
          <p:nvPr/>
        </p:nvSpPr>
        <p:spPr bwMode="auto">
          <a:xfrm>
            <a:off x="2887825" y="3912929"/>
            <a:ext cx="5257800" cy="51911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800" dirty="0">
                <a:latin typeface="Times New Roman" panose="02020603050405020304" pitchFamily="18" charset="0"/>
                <a:ea typeface="幼圆" panose="02010509060101010101" charset="-122"/>
              </a:rPr>
              <a:t>正常人耳能听到的声音频率范围</a:t>
            </a:r>
          </a:p>
        </p:txBody>
      </p:sp>
      <p:sp>
        <p:nvSpPr>
          <p:cNvPr id="44" name="Rectangle 9"/>
          <p:cNvSpPr>
            <a:spLocks noChangeArrowheads="1"/>
          </p:cNvSpPr>
          <p:nvPr/>
        </p:nvSpPr>
        <p:spPr bwMode="auto">
          <a:xfrm>
            <a:off x="7974564" y="3956180"/>
            <a:ext cx="898849" cy="461665"/>
          </a:xfrm>
          <a:prstGeom prst="rect">
            <a:avLst/>
          </a:prstGeom>
          <a:solidFill>
            <a:srgbClr val="FFCC99"/>
          </a:solidFill>
          <a:ln w="9525">
            <a:solidFill>
              <a:srgbClr val="FF99CC"/>
            </a:solidFill>
            <a:miter lim="800000"/>
          </a:ln>
          <a:effectLst/>
        </p:spPr>
        <p:txBody>
          <a:bodyPr wrap="squar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400" b="1" dirty="0" smtClean="0">
                <a:ea typeface="宋体" panose="02010600030101010101" pitchFamily="2" charset="-122"/>
              </a:rPr>
              <a:t>超声</a:t>
            </a:r>
            <a:endParaRPr lang="zh-CN" altLang="en-US" sz="2400" b="1" dirty="0">
              <a:ea typeface="宋体" panose="02010600030101010101" pitchFamily="2" charset="-122"/>
            </a:endParaRPr>
          </a:p>
        </p:txBody>
      </p:sp>
      <p:sp>
        <p:nvSpPr>
          <p:cNvPr id="45" name="Text Box 5"/>
          <p:cNvSpPr txBox="1">
            <a:spLocks noChangeArrowheads="1"/>
          </p:cNvSpPr>
          <p:nvPr/>
        </p:nvSpPr>
        <p:spPr bwMode="auto">
          <a:xfrm>
            <a:off x="2357535" y="4486470"/>
            <a:ext cx="1524000" cy="51911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800" dirty="0">
                <a:solidFill>
                  <a:srgbClr val="FF3300"/>
                </a:solidFill>
                <a:latin typeface="Times New Roman" panose="02020603050405020304" pitchFamily="18" charset="0"/>
                <a:ea typeface="楷体_GB2312" panose="02010609030101010101" charset="-122"/>
              </a:rPr>
              <a:t>20Hz</a:t>
            </a:r>
          </a:p>
        </p:txBody>
      </p:sp>
      <p:sp>
        <p:nvSpPr>
          <p:cNvPr id="46" name="Text Box 12"/>
          <p:cNvSpPr txBox="1">
            <a:spLocks noChangeArrowheads="1"/>
          </p:cNvSpPr>
          <p:nvPr/>
        </p:nvSpPr>
        <p:spPr bwMode="auto">
          <a:xfrm>
            <a:off x="7094376" y="4500757"/>
            <a:ext cx="1769706" cy="51911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800" dirty="0">
                <a:solidFill>
                  <a:srgbClr val="FF3300"/>
                </a:solidFill>
                <a:latin typeface="Times New Roman" panose="02020603050405020304" pitchFamily="18" charset="0"/>
                <a:ea typeface="楷体_GB2312" panose="02010609030101010101" charset="-122"/>
              </a:rPr>
              <a:t>20 000Hz</a:t>
            </a:r>
          </a:p>
        </p:txBody>
      </p:sp>
      <p:sp>
        <p:nvSpPr>
          <p:cNvPr id="47" name="Text Box 4"/>
          <p:cNvSpPr txBox="1">
            <a:spLocks noChangeArrowheads="1"/>
          </p:cNvSpPr>
          <p:nvPr/>
        </p:nvSpPr>
        <p:spPr bwMode="auto">
          <a:xfrm>
            <a:off x="1797698" y="5245360"/>
            <a:ext cx="7467600" cy="10064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buFont typeface="Arial" panose="020B0604020202020204" pitchFamily="34" charset="0"/>
              <a:buBlip>
                <a:blip r:embed="rId3"/>
              </a:buBlip>
            </a:pPr>
            <a:r>
              <a:rPr lang="zh-CN" altLang="en-US" sz="3200" dirty="0">
                <a:solidFill>
                  <a:srgbClr val="CC0066"/>
                </a:solidFill>
                <a:latin typeface="Times New Roman" panose="02020603050405020304" pitchFamily="18" charset="0"/>
                <a:ea typeface="华文中宋" panose="02010600040101010101" pitchFamily="2" charset="-122"/>
              </a:rPr>
              <a:t> 次声波</a:t>
            </a: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—— </a:t>
            </a:r>
            <a:r>
              <a:rPr lang="zh-CN" altLang="en-US" sz="2800" dirty="0">
                <a:solidFill>
                  <a:srgbClr val="FF00FF"/>
                </a:solidFill>
                <a:latin typeface="Times New Roman" panose="02020603050405020304" pitchFamily="18" charset="0"/>
                <a:ea typeface="幼圆" panose="02010509060101010101" charset="-122"/>
              </a:rPr>
              <a:t>频率低于</a:t>
            </a:r>
            <a:r>
              <a:rPr lang="en-US" altLang="zh-CN" sz="2800" dirty="0">
                <a:solidFill>
                  <a:srgbClr val="FF00FF"/>
                </a:solidFill>
                <a:latin typeface="Times New Roman" panose="02020603050405020304" pitchFamily="18" charset="0"/>
                <a:ea typeface="幼圆" panose="02010509060101010101" charset="-122"/>
              </a:rPr>
              <a:t>20Hz</a:t>
            </a:r>
            <a:r>
              <a:rPr lang="zh-CN" altLang="en-US" sz="2800" dirty="0">
                <a:solidFill>
                  <a:srgbClr val="FF00FF"/>
                </a:solidFill>
                <a:latin typeface="Times New Roman" panose="02020603050405020304" pitchFamily="18" charset="0"/>
                <a:ea typeface="幼圆" panose="02010509060101010101" charset="-122"/>
              </a:rPr>
              <a:t>的声音。                                                                                     </a:t>
            </a:r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它们已经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低于</a:t>
            </a:r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人类听觉的下限。</a:t>
            </a:r>
            <a:endParaRPr lang="zh-CN" altLang="en-US"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5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2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animBg="1"/>
      <p:bldP spid="41" grpId="0" autoUpdateAnimBg="0"/>
      <p:bldP spid="42" grpId="0" animBg="1"/>
      <p:bldP spid="43" grpId="0" autoUpdateAnimBg="0"/>
      <p:bldP spid="44" grpId="0" animBg="1"/>
      <p:bldP spid="45" grpId="0" autoUpdateAnimBg="0"/>
      <p:bldP spid="46" grpId="0" autoUpdateAnimBg="0"/>
      <p:bldP spid="47" grpId="0" autoUpdateAnimBg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22445" y="996820"/>
            <a:ext cx="5942013" cy="452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8940558" y="597159"/>
            <a:ext cx="1354217" cy="59249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squar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 sz="3600" b="1" dirty="0">
              <a:solidFill>
                <a:srgbClr val="C00000"/>
              </a:solidFill>
              <a:ea typeface="华文隶书" pitchFamily="2" charset="-122"/>
            </a:endParaRPr>
          </a:p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 sz="4000" dirty="0">
              <a:solidFill>
                <a:srgbClr val="C00000"/>
              </a:solidFill>
              <a:ea typeface="+mn-ea"/>
            </a:endParaRPr>
          </a:p>
        </p:txBody>
      </p:sp>
      <p:sp>
        <p:nvSpPr>
          <p:cNvPr id="13" name="Rectangle 5"/>
          <p:cNvSpPr>
            <a:spLocks noChangeArrowheads="1"/>
          </p:cNvSpPr>
          <p:nvPr/>
        </p:nvSpPr>
        <p:spPr bwMode="auto">
          <a:xfrm>
            <a:off x="1106099" y="5865490"/>
            <a:ext cx="4752975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幼圆" panose="02010509060101010101" charset="-122"/>
              </a:rPr>
              <a:t>2.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幼圆" panose="02010509060101010101" charset="-122"/>
              </a:rPr>
              <a:t>响度：声音的大小叫做响度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幼圆" panose="02010509060101010101" charset="-122"/>
              </a:rPr>
              <a:t>.</a:t>
            </a:r>
            <a:endParaRPr 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幼圆" panose="02010509060101010101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7939251" y="2852448"/>
            <a:ext cx="338811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400" b="1" dirty="0" smtClean="0">
                <a:latin typeface="Times New Roman" panose="02020603050405020304" pitchFamily="18" charset="0"/>
              </a:rPr>
              <a:t>响度与什么因素有关？</a:t>
            </a:r>
            <a:endParaRPr lang="zh-CN" alt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utoUpdateAnimBg="0"/>
      <p:bldP spid="13" grpId="0" autoUpdateAnimBg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4"/>
          <p:cNvSpPr txBox="1">
            <a:spLocks noChangeArrowheads="1"/>
          </p:cNvSpPr>
          <p:nvPr/>
        </p:nvSpPr>
        <p:spPr>
          <a:xfrm>
            <a:off x="7077626" y="962382"/>
            <a:ext cx="3600450" cy="3922712"/>
          </a:xfrm>
          <a:prstGeom prst="rect">
            <a:avLst/>
          </a:prstGeom>
        </p:spPr>
        <p:txBody>
          <a:bodyPr/>
          <a:lstStyle/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>
                  <a:lumMod val="50000"/>
                </a:schemeClr>
              </a:buClr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4800" b="0" i="0" u="none" strike="noStrike" kern="1200" cap="none" spc="0" normalizeH="0" baseline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黑体" panose="02010600030101010101" pitchFamily="49" charset="-122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4000" b="0" i="0" u="none" strike="noStrike" kern="1200" cap="none" spc="0" normalizeH="0" baseline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黑体" panose="02010600030101010101" pitchFamily="49" charset="-122"/>
                <a:ea typeface="宋体" panose="02010600030101010101" pitchFamily="2" charset="-122"/>
                <a:cs typeface="+mn-cs"/>
              </a:rPr>
              <a:t>结论：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>
                  <a:lumMod val="50000"/>
                </a:schemeClr>
              </a:buClr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000" b="0" i="0" u="none" strike="noStrike" kern="1200" cap="none" spc="0" normalizeH="0" baseline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黑体" panose="02010600030101010101" pitchFamily="49" charset="-122"/>
                <a:ea typeface="宋体" panose="02010600030101010101" pitchFamily="2" charset="-122"/>
                <a:cs typeface="+mn-cs"/>
              </a:rPr>
              <a:t>  响度跟振幅有关，振幅越大响度越大，振幅越小响度越小。</a:t>
            </a:r>
            <a:endParaRPr kumimoji="0" lang="zh-CN" altLang="en-US" sz="4000" b="0" i="0" u="none" strike="noStrike" kern="1200" cap="none" spc="0" normalizeH="0" baseline="0" noProof="0" dirty="0" smtClean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黑体" panose="02010600030101010101" pitchFamily="49" charset="-122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9" name="Picture 4" descr="1 3 2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43742" y="866192"/>
            <a:ext cx="3352800" cy="420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Text Box 5"/>
          <p:cNvSpPr txBox="1">
            <a:spLocks noChangeArrowheads="1"/>
          </p:cNvSpPr>
          <p:nvPr/>
        </p:nvSpPr>
        <p:spPr bwMode="auto">
          <a:xfrm>
            <a:off x="618964" y="5550160"/>
            <a:ext cx="8990012" cy="8239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400" dirty="0">
                <a:solidFill>
                  <a:srgbClr val="000000"/>
                </a:solidFill>
                <a:ea typeface="宋体" panose="02010600030101010101" pitchFamily="2" charset="-122"/>
              </a:rPr>
              <a:t>此外，响度跟距离有关，距离越短，响度越大，距离越长，响度越小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 autoUpdateAnimBg="0"/>
      <p:bldP spid="10" grpId="0" bldLvl="0" autoUpdateAnimBg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Box 2"/>
          <p:cNvSpPr txBox="1">
            <a:spLocks noChangeArrowheads="1"/>
          </p:cNvSpPr>
          <p:nvPr/>
        </p:nvSpPr>
        <p:spPr bwMode="auto">
          <a:xfrm>
            <a:off x="1943328" y="1056822"/>
            <a:ext cx="7272337" cy="57943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r>
              <a:rPr lang="zh-CN" altLang="en-US" sz="3200" b="1" dirty="0">
                <a:solidFill>
                  <a:srgbClr val="FF3399"/>
                </a:solidFill>
                <a:latin typeface="宋体" panose="02010600030101010101" pitchFamily="2" charset="-122"/>
              </a:rPr>
              <a:t>3.音色</a:t>
            </a:r>
            <a:r>
              <a:rPr lang="zh-CN" altLang="en-US" sz="3200" b="1" dirty="0" smtClean="0">
                <a:solidFill>
                  <a:srgbClr val="FF3399"/>
                </a:solidFill>
                <a:latin typeface="宋体" panose="02010600030101010101" pitchFamily="2" charset="-122"/>
              </a:rPr>
              <a:t>—即声音的特色</a:t>
            </a:r>
            <a:r>
              <a:rPr lang="en-US" altLang="zh-CN" sz="3200" b="1" dirty="0" smtClean="0">
                <a:solidFill>
                  <a:srgbClr val="FF3399"/>
                </a:solidFill>
                <a:latin typeface="宋体" panose="02010600030101010101" pitchFamily="2" charset="-122"/>
              </a:rPr>
              <a:t>.</a:t>
            </a:r>
            <a:endParaRPr lang="zh-CN" altLang="en-US" sz="3200" b="1" dirty="0">
              <a:solidFill>
                <a:srgbClr val="FF3399"/>
              </a:solidFill>
              <a:latin typeface="宋体" panose="02010600030101010101" pitchFamily="2" charset="-122"/>
            </a:endParaRPr>
          </a:p>
        </p:txBody>
      </p:sp>
      <p:sp>
        <p:nvSpPr>
          <p:cNvPr id="9" name="Text Box 3"/>
          <p:cNvSpPr txBox="1">
            <a:spLocks noChangeArrowheads="1"/>
          </p:cNvSpPr>
          <p:nvPr/>
        </p:nvSpPr>
        <p:spPr bwMode="auto">
          <a:xfrm>
            <a:off x="1879569" y="2008543"/>
            <a:ext cx="7272337" cy="11906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sz="36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是由于发声体的材料、结构不同等方面引起的</a:t>
            </a:r>
            <a:r>
              <a:rPr lang="zh-CN" altLang="zh-CN" sz="36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,</a:t>
            </a:r>
            <a:r>
              <a:rPr lang="zh-CN" sz="36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发出的声音音色不同</a:t>
            </a:r>
            <a:r>
              <a:rPr lang="zh-CN" altLang="zh-CN" sz="36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.</a:t>
            </a:r>
          </a:p>
        </p:txBody>
      </p:sp>
      <p:sp>
        <p:nvSpPr>
          <p:cNvPr id="10" name="Text Box 5"/>
          <p:cNvSpPr txBox="1">
            <a:spLocks noChangeArrowheads="1"/>
          </p:cNvSpPr>
          <p:nvPr/>
        </p:nvSpPr>
        <p:spPr bwMode="auto">
          <a:xfrm>
            <a:off x="1723442" y="3644576"/>
            <a:ext cx="8869363" cy="63976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zh-CN" sz="3600" b="1" dirty="0">
                <a:solidFill>
                  <a:srgbClr val="000099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例</a:t>
            </a:r>
            <a:r>
              <a:rPr lang="zh-CN" altLang="zh-CN" sz="3600" b="1" dirty="0">
                <a:solidFill>
                  <a:srgbClr val="000099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:</a:t>
            </a:r>
            <a:r>
              <a:rPr lang="zh-CN" sz="3600" b="1" dirty="0">
                <a:solidFill>
                  <a:srgbClr val="000099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不同的人说话的声音不同</a:t>
            </a:r>
            <a:r>
              <a:rPr lang="zh-CN" altLang="zh-CN" sz="3600" b="1" dirty="0">
                <a:solidFill>
                  <a:srgbClr val="000099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,</a:t>
            </a:r>
            <a:r>
              <a:rPr lang="zh-CN" sz="3600" b="1" dirty="0">
                <a:solidFill>
                  <a:srgbClr val="000099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就是音色不同</a:t>
            </a:r>
          </a:p>
        </p:txBody>
      </p:sp>
      <p:sp>
        <p:nvSpPr>
          <p:cNvPr id="11" name="Text Box 6"/>
          <p:cNvSpPr txBox="1">
            <a:spLocks noChangeArrowheads="1"/>
          </p:cNvSpPr>
          <p:nvPr/>
        </p:nvSpPr>
        <p:spPr bwMode="auto">
          <a:xfrm>
            <a:off x="1741164" y="4627854"/>
            <a:ext cx="7796212" cy="11906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r>
              <a:rPr lang="zh-CN" sz="3600" b="1" dirty="0">
                <a:solidFill>
                  <a:srgbClr val="000099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不同的乐器演奏相同的曲子</a:t>
            </a:r>
            <a:r>
              <a:rPr lang="zh-CN" altLang="zh-CN" sz="3600" b="1" dirty="0">
                <a:solidFill>
                  <a:srgbClr val="000099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,</a:t>
            </a:r>
            <a:r>
              <a:rPr lang="zh-CN" sz="3600" b="1" dirty="0">
                <a:solidFill>
                  <a:srgbClr val="000099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我们却可以分辩出来</a:t>
            </a:r>
            <a:r>
              <a:rPr lang="zh-CN" altLang="zh-CN" sz="3600" b="1" dirty="0">
                <a:solidFill>
                  <a:srgbClr val="000099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;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utoUpdateAnimBg="0"/>
      <p:bldP spid="10" grpId="0" autoUpdateAnimBg="0"/>
      <p:bldP spid="11" grpId="0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2399251" y="998290"/>
            <a:ext cx="446294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2800" dirty="0" smtClean="0"/>
          </a:p>
        </p:txBody>
      </p:sp>
      <p:pic>
        <p:nvPicPr>
          <p:cNvPr id="5" name="Picture 19" descr="0270400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09284" y="651815"/>
            <a:ext cx="4030662" cy="2989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4" descr="AVSEQ04_2012431640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988306" y="572731"/>
            <a:ext cx="3482975" cy="282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" name="Picture 4" descr="AVSEQ04_20124316401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001167" y="3676974"/>
            <a:ext cx="3581400" cy="2930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4" name="Rectangle 6"/>
          <p:cNvSpPr>
            <a:spLocks noChangeArrowheads="1"/>
          </p:cNvSpPr>
          <p:nvPr/>
        </p:nvSpPr>
        <p:spPr bwMode="auto">
          <a:xfrm>
            <a:off x="2342113" y="4878425"/>
            <a:ext cx="3044761" cy="5847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 anchor="ctr">
            <a:spAutoFit/>
          </a:bodyPr>
          <a:lstStyle/>
          <a:p>
            <a:r>
              <a:rPr lang="zh-CN" altLang="en-US" sz="3200" b="1" dirty="0">
                <a:solidFill>
                  <a:srgbClr val="0000FF"/>
                </a:solidFill>
              </a:rPr>
              <a:t>我们周围的声音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Box 30"/>
          <p:cNvSpPr txBox="1">
            <a:spLocks noChangeArrowheads="1"/>
          </p:cNvSpPr>
          <p:nvPr/>
        </p:nvSpPr>
        <p:spPr bwMode="auto">
          <a:xfrm>
            <a:off x="3572588" y="741687"/>
            <a:ext cx="3740150" cy="7016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zh-CN" sz="4000" b="1" dirty="0">
                <a:solidFill>
                  <a:srgbClr val="FF3300"/>
                </a:solidFill>
                <a:ea typeface="华文新魏" panose="02010800040101010101" pitchFamily="2" charset="-122"/>
              </a:rPr>
              <a:t>声音的三大特征</a:t>
            </a:r>
          </a:p>
        </p:txBody>
      </p:sp>
      <p:graphicFrame>
        <p:nvGraphicFramePr>
          <p:cNvPr id="10" name="Group 3"/>
          <p:cNvGraphicFramePr>
            <a:graphicFrameLocks noGrp="1"/>
          </p:cNvGraphicFramePr>
          <p:nvPr/>
        </p:nvGraphicFramePr>
        <p:xfrm>
          <a:off x="1715084" y="1692469"/>
          <a:ext cx="8099425" cy="3788410"/>
        </p:xfrm>
        <a:graphic>
          <a:graphicData uri="http://schemas.openxmlformats.org/drawingml/2006/table">
            <a:tbl>
              <a:tblPr/>
              <a:tblGrid>
                <a:gridCol w="609600"/>
                <a:gridCol w="2051050"/>
                <a:gridCol w="2925763"/>
                <a:gridCol w="2513012"/>
              </a:tblGrid>
              <a:tr h="51752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zh-CN" altLang="zh-CN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/>
                          <a:ea typeface="华文新魏" panose="02010800040101010101" pitchFamily="2" charset="-122"/>
                        </a:rPr>
                        <a:t> </a:t>
                      </a:r>
                      <a:endParaRPr kumimoji="0" lang="zh-CN" altLang="zh-CN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华文新魏" panose="02010800040101010101" pitchFamily="2" charset="-122"/>
                        <a:ea typeface="华文新魏" panose="0201080004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3399"/>
                          </a:solidFill>
                          <a:effectLst/>
                          <a:latin typeface="华文新魏" panose="02010800040101010101" pitchFamily="2" charset="-122"/>
                          <a:ea typeface="楷体" panose="02010609060101010101" pitchFamily="49" charset="-122"/>
                        </a:rPr>
                        <a:t>定义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3399"/>
                          </a:solidFill>
                          <a:effectLst/>
                          <a:latin typeface="华文新魏" panose="02010800040101010101" pitchFamily="2" charset="-122"/>
                          <a:ea typeface="楷体" panose="02010609060101010101" pitchFamily="49" charset="-122"/>
                        </a:rPr>
                        <a:t>决定因素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3399"/>
                          </a:solidFill>
                          <a:effectLst/>
                          <a:latin typeface="华文新魏" panose="02010800040101010101" pitchFamily="2" charset="-122"/>
                          <a:ea typeface="楷体" panose="02010609060101010101" pitchFamily="49" charset="-122"/>
                        </a:rPr>
                        <a:t>听感表现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2395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zh-CN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华文新魏" panose="02010800040101010101" pitchFamily="2" charset="-122"/>
                          <a:ea typeface="楷体" panose="02010609060101010101" pitchFamily="49" charset="-122"/>
                        </a:rPr>
                        <a:t>音调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华文新魏" panose="02010800040101010101" pitchFamily="2" charset="-122"/>
                        <a:ea typeface="方正魏碑简体" panose="03000509000000000000" charset="-122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华文新魏" panose="02010800040101010101" pitchFamily="2" charset="-122"/>
                          <a:ea typeface="方正魏碑简体" panose="03000509000000000000" charset="-122"/>
                        </a:rPr>
                        <a:t>声音的</a:t>
                      </a:r>
                      <a:r>
                        <a:rPr kumimoji="0" 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华文新魏" panose="02010800040101010101" pitchFamily="2" charset="-122"/>
                          <a:ea typeface="方正魏碑简体" panose="03000509000000000000" charset="-122"/>
                        </a:rPr>
                        <a:t>高低</a:t>
                      </a:r>
                      <a:endParaRPr kumimoji="0" lang="zh-CN" sz="4000" b="0" i="0" u="none" strike="noStrike" cap="none" normalizeH="0" baseline="0" smtClean="0">
                        <a:ln>
                          <a:noFill/>
                        </a:ln>
                        <a:solidFill>
                          <a:srgbClr val="FF3300"/>
                        </a:solidFill>
                        <a:effectLst/>
                        <a:latin typeface="华文新魏" panose="02010800040101010101" pitchFamily="2" charset="-122"/>
                        <a:ea typeface="方正魏碑简体" panose="03000509000000000000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华文新魏" panose="02010800040101010101" pitchFamily="2" charset="-122"/>
                          <a:ea typeface="方正魏碑简体" panose="03000509000000000000" charset="-122"/>
                        </a:rPr>
                        <a:t>由声源的振动频率决定；频率大，音调高；频率小，音调低</a:t>
                      </a:r>
                      <a:endParaRPr kumimoji="0" lang="zh-CN" sz="4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华文新魏" panose="02010800040101010101" pitchFamily="2" charset="-122"/>
                        <a:ea typeface="方正魏碑简体" panose="03000509000000000000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方正魏碑简体" panose="03000509000000000000" charset="-122"/>
                          <a:ea typeface="方正魏碑简体" panose="03000509000000000000" charset="-122"/>
                        </a:rPr>
                        <a:t>音调高：声音清脆、尖细</a:t>
                      </a:r>
                      <a:r>
                        <a:rPr kumimoji="0" lang="zh-CN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方正魏碑简体" panose="03000509000000000000" charset="-122"/>
                          <a:ea typeface="方正魏碑简体" panose="03000509000000000000" charset="-122"/>
                        </a:rPr>
                        <a:t>;</a:t>
                      </a:r>
                      <a:r>
                        <a:rPr kumimoji="0" 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方正魏碑简体" panose="03000509000000000000" charset="-122"/>
                          <a:ea typeface="方正魏碑简体" panose="03000509000000000000" charset="-122"/>
                        </a:rPr>
                        <a:t>音调低：声音粗犷、低沉</a:t>
                      </a:r>
                      <a:endParaRPr kumimoji="0" lang="zh-CN" sz="4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方正魏碑简体" panose="03000509000000000000" charset="-122"/>
                        <a:ea typeface="方正魏碑简体" panose="03000509000000000000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7950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zh-CN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华文新魏" panose="02010800040101010101" pitchFamily="2" charset="-122"/>
                          <a:ea typeface="楷体" panose="02010609060101010101" pitchFamily="49" charset="-122"/>
                        </a:rPr>
                        <a:t>响度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华文新魏" panose="02010800040101010101" pitchFamily="2" charset="-122"/>
                        <a:ea typeface="方正魏碑简体" panose="03000509000000000000" charset="-122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华文新魏" panose="02010800040101010101" pitchFamily="2" charset="-122"/>
                          <a:ea typeface="方正魏碑简体" panose="03000509000000000000" charset="-122"/>
                        </a:rPr>
                        <a:t>声音的</a:t>
                      </a:r>
                      <a:r>
                        <a:rPr kumimoji="0" 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华文新魏" panose="02010800040101010101" pitchFamily="2" charset="-122"/>
                          <a:ea typeface="方正魏碑简体" panose="03000509000000000000" charset="-122"/>
                        </a:rPr>
                        <a:t>强弱</a:t>
                      </a:r>
                      <a:endParaRPr kumimoji="0" lang="zh-CN" sz="4000" b="0" i="0" u="none" strike="noStrike" cap="none" normalizeH="0" baseline="0" smtClean="0">
                        <a:ln>
                          <a:noFill/>
                        </a:ln>
                        <a:solidFill>
                          <a:srgbClr val="FF3300"/>
                        </a:solidFill>
                        <a:effectLst/>
                        <a:latin typeface="华文新魏" panose="02010800040101010101" pitchFamily="2" charset="-122"/>
                        <a:ea typeface="方正魏碑简体" panose="03000509000000000000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华文新魏" panose="02010800040101010101" pitchFamily="2" charset="-122"/>
                          <a:ea typeface="方正魏碑简体" panose="03000509000000000000" charset="-122"/>
                        </a:rPr>
                        <a:t>由声源的振动幅度决定；振动幅度越大，响度越大</a:t>
                      </a:r>
                      <a:endParaRPr kumimoji="0" lang="zh-CN" sz="4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华文新魏" panose="02010800040101010101" pitchFamily="2" charset="-122"/>
                        <a:ea typeface="方正魏碑简体" panose="03000509000000000000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方正魏碑简体" panose="03000509000000000000" charset="-122"/>
                          <a:ea typeface="方正魏碑简体" panose="03000509000000000000" charset="-122"/>
                        </a:rPr>
                        <a:t>响度大：震耳欲聋</a:t>
                      </a:r>
                      <a:r>
                        <a:rPr kumimoji="0" lang="zh-CN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方正魏碑简体" panose="03000509000000000000" charset="-122"/>
                          <a:ea typeface="方正魏碑简体" panose="03000509000000000000" charset="-122"/>
                        </a:rPr>
                        <a:t>;</a:t>
                      </a:r>
                      <a:r>
                        <a:rPr kumimoji="0" 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方正魏碑简体" panose="03000509000000000000" charset="-122"/>
                          <a:ea typeface="方正魏碑简体" panose="03000509000000000000" charset="-122"/>
                        </a:rPr>
                        <a:t>响度小：轻声耳语</a:t>
                      </a:r>
                      <a:endParaRPr kumimoji="0" lang="zh-CN" sz="4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方正魏碑简体" panose="03000509000000000000" charset="-122"/>
                        <a:ea typeface="方正魏碑简体" panose="03000509000000000000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6680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zh-CN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华文新魏" panose="02010800040101010101" pitchFamily="2" charset="-122"/>
                          <a:ea typeface="楷体" panose="02010609060101010101" pitchFamily="49" charset="-122"/>
                        </a:rPr>
                        <a:t>音色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华文新魏" panose="02010800040101010101" pitchFamily="2" charset="-122"/>
                          <a:ea typeface="方正魏碑简体" panose="03000509000000000000" charset="-122"/>
                        </a:rPr>
                        <a:t>对声音</a:t>
                      </a:r>
                      <a:r>
                        <a:rPr kumimoji="0" 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华文新魏" panose="02010800040101010101" pitchFamily="2" charset="-122"/>
                          <a:ea typeface="方正魏碑简体" panose="03000509000000000000" charset="-122"/>
                        </a:rPr>
                        <a:t>音质</a:t>
                      </a:r>
                      <a:r>
                        <a:rPr kumimoji="0" 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华文新魏" panose="02010800040101010101" pitchFamily="2" charset="-122"/>
                          <a:ea typeface="方正魏碑简体" panose="03000509000000000000" charset="-122"/>
                        </a:rPr>
                        <a:t>的感觉</a:t>
                      </a:r>
                      <a:endParaRPr kumimoji="0" lang="zh-CN" sz="4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华文新魏" panose="02010800040101010101" pitchFamily="2" charset="-122"/>
                        <a:ea typeface="方正魏碑简体" panose="03000509000000000000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华文新魏" panose="02010800040101010101" pitchFamily="2" charset="-122"/>
                          <a:ea typeface="方正魏碑简体" panose="03000509000000000000" charset="-122"/>
                        </a:rPr>
                        <a:t>不同发声体的材料、结构不同，发出声音的音色就不同</a:t>
                      </a:r>
                      <a:endParaRPr kumimoji="0" lang="zh-CN" sz="4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华文新魏" panose="02010800040101010101" pitchFamily="2" charset="-122"/>
                        <a:ea typeface="方正魏碑简体" panose="03000509000000000000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华文新魏" panose="02010800040101010101" pitchFamily="2" charset="-122"/>
                          <a:ea typeface="方正魏碑简体" panose="03000509000000000000" charset="-122"/>
                        </a:rPr>
                        <a:t>分辨不同发声体发出的声音的重要特征</a:t>
                      </a:r>
                      <a:endParaRPr kumimoji="0" lang="zh-CN" sz="4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华文新魏" panose="02010800040101010101" pitchFamily="2" charset="-122"/>
                        <a:ea typeface="方正魏碑简体" panose="03000509000000000000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20493"/>
          <p:cNvSpPr txBox="1"/>
          <p:nvPr/>
        </p:nvSpPr>
        <p:spPr>
          <a:xfrm>
            <a:off x="2458228" y="619417"/>
            <a:ext cx="6337300" cy="646331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 algn="ctr">
              <a:spcBef>
                <a:spcPct val="50000"/>
              </a:spcBef>
            </a:pPr>
            <a:r>
              <a:rPr lang="zh-CN" altLang="en-US" sz="3600" b="1" dirty="0" smtClean="0">
                <a:solidFill>
                  <a:schemeClr val="tx2"/>
                </a:solidFill>
                <a:latin typeface="Arial" panose="020B0604020202020204" pitchFamily="34" charset="0"/>
                <a:ea typeface="华文仿宋" panose="02010600040101010101" pitchFamily="2" charset="-122"/>
              </a:rPr>
              <a:t>考点三  声的利用 </a:t>
            </a:r>
            <a:endParaRPr lang="zh-CN" altLang="en-US" sz="3600" b="1" dirty="0">
              <a:solidFill>
                <a:schemeClr val="tx2"/>
              </a:solidFill>
              <a:latin typeface="Arial" panose="020B0604020202020204" pitchFamily="34" charset="0"/>
              <a:ea typeface="华文仿宋" panose="02010600040101010101" pitchFamily="2" charset="-122"/>
            </a:endParaRPr>
          </a:p>
        </p:txBody>
      </p:sp>
      <p:pic>
        <p:nvPicPr>
          <p:cNvPr id="12" name="Picture 8" descr="200891750635906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198983" y="1541106"/>
            <a:ext cx="3962400" cy="396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" name="Picture 3" descr="209996_gz_00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24414" y="1526139"/>
            <a:ext cx="4295775" cy="2327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4" name="Picture 5" descr="20080530003455915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188172" y="4297330"/>
            <a:ext cx="3489325" cy="171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5" name="Rectangle 7"/>
          <p:cNvSpPr>
            <a:spLocks noChangeArrowheads="1"/>
          </p:cNvSpPr>
          <p:nvPr/>
        </p:nvSpPr>
        <p:spPr bwMode="auto">
          <a:xfrm>
            <a:off x="1468438" y="5819775"/>
            <a:ext cx="2667000" cy="5810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ctr"/>
            <a:r>
              <a:rPr lang="zh-CN" sz="3200" dirty="0">
                <a:solidFill>
                  <a:srgbClr val="FF0000"/>
                </a:solidFill>
                <a:latin typeface="仿宋_GB2312" panose="02010609030101010101" pitchFamily="1" charset="-122"/>
                <a:ea typeface="仿宋_GB2312" panose="02010609030101010101" pitchFamily="1" charset="-122"/>
              </a:rPr>
              <a:t>声波电动牙刷</a:t>
            </a:r>
          </a:p>
        </p:txBody>
      </p:sp>
      <p:pic>
        <p:nvPicPr>
          <p:cNvPr id="16" name="Picture 5" descr="20080530003455915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200613" y="4449730"/>
            <a:ext cx="3489325" cy="171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7" name="Text Box 4"/>
          <p:cNvSpPr txBox="1">
            <a:spLocks noChangeArrowheads="1"/>
          </p:cNvSpPr>
          <p:nvPr/>
        </p:nvSpPr>
        <p:spPr bwMode="auto">
          <a:xfrm>
            <a:off x="8948478" y="4177587"/>
            <a:ext cx="1997075" cy="5810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ctr"/>
            <a:r>
              <a:rPr lang="zh-CN" altLang="en-US" sz="3200" dirty="0">
                <a:solidFill>
                  <a:srgbClr val="FF0000"/>
                </a:solidFill>
                <a:latin typeface="仿宋_GB2312" panose="02010609030101010101" pitchFamily="1" charset="-122"/>
                <a:ea typeface="仿宋_GB2312" panose="02010609030101010101" pitchFamily="1" charset="-122"/>
              </a:rPr>
              <a:t>B超检测</a:t>
            </a:r>
          </a:p>
        </p:txBody>
      </p:sp>
      <p:sp>
        <p:nvSpPr>
          <p:cNvPr id="18" name="Text Box 6"/>
          <p:cNvSpPr txBox="1">
            <a:spLocks noChangeArrowheads="1"/>
          </p:cNvSpPr>
          <p:nvPr/>
        </p:nvSpPr>
        <p:spPr bwMode="auto">
          <a:xfrm>
            <a:off x="6020222" y="6276975"/>
            <a:ext cx="2378075" cy="5810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ctr"/>
            <a:r>
              <a:rPr lang="zh-CN" sz="3200" dirty="0">
                <a:solidFill>
                  <a:srgbClr val="FF0000"/>
                </a:solidFill>
                <a:latin typeface="仿宋_GB2312" panose="02010609030101010101" pitchFamily="1" charset="-122"/>
                <a:ea typeface="仿宋_GB2312" panose="02010609030101010101" pitchFamily="1" charset="-122"/>
              </a:rPr>
              <a:t>声波洗水果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3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1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4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5" grpId="0" autoUpdateAnimBg="0"/>
      <p:bldP spid="17" grpId="0" autoUpdateAnimBg="0"/>
      <p:bldP spid="18" grpId="0" autoUpdateAnimBg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9" name="Text Box 3"/>
          <p:cNvSpPr txBox="1"/>
          <p:nvPr/>
        </p:nvSpPr>
        <p:spPr>
          <a:xfrm>
            <a:off x="2495550" y="2205038"/>
            <a:ext cx="2952750" cy="3981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algn="ctr" eaLnBrk="1" hangingPunct="1">
              <a:spcBef>
                <a:spcPct val="50000"/>
              </a:spcBef>
              <a:buClr>
                <a:schemeClr val="tx1"/>
              </a:buClr>
              <a:buFont typeface="Wingdings" panose="05000000000000000000" pitchFamily="2" charset="2"/>
              <a:buNone/>
            </a:pPr>
            <a:endParaRPr lang="zh-CN" altLang="zh-CN" sz="2000" dirty="0">
              <a:latin typeface="Verdan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10" name="Text Box 3"/>
          <p:cNvSpPr txBox="1">
            <a:spLocks noChangeArrowheads="1"/>
          </p:cNvSpPr>
          <p:nvPr/>
        </p:nvSpPr>
        <p:spPr bwMode="auto">
          <a:xfrm>
            <a:off x="1404938" y="881063"/>
            <a:ext cx="4343400" cy="7016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sz="4000" dirty="0">
                <a:solidFill>
                  <a:srgbClr val="CC0099"/>
                </a:solidFill>
                <a:ea typeface="华文中宋" panose="02010600040101010101" pitchFamily="2" charset="-122"/>
              </a:rPr>
              <a:t>声有什么作用？</a:t>
            </a:r>
          </a:p>
        </p:txBody>
      </p:sp>
      <p:sp>
        <p:nvSpPr>
          <p:cNvPr id="11" name="Rectangle 9"/>
          <p:cNvSpPr>
            <a:spLocks noChangeArrowheads="1"/>
          </p:cNvSpPr>
          <p:nvPr/>
        </p:nvSpPr>
        <p:spPr bwMode="auto">
          <a:xfrm>
            <a:off x="6324535" y="1442163"/>
            <a:ext cx="3741738" cy="9461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r>
              <a:rPr lang="zh-CN" sz="2800" b="1" dirty="0">
                <a:latin typeface="楷体_GB2312" panose="02010609030101010101" charset="-122"/>
                <a:ea typeface="楷体" panose="02010609060101010101" pitchFamily="49" charset="-122"/>
              </a:rPr>
              <a:t>海豚利用声波识别食物，敌人和它们周围的环境。</a:t>
            </a:r>
          </a:p>
        </p:txBody>
      </p:sp>
      <p:sp>
        <p:nvSpPr>
          <p:cNvPr id="12" name="Text Box 7">
            <a:hlinkClick r:id="rId3" action="ppaction://hlinkfile"/>
          </p:cNvPr>
          <p:cNvSpPr txBox="1">
            <a:spLocks noChangeArrowheads="1"/>
          </p:cNvSpPr>
          <p:nvPr/>
        </p:nvSpPr>
        <p:spPr bwMode="auto">
          <a:xfrm>
            <a:off x="807746" y="4651667"/>
            <a:ext cx="3816350" cy="94456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r>
              <a:rPr lang="zh-CN" sz="2800" b="1" dirty="0">
                <a:latin typeface="Tahoma" panose="020B0604030504040204" pitchFamily="34" charset="0"/>
                <a:ea typeface="楷体" panose="02010609060101010101" pitchFamily="49" charset="-122"/>
              </a:rPr>
              <a:t>远处轰隆隆的雷声预示</a:t>
            </a:r>
          </a:p>
          <a:p>
            <a:r>
              <a:rPr lang="zh-CN" sz="2800" b="1" dirty="0">
                <a:latin typeface="Tahoma" panose="020B0604030504040204" pitchFamily="34" charset="0"/>
                <a:ea typeface="楷体" panose="02010609060101010101" pitchFamily="49" charset="-122"/>
              </a:rPr>
              <a:t>着一场可能的大雨。</a:t>
            </a:r>
          </a:p>
        </p:txBody>
      </p:sp>
      <p:pic>
        <p:nvPicPr>
          <p:cNvPr id="13" name="Picture 6" descr="城s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949292" y="1647630"/>
            <a:ext cx="3733800" cy="2800350"/>
          </a:xfrm>
          <a:prstGeom prst="rect">
            <a:avLst/>
          </a:prstGeom>
          <a:noFill/>
          <a:ln w="57150" cmpd="sng">
            <a:solidFill>
              <a:schemeClr val="folHlink"/>
            </a:solidFill>
            <a:miter lim="800000"/>
            <a:headEnd/>
            <a:tailEnd/>
          </a:ln>
          <a:effectLst/>
        </p:spPr>
      </p:pic>
      <p:pic>
        <p:nvPicPr>
          <p:cNvPr id="14" name="Picture 8" descr="3a86813d857be113baa1679f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689081" y="3014565"/>
            <a:ext cx="4787900" cy="2708275"/>
          </a:xfrm>
          <a:prstGeom prst="rect">
            <a:avLst/>
          </a:prstGeom>
          <a:noFill/>
          <a:ln w="57150" cap="flat" cmpd="sng">
            <a:solidFill>
              <a:schemeClr val="folHlink"/>
            </a:solidFill>
            <a:miter lim="800000"/>
            <a:headEnd/>
            <a:tailEnd/>
          </a:ln>
          <a:effectLst/>
        </p:spPr>
      </p:pic>
      <p:sp>
        <p:nvSpPr>
          <p:cNvPr id="15" name="Text Box 2"/>
          <p:cNvSpPr txBox="1">
            <a:spLocks noChangeArrowheads="1"/>
          </p:cNvSpPr>
          <p:nvPr/>
        </p:nvSpPr>
        <p:spPr bwMode="auto">
          <a:xfrm>
            <a:off x="2555875" y="5805488"/>
            <a:ext cx="3581400" cy="7016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sz="4000" dirty="0">
                <a:solidFill>
                  <a:srgbClr val="6600FF"/>
                </a:solidFill>
                <a:ea typeface="华文新魏" panose="02010800040101010101" pitchFamily="2" charset="-122"/>
              </a:rPr>
              <a:t>声能传递信息。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9" dur="1" fill="hold"/>
                                        <p:tgtEl>
                                          <p:spTgt spid="1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800" decel="100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8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8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8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1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33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utoUpdateAnimBg="0"/>
      <p:bldP spid="12" grpId="0" autoUpdateAnimBg="0"/>
      <p:bldP spid="15" grpId="0" autoUpdateAnimBg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ext Box 3"/>
          <p:cNvSpPr txBox="1">
            <a:spLocks noChangeArrowheads="1"/>
          </p:cNvSpPr>
          <p:nvPr/>
        </p:nvSpPr>
        <p:spPr bwMode="auto">
          <a:xfrm>
            <a:off x="1403350" y="1125538"/>
            <a:ext cx="4724400" cy="707886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 b="1" dirty="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1.</a:t>
            </a:r>
            <a:r>
              <a:rPr lang="zh-CN" sz="4000" b="1" dirty="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声</a:t>
            </a:r>
            <a:r>
              <a:rPr lang="zh-CN" sz="4000" b="1" dirty="0">
                <a:latin typeface="华文行楷" panose="02010800040101010101" pitchFamily="2" charset="-122"/>
                <a:ea typeface="华文行楷" panose="02010800040101010101" pitchFamily="2" charset="-122"/>
              </a:rPr>
              <a:t>音传递信息</a:t>
            </a:r>
          </a:p>
        </p:txBody>
      </p:sp>
      <p:sp>
        <p:nvSpPr>
          <p:cNvPr id="28" name="Text Box 5"/>
          <p:cNvSpPr txBox="1">
            <a:spLocks noChangeArrowheads="1"/>
          </p:cNvSpPr>
          <p:nvPr/>
        </p:nvSpPr>
        <p:spPr bwMode="auto">
          <a:xfrm>
            <a:off x="1044575" y="2276475"/>
            <a:ext cx="4968875" cy="57943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dirty="0">
                <a:solidFill>
                  <a:schemeClr val="tx2"/>
                </a:solidFill>
                <a:latin typeface="楷体_GB2312" panose="02010609030101010101" charset="-122"/>
                <a:ea typeface="楷体_GB2312" panose="02010609030101010101" charset="-122"/>
              </a:rPr>
              <a:t>医生通过听诊器诊断疾病。</a:t>
            </a:r>
          </a:p>
        </p:txBody>
      </p:sp>
      <p:pic>
        <p:nvPicPr>
          <p:cNvPr id="31" name="Picture 2" descr="200525528-00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03866" y="1184794"/>
            <a:ext cx="2371725" cy="297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2" name="Text Box 4"/>
          <p:cNvSpPr txBox="1">
            <a:spLocks noChangeArrowheads="1"/>
          </p:cNvSpPr>
          <p:nvPr/>
        </p:nvSpPr>
        <p:spPr bwMode="auto">
          <a:xfrm>
            <a:off x="1091552" y="3591508"/>
            <a:ext cx="3527425" cy="179863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dirty="0"/>
              <a:t>蝙蝠靠超声波探测飞行中的障碍物和发现昆虫 ,人们利用这个现象研制了声纳。</a:t>
            </a:r>
          </a:p>
        </p:txBody>
      </p:sp>
      <p:pic>
        <p:nvPicPr>
          <p:cNvPr id="33" name="Picture 3" descr="J3F`EP3LLAQ(VS}M5A0C]T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14591" y="4410885"/>
            <a:ext cx="4032250" cy="2232025"/>
          </a:xfrm>
          <a:prstGeom prst="rect">
            <a:avLst/>
          </a:prstGeom>
          <a:noFill/>
          <a:ln w="38100" cmpd="sng">
            <a:solidFill>
              <a:srgbClr val="000000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1" fill="hold"/>
                                        <p:tgtEl>
                                          <p:spTgt spid="31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utoUpdateAnimBg="0"/>
      <p:bldP spid="32" grpId="0" bldLvl="0" autoUpdateAnimBg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Box 11"/>
          <p:cNvSpPr txBox="1">
            <a:spLocks noChangeArrowheads="1"/>
          </p:cNvSpPr>
          <p:nvPr/>
        </p:nvSpPr>
        <p:spPr bwMode="auto">
          <a:xfrm>
            <a:off x="1547813" y="838200"/>
            <a:ext cx="3924472" cy="5847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en-US" altLang="zh-CN" sz="3200" b="1" dirty="0" smtClean="0">
                <a:solidFill>
                  <a:srgbClr val="0066CC"/>
                </a:solidFill>
                <a:latin typeface="Times New Roman" panose="02020603050405020304" pitchFamily="18" charset="0"/>
              </a:rPr>
              <a:t>2.</a:t>
            </a:r>
            <a:r>
              <a:rPr lang="zh-CN" sz="3200" b="1" dirty="0" smtClean="0">
                <a:solidFill>
                  <a:srgbClr val="0066CC"/>
                </a:solidFill>
                <a:latin typeface="Times New Roman" panose="02020603050405020304" pitchFamily="18" charset="0"/>
              </a:rPr>
              <a:t>声</a:t>
            </a:r>
            <a:r>
              <a:rPr lang="zh-CN" sz="3200" b="1" dirty="0">
                <a:solidFill>
                  <a:srgbClr val="0066CC"/>
                </a:solidFill>
                <a:latin typeface="Times New Roman" panose="02020603050405020304" pitchFamily="18" charset="0"/>
              </a:rPr>
              <a:t>音可以传递能量</a:t>
            </a:r>
          </a:p>
        </p:txBody>
      </p:sp>
      <p:pic>
        <p:nvPicPr>
          <p:cNvPr id="7" name="Picture 3" descr="J%[$CUCKY2X@@IZVBG`{$XF">
            <a:hlinkClick r:id="rId2" action="ppaction://hlinkfile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54063" y="1917700"/>
            <a:ext cx="2589212" cy="2089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Text Box 6"/>
          <p:cNvSpPr txBox="1">
            <a:spLocks noChangeArrowheads="1"/>
          </p:cNvSpPr>
          <p:nvPr/>
        </p:nvSpPr>
        <p:spPr bwMode="auto">
          <a:xfrm>
            <a:off x="1196975" y="1384300"/>
            <a:ext cx="2111375" cy="5175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r>
              <a:rPr lang="zh-CN" sz="2800" dirty="0">
                <a:latin typeface="Tahoma" panose="020B0604030504040204" pitchFamily="34" charset="0"/>
              </a:rPr>
              <a:t>超声波碎石</a:t>
            </a:r>
          </a:p>
        </p:txBody>
      </p:sp>
      <p:pic>
        <p:nvPicPr>
          <p:cNvPr id="9" name="Picture 4" descr="XAPVOU8DJ3BR}}_D)0ATYNF">
            <a:hlinkClick r:id="rId4" action="ppaction://hlinkfile"/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806469" y="1928619"/>
            <a:ext cx="2441575" cy="2087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Text Box 5"/>
          <p:cNvSpPr txBox="1">
            <a:spLocks noChangeArrowheads="1"/>
          </p:cNvSpPr>
          <p:nvPr/>
        </p:nvSpPr>
        <p:spPr bwMode="auto">
          <a:xfrm>
            <a:off x="3787775" y="1384300"/>
            <a:ext cx="1987550" cy="5175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r>
              <a:rPr lang="zh-CN" sz="2800" dirty="0">
                <a:latin typeface="Tahoma" panose="020B0604030504040204" pitchFamily="34" charset="0"/>
              </a:rPr>
              <a:t>超声波洗牙</a:t>
            </a:r>
          </a:p>
        </p:txBody>
      </p:sp>
      <p:pic>
        <p:nvPicPr>
          <p:cNvPr id="11" name="Picture 8" descr="bc6">
            <a:hlinkClick r:id="rId6" action="ppaction://hlinkfile"/>
          </p:cNvPr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7286625" y="1964354"/>
            <a:ext cx="2520950" cy="2087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2" name="Rectangle 7"/>
          <p:cNvSpPr>
            <a:spLocks noChangeArrowheads="1"/>
          </p:cNvSpPr>
          <p:nvPr/>
        </p:nvSpPr>
        <p:spPr bwMode="auto">
          <a:xfrm>
            <a:off x="7594665" y="1346978"/>
            <a:ext cx="1962150" cy="5175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zh-CN" sz="2800" dirty="0"/>
              <a:t>次声波武器</a:t>
            </a:r>
          </a:p>
        </p:txBody>
      </p:sp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1260475" y="4149725"/>
            <a:ext cx="4716463" cy="2520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4" name="Text Box 3"/>
          <p:cNvSpPr txBox="1">
            <a:spLocks noChangeArrowheads="1"/>
          </p:cNvSpPr>
          <p:nvPr/>
        </p:nvSpPr>
        <p:spPr bwMode="auto">
          <a:xfrm>
            <a:off x="6703916" y="4579905"/>
            <a:ext cx="3168650" cy="5175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r>
              <a:rPr lang="zh-CN" sz="2800" dirty="0">
                <a:ea typeface="黑体" panose="02010600030101010101" pitchFamily="49" charset="-122"/>
              </a:rPr>
              <a:t>超声的“破碎”能力</a:t>
            </a:r>
          </a:p>
        </p:txBody>
      </p:sp>
      <p:sp>
        <p:nvSpPr>
          <p:cNvPr id="15" name="Rectangle 4"/>
          <p:cNvSpPr>
            <a:spLocks noChangeArrowheads="1"/>
          </p:cNvSpPr>
          <p:nvPr/>
        </p:nvSpPr>
        <p:spPr bwMode="auto">
          <a:xfrm>
            <a:off x="7202973" y="5018509"/>
            <a:ext cx="2736850" cy="57943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r>
              <a:rPr lang="zh-CN" sz="3200" dirty="0">
                <a:solidFill>
                  <a:srgbClr val="FF0000"/>
                </a:solidFill>
                <a:ea typeface="黑体" panose="02010600030101010101" pitchFamily="49" charset="-122"/>
              </a:rPr>
              <a:t>使油和水混合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utoUpdateAnimBg="0"/>
      <p:bldP spid="8" grpId="0" autoUpdateAnimBg="0"/>
      <p:bldP spid="10" grpId="0" autoUpdateAnimBg="0"/>
      <p:bldP spid="12" grpId="0" autoUpdateAnimBg="0"/>
      <p:bldP spid="14" grpId="0" bldLvl="0" autoUpdateAnimBg="0"/>
      <p:bldP spid="15" grpId="0" bldLvl="0" autoUpdateAnimBg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20493"/>
          <p:cNvSpPr txBox="1"/>
          <p:nvPr/>
        </p:nvSpPr>
        <p:spPr>
          <a:xfrm>
            <a:off x="2458228" y="619417"/>
            <a:ext cx="6337300" cy="646331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 algn="ctr">
              <a:spcBef>
                <a:spcPct val="50000"/>
              </a:spcBef>
            </a:pPr>
            <a:r>
              <a:rPr lang="zh-CN" altLang="en-US" sz="3600" b="1" dirty="0" smtClean="0">
                <a:solidFill>
                  <a:schemeClr val="tx2"/>
                </a:solidFill>
                <a:latin typeface="Arial" panose="020B0604020202020204" pitchFamily="34" charset="0"/>
                <a:ea typeface="华文仿宋" panose="02010600040101010101" pitchFamily="2" charset="-122"/>
              </a:rPr>
              <a:t>考点四  噪声的危害和控制 </a:t>
            </a:r>
            <a:endParaRPr lang="zh-CN" altLang="en-US" sz="3600" b="1" dirty="0">
              <a:solidFill>
                <a:schemeClr val="tx2"/>
              </a:solidFill>
              <a:latin typeface="Arial" panose="020B0604020202020204" pitchFamily="34" charset="0"/>
              <a:ea typeface="华文仿宋" panose="02010600040101010101" pitchFamily="2" charset="-122"/>
            </a:endParaRPr>
          </a:p>
        </p:txBody>
      </p:sp>
      <p:sp>
        <p:nvSpPr>
          <p:cNvPr id="9" name="Rectangle 4"/>
          <p:cNvSpPr>
            <a:spLocks noChangeArrowheads="1"/>
          </p:cNvSpPr>
          <p:nvPr/>
        </p:nvSpPr>
        <p:spPr bwMode="auto">
          <a:xfrm>
            <a:off x="4551688" y="1819470"/>
            <a:ext cx="1989072" cy="650032"/>
          </a:xfrm>
          <a:prstGeom prst="rect">
            <a:avLst/>
          </a:prstGeom>
          <a:solidFill>
            <a:schemeClr val="bg2"/>
          </a:solidFill>
          <a:ln w="9525" cap="flat" cmpd="sng">
            <a:solidFill>
              <a:schemeClr val="tx1"/>
            </a:solidFill>
            <a:miter lim="800000"/>
          </a:ln>
          <a:effectLst/>
        </p:spPr>
        <p:txBody>
          <a:bodyPr wrap="none" anchor="ctr"/>
          <a:lstStyle/>
          <a:p>
            <a:pPr algn="ctr"/>
            <a:r>
              <a:rPr lang="zh-CN" sz="4000" b="1" dirty="0">
                <a:solidFill>
                  <a:srgbClr val="0000FF"/>
                </a:solidFill>
                <a:latin typeface="宋体" panose="02010600030101010101" pitchFamily="2" charset="-122"/>
              </a:rPr>
              <a:t>空气污染</a:t>
            </a:r>
          </a:p>
        </p:txBody>
      </p:sp>
      <p:sp>
        <p:nvSpPr>
          <p:cNvPr id="10" name="Rectangle 3"/>
          <p:cNvSpPr>
            <a:spLocks noChangeArrowheads="1"/>
          </p:cNvSpPr>
          <p:nvPr/>
        </p:nvSpPr>
        <p:spPr bwMode="auto">
          <a:xfrm>
            <a:off x="1541041" y="3286125"/>
            <a:ext cx="2017713" cy="936625"/>
          </a:xfrm>
          <a:prstGeom prst="rect">
            <a:avLst/>
          </a:prstGeom>
          <a:solidFill>
            <a:schemeClr val="bg2"/>
          </a:solidFill>
          <a:ln w="9525" cap="flat" cmpd="sng">
            <a:solidFill>
              <a:schemeClr val="tx1"/>
            </a:solidFill>
            <a:miter lim="800000"/>
          </a:ln>
          <a:effectLst/>
        </p:spPr>
        <p:txBody>
          <a:bodyPr wrap="none" anchor="ctr"/>
          <a:lstStyle/>
          <a:p>
            <a:pPr algn="ctr"/>
            <a:r>
              <a:rPr lang="zh-CN" sz="4000" b="1" dirty="0">
                <a:solidFill>
                  <a:srgbClr val="0000FF"/>
                </a:solidFill>
                <a:latin typeface="宋体" panose="02010600030101010101" pitchFamily="2" charset="-122"/>
              </a:rPr>
              <a:t>水污染</a:t>
            </a:r>
          </a:p>
        </p:txBody>
      </p:sp>
      <p:sp>
        <p:nvSpPr>
          <p:cNvPr id="11" name="AutoShape 7"/>
          <p:cNvSpPr>
            <a:spLocks noChangeArrowheads="1"/>
          </p:cNvSpPr>
          <p:nvPr/>
        </p:nvSpPr>
        <p:spPr bwMode="auto">
          <a:xfrm>
            <a:off x="4868312" y="3085680"/>
            <a:ext cx="1079500" cy="1223962"/>
          </a:xfrm>
          <a:prstGeom prst="smileyFace">
            <a:avLst>
              <a:gd name="adj" fmla="val -4653"/>
            </a:avLst>
          </a:prstGeom>
          <a:solidFill>
            <a:srgbClr val="FF99CC"/>
          </a:solidFill>
          <a:ln w="9525" cap="flat" cmpd="sng">
            <a:solidFill>
              <a:schemeClr val="tx1"/>
            </a:solidFill>
            <a:rou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3" name="Rectangle 5"/>
          <p:cNvSpPr>
            <a:spLocks noChangeArrowheads="1"/>
          </p:cNvSpPr>
          <p:nvPr/>
        </p:nvSpPr>
        <p:spPr bwMode="auto">
          <a:xfrm>
            <a:off x="4064228" y="5054827"/>
            <a:ext cx="3671887" cy="1079500"/>
          </a:xfrm>
          <a:prstGeom prst="rect">
            <a:avLst/>
          </a:prstGeom>
          <a:solidFill>
            <a:schemeClr val="bg2"/>
          </a:solidFill>
          <a:ln w="9525" cap="flat" cmpd="sng">
            <a:solidFill>
              <a:schemeClr val="tx1"/>
            </a:solidFill>
            <a:miter lim="800000"/>
          </a:ln>
          <a:effectLst/>
        </p:spPr>
        <p:txBody>
          <a:bodyPr wrap="none" anchor="ctr"/>
          <a:lstStyle/>
          <a:p>
            <a:pPr algn="ctr"/>
            <a:r>
              <a:rPr lang="zh-CN" sz="4000" b="1" dirty="0">
                <a:solidFill>
                  <a:srgbClr val="0000FF"/>
                </a:solidFill>
                <a:latin typeface="宋体" panose="02010600030101010101" pitchFamily="2" charset="-122"/>
              </a:rPr>
              <a:t>固体废弃物污染</a:t>
            </a:r>
          </a:p>
        </p:txBody>
      </p:sp>
      <p:sp>
        <p:nvSpPr>
          <p:cNvPr id="14" name="Rectangle 6"/>
          <p:cNvSpPr>
            <a:spLocks noChangeArrowheads="1"/>
          </p:cNvSpPr>
          <p:nvPr/>
        </p:nvSpPr>
        <p:spPr bwMode="auto">
          <a:xfrm>
            <a:off x="6921435" y="3230141"/>
            <a:ext cx="2089150" cy="936625"/>
          </a:xfrm>
          <a:prstGeom prst="rect">
            <a:avLst/>
          </a:prstGeom>
          <a:solidFill>
            <a:schemeClr val="bg2"/>
          </a:solidFill>
          <a:ln w="9525" cap="flat" cmpd="sng">
            <a:solidFill>
              <a:schemeClr val="tx1"/>
            </a:solidFill>
            <a:miter lim="800000"/>
          </a:ln>
          <a:effectLst/>
        </p:spPr>
        <p:txBody>
          <a:bodyPr wrap="none" anchor="ctr"/>
          <a:lstStyle/>
          <a:p>
            <a:pPr algn="ctr"/>
            <a:r>
              <a:rPr lang="zh-CN" sz="4000" b="1" dirty="0">
                <a:solidFill>
                  <a:srgbClr val="FF0000"/>
                </a:solidFill>
                <a:latin typeface="宋体" panose="02010600030101010101" pitchFamily="2" charset="-122"/>
              </a:rPr>
              <a:t>噪声污染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4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 bldLvl="0" animBg="1" autoUpdateAnimBg="0"/>
      <p:bldP spid="10" grpId="0" bldLvl="0" animBg="1" autoUpdateAnimBg="0"/>
      <p:bldP spid="11" grpId="0" animBg="1"/>
      <p:bldP spid="13" grpId="0" bldLvl="0" animBg="1" autoUpdateAnimBg="0"/>
      <p:bldP spid="14" grpId="0" bldLvl="0" animBg="1" autoUpdateAnimBg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715" name="Line 43"/>
          <p:cNvSpPr/>
          <p:nvPr/>
        </p:nvSpPr>
        <p:spPr>
          <a:xfrm>
            <a:off x="2057400" y="3276600"/>
            <a:ext cx="1295400" cy="0"/>
          </a:xfrm>
          <a:prstGeom prst="line">
            <a:avLst/>
          </a:prstGeom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8723" name="Line 51"/>
          <p:cNvSpPr/>
          <p:nvPr/>
        </p:nvSpPr>
        <p:spPr>
          <a:xfrm>
            <a:off x="6743700" y="1700213"/>
            <a:ext cx="1296988" cy="0"/>
          </a:xfrm>
          <a:prstGeom prst="line">
            <a:avLst/>
          </a:prstGeom>
          <a:ln w="57150" cap="flat" cmpd="sng">
            <a:solidFill>
              <a:srgbClr val="FFFF00"/>
            </a:solidFill>
            <a:prstDash val="solid"/>
            <a:headEnd type="none" w="med" len="med"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9" name="Text Box 10"/>
          <p:cNvSpPr txBox="1">
            <a:spLocks noChangeArrowheads="1"/>
          </p:cNvSpPr>
          <p:nvPr/>
        </p:nvSpPr>
        <p:spPr bwMode="auto">
          <a:xfrm>
            <a:off x="1327745" y="2111732"/>
            <a:ext cx="861774" cy="320198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eaVert">
            <a:spAutoFit/>
          </a:bodyPr>
          <a:lstStyle/>
          <a:p>
            <a:r>
              <a:rPr lang="zh-CN" altLang="en-US" sz="4400" b="1" dirty="0" smtClean="0">
                <a:latin typeface="方正行楷简体" panose="03000509000000000000" charset="-122"/>
                <a:ea typeface="方正行楷简体" panose="03000509000000000000" charset="-122"/>
              </a:rPr>
              <a:t> </a:t>
            </a:r>
            <a:r>
              <a:rPr lang="zh-CN" altLang="en-US" sz="4400" b="1" dirty="0">
                <a:latin typeface="方正行楷简体" panose="03000509000000000000" charset="-122"/>
                <a:ea typeface="方正行楷简体" panose="03000509000000000000" charset="-122"/>
              </a:rPr>
              <a:t>噪声的分类</a:t>
            </a:r>
          </a:p>
        </p:txBody>
      </p:sp>
      <p:sp>
        <p:nvSpPr>
          <p:cNvPr id="10" name="Rectangle 4"/>
          <p:cNvSpPr>
            <a:spLocks noChangeArrowheads="1"/>
          </p:cNvSpPr>
          <p:nvPr/>
        </p:nvSpPr>
        <p:spPr bwMode="auto">
          <a:xfrm>
            <a:off x="2856075" y="1778065"/>
            <a:ext cx="5486400" cy="38703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r>
              <a:rPr lang="zh-CN" sz="4000" b="1" dirty="0">
                <a:solidFill>
                  <a:srgbClr val="6600FF"/>
                </a:solidFill>
                <a:ea typeface="黑体" panose="02010600030101010101" pitchFamily="49" charset="-122"/>
              </a:rPr>
              <a:t>从物理的角度</a:t>
            </a:r>
          </a:p>
          <a:p>
            <a:r>
              <a:rPr lang="zh-CN" sz="2800" b="1" dirty="0"/>
              <a:t>        噪声是发声体做无规则振动时发出的声音。</a:t>
            </a:r>
          </a:p>
          <a:p>
            <a:r>
              <a:rPr lang="zh-CN" sz="2800" dirty="0"/>
              <a:t>            </a:t>
            </a:r>
          </a:p>
          <a:p>
            <a:r>
              <a:rPr lang="zh-CN" sz="4000" b="1" dirty="0">
                <a:solidFill>
                  <a:srgbClr val="6600FF"/>
                </a:solidFill>
                <a:ea typeface="方正大黑简体" panose="03000509000000000000" pitchFamily="2" charset="-122"/>
              </a:rPr>
              <a:t>从环境保护的角度看</a:t>
            </a:r>
          </a:p>
          <a:p>
            <a:r>
              <a:rPr lang="zh-CN" sz="2800" b="1" dirty="0"/>
              <a:t>        凡是妨碍人们正常休息、学习和工作的声音，以及对人们要听的声音产生干扰的声音。</a:t>
            </a:r>
          </a:p>
        </p:txBody>
      </p:sp>
      <p:sp>
        <p:nvSpPr>
          <p:cNvPr id="11" name="AutoShape 8"/>
          <p:cNvSpPr/>
          <p:nvPr/>
        </p:nvSpPr>
        <p:spPr bwMode="auto">
          <a:xfrm>
            <a:off x="2518618" y="2227489"/>
            <a:ext cx="152400" cy="2895600"/>
          </a:xfrm>
          <a:prstGeom prst="leftBrace">
            <a:avLst>
              <a:gd name="adj1" fmla="val 158333"/>
              <a:gd name="adj2" fmla="val 50000"/>
            </a:avLst>
          </a:prstGeom>
          <a:noFill/>
          <a:ln w="38100" cap="flat" cmpd="sng">
            <a:solidFill>
              <a:schemeClr val="tx1"/>
            </a:solidFill>
            <a:round/>
          </a:ln>
          <a:effectLst/>
        </p:spPr>
        <p:txBody>
          <a:bodyPr wrap="none" anchor="ctr"/>
          <a:lstStyle/>
          <a:p>
            <a:pPr algn="ctr"/>
            <a:endParaRPr lang="zh-CN" altLang="zh-CN" sz="2800" b="1">
              <a:latin typeface="Times New Roman" panose="02020603050405020304" pitchFamily="18" charset="0"/>
              <a:ea typeface="黑体" panose="02010600030101010101" pitchFamily="49" charset="-122"/>
            </a:endParaRPr>
          </a:p>
        </p:txBody>
      </p:sp>
      <p:sp>
        <p:nvSpPr>
          <p:cNvPr id="12" name="Text Box 3"/>
          <p:cNvSpPr txBox="1">
            <a:spLocks noChangeArrowheads="1"/>
          </p:cNvSpPr>
          <p:nvPr/>
        </p:nvSpPr>
        <p:spPr bwMode="auto">
          <a:xfrm>
            <a:off x="1403350" y="1125538"/>
            <a:ext cx="4724400" cy="707886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 b="1" dirty="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1.</a:t>
            </a:r>
            <a:r>
              <a:rPr lang="zh-CN" altLang="en-US" sz="4000" b="1" dirty="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噪声的定义</a:t>
            </a:r>
            <a:endParaRPr lang="zh-CN" sz="4000" b="1" dirty="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 autoUpdateAnimBg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4"/>
          <p:cNvSpPr>
            <a:spLocks noChangeArrowheads="1"/>
          </p:cNvSpPr>
          <p:nvPr/>
        </p:nvSpPr>
        <p:spPr bwMode="auto">
          <a:xfrm>
            <a:off x="2862814" y="876818"/>
            <a:ext cx="5562600" cy="1276350"/>
          </a:xfrm>
          <a:prstGeom prst="rect">
            <a:avLst/>
          </a:prstGeom>
          <a:noFill/>
          <a:ln w="38100" cap="flat" cmpd="sng">
            <a:solidFill>
              <a:srgbClr val="CC99FF"/>
            </a:solidFill>
            <a:miter lim="800000"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20000"/>
              </a:spcBef>
              <a:buSzPct val="85000"/>
            </a:pPr>
            <a:r>
              <a:rPr lang="en-US" altLang="zh-CN" sz="3200" b="1" dirty="0" smtClean="0">
                <a:latin typeface="Times New Roman" panose="02020603050405020304" pitchFamily="18" charset="0"/>
                <a:ea typeface="华文中宋" panose="02010600040101010101" pitchFamily="2" charset="-122"/>
              </a:rPr>
              <a:t>2.</a:t>
            </a:r>
            <a:r>
              <a:rPr lang="zh-CN" altLang="en-US" sz="3200" b="1" dirty="0" smtClean="0">
                <a:latin typeface="Times New Roman" panose="02020603050405020304" pitchFamily="18" charset="0"/>
                <a:ea typeface="华文中宋" panose="02010600040101010101" pitchFamily="2" charset="-122"/>
              </a:rPr>
              <a:t>声音强弱的等级</a:t>
            </a:r>
          </a:p>
          <a:p>
            <a:pPr algn="ctr">
              <a:spcBef>
                <a:spcPct val="20000"/>
              </a:spcBef>
              <a:buSzPct val="85000"/>
            </a:pPr>
            <a:r>
              <a:rPr lang="zh-CN" altLang="en-US" sz="3200" b="1" dirty="0" smtClean="0">
                <a:latin typeface="Times New Roman" panose="02020603050405020304" pitchFamily="18" charset="0"/>
                <a:ea typeface="华文中宋" panose="02010600040101010101" pitchFamily="2" charset="-122"/>
              </a:rPr>
              <a:t>用</a:t>
            </a:r>
            <a:r>
              <a:rPr lang="zh-CN" altLang="en-US" sz="3600" b="1" dirty="0" smtClean="0">
                <a:solidFill>
                  <a:srgbClr val="6600FF"/>
                </a:solidFill>
                <a:latin typeface="Times New Roman" panose="02020603050405020304" pitchFamily="18" charset="0"/>
                <a:ea typeface="华文中宋" panose="02010600040101010101" pitchFamily="2" charset="-122"/>
              </a:rPr>
              <a:t>分贝</a:t>
            </a:r>
            <a:r>
              <a:rPr lang="en-US" sz="3600" b="1" dirty="0" smtClean="0">
                <a:solidFill>
                  <a:srgbClr val="6600FF"/>
                </a:solidFill>
                <a:latin typeface="Times New Roman" panose="02020603050405020304" pitchFamily="18" charset="0"/>
                <a:ea typeface="华文中宋" panose="02010600040101010101" pitchFamily="2" charset="-122"/>
              </a:rPr>
              <a:t>(dB)</a:t>
            </a:r>
            <a:r>
              <a:rPr lang="zh-CN" altLang="en-US" sz="3200" b="1" dirty="0" smtClean="0">
                <a:latin typeface="Times New Roman" panose="02020603050405020304" pitchFamily="18" charset="0"/>
                <a:ea typeface="华文中宋" panose="02010600040101010101" pitchFamily="2" charset="-122"/>
              </a:rPr>
              <a:t>为单位来表示。</a:t>
            </a:r>
            <a:endParaRPr lang="zh-CN" altLang="en-US" sz="3200" b="1" dirty="0">
              <a:latin typeface="Times New Roman" panose="02020603050405020304" pitchFamily="18" charset="0"/>
              <a:ea typeface="华文中宋" panose="02010600040101010101" pitchFamily="2" charset="-122"/>
            </a:endParaRPr>
          </a:p>
        </p:txBody>
      </p:sp>
      <p:sp>
        <p:nvSpPr>
          <p:cNvPr id="13" name="Text Box 6"/>
          <p:cNvSpPr txBox="1">
            <a:spLocks noChangeArrowheads="1"/>
          </p:cNvSpPr>
          <p:nvPr/>
        </p:nvSpPr>
        <p:spPr bwMode="auto">
          <a:xfrm>
            <a:off x="1116013" y="2493963"/>
            <a:ext cx="3886200" cy="9461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FF33CC"/>
                </a:solidFill>
                <a:latin typeface="Times New Roman" panose="02020603050405020304" pitchFamily="18" charset="0"/>
                <a:ea typeface="楷体_GB2312" panose="02010609030101010101" charset="-122"/>
              </a:rPr>
              <a:t>为了保护听力，</a:t>
            </a:r>
          </a:p>
          <a:p>
            <a:r>
              <a:rPr lang="zh-CN" altLang="en-US" sz="2800" b="1" dirty="0">
                <a:solidFill>
                  <a:srgbClr val="FF33CC"/>
                </a:solidFill>
                <a:latin typeface="Times New Roman" panose="02020603050405020304" pitchFamily="18" charset="0"/>
                <a:ea typeface="楷体_GB2312" panose="02010609030101010101" charset="-122"/>
              </a:rPr>
              <a:t>声音不能超过</a:t>
            </a:r>
            <a:r>
              <a:rPr lang="en-US" sz="2800" b="1" dirty="0">
                <a:solidFill>
                  <a:srgbClr val="FF33CC"/>
                </a:solidFill>
                <a:latin typeface="Times New Roman" panose="02020603050405020304" pitchFamily="18" charset="0"/>
                <a:ea typeface="楷体_GB2312" panose="02010609030101010101" charset="-122"/>
              </a:rPr>
              <a:t>90dB</a:t>
            </a:r>
            <a:r>
              <a:rPr lang="zh-CN" altLang="en-US" sz="2800" b="1" dirty="0">
                <a:solidFill>
                  <a:srgbClr val="FF33CC"/>
                </a:solidFill>
                <a:latin typeface="Times New Roman" panose="02020603050405020304" pitchFamily="18" charset="0"/>
                <a:ea typeface="楷体_GB2312" panose="02010609030101010101" charset="-122"/>
              </a:rPr>
              <a:t>；</a:t>
            </a:r>
          </a:p>
        </p:txBody>
      </p:sp>
      <p:sp>
        <p:nvSpPr>
          <p:cNvPr id="14" name="Text Box 8"/>
          <p:cNvSpPr txBox="1">
            <a:spLocks noChangeArrowheads="1"/>
          </p:cNvSpPr>
          <p:nvPr/>
        </p:nvSpPr>
        <p:spPr bwMode="auto">
          <a:xfrm>
            <a:off x="2700338" y="3717925"/>
            <a:ext cx="3968750" cy="9461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FF33CC"/>
                </a:solidFill>
                <a:latin typeface="Times New Roman" panose="02020603050405020304" pitchFamily="18" charset="0"/>
                <a:ea typeface="楷体_GB2312" panose="02010609030101010101" charset="-122"/>
              </a:rPr>
              <a:t>为了保证工作和学习，</a:t>
            </a:r>
          </a:p>
          <a:p>
            <a:r>
              <a:rPr lang="zh-CN" altLang="en-US" sz="2800" b="1" dirty="0">
                <a:solidFill>
                  <a:srgbClr val="FF33CC"/>
                </a:solidFill>
                <a:latin typeface="Times New Roman" panose="02020603050405020304" pitchFamily="18" charset="0"/>
                <a:ea typeface="楷体_GB2312" panose="02010609030101010101" charset="-122"/>
              </a:rPr>
              <a:t>声音不能超过</a:t>
            </a:r>
            <a:r>
              <a:rPr lang="en-US" sz="2800" b="1" dirty="0">
                <a:solidFill>
                  <a:srgbClr val="FF33CC"/>
                </a:solidFill>
                <a:latin typeface="Times New Roman" panose="02020603050405020304" pitchFamily="18" charset="0"/>
                <a:ea typeface="楷体_GB2312" panose="02010609030101010101" charset="-122"/>
              </a:rPr>
              <a:t>70dB</a:t>
            </a:r>
            <a:r>
              <a:rPr lang="zh-CN" altLang="en-US" sz="2800" b="1" dirty="0">
                <a:solidFill>
                  <a:srgbClr val="FF33CC"/>
                </a:solidFill>
                <a:latin typeface="Times New Roman" panose="02020603050405020304" pitchFamily="18" charset="0"/>
                <a:ea typeface="楷体_GB2312" panose="02010609030101010101" charset="-122"/>
              </a:rPr>
              <a:t>；</a:t>
            </a:r>
          </a:p>
        </p:txBody>
      </p:sp>
      <p:sp>
        <p:nvSpPr>
          <p:cNvPr id="15" name="Text Box 9"/>
          <p:cNvSpPr txBox="1">
            <a:spLocks noChangeArrowheads="1"/>
          </p:cNvSpPr>
          <p:nvPr/>
        </p:nvSpPr>
        <p:spPr bwMode="auto">
          <a:xfrm>
            <a:off x="3851275" y="4941888"/>
            <a:ext cx="3962400" cy="9461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FF33CC"/>
                </a:solidFill>
                <a:latin typeface="Times New Roman" panose="02020603050405020304" pitchFamily="18" charset="0"/>
                <a:ea typeface="楷体_GB2312" panose="02010609030101010101" charset="-122"/>
              </a:rPr>
              <a:t>为了保证休息和睡眠，</a:t>
            </a:r>
          </a:p>
          <a:p>
            <a:r>
              <a:rPr lang="zh-CN" altLang="en-US" sz="2800" b="1" dirty="0">
                <a:solidFill>
                  <a:srgbClr val="FF33CC"/>
                </a:solidFill>
                <a:latin typeface="Times New Roman" panose="02020603050405020304" pitchFamily="18" charset="0"/>
                <a:ea typeface="楷体_GB2312" panose="02010609030101010101" charset="-122"/>
              </a:rPr>
              <a:t>声音不能超过</a:t>
            </a:r>
            <a:r>
              <a:rPr lang="en-US" sz="2800" b="1" dirty="0">
                <a:solidFill>
                  <a:srgbClr val="FF33CC"/>
                </a:solidFill>
                <a:latin typeface="Times New Roman" panose="02020603050405020304" pitchFamily="18" charset="0"/>
                <a:ea typeface="楷体_GB2312" panose="02010609030101010101" charset="-122"/>
              </a:rPr>
              <a:t>50dB</a:t>
            </a:r>
            <a:r>
              <a:rPr lang="zh-CN" altLang="en-US" sz="2800" b="1" dirty="0">
                <a:solidFill>
                  <a:srgbClr val="FF33CC"/>
                </a:solidFill>
                <a:latin typeface="Times New Roman" panose="02020603050405020304" pitchFamily="18" charset="0"/>
                <a:ea typeface="楷体_GB2312" panose="02010609030101010101" charset="-122"/>
              </a:rPr>
              <a:t>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1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utoUpdateAnimBg="0"/>
      <p:bldP spid="14" grpId="0" autoUpdateAnimBg="0"/>
      <p:bldP spid="15" grpId="0" autoUpdateAnimBg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修图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861846" y="909346"/>
            <a:ext cx="4806950" cy="5400675"/>
          </a:xfrm>
          <a:prstGeom prst="rect">
            <a:avLst/>
          </a:prstGeom>
          <a:noFill/>
          <a:ln w="57150" cmpd="thinThick">
            <a:solidFill>
              <a:schemeClr val="tx1"/>
            </a:solidFill>
            <a:miter lim="800000"/>
            <a:headEnd/>
            <a:tailEnd/>
          </a:ln>
          <a:effectLst/>
        </p:spPr>
      </p:pic>
      <p:sp>
        <p:nvSpPr>
          <p:cNvPr id="9" name="Text Box 5"/>
          <p:cNvSpPr txBox="1">
            <a:spLocks noChangeArrowheads="1"/>
          </p:cNvSpPr>
          <p:nvPr/>
        </p:nvSpPr>
        <p:spPr bwMode="auto">
          <a:xfrm>
            <a:off x="7310535" y="1408922"/>
            <a:ext cx="793750" cy="40925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eaVert" wrap="none">
            <a:spAutoFit/>
          </a:bodyPr>
          <a:lstStyle/>
          <a:p>
            <a:r>
              <a:rPr lang="zh-CN" sz="4000" b="1" dirty="0">
                <a:solidFill>
                  <a:srgbClr val="6600FF"/>
                </a:solidFill>
                <a:latin typeface="Times New Roman" panose="02020603050405020304" pitchFamily="18" charset="0"/>
                <a:ea typeface="隶书" panose="02010509060101010101" pitchFamily="1" charset="-122"/>
              </a:rPr>
              <a:t>一些声音的分贝数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utoUpdateAnimBg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6"/>
          <p:cNvSpPr>
            <a:spLocks noChangeArrowheads="1"/>
          </p:cNvSpPr>
          <p:nvPr/>
        </p:nvSpPr>
        <p:spPr bwMode="auto">
          <a:xfrm>
            <a:off x="1764976" y="1292873"/>
            <a:ext cx="7983538" cy="6413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zh-CN" sz="3600" b="1" dirty="0">
                <a:solidFill>
                  <a:srgbClr val="0000FF"/>
                </a:solidFill>
              </a:rPr>
              <a:t>声音从产生到引起听觉有哪几个阶段？</a:t>
            </a:r>
          </a:p>
        </p:txBody>
      </p:sp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2193018" y="2311174"/>
            <a:ext cx="1852613" cy="11906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ctr" latinLnBrk="1"/>
            <a:r>
              <a:rPr lang="zh-CN" sz="3600" b="1" dirty="0">
                <a:solidFill>
                  <a:srgbClr val="FF3377"/>
                </a:solidFill>
                <a:latin typeface="Gulim" panose="020B0600000101010101" pitchFamily="34" charset="-127"/>
                <a:ea typeface="楷体_GB2312" panose="02010609030101010101" charset="-122"/>
              </a:rPr>
              <a:t>声源</a:t>
            </a:r>
          </a:p>
          <a:p>
            <a:pPr algn="ctr" latinLnBrk="1"/>
            <a:r>
              <a:rPr lang="zh-CN" sz="3600" b="1" dirty="0">
                <a:solidFill>
                  <a:srgbClr val="FF3377"/>
                </a:solidFill>
                <a:latin typeface="Gulim" panose="020B0600000101010101" pitchFamily="34" charset="-127"/>
                <a:ea typeface="楷体_GB2312" panose="02010609030101010101" charset="-122"/>
              </a:rPr>
              <a:t>振动</a:t>
            </a:r>
          </a:p>
        </p:txBody>
      </p:sp>
      <p:sp>
        <p:nvSpPr>
          <p:cNvPr id="9" name="Text Box 15"/>
          <p:cNvSpPr txBox="1">
            <a:spLocks noChangeArrowheads="1"/>
          </p:cNvSpPr>
          <p:nvPr/>
        </p:nvSpPr>
        <p:spPr bwMode="auto">
          <a:xfrm>
            <a:off x="3648723" y="2792833"/>
            <a:ext cx="946150" cy="36671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en-US" b="1" dirty="0"/>
              <a:t>______</a:t>
            </a:r>
          </a:p>
        </p:txBody>
      </p:sp>
      <p:sp>
        <p:nvSpPr>
          <p:cNvPr id="10" name="Text Box 5"/>
          <p:cNvSpPr txBox="1">
            <a:spLocks noChangeArrowheads="1"/>
          </p:cNvSpPr>
          <p:nvPr/>
        </p:nvSpPr>
        <p:spPr bwMode="auto">
          <a:xfrm>
            <a:off x="4445259" y="2307190"/>
            <a:ext cx="2346325" cy="11906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ctr" latinLnBrk="1"/>
            <a:r>
              <a:rPr lang="zh-CN" sz="3600" b="1" dirty="0">
                <a:solidFill>
                  <a:srgbClr val="FF3377"/>
                </a:solidFill>
                <a:latin typeface="Gulim" panose="020B0600000101010101" pitchFamily="34" charset="-127"/>
                <a:ea typeface="楷体_GB2312" panose="02010609030101010101" charset="-122"/>
              </a:rPr>
              <a:t>空气等介</a:t>
            </a:r>
          </a:p>
          <a:p>
            <a:pPr algn="ctr" latinLnBrk="1"/>
            <a:r>
              <a:rPr lang="zh-CN" sz="3600" b="1" dirty="0">
                <a:solidFill>
                  <a:srgbClr val="FF3377"/>
                </a:solidFill>
                <a:latin typeface="Gulim" panose="020B0600000101010101" pitchFamily="34" charset="-127"/>
                <a:ea typeface="楷体_GB2312" panose="02010609030101010101" charset="-122"/>
              </a:rPr>
              <a:t>质的传播</a:t>
            </a:r>
          </a:p>
        </p:txBody>
      </p:sp>
      <p:sp>
        <p:nvSpPr>
          <p:cNvPr id="11" name="Text Box 16"/>
          <p:cNvSpPr txBox="1">
            <a:spLocks noChangeArrowheads="1"/>
          </p:cNvSpPr>
          <p:nvPr/>
        </p:nvSpPr>
        <p:spPr bwMode="auto">
          <a:xfrm>
            <a:off x="6544323" y="2783503"/>
            <a:ext cx="946150" cy="36671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en-US" b="1"/>
              <a:t>______</a:t>
            </a:r>
          </a:p>
        </p:txBody>
      </p:sp>
      <p:sp>
        <p:nvSpPr>
          <p:cNvPr id="12" name="Text Box 6"/>
          <p:cNvSpPr txBox="1">
            <a:spLocks noChangeArrowheads="1"/>
          </p:cNvSpPr>
          <p:nvPr/>
        </p:nvSpPr>
        <p:spPr bwMode="auto">
          <a:xfrm>
            <a:off x="6979751" y="2305796"/>
            <a:ext cx="2206625" cy="11906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ctr" latinLnBrk="1"/>
            <a:r>
              <a:rPr lang="zh-CN" sz="3600" b="1" dirty="0">
                <a:solidFill>
                  <a:srgbClr val="FF3377"/>
                </a:solidFill>
                <a:latin typeface="Gulim" panose="020B0600000101010101" pitchFamily="34" charset="-127"/>
                <a:ea typeface="楷体_GB2312" panose="02010609030101010101" charset="-122"/>
              </a:rPr>
              <a:t>鼓膜</a:t>
            </a:r>
          </a:p>
          <a:p>
            <a:pPr algn="ctr" latinLnBrk="1"/>
            <a:r>
              <a:rPr lang="zh-CN" sz="3600" b="1" dirty="0">
                <a:solidFill>
                  <a:srgbClr val="FF3377"/>
                </a:solidFill>
                <a:latin typeface="Gulim" panose="020B0600000101010101" pitchFamily="34" charset="-127"/>
                <a:ea typeface="楷体_GB2312" panose="02010609030101010101" charset="-122"/>
              </a:rPr>
              <a:t>振动</a:t>
            </a:r>
          </a:p>
        </p:txBody>
      </p:sp>
      <p:sp>
        <p:nvSpPr>
          <p:cNvPr id="13" name="AutoShape 7"/>
          <p:cNvSpPr>
            <a:spLocks noChangeArrowheads="1"/>
          </p:cNvSpPr>
          <p:nvPr/>
        </p:nvSpPr>
        <p:spPr bwMode="auto">
          <a:xfrm>
            <a:off x="2947048" y="3700625"/>
            <a:ext cx="287338" cy="719138"/>
          </a:xfrm>
          <a:prstGeom prst="downArrow">
            <a:avLst>
              <a:gd name="adj1" fmla="val 50000"/>
              <a:gd name="adj2" fmla="val 62569"/>
            </a:avLst>
          </a:prstGeom>
          <a:solidFill>
            <a:srgbClr val="00FFFF"/>
          </a:solidFill>
          <a:ln w="9525" cap="flat" cmpd="sng">
            <a:solidFill>
              <a:srgbClr val="CC99FF"/>
            </a:solidFill>
            <a:miter lim="800000"/>
          </a:ln>
          <a:effectLst/>
        </p:spPr>
        <p:txBody>
          <a:bodyPr vert="eaVert" wrap="none" anchor="ctr"/>
          <a:lstStyle/>
          <a:p>
            <a:endParaRPr lang="zh-CN" altLang="zh-CN" sz="2800">
              <a:latin typeface="Times New Roman" panose="02020603050405020304" pitchFamily="18" charset="0"/>
            </a:endParaRPr>
          </a:p>
        </p:txBody>
      </p:sp>
      <p:sp>
        <p:nvSpPr>
          <p:cNvPr id="14" name="AutoShape 9"/>
          <p:cNvSpPr>
            <a:spLocks noChangeArrowheads="1"/>
          </p:cNvSpPr>
          <p:nvPr/>
        </p:nvSpPr>
        <p:spPr bwMode="auto">
          <a:xfrm>
            <a:off x="5559943" y="3749222"/>
            <a:ext cx="287338" cy="719138"/>
          </a:xfrm>
          <a:prstGeom prst="downArrow">
            <a:avLst>
              <a:gd name="adj1" fmla="val 50000"/>
              <a:gd name="adj2" fmla="val 62569"/>
            </a:avLst>
          </a:prstGeom>
          <a:solidFill>
            <a:srgbClr val="00FFFF"/>
          </a:solidFill>
          <a:ln w="9525" cap="flat" cmpd="sng">
            <a:solidFill>
              <a:srgbClr val="CC99FF"/>
            </a:solidFill>
            <a:miter lim="800000"/>
          </a:ln>
          <a:effectLst/>
        </p:spPr>
        <p:txBody>
          <a:bodyPr vert="eaVert" wrap="none" anchor="ctr"/>
          <a:lstStyle/>
          <a:p>
            <a:endParaRPr lang="zh-CN" altLang="zh-CN" sz="2800">
              <a:latin typeface="Times New Roman" panose="02020603050405020304" pitchFamily="18" charset="0"/>
            </a:endParaRPr>
          </a:p>
        </p:txBody>
      </p:sp>
      <p:sp>
        <p:nvSpPr>
          <p:cNvPr id="15" name="AutoShape 11"/>
          <p:cNvSpPr>
            <a:spLocks noChangeArrowheads="1"/>
          </p:cNvSpPr>
          <p:nvPr/>
        </p:nvSpPr>
        <p:spPr bwMode="auto">
          <a:xfrm>
            <a:off x="8035666" y="3705387"/>
            <a:ext cx="287338" cy="719137"/>
          </a:xfrm>
          <a:prstGeom prst="downArrow">
            <a:avLst>
              <a:gd name="adj1" fmla="val 50000"/>
              <a:gd name="adj2" fmla="val 62569"/>
            </a:avLst>
          </a:prstGeom>
          <a:solidFill>
            <a:srgbClr val="00FFFF"/>
          </a:solidFill>
          <a:ln w="9525" cap="flat" cmpd="sng">
            <a:solidFill>
              <a:srgbClr val="CC99FF"/>
            </a:solidFill>
            <a:miter lim="800000"/>
          </a:ln>
          <a:effectLst/>
        </p:spPr>
        <p:txBody>
          <a:bodyPr vert="eaVert" wrap="none" anchor="ctr"/>
          <a:lstStyle/>
          <a:p>
            <a:endParaRPr lang="zh-CN" altLang="zh-CN" sz="2800">
              <a:latin typeface="Times New Roman" panose="02020603050405020304" pitchFamily="18" charset="0"/>
            </a:endParaRPr>
          </a:p>
        </p:txBody>
      </p:sp>
      <p:sp>
        <p:nvSpPr>
          <p:cNvPr id="16" name="Text Box 8">
            <a:hlinkClick r:id="rId3" action="ppaction://hlinkfile"/>
          </p:cNvPr>
          <p:cNvSpPr txBox="1">
            <a:spLocks noChangeArrowheads="1"/>
          </p:cNvSpPr>
          <p:nvPr/>
        </p:nvSpPr>
        <p:spPr bwMode="auto">
          <a:xfrm>
            <a:off x="2305471" y="4499364"/>
            <a:ext cx="1555750" cy="11906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latinLnBrk="1"/>
            <a:r>
              <a:rPr lang="zh-CN" sz="3600" dirty="0">
                <a:solidFill>
                  <a:srgbClr val="CC00FF"/>
                </a:solidFill>
                <a:latin typeface="Gulim" panose="020B0600000101010101" pitchFamily="34" charset="-127"/>
                <a:ea typeface="黑体" panose="02010600030101010101" pitchFamily="49" charset="-122"/>
              </a:rPr>
              <a:t>防止噪</a:t>
            </a:r>
          </a:p>
          <a:p>
            <a:pPr latinLnBrk="1"/>
            <a:r>
              <a:rPr lang="zh-CN" sz="3600" dirty="0">
                <a:solidFill>
                  <a:srgbClr val="CC00FF"/>
                </a:solidFill>
                <a:latin typeface="Gulim" panose="020B0600000101010101" pitchFamily="34" charset="-127"/>
                <a:ea typeface="黑体" panose="02010600030101010101" pitchFamily="49" charset="-122"/>
              </a:rPr>
              <a:t>声产生</a:t>
            </a:r>
          </a:p>
        </p:txBody>
      </p:sp>
      <p:sp>
        <p:nvSpPr>
          <p:cNvPr id="17" name="Text Box 17"/>
          <p:cNvSpPr txBox="1">
            <a:spLocks noChangeArrowheads="1"/>
          </p:cNvSpPr>
          <p:nvPr/>
        </p:nvSpPr>
        <p:spPr bwMode="auto">
          <a:xfrm>
            <a:off x="2239801" y="5695010"/>
            <a:ext cx="1539875" cy="7016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en-US" sz="4000" b="1" dirty="0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(</a:t>
            </a:r>
            <a:r>
              <a:rPr lang="zh-CN" altLang="en-US" sz="4000" b="1" dirty="0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消声</a:t>
            </a:r>
            <a:r>
              <a:rPr lang="en-US" sz="4000" b="1" dirty="0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)</a:t>
            </a:r>
          </a:p>
        </p:txBody>
      </p:sp>
      <p:sp>
        <p:nvSpPr>
          <p:cNvPr id="18" name="Text Box 10">
            <a:hlinkClick r:id="rId4" action="ppaction://hlinksldjump"/>
          </p:cNvPr>
          <p:cNvSpPr txBox="1">
            <a:spLocks noChangeArrowheads="1"/>
          </p:cNvSpPr>
          <p:nvPr/>
        </p:nvSpPr>
        <p:spPr bwMode="auto">
          <a:xfrm>
            <a:off x="4647099" y="4577183"/>
            <a:ext cx="2012950" cy="11906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algn="ctr" latinLnBrk="1"/>
            <a:r>
              <a:rPr lang="zh-CN" sz="3600" dirty="0">
                <a:solidFill>
                  <a:srgbClr val="CC00FF"/>
                </a:solidFill>
                <a:latin typeface="Gulim" panose="020B0600000101010101" pitchFamily="34" charset="-127"/>
                <a:ea typeface="黑体" panose="02010600030101010101" pitchFamily="49" charset="-122"/>
              </a:rPr>
              <a:t>阻断噪</a:t>
            </a:r>
          </a:p>
          <a:p>
            <a:pPr algn="ctr" latinLnBrk="1"/>
            <a:r>
              <a:rPr lang="zh-CN" sz="3600" dirty="0">
                <a:solidFill>
                  <a:srgbClr val="CC00FF"/>
                </a:solidFill>
                <a:latin typeface="Gulim" panose="020B0600000101010101" pitchFamily="34" charset="-127"/>
                <a:ea typeface="黑体" panose="02010600030101010101" pitchFamily="49" charset="-122"/>
              </a:rPr>
              <a:t>声的传播</a:t>
            </a:r>
          </a:p>
        </p:txBody>
      </p:sp>
      <p:sp>
        <p:nvSpPr>
          <p:cNvPr id="19" name="Text Box 19"/>
          <p:cNvSpPr txBox="1">
            <a:spLocks noChangeArrowheads="1"/>
          </p:cNvSpPr>
          <p:nvPr/>
        </p:nvSpPr>
        <p:spPr bwMode="auto">
          <a:xfrm>
            <a:off x="4998551" y="5732334"/>
            <a:ext cx="1539875" cy="7016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en-US" sz="4000" b="1" dirty="0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(</a:t>
            </a:r>
            <a:r>
              <a:rPr lang="zh-CN" altLang="en-US" sz="4000" b="1" dirty="0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吸声</a:t>
            </a:r>
            <a:r>
              <a:rPr lang="en-US" sz="4000" b="1" dirty="0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)</a:t>
            </a:r>
          </a:p>
        </p:txBody>
      </p:sp>
      <p:sp>
        <p:nvSpPr>
          <p:cNvPr id="20" name="Text Box 12">
            <a:hlinkClick r:id="rId5" action="ppaction://hlinksldjump"/>
          </p:cNvPr>
          <p:cNvSpPr txBox="1">
            <a:spLocks noChangeArrowheads="1"/>
          </p:cNvSpPr>
          <p:nvPr/>
        </p:nvSpPr>
        <p:spPr bwMode="auto">
          <a:xfrm>
            <a:off x="7284551" y="4544236"/>
            <a:ext cx="2012950" cy="11906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latinLnBrk="1"/>
            <a:r>
              <a:rPr lang="zh-CN" sz="3600" dirty="0">
                <a:solidFill>
                  <a:srgbClr val="CC00FF"/>
                </a:solidFill>
                <a:latin typeface="Gulim" panose="020B0600000101010101" pitchFamily="34" charset="-127"/>
                <a:ea typeface="黑体" panose="02010600030101010101" pitchFamily="49" charset="-122"/>
              </a:rPr>
              <a:t>防止噪声</a:t>
            </a:r>
          </a:p>
          <a:p>
            <a:pPr latinLnBrk="1"/>
            <a:r>
              <a:rPr lang="zh-CN" sz="3600" dirty="0">
                <a:solidFill>
                  <a:srgbClr val="CC00FF"/>
                </a:solidFill>
                <a:latin typeface="Gulim" panose="020B0600000101010101" pitchFamily="34" charset="-127"/>
                <a:ea typeface="黑体" panose="02010600030101010101" pitchFamily="49" charset="-122"/>
              </a:rPr>
              <a:t>进入耳朵</a:t>
            </a:r>
          </a:p>
        </p:txBody>
      </p:sp>
      <p:sp>
        <p:nvSpPr>
          <p:cNvPr id="21" name="Text Box 18"/>
          <p:cNvSpPr txBox="1">
            <a:spLocks noChangeArrowheads="1"/>
          </p:cNvSpPr>
          <p:nvPr/>
        </p:nvSpPr>
        <p:spPr bwMode="auto">
          <a:xfrm>
            <a:off x="7587795" y="5704341"/>
            <a:ext cx="1539875" cy="7016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en-US" sz="4000" b="1" dirty="0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(</a:t>
            </a:r>
            <a:r>
              <a:rPr lang="zh-CN" altLang="en-US" sz="4000" b="1" dirty="0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隔声</a:t>
            </a:r>
            <a:r>
              <a:rPr lang="en-US" sz="4000" b="1" dirty="0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)</a:t>
            </a: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4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6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2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0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utoUpdateAnimBg="0"/>
      <p:bldP spid="5" grpId="0" autoUpdateAnimBg="0"/>
      <p:bldP spid="9" grpId="0" autoUpdateAnimBg="0"/>
      <p:bldP spid="10" grpId="0" autoUpdateAnimBg="0"/>
      <p:bldP spid="11" grpId="0" autoUpdateAnimBg="0"/>
      <p:bldP spid="12" grpId="0" autoUpdateAnimBg="0"/>
      <p:bldP spid="13" grpId="0" bldLvl="0" animBg="1" autoUpdateAnimBg="0"/>
      <p:bldP spid="14" grpId="0" bldLvl="0" animBg="1" autoUpdateAnimBg="0"/>
      <p:bldP spid="15" grpId="0" bldLvl="0" animBg="1" autoUpdateAnimBg="0"/>
      <p:bldP spid="16" grpId="0" autoUpdateAnimBg="0"/>
      <p:bldP spid="17" grpId="0" autoUpdateAnimBg="0"/>
      <p:bldP spid="18" grpId="0" autoUpdateAnimBg="0"/>
      <p:bldP spid="19" grpId="0" autoUpdateAnimBg="0"/>
      <p:bldP spid="20" grpId="0" autoUpdateAnimBg="0"/>
      <p:bldP spid="21" grpId="0" autoUpdateAnimBg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233766" y="3148355"/>
            <a:ext cx="492443" cy="975776"/>
          </a:xfrm>
          <a:prstGeom prst="rect">
            <a:avLst/>
          </a:prstGeom>
          <a:solidFill>
            <a:srgbClr val="FFC000"/>
          </a:solidFill>
        </p:spPr>
        <p:txBody>
          <a:bodyPr vert="eaVert" wrap="square" rtlCol="0">
            <a:spAutoFit/>
          </a:bodyPr>
          <a:lstStyle/>
          <a:p>
            <a:r>
              <a:rPr lang="zh-CN" altLang="en-US" sz="2000" dirty="0" smtClean="0"/>
              <a:t>声现象</a:t>
            </a:r>
            <a:endParaRPr lang="zh-CN" altLang="en-US" sz="2000" dirty="0"/>
          </a:p>
        </p:txBody>
      </p:sp>
      <p:sp>
        <p:nvSpPr>
          <p:cNvPr id="3" name="左大括号 2"/>
          <p:cNvSpPr/>
          <p:nvPr/>
        </p:nvSpPr>
        <p:spPr>
          <a:xfrm>
            <a:off x="1761527" y="830682"/>
            <a:ext cx="871332" cy="5519956"/>
          </a:xfrm>
          <a:prstGeom prst="leftBrac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2651873" y="696565"/>
            <a:ext cx="2056747" cy="369332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声音的产生与传播</a:t>
            </a:r>
            <a:endParaRPr lang="zh-CN" altLang="en-US" dirty="0"/>
          </a:p>
        </p:txBody>
      </p:sp>
      <p:sp>
        <p:nvSpPr>
          <p:cNvPr id="5" name="左大括号 4"/>
          <p:cNvSpPr/>
          <p:nvPr/>
        </p:nvSpPr>
        <p:spPr>
          <a:xfrm>
            <a:off x="4802354" y="303973"/>
            <a:ext cx="170092" cy="1199626"/>
          </a:xfrm>
          <a:prstGeom prst="leftBrac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2654954" y="6018643"/>
            <a:ext cx="2047675" cy="369332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噪声的危害和控制</a:t>
            </a:r>
            <a:endParaRPr lang="zh-CN" altLang="en-US" dirty="0"/>
          </a:p>
        </p:txBody>
      </p:sp>
      <p:sp>
        <p:nvSpPr>
          <p:cNvPr id="7" name="左大括号 6"/>
          <p:cNvSpPr/>
          <p:nvPr/>
        </p:nvSpPr>
        <p:spPr>
          <a:xfrm>
            <a:off x="4185334" y="2195666"/>
            <a:ext cx="227965" cy="1474470"/>
          </a:xfrm>
          <a:prstGeom prst="leftBrac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5051109" y="139960"/>
            <a:ext cx="3673013" cy="369332"/>
          </a:xfrm>
          <a:prstGeom prst="rect">
            <a:avLst/>
          </a:prstGeom>
          <a:solidFill>
            <a:srgbClr val="00B0F0"/>
          </a:solidFill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产生：声音是由物体的振动产生的</a:t>
            </a:r>
            <a:endParaRPr lang="zh-CN" altLang="en-US" dirty="0"/>
          </a:p>
        </p:txBody>
      </p:sp>
      <p:sp>
        <p:nvSpPr>
          <p:cNvPr id="9" name="文本框 8"/>
          <p:cNvSpPr txBox="1"/>
          <p:nvPr/>
        </p:nvSpPr>
        <p:spPr>
          <a:xfrm>
            <a:off x="5078157" y="772509"/>
            <a:ext cx="790799" cy="365760"/>
          </a:xfrm>
          <a:prstGeom prst="rect">
            <a:avLst/>
          </a:prstGeom>
          <a:solidFill>
            <a:srgbClr val="00B0F0"/>
          </a:solidFill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传播</a:t>
            </a:r>
            <a:endParaRPr lang="zh-CN" altLang="en-US" dirty="0"/>
          </a:p>
        </p:txBody>
      </p:sp>
      <p:sp>
        <p:nvSpPr>
          <p:cNvPr id="10" name="文本框 9"/>
          <p:cNvSpPr txBox="1"/>
          <p:nvPr/>
        </p:nvSpPr>
        <p:spPr>
          <a:xfrm>
            <a:off x="5086545" y="1417997"/>
            <a:ext cx="5494369" cy="369332"/>
          </a:xfrm>
          <a:prstGeom prst="rect">
            <a:avLst/>
          </a:prstGeom>
          <a:solidFill>
            <a:srgbClr val="00B0F0"/>
          </a:solidFill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声速：声音传播的速度，它跟介质的种类和温度有关</a:t>
            </a:r>
            <a:endParaRPr lang="zh-CN" altLang="en-US" dirty="0"/>
          </a:p>
        </p:txBody>
      </p:sp>
      <p:sp>
        <p:nvSpPr>
          <p:cNvPr id="11" name="左大括号 10"/>
          <p:cNvSpPr/>
          <p:nvPr/>
        </p:nvSpPr>
        <p:spPr>
          <a:xfrm>
            <a:off x="4140908" y="4125849"/>
            <a:ext cx="117446" cy="702444"/>
          </a:xfrm>
          <a:prstGeom prst="leftBrac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4545039" y="2058582"/>
            <a:ext cx="4403018" cy="365760"/>
          </a:xfrm>
          <a:prstGeom prst="rect">
            <a:avLst/>
          </a:prstGeom>
          <a:solidFill>
            <a:srgbClr val="00B0F0"/>
          </a:solidFill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音调：声音的高低，频率越大，音调越高</a:t>
            </a:r>
            <a:endParaRPr lang="zh-CN" altLang="en-US" dirty="0"/>
          </a:p>
        </p:txBody>
      </p:sp>
      <p:sp>
        <p:nvSpPr>
          <p:cNvPr id="13" name="文本框 12"/>
          <p:cNvSpPr txBox="1"/>
          <p:nvPr/>
        </p:nvSpPr>
        <p:spPr>
          <a:xfrm>
            <a:off x="4526961" y="2639250"/>
            <a:ext cx="5522108" cy="369332"/>
          </a:xfrm>
          <a:prstGeom prst="rect">
            <a:avLst/>
          </a:prstGeom>
          <a:solidFill>
            <a:srgbClr val="00B0F0"/>
          </a:solidFill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响度：声音的强弱，振幅越大、距离越小，响度越大</a:t>
            </a:r>
            <a:endParaRPr lang="zh-CN" altLang="en-US" dirty="0"/>
          </a:p>
        </p:txBody>
      </p:sp>
      <p:sp>
        <p:nvSpPr>
          <p:cNvPr id="14" name="文本框 13"/>
          <p:cNvSpPr txBox="1"/>
          <p:nvPr/>
        </p:nvSpPr>
        <p:spPr>
          <a:xfrm>
            <a:off x="4388457" y="3920405"/>
            <a:ext cx="4783535" cy="365760"/>
          </a:xfrm>
          <a:prstGeom prst="rect">
            <a:avLst/>
          </a:prstGeom>
          <a:solidFill>
            <a:srgbClr val="00B0F0"/>
          </a:solidFill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声音可以传递信息：声呐、回声定位、</a:t>
            </a:r>
            <a:r>
              <a:rPr lang="en-US" altLang="zh-CN" dirty="0" smtClean="0"/>
              <a:t>B</a:t>
            </a:r>
            <a:r>
              <a:rPr lang="zh-CN" altLang="en-US" dirty="0" smtClean="0"/>
              <a:t>超等</a:t>
            </a:r>
            <a:endParaRPr lang="zh-CN" altLang="en-US" dirty="0"/>
          </a:p>
        </p:txBody>
      </p:sp>
      <p:sp>
        <p:nvSpPr>
          <p:cNvPr id="18" name="文本框 17"/>
          <p:cNvSpPr txBox="1"/>
          <p:nvPr/>
        </p:nvSpPr>
        <p:spPr>
          <a:xfrm>
            <a:off x="4327152" y="4602907"/>
            <a:ext cx="5012791" cy="365760"/>
          </a:xfrm>
          <a:prstGeom prst="rect">
            <a:avLst/>
          </a:prstGeom>
          <a:solidFill>
            <a:srgbClr val="00B0F0"/>
          </a:solidFill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声音可以传递能量：清洗精细机械、去除结石等</a:t>
            </a:r>
            <a:endParaRPr lang="zh-CN" altLang="en-US" dirty="0"/>
          </a:p>
        </p:txBody>
      </p:sp>
      <p:sp>
        <p:nvSpPr>
          <p:cNvPr id="19" name="左大括号 18"/>
          <p:cNvSpPr/>
          <p:nvPr/>
        </p:nvSpPr>
        <p:spPr>
          <a:xfrm>
            <a:off x="4736171" y="5682343"/>
            <a:ext cx="199723" cy="962589"/>
          </a:xfrm>
          <a:prstGeom prst="leftBrac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5019880" y="5330892"/>
            <a:ext cx="1390249" cy="369332"/>
          </a:xfrm>
          <a:prstGeom prst="rect">
            <a:avLst/>
          </a:prstGeom>
          <a:solidFill>
            <a:srgbClr val="00B0F0"/>
          </a:solidFill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噪声的概念</a:t>
            </a:r>
            <a:endParaRPr lang="zh-CN" altLang="en-US" dirty="0"/>
          </a:p>
        </p:txBody>
      </p:sp>
      <p:sp>
        <p:nvSpPr>
          <p:cNvPr id="22" name="文本框 21"/>
          <p:cNvSpPr txBox="1"/>
          <p:nvPr/>
        </p:nvSpPr>
        <p:spPr>
          <a:xfrm>
            <a:off x="4478429" y="3382910"/>
            <a:ext cx="7054208" cy="369332"/>
          </a:xfrm>
          <a:prstGeom prst="rect">
            <a:avLst/>
          </a:prstGeom>
          <a:solidFill>
            <a:srgbClr val="00B0F0"/>
          </a:solidFill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音色：声音的品质和特色，与发声体的材料、结构和发声的方式有关</a:t>
            </a:r>
            <a:endParaRPr lang="zh-CN" altLang="en-US" dirty="0"/>
          </a:p>
        </p:txBody>
      </p:sp>
      <p:sp>
        <p:nvSpPr>
          <p:cNvPr id="23" name="文本框 3"/>
          <p:cNvSpPr txBox="1"/>
          <p:nvPr/>
        </p:nvSpPr>
        <p:spPr>
          <a:xfrm>
            <a:off x="2657895" y="2766447"/>
            <a:ext cx="1359063" cy="369332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声音的特性</a:t>
            </a:r>
            <a:endParaRPr lang="zh-CN" altLang="en-US" dirty="0"/>
          </a:p>
        </p:txBody>
      </p:sp>
      <p:sp>
        <p:nvSpPr>
          <p:cNvPr id="24" name="文本框 3"/>
          <p:cNvSpPr txBox="1"/>
          <p:nvPr/>
        </p:nvSpPr>
        <p:spPr>
          <a:xfrm>
            <a:off x="2662031" y="4283085"/>
            <a:ext cx="1359063" cy="369332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声的利用</a:t>
            </a:r>
            <a:endParaRPr lang="zh-CN" altLang="en-US" dirty="0"/>
          </a:p>
        </p:txBody>
      </p:sp>
      <p:sp>
        <p:nvSpPr>
          <p:cNvPr id="25" name="文本框 19"/>
          <p:cNvSpPr txBox="1"/>
          <p:nvPr/>
        </p:nvSpPr>
        <p:spPr>
          <a:xfrm>
            <a:off x="6578549" y="5057251"/>
            <a:ext cx="3386545" cy="369332"/>
          </a:xfrm>
          <a:prstGeom prst="rect">
            <a:avLst/>
          </a:prstGeom>
          <a:solidFill>
            <a:srgbClr val="00B0F0"/>
          </a:solidFill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物理学角度：振动无规律的声音</a:t>
            </a:r>
            <a:endParaRPr lang="zh-CN" altLang="en-US" dirty="0"/>
          </a:p>
        </p:txBody>
      </p:sp>
      <p:sp>
        <p:nvSpPr>
          <p:cNvPr id="26" name="左大括号 25"/>
          <p:cNvSpPr/>
          <p:nvPr/>
        </p:nvSpPr>
        <p:spPr>
          <a:xfrm>
            <a:off x="5915808" y="670976"/>
            <a:ext cx="121099" cy="560665"/>
          </a:xfrm>
          <a:prstGeom prst="leftBrac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文本框 8"/>
          <p:cNvSpPr txBox="1"/>
          <p:nvPr/>
        </p:nvSpPr>
        <p:spPr>
          <a:xfrm>
            <a:off x="6098304" y="589007"/>
            <a:ext cx="3857459" cy="369332"/>
          </a:xfrm>
          <a:prstGeom prst="rect">
            <a:avLst/>
          </a:prstGeom>
          <a:solidFill>
            <a:srgbClr val="00B0F0"/>
          </a:solidFill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声音的传播需要介质，真空不能传声</a:t>
            </a:r>
            <a:endParaRPr lang="zh-CN" altLang="en-US" dirty="0"/>
          </a:p>
        </p:txBody>
      </p:sp>
      <p:sp>
        <p:nvSpPr>
          <p:cNvPr id="28" name="文本框 8"/>
          <p:cNvSpPr txBox="1"/>
          <p:nvPr/>
        </p:nvSpPr>
        <p:spPr>
          <a:xfrm>
            <a:off x="6129407" y="1011995"/>
            <a:ext cx="2706683" cy="369332"/>
          </a:xfrm>
          <a:prstGeom prst="rect">
            <a:avLst/>
          </a:prstGeom>
          <a:solidFill>
            <a:srgbClr val="00B0F0"/>
          </a:solidFill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声音是以声波的方式传播</a:t>
            </a:r>
            <a:endParaRPr lang="zh-CN" altLang="en-US" dirty="0"/>
          </a:p>
        </p:txBody>
      </p:sp>
      <p:sp>
        <p:nvSpPr>
          <p:cNvPr id="29" name="左大括号 28"/>
          <p:cNvSpPr/>
          <p:nvPr/>
        </p:nvSpPr>
        <p:spPr>
          <a:xfrm>
            <a:off x="6411356" y="5360600"/>
            <a:ext cx="138733" cy="527017"/>
          </a:xfrm>
          <a:prstGeom prst="leftBrac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文本框 19"/>
          <p:cNvSpPr txBox="1"/>
          <p:nvPr/>
        </p:nvSpPr>
        <p:spPr>
          <a:xfrm>
            <a:off x="6618981" y="5536223"/>
            <a:ext cx="5258888" cy="369332"/>
          </a:xfrm>
          <a:prstGeom prst="rect">
            <a:avLst/>
          </a:prstGeom>
          <a:solidFill>
            <a:srgbClr val="00B0F0"/>
          </a:solidFill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环保角度：影响人们正常休息，工作和学习的声音</a:t>
            </a:r>
            <a:endParaRPr lang="zh-CN" altLang="en-US" dirty="0"/>
          </a:p>
        </p:txBody>
      </p:sp>
      <p:sp>
        <p:nvSpPr>
          <p:cNvPr id="31" name="文本框 19"/>
          <p:cNvSpPr txBox="1"/>
          <p:nvPr/>
        </p:nvSpPr>
        <p:spPr>
          <a:xfrm>
            <a:off x="5022990" y="5949824"/>
            <a:ext cx="3757116" cy="369332"/>
          </a:xfrm>
          <a:prstGeom prst="rect">
            <a:avLst/>
          </a:prstGeom>
          <a:solidFill>
            <a:srgbClr val="00B0F0"/>
          </a:solidFill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噪声的危害：与分贝数的大小有关</a:t>
            </a:r>
            <a:endParaRPr lang="zh-CN" altLang="en-US" dirty="0"/>
          </a:p>
        </p:txBody>
      </p:sp>
      <p:sp>
        <p:nvSpPr>
          <p:cNvPr id="32" name="文本框 19"/>
          <p:cNvSpPr txBox="1"/>
          <p:nvPr/>
        </p:nvSpPr>
        <p:spPr>
          <a:xfrm>
            <a:off x="5013660" y="6367370"/>
            <a:ext cx="1390249" cy="369332"/>
          </a:xfrm>
          <a:prstGeom prst="rect">
            <a:avLst/>
          </a:prstGeom>
          <a:solidFill>
            <a:srgbClr val="00B0F0"/>
          </a:solidFill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噪声的控制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bldLvl="0" animBg="1"/>
      <p:bldP spid="18" grpId="0" animBg="1"/>
      <p:bldP spid="19" grpId="0" bldLvl="0" animBg="1"/>
      <p:bldP spid="20" grpId="0" animBg="1"/>
      <p:bldP spid="22" grpId="0" bldLvl="0" animBg="1"/>
      <p:bldP spid="25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809" name="Text Box 17"/>
          <p:cNvSpPr txBox="1"/>
          <p:nvPr/>
        </p:nvSpPr>
        <p:spPr>
          <a:xfrm>
            <a:off x="7315200" y="2438400"/>
            <a:ext cx="2438400" cy="10058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>
              <a:spcBef>
                <a:spcPct val="50000"/>
              </a:spcBef>
            </a:pP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      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 eaLnBrk="1" hangingPunct="1">
              <a:spcBef>
                <a:spcPct val="50000"/>
              </a:spcBef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</a:t>
            </a:r>
          </a:p>
        </p:txBody>
      </p:sp>
      <p:sp>
        <p:nvSpPr>
          <p:cNvPr id="27" name="Text Box 2"/>
          <p:cNvSpPr txBox="1">
            <a:spLocks noChangeArrowheads="1"/>
          </p:cNvSpPr>
          <p:nvPr/>
        </p:nvSpPr>
        <p:spPr bwMode="auto">
          <a:xfrm>
            <a:off x="1777515" y="922856"/>
            <a:ext cx="7040562" cy="63976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zh-CN" sz="3600" b="1" dirty="0">
                <a:solidFill>
                  <a:srgbClr val="FF0000"/>
                </a:solidFill>
              </a:rPr>
              <a:t>控制噪声也要从这三个方面着手：</a:t>
            </a:r>
          </a:p>
        </p:txBody>
      </p:sp>
      <p:sp>
        <p:nvSpPr>
          <p:cNvPr id="28" name="Text Box 3"/>
          <p:cNvSpPr txBox="1">
            <a:spLocks noChangeArrowheads="1"/>
          </p:cNvSpPr>
          <p:nvPr/>
        </p:nvSpPr>
        <p:spPr bwMode="auto">
          <a:xfrm>
            <a:off x="958656" y="1805118"/>
            <a:ext cx="9144000" cy="155416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r>
              <a:rPr lang="zh-CN" altLang="zh-CN" sz="3200" b="1" dirty="0">
                <a:solidFill>
                  <a:srgbClr val="0000FF"/>
                </a:solidFill>
              </a:rPr>
              <a:t>       </a:t>
            </a:r>
            <a:r>
              <a:rPr lang="zh-CN" sz="3200" b="1" dirty="0">
                <a:solidFill>
                  <a:srgbClr val="0000FF"/>
                </a:solidFill>
              </a:rPr>
              <a:t>防止噪声产生（</a:t>
            </a:r>
            <a:r>
              <a:rPr lang="zh-CN" sz="3200" b="1" dirty="0">
                <a:solidFill>
                  <a:srgbClr val="FF0000"/>
                </a:solidFill>
              </a:rPr>
              <a:t>在声源处减弱噪声：</a:t>
            </a:r>
            <a:r>
              <a:rPr lang="zh-CN" sz="3200" b="1" dirty="0"/>
              <a:t>改造声源结构，减小噪声 响度；在声源处加防护罩；在内然机排气管处加消声器。</a:t>
            </a:r>
            <a:r>
              <a:rPr lang="zh-CN" sz="3200" b="1" dirty="0">
                <a:solidFill>
                  <a:srgbClr val="0000FF"/>
                </a:solidFill>
              </a:rPr>
              <a:t>）</a:t>
            </a:r>
          </a:p>
        </p:txBody>
      </p:sp>
      <p:sp>
        <p:nvSpPr>
          <p:cNvPr id="29" name="Text Box 4"/>
          <p:cNvSpPr txBox="1">
            <a:spLocks noChangeArrowheads="1"/>
          </p:cNvSpPr>
          <p:nvPr/>
        </p:nvSpPr>
        <p:spPr bwMode="auto">
          <a:xfrm>
            <a:off x="1013019" y="3459260"/>
            <a:ext cx="9144000" cy="10668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r>
              <a:rPr lang="zh-CN" altLang="en-US" sz="3200" b="1" dirty="0">
                <a:solidFill>
                  <a:srgbClr val="0000FF"/>
                </a:solidFill>
              </a:rPr>
              <a:t>       阻断噪声的传播（</a:t>
            </a:r>
            <a:r>
              <a:rPr lang="zh-CN" altLang="en-US" sz="3200" b="1" dirty="0">
                <a:solidFill>
                  <a:srgbClr val="FF0000"/>
                </a:solidFill>
              </a:rPr>
              <a:t>在传播过程中减弱噪声：</a:t>
            </a:r>
            <a:r>
              <a:rPr lang="zh-CN" altLang="en-US" sz="3200" b="1" dirty="0"/>
              <a:t>用隔音或吸音材料把噪声声源与外界隔离开。</a:t>
            </a:r>
            <a:r>
              <a:rPr lang="zh-CN" altLang="en-US" sz="3200" b="1" dirty="0">
                <a:solidFill>
                  <a:srgbClr val="0000FF"/>
                </a:solidFill>
              </a:rPr>
              <a:t>）</a:t>
            </a:r>
          </a:p>
        </p:txBody>
      </p:sp>
      <p:sp>
        <p:nvSpPr>
          <p:cNvPr id="30" name="Text Box 5"/>
          <p:cNvSpPr txBox="1">
            <a:spLocks noChangeArrowheads="1"/>
          </p:cNvSpPr>
          <p:nvPr/>
        </p:nvSpPr>
        <p:spPr bwMode="auto">
          <a:xfrm>
            <a:off x="1036864" y="5140423"/>
            <a:ext cx="8101013" cy="10668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r>
              <a:rPr lang="zh-CN" altLang="zh-CN" sz="3200" b="1" dirty="0">
                <a:solidFill>
                  <a:srgbClr val="0000FF"/>
                </a:solidFill>
              </a:rPr>
              <a:t>       </a:t>
            </a:r>
            <a:r>
              <a:rPr lang="zh-CN" sz="3200" b="1" dirty="0">
                <a:solidFill>
                  <a:srgbClr val="0000FF"/>
                </a:solidFill>
              </a:rPr>
              <a:t>防止噪声进入人耳（</a:t>
            </a:r>
            <a:r>
              <a:rPr lang="zh-CN" sz="3200" b="1" dirty="0">
                <a:solidFill>
                  <a:srgbClr val="FF0000"/>
                </a:solidFill>
              </a:rPr>
              <a:t>在人耳处减弱噪声：</a:t>
            </a:r>
            <a:r>
              <a:rPr lang="zh-CN" sz="3200" b="1" dirty="0"/>
              <a:t>戴防噪声耳塞，用手指塞 住耳朵等。</a:t>
            </a:r>
            <a:r>
              <a:rPr lang="zh-CN" sz="3200" b="1" dirty="0">
                <a:solidFill>
                  <a:srgbClr val="0000FF"/>
                </a:solidFill>
              </a:rPr>
              <a:t>）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8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18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18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1809" grpId="0"/>
      <p:bldP spid="29" grpId="0" autoUpdateAnimBg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8"/>
          <p:cNvSpPr txBox="1">
            <a:spLocks noChangeArrowheads="1"/>
          </p:cNvSpPr>
          <p:nvPr/>
        </p:nvSpPr>
        <p:spPr bwMode="auto">
          <a:xfrm>
            <a:off x="4589010" y="663834"/>
            <a:ext cx="2425700" cy="7620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zh-CN" sz="4400" b="1" dirty="0">
                <a:solidFill>
                  <a:srgbClr val="FF0000"/>
                </a:solidFill>
              </a:rPr>
              <a:t>生活实例</a:t>
            </a:r>
          </a:p>
        </p:txBody>
      </p:sp>
      <p:pic>
        <p:nvPicPr>
          <p:cNvPr id="6" name="Picture 2" descr="jt0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58551" y="1686023"/>
            <a:ext cx="2551113" cy="2616200"/>
          </a:xfrm>
          <a:prstGeom prst="rect">
            <a:avLst/>
          </a:prstGeom>
          <a:noFill/>
          <a:ln w="38100" cap="flat" cmpd="sng">
            <a:solidFill>
              <a:schemeClr val="accent2"/>
            </a:solidFill>
            <a:miter lim="800000"/>
            <a:headEnd/>
            <a:tailEnd/>
          </a:ln>
          <a:effectLst/>
        </p:spPr>
      </p:pic>
      <p:pic>
        <p:nvPicPr>
          <p:cNvPr id="7" name="Picture 3" descr="560x341">
            <a:hlinkClick r:id="rId3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168386" y="1659618"/>
            <a:ext cx="2873375" cy="2589213"/>
          </a:xfrm>
          <a:prstGeom prst="rect">
            <a:avLst/>
          </a:prstGeom>
          <a:noFill/>
          <a:ln w="57150" cap="flat" cmpd="sng">
            <a:solidFill>
              <a:schemeClr val="accent2"/>
            </a:solidFill>
            <a:miter lim="800000"/>
            <a:headEnd/>
            <a:tailEnd/>
          </a:ln>
          <a:effectLst/>
        </p:spPr>
      </p:pic>
      <p:pic>
        <p:nvPicPr>
          <p:cNvPr id="8" name="Picture 5" descr="消声器是怎么工作的？">
            <a:hlinkClick r:id="rId5"/>
          </p:cNvPr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264044" y="1656443"/>
            <a:ext cx="3240087" cy="2582863"/>
          </a:xfrm>
          <a:prstGeom prst="rect">
            <a:avLst/>
          </a:prstGeom>
          <a:noFill/>
          <a:ln w="38100" cap="flat" cmpd="sng">
            <a:solidFill>
              <a:schemeClr val="accent2"/>
            </a:solidFill>
            <a:miter lim="800000"/>
            <a:headEnd/>
            <a:tailEnd/>
          </a:ln>
          <a:effectLst/>
        </p:spPr>
      </p:pic>
      <p:sp>
        <p:nvSpPr>
          <p:cNvPr id="9" name="Rectangle 6"/>
          <p:cNvSpPr>
            <a:spLocks noChangeArrowheads="1"/>
          </p:cNvSpPr>
          <p:nvPr/>
        </p:nvSpPr>
        <p:spPr bwMode="auto">
          <a:xfrm>
            <a:off x="817076" y="4817706"/>
            <a:ext cx="3241740" cy="57943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r>
              <a:rPr lang="zh-CN" sz="3200" b="1" dirty="0">
                <a:solidFill>
                  <a:schemeClr val="accent2"/>
                </a:solidFill>
              </a:rPr>
              <a:t>禁止鸣笛标志</a:t>
            </a:r>
          </a:p>
        </p:txBody>
      </p:sp>
      <p:sp>
        <p:nvSpPr>
          <p:cNvPr id="10" name="Rectangle 4"/>
          <p:cNvSpPr>
            <a:spLocks noChangeArrowheads="1"/>
          </p:cNvSpPr>
          <p:nvPr/>
        </p:nvSpPr>
        <p:spPr bwMode="auto">
          <a:xfrm>
            <a:off x="4209985" y="4799045"/>
            <a:ext cx="2660650" cy="57943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anchor="ctr">
            <a:spAutoFit/>
          </a:bodyPr>
          <a:lstStyle/>
          <a:p>
            <a:r>
              <a:rPr lang="zh-CN" sz="3200" b="1" dirty="0">
                <a:solidFill>
                  <a:schemeClr val="accent2"/>
                </a:solidFill>
              </a:rPr>
              <a:t>汽车消声器</a:t>
            </a:r>
            <a:r>
              <a:rPr lang="zh-CN" sz="3200" dirty="0">
                <a:solidFill>
                  <a:schemeClr val="accent2"/>
                </a:solidFill>
              </a:rPr>
              <a:t> </a:t>
            </a:r>
          </a:p>
        </p:txBody>
      </p:sp>
      <p:sp>
        <p:nvSpPr>
          <p:cNvPr id="11" name="Text Box 7"/>
          <p:cNvSpPr txBox="1">
            <a:spLocks noChangeArrowheads="1"/>
          </p:cNvSpPr>
          <p:nvPr/>
        </p:nvSpPr>
        <p:spPr bwMode="auto">
          <a:xfrm>
            <a:off x="7770522" y="4778764"/>
            <a:ext cx="2370138" cy="57943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r>
              <a:rPr lang="zh-CN" sz="3200" b="1" dirty="0">
                <a:solidFill>
                  <a:schemeClr val="accent2"/>
                </a:solidFill>
              </a:rPr>
              <a:t>枪管消声器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utoUpdateAnimBg="0"/>
      <p:bldP spid="10" grpId="0" autoUpdateAnimBg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442720" y="377190"/>
            <a:ext cx="193421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3200" dirty="0">
                <a:solidFill>
                  <a:srgbClr val="00B0F0"/>
                </a:solidFill>
              </a:rPr>
              <a:t>真题体验</a:t>
            </a:r>
            <a:r>
              <a:rPr lang="zh-CN" altLang="zh-CN" sz="3200" dirty="0"/>
              <a:t> </a:t>
            </a:r>
            <a:endParaRPr lang="zh-CN" altLang="en-US" sz="3200" dirty="0"/>
          </a:p>
        </p:txBody>
      </p:sp>
      <p:sp>
        <p:nvSpPr>
          <p:cNvPr id="4" name="文本框 3"/>
          <p:cNvSpPr txBox="1"/>
          <p:nvPr/>
        </p:nvSpPr>
        <p:spPr>
          <a:xfrm>
            <a:off x="873125" y="1442720"/>
            <a:ext cx="3301365" cy="3657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/>
              <a:t> </a:t>
            </a:r>
          </a:p>
        </p:txBody>
      </p:sp>
      <p:sp>
        <p:nvSpPr>
          <p:cNvPr id="134145" name="Rectangle 1"/>
          <p:cNvSpPr>
            <a:spLocks noChangeArrowheads="1"/>
          </p:cNvSpPr>
          <p:nvPr/>
        </p:nvSpPr>
        <p:spPr bwMode="auto">
          <a:xfrm>
            <a:off x="1442720" y="1025843"/>
            <a:ext cx="9591040" cy="119888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sz="2400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 1.</a:t>
            </a:r>
            <a:r>
              <a:rPr lang="en-US" altLang="zh-CN" sz="24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2017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年哈尔滨）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哈尔滨的端午节赛龙舟时，龙舟上发出的阵阵鼓声是由于鼓面的</a:t>
            </a:r>
            <a:r>
              <a:rPr kumimoji="0" lang="zh-CN" altLang="en-US" sz="24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      </a:t>
            </a:r>
            <a:r>
              <a:rPr kumimoji="0" lang="zh-CN" altLang="en-US" sz="2400" b="0" i="0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产生的</a:t>
            </a:r>
            <a:r>
              <a:rPr kumimoji="0" lang="en-US" altLang="zh-CN" sz="2400" b="0" i="0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kumimoji="0" lang="zh-CN" altLang="en-US" sz="2400" b="0" i="0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鼓声通过</a:t>
            </a:r>
            <a:r>
              <a:rPr kumimoji="0" lang="zh-CN" altLang="en-US" sz="24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kumimoji="0" lang="zh-CN" altLang="en-US" sz="2400" b="0" i="0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传到观众处</a:t>
            </a:r>
            <a:r>
              <a:rPr kumimoji="0" lang="en-US" altLang="zh-CN" sz="2400" b="0" i="0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kumimoji="0" lang="zh-CN" altLang="en-US" sz="24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</a:p>
        </p:txBody>
      </p:sp>
      <p:sp>
        <p:nvSpPr>
          <p:cNvPr id="134146" name="Rectangle 2"/>
          <p:cNvSpPr>
            <a:spLocks noChangeArrowheads="1"/>
          </p:cNvSpPr>
          <p:nvPr/>
        </p:nvSpPr>
        <p:spPr bwMode="auto">
          <a:xfrm>
            <a:off x="1442422" y="2188768"/>
            <a:ext cx="8910734" cy="304609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sz="240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  【</a:t>
            </a:r>
            <a:r>
              <a:rPr lang="zh-CN" altLang="en-US" sz="240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解析</a:t>
            </a:r>
            <a:r>
              <a:rPr lang="en-US" altLang="zh-CN" sz="240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】</a:t>
            </a:r>
            <a:r>
              <a:rPr lang="zh-CN" altLang="en-US" sz="240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鼓声是由于鼓面振动产生的，听到的鼓声主要是通过空气传到人耳</a:t>
            </a:r>
            <a:r>
              <a:rPr lang="en-US" altLang="zh-CN" sz="240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.</a:t>
            </a:r>
          </a:p>
          <a:p>
            <a:pPr marL="0" marR="0" lvl="0" indent="0" algn="l" defTabSz="914400" rt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sz="240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  【</a:t>
            </a:r>
            <a:r>
              <a:rPr lang="zh-CN" altLang="en-US" sz="240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答案</a:t>
            </a:r>
            <a:r>
              <a:rPr lang="en-US" altLang="zh-CN" sz="240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】</a:t>
            </a:r>
            <a:r>
              <a:rPr lang="zh-CN" altLang="en-US" sz="240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振动  空气</a:t>
            </a:r>
          </a:p>
          <a:p>
            <a:pPr marL="0" marR="0" lvl="0" indent="0" algn="l" defTabSz="914400" rt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lang="zh-CN" altLang="en-US" sz="2400" dirty="0" smtClean="0">
              <a:ln>
                <a:noFill/>
              </a:ln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rgbClr val="0000FF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0049" name="Picture 1" descr="www.dearedu.com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57200"/>
            <a:ext cx="19050" cy="19050"/>
          </a:xfrm>
          <a:prstGeom prst="rect">
            <a:avLst/>
          </a:prstGeom>
          <a:noFill/>
        </p:spPr>
      </p:pic>
      <p:pic>
        <p:nvPicPr>
          <p:cNvPr id="130052" name="Picture 4" descr="www.dearedu.com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57200"/>
            <a:ext cx="19050" cy="19050"/>
          </a:xfrm>
          <a:prstGeom prst="rect">
            <a:avLst/>
          </a:prstGeom>
          <a:noFill/>
        </p:spPr>
      </p:pic>
      <p:sp>
        <p:nvSpPr>
          <p:cNvPr id="130054" name="Rectangle 6"/>
          <p:cNvSpPr>
            <a:spLocks noChangeArrowheads="1"/>
          </p:cNvSpPr>
          <p:nvPr/>
        </p:nvSpPr>
        <p:spPr bwMode="auto">
          <a:xfrm>
            <a:off x="6792687" y="3492695"/>
            <a:ext cx="3806890" cy="246221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endParaRPr kumimoji="0" lang="zh-CN" alt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1" name="文本框 2"/>
          <p:cNvSpPr txBox="1"/>
          <p:nvPr/>
        </p:nvSpPr>
        <p:spPr>
          <a:xfrm>
            <a:off x="1504950" y="387985"/>
            <a:ext cx="191135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3200" dirty="0">
                <a:solidFill>
                  <a:srgbClr val="00B0F0"/>
                </a:solidFill>
              </a:rPr>
              <a:t>真题体验</a:t>
            </a:r>
            <a:r>
              <a:rPr lang="zh-CN" altLang="zh-CN" sz="3200" dirty="0"/>
              <a:t> </a:t>
            </a:r>
            <a:endParaRPr lang="zh-CN" altLang="en-US" sz="3200" dirty="0"/>
          </a:p>
        </p:txBody>
      </p:sp>
      <p:sp>
        <p:nvSpPr>
          <p:cNvPr id="134145" name="Rectangle 1"/>
          <p:cNvSpPr>
            <a:spLocks noChangeArrowheads="1"/>
          </p:cNvSpPr>
          <p:nvPr/>
        </p:nvSpPr>
        <p:spPr bwMode="auto">
          <a:xfrm>
            <a:off x="1504950" y="971550"/>
            <a:ext cx="10134600" cy="175323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sz="2400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 2.</a:t>
            </a:r>
            <a:r>
              <a:rPr lang="en-US" altLang="zh-CN" sz="24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2017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年云南）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弹奏前调整琴弦的松紧程度，可以改变琴的</a:t>
            </a:r>
            <a:r>
              <a:rPr kumimoji="0" lang="zh-CN" altLang="en-US" sz="24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kumimoji="0" lang="zh-CN" altLang="en-US" sz="2400" b="0" i="0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；根据乐器发声的</a:t>
            </a:r>
            <a:r>
              <a:rPr kumimoji="0" lang="zh-CN" altLang="en-US" sz="24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    </a:t>
            </a:r>
            <a:r>
              <a:rPr kumimoji="0" lang="zh-CN" altLang="en-US" sz="2400" b="0" i="0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，可以听出是什么乐器在演奏</a:t>
            </a:r>
            <a:r>
              <a:rPr kumimoji="0" lang="en-US" altLang="zh-CN" sz="2400" b="0" i="0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kumimoji="0" lang="zh-CN" altLang="en-US" sz="2400" b="0" i="0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选填</a:t>
            </a:r>
            <a:r>
              <a:rPr kumimoji="0" lang="en-US" altLang="zh-CN" sz="2400" b="0" i="0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kumimoji="0" lang="zh-CN" altLang="en-US" sz="2400" b="0" i="0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响度</a:t>
            </a:r>
            <a:r>
              <a:rPr kumimoji="0" lang="en-US" altLang="zh-CN" sz="2400" b="0" i="0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kumimoji="0" lang="zh-CN" altLang="en-US" sz="2400" b="0" i="0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音调</a:t>
            </a:r>
            <a:r>
              <a:rPr kumimoji="0" lang="en-US" altLang="zh-CN" sz="2400" b="0" i="0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kumimoji="0" lang="zh-CN" altLang="en-US" sz="2400" b="0" i="0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或</a:t>
            </a:r>
            <a:r>
              <a:rPr kumimoji="0" lang="en-US" altLang="zh-CN" sz="2400" b="0" i="0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kumimoji="0" lang="zh-CN" altLang="en-US" sz="2400" b="0" i="0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音色</a:t>
            </a:r>
            <a:r>
              <a:rPr kumimoji="0" lang="en-US" altLang="zh-CN" sz="2400" b="0" i="0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”)</a:t>
            </a:r>
            <a:r>
              <a:rPr kumimoji="0" lang="zh-CN" altLang="en-US" sz="2400" b="0" i="0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</a:p>
        </p:txBody>
      </p:sp>
      <p:sp>
        <p:nvSpPr>
          <p:cNvPr id="134146" name="Rectangle 2"/>
          <p:cNvSpPr>
            <a:spLocks noChangeArrowheads="1"/>
          </p:cNvSpPr>
          <p:nvPr/>
        </p:nvSpPr>
        <p:spPr bwMode="auto">
          <a:xfrm>
            <a:off x="1335405" y="2645728"/>
            <a:ext cx="10225405" cy="359981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sz="240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  【</a:t>
            </a:r>
            <a:r>
              <a:rPr lang="zh-CN" altLang="en-US" sz="240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解析</a:t>
            </a:r>
            <a:r>
              <a:rPr lang="en-US" altLang="zh-CN" sz="240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】</a:t>
            </a:r>
            <a:r>
              <a:rPr lang="zh-CN" altLang="en-US" sz="240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音调和物体振动频率有关，频率越高音调越高，频率越低音调越低</a:t>
            </a:r>
            <a:r>
              <a:rPr lang="en-US" altLang="zh-CN" sz="240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.</a:t>
            </a:r>
            <a:r>
              <a:rPr lang="zh-CN" altLang="en-US" sz="240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音色是指声音的感觉特性，不同乐器、不同发声体的材料和结构不同，产生的音色会不同，我们是靠音色来辨别乐器的种类</a:t>
            </a:r>
            <a:r>
              <a:rPr lang="en-US" altLang="zh-CN" sz="240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.</a:t>
            </a:r>
          </a:p>
          <a:p>
            <a:pPr marL="0" marR="0" lvl="0" indent="0" algn="l" defTabSz="914400" rt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sz="240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  【</a:t>
            </a:r>
            <a:r>
              <a:rPr lang="zh-CN" altLang="en-US" sz="240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答案</a:t>
            </a:r>
            <a:r>
              <a:rPr lang="en-US" altLang="zh-CN" sz="240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】</a:t>
            </a:r>
            <a:r>
              <a:rPr lang="zh-CN" altLang="en-US" sz="240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音调  音色</a:t>
            </a:r>
          </a:p>
          <a:p>
            <a:pPr marL="0" marR="0" lvl="0" indent="0" algn="l" defTabSz="914400" rt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lang="zh-CN" altLang="en-US" sz="2400" dirty="0" smtClean="0">
              <a:ln>
                <a:noFill/>
              </a:ln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rgbClr val="0000FF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2"/>
          <p:cNvSpPr txBox="1"/>
          <p:nvPr/>
        </p:nvSpPr>
        <p:spPr>
          <a:xfrm>
            <a:off x="1504950" y="387985"/>
            <a:ext cx="191135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3200" dirty="0">
                <a:solidFill>
                  <a:srgbClr val="00B0F0"/>
                </a:solidFill>
              </a:rPr>
              <a:t>真题体验</a:t>
            </a:r>
            <a:r>
              <a:rPr lang="zh-CN" altLang="zh-CN" sz="3200" dirty="0"/>
              <a:t> </a:t>
            </a:r>
            <a:endParaRPr lang="zh-CN" altLang="en-US" sz="3200" dirty="0"/>
          </a:p>
        </p:txBody>
      </p:sp>
      <p:sp>
        <p:nvSpPr>
          <p:cNvPr id="134145" name="Rectangle 1"/>
          <p:cNvSpPr>
            <a:spLocks noChangeArrowheads="1"/>
          </p:cNvSpPr>
          <p:nvPr/>
        </p:nvSpPr>
        <p:spPr bwMode="auto">
          <a:xfrm>
            <a:off x="1504950" y="971550"/>
            <a:ext cx="10134600" cy="230695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sz="2400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 3.</a:t>
            </a:r>
            <a:r>
              <a:rPr lang="en-US" altLang="zh-CN" sz="24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2017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年西宁）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我们敲击琴键不同键时，发出的声音不同，主要是因为</a:t>
            </a:r>
            <a:r>
              <a:rPr kumimoji="0" lang="zh-CN" altLang="en-US" sz="24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kumimoji="0" lang="zh-CN" altLang="en-US" sz="2400" b="0" i="0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不同</a:t>
            </a:r>
            <a:r>
              <a:rPr kumimoji="0" lang="en-US" altLang="zh-CN" sz="2400" b="0" i="0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kumimoji="0" lang="zh-CN" altLang="en-US" sz="2400" b="0" i="0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用大小不同的力敲击钢琴的同一个键时，听起来声音也不同，这主要是因为</a:t>
            </a:r>
            <a:r>
              <a:rPr kumimoji="0" lang="zh-CN" altLang="en-US" sz="24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kumimoji="0" lang="zh-CN" altLang="en-US" sz="2400" b="0" i="0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不同</a:t>
            </a:r>
            <a:r>
              <a:rPr kumimoji="0" lang="en-US" altLang="zh-CN" sz="2400" b="0" i="0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</a:p>
          <a:p>
            <a:pPr marL="0" marR="0" lvl="0" indent="0" algn="l" defTabSz="914400" rt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en-US" altLang="zh-CN" sz="2400" b="0" i="0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34146" name="Rectangle 2"/>
          <p:cNvSpPr>
            <a:spLocks noChangeArrowheads="1"/>
          </p:cNvSpPr>
          <p:nvPr/>
        </p:nvSpPr>
        <p:spPr bwMode="auto">
          <a:xfrm>
            <a:off x="1335405" y="2859088"/>
            <a:ext cx="10225405" cy="304609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sz="240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  【</a:t>
            </a:r>
            <a:r>
              <a:rPr lang="zh-CN" altLang="en-US" sz="240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解析</a:t>
            </a:r>
            <a:r>
              <a:rPr lang="en-US" altLang="zh-CN" sz="240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】</a:t>
            </a:r>
            <a:r>
              <a:rPr lang="zh-CN" altLang="en-US" sz="240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我们敲击琴键不同键时，弹的琴键不同，音调不同；用大小不同的力敲击钢琴的同一个键时发出声音的响度不同</a:t>
            </a:r>
            <a:r>
              <a:rPr lang="en-US" altLang="zh-CN" sz="240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.</a:t>
            </a:r>
          </a:p>
          <a:p>
            <a:pPr marL="0" marR="0" lvl="0" indent="0" algn="l" defTabSz="914400" rt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sz="240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  【</a:t>
            </a:r>
            <a:r>
              <a:rPr lang="zh-CN" altLang="en-US" sz="240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答案</a:t>
            </a:r>
            <a:r>
              <a:rPr lang="en-US" altLang="zh-CN" sz="240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】</a:t>
            </a:r>
            <a:r>
              <a:rPr lang="zh-CN" altLang="en-US" sz="240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音调  响度</a:t>
            </a:r>
            <a:endParaRPr lang="en-US" altLang="zh-CN" sz="2400" dirty="0" smtClean="0">
              <a:ln>
                <a:noFill/>
              </a:ln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marL="0" marR="0" lvl="0" indent="0" algn="l" defTabSz="914400" rt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lang="zh-CN" altLang="en-US" sz="2400" dirty="0" smtClean="0">
              <a:ln>
                <a:noFill/>
              </a:ln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rgbClr val="0000FF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2"/>
          <p:cNvSpPr txBox="1"/>
          <p:nvPr/>
        </p:nvSpPr>
        <p:spPr>
          <a:xfrm>
            <a:off x="1504950" y="387985"/>
            <a:ext cx="191135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3200" dirty="0">
                <a:solidFill>
                  <a:srgbClr val="00B0F0"/>
                </a:solidFill>
              </a:rPr>
              <a:t>真题体验</a:t>
            </a:r>
            <a:r>
              <a:rPr lang="zh-CN" altLang="zh-CN" sz="3200" dirty="0"/>
              <a:t> </a:t>
            </a:r>
            <a:endParaRPr lang="zh-CN" altLang="en-US" sz="3200" dirty="0"/>
          </a:p>
        </p:txBody>
      </p:sp>
      <p:sp>
        <p:nvSpPr>
          <p:cNvPr id="134145" name="Rectangle 1"/>
          <p:cNvSpPr>
            <a:spLocks noChangeArrowheads="1"/>
          </p:cNvSpPr>
          <p:nvPr/>
        </p:nvSpPr>
        <p:spPr bwMode="auto">
          <a:xfrm>
            <a:off x="1504950" y="814070"/>
            <a:ext cx="9468485" cy="230695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sz="2400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 4.</a:t>
            </a:r>
            <a:r>
              <a:rPr lang="en-US" altLang="zh-CN" sz="24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2017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年黄冈）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学校在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“5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･12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汶川大地震纪念日举行防震逃生演练，同学们听到广播中的警报声迅速离开教室，说明声波可以传递</a:t>
            </a:r>
            <a:r>
              <a:rPr kumimoji="0" lang="zh-CN" altLang="en-US" sz="24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kumimoji="0" lang="en-US" altLang="zh-CN" sz="2400" b="0" i="0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kumimoji="0" lang="zh-CN" altLang="en-US" sz="2400" b="0" i="0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选填</a:t>
            </a:r>
            <a:r>
              <a:rPr kumimoji="0" lang="en-US" altLang="zh-CN" sz="2400" b="0" i="0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kumimoji="0" lang="zh-CN" altLang="en-US" sz="2400" b="0" i="0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信息</a:t>
            </a:r>
            <a:r>
              <a:rPr kumimoji="0" lang="en-US" altLang="zh-CN" sz="2400" b="0" i="0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kumimoji="0" lang="zh-CN" altLang="en-US" sz="2400" b="0" i="0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或</a:t>
            </a:r>
            <a:r>
              <a:rPr kumimoji="0" lang="en-US" altLang="zh-CN" sz="2400" b="0" i="0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kumimoji="0" lang="zh-CN" altLang="en-US" sz="2400" b="0" i="0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能量</a:t>
            </a:r>
            <a:r>
              <a:rPr kumimoji="0" lang="en-US" altLang="zh-CN" sz="2400" b="0" i="0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”)</a:t>
            </a:r>
            <a:r>
              <a:rPr kumimoji="0" lang="zh-CN" altLang="en-US" sz="2400" b="0" i="0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，声波是通过</a:t>
            </a:r>
            <a:r>
              <a:rPr kumimoji="0" lang="zh-CN" altLang="en-US" sz="24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kumimoji="0" lang="zh-CN" altLang="en-US" sz="2400" b="0" i="0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传到同学们的耳朵中</a:t>
            </a:r>
            <a:r>
              <a:rPr kumimoji="0" lang="en-US" altLang="zh-CN" sz="2400" b="0" i="0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134146" name="Rectangle 2"/>
          <p:cNvSpPr>
            <a:spLocks noChangeArrowheads="1"/>
          </p:cNvSpPr>
          <p:nvPr/>
        </p:nvSpPr>
        <p:spPr bwMode="auto">
          <a:xfrm>
            <a:off x="1369695" y="2979420"/>
            <a:ext cx="9603740" cy="359981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sz="240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  【</a:t>
            </a:r>
            <a:r>
              <a:rPr lang="zh-CN" altLang="en-US" sz="240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解析</a:t>
            </a:r>
            <a:r>
              <a:rPr lang="en-US" altLang="zh-CN" sz="240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】</a:t>
            </a:r>
            <a:r>
              <a:rPr lang="zh-CN" altLang="en-US" sz="240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同学们听到广播中的警报声迅速离开教室，获取了信息，说明声波可以传递信息；声音传播需要介质，声音可以在固体、液体和气体中传播，真空不能传声，在这里是通过空气来传播的</a:t>
            </a:r>
            <a:r>
              <a:rPr lang="en-US" altLang="zh-CN" sz="240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.</a:t>
            </a:r>
          </a:p>
          <a:p>
            <a:pPr marL="0" marR="0" lvl="0" indent="0" algn="l" defTabSz="914400" rt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sz="240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  【</a:t>
            </a:r>
            <a:r>
              <a:rPr lang="zh-CN" altLang="en-US" sz="240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答案</a:t>
            </a:r>
            <a:r>
              <a:rPr lang="en-US" altLang="zh-CN" sz="240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】</a:t>
            </a:r>
            <a:r>
              <a:rPr lang="zh-CN" altLang="en-US" sz="240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信息  空气</a:t>
            </a:r>
            <a:endParaRPr lang="en-US" altLang="zh-CN" sz="2400" dirty="0" smtClean="0">
              <a:ln>
                <a:noFill/>
              </a:ln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marL="0" marR="0" lvl="0" indent="0" algn="l" defTabSz="914400" rt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lang="zh-CN" altLang="en-US" sz="2400" dirty="0" smtClean="0">
              <a:ln>
                <a:noFill/>
              </a:ln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rgbClr val="0000FF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2"/>
          <p:cNvSpPr txBox="1"/>
          <p:nvPr/>
        </p:nvSpPr>
        <p:spPr>
          <a:xfrm>
            <a:off x="1504950" y="387985"/>
            <a:ext cx="191135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3200" dirty="0">
                <a:solidFill>
                  <a:srgbClr val="00B0F0"/>
                </a:solidFill>
              </a:rPr>
              <a:t>真题体验</a:t>
            </a:r>
            <a:r>
              <a:rPr lang="zh-CN" altLang="zh-CN" sz="3200" dirty="0"/>
              <a:t> </a:t>
            </a:r>
            <a:endParaRPr lang="zh-CN" altLang="en-US" sz="3200" dirty="0"/>
          </a:p>
        </p:txBody>
      </p:sp>
      <p:sp>
        <p:nvSpPr>
          <p:cNvPr id="134145" name="Rectangle 1"/>
          <p:cNvSpPr>
            <a:spLocks noChangeArrowheads="1"/>
          </p:cNvSpPr>
          <p:nvPr/>
        </p:nvSpPr>
        <p:spPr bwMode="auto">
          <a:xfrm>
            <a:off x="1350010" y="971233"/>
            <a:ext cx="10253980" cy="230695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sz="2400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 5.</a:t>
            </a:r>
            <a:r>
              <a:rPr lang="en-US" altLang="zh-CN" sz="24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2017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年安徽）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在音乐中，中音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调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“1(do)”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的频率是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262Hz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调</a:t>
            </a:r>
          </a:p>
          <a:p>
            <a:pPr marL="0" marR="0" lvl="0" indent="0" algn="l" defTabSz="914400" rt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“1(do)”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的频率是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294Hz,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由此可知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调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“1”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比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调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“1”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的</a:t>
            </a:r>
            <a:r>
              <a:rPr kumimoji="0" lang="zh-CN" altLang="en-US" sz="24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    </a:t>
            </a:r>
            <a:r>
              <a:rPr kumimoji="0" lang="zh-CN" altLang="en-US" sz="2400" b="0" i="0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高</a:t>
            </a:r>
            <a:r>
              <a:rPr kumimoji="0" lang="en-US" altLang="zh-CN" sz="2400" b="0" i="0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kumimoji="0" lang="zh-CN" altLang="en-US" sz="2400" b="0" i="0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选填乐音的三要素</a:t>
            </a:r>
            <a:r>
              <a:rPr kumimoji="0" lang="en-US" altLang="zh-CN" sz="2400" b="0" i="0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).</a:t>
            </a:r>
          </a:p>
          <a:p>
            <a:pPr marL="0" marR="0" lvl="0" indent="0" algn="l" defTabSz="914400" rt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en-US" altLang="zh-CN" sz="2400" b="0" i="0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34146" name="Rectangle 2"/>
          <p:cNvSpPr>
            <a:spLocks noChangeArrowheads="1"/>
          </p:cNvSpPr>
          <p:nvPr/>
        </p:nvSpPr>
        <p:spPr bwMode="auto">
          <a:xfrm>
            <a:off x="1258570" y="2679700"/>
            <a:ext cx="10436860" cy="304609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sz="240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  【</a:t>
            </a:r>
            <a:r>
              <a:rPr lang="zh-CN" altLang="en-US" sz="240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解析</a:t>
            </a:r>
            <a:r>
              <a:rPr lang="en-US" altLang="zh-CN" sz="240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】</a:t>
            </a:r>
            <a:r>
              <a:rPr lang="zh-CN" altLang="en-US" sz="240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在音乐中，中音</a:t>
            </a:r>
            <a:r>
              <a:rPr lang="en-US" altLang="zh-CN" sz="240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C</a:t>
            </a:r>
            <a:r>
              <a:rPr lang="zh-CN" altLang="en-US" sz="240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调</a:t>
            </a:r>
            <a:r>
              <a:rPr lang="en-US" altLang="zh-CN" sz="240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“1(do)”</a:t>
            </a:r>
            <a:r>
              <a:rPr lang="zh-CN" altLang="en-US" sz="240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的频率是</a:t>
            </a:r>
            <a:r>
              <a:rPr lang="en-US" altLang="zh-CN" sz="240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262Hz</a:t>
            </a:r>
            <a:r>
              <a:rPr lang="zh-CN" altLang="en-US" sz="240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，</a:t>
            </a:r>
            <a:r>
              <a:rPr lang="en-US" altLang="zh-CN" sz="240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D</a:t>
            </a:r>
            <a:r>
              <a:rPr lang="zh-CN" altLang="en-US" sz="240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调</a:t>
            </a:r>
            <a:r>
              <a:rPr lang="en-US" altLang="zh-CN" sz="240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“1(do)”</a:t>
            </a:r>
            <a:r>
              <a:rPr lang="zh-CN" altLang="en-US" sz="240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的频率是</a:t>
            </a:r>
            <a:r>
              <a:rPr lang="en-US" altLang="zh-CN" sz="240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294Hz</a:t>
            </a:r>
            <a:r>
              <a:rPr lang="zh-CN" altLang="en-US" sz="240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，即</a:t>
            </a:r>
            <a:r>
              <a:rPr lang="en-US" altLang="zh-CN" sz="240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D</a:t>
            </a:r>
            <a:r>
              <a:rPr lang="zh-CN" altLang="en-US" sz="240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调的频率比</a:t>
            </a:r>
            <a:r>
              <a:rPr lang="en-US" altLang="zh-CN" sz="240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C</a:t>
            </a:r>
            <a:r>
              <a:rPr lang="zh-CN" altLang="en-US" sz="240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调的高，所以音调高</a:t>
            </a:r>
            <a:r>
              <a:rPr lang="en-US" altLang="zh-CN" sz="240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.</a:t>
            </a:r>
          </a:p>
          <a:p>
            <a:pPr marL="0" marR="0" lvl="0" indent="0" algn="l" defTabSz="914400" rt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sz="240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  【</a:t>
            </a:r>
            <a:r>
              <a:rPr lang="zh-CN" altLang="en-US" sz="240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答案</a:t>
            </a:r>
            <a:r>
              <a:rPr lang="en-US" altLang="zh-CN" sz="240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】</a:t>
            </a:r>
            <a:r>
              <a:rPr lang="zh-CN" altLang="en-US" sz="240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音调</a:t>
            </a:r>
          </a:p>
          <a:p>
            <a:pPr marL="0" marR="0" lvl="0" indent="0" algn="l" defTabSz="914400" rt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lang="zh-CN" altLang="en-US" sz="2400" dirty="0" smtClean="0">
              <a:ln>
                <a:noFill/>
              </a:ln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rgbClr val="0000FF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WordArt 2"/>
          <p:cNvSpPr>
            <a:spLocks noChangeArrowheads="1" noChangeShapeType="1"/>
          </p:cNvSpPr>
          <p:nvPr/>
        </p:nvSpPr>
        <p:spPr bwMode="auto">
          <a:xfrm>
            <a:off x="2484437" y="188912"/>
            <a:ext cx="5107599" cy="99393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zh-CN" altLang="en-US" sz="3600" b="1" dirty="0">
              <a:ln w="9525">
                <a:noFill/>
                <a:round/>
              </a:ln>
              <a:solidFill>
                <a:schemeClr val="bg1"/>
              </a:solidFill>
              <a:effectLst>
                <a:outerShdw dist="38100" dir="5400000" algn="ctr" rotWithShape="0">
                  <a:srgbClr val="4D4D4D">
                    <a:alpha val="75000"/>
                  </a:srgbClr>
                </a:outerShdw>
              </a:effectLst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11" name="文本框 20493"/>
          <p:cNvSpPr txBox="1"/>
          <p:nvPr/>
        </p:nvSpPr>
        <p:spPr>
          <a:xfrm>
            <a:off x="2458228" y="619417"/>
            <a:ext cx="6337300" cy="646331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algn="ctr">
              <a:spcBef>
                <a:spcPct val="50000"/>
              </a:spcBef>
            </a:pPr>
            <a:r>
              <a:rPr lang="zh-CN" altLang="en-US" sz="3600" b="1" dirty="0" smtClean="0">
                <a:solidFill>
                  <a:schemeClr val="tx2"/>
                </a:solidFill>
                <a:latin typeface="Arial" panose="020B0604020202020204" pitchFamily="34" charset="0"/>
                <a:ea typeface="华文仿宋" panose="02010600040101010101" pitchFamily="2" charset="-122"/>
              </a:rPr>
              <a:t>考点一   声音的产生与传播 </a:t>
            </a:r>
            <a:endParaRPr lang="zh-CN" altLang="en-US" sz="3600" b="1" dirty="0">
              <a:solidFill>
                <a:schemeClr val="tx2"/>
              </a:solidFill>
              <a:latin typeface="Arial" panose="020B0604020202020204" pitchFamily="34" charset="0"/>
              <a:ea typeface="华文仿宋" panose="02010600040101010101" pitchFamily="2" charset="-122"/>
            </a:endParaRPr>
          </a:p>
        </p:txBody>
      </p:sp>
      <p:pic>
        <p:nvPicPr>
          <p:cNvPr id="19" name="Picture 12" descr="u=3140357361,2156665039&amp;gp=2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035677" y="1349805"/>
            <a:ext cx="3805287" cy="236377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" name="Picture 13" descr="u=2106061145,3515982005&amp;gp=24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983185" y="1516542"/>
            <a:ext cx="3299148" cy="2182086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" name="图片 2" descr="0">
            <a:hlinkClick r:id="" action="ppaction://noaction">
              <a:snd r:embed="rId7" name="MSSN00311A0000[1].wav"/>
            </a:hlinkClick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333860" y="4002323"/>
            <a:ext cx="2911151" cy="211974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2" name="蝉叫">
            <a:hlinkClick r:id="" action="ppaction://media"/>
          </p:cNvPr>
          <p:cNvPicPr/>
          <p:nvPr>
            <a:audioFile r:link="rId1"/>
            <p:extLst>
              <p:ext uri="{DAA4B4D4-6D71-4841-9C94-3DE7FCFB9230}">
                <p14:media xmlns:p14="http://schemas.microsoft.com/office/powerpoint/2010/main" xmlns="" r:link="rId9"/>
              </p:ext>
            </p:extLst>
          </p:nvPr>
        </p:nvPicPr>
        <p:blipFill>
          <a:blip r:embed="rId10" cstate="print"/>
          <a:stretch>
            <a:fillRect/>
          </a:stretch>
        </p:blipFill>
        <p:spPr>
          <a:xfrm>
            <a:off x="1026613" y="2117777"/>
            <a:ext cx="619125" cy="619125"/>
          </a:xfrm>
          <a:prstGeom prst="rect">
            <a:avLst/>
          </a:prstGeom>
        </p:spPr>
      </p:pic>
      <p:pic>
        <p:nvPicPr>
          <p:cNvPr id="23" name="蟋蟀叫">
            <a:hlinkClick r:id="" action="ppaction://media"/>
          </p:cNvPr>
          <p:cNvPicPr/>
          <p:nvPr>
            <a:audioFile r:link="rId2"/>
            <p:extLst>
              <p:ext uri="{DAA4B4D4-6D71-4841-9C94-3DE7FCFB9230}">
                <p14:media xmlns:p14="http://schemas.microsoft.com/office/powerpoint/2010/main" xmlns="" r:link="rId11"/>
              </p:ext>
            </p:extLst>
          </p:nvPr>
        </p:nvPicPr>
        <p:blipFill>
          <a:blip r:embed="rId10" cstate="print"/>
          <a:stretch>
            <a:fillRect/>
          </a:stretch>
        </p:blipFill>
        <p:spPr>
          <a:xfrm>
            <a:off x="10635991" y="2022203"/>
            <a:ext cx="619125" cy="619125"/>
          </a:xfrm>
          <a:prstGeom prst="rect">
            <a:avLst/>
          </a:prstGeom>
        </p:spPr>
      </p:pic>
      <p:pic>
        <p:nvPicPr>
          <p:cNvPr id="24" name="Picture 14" descr="大象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2258008" y="3974330"/>
            <a:ext cx="3349690" cy="2258519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5" name="A3D71497.WAV">
            <a:hlinkClick r:id="" action="ppaction://media"/>
          </p:cNvPr>
          <p:cNvPicPr>
            <a:picLocks noChangeAspect="1"/>
          </p:cNvPicPr>
          <p:nvPr>
            <a:wavAudioFile r:embed="rId3" name="A3D72CA5.WAV"/>
          </p:nvPr>
        </p:nvPicPr>
        <p:blipFill>
          <a:blip r:embed="rId13" cstate="print"/>
          <a:stretch>
            <a:fillRect/>
          </a:stretch>
        </p:blipFill>
        <p:spPr>
          <a:xfrm>
            <a:off x="1174589" y="5025337"/>
            <a:ext cx="598228" cy="507716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10" dur="3013" fill="hold"/>
                                        <p:tgtEl>
                                          <p:spTgt spid="2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4000"/>
                            </p:stCondLst>
                            <p:childTnLst>
                              <p:par>
                                <p:cTn id="12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13" dur="6047" fill="hold"/>
                                        <p:tgtEl>
                                          <p:spTgt spid="2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4" fill="hold" display="1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2"/>
                </p:tgtEl>
              </p:cMediaNode>
            </p:audio>
            <p:audio>
              <p:cMediaNode>
                <p:cTn id="15" fill="hold" display="1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3"/>
                </p:tgtEl>
              </p:cMediaNode>
            </p:audio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0" dur="2385" fill="hold"/>
                                        <p:tgtEl>
                                          <p:spTgt spid="2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audio>
              <p:cMediaNode>
                <p:cTn id="2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5"/>
                </p:tgtEl>
              </p:cMediaNode>
            </p:audio>
          </p:childTnLst>
        </p:cTn>
      </p:par>
    </p:tnLst>
    <p:bldLst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/>
          <p:cNvSpPr>
            <a:spLocks noChangeArrowheads="1"/>
          </p:cNvSpPr>
          <p:nvPr/>
        </p:nvSpPr>
        <p:spPr bwMode="auto">
          <a:xfrm>
            <a:off x="1514638" y="937014"/>
            <a:ext cx="7704137" cy="2160591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lnSpc>
                <a:spcPct val="120000"/>
              </a:lnSpc>
              <a:buFont typeface="Wingdings" panose="05000000000000000000" pitchFamily="2" charset="2"/>
              <a:buNone/>
            </a:pPr>
            <a:r>
              <a:rPr lang="zh-CN" altLang="en-US" sz="2800" b="1" dirty="0">
                <a:latin typeface="方正行楷简体" panose="03000509000000000000" charset="-122"/>
                <a:ea typeface="方正行楷简体" panose="03000509000000000000" charset="-122"/>
              </a:rPr>
              <a:t>实</a:t>
            </a:r>
            <a:r>
              <a:rPr lang="zh-CN" altLang="en-US" sz="2800" b="1" dirty="0" smtClean="0">
                <a:latin typeface="方正行楷简体" panose="03000509000000000000" charset="-122"/>
                <a:ea typeface="方正行楷简体" panose="03000509000000000000" charset="-122"/>
              </a:rPr>
              <a:t>验：</a:t>
            </a:r>
            <a:r>
              <a:rPr lang="zh-CN" altLang="en-US" sz="2800" dirty="0">
                <a:latin typeface="方正行楷简体" panose="03000509000000000000" charset="-122"/>
                <a:ea typeface="方正行楷简体" panose="03000509000000000000" charset="-122"/>
              </a:rPr>
              <a:t>用两只手指轻轻地放在你的喉部，然后发出声。</a:t>
            </a:r>
          </a:p>
          <a:p>
            <a:pPr>
              <a:lnSpc>
                <a:spcPct val="120000"/>
              </a:lnSpc>
              <a:buFont typeface="Wingdings" panose="05000000000000000000" pitchFamily="2" charset="2"/>
              <a:buNone/>
            </a:pPr>
            <a:r>
              <a:rPr lang="zh-CN" altLang="en-US" sz="2800" dirty="0">
                <a:latin typeface="方正行楷简体" panose="03000509000000000000" charset="-122"/>
                <a:ea typeface="方正行楷简体" panose="03000509000000000000" charset="-122"/>
              </a:rPr>
              <a:t>你能感觉到喉部在振动吗？</a:t>
            </a:r>
          </a:p>
          <a:p>
            <a:pPr>
              <a:lnSpc>
                <a:spcPct val="120000"/>
              </a:lnSpc>
              <a:buFont typeface="Wingdings" panose="05000000000000000000" pitchFamily="2" charset="2"/>
              <a:buNone/>
            </a:pPr>
            <a:r>
              <a:rPr lang="zh-CN" altLang="en-US" sz="2800" dirty="0">
                <a:latin typeface="方正行楷简体" panose="03000509000000000000" charset="-122"/>
                <a:ea typeface="方正行楷简体" panose="03000509000000000000" charset="-122"/>
              </a:rPr>
              <a:t>你知道是什么部位在振动吗？</a:t>
            </a:r>
          </a:p>
        </p:txBody>
      </p:sp>
      <p:sp>
        <p:nvSpPr>
          <p:cNvPr id="6" name="Rectangle 7"/>
          <p:cNvSpPr>
            <a:spLocks noChangeArrowheads="1"/>
          </p:cNvSpPr>
          <p:nvPr/>
        </p:nvSpPr>
        <p:spPr bwMode="auto">
          <a:xfrm>
            <a:off x="1188067" y="3907453"/>
            <a:ext cx="4248150" cy="57626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/>
          <a:lstStyle/>
          <a:p>
            <a:pPr algn="just">
              <a:buFont typeface="Wingdings" panose="05000000000000000000" pitchFamily="2" charset="2"/>
              <a:buNone/>
            </a:pPr>
            <a:r>
              <a:rPr lang="en-US" altLang="zh-CN" sz="2800" b="1" dirty="0" smtClean="0">
                <a:latin typeface="宋体" panose="02010600030101010101" pitchFamily="2" charset="-122"/>
                <a:ea typeface="楷体" panose="02010609060101010101" pitchFamily="49" charset="-122"/>
              </a:rPr>
              <a:t>1.</a:t>
            </a:r>
            <a:r>
              <a:rPr lang="zh-CN" sz="2800" b="1" dirty="0" smtClean="0">
                <a:latin typeface="宋体" panose="02010600030101010101" pitchFamily="2" charset="-122"/>
                <a:ea typeface="楷体" panose="02010609060101010101" pitchFamily="49" charset="-122"/>
              </a:rPr>
              <a:t>正</a:t>
            </a:r>
            <a:r>
              <a:rPr lang="zh-CN" sz="2800" b="1" dirty="0">
                <a:latin typeface="宋体" panose="02010600030101010101" pitchFamily="2" charset="-122"/>
                <a:ea typeface="楷体" panose="02010609060101010101" pitchFamily="49" charset="-122"/>
              </a:rPr>
              <a:t>在发声的物体叫</a:t>
            </a:r>
            <a:r>
              <a:rPr lang="zh-CN" sz="2800" b="1" dirty="0">
                <a:solidFill>
                  <a:srgbClr val="FF0000"/>
                </a:solidFill>
                <a:latin typeface="宋体" panose="02010600030101010101" pitchFamily="2" charset="-122"/>
                <a:ea typeface="楷体" panose="02010609060101010101" pitchFamily="49" charset="-122"/>
              </a:rPr>
              <a:t>声源</a:t>
            </a:r>
            <a:r>
              <a:rPr lang="zh-CN" sz="2800" b="1" dirty="0">
                <a:latin typeface="宋体" panose="02010600030101010101" pitchFamily="2" charset="-122"/>
                <a:ea typeface="楷体" panose="02010609060101010101" pitchFamily="49" charset="-122"/>
              </a:rPr>
              <a:t>。</a:t>
            </a:r>
          </a:p>
        </p:txBody>
      </p:sp>
      <p:pic>
        <p:nvPicPr>
          <p:cNvPr id="7" name="Picture 9" descr="0270400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75598" y="1802526"/>
            <a:ext cx="2881312" cy="3459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Rectangle 3"/>
          <p:cNvSpPr>
            <a:spLocks noChangeArrowheads="1"/>
          </p:cNvSpPr>
          <p:nvPr/>
        </p:nvSpPr>
        <p:spPr bwMode="auto">
          <a:xfrm>
            <a:off x="1376265" y="4982546"/>
            <a:ext cx="5351106" cy="63824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/>
          <a:lstStyle/>
          <a:p>
            <a:pPr algn="just">
              <a:buFont typeface="Wingdings" panose="05000000000000000000" pitchFamily="2" charset="2"/>
              <a:buNone/>
            </a:pPr>
            <a:r>
              <a:rPr lang="zh-CN" altLang="en-US" sz="2800" b="1" dirty="0">
                <a:latin typeface="宋体" panose="02010600030101010101" pitchFamily="2" charset="-122"/>
                <a:ea typeface="楷体" panose="02010609060101010101" pitchFamily="49" charset="-122"/>
              </a:rPr>
              <a:t>声音是由于物体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楷体" panose="02010609060101010101" pitchFamily="49" charset="-122"/>
              </a:rPr>
              <a:t>振动</a:t>
            </a:r>
            <a:r>
              <a:rPr lang="zh-CN" altLang="en-US" sz="2800" b="1" dirty="0">
                <a:latin typeface="宋体" panose="02010600030101010101" pitchFamily="2" charset="-122"/>
                <a:ea typeface="楷体" panose="02010609060101010101" pitchFamily="49" charset="-122"/>
              </a:rPr>
              <a:t>而产生的。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utoUpdateAnimBg="0"/>
      <p:bldP spid="6" grpId="0" autoUpdateAnimBg="0"/>
      <p:bldP spid="8" grpId="0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ext Box 6"/>
          <p:cNvSpPr txBox="1">
            <a:spLocks noChangeArrowheads="1"/>
          </p:cNvSpPr>
          <p:nvPr/>
        </p:nvSpPr>
        <p:spPr bwMode="auto">
          <a:xfrm>
            <a:off x="788470" y="1665774"/>
            <a:ext cx="4535487" cy="25654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lnSpc>
                <a:spcPct val="145000"/>
              </a:lnSpc>
              <a:buFont typeface="Wingdings" panose="05000000000000000000" pitchFamily="2" charset="2"/>
              <a:buNone/>
            </a:pPr>
            <a:r>
              <a:rPr lang="zh-CN" sz="2800" b="1" dirty="0">
                <a:solidFill>
                  <a:srgbClr val="0000FF"/>
                </a:solidFill>
                <a:latin typeface="宋体" panose="02010600030101010101" pitchFamily="2" charset="-122"/>
                <a:ea typeface="方正行楷简体" panose="03000509000000000000" charset="-122"/>
              </a:rPr>
              <a:t>实验：逐渐抽出玻璃罩里面的空气，注意声音的变化。</a:t>
            </a:r>
          </a:p>
          <a:p>
            <a:pPr>
              <a:lnSpc>
                <a:spcPct val="145000"/>
              </a:lnSpc>
              <a:buFont typeface="Wingdings" panose="05000000000000000000" pitchFamily="2" charset="2"/>
              <a:buNone/>
            </a:pPr>
            <a:r>
              <a:rPr lang="zh-CN" sz="2800" b="1" dirty="0">
                <a:solidFill>
                  <a:srgbClr val="0000FF"/>
                </a:solidFill>
                <a:latin typeface="宋体" panose="02010600030101010101" pitchFamily="2" charset="-122"/>
                <a:ea typeface="方正行楷简体" panose="03000509000000000000" charset="-122"/>
              </a:rPr>
              <a:t>再让空气逐渐进入玻璃罩，注意声音的变化。</a:t>
            </a:r>
          </a:p>
        </p:txBody>
      </p:sp>
      <p:pic>
        <p:nvPicPr>
          <p:cNvPr id="29" name="Picture 4" descr="0280400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96169" y="887445"/>
            <a:ext cx="3292475" cy="3600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0" name="Text Box 6"/>
          <p:cNvSpPr txBox="1">
            <a:spLocks noChangeArrowheads="1"/>
          </p:cNvSpPr>
          <p:nvPr/>
        </p:nvSpPr>
        <p:spPr bwMode="auto">
          <a:xfrm>
            <a:off x="913946" y="5087970"/>
            <a:ext cx="7775575" cy="6254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lnSpc>
                <a:spcPct val="125000"/>
              </a:lnSpc>
              <a:buFont typeface="Wingdings" panose="05000000000000000000" pitchFamily="2" charset="2"/>
              <a:buNone/>
            </a:pPr>
            <a:r>
              <a:rPr lang="en-US" altLang="zh-CN" sz="2800" b="1" dirty="0" smtClean="0">
                <a:latin typeface="宋体" panose="02010600030101010101" pitchFamily="2" charset="-122"/>
                <a:ea typeface="方正行楷简体" panose="03000509000000000000" charset="-122"/>
              </a:rPr>
              <a:t>2.</a:t>
            </a:r>
            <a:r>
              <a:rPr lang="zh-CN" sz="2800" dirty="0" smtClean="0">
                <a:latin typeface="楷体_GB2312" panose="02010609030101010101" charset="-122"/>
                <a:ea typeface="方正行楷简体" panose="03000509000000000000" charset="-122"/>
              </a:rPr>
              <a:t>空</a:t>
            </a:r>
            <a:r>
              <a:rPr lang="zh-CN" sz="2800" dirty="0">
                <a:latin typeface="楷体_GB2312" panose="02010609030101010101" charset="-122"/>
                <a:ea typeface="方正行楷简体" panose="03000509000000000000" charset="-122"/>
              </a:rPr>
              <a:t>气能传播声音，</a:t>
            </a:r>
            <a:r>
              <a:rPr lang="zh-CN" sz="2800" dirty="0">
                <a:solidFill>
                  <a:srgbClr val="FF0000"/>
                </a:solidFill>
                <a:latin typeface="楷体_GB2312" panose="02010609030101010101" charset="-122"/>
                <a:ea typeface="方正行楷简体" panose="03000509000000000000" charset="-122"/>
              </a:rPr>
              <a:t>真空不能传声</a:t>
            </a:r>
            <a:r>
              <a:rPr lang="zh-CN" sz="2800" dirty="0">
                <a:latin typeface="楷体_GB2312" panose="02010609030101010101" charset="-122"/>
                <a:ea typeface="方正行楷简体" panose="03000509000000000000" charset="-122"/>
              </a:rPr>
              <a:t>。</a:t>
            </a:r>
            <a:endParaRPr lang="zh-CN" sz="2800" dirty="0">
              <a:solidFill>
                <a:srgbClr val="0066CC"/>
              </a:solidFill>
              <a:latin typeface="宋体" panose="02010600030101010101" pitchFamily="2" charset="-122"/>
              <a:ea typeface="方正行楷简体" panose="03000509000000000000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utoUpdateAnimBg="0"/>
      <p:bldP spid="30" grpId="0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5"/>
          <p:cNvSpPr>
            <a:spLocks noChangeArrowheads="1"/>
          </p:cNvSpPr>
          <p:nvPr/>
        </p:nvSpPr>
        <p:spPr bwMode="auto">
          <a:xfrm>
            <a:off x="1272148" y="903787"/>
            <a:ext cx="8691563" cy="40011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indent="228600" algn="just"/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 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pic>
        <p:nvPicPr>
          <p:cNvPr id="4" name="Picture 4" descr="0290400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44374" y="1643906"/>
            <a:ext cx="4716462" cy="335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7" descr="暴风截屏20120424012714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093855" y="1881674"/>
            <a:ext cx="3890963" cy="3071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3556486" y="5339851"/>
            <a:ext cx="4813073" cy="5232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 anchor="ctr">
            <a:spAutoFit/>
          </a:bodyPr>
          <a:lstStyle/>
          <a:p>
            <a:r>
              <a:rPr lang="zh-CN" altLang="en-US" sz="28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声音以波的形式传播──声波</a:t>
            </a:r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1479226" y="729343"/>
            <a:ext cx="4391025" cy="5175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anchor="ctr">
            <a:spAutoFit/>
          </a:bodyPr>
          <a:lstStyle/>
          <a:p>
            <a:r>
              <a:rPr lang="zh-CN" altLang="en-US" sz="2800" b="1" dirty="0"/>
              <a:t>声音在空气中怎样传播？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utoUpdateAnimBg="0"/>
      <p:bldP spid="7" grpId="0" bldLvl="0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8" descr="0290401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61860" y="1327279"/>
            <a:ext cx="4175125" cy="2749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" name="Picture 6"/>
          <p:cNvPicPr>
            <a:picLocks noChangeAspect="1" noChangeArrowheads="1"/>
          </p:cNvPicPr>
          <p:nvPr/>
        </p:nvPicPr>
        <p:blipFill>
          <a:blip r:embed="rId3">
            <a:lum contrast="36000"/>
          </a:blip>
          <a:srcRect/>
          <a:stretch>
            <a:fillRect/>
          </a:stretch>
        </p:blipFill>
        <p:spPr bwMode="auto">
          <a:xfrm>
            <a:off x="7088414" y="1414982"/>
            <a:ext cx="2722563" cy="2643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2027206" y="4746269"/>
            <a:ext cx="3311525" cy="51911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anchor="ctr">
            <a:spAutoFit/>
          </a:bodyPr>
          <a:lstStyle/>
          <a:p>
            <a:r>
              <a:rPr lang="zh-CN" altLang="en-US" sz="2800" dirty="0"/>
              <a:t> 固体能传播声音</a:t>
            </a:r>
          </a:p>
        </p:txBody>
      </p:sp>
      <p:sp>
        <p:nvSpPr>
          <p:cNvPr id="5" name="Rectangle 11"/>
          <p:cNvSpPr>
            <a:spLocks noChangeArrowheads="1"/>
          </p:cNvSpPr>
          <p:nvPr/>
        </p:nvSpPr>
        <p:spPr bwMode="auto">
          <a:xfrm>
            <a:off x="6527281" y="4578318"/>
            <a:ext cx="3311525" cy="51911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anchor="ctr">
            <a:spAutoFit/>
          </a:bodyPr>
          <a:lstStyle/>
          <a:p>
            <a:r>
              <a:rPr lang="zh-CN" altLang="en-US" sz="2800" dirty="0"/>
              <a:t> 液体能传播声音</a:t>
            </a:r>
          </a:p>
        </p:txBody>
      </p:sp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2051050" y="5589588"/>
            <a:ext cx="5832475" cy="51911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49" charset="-122"/>
              </a:rPr>
              <a:t>声音靠介质传播，真空不能传声。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utoUpdateAnimBg="0"/>
      <p:bldP spid="5" grpId="0" bldLvl="0" autoUpdateAnimBg="0"/>
      <p:bldP spid="6" grpId="0" bldLvl="0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27" name="Text Box 43"/>
          <p:cNvSpPr txBox="1"/>
          <p:nvPr/>
        </p:nvSpPr>
        <p:spPr>
          <a:xfrm>
            <a:off x="2438400" y="1219200"/>
            <a:ext cx="457200" cy="2209800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lstStyle/>
          <a:p>
            <a:pPr lvl="0" algn="l">
              <a:spcBef>
                <a:spcPct val="50000"/>
              </a:spcBef>
            </a:pPr>
            <a:endParaRPr lang="zh-CN" altLang="zh-CN" sz="1800" dirty="0">
              <a:latin typeface="Arial" panose="020B0604020202020204" pitchFamily="34" charset="0"/>
              <a:ea typeface="华文仿宋" panose="02010600040101010101" pitchFamily="2" charset="-122"/>
            </a:endParaRPr>
          </a:p>
        </p:txBody>
      </p:sp>
      <p:pic>
        <p:nvPicPr>
          <p:cNvPr id="8" name="Picture 4" descr="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34068" y="862045"/>
            <a:ext cx="7704138" cy="3351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Rectangle 5"/>
          <p:cNvSpPr>
            <a:spLocks noChangeArrowheads="1"/>
          </p:cNvSpPr>
          <p:nvPr/>
        </p:nvSpPr>
        <p:spPr bwMode="auto">
          <a:xfrm>
            <a:off x="2754054" y="4717954"/>
            <a:ext cx="4465637" cy="51911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anchor="ctr">
            <a:spAutoFit/>
          </a:bodyPr>
          <a:lstStyle/>
          <a:p>
            <a:r>
              <a:rPr lang="zh-CN" altLang="en-US" sz="2800" dirty="0">
                <a:solidFill>
                  <a:srgbClr val="0000FF"/>
                </a:solidFill>
              </a:rPr>
              <a:t>声速大小与哪些因素有关？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utoUpdateAnimBg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10、12、18、19、20、25、27"/>
  <p:tag name="KSO_WM_TEMPLATE_CATEGORY" val="custom"/>
  <p:tag name="KSO_WM_TEMPLATE_INDEX" val="160410"/>
  <p:tag name="KSO_WM_TAG_VERSION" val="1.0"/>
  <p:tag name="KSO_WM_SLIDE_ID" val="custom160410_1"/>
  <p:tag name="KSO_WM_SLIDE_INDEX" val="1"/>
  <p:tag name="KSO_WM_SLIDE_ITEM_CNT" val="2"/>
  <p:tag name="KSO_WM_SLIDE_LAYOUT" val="a_b"/>
  <p:tag name="KSO_WM_SLIDE_LAYOUT_CNT" val="1_1"/>
  <p:tag name="KSO_WM_SLIDE_TYPE" val="title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410"/>
  <p:tag name="KSO_WM_UNIT_ID" val="custom160410_1*a*1"/>
  <p:tag name="KSO_WM_UNIT_TYPE" val="a"/>
  <p:tag name="KSO_WM_UNIT_INDEX" val="1"/>
  <p:tag name="KSO_WM_UNIT_CLEAR" val="1"/>
  <p:tag name="KSO_WM_UNIT_LAYERLEVEL" val="1"/>
  <p:tag name="KSO_WM_UNIT_VALUE" val="34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1836</Words>
  <Application>WPS 演示</Application>
  <PresentationFormat>自定义</PresentationFormat>
  <Paragraphs>217</Paragraphs>
  <Slides>36</Slides>
  <Notes>6</Notes>
  <HiddenSlides>0</HiddenSlides>
  <MMClips>3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36</vt:i4>
      </vt:variant>
    </vt:vector>
  </HeadingPairs>
  <TitlesOfParts>
    <vt:vector size="37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Snowman</cp:lastModifiedBy>
  <cp:revision>121</cp:revision>
  <dcterms:created xsi:type="dcterms:W3CDTF">2016-07-20T08:49:00Z</dcterms:created>
  <dcterms:modified xsi:type="dcterms:W3CDTF">2017-10-30T23:14:45Z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2052-10.1.0.6875</vt:lpwstr>
  </property>
</Properties>
</file>