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57" r:id="rId4"/>
    <p:sldId id="258" r:id="rId5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.xml"/><Relationship Id="rId3" Type="http://schemas.openxmlformats.org/officeDocument/2006/relationships/image" Target="../media/image7.png"/><Relationship Id="rId2" Type="http://schemas.openxmlformats.org/officeDocument/2006/relationships/image" Target="../media/image3.tiff"/><Relationship Id="rId1" Type="http://schemas.openxmlformats.org/officeDocument/2006/relationships/image" Target="../media/image1.tiff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3.tiff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4.tif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" Target="slide29.xml"/><Relationship Id="rId8" Type="http://schemas.openxmlformats.org/officeDocument/2006/relationships/slide" Target="slide7.xml"/><Relationship Id="rId7" Type="http://schemas.openxmlformats.org/officeDocument/2006/relationships/tags" Target="../tags/tag4.xml"/><Relationship Id="rId6" Type="http://schemas.openxmlformats.org/officeDocument/2006/relationships/slide" Target="slide23.xml"/><Relationship Id="rId5" Type="http://schemas.openxmlformats.org/officeDocument/2006/relationships/tags" Target="../tags/tag3.xml"/><Relationship Id="rId4" Type="http://schemas.openxmlformats.org/officeDocument/2006/relationships/slide" Target="slide12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5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3.tif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tiff"/><Relationship Id="rId1" Type="http://schemas.openxmlformats.org/officeDocument/2006/relationships/image" Target="../media/image1.tif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.xml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7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.png"/><Relationship Id="rId3" Type="http://schemas.openxmlformats.org/officeDocument/2006/relationships/image" Target="NULL" TargetMode="External"/><Relationship Id="rId2" Type="http://schemas.openxmlformats.org/officeDocument/2006/relationships/image" Target="../media/image2.png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2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1450975" y="4290060"/>
            <a:ext cx="9289415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命题点2　电生磁　磁生电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87120" y="1911350"/>
            <a:ext cx="10382885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第17讲　从指南针到磁浮列车　电能从哪里来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26770" y="2237105"/>
            <a:ext cx="1075055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考向：能量转化</a:t>
            </a:r>
            <a:endParaRPr lang="zh-CN" sz="2400"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>
                <a:ea typeface="宋体" panose="02010600030101010101" pitchFamily="2" charset="-122"/>
              </a:rPr>
              <a:t>电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磁感应现象中能量的转化情况是由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能转化为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能．</a:t>
            </a:r>
            <a:r>
              <a:rPr lang="zh-CN" sz="2400">
                <a:ea typeface="黑体" panose="02010609060101010101" pitchFamily="49" charset="-122"/>
              </a:rPr>
              <a:t>考向：物理研究方法</a:t>
            </a:r>
            <a:endParaRPr lang="zh-CN" sz="2400"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>
                <a:ea typeface="宋体" panose="02010600030101010101" pitchFamily="2" charset="-122"/>
              </a:rPr>
              <a:t>探究感应电流方向与导体运动方向的关系时保持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极不变，运用的物理学方法是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法．</a:t>
            </a:r>
            <a:endParaRPr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6590030" y="2889885"/>
            <a:ext cx="5060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动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81440" y="2891155"/>
            <a:ext cx="6311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66595" y="4566920"/>
            <a:ext cx="15017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控制变量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-21474812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7105" y="2537460"/>
            <a:ext cx="3331845" cy="1603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" name="文本框 101"/>
          <p:cNvSpPr txBox="1"/>
          <p:nvPr/>
        </p:nvSpPr>
        <p:spPr>
          <a:xfrm>
            <a:off x="1073150" y="4311015"/>
            <a:ext cx="292036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(HK</a:t>
            </a:r>
            <a:r>
              <a:rPr lang="zh-CN" sz="1800">
                <a:cs typeface="仿宋_GB2312" charset="0"/>
              </a:rPr>
              <a:t>九年级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P168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18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16</a:t>
            </a:r>
            <a:r>
              <a:rPr lang="zh-CN" sz="1800">
                <a:cs typeface="仿宋_GB2312" charset="0"/>
              </a:rPr>
              <a:t>、</a:t>
            </a:r>
            <a:endParaRPr lang="zh-CN" sz="1800">
              <a:cs typeface="仿宋_GB2312" charset="0"/>
            </a:endParaRPr>
          </a:p>
          <a:p>
            <a:pPr>
              <a:lnSpc>
                <a:spcPct val="150000"/>
              </a:lnSpc>
            </a:pP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RJ</a:t>
            </a:r>
            <a:r>
              <a:rPr lang="zh-CN" sz="1800">
                <a:cs typeface="仿宋_GB2312" charset="0"/>
              </a:rPr>
              <a:t>九年级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P142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20.5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10)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4618990" y="2266315"/>
            <a:ext cx="684276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考向：感应电流的产生条件</a:t>
            </a:r>
            <a:endParaRPr lang="zh-CN" sz="2400"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sz="2400">
                <a:ea typeface="宋体" panose="02010600030101010101" pitchFamily="2" charset="-122"/>
              </a:rPr>
              <a:t>如图所示，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表示垂直纸面的一根导体，它是闭合电路的一部分，当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按图示方向运动时，能产生感应电流的是图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，此过程中将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能转化为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6901180" y="3997325"/>
            <a:ext cx="12801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丙、丁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53295" y="3997325"/>
            <a:ext cx="9239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机械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16930" y="4613910"/>
            <a:ext cx="9232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624979" y="1377315"/>
            <a:ext cx="10872182" cy="645159"/>
            <a:chOff x="1101" y="1190"/>
            <a:chExt cx="1720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20855" t="-2712" r="19153" b="-4363"/>
            <a:stretch>
              <a:fillRect/>
            </a:stretch>
          </p:blipFill>
          <p:spPr>
            <a:xfrm>
              <a:off x="1101" y="1242"/>
              <a:ext cx="17205" cy="9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102" y="1190"/>
              <a:ext cx="8798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福建近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年中考真题精讲练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75335" y="2308225"/>
            <a:ext cx="10210800" cy="521890"/>
            <a:chOff x="894" y="3246"/>
            <a:chExt cx="16080" cy="822"/>
          </a:xfrm>
        </p:grpSpPr>
        <p:sp>
          <p:nvSpPr>
            <p:cNvPr id="4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磁场对通电导体的作用</a:t>
              </a:r>
              <a:endPara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5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6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8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703580" y="2929255"/>
            <a:ext cx="800925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广东省卷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如图所示，闭合开关，静止的导体棒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在轨道上向右运动，说明了通电导体在磁场中受到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的作用．若只将电源的正、负极对调，则导体棒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左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右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；若只将蹄形磁铁的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极对调，则导体棒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左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右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图片 -21474812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7105" y="3143250"/>
            <a:ext cx="2941955" cy="21742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9704070" y="5497830"/>
            <a:ext cx="12738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0" name="文本框 99"/>
          <p:cNvSpPr txBox="1"/>
          <p:nvPr/>
        </p:nvSpPr>
        <p:spPr>
          <a:xfrm>
            <a:off x="7463155" y="3629025"/>
            <a:ext cx="5638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力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49655" y="4714875"/>
            <a:ext cx="6419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左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088130" y="5247005"/>
            <a:ext cx="7194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左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1051560" y="1184275"/>
            <a:ext cx="10210800" cy="521890"/>
            <a:chOff x="894" y="3246"/>
            <a:chExt cx="16080" cy="822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电磁感应</a:t>
              </a:r>
              <a:endPara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1047115" y="1983105"/>
            <a:ext cx="1838960" cy="474345"/>
            <a:chOff x="1318" y="2359"/>
            <a:chExt cx="2896" cy="747"/>
          </a:xfrm>
        </p:grpSpPr>
        <p:pic>
          <p:nvPicPr>
            <p:cNvPr id="13" name="图片 12" descr="三级标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977900" y="2529205"/>
            <a:ext cx="1060958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温州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如图所示的小制作中，装置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中有磁铁和可转动的线圈．当有风吹向风扇时扇叶转动，引起灯泡发光．装置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的工作原理是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>
                <a:ea typeface="宋体" panose="02010600030101010101" pitchFamily="2" charset="-122"/>
              </a:rPr>
              <a:t>通电线圈周围存在磁场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电磁感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应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通电线圈能在磁场中转动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磁极间相互作用</a:t>
            </a:r>
            <a:endParaRPr lang="zh-CN" altLang="en-US" sz="2400"/>
          </a:p>
        </p:txBody>
      </p:sp>
      <p:pic>
        <p:nvPicPr>
          <p:cNvPr id="2" name="图片 -21474812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2030" y="3819525"/>
            <a:ext cx="3803015" cy="16929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020685" y="5655945"/>
            <a:ext cx="153479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0" name="文本框 99"/>
          <p:cNvSpPr txBox="1"/>
          <p:nvPr/>
        </p:nvSpPr>
        <p:spPr>
          <a:xfrm>
            <a:off x="9114790" y="3237865"/>
            <a:ext cx="5797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" name="文本框 101"/>
          <p:cNvSpPr txBox="1"/>
          <p:nvPr/>
        </p:nvSpPr>
        <p:spPr>
          <a:xfrm>
            <a:off x="1145540" y="2028190"/>
            <a:ext cx="1031938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盐城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小刚连接好如图所示的电路后，下列操作能使电流计指针偏转的是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>
                <a:ea typeface="宋体" panose="02010600030101010101" pitchFamily="2" charset="-122"/>
              </a:rPr>
              <a:t>导体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sz="2400">
                <a:ea typeface="宋体" panose="02010600030101010101" pitchFamily="2" charset="-122"/>
              </a:rPr>
              <a:t>向右运动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导体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sz="2400">
                <a:ea typeface="宋体" panose="02010600030101010101" pitchFamily="2" charset="-122"/>
              </a:rPr>
              <a:t>沿磁场方向运动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闭合开关，导体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sz="2400">
                <a:ea typeface="宋体" panose="02010600030101010101" pitchFamily="2" charset="-122"/>
              </a:rPr>
              <a:t>向左运动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闭合开关，导体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sz="2400">
                <a:ea typeface="宋体" panose="02010600030101010101" pitchFamily="2" charset="-122"/>
              </a:rPr>
              <a:t>沿磁场方向运动</a:t>
            </a:r>
            <a:endParaRPr lang="zh-CN" altLang="en-US" sz="2400"/>
          </a:p>
        </p:txBody>
      </p:sp>
      <p:pic>
        <p:nvPicPr>
          <p:cNvPr id="2" name="图片 -21474812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27315" y="3028315"/>
            <a:ext cx="2512695" cy="18116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569325" y="4926330"/>
            <a:ext cx="153479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0" name="文本框 99"/>
          <p:cNvSpPr txBox="1"/>
          <p:nvPr/>
        </p:nvSpPr>
        <p:spPr>
          <a:xfrm>
            <a:off x="2008505" y="2759710"/>
            <a:ext cx="5473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" name="文本框 101"/>
          <p:cNvSpPr txBox="1"/>
          <p:nvPr/>
        </p:nvSpPr>
        <p:spPr>
          <a:xfrm>
            <a:off x="1038225" y="1542415"/>
            <a:ext cx="1014539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吉林省卷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如图所示，有一种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能量收集船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，通过波浪推动船体两侧的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工作臂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带动船内线圈切割磁感线，从而获得电能，并储存起来．该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能量收集船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的发电原理是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现象，将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能转化为电能．</a:t>
            </a:r>
            <a:endParaRPr lang="zh-CN" altLang="en-US" sz="2400"/>
          </a:p>
        </p:txBody>
      </p:sp>
      <p:pic>
        <p:nvPicPr>
          <p:cNvPr id="2" name="图片 -21474812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8365" y="3440430"/>
            <a:ext cx="3028315" cy="18548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619750" y="5492115"/>
            <a:ext cx="15836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0" name="文本框 99"/>
          <p:cNvSpPr txBox="1"/>
          <p:nvPr/>
        </p:nvSpPr>
        <p:spPr>
          <a:xfrm>
            <a:off x="5876925" y="2767965"/>
            <a:ext cx="16579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电磁感应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17890" y="2767965"/>
            <a:ext cx="10255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机械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988695" y="1830070"/>
            <a:ext cx="10210800" cy="521890"/>
            <a:chOff x="894" y="3246"/>
            <a:chExt cx="16080" cy="822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电磁现象辨识</a:t>
              </a:r>
              <a:r>
                <a:rPr lang="zh-CN" altLang="en-US" sz="2400" dirty="0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rPr>
                <a:t>(2019.7)</a:t>
              </a:r>
              <a:endParaRPr lang="zh-CN" altLang="en-US" sz="24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2" name="文本框 101"/>
          <p:cNvSpPr txBox="1"/>
          <p:nvPr/>
        </p:nvSpPr>
        <p:spPr>
          <a:xfrm>
            <a:off x="905510" y="2552065"/>
            <a:ext cx="103778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福建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7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如图所示的四个实验中，反映电动机工作原理的是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/>
          </a:p>
        </p:txBody>
      </p:sp>
      <p:pic>
        <p:nvPicPr>
          <p:cNvPr id="2" name="图片 -21474812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0285" y="3431540"/>
            <a:ext cx="7750810" cy="19900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0492105" y="2644775"/>
            <a:ext cx="5480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865505" y="1562100"/>
            <a:ext cx="1838960" cy="474345"/>
            <a:chOff x="1318" y="2359"/>
            <a:chExt cx="2896" cy="747"/>
          </a:xfrm>
        </p:grpSpPr>
        <p:pic>
          <p:nvPicPr>
            <p:cNvPr id="13" name="图片 12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786765" y="2036445"/>
            <a:ext cx="106178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德州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如图所示，电动平衡车是一种新型交通工具，被广大青少年所喜爱．选项中与电动平衡车驱动前行过程原理相同的是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pic>
        <p:nvPicPr>
          <p:cNvPr id="2" name="图片 -21474812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4225" y="3235325"/>
            <a:ext cx="1371600" cy="20745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767570" y="5408930"/>
            <a:ext cx="13995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6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pic>
        <p:nvPicPr>
          <p:cNvPr id="4" name="图片 -2147481238"/>
          <p:cNvPicPr>
            <a:picLocks noChangeAspect="1"/>
          </p:cNvPicPr>
          <p:nvPr/>
        </p:nvPicPr>
        <p:blipFill>
          <a:blip r:embed="rId3"/>
          <a:srcRect b="46921"/>
          <a:stretch>
            <a:fillRect/>
          </a:stretch>
        </p:blipFill>
        <p:spPr>
          <a:xfrm>
            <a:off x="646430" y="3590925"/>
            <a:ext cx="4420235" cy="18180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-2147481238"/>
          <p:cNvPicPr>
            <a:picLocks noChangeAspect="1"/>
          </p:cNvPicPr>
          <p:nvPr/>
        </p:nvPicPr>
        <p:blipFill>
          <a:blip r:embed="rId3"/>
          <a:srcRect t="52286"/>
          <a:stretch>
            <a:fillRect/>
          </a:stretch>
        </p:blipFill>
        <p:spPr>
          <a:xfrm>
            <a:off x="5066665" y="3682365"/>
            <a:ext cx="4424045" cy="16357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8072755" y="2774950"/>
            <a:ext cx="5010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C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" name="文本框 101"/>
          <p:cNvSpPr txBox="1"/>
          <p:nvPr/>
        </p:nvSpPr>
        <p:spPr>
          <a:xfrm>
            <a:off x="1017905" y="1400810"/>
            <a:ext cx="1015555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7.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咸宁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有一种佩戴在手腕上的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计步器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，其构造是在一段塑料管中密封一小块磁铁，管外缠绕着线圈．运动时，磁铁在管中反复运动，线圈的输出电流随之不停地变化，显示出运动步数．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计步器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的基本原理与下列哪幅图相同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pic>
        <p:nvPicPr>
          <p:cNvPr id="2" name="图片 -21474812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55620" y="3707765"/>
            <a:ext cx="6901180" cy="18821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3383915" y="3198495"/>
            <a:ext cx="7353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A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" name="文本框 101"/>
          <p:cNvSpPr txBox="1"/>
          <p:nvPr/>
        </p:nvSpPr>
        <p:spPr>
          <a:xfrm>
            <a:off x="864870" y="1176020"/>
            <a:ext cx="1060005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云南省卷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如图所示的实验中，相关现象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>
                <a:ea typeface="宋体" panose="02010600030101010101" pitchFamily="2" charset="-122"/>
              </a:rPr>
              <a:t>图甲中闭合开关，通电螺线管右端为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sz="2400">
                <a:ea typeface="宋体" panose="02010600030101010101" pitchFamily="2" charset="-122"/>
              </a:rPr>
              <a:t>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图乙中通电导线周围存在着磁场，将小磁针移走，该磁场消失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图丙中闭合开关，导体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sz="2400">
                <a:ea typeface="宋体" panose="02010600030101010101" pitchFamily="2" charset="-122"/>
              </a:rPr>
              <a:t>左右运动，灵敏电流计指针不会偏转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图丁中闭合开关，仅对调磁体的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极，导体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sz="2400">
                <a:ea typeface="宋体" panose="02010600030101010101" pitchFamily="2" charset="-122"/>
              </a:rPr>
              <a:t>所受磁场力方向相反</a:t>
            </a:r>
            <a:endParaRPr lang="zh-CN" altLang="en-US" sz="2400"/>
          </a:p>
        </p:txBody>
      </p:sp>
      <p:pic>
        <p:nvPicPr>
          <p:cNvPr id="2" name="图片 -21474812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1180" y="4091940"/>
            <a:ext cx="6009005" cy="16490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660390" y="5859780"/>
            <a:ext cx="179641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8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0" name="文本框 99"/>
          <p:cNvSpPr txBox="1"/>
          <p:nvPr/>
        </p:nvSpPr>
        <p:spPr>
          <a:xfrm>
            <a:off x="9315450" y="1311910"/>
            <a:ext cx="7048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3089910" y="1626870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3089910" y="3375025"/>
            <a:ext cx="6573900" cy="751205"/>
            <a:chOff x="3529" y="5686"/>
            <a:chExt cx="1035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97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福建近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3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年中考真题精讲练</a:t>
              </a:r>
              <a:endPara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22" name="组合 12"/>
          <p:cNvGrpSpPr/>
          <p:nvPr/>
        </p:nvGrpSpPr>
        <p:grpSpPr>
          <a:xfrm>
            <a:off x="3091180" y="4540250"/>
            <a:ext cx="6337547" cy="751205"/>
            <a:chOff x="4643" y="7172"/>
            <a:chExt cx="9982" cy="1185"/>
          </a:xfrm>
        </p:grpSpPr>
        <p:sp>
          <p:nvSpPr>
            <p:cNvPr id="17423" name="文本框 106">
              <a:hlinkClick r:id="rId6" action="ppaction://hlinksldjump"/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076" y="7285"/>
              <a:ext cx="7549" cy="8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grpSp>
          <p:nvGrpSpPr>
            <p:cNvPr id="17424" name="组合 15"/>
            <p:cNvGrpSpPr/>
            <p:nvPr/>
          </p:nvGrpSpPr>
          <p:grpSpPr>
            <a:xfrm>
              <a:off x="4643" y="7172"/>
              <a:ext cx="2233" cy="1185"/>
              <a:chOff x="8163" y="4584"/>
              <a:chExt cx="2870" cy="1632"/>
            </a:xfrm>
          </p:grpSpPr>
          <p:pic>
            <p:nvPicPr>
              <p:cNvPr id="17425" name="图片 16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6" name="文本框 17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>
            <a:hlinkClick r:id="rId1" action="ppaction://hlinksldjump"/>
          </p:cNvPr>
          <p:cNvSpPr txBox="1"/>
          <p:nvPr/>
        </p:nvSpPr>
        <p:spPr>
          <a:xfrm>
            <a:off x="4039870" y="2592705"/>
            <a:ext cx="19900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800">
                <a:ea typeface="黑体" panose="02010609060101010101" pitchFamily="49" charset="-122"/>
              </a:rPr>
              <a:t>考点梳理</a:t>
            </a:r>
            <a:endParaRPr lang="zh-CN" altLang="en-US" sz="2800">
              <a:ea typeface="黑体" panose="02010609060101010101" pitchFamily="49" charset="-122"/>
            </a:endParaRPr>
          </a:p>
        </p:txBody>
      </p:sp>
      <p:sp>
        <p:nvSpPr>
          <p:cNvPr id="2" name="文本框 1">
            <a:hlinkClick r:id="rId8" action="ppaction://hlinksldjump"/>
          </p:cNvPr>
          <p:cNvSpPr txBox="1"/>
          <p:nvPr/>
        </p:nvSpPr>
        <p:spPr>
          <a:xfrm>
            <a:off x="6294755" y="2592705"/>
            <a:ext cx="32740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>
                <a:ea typeface="黑体" panose="02010609060101010101" pitchFamily="49" charset="-122"/>
              </a:rPr>
              <a:t>教材图片分点练</a:t>
            </a:r>
            <a:endParaRPr lang="zh-CN" altLang="en-US" sz="2800">
              <a:ea typeface="黑体" panose="02010609060101010101" pitchFamily="49" charset="-122"/>
            </a:endParaRPr>
          </a:p>
        </p:txBody>
      </p:sp>
      <p:sp>
        <p:nvSpPr>
          <p:cNvPr id="3" name="文本框 2">
            <a:hlinkClick r:id="rId6" action="ppaction://hlinksldjump"/>
          </p:cNvPr>
          <p:cNvSpPr txBox="1"/>
          <p:nvPr/>
        </p:nvSpPr>
        <p:spPr>
          <a:xfrm>
            <a:off x="4596765" y="5467350"/>
            <a:ext cx="14331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实验一</a:t>
            </a:r>
            <a:endParaRPr lang="zh-CN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>
            <a:hlinkClick r:id="rId9" action="ppaction://hlinksldjump"/>
          </p:cNvPr>
          <p:cNvSpPr txBox="1"/>
          <p:nvPr/>
        </p:nvSpPr>
        <p:spPr>
          <a:xfrm>
            <a:off x="7286625" y="5467350"/>
            <a:ext cx="14331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实验二</a:t>
            </a:r>
            <a:endParaRPr lang="zh-CN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917575" y="1231900"/>
            <a:ext cx="10210800" cy="521890"/>
            <a:chOff x="894" y="3246"/>
            <a:chExt cx="16080" cy="822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探究什么情况下磁可以生电</a:t>
              </a:r>
              <a:r>
                <a:rPr lang="zh-CN" altLang="en-US" sz="2400" dirty="0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rPr>
                <a:t>(2018.28)</a:t>
              </a:r>
              <a:endParaRPr lang="zh-CN" altLang="en-US" sz="24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2" name="文本框 101"/>
          <p:cNvSpPr txBox="1"/>
          <p:nvPr/>
        </p:nvSpPr>
        <p:spPr>
          <a:xfrm>
            <a:off x="766445" y="1878965"/>
            <a:ext cx="1090104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9.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福建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28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如图所示是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探究导体在磁场中运动时产生感应电流的条件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的实验装置．闭合开关后，导体棒、灵敏电流计、开关、导线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组成闭合电路．</a:t>
            </a:r>
            <a:r>
              <a:rPr lang="zh-CN" sz="2400">
                <a:ea typeface="宋体" panose="02010600030101010101" pitchFamily="2" charset="-122"/>
              </a:rPr>
              <a:t>实验观察到的现象如表所示．</a:t>
            </a:r>
            <a:endParaRPr lang="zh-CN" altLang="en-US" sz="2400"/>
          </a:p>
        </p:txBody>
      </p:sp>
      <p:pic>
        <p:nvPicPr>
          <p:cNvPr id="2" name="图片 -21474812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2455" y="3632200"/>
            <a:ext cx="3387090" cy="19583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623560" y="5741670"/>
            <a:ext cx="14382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alt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1152208" y="1021715"/>
          <a:ext cx="9845675" cy="50990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10335"/>
                <a:gridCol w="1673225"/>
                <a:gridCol w="2962275"/>
                <a:gridCol w="3799840"/>
              </a:tblGrid>
              <a:tr h="57531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实验序号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磁场方向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导体棒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ab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运动方向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灵敏电流计指针偏转情况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>
                          <a:latin typeface="Times New Roman" panose="02020603050405020304" pitchFamily="18" charset="0"/>
                          <a:sym typeface="Arial" panose="020B0604020202020204" pitchFamily="34" charset="0"/>
                        </a:rPr>
                        <a:t>向下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向上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不偏</a:t>
                      </a:r>
                      <a:r>
                        <a:rPr lang="en-US" sz="2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转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531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向下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不偏转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594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向左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向右偏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向右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向左偏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594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>
                          <a:latin typeface="Times New Roman" panose="02020603050405020304" pitchFamily="18" charset="0"/>
                          <a:sym typeface="Arial" panose="020B0604020202020204" pitchFamily="34" charset="0"/>
                        </a:rPr>
                        <a:t>向上</a:t>
                      </a:r>
                      <a:r>
                        <a:rPr lang="en-US" altLang="zh-CN" sz="2400" b="0">
                          <a:latin typeface="Times New Roman" panose="02020603050405020304" pitchFamily="18" charset="0"/>
                        </a:rPr>
                        <a:t> 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向上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不偏转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531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向下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不偏转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向左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向左偏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531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向右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向右偏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" name="文本框 101"/>
          <p:cNvSpPr txBox="1"/>
          <p:nvPr/>
        </p:nvSpPr>
        <p:spPr>
          <a:xfrm>
            <a:off x="970280" y="1731010"/>
            <a:ext cx="1025144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实验时通过观察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</a:t>
            </a:r>
            <a:r>
              <a:rPr lang="zh-CN" sz="2400">
                <a:ea typeface="宋体" panose="02010600030101010101" pitchFamily="2" charset="-122"/>
              </a:rPr>
              <a:t>来判断电路中是否产生感应电流．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由实验可知，闭合电路中的部分导体在磁场中做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</a:t>
            </a:r>
            <a:r>
              <a:rPr lang="zh-CN" sz="2400">
                <a:ea typeface="宋体" panose="02010600030101010101" pitchFamily="2" charset="-122"/>
              </a:rPr>
              <a:t>运动时，电路中产生感应电流．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比较第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>
                <a:ea typeface="宋体" panose="02010600030101010101" pitchFamily="2" charset="-122"/>
              </a:rPr>
              <a:t>次和第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次实验可知，导体棒运动方向相同时，感应电流的方向与磁场的方向有关．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>
                <a:ea typeface="宋体" panose="02010600030101010101" pitchFamily="2" charset="-122"/>
              </a:rPr>
              <a:t>比较第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sz="2400">
                <a:ea typeface="宋体" panose="02010600030101010101" pitchFamily="2" charset="-122"/>
              </a:rPr>
              <a:t>次和第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sz="2400">
                <a:ea typeface="宋体" panose="02010600030101010101" pitchFamily="2" charset="-122"/>
              </a:rPr>
              <a:t>次实验可知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3618865" y="1864995"/>
            <a:ext cx="37833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灵敏电流计指针是否偏转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70190" y="2955925"/>
            <a:ext cx="18923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切割磁感线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18865" y="4077970"/>
            <a:ext cx="5797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81600" y="5084762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感应电流方向和导体棒运动方向有关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84" name="组合 4"/>
          <p:cNvGrpSpPr/>
          <p:nvPr/>
        </p:nvGrpSpPr>
        <p:grpSpPr>
          <a:xfrm>
            <a:off x="1100164" y="974725"/>
            <a:ext cx="9889112" cy="645159"/>
            <a:chOff x="1594" y="1190"/>
            <a:chExt cx="15573" cy="1017"/>
          </a:xfrm>
        </p:grpSpPr>
        <p:pic>
          <p:nvPicPr>
            <p:cNvPr id="24585" name="图片 1" descr="一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4" y="1273"/>
              <a:ext cx="15573" cy="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文本框 5"/>
            <p:cNvSpPr txBox="1"/>
            <p:nvPr/>
          </p:nvSpPr>
          <p:spPr>
            <a:xfrm>
              <a:off x="7485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333865" y="2487930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55345" y="1859915"/>
            <a:ext cx="9034780" cy="737235"/>
            <a:chOff x="894" y="2929"/>
            <a:chExt cx="14228" cy="1161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2929"/>
              <a:ext cx="11228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探究磁场对通电导体的作用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实验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一</a:t>
                </a:r>
                <a:endParaRPr lang="zh-CN" altLang="en-US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855345" y="2621915"/>
            <a:ext cx="1021270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</a:t>
            </a:r>
            <a:endParaRPr lang="zh-CN" sz="2400"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【设计与进行实验】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1. </a:t>
            </a:r>
            <a:r>
              <a:rPr lang="zh-CN" sz="2400">
                <a:ea typeface="宋体" panose="02010600030101010101" pitchFamily="2" charset="-122"/>
              </a:rPr>
              <a:t>实验原理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通电导体在磁场中受到力的作用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2. </a:t>
            </a:r>
            <a:r>
              <a:rPr lang="zh-CN" sz="2400">
                <a:ea typeface="宋体" panose="02010600030101010101" pitchFamily="2" charset="-122"/>
              </a:rPr>
              <a:t>控制变量法的应用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探究通电导体的运动方向与磁场方向的关系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控制通过导体的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不变，改变磁场方向，观察通电导体的运动方向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9262110" y="4976495"/>
            <a:ext cx="15328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电流方向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00455" y="5436870"/>
            <a:ext cx="9067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大小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" name="文本框 101"/>
          <p:cNvSpPr txBox="1"/>
          <p:nvPr/>
        </p:nvSpPr>
        <p:spPr>
          <a:xfrm>
            <a:off x="917575" y="1382395"/>
            <a:ext cx="1051242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探究通电导体的运动方向与电流方向的关系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控制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不变，改变电流方向，观察通电导体的运动方向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(3)</a:t>
            </a:r>
            <a:r>
              <a:rPr lang="zh-CN" sz="2400">
                <a:ea typeface="宋体" panose="02010600030101010101" pitchFamily="2" charset="-122"/>
              </a:rPr>
              <a:t>探究通电导体的运动方向与电流大小的关系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控制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不变，改变电流大小，观察通电导体的运动情况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ea typeface="黑体" panose="02010609060101010101" pitchFamily="49" charset="-122"/>
              </a:rPr>
              <a:t>【分析现象，总结结论】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3. </a:t>
            </a:r>
            <a:r>
              <a:rPr lang="zh-CN" sz="2400">
                <a:ea typeface="宋体" panose="02010600030101010101" pitchFamily="2" charset="-122"/>
              </a:rPr>
              <a:t>开关断开时，导体在磁场中静止，闭合后导体在磁场中运动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磁场对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导体有力的作用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4. </a:t>
            </a:r>
            <a:r>
              <a:rPr lang="zh-CN" sz="2400">
                <a:ea typeface="宋体" panose="02010600030101010101" pitchFamily="2" charset="-122"/>
              </a:rPr>
              <a:t>总结通电导体运动快慢的影响因素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7899400" y="1496060"/>
            <a:ext cx="14706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磁场方向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41815" y="1547495"/>
            <a:ext cx="14382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电流大小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63535" y="2569845"/>
            <a:ext cx="14541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磁场方向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51365" y="2569845"/>
            <a:ext cx="15328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电流方向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61745" y="4773295"/>
            <a:ext cx="10166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通电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" name="文本框 101"/>
          <p:cNvSpPr txBox="1"/>
          <p:nvPr/>
        </p:nvSpPr>
        <p:spPr>
          <a:xfrm>
            <a:off x="989330" y="1383030"/>
            <a:ext cx="1021270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【交流与反思】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5. </a:t>
            </a:r>
            <a:r>
              <a:rPr lang="zh-CN" sz="2400">
                <a:ea typeface="宋体" panose="02010600030101010101" pitchFamily="2" charset="-122"/>
              </a:rPr>
              <a:t>实验时，使导体运动明显的方法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增大电流或增强磁场或换导体为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线圈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6. </a:t>
            </a:r>
            <a:r>
              <a:rPr lang="zh-CN" sz="2400">
                <a:ea typeface="宋体" panose="02010600030101010101" pitchFamily="2" charset="-122"/>
              </a:rPr>
              <a:t>实验中的能量转化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电能转化为机械能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7. </a:t>
            </a:r>
            <a:r>
              <a:rPr lang="zh-CN" sz="2400">
                <a:ea typeface="宋体" panose="02010600030101010101" pitchFamily="2" charset="-122"/>
              </a:rPr>
              <a:t>断开开关后导体没有立即停下来的原因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导体具有惯性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8. </a:t>
            </a:r>
            <a:r>
              <a:rPr lang="zh-CN" sz="2400">
                <a:ea typeface="宋体" panose="02010600030101010101" pitchFamily="2" charset="-122"/>
              </a:rPr>
              <a:t>磁场对通电导体的作用在生活中的应用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电动机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黑体" panose="02010609060101010101" pitchFamily="49" charset="-122"/>
              </a:rPr>
              <a:t>实验结论：</a:t>
            </a:r>
            <a:r>
              <a:rPr lang="zh-CN" sz="2400">
                <a:ea typeface="宋体" panose="02010600030101010101" pitchFamily="2" charset="-122"/>
              </a:rPr>
              <a:t>通电导体在磁场中要受到力的作用，力的方向跟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方向、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方向都有关，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当电流的方向或磁场方向变得相反时，通电导体受力的方向也变得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9103995" y="4244975"/>
            <a:ext cx="10318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磁场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33475" y="4807585"/>
            <a:ext cx="9861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电流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68675" y="5339715"/>
            <a:ext cx="9391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相反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138555" y="1197610"/>
            <a:ext cx="9739630" cy="622935"/>
            <a:chOff x="1566" y="1660"/>
            <a:chExt cx="15338" cy="981"/>
          </a:xfrm>
        </p:grpSpPr>
        <p:pic>
          <p:nvPicPr>
            <p:cNvPr id="4" name="图片 3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638175" y="2059940"/>
            <a:ext cx="1091565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+mn-ea"/>
                <a:ea typeface="+mn-ea"/>
                <a:cs typeface="+mn-ea"/>
              </a:rPr>
              <a:t>例</a:t>
            </a:r>
            <a:r>
              <a:rPr lang="en-US" altLang="zh-CN" sz="2400">
                <a:latin typeface="+mn-ea"/>
                <a:ea typeface="+mn-ea"/>
                <a:cs typeface="+mn-ea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昆明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在探究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电动机为什么会转动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的实验中：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我们首先想到的是磁体间发生相互作用是因为一个磁体放在了另一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个磁体的磁场中，那么通电导体周围也存在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，磁体会对通电导体产生力的作用吗？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如图所示，将一根导体棒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sz="2400">
                <a:ea typeface="宋体" panose="02010600030101010101" pitchFamily="2" charset="-122"/>
              </a:rPr>
              <a:t>置于蹄形磁铁的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两极之间，未闭合开关前，导体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．闭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合开关后，导体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，说明磁场对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导体有力的作用．</a:t>
            </a:r>
            <a:endParaRPr lang="zh-CN" altLang="en-US" sz="2400"/>
          </a:p>
        </p:txBody>
      </p:sp>
      <p:pic>
        <p:nvPicPr>
          <p:cNvPr id="2" name="图片 -21474812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470" y="3869690"/>
            <a:ext cx="3053715" cy="1857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957310" y="5804535"/>
            <a:ext cx="1457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例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0" name="文本框 99"/>
          <p:cNvSpPr txBox="1"/>
          <p:nvPr/>
        </p:nvSpPr>
        <p:spPr>
          <a:xfrm>
            <a:off x="5212715" y="3316605"/>
            <a:ext cx="885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磁场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18735" y="4354195"/>
            <a:ext cx="885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静止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78150" y="4916805"/>
            <a:ext cx="885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运动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98540" y="4958080"/>
            <a:ext cx="885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通电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/>
      <p:bldP spid="8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" name="文本框 101"/>
          <p:cNvSpPr txBox="1"/>
          <p:nvPr/>
        </p:nvSpPr>
        <p:spPr>
          <a:xfrm>
            <a:off x="961390" y="1382395"/>
            <a:ext cx="1012571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>
                <a:ea typeface="宋体" panose="02010600030101010101" pitchFamily="2" charset="-122"/>
              </a:rPr>
              <a:t>断开开关，将图中磁铁的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极对调，再闭合开关，会发现导体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sz="2400">
                <a:ea typeface="宋体" panose="02010600030101010101" pitchFamily="2" charset="-122"/>
              </a:rPr>
              <a:t>的运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动方向与对调前的运动方向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，说明通电导体在磁场中的受力方向与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</a:t>
            </a:r>
            <a:r>
              <a:rPr lang="zh-CN" sz="2400">
                <a:ea typeface="宋体" panose="02010600030101010101" pitchFamily="2" charset="-122"/>
              </a:rPr>
              <a:t>有关．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>
                <a:ea typeface="宋体" panose="02010600030101010101" pitchFamily="2" charset="-122"/>
              </a:rPr>
              <a:t>断开开关，将图中电源的正、负极对调，再闭合开关，会发现导体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sz="2400">
                <a:ea typeface="宋体" panose="02010600030101010101" pitchFamily="2" charset="-122"/>
              </a:rPr>
              <a:t>的运动方向与对调前的运动方向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，说明通电导体在磁场中的受力方向与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有关．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(5)</a:t>
            </a:r>
            <a:r>
              <a:rPr lang="zh-CN" sz="2400">
                <a:ea typeface="宋体" panose="02010600030101010101" pitchFamily="2" charset="-122"/>
              </a:rPr>
              <a:t>如果同时改变磁场方向和电流方向，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能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不能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确定受力方向与磁场方向或电流方向是否有关．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4812665" y="2025650"/>
            <a:ext cx="10483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相反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55445" y="2629535"/>
            <a:ext cx="16421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磁场方向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25085" y="3651250"/>
            <a:ext cx="11112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相反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54480" y="4229100"/>
            <a:ext cx="16713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电流方向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91275" y="4823460"/>
            <a:ext cx="100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不能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4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035685" y="2148840"/>
            <a:ext cx="1838960" cy="474345"/>
            <a:chOff x="1318" y="2359"/>
            <a:chExt cx="2896" cy="747"/>
          </a:xfrm>
        </p:grpSpPr>
        <p:pic>
          <p:nvPicPr>
            <p:cNvPr id="4" name="图片 3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补充设问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941070" y="2818130"/>
            <a:ext cx="1030986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(6)</a:t>
            </a:r>
            <a:r>
              <a:rPr lang="zh-CN" sz="2400">
                <a:ea typeface="宋体" panose="02010600030101010101" pitchFamily="2" charset="-122"/>
              </a:rPr>
              <a:t>在图中，通电导体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sz="2400">
                <a:ea typeface="宋体" panose="02010600030101010101" pitchFamily="2" charset="-122"/>
              </a:rPr>
              <a:t>运动的过程，是把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能转化为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能的过程．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(7)</a:t>
            </a:r>
            <a:r>
              <a:rPr lang="zh-CN" sz="2400">
                <a:ea typeface="宋体" panose="02010600030101010101" pitchFamily="2" charset="-122"/>
              </a:rPr>
              <a:t>若增加电源电压或增强磁体的磁性，导体的运动速度会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加快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减慢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6884670" y="2956560"/>
            <a:ext cx="7518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26525" y="2956560"/>
            <a:ext cx="11576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机械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85555" y="4060825"/>
            <a:ext cx="9544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加快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972185" y="1658620"/>
            <a:ext cx="9034780" cy="737235"/>
            <a:chOff x="894" y="2929"/>
            <a:chExt cx="14228" cy="1161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2929"/>
              <a:ext cx="11228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探究怎样产生感应电流</a:t>
              </a:r>
              <a:r>
                <a:rPr lang="zh-CN" altLang="en-US" sz="2400" dirty="0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rPr>
                <a:t>(2018.28)</a:t>
              </a:r>
              <a:endParaRPr sz="24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实验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二</a:t>
                </a:r>
                <a:endParaRPr lang="zh-CN" altLang="en-US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2" name="文本框 101"/>
          <p:cNvSpPr txBox="1"/>
          <p:nvPr/>
        </p:nvSpPr>
        <p:spPr>
          <a:xfrm>
            <a:off x="828675" y="2707640"/>
            <a:ext cx="10793095" cy="3230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【设计与进行实验】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 1. </a:t>
            </a:r>
            <a:r>
              <a:rPr lang="zh-CN" sz="2400">
                <a:ea typeface="宋体" panose="02010600030101010101" pitchFamily="2" charset="-122"/>
              </a:rPr>
              <a:t>实验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原理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电磁感应</a:t>
            </a:r>
            <a:r>
              <a:rPr lang="en-US" sz="2400">
                <a:latin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宋体" panose="02010600030101010101" pitchFamily="2" charset="-122"/>
              </a:rPr>
              <a:t>转换法的应用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通过灵敏电流计的指针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>
                <a:ea typeface="宋体" panose="02010600030101010101" pitchFamily="2" charset="-122"/>
              </a:rPr>
              <a:t>来判断感应电流的产生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[2018.28(1)]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2400"/>
          </a:p>
        </p:txBody>
      </p:sp>
      <p:grpSp>
        <p:nvGrpSpPr>
          <p:cNvPr id="30" name="组合 29"/>
          <p:cNvGrpSpPr/>
          <p:nvPr/>
        </p:nvGrpSpPr>
        <p:grpSpPr>
          <a:xfrm>
            <a:off x="9374505" y="2707640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264275" y="4446270"/>
            <a:ext cx="17354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是否偏转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692594" y="1520825"/>
            <a:ext cx="10515147" cy="645159"/>
            <a:chOff x="1208" y="1190"/>
            <a:chExt cx="16640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214120" y="2472055"/>
            <a:ext cx="2261870" cy="521970"/>
            <a:chOff x="7040" y="3883"/>
            <a:chExt cx="3562" cy="822"/>
          </a:xfrm>
        </p:grpSpPr>
        <p:sp>
          <p:nvSpPr>
            <p:cNvPr id="39941" name="文本框 23"/>
            <p:cNvSpPr txBox="1"/>
            <p:nvPr/>
          </p:nvSpPr>
          <p:spPr>
            <a:xfrm>
              <a:off x="8007" y="3883"/>
              <a:ext cx="259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</a:rPr>
                <a:t>考点梳理</a:t>
              </a:r>
              <a:endParaRPr lang="zh-CN" altLang="en-US" sz="28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40" y="3883"/>
              <a:ext cx="940" cy="773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1104265" y="3357245"/>
            <a:ext cx="10210800" cy="52189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电动机和发电机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963930" y="4039870"/>
            <a:ext cx="10264140" cy="212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磁场对通电导体的作用：</a:t>
            </a:r>
            <a:r>
              <a:rPr lang="zh-CN" sz="2400">
                <a:ea typeface="宋体" panose="02010600030101010101" pitchFamily="2" charset="-122"/>
              </a:rPr>
              <a:t>通电导线在磁场中受到力的作用，力的方向跟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的方向都有关系，当其中任意一个方向变得相反时，通电导线受力的方向也变得相反．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1273810" y="4714240"/>
            <a:ext cx="869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磁场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53030" y="4714240"/>
            <a:ext cx="9804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电流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" name="文本框 101"/>
          <p:cNvSpPr txBox="1"/>
          <p:nvPr/>
        </p:nvSpPr>
        <p:spPr>
          <a:xfrm>
            <a:off x="768985" y="1057275"/>
            <a:ext cx="10793095" cy="54463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3. </a:t>
            </a:r>
            <a:r>
              <a:rPr lang="zh-CN" sz="2400">
                <a:sym typeface="+mn-ea"/>
              </a:rPr>
              <a:t>控制变量法的应用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(1)</a:t>
            </a:r>
            <a:r>
              <a:rPr lang="zh-CN" sz="2400">
                <a:sym typeface="+mn-ea"/>
              </a:rPr>
              <a:t>探究电流方向与磁场方向的关系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(</a:t>
            </a:r>
            <a:r>
              <a:rPr lang="zh-CN" sz="2400">
                <a:sym typeface="+mn-ea"/>
              </a:rPr>
              <a:t>控制导体运动方向不变，改变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sym typeface="+mn-ea"/>
              </a:rPr>
              <a:t>，观察灵敏电流计指针的偏转方向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仿宋_GB2312" charset="0"/>
                <a:sym typeface="+mn-ea"/>
              </a:rPr>
              <a:t>[2018.28(3)]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探究电流方向与导体运动方向的关系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控制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磁场方向不变，改变导体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，观察灵敏电流计指针的偏转方向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[2018.28(4)]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探究感应电流大小与导体运动速度的关系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保持磁场强度不变，让导体以不同的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沿相同方向做切割磁感线运动，观察灵敏电流计指针的偏转情况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4. </a:t>
            </a:r>
            <a:r>
              <a:rPr lang="zh-CN" sz="2400">
                <a:ea typeface="宋体" panose="02010600030101010101" pitchFamily="2" charset="-122"/>
              </a:rPr>
              <a:t>安培定则的应用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5. </a:t>
            </a:r>
            <a:r>
              <a:rPr lang="zh-CN" sz="2400">
                <a:ea typeface="宋体" panose="02010600030101010101" pitchFamily="2" charset="-122"/>
              </a:rPr>
              <a:t>根据实验现象，分析总结产生感应电流的条件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[2018.28(2)]</a:t>
            </a:r>
            <a:endParaRPr lang="zh-CN" sz="2400">
              <a:ea typeface="黑体" panose="02010609060101010101" pitchFamily="49" charset="-122"/>
            </a:endParaRPr>
          </a:p>
          <a:p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10079990" y="2816860"/>
            <a:ext cx="1688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运动方向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27785" y="4442460"/>
            <a:ext cx="1032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速度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92615" y="1758315"/>
            <a:ext cx="1845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磁场方向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" name="文本框 101"/>
          <p:cNvSpPr txBox="1"/>
          <p:nvPr/>
        </p:nvSpPr>
        <p:spPr>
          <a:xfrm>
            <a:off x="768985" y="1317625"/>
            <a:ext cx="1079309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  <a:sym typeface="+mn-ea"/>
              </a:rPr>
              <a:t>【交流与反思】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6. </a:t>
            </a:r>
            <a:r>
              <a:rPr lang="zh-CN" sz="2400">
                <a:sym typeface="+mn-ea"/>
              </a:rPr>
              <a:t>导体在磁场中运动时，电流计指针不偏转的原因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[a.</a:t>
            </a:r>
            <a:r>
              <a:rPr lang="zh-CN" sz="2400">
                <a:sym typeface="+mn-ea"/>
              </a:rPr>
              <a:t>没有感应电流产生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(</a:t>
            </a:r>
            <a:r>
              <a:rPr lang="zh-CN" sz="2400">
                <a:sym typeface="+mn-ea"/>
              </a:rPr>
              <a:t>导体没有做切割磁感线运动、电路没有闭合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)</a:t>
            </a:r>
            <a:r>
              <a:rPr lang="zh-CN" sz="2400">
                <a:sym typeface="+mn-ea"/>
              </a:rPr>
              <a:t>；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b.</a:t>
            </a:r>
            <a:r>
              <a:rPr lang="zh-CN" sz="2400">
                <a:sym typeface="+mn-ea"/>
              </a:rPr>
              <a:t>产生的感应电流太小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]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7. </a:t>
            </a:r>
            <a:r>
              <a:rPr lang="zh-CN" sz="2400">
                <a:ea typeface="宋体" panose="02010600030101010101" pitchFamily="2" charset="-122"/>
              </a:rPr>
              <a:t>要使电流计指针偏转明显可采取的措施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换灵敏度高的电流计、用多匝数线圈替代单根导体棒、加快导体切割磁感线的速度、换磁性更强的蹄形磁铁等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8. </a:t>
            </a:r>
            <a:r>
              <a:rPr lang="zh-CN" sz="2400">
                <a:ea typeface="宋体" panose="02010600030101010101" pitchFamily="2" charset="-122"/>
              </a:rPr>
              <a:t>实验中能量的转化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(________</a:t>
            </a:r>
            <a:r>
              <a:rPr lang="zh-CN" sz="2400">
                <a:ea typeface="宋体" panose="02010600030101010101" pitchFamily="2" charset="-122"/>
              </a:rPr>
              <a:t>能转化为电能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黑体" panose="02010609060101010101" pitchFamily="49" charset="-122"/>
              </a:rPr>
              <a:t>实验结论：</a:t>
            </a:r>
            <a:r>
              <a:rPr lang="zh-CN" sz="2400">
                <a:ea typeface="宋体" panose="02010600030101010101" pitchFamily="2" charset="-122"/>
              </a:rPr>
              <a:t>闭合电路的部分导体在磁场中做切割磁感线运动产生感应电流，电流的方向与磁场方向和导体运动方向有关．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3853815" y="4168775"/>
            <a:ext cx="1032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机械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138555" y="1125855"/>
            <a:ext cx="9739630" cy="622935"/>
            <a:chOff x="1566" y="1660"/>
            <a:chExt cx="15338" cy="981"/>
          </a:xfrm>
        </p:grpSpPr>
        <p:pic>
          <p:nvPicPr>
            <p:cNvPr id="4" name="图片 3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687060" y="5646420"/>
            <a:ext cx="13995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例</a:t>
            </a:r>
            <a:r>
              <a:rPr lang="en-US" altLang="zh-CN" sz="1800">
                <a:cs typeface="楷体_GB2312" charset="0"/>
              </a:rPr>
              <a:t>2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>
              <a:cs typeface="楷体_GB231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26820" y="1921510"/>
            <a:ext cx="973836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+mn-ea"/>
                <a:ea typeface="+mn-ea"/>
                <a:cs typeface="+mn-ea"/>
              </a:rPr>
              <a:t>例</a:t>
            </a:r>
            <a:r>
              <a:rPr lang="en-US" altLang="zh-CN" sz="2400">
                <a:latin typeface="+mn-ea"/>
                <a:ea typeface="+mn-ea"/>
                <a:cs typeface="+mn-ea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贵阳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小明在探究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怎样产生感应电流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的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实验中，用导线将金属棒、开关、灵敏电流计连接成如图所示的电路．</a:t>
            </a:r>
            <a:r>
              <a:rPr lang="zh-CN" sz="2400">
                <a:ea typeface="宋体" panose="02010600030101010101" pitchFamily="2" charset="-122"/>
              </a:rPr>
              <a:t>请你参与探究并回答下列问题：</a:t>
            </a:r>
            <a:endParaRPr lang="zh-CN" altLang="en-US" sz="2400"/>
          </a:p>
        </p:txBody>
      </p:sp>
      <p:pic>
        <p:nvPicPr>
          <p:cNvPr id="2" name="图片 -21474812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5510" y="3362960"/>
            <a:ext cx="2760980" cy="19640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05815" y="989965"/>
            <a:ext cx="1058100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悬挂金属棒静置于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形磁体的磁场中，此时两极正对区域磁感线的箭头方向是竖直向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上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下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灵敏电流计的作用是用来检测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的．若闭合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开关后并未发现电流计指针偏转，经检查器材均完好，各器材间连接无误，那么接下来你认为最应该关注的器材是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小明认为是原来磁铁的磁性太弱所致，他提出更换磁性更强的磁铁，就在他移动原磁铁时，你发现电流计的指针出现了晃动，你认为接下来最应该做什么来找到让电流计指针偏转的原因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仅写出最应该进行的一步操作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2525395" y="1644015"/>
            <a:ext cx="5943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下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51120" y="2222500"/>
            <a:ext cx="16573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感应电流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69565" y="3298825"/>
            <a:ext cx="9696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磁铁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42280" y="4935220"/>
            <a:ext cx="2861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反复来回移动磁铁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71220" y="1395730"/>
            <a:ext cx="1058100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>
                <a:ea typeface="宋体" panose="02010600030101010101" pitchFamily="2" charset="-122"/>
              </a:rPr>
              <a:t>就根据上述探究过程，小明就说：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cs typeface="楷体_GB2312" charset="0"/>
              </a:rPr>
              <a:t>我们找到产生感应电流的秘密了！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此时你对小明的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成果发布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何评价？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__________.</a:t>
            </a:r>
            <a:endParaRPr lang="zh-CN" altLang="en-US" sz="2400"/>
          </a:p>
        </p:txBody>
      </p:sp>
      <p:grpSp>
        <p:nvGrpSpPr>
          <p:cNvPr id="5" name="组合 4"/>
          <p:cNvGrpSpPr/>
          <p:nvPr/>
        </p:nvGrpSpPr>
        <p:grpSpPr>
          <a:xfrm>
            <a:off x="871220" y="3406140"/>
            <a:ext cx="1838960" cy="474345"/>
            <a:chOff x="1318" y="2359"/>
            <a:chExt cx="2896" cy="747"/>
          </a:xfrm>
        </p:grpSpPr>
        <p:pic>
          <p:nvPicPr>
            <p:cNvPr id="4" name="图片 3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补充设问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782320" y="4048760"/>
            <a:ext cx="1061148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(5)</a:t>
            </a:r>
            <a:r>
              <a:rPr lang="zh-CN" sz="2400">
                <a:ea typeface="宋体" panose="02010600030101010101" pitchFamily="2" charset="-122"/>
              </a:rPr>
              <a:t>闭合开关，电流计指针不偏转，让导体在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形磁体中左右运动，电流计指针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偏转；断开开关，让导体在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形磁体中左右运动，电流计指针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偏转．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均选填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会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不会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 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1069340" y="1925955"/>
            <a:ext cx="1011174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仅凭一个偶然得到的现象是需要反复验证的 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99515" y="4695190"/>
            <a:ext cx="5943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会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211435" y="4695190"/>
            <a:ext cx="9696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不会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" name="文本框 101"/>
          <p:cNvSpPr txBox="1"/>
          <p:nvPr/>
        </p:nvSpPr>
        <p:spPr>
          <a:xfrm>
            <a:off x="790575" y="1051560"/>
            <a:ext cx="1061148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(6)</a:t>
            </a:r>
            <a:r>
              <a:rPr lang="zh-CN" sz="2400">
                <a:ea typeface="宋体" panose="02010600030101010101" pitchFamily="2" charset="-122"/>
              </a:rPr>
              <a:t>闭合开关，让导体在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形磁体中竖直上下运动，电流计指针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偏转；让导体在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形磁体中斜向上或斜向下运动，电流计指针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偏转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均选填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会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不会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(7)</a:t>
            </a:r>
            <a:r>
              <a:rPr lang="zh-CN" sz="2400">
                <a:ea typeface="宋体" panose="02010600030101010101" pitchFamily="2" charset="-122"/>
              </a:rPr>
              <a:t>由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(5)(6)</a:t>
            </a:r>
            <a:r>
              <a:rPr lang="zh-CN" sz="2400">
                <a:ea typeface="宋体" panose="02010600030101010101" pitchFamily="2" charset="-122"/>
              </a:rPr>
              <a:t>的实验现象可知，导体在磁场中运动产生电流的条件是：导体必须是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电路的一部分，且一定要做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</a:t>
            </a:r>
            <a:r>
              <a:rPr lang="zh-CN" sz="2400">
                <a:ea typeface="宋体" panose="02010600030101010101" pitchFamily="2" charset="-122"/>
              </a:rPr>
              <a:t>运动．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(8)</a:t>
            </a:r>
            <a:r>
              <a:rPr lang="zh-CN" sz="2400">
                <a:ea typeface="宋体" panose="02010600030101010101" pitchFamily="2" charset="-122"/>
              </a:rPr>
              <a:t>闭合开关后，若导体向左运动时，电流计指针向右偏转，将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形磁体对调，使导体向左运动，此时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电流计指针向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左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右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偏转．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(9)</a:t>
            </a:r>
            <a:r>
              <a:rPr lang="zh-CN" sz="2400">
                <a:ea typeface="宋体" panose="02010600030101010101" pitchFamily="2" charset="-122"/>
              </a:rPr>
              <a:t>实验中，通过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</a:t>
            </a:r>
            <a:r>
              <a:rPr lang="zh-CN" sz="2400">
                <a:ea typeface="宋体" panose="02010600030101010101" pitchFamily="2" charset="-122"/>
              </a:rPr>
              <a:t>判断电路中是否产生感应电流；通过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</a:t>
            </a:r>
            <a:r>
              <a:rPr lang="zh-CN" sz="2400">
                <a:ea typeface="宋体" panose="02010600030101010101" pitchFamily="2" charset="-122"/>
              </a:rPr>
              <a:t>判断感应电流产生的方向．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9182735" y="1170305"/>
            <a:ext cx="9696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不会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92465" y="1708150"/>
            <a:ext cx="6102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会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90320" y="3359785"/>
            <a:ext cx="10318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闭合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51245" y="3359785"/>
            <a:ext cx="19545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切割磁感线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60440" y="4492625"/>
            <a:ext cx="7194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左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28975" y="5024755"/>
            <a:ext cx="3064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电流计指针是否偏转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62075" y="5556885"/>
            <a:ext cx="22352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指针偏转方向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" name="文本框 101"/>
          <p:cNvSpPr txBox="1"/>
          <p:nvPr/>
        </p:nvSpPr>
        <p:spPr>
          <a:xfrm>
            <a:off x="789940" y="1430020"/>
            <a:ext cx="1061148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(10)</a:t>
            </a:r>
            <a:r>
              <a:rPr lang="zh-CN" sz="2400">
                <a:ea typeface="宋体" panose="02010600030101010101" pitchFamily="2" charset="-122"/>
              </a:rPr>
              <a:t>小明还提出了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感应电流的大小可能与导体切割磁感线的速度有关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的猜想，请简明扼要地写出验证你的猜想的重要步骤，并对实验结果进行简单的分析判断：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____________________________________________________________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__________________________________________________________________________________________________________________________________________________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_.(11)</a:t>
            </a:r>
            <a:r>
              <a:rPr lang="zh-CN" sz="2400">
                <a:ea typeface="宋体" panose="02010600030101010101" pitchFamily="2" charset="-122"/>
              </a:rPr>
              <a:t>在这个实验中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能转化为了电能，此原理可用来制造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电动机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发电机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789940" y="2501900"/>
            <a:ext cx="1036256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闭合开关，只改变导体切割磁感线的速度，观察灵敏电流计指针的偏转情况，若灵敏电流计的指针偏转幅度不同，说明感应电流的大小与导体切割磁感线的速度有关；若指针偏转幅度相同，说明感应电流的大小与导体切割磁感线的速度无关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36925" y="4845050"/>
            <a:ext cx="10166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机械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38945" y="4845050"/>
            <a:ext cx="11874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发电机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" name="文本框 101"/>
          <p:cNvSpPr txBox="1"/>
          <p:nvPr/>
        </p:nvSpPr>
        <p:spPr>
          <a:xfrm>
            <a:off x="775335" y="1362710"/>
            <a:ext cx="1078484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2. </a:t>
            </a:r>
            <a:r>
              <a:rPr lang="zh-CN" sz="2400">
                <a:ea typeface="黑体" panose="02010609060101010101" pitchFamily="49" charset="-122"/>
                <a:sym typeface="+mn-ea"/>
              </a:rPr>
              <a:t>电磁感应</a:t>
            </a:r>
            <a:r>
              <a:rPr lang="en-US" sz="2400">
                <a:latin typeface="Times New Roman" panose="02020603050405020304" pitchFamily="18" charset="0"/>
                <a:cs typeface="仿宋_GB2312" charset="0"/>
                <a:sym typeface="+mn-ea"/>
              </a:rPr>
              <a:t>(2018.28)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(1)</a:t>
            </a:r>
            <a:r>
              <a:rPr lang="zh-CN" sz="2400">
                <a:sym typeface="+mn-ea"/>
              </a:rPr>
              <a:t>物理学史：英国物理学家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sym typeface="+mn-ea"/>
              </a:rPr>
              <a:t>在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1831</a:t>
            </a:r>
            <a:r>
              <a:rPr lang="zh-CN" sz="2400">
                <a:sym typeface="+mn-ea"/>
              </a:rPr>
              <a:t>年发现了电磁感应现象．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电磁感应现象：闭合电路的部分导体在磁场中做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</a:t>
            </a:r>
            <a:r>
              <a:rPr lang="zh-CN" sz="2400">
                <a:ea typeface="宋体" panose="02010600030101010101" pitchFamily="2" charset="-122"/>
              </a:rPr>
              <a:t>运动时产生电流的现象．产生的电流叫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产生感应电流的条件：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</a:t>
            </a:r>
            <a:r>
              <a:rPr lang="zh-CN" sz="2400">
                <a:ea typeface="宋体" panose="02010600030101010101" pitchFamily="2" charset="-122"/>
              </a:rPr>
              <a:t>闭合电路；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b.</a:t>
            </a:r>
            <a:r>
              <a:rPr lang="zh-CN" sz="2400">
                <a:ea typeface="宋体" panose="02010600030101010101" pitchFamily="2" charset="-122"/>
              </a:rPr>
              <a:t>导体做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</a:t>
            </a:r>
            <a:r>
              <a:rPr lang="zh-CN" sz="2400">
                <a:ea typeface="宋体" panose="02010600030101010101" pitchFamily="2" charset="-122"/>
              </a:rPr>
              <a:t>运动．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(2018.28)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>
                <a:ea typeface="宋体" panose="02010600030101010101" pitchFamily="2" charset="-122"/>
              </a:rPr>
              <a:t>影响感应电流方向的因素：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</a:t>
            </a:r>
            <a:r>
              <a:rPr lang="zh-CN" sz="2400">
                <a:ea typeface="宋体" panose="02010600030101010101" pitchFamily="2" charset="-122"/>
              </a:rPr>
              <a:t>的方向、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方向；当其中任意一个方向变得相反时，感应电流的方向也变得相反．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7839075" y="2616200"/>
            <a:ext cx="18827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切割磁感线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09820" y="3145790"/>
            <a:ext cx="16294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感应电流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32345" y="3677920"/>
            <a:ext cx="19773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切割磁感线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45075" y="4785360"/>
            <a:ext cx="25317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导体切割磁感线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30920" y="4785360"/>
            <a:ext cx="10909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磁场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79315" y="2019935"/>
            <a:ext cx="13284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法拉第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4" grpId="0"/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036638" y="1674495"/>
          <a:ext cx="10008870" cy="44513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49450"/>
                <a:gridCol w="4302760"/>
                <a:gridCol w="3756660"/>
              </a:tblGrid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CF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电动机(2019.7)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发电机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61087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原理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494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实验装</a:t>
                      </a: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置图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30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能量转化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______能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→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______能</a:t>
                      </a:r>
                      <a:endParaRPr lang="en-US" altLang="en-US" sz="2400" b="0">
                        <a:latin typeface="MS Mincho" panose="02020609040205080304" charset="-128"/>
                        <a:ea typeface="MS Mincho" panose="02020609040205080304" charset="-128"/>
                        <a:cs typeface="MS Mincho" panose="02020609040205080304" charset="-128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______能</a:t>
                      </a:r>
                      <a:r>
                        <a:rPr lang="en-US" sz="2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→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______能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30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区别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有电源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无电源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30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应用举例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扬声器、电风扇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动圈式话筒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2" name="文本框 101"/>
          <p:cNvSpPr txBox="1"/>
          <p:nvPr/>
        </p:nvSpPr>
        <p:spPr>
          <a:xfrm>
            <a:off x="950595" y="106045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400">
                <a:ea typeface="黑体" panose="02010609060101010101" pitchFamily="49" charset="-122"/>
              </a:rPr>
              <a:t>电动机与发电机的区别</a:t>
            </a:r>
            <a:endParaRPr lang="zh-CN" altLang="en-US" sz="2400"/>
          </a:p>
        </p:txBody>
      </p:sp>
      <p:pic>
        <p:nvPicPr>
          <p:cNvPr id="20" name="图片 1731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3625850" y="2898775"/>
            <a:ext cx="1947545" cy="148717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-21474812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0685" y="2972435"/>
            <a:ext cx="1818640" cy="13347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3286760" y="2374900"/>
            <a:ext cx="41294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通电导体在磁场中受力运动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09940" y="2374900"/>
            <a:ext cx="18186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电磁感应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72255" y="4550410"/>
            <a:ext cx="869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电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30190" y="4550410"/>
            <a:ext cx="12172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机械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34960" y="4550410"/>
            <a:ext cx="11226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机械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501505" y="4550410"/>
            <a:ext cx="6946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电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233805" y="2373630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高压输电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1069975" y="3032125"/>
            <a:ext cx="1024128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高压输电原理：</a:t>
            </a:r>
            <a:r>
              <a:rPr lang="zh-CN" sz="2400">
                <a:ea typeface="宋体" panose="02010600030101010101" pitchFamily="2" charset="-122"/>
              </a:rPr>
              <a:t>在电能传输功率恒定的情况下，电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压越高，电流越小，电流流过导线时产生的热量越小，所以采用高压输电可以减少电能在输电线路上的损失．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1019175" y="1713230"/>
            <a:ext cx="3743960" cy="521970"/>
            <a:chOff x="1207" y="2490"/>
            <a:chExt cx="5896" cy="822"/>
          </a:xfrm>
        </p:grpSpPr>
        <p:sp>
          <p:nvSpPr>
            <p:cNvPr id="24" name="文本框 23"/>
            <p:cNvSpPr txBox="1"/>
            <p:nvPr/>
          </p:nvSpPr>
          <p:spPr>
            <a:xfrm>
              <a:off x="2174" y="2490"/>
              <a:ext cx="4929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</a:rPr>
                <a:t>教材图片分点练</a:t>
              </a:r>
              <a:endParaRPr lang="zh-CN" altLang="en-US" sz="28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5" name="图片 24" descr="二级标（14磅）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07" y="2490"/>
              <a:ext cx="940" cy="773"/>
            </a:xfrm>
            <a:prstGeom prst="rect">
              <a:avLst/>
            </a:prstGeom>
          </p:spPr>
        </p:pic>
      </p:grpSp>
      <p:pic>
        <p:nvPicPr>
          <p:cNvPr id="3" name="图片 -21474812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345" y="2617470"/>
            <a:ext cx="2299335" cy="2171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781050" y="5107305"/>
            <a:ext cx="30943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(HK</a:t>
            </a:r>
            <a:r>
              <a:rPr lang="zh-CN" sz="1800">
                <a:cs typeface="仿宋_GB2312" charset="0"/>
              </a:rPr>
              <a:t>九年级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P153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17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28)</a:t>
            </a:r>
            <a:endParaRPr lang="zh-CN" altLang="en-US" sz="1800"/>
          </a:p>
        </p:txBody>
      </p:sp>
      <p:sp>
        <p:nvSpPr>
          <p:cNvPr id="6" name="文本框 5"/>
          <p:cNvSpPr txBox="1"/>
          <p:nvPr/>
        </p:nvSpPr>
        <p:spPr>
          <a:xfrm>
            <a:off x="3660140" y="2737485"/>
            <a:ext cx="804291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宋体" panose="02010600030101010101" pitchFamily="2" charset="-122"/>
              </a:rPr>
              <a:t>如图所示是某小组制作的一台简易电动机．</a:t>
            </a:r>
            <a:r>
              <a:rPr lang="zh-CN" sz="2400">
                <a:ea typeface="黑体" panose="02010609060101010101" pitchFamily="49" charset="-122"/>
              </a:rPr>
              <a:t>考向：惯性的理解</a:t>
            </a:r>
            <a:endParaRPr lang="zh-CN" sz="2400"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一开始接通电源，线圈竖直不动，当用手推一下线圈转起来以后再次转到竖起位置不会停下来是由于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10044430" y="4478020"/>
            <a:ext cx="10153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惯性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1383030" y="835025"/>
            <a:ext cx="1153223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  <a:sym typeface="+mn-ea"/>
              </a:rPr>
              <a:t>考向：通电导体在磁场中受力和运动情况判断</a:t>
            </a:r>
            <a:endParaRPr lang="zh-CN" sz="2400"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(2)</a:t>
            </a:r>
            <a:r>
              <a:rPr lang="zh-CN" sz="2400">
                <a:sym typeface="+mn-ea"/>
              </a:rPr>
              <a:t>接通电源后轻轻推一下线圈，线圈就会不停地转动的原因是：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_____________________________.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>
                <a:ea typeface="宋体" panose="02010600030101010101" pitchFamily="2" charset="-122"/>
              </a:rPr>
              <a:t>要使线圈的转动方向发生改变，请你写出一条方案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__________________.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>
                <a:ea typeface="宋体" panose="02010600030101010101" pitchFamily="2" charset="-122"/>
              </a:rPr>
              <a:t>若要想让线圈转得更快，可行的办法有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zh-CN" sz="2400">
                <a:ea typeface="黑体" panose="02010609060101010101" pitchFamily="49" charset="-122"/>
              </a:rPr>
              <a:t>考向：能量转化</a:t>
            </a:r>
            <a:endParaRPr lang="zh-CN" sz="2400"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(5)</a:t>
            </a:r>
            <a:r>
              <a:rPr lang="zh-CN" sz="2400">
                <a:ea typeface="宋体" panose="02010600030101010101" pitchFamily="2" charset="-122"/>
              </a:rPr>
              <a:t>干电池作为电源向电路供电是将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能转化为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能；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电动机是将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能转化为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能．</a:t>
            </a:r>
            <a:endParaRPr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1475105" y="311404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只改变磁场的方向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64375" y="3664585"/>
            <a:ext cx="20885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增大电源电压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91945" y="4239895"/>
            <a:ext cx="30543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换用磁性更强的磁体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94425" y="5394325"/>
            <a:ext cx="11226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化学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55685" y="5394325"/>
            <a:ext cx="8369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57550" y="5926455"/>
            <a:ext cx="7575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266690" y="5926455"/>
            <a:ext cx="6089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动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96060" y="207010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通电线圈在磁场中受到力的作用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5" grpId="0"/>
      <p:bldP spid="8" grpId="0"/>
      <p:bldP spid="9" grpId="0"/>
      <p:bldP spid="10" grpId="0"/>
      <p:bldP spid="12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-21474812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0595" y="2364740"/>
            <a:ext cx="2566035" cy="19246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" name="文本框 101"/>
          <p:cNvSpPr txBox="1"/>
          <p:nvPr/>
        </p:nvSpPr>
        <p:spPr>
          <a:xfrm>
            <a:off x="950595" y="4687570"/>
            <a:ext cx="31915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(HK</a:t>
            </a:r>
            <a:r>
              <a:rPr lang="zh-CN" sz="1800">
                <a:cs typeface="仿宋_GB2312" charset="0"/>
              </a:rPr>
              <a:t>九年级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P169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18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17) 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3899535" y="1370330"/>
            <a:ext cx="762762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>
                <a:ea typeface="宋体" panose="02010600030101010101" pitchFamily="2" charset="-122"/>
              </a:rPr>
              <a:t>如图所示是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探究导体在磁场中运动时产生感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应电流的条件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的实验装置．</a:t>
            </a:r>
            <a:r>
              <a:rPr lang="zh-CN" sz="2400">
                <a:ea typeface="宋体" panose="02010600030101010101" pitchFamily="2" charset="-122"/>
              </a:rPr>
              <a:t>闭合开关后，导体棒、灵敏电流计、开关、导线组成闭合电路．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考向：与产生感应电流条件的相关判断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要使灵敏电流计的指针发生偏转，可行的操作是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要使灵敏电流计的指针偏转方向发生改变，可以采取的方法是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3899535" y="422719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闭合开关，使导体棒水平左右运动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25440" y="5361305"/>
            <a:ext cx="27051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调换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极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极位置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</p:bldLst>
  </p:timing>
</p:sld>
</file>

<file path=ppt/tags/tag1.xml><?xml version="1.0" encoding="utf-8"?>
<p:tagLst xmlns:p="http://schemas.openxmlformats.org/presentationml/2006/main">
  <p:tag name="KSO_WM_SLIDE_ITEM_CNT" val="4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4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2_1"/>
  <p:tag name="KSO_WM_UNIT_ID" val="258*l_h_f*1_2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5.xml><?xml version="1.0" encoding="utf-8"?>
<p:tagLst xmlns:p="http://schemas.openxmlformats.org/presentationml/2006/main">
  <p:tag name="KSO_WM_SLIDE_ITEM_CNT" val="4"/>
</p:tagLst>
</file>

<file path=ppt/tags/tag6.xml><?xml version="1.0" encoding="utf-8"?>
<p:tagLst xmlns:p="http://schemas.openxmlformats.org/presentationml/2006/main">
  <p:tag name="KSO_WM_SLIDE_ITEM_CNT" val="1"/>
  <p:tag name="KSO_WM_SLIDE_MODEL_TYPE" val="timeline"/>
</p:tagLst>
</file>

<file path=ppt/tags/tag7.xml><?xml version="1.0" encoding="utf-8"?>
<p:tagLst xmlns:p="http://schemas.openxmlformats.org/presentationml/2006/main">
  <p:tag name="KSO_WM_UNIT_TABLE_BEAUTIFY" val="smartTable{76e85844-53d8-47b0-9996-fa5361c2b296}"/>
</p:tagLst>
</file>

<file path=ppt/tags/tag8.xml><?xml version="1.0" encoding="utf-8"?>
<p:tagLst xmlns:p="http://schemas.openxmlformats.org/presentationml/2006/main">
  <p:tag name="KSO_WM_SLIDE_ITEM_CNT" val="1"/>
  <p:tag name="KSO_WM_SLIDE_MODEL_TYPE" val="timeline"/>
</p:tagLst>
</file>

<file path=ppt/tags/tag9.xml><?xml version="1.0" encoding="utf-8"?>
<p:tagLst xmlns:p="http://schemas.openxmlformats.org/presentationml/2006/main">
  <p:tag name="KSO_WM_UNIT_TABLE_BEAUTIFY" val="smartTable{5c7003c0-ec1d-4b68-9db0-1728a33eb491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6264</Words>
  <Application>WPS 演示</Application>
  <PresentationFormat>宽屏</PresentationFormat>
  <Paragraphs>569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50" baseType="lpstr">
      <vt:lpstr>Arial</vt:lpstr>
      <vt:lpstr>宋体</vt:lpstr>
      <vt:lpstr>Wingdings</vt:lpstr>
      <vt:lpstr>Times New Roman</vt:lpstr>
      <vt:lpstr>黑体</vt:lpstr>
      <vt:lpstr>微软雅黑</vt:lpstr>
      <vt:lpstr>仿宋_GB2312</vt:lpstr>
      <vt:lpstr>仿宋</vt:lpstr>
      <vt:lpstr>MS Mincho</vt:lpstr>
      <vt:lpstr>楷体_GB2312</vt:lpstr>
      <vt:lpstr>新宋体</vt:lpstr>
      <vt:lpstr>楷体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2</cp:revision>
  <dcterms:created xsi:type="dcterms:W3CDTF">2019-11-26T04:16:00Z</dcterms:created>
  <dcterms:modified xsi:type="dcterms:W3CDTF">2019-12-29T06:06:57Z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