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306" r:id="rId4"/>
    <p:sldId id="307" r:id="rId5"/>
    <p:sldId id="308" r:id="rId6"/>
    <p:sldId id="309" r:id="rId7"/>
    <p:sldId id="310" r:id="rId8"/>
    <p:sldId id="311" r:id="rId9"/>
    <p:sldId id="312" r:id="rId10"/>
    <p:sldId id="313" r:id="rId11"/>
    <p:sldId id="314" r:id="rId12"/>
    <p:sldId id="315" r:id="rId13"/>
    <p:sldId id="294" r:id="rId14"/>
    <p:sldId id="295" r:id="rId15"/>
    <p:sldId id="316" r:id="rId16"/>
    <p:sldId id="317" r:id="rId17"/>
    <p:sldId id="318" r:id="rId18"/>
    <p:sldId id="319" r:id="rId19"/>
    <p:sldId id="320" r:id="rId20"/>
    <p:sldId id="305" r:id="rId21"/>
    <p:sldId id="262"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971" autoAdjust="0"/>
    <p:restoredTop sz="73323" autoAdjust="0"/>
  </p:normalViewPr>
  <p:slideViewPr>
    <p:cSldViewPr>
      <p:cViewPr varScale="1">
        <p:scale>
          <a:sx n="88" d="100"/>
          <a:sy n="88" d="100"/>
        </p:scale>
        <p:origin x="-159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5F00D1-84D2-4DC0-ADBF-07018F31A9D4}" type="datetimeFigureOut">
              <a:rPr lang="zh-CN" altLang="en-US" smtClean="0"/>
              <a:pPr/>
              <a:t>2014/11/17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C71BA3-F457-4557-B45E-6F7F59E58A3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10</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11</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12</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13</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14</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15</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16</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17</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18</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19</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20</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21</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3</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4</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5</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6</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7</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8</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11/17/2014 8:55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9</a:t>
            </a:fld>
            <a:endParaRPr lang="en-US" dirty="0"/>
          </a:p>
        </p:txBody>
      </p:sp>
    </p:spTree>
    <p:extLst>
      <p:ext uri="{BB962C8B-B14F-4D97-AF65-F5344CB8AC3E}">
        <p14:creationId xmlns:p14="http://schemas.microsoft.com/office/powerpoint/2010/main" xmlns="" val="1131660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E20DB1-8997-4584-A4F7-96CB51BF05CE}" type="datetimeFigureOut">
              <a:rPr lang="zh-CN" altLang="en-US" smtClean="0"/>
              <a:pPr/>
              <a:t>2014/11/17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5E0C89-A240-402C-A6F0-4AF8E655C66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1000">
              <a:schemeClr val="accent1">
                <a:tint val="66000"/>
                <a:satMod val="160000"/>
                <a:alpha val="68000"/>
              </a:schemeClr>
            </a:gs>
            <a:gs pos="50000">
              <a:schemeClr val="accent1">
                <a:tint val="44500"/>
                <a:satMod val="160000"/>
                <a:alpha val="25000"/>
              </a:schemeClr>
            </a:gs>
            <a:gs pos="100000">
              <a:schemeClr val="accent1">
                <a:tint val="23500"/>
                <a:satMod val="160000"/>
                <a:alpha val="52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E20DB1-8997-4584-A4F7-96CB51BF05CE}" type="datetimeFigureOut">
              <a:rPr lang="zh-CN" altLang="en-US" smtClean="0"/>
              <a:pPr/>
              <a:t>2014/11/17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5E0C89-A240-402C-A6F0-4AF8E655C66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wmf"/><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wmf"/><Relationship Id="rId7" Type="http://schemas.openxmlformats.org/officeDocument/2006/relationships/hyperlink" Target="&#20984;&#36879;&#38236;.swf"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lin ang="5400000" scaled="0"/>
          <a:tileRect/>
        </a:gradFill>
        <a:effectLst/>
      </p:bgPr>
    </p:bg>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grpSp>
        <p:nvGrpSpPr>
          <p:cNvPr id="155" name="组合 154"/>
          <p:cNvGrpSpPr/>
          <p:nvPr/>
        </p:nvGrpSpPr>
        <p:grpSpPr>
          <a:xfrm>
            <a:off x="971600" y="1556792"/>
            <a:ext cx="1295971" cy="1408222"/>
            <a:chOff x="755576" y="1412776"/>
            <a:chExt cx="1295971" cy="1408222"/>
          </a:xfrm>
        </p:grpSpPr>
        <p:grpSp>
          <p:nvGrpSpPr>
            <p:cNvPr id="40" name="Group 159"/>
            <p:cNvGrpSpPr>
              <a:grpSpLocks/>
            </p:cNvGrpSpPr>
            <p:nvPr/>
          </p:nvGrpSpPr>
          <p:grpSpPr bwMode="auto">
            <a:xfrm>
              <a:off x="827584" y="1412776"/>
              <a:ext cx="1223963" cy="1008112"/>
              <a:chOff x="4084" y="963"/>
              <a:chExt cx="771" cy="990"/>
            </a:xfrm>
          </p:grpSpPr>
          <p:grpSp>
            <p:nvGrpSpPr>
              <p:cNvPr id="41" name="Group 160"/>
              <p:cNvGrpSpPr>
                <a:grpSpLocks/>
              </p:cNvGrpSpPr>
              <p:nvPr/>
            </p:nvGrpSpPr>
            <p:grpSpPr bwMode="auto">
              <a:xfrm>
                <a:off x="4084" y="963"/>
                <a:ext cx="771" cy="990"/>
                <a:chOff x="4084" y="963"/>
                <a:chExt cx="771" cy="990"/>
              </a:xfrm>
            </p:grpSpPr>
            <p:sp>
              <p:nvSpPr>
                <p:cNvPr id="54" name="Freeform 161"/>
                <p:cNvSpPr>
                  <a:spLocks/>
                </p:cNvSpPr>
                <p:nvPr/>
              </p:nvSpPr>
              <p:spPr bwMode="auto">
                <a:xfrm>
                  <a:off x="4086" y="1108"/>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339933"/>
                </a:solidFill>
                <a:ln w="9525" cap="rnd">
                  <a:noFill/>
                  <a:round/>
                  <a:headEnd/>
                  <a:tailEnd/>
                </a:ln>
                <a:effectLst/>
              </p:spPr>
              <p:txBody>
                <a:bodyPr/>
                <a:lstStyle/>
                <a:p>
                  <a:endParaRPr lang="zh-CN" altLang="en-US"/>
                </a:p>
              </p:txBody>
            </p:sp>
            <p:sp>
              <p:nvSpPr>
                <p:cNvPr id="55" name="Freeform 162"/>
                <p:cNvSpPr>
                  <a:spLocks/>
                </p:cNvSpPr>
                <p:nvPr/>
              </p:nvSpPr>
              <p:spPr bwMode="auto">
                <a:xfrm>
                  <a:off x="4336" y="1101"/>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CCFF99"/>
                </a:solidFill>
                <a:ln w="9525" cap="rnd">
                  <a:noFill/>
                  <a:round/>
                  <a:headEnd/>
                  <a:tailEnd/>
                </a:ln>
                <a:effectLst/>
              </p:spPr>
              <p:txBody>
                <a:bodyPr/>
                <a:lstStyle/>
                <a:p>
                  <a:endParaRPr lang="zh-CN" altLang="en-US"/>
                </a:p>
              </p:txBody>
            </p:sp>
            <p:sp>
              <p:nvSpPr>
                <p:cNvPr id="56" name="Freeform 163"/>
                <p:cNvSpPr>
                  <a:spLocks/>
                </p:cNvSpPr>
                <p:nvPr/>
              </p:nvSpPr>
              <p:spPr bwMode="auto">
                <a:xfrm>
                  <a:off x="4086" y="963"/>
                  <a:ext cx="769" cy="286"/>
                </a:xfrm>
                <a:custGeom>
                  <a:avLst/>
                  <a:gdLst/>
                  <a:ahLst/>
                  <a:cxnLst>
                    <a:cxn ang="0">
                      <a:pos x="0" y="144"/>
                    </a:cxn>
                    <a:cxn ang="0">
                      <a:pos x="532" y="0"/>
                    </a:cxn>
                    <a:cxn ang="0">
                      <a:pos x="768" y="141"/>
                    </a:cxn>
                    <a:cxn ang="0">
                      <a:pos x="245" y="285"/>
                    </a:cxn>
                    <a:cxn ang="0">
                      <a:pos x="0" y="144"/>
                    </a:cxn>
                  </a:cxnLst>
                  <a:rect l="0" t="0" r="r" b="b"/>
                  <a:pathLst>
                    <a:path w="769" h="286">
                      <a:moveTo>
                        <a:pt x="0" y="144"/>
                      </a:moveTo>
                      <a:lnTo>
                        <a:pt x="532" y="0"/>
                      </a:lnTo>
                      <a:lnTo>
                        <a:pt x="768" y="141"/>
                      </a:lnTo>
                      <a:lnTo>
                        <a:pt x="245" y="285"/>
                      </a:lnTo>
                      <a:lnTo>
                        <a:pt x="0" y="144"/>
                      </a:lnTo>
                    </a:path>
                  </a:pathLst>
                </a:custGeom>
                <a:solidFill>
                  <a:srgbClr val="33CC33"/>
                </a:solidFill>
                <a:ln w="9525" cap="rnd">
                  <a:noFill/>
                  <a:round/>
                  <a:headEnd/>
                  <a:tailEnd/>
                </a:ln>
                <a:effectLst/>
              </p:spPr>
              <p:txBody>
                <a:bodyPr/>
                <a:lstStyle/>
                <a:p>
                  <a:endParaRPr lang="zh-CN" altLang="en-US"/>
                </a:p>
              </p:txBody>
            </p:sp>
            <p:sp>
              <p:nvSpPr>
                <p:cNvPr id="57" name="Freeform 164"/>
                <p:cNvSpPr>
                  <a:spLocks/>
                </p:cNvSpPr>
                <p:nvPr/>
              </p:nvSpPr>
              <p:spPr bwMode="auto">
                <a:xfrm>
                  <a:off x="4219" y="1027"/>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CCFF99"/>
                </a:solidFill>
                <a:ln w="9525" cap="rnd">
                  <a:noFill/>
                  <a:round/>
                  <a:headEnd/>
                  <a:tailEnd/>
                </a:ln>
                <a:effectLst/>
              </p:spPr>
              <p:txBody>
                <a:bodyPr/>
                <a:lstStyle/>
                <a:p>
                  <a:endParaRPr lang="zh-CN" altLang="en-US"/>
                </a:p>
              </p:txBody>
            </p:sp>
            <p:sp>
              <p:nvSpPr>
                <p:cNvPr id="58" name="Freeform 165"/>
                <p:cNvSpPr>
                  <a:spLocks/>
                </p:cNvSpPr>
                <p:nvPr/>
              </p:nvSpPr>
              <p:spPr bwMode="auto">
                <a:xfrm>
                  <a:off x="4084" y="1109"/>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CCFF99"/>
                </a:solidFill>
                <a:ln w="9525" cap="rnd">
                  <a:noFill/>
                  <a:round/>
                  <a:headEnd/>
                  <a:tailEnd/>
                </a:ln>
                <a:effectLst/>
              </p:spPr>
              <p:txBody>
                <a:bodyPr/>
                <a:lstStyle/>
                <a:p>
                  <a:endParaRPr lang="zh-CN" altLang="en-US"/>
                </a:p>
              </p:txBody>
            </p:sp>
            <p:sp>
              <p:nvSpPr>
                <p:cNvPr id="59" name="Freeform 166"/>
                <p:cNvSpPr>
                  <a:spLocks/>
                </p:cNvSpPr>
                <p:nvPr/>
              </p:nvSpPr>
              <p:spPr bwMode="auto">
                <a:xfrm>
                  <a:off x="4619" y="963"/>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CCFF99"/>
                </a:solidFill>
                <a:ln w="9525" cap="rnd">
                  <a:noFill/>
                  <a:round/>
                  <a:headEnd/>
                  <a:tailEnd/>
                </a:ln>
                <a:effectLst/>
              </p:spPr>
              <p:txBody>
                <a:bodyPr/>
                <a:lstStyle/>
                <a:p>
                  <a:endParaRPr lang="zh-CN" altLang="en-US"/>
                </a:p>
              </p:txBody>
            </p:sp>
            <p:sp>
              <p:nvSpPr>
                <p:cNvPr id="60" name="Oval 167"/>
                <p:cNvSpPr>
                  <a:spLocks noChangeArrowheads="1"/>
                </p:cNvSpPr>
                <p:nvPr/>
              </p:nvSpPr>
              <p:spPr bwMode="auto">
                <a:xfrm rot="13200000">
                  <a:off x="4372" y="1280"/>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42" name="Group 168"/>
              <p:cNvGrpSpPr>
                <a:grpSpLocks/>
              </p:cNvGrpSpPr>
              <p:nvPr/>
            </p:nvGrpSpPr>
            <p:grpSpPr bwMode="auto">
              <a:xfrm>
                <a:off x="4355" y="1392"/>
                <a:ext cx="488" cy="298"/>
                <a:chOff x="4355" y="1392"/>
                <a:chExt cx="488" cy="298"/>
              </a:xfrm>
            </p:grpSpPr>
            <p:sp>
              <p:nvSpPr>
                <p:cNvPr id="43" name="Freeform 169"/>
                <p:cNvSpPr>
                  <a:spLocks/>
                </p:cNvSpPr>
                <p:nvPr/>
              </p:nvSpPr>
              <p:spPr bwMode="auto">
                <a:xfrm>
                  <a:off x="4355" y="1392"/>
                  <a:ext cx="488" cy="298"/>
                </a:xfrm>
                <a:custGeom>
                  <a:avLst/>
                  <a:gdLst/>
                  <a:ahLst/>
                  <a:cxnLst>
                    <a:cxn ang="0">
                      <a:pos x="0" y="91"/>
                    </a:cxn>
                    <a:cxn ang="0">
                      <a:pos x="93" y="297"/>
                    </a:cxn>
                    <a:cxn ang="0">
                      <a:pos x="265" y="250"/>
                    </a:cxn>
                    <a:cxn ang="0">
                      <a:pos x="265" y="250"/>
                    </a:cxn>
                    <a:cxn ang="0">
                      <a:pos x="266" y="251"/>
                    </a:cxn>
                    <a:cxn ang="0">
                      <a:pos x="268" y="253"/>
                    </a:cxn>
                    <a:cxn ang="0">
                      <a:pos x="270" y="253"/>
                    </a:cxn>
                    <a:cxn ang="0">
                      <a:pos x="273" y="254"/>
                    </a:cxn>
                    <a:cxn ang="0">
                      <a:pos x="277" y="255"/>
                    </a:cxn>
                    <a:cxn ang="0">
                      <a:pos x="283" y="254"/>
                    </a:cxn>
                    <a:cxn ang="0">
                      <a:pos x="289" y="253"/>
                    </a:cxn>
                    <a:cxn ang="0">
                      <a:pos x="295" y="251"/>
                    </a:cxn>
                    <a:cxn ang="0">
                      <a:pos x="299" y="249"/>
                    </a:cxn>
                    <a:cxn ang="0">
                      <a:pos x="303" y="246"/>
                    </a:cxn>
                    <a:cxn ang="0">
                      <a:pos x="305" y="244"/>
                    </a:cxn>
                    <a:cxn ang="0">
                      <a:pos x="306" y="242"/>
                    </a:cxn>
                    <a:cxn ang="0">
                      <a:pos x="307" y="240"/>
                    </a:cxn>
                    <a:cxn ang="0">
                      <a:pos x="307" y="239"/>
                    </a:cxn>
                    <a:cxn ang="0">
                      <a:pos x="307" y="239"/>
                    </a:cxn>
                    <a:cxn ang="0">
                      <a:pos x="487" y="192"/>
                    </a:cxn>
                    <a:cxn ang="0">
                      <a:pos x="375" y="0"/>
                    </a:cxn>
                    <a:cxn ang="0">
                      <a:pos x="0" y="91"/>
                    </a:cxn>
                  </a:cxnLst>
                  <a:rect l="0" t="0" r="r" b="b"/>
                  <a:pathLst>
                    <a:path w="488" h="298">
                      <a:moveTo>
                        <a:pt x="0" y="91"/>
                      </a:moveTo>
                      <a:lnTo>
                        <a:pt x="93" y="297"/>
                      </a:lnTo>
                      <a:lnTo>
                        <a:pt x="265" y="250"/>
                      </a:lnTo>
                      <a:lnTo>
                        <a:pt x="265" y="250"/>
                      </a:lnTo>
                      <a:lnTo>
                        <a:pt x="266" y="251"/>
                      </a:lnTo>
                      <a:lnTo>
                        <a:pt x="268" y="253"/>
                      </a:lnTo>
                      <a:lnTo>
                        <a:pt x="270" y="253"/>
                      </a:lnTo>
                      <a:lnTo>
                        <a:pt x="273" y="254"/>
                      </a:lnTo>
                      <a:lnTo>
                        <a:pt x="277" y="255"/>
                      </a:lnTo>
                      <a:lnTo>
                        <a:pt x="283" y="254"/>
                      </a:lnTo>
                      <a:lnTo>
                        <a:pt x="289" y="253"/>
                      </a:lnTo>
                      <a:lnTo>
                        <a:pt x="295" y="251"/>
                      </a:lnTo>
                      <a:lnTo>
                        <a:pt x="299" y="249"/>
                      </a:lnTo>
                      <a:lnTo>
                        <a:pt x="303" y="246"/>
                      </a:lnTo>
                      <a:lnTo>
                        <a:pt x="305" y="244"/>
                      </a:lnTo>
                      <a:lnTo>
                        <a:pt x="306" y="242"/>
                      </a:lnTo>
                      <a:lnTo>
                        <a:pt x="307" y="240"/>
                      </a:lnTo>
                      <a:lnTo>
                        <a:pt x="307" y="239"/>
                      </a:lnTo>
                      <a:lnTo>
                        <a:pt x="307" y="239"/>
                      </a:lnTo>
                      <a:lnTo>
                        <a:pt x="487" y="192"/>
                      </a:lnTo>
                      <a:lnTo>
                        <a:pt x="375" y="0"/>
                      </a:lnTo>
                      <a:lnTo>
                        <a:pt x="0" y="91"/>
                      </a:lnTo>
                    </a:path>
                  </a:pathLst>
                </a:custGeom>
                <a:solidFill>
                  <a:srgbClr val="009900"/>
                </a:solidFill>
                <a:ln w="9525" cap="rnd">
                  <a:noFill/>
                  <a:round/>
                  <a:headEnd/>
                  <a:tailEnd/>
                </a:ln>
                <a:effectLst/>
              </p:spPr>
              <p:txBody>
                <a:bodyPr/>
                <a:lstStyle/>
                <a:p>
                  <a:endParaRPr lang="zh-CN" altLang="en-US"/>
                </a:p>
              </p:txBody>
            </p:sp>
            <p:sp>
              <p:nvSpPr>
                <p:cNvPr id="44" name="Freeform 170"/>
                <p:cNvSpPr>
                  <a:spLocks/>
                </p:cNvSpPr>
                <p:nvPr/>
              </p:nvSpPr>
              <p:spPr bwMode="auto">
                <a:xfrm>
                  <a:off x="4374" y="1403"/>
                  <a:ext cx="450" cy="270"/>
                </a:xfrm>
                <a:custGeom>
                  <a:avLst/>
                  <a:gdLst/>
                  <a:ahLst/>
                  <a:cxnLst>
                    <a:cxn ang="0">
                      <a:pos x="0" y="90"/>
                    </a:cxn>
                    <a:cxn ang="0">
                      <a:pos x="85" y="269"/>
                    </a:cxn>
                    <a:cxn ang="0">
                      <a:pos x="88" y="268"/>
                    </a:cxn>
                    <a:cxn ang="0">
                      <a:pos x="95" y="265"/>
                    </a:cxn>
                    <a:cxn ang="0">
                      <a:pos x="105" y="261"/>
                    </a:cxn>
                    <a:cxn ang="0">
                      <a:pos x="117" y="257"/>
                    </a:cxn>
                    <a:cxn ang="0">
                      <a:pos x="130" y="252"/>
                    </a:cxn>
                    <a:cxn ang="0">
                      <a:pos x="144" y="247"/>
                    </a:cxn>
                    <a:cxn ang="0">
                      <a:pos x="156" y="243"/>
                    </a:cxn>
                    <a:cxn ang="0">
                      <a:pos x="165" y="239"/>
                    </a:cxn>
                    <a:cxn ang="0">
                      <a:pos x="176" y="236"/>
                    </a:cxn>
                    <a:cxn ang="0">
                      <a:pos x="190" y="233"/>
                    </a:cxn>
                    <a:cxn ang="0">
                      <a:pos x="205" y="229"/>
                    </a:cxn>
                    <a:cxn ang="0">
                      <a:pos x="222" y="226"/>
                    </a:cxn>
                    <a:cxn ang="0">
                      <a:pos x="237" y="224"/>
                    </a:cxn>
                    <a:cxn ang="0">
                      <a:pos x="249" y="222"/>
                    </a:cxn>
                    <a:cxn ang="0">
                      <a:pos x="258" y="220"/>
                    </a:cxn>
                    <a:cxn ang="0">
                      <a:pos x="262" y="220"/>
                    </a:cxn>
                    <a:cxn ang="0">
                      <a:pos x="264" y="218"/>
                    </a:cxn>
                    <a:cxn ang="0">
                      <a:pos x="272" y="216"/>
                    </a:cxn>
                    <a:cxn ang="0">
                      <a:pos x="283" y="212"/>
                    </a:cxn>
                    <a:cxn ang="0">
                      <a:pos x="296" y="207"/>
                    </a:cxn>
                    <a:cxn ang="0">
                      <a:pos x="311" y="202"/>
                    </a:cxn>
                    <a:cxn ang="0">
                      <a:pos x="326" y="198"/>
                    </a:cxn>
                    <a:cxn ang="0">
                      <a:pos x="340" y="194"/>
                    </a:cxn>
                    <a:cxn ang="0">
                      <a:pos x="351" y="191"/>
                    </a:cxn>
                    <a:cxn ang="0">
                      <a:pos x="363" y="189"/>
                    </a:cxn>
                    <a:cxn ang="0">
                      <a:pos x="377" y="186"/>
                    </a:cxn>
                    <a:cxn ang="0">
                      <a:pos x="394" y="183"/>
                    </a:cxn>
                    <a:cxn ang="0">
                      <a:pos x="410" y="180"/>
                    </a:cxn>
                    <a:cxn ang="0">
                      <a:pos x="425" y="177"/>
                    </a:cxn>
                    <a:cxn ang="0">
                      <a:pos x="437" y="175"/>
                    </a:cxn>
                    <a:cxn ang="0">
                      <a:pos x="446" y="173"/>
                    </a:cxn>
                    <a:cxn ang="0">
                      <a:pos x="449" y="173"/>
                    </a:cxn>
                    <a:cxn ang="0">
                      <a:pos x="350" y="0"/>
                    </a:cxn>
                    <a:cxn ang="0">
                      <a:pos x="0" y="90"/>
                    </a:cxn>
                  </a:cxnLst>
                  <a:rect l="0" t="0" r="r" b="b"/>
                  <a:pathLst>
                    <a:path w="450" h="270">
                      <a:moveTo>
                        <a:pt x="0" y="90"/>
                      </a:moveTo>
                      <a:lnTo>
                        <a:pt x="85" y="269"/>
                      </a:lnTo>
                      <a:lnTo>
                        <a:pt x="88" y="268"/>
                      </a:lnTo>
                      <a:lnTo>
                        <a:pt x="95" y="265"/>
                      </a:lnTo>
                      <a:lnTo>
                        <a:pt x="105" y="261"/>
                      </a:lnTo>
                      <a:lnTo>
                        <a:pt x="117" y="257"/>
                      </a:lnTo>
                      <a:lnTo>
                        <a:pt x="130" y="252"/>
                      </a:lnTo>
                      <a:lnTo>
                        <a:pt x="144" y="247"/>
                      </a:lnTo>
                      <a:lnTo>
                        <a:pt x="156" y="243"/>
                      </a:lnTo>
                      <a:lnTo>
                        <a:pt x="165" y="239"/>
                      </a:lnTo>
                      <a:lnTo>
                        <a:pt x="176" y="236"/>
                      </a:lnTo>
                      <a:lnTo>
                        <a:pt x="190" y="233"/>
                      </a:lnTo>
                      <a:lnTo>
                        <a:pt x="205" y="229"/>
                      </a:lnTo>
                      <a:lnTo>
                        <a:pt x="222" y="226"/>
                      </a:lnTo>
                      <a:lnTo>
                        <a:pt x="237" y="224"/>
                      </a:lnTo>
                      <a:lnTo>
                        <a:pt x="249" y="222"/>
                      </a:lnTo>
                      <a:lnTo>
                        <a:pt x="258" y="220"/>
                      </a:lnTo>
                      <a:lnTo>
                        <a:pt x="262" y="220"/>
                      </a:lnTo>
                      <a:lnTo>
                        <a:pt x="264" y="218"/>
                      </a:lnTo>
                      <a:lnTo>
                        <a:pt x="272" y="216"/>
                      </a:lnTo>
                      <a:lnTo>
                        <a:pt x="283" y="212"/>
                      </a:lnTo>
                      <a:lnTo>
                        <a:pt x="296" y="207"/>
                      </a:lnTo>
                      <a:lnTo>
                        <a:pt x="311" y="202"/>
                      </a:lnTo>
                      <a:lnTo>
                        <a:pt x="326" y="198"/>
                      </a:lnTo>
                      <a:lnTo>
                        <a:pt x="340" y="194"/>
                      </a:lnTo>
                      <a:lnTo>
                        <a:pt x="351" y="191"/>
                      </a:lnTo>
                      <a:lnTo>
                        <a:pt x="363" y="189"/>
                      </a:lnTo>
                      <a:lnTo>
                        <a:pt x="377" y="186"/>
                      </a:lnTo>
                      <a:lnTo>
                        <a:pt x="394" y="183"/>
                      </a:lnTo>
                      <a:lnTo>
                        <a:pt x="410" y="180"/>
                      </a:lnTo>
                      <a:lnTo>
                        <a:pt x="425" y="177"/>
                      </a:lnTo>
                      <a:lnTo>
                        <a:pt x="437" y="175"/>
                      </a:lnTo>
                      <a:lnTo>
                        <a:pt x="446" y="173"/>
                      </a:lnTo>
                      <a:lnTo>
                        <a:pt x="449" y="173"/>
                      </a:lnTo>
                      <a:lnTo>
                        <a:pt x="350" y="0"/>
                      </a:lnTo>
                      <a:lnTo>
                        <a:pt x="0" y="90"/>
                      </a:lnTo>
                    </a:path>
                  </a:pathLst>
                </a:custGeom>
                <a:solidFill>
                  <a:srgbClr val="33CC33"/>
                </a:solidFill>
                <a:ln w="9525" cap="rnd">
                  <a:noFill/>
                  <a:round/>
                  <a:headEnd/>
                  <a:tailEnd/>
                </a:ln>
                <a:effectLst/>
              </p:spPr>
              <p:txBody>
                <a:bodyPr/>
                <a:lstStyle/>
                <a:p>
                  <a:endParaRPr lang="zh-CN" altLang="en-US"/>
                </a:p>
              </p:txBody>
            </p:sp>
            <p:sp>
              <p:nvSpPr>
                <p:cNvPr id="45" name="Freeform 171"/>
                <p:cNvSpPr>
                  <a:spLocks/>
                </p:cNvSpPr>
                <p:nvPr/>
              </p:nvSpPr>
              <p:spPr bwMode="auto">
                <a:xfrm>
                  <a:off x="4389" y="1409"/>
                  <a:ext cx="423" cy="246"/>
                </a:xfrm>
                <a:custGeom>
                  <a:avLst/>
                  <a:gdLst/>
                  <a:ahLst/>
                  <a:cxnLst>
                    <a:cxn ang="0">
                      <a:pos x="75" y="244"/>
                    </a:cxn>
                    <a:cxn ang="0">
                      <a:pos x="86" y="237"/>
                    </a:cxn>
                    <a:cxn ang="0">
                      <a:pos x="106" y="227"/>
                    </a:cxn>
                    <a:cxn ang="0">
                      <a:pos x="129" y="218"/>
                    </a:cxn>
                    <a:cxn ang="0">
                      <a:pos x="156" y="211"/>
                    </a:cxn>
                    <a:cxn ang="0">
                      <a:pos x="191" y="208"/>
                    </a:cxn>
                    <a:cxn ang="0">
                      <a:pos x="222" y="207"/>
                    </a:cxn>
                    <a:cxn ang="0">
                      <a:pos x="242" y="207"/>
                    </a:cxn>
                    <a:cxn ang="0">
                      <a:pos x="248" y="205"/>
                    </a:cxn>
                    <a:cxn ang="0">
                      <a:pos x="264" y="196"/>
                    </a:cxn>
                    <a:cxn ang="0">
                      <a:pos x="292" y="182"/>
                    </a:cxn>
                    <a:cxn ang="0">
                      <a:pos x="328" y="168"/>
                    </a:cxn>
                    <a:cxn ang="0">
                      <a:pos x="365" y="159"/>
                    </a:cxn>
                    <a:cxn ang="0">
                      <a:pos x="393" y="156"/>
                    </a:cxn>
                    <a:cxn ang="0">
                      <a:pos x="411" y="158"/>
                    </a:cxn>
                    <a:cxn ang="0">
                      <a:pos x="420" y="160"/>
                    </a:cxn>
                    <a:cxn ang="0">
                      <a:pos x="335" y="6"/>
                    </a:cxn>
                    <a:cxn ang="0">
                      <a:pos x="329" y="4"/>
                    </a:cxn>
                    <a:cxn ang="0">
                      <a:pos x="314" y="1"/>
                    </a:cxn>
                    <a:cxn ang="0">
                      <a:pos x="289" y="0"/>
                    </a:cxn>
                    <a:cxn ang="0">
                      <a:pos x="257" y="5"/>
                    </a:cxn>
                    <a:cxn ang="0">
                      <a:pos x="224" y="16"/>
                    </a:cxn>
                    <a:cxn ang="0">
                      <a:pos x="200" y="30"/>
                    </a:cxn>
                    <a:cxn ang="0">
                      <a:pos x="184" y="42"/>
                    </a:cxn>
                    <a:cxn ang="0">
                      <a:pos x="179" y="48"/>
                    </a:cxn>
                    <a:cxn ang="0">
                      <a:pos x="168" y="47"/>
                    </a:cxn>
                    <a:cxn ang="0">
                      <a:pos x="140" y="45"/>
                    </a:cxn>
                    <a:cxn ang="0">
                      <a:pos x="108" y="46"/>
                    </a:cxn>
                    <a:cxn ang="0">
                      <a:pos x="84" y="50"/>
                    </a:cxn>
                    <a:cxn ang="0">
                      <a:pos x="62" y="59"/>
                    </a:cxn>
                    <a:cxn ang="0">
                      <a:pos x="33" y="71"/>
                    </a:cxn>
                    <a:cxn ang="0">
                      <a:pos x="10" y="81"/>
                    </a:cxn>
                    <a:cxn ang="0">
                      <a:pos x="0" y="85"/>
                    </a:cxn>
                  </a:cxnLst>
                  <a:rect l="0" t="0" r="r" b="b"/>
                  <a:pathLst>
                    <a:path w="423" h="246">
                      <a:moveTo>
                        <a:pt x="73" y="245"/>
                      </a:moveTo>
                      <a:lnTo>
                        <a:pt x="75" y="244"/>
                      </a:lnTo>
                      <a:lnTo>
                        <a:pt x="79" y="241"/>
                      </a:lnTo>
                      <a:lnTo>
                        <a:pt x="86" y="237"/>
                      </a:lnTo>
                      <a:lnTo>
                        <a:pt x="96" y="233"/>
                      </a:lnTo>
                      <a:lnTo>
                        <a:pt x="106" y="227"/>
                      </a:lnTo>
                      <a:lnTo>
                        <a:pt x="118" y="222"/>
                      </a:lnTo>
                      <a:lnTo>
                        <a:pt x="129" y="218"/>
                      </a:lnTo>
                      <a:lnTo>
                        <a:pt x="141" y="214"/>
                      </a:lnTo>
                      <a:lnTo>
                        <a:pt x="156" y="211"/>
                      </a:lnTo>
                      <a:lnTo>
                        <a:pt x="173" y="209"/>
                      </a:lnTo>
                      <a:lnTo>
                        <a:pt x="191" y="208"/>
                      </a:lnTo>
                      <a:lnTo>
                        <a:pt x="207" y="207"/>
                      </a:lnTo>
                      <a:lnTo>
                        <a:pt x="222" y="207"/>
                      </a:lnTo>
                      <a:lnTo>
                        <a:pt x="234" y="207"/>
                      </a:lnTo>
                      <a:lnTo>
                        <a:pt x="242" y="207"/>
                      </a:lnTo>
                      <a:lnTo>
                        <a:pt x="245" y="207"/>
                      </a:lnTo>
                      <a:lnTo>
                        <a:pt x="248" y="205"/>
                      </a:lnTo>
                      <a:lnTo>
                        <a:pt x="254" y="202"/>
                      </a:lnTo>
                      <a:lnTo>
                        <a:pt x="264" y="196"/>
                      </a:lnTo>
                      <a:lnTo>
                        <a:pt x="277" y="189"/>
                      </a:lnTo>
                      <a:lnTo>
                        <a:pt x="292" y="182"/>
                      </a:lnTo>
                      <a:lnTo>
                        <a:pt x="310" y="174"/>
                      </a:lnTo>
                      <a:lnTo>
                        <a:pt x="328" y="168"/>
                      </a:lnTo>
                      <a:lnTo>
                        <a:pt x="347" y="163"/>
                      </a:lnTo>
                      <a:lnTo>
                        <a:pt x="365" y="159"/>
                      </a:lnTo>
                      <a:lnTo>
                        <a:pt x="380" y="157"/>
                      </a:lnTo>
                      <a:lnTo>
                        <a:pt x="393" y="156"/>
                      </a:lnTo>
                      <a:lnTo>
                        <a:pt x="403" y="157"/>
                      </a:lnTo>
                      <a:lnTo>
                        <a:pt x="411" y="158"/>
                      </a:lnTo>
                      <a:lnTo>
                        <a:pt x="417" y="159"/>
                      </a:lnTo>
                      <a:lnTo>
                        <a:pt x="420" y="160"/>
                      </a:lnTo>
                      <a:lnTo>
                        <a:pt x="422" y="160"/>
                      </a:lnTo>
                      <a:lnTo>
                        <a:pt x="335" y="6"/>
                      </a:lnTo>
                      <a:lnTo>
                        <a:pt x="334" y="6"/>
                      </a:lnTo>
                      <a:lnTo>
                        <a:pt x="329" y="4"/>
                      </a:lnTo>
                      <a:lnTo>
                        <a:pt x="323" y="2"/>
                      </a:lnTo>
                      <a:lnTo>
                        <a:pt x="314" y="1"/>
                      </a:lnTo>
                      <a:lnTo>
                        <a:pt x="302" y="0"/>
                      </a:lnTo>
                      <a:lnTo>
                        <a:pt x="289" y="0"/>
                      </a:lnTo>
                      <a:lnTo>
                        <a:pt x="274" y="1"/>
                      </a:lnTo>
                      <a:lnTo>
                        <a:pt x="257" y="5"/>
                      </a:lnTo>
                      <a:lnTo>
                        <a:pt x="239" y="10"/>
                      </a:lnTo>
                      <a:lnTo>
                        <a:pt x="224" y="16"/>
                      </a:lnTo>
                      <a:lnTo>
                        <a:pt x="211" y="23"/>
                      </a:lnTo>
                      <a:lnTo>
                        <a:pt x="200" y="30"/>
                      </a:lnTo>
                      <a:lnTo>
                        <a:pt x="191" y="37"/>
                      </a:lnTo>
                      <a:lnTo>
                        <a:pt x="184" y="42"/>
                      </a:lnTo>
                      <a:lnTo>
                        <a:pt x="181" y="46"/>
                      </a:lnTo>
                      <a:lnTo>
                        <a:pt x="179" y="48"/>
                      </a:lnTo>
                      <a:lnTo>
                        <a:pt x="176" y="47"/>
                      </a:lnTo>
                      <a:lnTo>
                        <a:pt x="168" y="47"/>
                      </a:lnTo>
                      <a:lnTo>
                        <a:pt x="155" y="46"/>
                      </a:lnTo>
                      <a:lnTo>
                        <a:pt x="140" y="45"/>
                      </a:lnTo>
                      <a:lnTo>
                        <a:pt x="124" y="45"/>
                      </a:lnTo>
                      <a:lnTo>
                        <a:pt x="108" y="46"/>
                      </a:lnTo>
                      <a:lnTo>
                        <a:pt x="95" y="47"/>
                      </a:lnTo>
                      <a:lnTo>
                        <a:pt x="84" y="50"/>
                      </a:lnTo>
                      <a:lnTo>
                        <a:pt x="74" y="54"/>
                      </a:lnTo>
                      <a:lnTo>
                        <a:pt x="62" y="59"/>
                      </a:lnTo>
                      <a:lnTo>
                        <a:pt x="48" y="65"/>
                      </a:lnTo>
                      <a:lnTo>
                        <a:pt x="33" y="71"/>
                      </a:lnTo>
                      <a:lnTo>
                        <a:pt x="21" y="76"/>
                      </a:lnTo>
                      <a:lnTo>
                        <a:pt x="10" y="81"/>
                      </a:lnTo>
                      <a:lnTo>
                        <a:pt x="2" y="84"/>
                      </a:lnTo>
                      <a:lnTo>
                        <a:pt x="0" y="85"/>
                      </a:lnTo>
                      <a:lnTo>
                        <a:pt x="73" y="245"/>
                      </a:lnTo>
                    </a:path>
                  </a:pathLst>
                </a:custGeom>
                <a:solidFill>
                  <a:srgbClr val="CCFF99"/>
                </a:solidFill>
                <a:ln w="9525" cap="rnd">
                  <a:noFill/>
                  <a:round/>
                  <a:headEnd/>
                  <a:tailEnd/>
                </a:ln>
                <a:effectLst/>
              </p:spPr>
              <p:txBody>
                <a:bodyPr/>
                <a:lstStyle/>
                <a:p>
                  <a:endParaRPr lang="zh-CN" altLang="en-US"/>
                </a:p>
              </p:txBody>
            </p:sp>
            <p:sp>
              <p:nvSpPr>
                <p:cNvPr id="46" name="Freeform 172"/>
                <p:cNvSpPr>
                  <a:spLocks/>
                </p:cNvSpPr>
                <p:nvPr/>
              </p:nvSpPr>
              <p:spPr bwMode="auto">
                <a:xfrm>
                  <a:off x="4394" y="1399"/>
                  <a:ext cx="394" cy="235"/>
                </a:xfrm>
                <a:custGeom>
                  <a:avLst/>
                  <a:gdLst/>
                  <a:ahLst/>
                  <a:cxnLst>
                    <a:cxn ang="0">
                      <a:pos x="64" y="233"/>
                    </a:cxn>
                    <a:cxn ang="0">
                      <a:pos x="80" y="227"/>
                    </a:cxn>
                    <a:cxn ang="0">
                      <a:pos x="105" y="218"/>
                    </a:cxn>
                    <a:cxn ang="0">
                      <a:pos x="133" y="210"/>
                    </a:cxn>
                    <a:cxn ang="0">
                      <a:pos x="160" y="206"/>
                    </a:cxn>
                    <a:cxn ang="0">
                      <a:pos x="192" y="208"/>
                    </a:cxn>
                    <a:cxn ang="0">
                      <a:pos x="220" y="213"/>
                    </a:cxn>
                    <a:cxn ang="0">
                      <a:pos x="239" y="217"/>
                    </a:cxn>
                    <a:cxn ang="0">
                      <a:pos x="243" y="216"/>
                    </a:cxn>
                    <a:cxn ang="0">
                      <a:pos x="257" y="203"/>
                    </a:cxn>
                    <a:cxn ang="0">
                      <a:pos x="280" y="186"/>
                    </a:cxn>
                    <a:cxn ang="0">
                      <a:pos x="308" y="170"/>
                    </a:cxn>
                    <a:cxn ang="0">
                      <a:pos x="337" y="161"/>
                    </a:cxn>
                    <a:cxn ang="0">
                      <a:pos x="362" y="156"/>
                    </a:cxn>
                    <a:cxn ang="0">
                      <a:pos x="381" y="153"/>
                    </a:cxn>
                    <a:cxn ang="0">
                      <a:pos x="392" y="152"/>
                    </a:cxn>
                    <a:cxn ang="0">
                      <a:pos x="306" y="1"/>
                    </a:cxn>
                    <a:cxn ang="0">
                      <a:pos x="302" y="0"/>
                    </a:cxn>
                    <a:cxn ang="0">
                      <a:pos x="291" y="0"/>
                    </a:cxn>
                    <a:cxn ang="0">
                      <a:pos x="271" y="1"/>
                    </a:cxn>
                    <a:cxn ang="0">
                      <a:pos x="240" y="8"/>
                    </a:cxn>
                    <a:cxn ang="0">
                      <a:pos x="209" y="21"/>
                    </a:cxn>
                    <a:cxn ang="0">
                      <a:pos x="186" y="40"/>
                    </a:cxn>
                    <a:cxn ang="0">
                      <a:pos x="172" y="55"/>
                    </a:cxn>
                    <a:cxn ang="0">
                      <a:pos x="166" y="62"/>
                    </a:cxn>
                    <a:cxn ang="0">
                      <a:pos x="156" y="59"/>
                    </a:cxn>
                    <a:cxn ang="0">
                      <a:pos x="131" y="52"/>
                    </a:cxn>
                    <a:cxn ang="0">
                      <a:pos x="101" y="47"/>
                    </a:cxn>
                    <a:cxn ang="0">
                      <a:pos x="73" y="49"/>
                    </a:cxn>
                    <a:cxn ang="0">
                      <a:pos x="45" y="62"/>
                    </a:cxn>
                    <a:cxn ang="0">
                      <a:pos x="22" y="76"/>
                    </a:cxn>
                    <a:cxn ang="0">
                      <a:pos x="5" y="88"/>
                    </a:cxn>
                    <a:cxn ang="0">
                      <a:pos x="0" y="93"/>
                    </a:cxn>
                  </a:cxnLst>
                  <a:rect l="0" t="0" r="r" b="b"/>
                  <a:pathLst>
                    <a:path w="394" h="235">
                      <a:moveTo>
                        <a:pt x="62" y="234"/>
                      </a:moveTo>
                      <a:lnTo>
                        <a:pt x="64" y="233"/>
                      </a:lnTo>
                      <a:lnTo>
                        <a:pt x="71" y="230"/>
                      </a:lnTo>
                      <a:lnTo>
                        <a:pt x="80" y="227"/>
                      </a:lnTo>
                      <a:lnTo>
                        <a:pt x="92" y="223"/>
                      </a:lnTo>
                      <a:lnTo>
                        <a:pt x="105" y="218"/>
                      </a:lnTo>
                      <a:lnTo>
                        <a:pt x="119" y="214"/>
                      </a:lnTo>
                      <a:lnTo>
                        <a:pt x="133" y="210"/>
                      </a:lnTo>
                      <a:lnTo>
                        <a:pt x="146" y="207"/>
                      </a:lnTo>
                      <a:lnTo>
                        <a:pt x="160" y="206"/>
                      </a:lnTo>
                      <a:lnTo>
                        <a:pt x="176" y="206"/>
                      </a:lnTo>
                      <a:lnTo>
                        <a:pt x="192" y="208"/>
                      </a:lnTo>
                      <a:lnTo>
                        <a:pt x="207" y="210"/>
                      </a:lnTo>
                      <a:lnTo>
                        <a:pt x="220" y="213"/>
                      </a:lnTo>
                      <a:lnTo>
                        <a:pt x="231" y="215"/>
                      </a:lnTo>
                      <a:lnTo>
                        <a:pt x="239" y="217"/>
                      </a:lnTo>
                      <a:lnTo>
                        <a:pt x="241" y="217"/>
                      </a:lnTo>
                      <a:lnTo>
                        <a:pt x="243" y="216"/>
                      </a:lnTo>
                      <a:lnTo>
                        <a:pt x="249" y="211"/>
                      </a:lnTo>
                      <a:lnTo>
                        <a:pt x="257" y="203"/>
                      </a:lnTo>
                      <a:lnTo>
                        <a:pt x="268" y="195"/>
                      </a:lnTo>
                      <a:lnTo>
                        <a:pt x="280" y="186"/>
                      </a:lnTo>
                      <a:lnTo>
                        <a:pt x="294" y="177"/>
                      </a:lnTo>
                      <a:lnTo>
                        <a:pt x="308" y="170"/>
                      </a:lnTo>
                      <a:lnTo>
                        <a:pt x="322" y="165"/>
                      </a:lnTo>
                      <a:lnTo>
                        <a:pt x="337" y="161"/>
                      </a:lnTo>
                      <a:lnTo>
                        <a:pt x="350" y="158"/>
                      </a:lnTo>
                      <a:lnTo>
                        <a:pt x="362" y="156"/>
                      </a:lnTo>
                      <a:lnTo>
                        <a:pt x="373" y="154"/>
                      </a:lnTo>
                      <a:lnTo>
                        <a:pt x="381" y="153"/>
                      </a:lnTo>
                      <a:lnTo>
                        <a:pt x="387" y="152"/>
                      </a:lnTo>
                      <a:lnTo>
                        <a:pt x="392" y="152"/>
                      </a:lnTo>
                      <a:lnTo>
                        <a:pt x="393" y="152"/>
                      </a:lnTo>
                      <a:lnTo>
                        <a:pt x="306" y="1"/>
                      </a:lnTo>
                      <a:lnTo>
                        <a:pt x="305" y="1"/>
                      </a:lnTo>
                      <a:lnTo>
                        <a:pt x="302" y="0"/>
                      </a:lnTo>
                      <a:lnTo>
                        <a:pt x="298" y="0"/>
                      </a:lnTo>
                      <a:lnTo>
                        <a:pt x="291" y="0"/>
                      </a:lnTo>
                      <a:lnTo>
                        <a:pt x="282" y="0"/>
                      </a:lnTo>
                      <a:lnTo>
                        <a:pt x="271" y="1"/>
                      </a:lnTo>
                      <a:lnTo>
                        <a:pt x="257" y="3"/>
                      </a:lnTo>
                      <a:lnTo>
                        <a:pt x="240" y="8"/>
                      </a:lnTo>
                      <a:lnTo>
                        <a:pt x="224" y="14"/>
                      </a:lnTo>
                      <a:lnTo>
                        <a:pt x="209" y="21"/>
                      </a:lnTo>
                      <a:lnTo>
                        <a:pt x="196" y="31"/>
                      </a:lnTo>
                      <a:lnTo>
                        <a:pt x="186" y="40"/>
                      </a:lnTo>
                      <a:lnTo>
                        <a:pt x="178" y="48"/>
                      </a:lnTo>
                      <a:lnTo>
                        <a:pt x="172" y="55"/>
                      </a:lnTo>
                      <a:lnTo>
                        <a:pt x="168" y="60"/>
                      </a:lnTo>
                      <a:lnTo>
                        <a:pt x="166" y="62"/>
                      </a:lnTo>
                      <a:lnTo>
                        <a:pt x="163" y="61"/>
                      </a:lnTo>
                      <a:lnTo>
                        <a:pt x="156" y="59"/>
                      </a:lnTo>
                      <a:lnTo>
                        <a:pt x="145" y="55"/>
                      </a:lnTo>
                      <a:lnTo>
                        <a:pt x="131" y="52"/>
                      </a:lnTo>
                      <a:lnTo>
                        <a:pt x="116" y="49"/>
                      </a:lnTo>
                      <a:lnTo>
                        <a:pt x="101" y="47"/>
                      </a:lnTo>
                      <a:lnTo>
                        <a:pt x="86" y="47"/>
                      </a:lnTo>
                      <a:lnTo>
                        <a:pt x="73" y="49"/>
                      </a:lnTo>
                      <a:lnTo>
                        <a:pt x="58" y="55"/>
                      </a:lnTo>
                      <a:lnTo>
                        <a:pt x="45" y="62"/>
                      </a:lnTo>
                      <a:lnTo>
                        <a:pt x="33" y="69"/>
                      </a:lnTo>
                      <a:lnTo>
                        <a:pt x="22" y="76"/>
                      </a:lnTo>
                      <a:lnTo>
                        <a:pt x="12" y="83"/>
                      </a:lnTo>
                      <a:lnTo>
                        <a:pt x="5" y="88"/>
                      </a:lnTo>
                      <a:lnTo>
                        <a:pt x="1" y="91"/>
                      </a:lnTo>
                      <a:lnTo>
                        <a:pt x="0" y="93"/>
                      </a:lnTo>
                      <a:lnTo>
                        <a:pt x="62" y="234"/>
                      </a:lnTo>
                    </a:path>
                  </a:pathLst>
                </a:custGeom>
                <a:solidFill>
                  <a:srgbClr val="FFFFCC"/>
                </a:solidFill>
                <a:ln w="9525" cap="rnd">
                  <a:noFill/>
                  <a:round/>
                  <a:headEnd/>
                  <a:tailEnd/>
                </a:ln>
                <a:effectLst/>
              </p:spPr>
              <p:txBody>
                <a:bodyPr/>
                <a:lstStyle/>
                <a:p>
                  <a:endParaRPr lang="zh-CN" altLang="en-US"/>
                </a:p>
              </p:txBody>
            </p:sp>
            <p:sp>
              <p:nvSpPr>
                <p:cNvPr id="47" name="Freeform 173"/>
                <p:cNvSpPr>
                  <a:spLocks/>
                </p:cNvSpPr>
                <p:nvPr/>
              </p:nvSpPr>
              <p:spPr bwMode="auto">
                <a:xfrm>
                  <a:off x="4556" y="1457"/>
                  <a:ext cx="85" cy="161"/>
                </a:xfrm>
                <a:custGeom>
                  <a:avLst/>
                  <a:gdLst/>
                  <a:ahLst/>
                  <a:cxnLst>
                    <a:cxn ang="0">
                      <a:pos x="84" y="156"/>
                    </a:cxn>
                    <a:cxn ang="0">
                      <a:pos x="4" y="0"/>
                    </a:cxn>
                    <a:cxn ang="0">
                      <a:pos x="0" y="3"/>
                    </a:cxn>
                    <a:cxn ang="0">
                      <a:pos x="78" y="160"/>
                    </a:cxn>
                    <a:cxn ang="0">
                      <a:pos x="84" y="156"/>
                    </a:cxn>
                  </a:cxnLst>
                  <a:rect l="0" t="0" r="r" b="b"/>
                  <a:pathLst>
                    <a:path w="85" h="161">
                      <a:moveTo>
                        <a:pt x="84" y="156"/>
                      </a:moveTo>
                      <a:lnTo>
                        <a:pt x="4" y="0"/>
                      </a:lnTo>
                      <a:lnTo>
                        <a:pt x="0" y="3"/>
                      </a:lnTo>
                      <a:lnTo>
                        <a:pt x="78" y="160"/>
                      </a:lnTo>
                      <a:lnTo>
                        <a:pt x="84" y="156"/>
                      </a:lnTo>
                    </a:path>
                  </a:pathLst>
                </a:custGeom>
                <a:solidFill>
                  <a:srgbClr val="FFFFFF"/>
                </a:solidFill>
                <a:ln w="12700" cap="rnd" cmpd="sng">
                  <a:solidFill>
                    <a:srgbClr val="33CC33"/>
                  </a:solidFill>
                  <a:prstDash val="solid"/>
                  <a:round/>
                  <a:headEnd/>
                  <a:tailEnd/>
                </a:ln>
                <a:effectLst/>
              </p:spPr>
              <p:txBody>
                <a:bodyPr/>
                <a:lstStyle/>
                <a:p>
                  <a:endParaRPr lang="zh-CN" altLang="en-US"/>
                </a:p>
              </p:txBody>
            </p:sp>
            <p:sp>
              <p:nvSpPr>
                <p:cNvPr id="48" name="Freeform 174"/>
                <p:cNvSpPr>
                  <a:spLocks/>
                </p:cNvSpPr>
                <p:nvPr/>
              </p:nvSpPr>
              <p:spPr bwMode="auto">
                <a:xfrm>
                  <a:off x="4416" y="1464"/>
                  <a:ext cx="101" cy="128"/>
                </a:xfrm>
                <a:custGeom>
                  <a:avLst/>
                  <a:gdLst/>
                  <a:ahLst/>
                  <a:cxnLst>
                    <a:cxn ang="0">
                      <a:pos x="100" y="99"/>
                    </a:cxn>
                    <a:cxn ang="0">
                      <a:pos x="51" y="0"/>
                    </a:cxn>
                    <a:cxn ang="0">
                      <a:pos x="24" y="10"/>
                    </a:cxn>
                    <a:cxn ang="0">
                      <a:pos x="0" y="27"/>
                    </a:cxn>
                    <a:cxn ang="0">
                      <a:pos x="48" y="127"/>
                    </a:cxn>
                    <a:cxn ang="0">
                      <a:pos x="100" y="99"/>
                    </a:cxn>
                  </a:cxnLst>
                  <a:rect l="0" t="0" r="r" b="b"/>
                  <a:pathLst>
                    <a:path w="101" h="128">
                      <a:moveTo>
                        <a:pt x="100" y="99"/>
                      </a:moveTo>
                      <a:lnTo>
                        <a:pt x="51" y="0"/>
                      </a:lnTo>
                      <a:lnTo>
                        <a:pt x="24" y="10"/>
                      </a:lnTo>
                      <a:lnTo>
                        <a:pt x="0" y="27"/>
                      </a:lnTo>
                      <a:lnTo>
                        <a:pt x="48" y="127"/>
                      </a:lnTo>
                      <a:lnTo>
                        <a:pt x="100" y="99"/>
                      </a:lnTo>
                    </a:path>
                  </a:pathLst>
                </a:custGeom>
                <a:solidFill>
                  <a:srgbClr val="33CC33"/>
                </a:solidFill>
                <a:ln w="9525" cap="rnd">
                  <a:noFill/>
                  <a:round/>
                  <a:headEnd/>
                  <a:tailEnd/>
                </a:ln>
                <a:effectLst/>
              </p:spPr>
              <p:txBody>
                <a:bodyPr/>
                <a:lstStyle/>
                <a:p>
                  <a:endParaRPr lang="zh-CN" altLang="en-US"/>
                </a:p>
              </p:txBody>
            </p:sp>
            <p:sp>
              <p:nvSpPr>
                <p:cNvPr id="49" name="Freeform 175"/>
                <p:cNvSpPr>
                  <a:spLocks/>
                </p:cNvSpPr>
                <p:nvPr/>
              </p:nvSpPr>
              <p:spPr bwMode="auto">
                <a:xfrm>
                  <a:off x="4490" y="1457"/>
                  <a:ext cx="104" cy="108"/>
                </a:xfrm>
                <a:custGeom>
                  <a:avLst/>
                  <a:gdLst/>
                  <a:ahLst/>
                  <a:cxnLst>
                    <a:cxn ang="0">
                      <a:pos x="103" y="107"/>
                    </a:cxn>
                    <a:cxn ang="0">
                      <a:pos x="54" y="6"/>
                    </a:cxn>
                    <a:cxn ang="0">
                      <a:pos x="27" y="0"/>
                    </a:cxn>
                    <a:cxn ang="0">
                      <a:pos x="0" y="0"/>
                    </a:cxn>
                    <a:cxn ang="0">
                      <a:pos x="48" y="100"/>
                    </a:cxn>
                    <a:cxn ang="0">
                      <a:pos x="103" y="107"/>
                    </a:cxn>
                  </a:cxnLst>
                  <a:rect l="0" t="0" r="r" b="b"/>
                  <a:pathLst>
                    <a:path w="104" h="108">
                      <a:moveTo>
                        <a:pt x="103" y="107"/>
                      </a:moveTo>
                      <a:lnTo>
                        <a:pt x="54" y="6"/>
                      </a:lnTo>
                      <a:lnTo>
                        <a:pt x="27" y="0"/>
                      </a:lnTo>
                      <a:lnTo>
                        <a:pt x="0" y="0"/>
                      </a:lnTo>
                      <a:lnTo>
                        <a:pt x="48" y="100"/>
                      </a:lnTo>
                      <a:lnTo>
                        <a:pt x="103" y="107"/>
                      </a:lnTo>
                    </a:path>
                  </a:pathLst>
                </a:custGeom>
                <a:solidFill>
                  <a:srgbClr val="33CC33"/>
                </a:solidFill>
                <a:ln w="9525" cap="rnd">
                  <a:noFill/>
                  <a:round/>
                  <a:headEnd/>
                  <a:tailEnd/>
                </a:ln>
                <a:effectLst/>
              </p:spPr>
              <p:txBody>
                <a:bodyPr/>
                <a:lstStyle/>
                <a:p>
                  <a:endParaRPr lang="zh-CN" altLang="en-US"/>
                </a:p>
              </p:txBody>
            </p:sp>
            <p:sp>
              <p:nvSpPr>
                <p:cNvPr id="50" name="Freeform 176"/>
                <p:cNvSpPr>
                  <a:spLocks/>
                </p:cNvSpPr>
                <p:nvPr/>
              </p:nvSpPr>
              <p:spPr bwMode="auto">
                <a:xfrm>
                  <a:off x="4548" y="1573"/>
                  <a:ext cx="58" cy="17"/>
                </a:xfrm>
                <a:custGeom>
                  <a:avLst/>
                  <a:gdLst/>
                  <a:ahLst/>
                  <a:cxnLst>
                    <a:cxn ang="0">
                      <a:pos x="57" y="16"/>
                    </a:cxn>
                    <a:cxn ang="0">
                      <a:pos x="54" y="8"/>
                    </a:cxn>
                    <a:cxn ang="0">
                      <a:pos x="0" y="0"/>
                    </a:cxn>
                    <a:cxn ang="0">
                      <a:pos x="2" y="7"/>
                    </a:cxn>
                    <a:cxn ang="0">
                      <a:pos x="57" y="16"/>
                    </a:cxn>
                  </a:cxnLst>
                  <a:rect l="0" t="0" r="r" b="b"/>
                  <a:pathLst>
                    <a:path w="58" h="17">
                      <a:moveTo>
                        <a:pt x="57" y="16"/>
                      </a:moveTo>
                      <a:lnTo>
                        <a:pt x="54" y="8"/>
                      </a:lnTo>
                      <a:lnTo>
                        <a:pt x="0" y="0"/>
                      </a:lnTo>
                      <a:lnTo>
                        <a:pt x="2" y="7"/>
                      </a:lnTo>
                      <a:lnTo>
                        <a:pt x="57" y="16"/>
                      </a:lnTo>
                    </a:path>
                  </a:pathLst>
                </a:custGeom>
                <a:solidFill>
                  <a:srgbClr val="33CC33"/>
                </a:solidFill>
                <a:ln w="9525" cap="rnd">
                  <a:noFill/>
                  <a:round/>
                  <a:headEnd/>
                  <a:tailEnd/>
                </a:ln>
                <a:effectLst/>
              </p:spPr>
              <p:txBody>
                <a:bodyPr/>
                <a:lstStyle/>
                <a:p>
                  <a:endParaRPr lang="zh-CN" altLang="en-US"/>
                </a:p>
              </p:txBody>
            </p:sp>
            <p:sp>
              <p:nvSpPr>
                <p:cNvPr id="51" name="Freeform 177"/>
                <p:cNvSpPr>
                  <a:spLocks/>
                </p:cNvSpPr>
                <p:nvPr/>
              </p:nvSpPr>
              <p:spPr bwMode="auto">
                <a:xfrm>
                  <a:off x="4579" y="1423"/>
                  <a:ext cx="99" cy="139"/>
                </a:xfrm>
                <a:custGeom>
                  <a:avLst/>
                  <a:gdLst/>
                  <a:ahLst/>
                  <a:cxnLst>
                    <a:cxn ang="0">
                      <a:pos x="98" y="101"/>
                    </a:cxn>
                    <a:cxn ang="0">
                      <a:pos x="46" y="0"/>
                    </a:cxn>
                    <a:cxn ang="0">
                      <a:pos x="18" y="18"/>
                    </a:cxn>
                    <a:cxn ang="0">
                      <a:pos x="0" y="37"/>
                    </a:cxn>
                    <a:cxn ang="0">
                      <a:pos x="51" y="138"/>
                    </a:cxn>
                    <a:cxn ang="0">
                      <a:pos x="98" y="101"/>
                    </a:cxn>
                  </a:cxnLst>
                  <a:rect l="0" t="0" r="r" b="b"/>
                  <a:pathLst>
                    <a:path w="99" h="139">
                      <a:moveTo>
                        <a:pt x="98" y="101"/>
                      </a:moveTo>
                      <a:lnTo>
                        <a:pt x="46" y="0"/>
                      </a:lnTo>
                      <a:lnTo>
                        <a:pt x="18" y="18"/>
                      </a:lnTo>
                      <a:lnTo>
                        <a:pt x="0" y="37"/>
                      </a:lnTo>
                      <a:lnTo>
                        <a:pt x="51" y="138"/>
                      </a:lnTo>
                      <a:lnTo>
                        <a:pt x="98" y="101"/>
                      </a:lnTo>
                    </a:path>
                  </a:pathLst>
                </a:custGeom>
                <a:solidFill>
                  <a:srgbClr val="33CC33"/>
                </a:solidFill>
                <a:ln w="9525" cap="rnd">
                  <a:noFill/>
                  <a:round/>
                  <a:headEnd/>
                  <a:tailEnd/>
                </a:ln>
                <a:effectLst/>
              </p:spPr>
              <p:txBody>
                <a:bodyPr/>
                <a:lstStyle/>
                <a:p>
                  <a:endParaRPr lang="zh-CN" altLang="en-US"/>
                </a:p>
              </p:txBody>
            </p:sp>
            <p:sp>
              <p:nvSpPr>
                <p:cNvPr id="52" name="Freeform 178"/>
                <p:cNvSpPr>
                  <a:spLocks/>
                </p:cNvSpPr>
                <p:nvPr/>
              </p:nvSpPr>
              <p:spPr bwMode="auto">
                <a:xfrm>
                  <a:off x="4638" y="1406"/>
                  <a:ext cx="108" cy="112"/>
                </a:xfrm>
                <a:custGeom>
                  <a:avLst/>
                  <a:gdLst/>
                  <a:ahLst/>
                  <a:cxnLst>
                    <a:cxn ang="0">
                      <a:pos x="107" y="101"/>
                    </a:cxn>
                    <a:cxn ang="0">
                      <a:pos x="53" y="0"/>
                    </a:cxn>
                    <a:cxn ang="0">
                      <a:pos x="26" y="1"/>
                    </a:cxn>
                    <a:cxn ang="0">
                      <a:pos x="0" y="9"/>
                    </a:cxn>
                    <a:cxn ang="0">
                      <a:pos x="53" y="111"/>
                    </a:cxn>
                    <a:cxn ang="0">
                      <a:pos x="107" y="101"/>
                    </a:cxn>
                  </a:cxnLst>
                  <a:rect l="0" t="0" r="r" b="b"/>
                  <a:pathLst>
                    <a:path w="108" h="112">
                      <a:moveTo>
                        <a:pt x="107" y="101"/>
                      </a:moveTo>
                      <a:lnTo>
                        <a:pt x="53" y="0"/>
                      </a:lnTo>
                      <a:lnTo>
                        <a:pt x="26" y="1"/>
                      </a:lnTo>
                      <a:lnTo>
                        <a:pt x="0" y="9"/>
                      </a:lnTo>
                      <a:lnTo>
                        <a:pt x="53" y="111"/>
                      </a:lnTo>
                      <a:lnTo>
                        <a:pt x="107" y="101"/>
                      </a:lnTo>
                    </a:path>
                  </a:pathLst>
                </a:custGeom>
                <a:solidFill>
                  <a:srgbClr val="33CC33"/>
                </a:solidFill>
                <a:ln w="9525" cap="rnd">
                  <a:noFill/>
                  <a:round/>
                  <a:headEnd/>
                  <a:tailEnd/>
                </a:ln>
                <a:effectLst/>
              </p:spPr>
              <p:txBody>
                <a:bodyPr/>
                <a:lstStyle/>
                <a:p>
                  <a:endParaRPr lang="zh-CN" altLang="en-US"/>
                </a:p>
              </p:txBody>
            </p:sp>
            <p:sp>
              <p:nvSpPr>
                <p:cNvPr id="53" name="Freeform 179"/>
                <p:cNvSpPr>
                  <a:spLocks/>
                </p:cNvSpPr>
                <p:nvPr/>
              </p:nvSpPr>
              <p:spPr bwMode="auto">
                <a:xfrm>
                  <a:off x="4706" y="1525"/>
                  <a:ext cx="57" cy="17"/>
                </a:xfrm>
                <a:custGeom>
                  <a:avLst/>
                  <a:gdLst/>
                  <a:ahLst/>
                  <a:cxnLst>
                    <a:cxn ang="0">
                      <a:pos x="56" y="6"/>
                    </a:cxn>
                    <a:cxn ang="0">
                      <a:pos x="53" y="0"/>
                    </a:cxn>
                    <a:cxn ang="0">
                      <a:pos x="0" y="9"/>
                    </a:cxn>
                    <a:cxn ang="0">
                      <a:pos x="2" y="16"/>
                    </a:cxn>
                    <a:cxn ang="0">
                      <a:pos x="56" y="6"/>
                    </a:cxn>
                  </a:cxnLst>
                  <a:rect l="0" t="0" r="r" b="b"/>
                  <a:pathLst>
                    <a:path w="57" h="17">
                      <a:moveTo>
                        <a:pt x="56" y="6"/>
                      </a:moveTo>
                      <a:lnTo>
                        <a:pt x="53" y="0"/>
                      </a:lnTo>
                      <a:lnTo>
                        <a:pt x="0" y="9"/>
                      </a:lnTo>
                      <a:lnTo>
                        <a:pt x="2" y="16"/>
                      </a:lnTo>
                      <a:lnTo>
                        <a:pt x="56" y="6"/>
                      </a:lnTo>
                    </a:path>
                  </a:pathLst>
                </a:custGeom>
                <a:solidFill>
                  <a:srgbClr val="33CC33"/>
                </a:solidFill>
                <a:ln w="9525" cap="rnd">
                  <a:noFill/>
                  <a:round/>
                  <a:headEnd/>
                  <a:tailEnd/>
                </a:ln>
                <a:effectLst/>
              </p:spPr>
              <p:txBody>
                <a:bodyPr/>
                <a:lstStyle/>
                <a:p>
                  <a:endParaRPr lang="zh-CN" altLang="en-US"/>
                </a:p>
              </p:txBody>
            </p:sp>
          </p:grpSp>
        </p:grpSp>
        <p:sp>
          <p:nvSpPr>
            <p:cNvPr id="61" name="TextBox 60"/>
            <p:cNvSpPr txBox="1"/>
            <p:nvPr/>
          </p:nvSpPr>
          <p:spPr>
            <a:xfrm>
              <a:off x="755576" y="2420888"/>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自主阅读</a:t>
              </a:r>
              <a:endParaRPr lang="zh-CN" altLang="en-US" sz="2000" b="1" i="1" dirty="0">
                <a:solidFill>
                  <a:srgbClr val="FF0000"/>
                </a:solidFill>
                <a:effectLst>
                  <a:outerShdw blurRad="38100" dist="38100" dir="2700000" algn="tl">
                    <a:srgbClr val="000000">
                      <a:alpha val="43137"/>
                    </a:srgbClr>
                  </a:outerShdw>
                </a:effectLst>
              </a:endParaRPr>
            </a:p>
          </p:txBody>
        </p:sp>
      </p:grpSp>
      <p:grpSp>
        <p:nvGrpSpPr>
          <p:cNvPr id="156" name="组合 155"/>
          <p:cNvGrpSpPr/>
          <p:nvPr/>
        </p:nvGrpSpPr>
        <p:grpSpPr>
          <a:xfrm>
            <a:off x="1043608" y="2996952"/>
            <a:ext cx="1224136" cy="1408222"/>
            <a:chOff x="899592" y="2924944"/>
            <a:chExt cx="1224136" cy="1408222"/>
          </a:xfrm>
        </p:grpSpPr>
        <p:grpSp>
          <p:nvGrpSpPr>
            <p:cNvPr id="62" name="Group 106"/>
            <p:cNvGrpSpPr>
              <a:grpSpLocks/>
            </p:cNvGrpSpPr>
            <p:nvPr/>
          </p:nvGrpSpPr>
          <p:grpSpPr bwMode="auto">
            <a:xfrm>
              <a:off x="899592" y="2924944"/>
              <a:ext cx="1080120" cy="1008112"/>
              <a:chOff x="1803" y="999"/>
              <a:chExt cx="771" cy="990"/>
            </a:xfrm>
          </p:grpSpPr>
          <p:grpSp>
            <p:nvGrpSpPr>
              <p:cNvPr id="63" name="Group 107"/>
              <p:cNvGrpSpPr>
                <a:grpSpLocks/>
              </p:cNvGrpSpPr>
              <p:nvPr/>
            </p:nvGrpSpPr>
            <p:grpSpPr bwMode="auto">
              <a:xfrm>
                <a:off x="1803" y="999"/>
                <a:ext cx="771" cy="990"/>
                <a:chOff x="1803" y="999"/>
                <a:chExt cx="771" cy="990"/>
              </a:xfrm>
            </p:grpSpPr>
            <p:grpSp>
              <p:nvGrpSpPr>
                <p:cNvPr id="82" name="Group 108"/>
                <p:cNvGrpSpPr>
                  <a:grpSpLocks/>
                </p:cNvGrpSpPr>
                <p:nvPr/>
              </p:nvGrpSpPr>
              <p:grpSpPr bwMode="auto">
                <a:xfrm>
                  <a:off x="1803" y="999"/>
                  <a:ext cx="771" cy="990"/>
                  <a:chOff x="1803" y="999"/>
                  <a:chExt cx="771" cy="990"/>
                </a:xfrm>
              </p:grpSpPr>
              <p:sp>
                <p:nvSpPr>
                  <p:cNvPr id="84"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85"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86"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87"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88"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89"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83"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4" name="Group 116"/>
              <p:cNvGrpSpPr>
                <a:grpSpLocks/>
              </p:cNvGrpSpPr>
              <p:nvPr/>
            </p:nvGrpSpPr>
            <p:grpSpPr bwMode="auto">
              <a:xfrm>
                <a:off x="2142" y="1359"/>
                <a:ext cx="343" cy="408"/>
                <a:chOff x="2142" y="1359"/>
                <a:chExt cx="343" cy="408"/>
              </a:xfrm>
            </p:grpSpPr>
            <p:sp>
              <p:nvSpPr>
                <p:cNvPr id="65"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66"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67"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68"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69"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70"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71"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72"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73"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74"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75"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76"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77"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78"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79"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80"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81"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90" name="TextBox 89"/>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合作提示</a:t>
              </a:r>
              <a:endParaRPr lang="zh-CN" altLang="en-US" sz="2000" b="1" i="1" dirty="0">
                <a:solidFill>
                  <a:srgbClr val="FF0000"/>
                </a:solidFill>
                <a:effectLst>
                  <a:outerShdw blurRad="38100" dist="38100" dir="2700000" algn="tl">
                    <a:srgbClr val="000000">
                      <a:alpha val="43137"/>
                    </a:srgbClr>
                  </a:outerShdw>
                </a:effectLst>
              </a:endParaRPr>
            </a:p>
          </p:txBody>
        </p:sp>
      </p:grpSp>
      <p:grpSp>
        <p:nvGrpSpPr>
          <p:cNvPr id="160" name="组合 159"/>
          <p:cNvGrpSpPr/>
          <p:nvPr/>
        </p:nvGrpSpPr>
        <p:grpSpPr>
          <a:xfrm>
            <a:off x="2915816" y="2708920"/>
            <a:ext cx="5400600" cy="4149080"/>
            <a:chOff x="2915816" y="3203848"/>
            <a:chExt cx="5400600" cy="3654152"/>
          </a:xfrm>
        </p:grpSpPr>
        <p:grpSp>
          <p:nvGrpSpPr>
            <p:cNvPr id="91" name="Group 3"/>
            <p:cNvGrpSpPr>
              <a:grpSpLocks/>
            </p:cNvGrpSpPr>
            <p:nvPr/>
          </p:nvGrpSpPr>
          <p:grpSpPr bwMode="auto">
            <a:xfrm>
              <a:off x="2915816" y="3203848"/>
              <a:ext cx="1584176" cy="3654152"/>
              <a:chOff x="720" y="1296"/>
              <a:chExt cx="1367" cy="2542"/>
            </a:xfrm>
          </p:grpSpPr>
          <p:sp>
            <p:nvSpPr>
              <p:cNvPr id="92" name="AutoShape 4"/>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a:effectLst/>
            </p:spPr>
            <p:txBody>
              <a:bodyPr wrap="none" anchor="ctr"/>
              <a:lstStyle/>
              <a:p>
                <a:endParaRPr lang="zh-CN" altLang="en-US"/>
              </a:p>
            </p:txBody>
          </p:sp>
          <p:sp>
            <p:nvSpPr>
              <p:cNvPr id="93" name="AutoShape 5"/>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a:effectLst/>
            </p:spPr>
            <p:txBody>
              <a:bodyPr wrap="none" anchor="ctr"/>
              <a:lstStyle/>
              <a:p>
                <a:endParaRPr lang="zh-CN" altLang="en-US"/>
              </a:p>
            </p:txBody>
          </p:sp>
          <p:sp>
            <p:nvSpPr>
              <p:cNvPr id="94" name="AutoShape 6"/>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3CA1E6">
                      <a:gamma/>
                      <a:tint val="51373"/>
                      <a:invGamma/>
                    </a:srgbClr>
                  </a:gs>
                </a:gsLst>
                <a:lin ang="5400000" scaled="1"/>
              </a:gradFill>
              <a:ln w="9525">
                <a:noFill/>
                <a:round/>
                <a:headEnd/>
                <a:tailEnd/>
              </a:ln>
              <a:effectLst/>
            </p:spPr>
            <p:txBody>
              <a:bodyPr wrap="none" anchor="ctr"/>
              <a:lstStyle/>
              <a:p>
                <a:endParaRPr lang="zh-CN" altLang="en-US"/>
              </a:p>
            </p:txBody>
          </p:sp>
          <p:sp>
            <p:nvSpPr>
              <p:cNvPr id="95" name="AutoShape 7"/>
              <p:cNvSpPr>
                <a:spLocks noChangeArrowheads="1"/>
              </p:cNvSpPr>
              <p:nvPr/>
            </p:nvSpPr>
            <p:spPr bwMode="gray">
              <a:xfrm>
                <a:off x="752" y="1509"/>
                <a:ext cx="1304" cy="446"/>
              </a:xfrm>
              <a:prstGeom prst="roundRect">
                <a:avLst>
                  <a:gd name="adj" fmla="val 50000"/>
                </a:avLst>
              </a:prstGeom>
              <a:gradFill rotWithShape="1">
                <a:gsLst>
                  <a:gs pos="0">
                    <a:srgbClr val="3CA1E6">
                      <a:gamma/>
                      <a:tint val="33333"/>
                      <a:invGamma/>
                    </a:srgbClr>
                  </a:gs>
                  <a:gs pos="100000">
                    <a:srgbClr val="3CA1E6">
                      <a:alpha val="0"/>
                    </a:srgbClr>
                  </a:gs>
                </a:gsLst>
                <a:lin ang="5400000" scaled="1"/>
              </a:gradFill>
              <a:ln w="9525">
                <a:noFill/>
                <a:round/>
                <a:headEnd/>
                <a:tailEnd/>
              </a:ln>
              <a:effectLst/>
            </p:spPr>
            <p:txBody>
              <a:bodyPr wrap="none" anchor="ctr"/>
              <a:lstStyle/>
              <a:p>
                <a:endParaRPr lang="zh-CN" altLang="en-US"/>
              </a:p>
            </p:txBody>
          </p:sp>
          <p:sp>
            <p:nvSpPr>
              <p:cNvPr id="96" name="AutoShape 8"/>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a:effectLst/>
            </p:spPr>
            <p:txBody>
              <a:bodyPr wrap="none" anchor="ctr"/>
              <a:lstStyle/>
              <a:p>
                <a:endParaRPr lang="zh-CN" altLang="en-US"/>
              </a:p>
            </p:txBody>
          </p:sp>
          <p:sp>
            <p:nvSpPr>
              <p:cNvPr id="97" name="AutoShape 9"/>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a:effectLst/>
            </p:spPr>
            <p:txBody>
              <a:bodyPr wrap="none" anchor="ctr"/>
              <a:lstStyle/>
              <a:p>
                <a:endParaRPr lang="zh-CN" altLang="en-US"/>
              </a:p>
            </p:txBody>
          </p:sp>
          <p:grpSp>
            <p:nvGrpSpPr>
              <p:cNvPr id="98" name="Group 10"/>
              <p:cNvGrpSpPr>
                <a:grpSpLocks/>
              </p:cNvGrpSpPr>
              <p:nvPr/>
            </p:nvGrpSpPr>
            <p:grpSpPr bwMode="auto">
              <a:xfrm>
                <a:off x="1189" y="1296"/>
                <a:ext cx="405" cy="405"/>
                <a:chOff x="1289" y="583"/>
                <a:chExt cx="668" cy="669"/>
              </a:xfrm>
            </p:grpSpPr>
            <p:sp>
              <p:nvSpPr>
                <p:cNvPr id="101" name="Oval 11"/>
                <p:cNvSpPr>
                  <a:spLocks noChangeArrowheads="1"/>
                </p:cNvSpPr>
                <p:nvPr/>
              </p:nvSpPr>
              <p:spPr bwMode="gray">
                <a:xfrm>
                  <a:off x="1289" y="583"/>
                  <a:ext cx="668" cy="669"/>
                </a:xfrm>
                <a:prstGeom prst="ellipse">
                  <a:avLst/>
                </a:prstGeom>
                <a:solidFill>
                  <a:srgbClr val="333333"/>
                </a:solidFill>
                <a:ln w="38100" algn="ctr">
                  <a:noFill/>
                  <a:round/>
                  <a:headEnd/>
                  <a:tailEnd/>
                </a:ln>
                <a:effectLst/>
              </p:spPr>
              <p:txBody>
                <a:bodyPr anchor="ctr">
                  <a:spAutoFit/>
                </a:bodyPr>
                <a:lstStyle/>
                <a:p>
                  <a:endParaRPr lang="zh-CN" altLang="en-US"/>
                </a:p>
              </p:txBody>
            </p:sp>
            <p:sp>
              <p:nvSpPr>
                <p:cNvPr id="102" name="Oval 12"/>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zh-CN" altLang="en-US"/>
                </a:p>
              </p:txBody>
            </p:sp>
            <p:sp>
              <p:nvSpPr>
                <p:cNvPr id="103" name="Oval 13"/>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zh-CN" altLang="en-US"/>
                </a:p>
              </p:txBody>
            </p:sp>
            <p:sp>
              <p:nvSpPr>
                <p:cNvPr id="104" name="Oval 14"/>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zh-CN" altLang="en-US"/>
                </a:p>
              </p:txBody>
            </p:sp>
            <p:sp>
              <p:nvSpPr>
                <p:cNvPr id="105" name="Oval 15"/>
                <p:cNvSpPr>
                  <a:spLocks noChangeArrowheads="1"/>
                </p:cNvSpPr>
                <p:nvPr/>
              </p:nvSpPr>
              <p:spPr bwMode="gray">
                <a:xfrm>
                  <a:off x="1346" y="614"/>
                  <a:ext cx="533" cy="300"/>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zh-CN" altLang="en-US"/>
                </a:p>
              </p:txBody>
            </p:sp>
          </p:grpSp>
          <p:sp>
            <p:nvSpPr>
              <p:cNvPr id="99" name="Text Box 16"/>
              <p:cNvSpPr txBox="1">
                <a:spLocks noChangeArrowheads="1"/>
              </p:cNvSpPr>
              <p:nvPr/>
            </p:nvSpPr>
            <p:spPr bwMode="gray">
              <a:xfrm>
                <a:off x="1252" y="1354"/>
                <a:ext cx="270" cy="226"/>
              </a:xfrm>
              <a:prstGeom prst="rect">
                <a:avLst/>
              </a:prstGeom>
              <a:noFill/>
              <a:ln w="9525" algn="ctr">
                <a:noFill/>
                <a:miter lim="800000"/>
                <a:headEnd/>
                <a:tailEnd/>
              </a:ln>
              <a:effectLst/>
            </p:spPr>
            <p:txBody>
              <a:bodyPr wrap="none">
                <a:spAutoFit/>
              </a:bodyPr>
              <a:lstStyle/>
              <a:p>
                <a:pPr algn="ctr"/>
                <a:r>
                  <a:rPr kumimoji="0" lang="en-US" altLang="zh-CN" sz="1800" dirty="0" smtClean="0">
                    <a:latin typeface="Arial" pitchFamily="34" charset="0"/>
                  </a:rPr>
                  <a:t>1</a:t>
                </a:r>
                <a:endParaRPr kumimoji="0" lang="en-US" altLang="zh-CN" sz="1800" dirty="0">
                  <a:latin typeface="Arial" pitchFamily="34" charset="0"/>
                </a:endParaRPr>
              </a:p>
            </p:txBody>
          </p:sp>
          <p:sp>
            <p:nvSpPr>
              <p:cNvPr id="100" name="Text Box 17"/>
              <p:cNvSpPr txBox="1">
                <a:spLocks noChangeArrowheads="1"/>
              </p:cNvSpPr>
              <p:nvPr/>
            </p:nvSpPr>
            <p:spPr bwMode="gray">
              <a:xfrm>
                <a:off x="768" y="1776"/>
                <a:ext cx="1296" cy="189"/>
              </a:xfrm>
              <a:prstGeom prst="rect">
                <a:avLst/>
              </a:prstGeom>
              <a:noFill/>
              <a:ln w="9525" algn="ctr">
                <a:noFill/>
                <a:miter lim="800000"/>
                <a:headEnd/>
                <a:tailEnd/>
              </a:ln>
              <a:effectLst/>
            </p:spPr>
            <p:txBody>
              <a:bodyPr wrap="square">
                <a:spAutoFit/>
              </a:bodyPr>
              <a:lstStyle/>
              <a:p>
                <a:pPr algn="l"/>
                <a:r>
                  <a:rPr kumimoji="0" lang="zh-CN" altLang="en-US" sz="1400" b="1" dirty="0" smtClean="0">
                    <a:solidFill>
                      <a:srgbClr val="FF0000"/>
                    </a:solidFill>
                    <a:latin typeface="Verdana" pitchFamily="34" charset="0"/>
                  </a:rPr>
                  <a:t>知识与技能：</a:t>
                </a:r>
                <a:endParaRPr kumimoji="0" lang="en-US" altLang="zh-CN" sz="1400" b="1" dirty="0" smtClean="0">
                  <a:solidFill>
                    <a:srgbClr val="FF0000"/>
                  </a:solidFill>
                  <a:latin typeface="Verdana" pitchFamily="34" charset="0"/>
                </a:endParaRPr>
              </a:p>
            </p:txBody>
          </p:sp>
        </p:grpSp>
        <p:grpSp>
          <p:nvGrpSpPr>
            <p:cNvPr id="106" name="Group 18"/>
            <p:cNvGrpSpPr>
              <a:grpSpLocks/>
            </p:cNvGrpSpPr>
            <p:nvPr/>
          </p:nvGrpSpPr>
          <p:grpSpPr bwMode="auto">
            <a:xfrm>
              <a:off x="4788024" y="3203848"/>
              <a:ext cx="1529044" cy="3654152"/>
              <a:chOff x="2208" y="1296"/>
              <a:chExt cx="1365" cy="2542"/>
            </a:xfrm>
          </p:grpSpPr>
          <p:sp>
            <p:nvSpPr>
              <p:cNvPr id="107" name="AutoShape 19"/>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a:effectLst/>
            </p:spPr>
            <p:txBody>
              <a:bodyPr wrap="none" anchor="ctr"/>
              <a:lstStyle/>
              <a:p>
                <a:endParaRPr lang="zh-CN" altLang="en-US"/>
              </a:p>
            </p:txBody>
          </p:sp>
          <p:sp>
            <p:nvSpPr>
              <p:cNvPr id="108" name="AutoShape 20"/>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a:effectLst/>
            </p:spPr>
            <p:txBody>
              <a:bodyPr wrap="none" anchor="ctr"/>
              <a:lstStyle/>
              <a:p>
                <a:endParaRPr lang="zh-CN" altLang="en-US"/>
              </a:p>
            </p:txBody>
          </p:sp>
          <p:sp>
            <p:nvSpPr>
              <p:cNvPr id="109" name="AutoShape 21"/>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73E77E">
                      <a:gamma/>
                      <a:tint val="54510"/>
                      <a:invGamma/>
                    </a:srgbClr>
                  </a:gs>
                </a:gsLst>
                <a:lin ang="5400000" scaled="1"/>
              </a:gradFill>
              <a:ln w="9525">
                <a:noFill/>
                <a:round/>
                <a:headEnd/>
                <a:tailEnd/>
              </a:ln>
              <a:effectLst/>
            </p:spPr>
            <p:txBody>
              <a:bodyPr wrap="none" anchor="ctr"/>
              <a:lstStyle/>
              <a:p>
                <a:endParaRPr lang="zh-CN" altLang="en-US"/>
              </a:p>
            </p:txBody>
          </p:sp>
          <p:sp>
            <p:nvSpPr>
              <p:cNvPr id="110" name="AutoShape 22"/>
              <p:cNvSpPr>
                <a:spLocks noChangeArrowheads="1"/>
              </p:cNvSpPr>
              <p:nvPr/>
            </p:nvSpPr>
            <p:spPr bwMode="gray">
              <a:xfrm>
                <a:off x="2240" y="1509"/>
                <a:ext cx="1304" cy="446"/>
              </a:xfrm>
              <a:prstGeom prst="roundRect">
                <a:avLst>
                  <a:gd name="adj" fmla="val 50000"/>
                </a:avLst>
              </a:prstGeom>
              <a:gradFill rotWithShape="1">
                <a:gsLst>
                  <a:gs pos="0">
                    <a:srgbClr val="73E77E">
                      <a:gamma/>
                      <a:tint val="33333"/>
                      <a:invGamma/>
                    </a:srgbClr>
                  </a:gs>
                  <a:gs pos="100000">
                    <a:srgbClr val="73E77E"/>
                  </a:gs>
                </a:gsLst>
                <a:lin ang="5400000" scaled="1"/>
              </a:gradFill>
              <a:ln w="9525">
                <a:noFill/>
                <a:round/>
                <a:headEnd/>
                <a:tailEnd/>
              </a:ln>
              <a:effectLst/>
            </p:spPr>
            <p:txBody>
              <a:bodyPr wrap="none" anchor="ctr"/>
              <a:lstStyle/>
              <a:p>
                <a:endParaRPr lang="zh-CN" altLang="en-US"/>
              </a:p>
            </p:txBody>
          </p:sp>
          <p:sp>
            <p:nvSpPr>
              <p:cNvPr id="111" name="Oval 23"/>
              <p:cNvSpPr>
                <a:spLocks noChangeArrowheads="1"/>
              </p:cNvSpPr>
              <p:nvPr/>
            </p:nvSpPr>
            <p:spPr bwMode="gray">
              <a:xfrm>
                <a:off x="2677" y="1296"/>
                <a:ext cx="405" cy="405"/>
              </a:xfrm>
              <a:prstGeom prst="ellipse">
                <a:avLst/>
              </a:prstGeom>
              <a:solidFill>
                <a:srgbClr val="333333"/>
              </a:solidFill>
              <a:ln w="38100" algn="ctr">
                <a:noFill/>
                <a:round/>
                <a:headEnd/>
                <a:tailEnd/>
              </a:ln>
              <a:effectLst/>
            </p:spPr>
            <p:txBody>
              <a:bodyPr anchor="ctr">
                <a:spAutoFit/>
              </a:bodyPr>
              <a:lstStyle/>
              <a:p>
                <a:endParaRPr lang="zh-CN" altLang="en-US"/>
              </a:p>
            </p:txBody>
          </p:sp>
          <p:sp>
            <p:nvSpPr>
              <p:cNvPr id="112" name="Oval 24"/>
              <p:cNvSpPr>
                <a:spLocks noChangeArrowheads="1"/>
              </p:cNvSpPr>
              <p:nvPr/>
            </p:nvSpPr>
            <p:spPr bwMode="gray">
              <a:xfrm>
                <a:off x="2681" y="1299"/>
                <a:ext cx="392" cy="39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zh-CN" altLang="en-US"/>
              </a:p>
            </p:txBody>
          </p:sp>
          <p:sp>
            <p:nvSpPr>
              <p:cNvPr id="113" name="Oval 25"/>
              <p:cNvSpPr>
                <a:spLocks noChangeArrowheads="1"/>
              </p:cNvSpPr>
              <p:nvPr/>
            </p:nvSpPr>
            <p:spPr bwMode="gray">
              <a:xfrm>
                <a:off x="2686" y="1301"/>
                <a:ext cx="383" cy="383"/>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zh-CN" altLang="en-US"/>
              </a:p>
            </p:txBody>
          </p:sp>
          <p:sp>
            <p:nvSpPr>
              <p:cNvPr id="114" name="Oval 26"/>
              <p:cNvSpPr>
                <a:spLocks noChangeArrowheads="1"/>
              </p:cNvSpPr>
              <p:nvPr/>
            </p:nvSpPr>
            <p:spPr bwMode="gray">
              <a:xfrm>
                <a:off x="2690" y="1305"/>
                <a:ext cx="364" cy="357"/>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zh-CN" altLang="en-US"/>
              </a:p>
            </p:txBody>
          </p:sp>
          <p:sp>
            <p:nvSpPr>
              <p:cNvPr id="115" name="Oval 27"/>
              <p:cNvSpPr>
                <a:spLocks noChangeArrowheads="1"/>
              </p:cNvSpPr>
              <p:nvPr/>
            </p:nvSpPr>
            <p:spPr bwMode="gray">
              <a:xfrm>
                <a:off x="2712" y="1315"/>
                <a:ext cx="323" cy="290"/>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zh-CN" altLang="en-US"/>
              </a:p>
            </p:txBody>
          </p:sp>
          <p:sp>
            <p:nvSpPr>
              <p:cNvPr id="116" name="Text Box 28"/>
              <p:cNvSpPr txBox="1">
                <a:spLocks noChangeArrowheads="1"/>
              </p:cNvSpPr>
              <p:nvPr/>
            </p:nvSpPr>
            <p:spPr bwMode="gray">
              <a:xfrm>
                <a:off x="2764" y="1354"/>
                <a:ext cx="223" cy="288"/>
              </a:xfrm>
              <a:prstGeom prst="rect">
                <a:avLst/>
              </a:prstGeom>
              <a:noFill/>
              <a:ln w="9525" algn="ctr">
                <a:noFill/>
                <a:miter lim="800000"/>
                <a:headEnd/>
                <a:tailEnd/>
              </a:ln>
              <a:effectLst/>
            </p:spPr>
            <p:txBody>
              <a:bodyPr wrap="none">
                <a:spAutoFit/>
              </a:bodyPr>
              <a:lstStyle/>
              <a:p>
                <a:pPr algn="ctr"/>
                <a:r>
                  <a:rPr kumimoji="0" lang="en-US" altLang="zh-CN">
                    <a:solidFill>
                      <a:srgbClr val="000000"/>
                    </a:solidFill>
                    <a:latin typeface="Arial" pitchFamily="34" charset="0"/>
                  </a:rPr>
                  <a:t>2</a:t>
                </a:r>
                <a:endParaRPr kumimoji="0" lang="en-US" altLang="zh-CN" sz="1800">
                  <a:latin typeface="Arial" pitchFamily="34" charset="0"/>
                </a:endParaRPr>
              </a:p>
            </p:txBody>
          </p:sp>
          <p:sp>
            <p:nvSpPr>
              <p:cNvPr id="117" name="Text Box 29"/>
              <p:cNvSpPr txBox="1">
                <a:spLocks noChangeArrowheads="1"/>
              </p:cNvSpPr>
              <p:nvPr/>
            </p:nvSpPr>
            <p:spPr bwMode="gray">
              <a:xfrm>
                <a:off x="2256" y="1776"/>
                <a:ext cx="1296" cy="189"/>
              </a:xfrm>
              <a:prstGeom prst="rect">
                <a:avLst/>
              </a:prstGeom>
              <a:noFill/>
              <a:ln w="9525" algn="ctr">
                <a:noFill/>
                <a:miter lim="800000"/>
                <a:headEnd/>
                <a:tailEnd/>
              </a:ln>
              <a:effectLst/>
            </p:spPr>
            <p:txBody>
              <a:bodyPr>
                <a:spAutoFit/>
              </a:bodyPr>
              <a:lstStyle/>
              <a:p>
                <a:pPr algn="l"/>
                <a:r>
                  <a:rPr kumimoji="0" lang="zh-CN" altLang="en-US" sz="1400" b="1" dirty="0" smtClean="0">
                    <a:solidFill>
                      <a:srgbClr val="FF0000"/>
                    </a:solidFill>
                    <a:latin typeface="Verdana" pitchFamily="34" charset="0"/>
                  </a:rPr>
                  <a:t>过程与方法：</a:t>
                </a:r>
                <a:endParaRPr kumimoji="0" lang="en-US" altLang="zh-CN" sz="1400" b="1" dirty="0" smtClean="0">
                  <a:solidFill>
                    <a:srgbClr val="FF0000"/>
                  </a:solidFill>
                  <a:latin typeface="Verdana" pitchFamily="34" charset="0"/>
                </a:endParaRPr>
              </a:p>
            </p:txBody>
          </p:sp>
          <p:sp>
            <p:nvSpPr>
              <p:cNvPr id="118" name="AutoShape 30"/>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a:effectLst/>
            </p:spPr>
            <p:txBody>
              <a:bodyPr wrap="none" anchor="ctr"/>
              <a:lstStyle/>
              <a:p>
                <a:endParaRPr lang="zh-CN" altLang="en-US"/>
              </a:p>
            </p:txBody>
          </p:sp>
          <p:sp>
            <p:nvSpPr>
              <p:cNvPr id="119" name="AutoShape 31"/>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a:effectLst/>
            </p:spPr>
            <p:txBody>
              <a:bodyPr wrap="none" anchor="ctr"/>
              <a:lstStyle/>
              <a:p>
                <a:endParaRPr lang="zh-CN" altLang="en-US"/>
              </a:p>
            </p:txBody>
          </p:sp>
        </p:grpSp>
        <p:grpSp>
          <p:nvGrpSpPr>
            <p:cNvPr id="120" name="Group 32"/>
            <p:cNvGrpSpPr>
              <a:grpSpLocks/>
            </p:cNvGrpSpPr>
            <p:nvPr/>
          </p:nvGrpSpPr>
          <p:grpSpPr bwMode="auto">
            <a:xfrm>
              <a:off x="6732240" y="3203848"/>
              <a:ext cx="1584176" cy="3654152"/>
              <a:chOff x="3692" y="1296"/>
              <a:chExt cx="1367" cy="2542"/>
            </a:xfrm>
          </p:grpSpPr>
          <p:sp>
            <p:nvSpPr>
              <p:cNvPr id="121" name="AutoShape 33"/>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w="9525">
                <a:noFill/>
                <a:round/>
                <a:headEnd/>
                <a:tailEnd/>
              </a:ln>
              <a:effectLst/>
            </p:spPr>
            <p:txBody>
              <a:bodyPr wrap="none" anchor="ctr"/>
              <a:lstStyle/>
              <a:p>
                <a:endParaRPr lang="zh-CN" altLang="en-US"/>
              </a:p>
            </p:txBody>
          </p:sp>
          <p:sp>
            <p:nvSpPr>
              <p:cNvPr id="122" name="AutoShape 34"/>
              <p:cNvSpPr>
                <a:spLocks noChangeArrowheads="1"/>
              </p:cNvSpPr>
              <p:nvPr/>
            </p:nvSpPr>
            <p:spPr bwMode="gray">
              <a:xfrm>
                <a:off x="3717" y="1495"/>
                <a:ext cx="1322" cy="1766"/>
              </a:xfrm>
              <a:prstGeom prst="roundRect">
                <a:avLst>
                  <a:gd name="adj" fmla="val 16667"/>
                </a:avLst>
              </a:prstGeom>
              <a:solidFill>
                <a:srgbClr val="E9E065"/>
              </a:solidFill>
              <a:ln w="9525">
                <a:noFill/>
                <a:round/>
                <a:headEnd/>
                <a:tailEnd/>
              </a:ln>
              <a:effectLst/>
            </p:spPr>
            <p:txBody>
              <a:bodyPr wrap="none" anchor="ctr"/>
              <a:lstStyle/>
              <a:p>
                <a:endParaRPr lang="zh-CN" altLang="en-US"/>
              </a:p>
            </p:txBody>
          </p:sp>
          <p:sp>
            <p:nvSpPr>
              <p:cNvPr id="123" name="AutoShape 35"/>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E9E065">
                      <a:gamma/>
                      <a:tint val="57647"/>
                      <a:invGamma/>
                    </a:srgbClr>
                  </a:gs>
                </a:gsLst>
                <a:lin ang="5400000" scaled="1"/>
              </a:gradFill>
              <a:ln w="9525">
                <a:noFill/>
                <a:round/>
                <a:headEnd/>
                <a:tailEnd/>
              </a:ln>
              <a:effectLst/>
            </p:spPr>
            <p:txBody>
              <a:bodyPr wrap="none" anchor="ctr"/>
              <a:lstStyle/>
              <a:p>
                <a:endParaRPr lang="zh-CN" altLang="en-US"/>
              </a:p>
            </p:txBody>
          </p:sp>
          <p:sp>
            <p:nvSpPr>
              <p:cNvPr id="124" name="AutoShape 36"/>
              <p:cNvSpPr>
                <a:spLocks noChangeArrowheads="1"/>
              </p:cNvSpPr>
              <p:nvPr/>
            </p:nvSpPr>
            <p:spPr bwMode="gray">
              <a:xfrm>
                <a:off x="3728" y="1509"/>
                <a:ext cx="1304" cy="446"/>
              </a:xfrm>
              <a:prstGeom prst="roundRect">
                <a:avLst>
                  <a:gd name="adj" fmla="val 50000"/>
                </a:avLst>
              </a:prstGeom>
              <a:gradFill rotWithShape="1">
                <a:gsLst>
                  <a:gs pos="0">
                    <a:srgbClr val="E9E065">
                      <a:gamma/>
                      <a:tint val="33333"/>
                      <a:invGamma/>
                    </a:srgbClr>
                  </a:gs>
                  <a:gs pos="100000">
                    <a:srgbClr val="E9E065"/>
                  </a:gs>
                </a:gsLst>
                <a:lin ang="5400000" scaled="1"/>
              </a:gradFill>
              <a:ln w="9525">
                <a:noFill/>
                <a:round/>
                <a:headEnd/>
                <a:tailEnd/>
              </a:ln>
              <a:effectLst/>
            </p:spPr>
            <p:txBody>
              <a:bodyPr wrap="none" anchor="ctr"/>
              <a:lstStyle/>
              <a:p>
                <a:endParaRPr lang="zh-CN" altLang="en-US"/>
              </a:p>
            </p:txBody>
          </p:sp>
          <p:grpSp>
            <p:nvGrpSpPr>
              <p:cNvPr id="125" name="Group 37"/>
              <p:cNvGrpSpPr>
                <a:grpSpLocks/>
              </p:cNvGrpSpPr>
              <p:nvPr/>
            </p:nvGrpSpPr>
            <p:grpSpPr bwMode="auto">
              <a:xfrm>
                <a:off x="4165" y="1296"/>
                <a:ext cx="405" cy="405"/>
                <a:chOff x="1289" y="582"/>
                <a:chExt cx="668" cy="668"/>
              </a:xfrm>
            </p:grpSpPr>
            <p:sp>
              <p:nvSpPr>
                <p:cNvPr id="130" name="Oval 38"/>
                <p:cNvSpPr>
                  <a:spLocks noChangeArrowheads="1"/>
                </p:cNvSpPr>
                <p:nvPr/>
              </p:nvSpPr>
              <p:spPr bwMode="gray">
                <a:xfrm>
                  <a:off x="1289" y="582"/>
                  <a:ext cx="668" cy="668"/>
                </a:xfrm>
                <a:prstGeom prst="ellipse">
                  <a:avLst/>
                </a:prstGeom>
                <a:solidFill>
                  <a:srgbClr val="333333"/>
                </a:solidFill>
                <a:ln w="38100" algn="ctr">
                  <a:noFill/>
                  <a:round/>
                  <a:headEnd/>
                  <a:tailEnd/>
                </a:ln>
                <a:effectLst/>
              </p:spPr>
              <p:txBody>
                <a:bodyPr anchor="ctr">
                  <a:spAutoFit/>
                </a:bodyPr>
                <a:lstStyle/>
                <a:p>
                  <a:endParaRPr lang="zh-CN" altLang="en-US"/>
                </a:p>
              </p:txBody>
            </p:sp>
            <p:sp>
              <p:nvSpPr>
                <p:cNvPr id="131" name="Oval 39"/>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zh-CN" altLang="en-US"/>
                </a:p>
              </p:txBody>
            </p:sp>
            <p:sp>
              <p:nvSpPr>
                <p:cNvPr id="132" name="Oval 40"/>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zh-CN" altLang="en-US"/>
                </a:p>
              </p:txBody>
            </p:sp>
            <p:sp>
              <p:nvSpPr>
                <p:cNvPr id="133" name="Oval 41"/>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zh-CN" altLang="en-US"/>
                </a:p>
              </p:txBody>
            </p:sp>
            <p:sp>
              <p:nvSpPr>
                <p:cNvPr id="134" name="Oval 42"/>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zh-CN" altLang="en-US"/>
                </a:p>
              </p:txBody>
            </p:sp>
          </p:grpSp>
          <p:sp>
            <p:nvSpPr>
              <p:cNvPr id="126" name="Text Box 43"/>
              <p:cNvSpPr txBox="1">
                <a:spLocks noChangeArrowheads="1"/>
              </p:cNvSpPr>
              <p:nvPr/>
            </p:nvSpPr>
            <p:spPr bwMode="gray">
              <a:xfrm>
                <a:off x="4252" y="1354"/>
                <a:ext cx="223" cy="288"/>
              </a:xfrm>
              <a:prstGeom prst="rect">
                <a:avLst/>
              </a:prstGeom>
              <a:noFill/>
              <a:ln w="9525" algn="ctr">
                <a:noFill/>
                <a:miter lim="800000"/>
                <a:headEnd/>
                <a:tailEnd/>
              </a:ln>
              <a:effectLst/>
            </p:spPr>
            <p:txBody>
              <a:bodyPr wrap="none">
                <a:spAutoFit/>
              </a:bodyPr>
              <a:lstStyle/>
              <a:p>
                <a:pPr algn="ctr"/>
                <a:r>
                  <a:rPr kumimoji="0" lang="en-US" altLang="zh-CN">
                    <a:solidFill>
                      <a:srgbClr val="000000"/>
                    </a:solidFill>
                    <a:latin typeface="Arial" pitchFamily="34" charset="0"/>
                  </a:rPr>
                  <a:t>3</a:t>
                </a:r>
                <a:endParaRPr kumimoji="0" lang="en-US" altLang="zh-CN" sz="1800">
                  <a:latin typeface="Arial" pitchFamily="34" charset="0"/>
                </a:endParaRPr>
              </a:p>
            </p:txBody>
          </p:sp>
          <p:sp>
            <p:nvSpPr>
              <p:cNvPr id="127" name="Text Box 44"/>
              <p:cNvSpPr txBox="1">
                <a:spLocks noChangeArrowheads="1"/>
              </p:cNvSpPr>
              <p:nvPr/>
            </p:nvSpPr>
            <p:spPr bwMode="gray">
              <a:xfrm>
                <a:off x="3744" y="1776"/>
                <a:ext cx="1296" cy="189"/>
              </a:xfrm>
              <a:prstGeom prst="rect">
                <a:avLst/>
              </a:prstGeom>
              <a:noFill/>
              <a:ln w="9525" algn="ctr">
                <a:noFill/>
                <a:miter lim="800000"/>
                <a:headEnd/>
                <a:tailEnd/>
              </a:ln>
              <a:effectLst/>
            </p:spPr>
            <p:txBody>
              <a:bodyPr>
                <a:spAutoFit/>
              </a:bodyPr>
              <a:lstStyle/>
              <a:p>
                <a:pPr algn="l"/>
                <a:r>
                  <a:rPr kumimoji="0" lang="zh-CN" altLang="en-US" sz="1400" b="1" dirty="0" smtClean="0">
                    <a:solidFill>
                      <a:srgbClr val="FF0000"/>
                    </a:solidFill>
                    <a:latin typeface="Verdana" pitchFamily="34" charset="0"/>
                  </a:rPr>
                  <a:t>态度与价值观：</a:t>
                </a:r>
                <a:r>
                  <a:rPr kumimoji="0" lang="en-US" altLang="zh-CN" sz="1400" b="1" dirty="0" smtClean="0">
                    <a:solidFill>
                      <a:srgbClr val="FF0000"/>
                    </a:solidFill>
                    <a:latin typeface="Verdana" pitchFamily="34" charset="0"/>
                  </a:rPr>
                  <a:t> </a:t>
                </a:r>
                <a:endParaRPr kumimoji="0" lang="en-US" altLang="zh-CN" sz="1800" b="1" dirty="0">
                  <a:latin typeface="Arial" pitchFamily="34" charset="0"/>
                </a:endParaRPr>
              </a:p>
            </p:txBody>
          </p:sp>
          <p:sp>
            <p:nvSpPr>
              <p:cNvPr id="128" name="AutoShape 45"/>
              <p:cNvSpPr>
                <a:spLocks noChangeArrowheads="1"/>
              </p:cNvSpPr>
              <p:nvPr/>
            </p:nvSpPr>
            <p:spPr bwMode="gray">
              <a:xfrm>
                <a:off x="3692" y="3290"/>
                <a:ext cx="1363" cy="548"/>
              </a:xfrm>
              <a:prstGeom prst="roundRect">
                <a:avLst>
                  <a:gd name="adj" fmla="val 40389"/>
                </a:avLst>
              </a:prstGeom>
              <a:gradFill rotWithShape="1">
                <a:gsLst>
                  <a:gs pos="0">
                    <a:srgbClr val="99BACC"/>
                  </a:gs>
                  <a:gs pos="100000">
                    <a:schemeClr val="bg1"/>
                  </a:gs>
                </a:gsLst>
                <a:lin ang="5400000" scaled="1"/>
              </a:gradFill>
              <a:ln w="9525">
                <a:noFill/>
                <a:round/>
                <a:headEnd/>
                <a:tailEnd/>
              </a:ln>
              <a:effectLst/>
            </p:spPr>
            <p:txBody>
              <a:bodyPr wrap="none" anchor="ctr"/>
              <a:lstStyle/>
              <a:p>
                <a:endParaRPr lang="zh-CN" altLang="en-US"/>
              </a:p>
            </p:txBody>
          </p:sp>
          <p:sp>
            <p:nvSpPr>
              <p:cNvPr id="129" name="AutoShape 46"/>
              <p:cNvSpPr>
                <a:spLocks noChangeArrowheads="1"/>
              </p:cNvSpPr>
              <p:nvPr/>
            </p:nvSpPr>
            <p:spPr bwMode="gray">
              <a:xfrm>
                <a:off x="3720" y="3305"/>
                <a:ext cx="1304" cy="487"/>
              </a:xfrm>
              <a:prstGeom prst="roundRect">
                <a:avLst>
                  <a:gd name="adj" fmla="val 50000"/>
                </a:avLst>
              </a:prstGeom>
              <a:gradFill rotWithShape="1">
                <a:gsLst>
                  <a:gs pos="0">
                    <a:srgbClr val="C8DAD4"/>
                  </a:gs>
                  <a:gs pos="100000">
                    <a:srgbClr val="FFFFFF"/>
                  </a:gs>
                </a:gsLst>
                <a:lin ang="5400000" scaled="1"/>
              </a:gradFill>
              <a:ln w="9525">
                <a:noFill/>
                <a:round/>
                <a:headEnd/>
                <a:tailEnd/>
              </a:ln>
              <a:effectLst/>
            </p:spPr>
            <p:txBody>
              <a:bodyPr wrap="none" anchor="ctr"/>
              <a:lstStyle/>
              <a:p>
                <a:endParaRPr lang="zh-CN" altLang="en-US"/>
              </a:p>
            </p:txBody>
          </p:sp>
        </p:grpSp>
      </p:grpSp>
      <p:sp>
        <p:nvSpPr>
          <p:cNvPr id="135" name="Rectangle 2"/>
          <p:cNvSpPr txBox="1">
            <a:spLocks noChangeArrowheads="1"/>
          </p:cNvSpPr>
          <p:nvPr/>
        </p:nvSpPr>
        <p:spPr bwMode="auto">
          <a:xfrm>
            <a:off x="3419872" y="1556792"/>
            <a:ext cx="4546848" cy="576064"/>
          </a:xfrm>
          <a:prstGeom prst="rect">
            <a:avLst/>
          </a:prstGeom>
          <a:noFill/>
          <a:ln>
            <a:noFill/>
            <a:miter lim="800000"/>
            <a:headEnd/>
            <a:tailEnd/>
          </a:ln>
        </p:spPr>
        <p:txBody>
          <a:bodyPr vert="horz" wrap="square" lIns="91440" tIns="45720" rIns="91440" bIns="45720" numCol="1" rtlCol="0" anchor="t" anchorCtr="0" compatLnSpc="1">
            <a:prstTxWarp prst="textNoShape">
              <a:avLst/>
            </a:prstTxWarp>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zh-CN" altLang="en-US" sz="4000" b="1" noProof="0" dirty="0" smtClean="0">
                <a:solidFill>
                  <a:srgbClr val="FF0000"/>
                </a:solidFill>
                <a:effectLst>
                  <a:outerShdw blurRad="38100" dist="38100" dir="2700000" algn="tl">
                    <a:srgbClr val="000000">
                      <a:alpha val="43137"/>
                    </a:srgbClr>
                  </a:outerShdw>
                </a:effectLst>
                <a:latin typeface="+mj-lt"/>
                <a:ea typeface="+mj-ea"/>
                <a:cs typeface="+mj-cs"/>
              </a:rPr>
              <a:t>第五章：透镜及其应用</a:t>
            </a:r>
            <a:endParaRPr kumimoji="0" lang="en-US" altLang="zh-CN" sz="40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grpSp>
        <p:nvGrpSpPr>
          <p:cNvPr id="157" name="组合 156"/>
          <p:cNvGrpSpPr/>
          <p:nvPr/>
        </p:nvGrpSpPr>
        <p:grpSpPr>
          <a:xfrm>
            <a:off x="1043608" y="4509120"/>
            <a:ext cx="1224136" cy="1552238"/>
            <a:chOff x="899592" y="4509120"/>
            <a:chExt cx="1224136" cy="1552238"/>
          </a:xfrm>
        </p:grpSpPr>
        <p:grpSp>
          <p:nvGrpSpPr>
            <p:cNvPr id="136" name="Group 72"/>
            <p:cNvGrpSpPr>
              <a:grpSpLocks/>
            </p:cNvGrpSpPr>
            <p:nvPr/>
          </p:nvGrpSpPr>
          <p:grpSpPr bwMode="auto">
            <a:xfrm>
              <a:off x="971600" y="4509120"/>
              <a:ext cx="1152128" cy="1080120"/>
              <a:chOff x="2931" y="1000"/>
              <a:chExt cx="771" cy="990"/>
            </a:xfrm>
          </p:grpSpPr>
          <p:grpSp>
            <p:nvGrpSpPr>
              <p:cNvPr id="137" name="Group 73"/>
              <p:cNvGrpSpPr>
                <a:grpSpLocks/>
              </p:cNvGrpSpPr>
              <p:nvPr/>
            </p:nvGrpSpPr>
            <p:grpSpPr bwMode="auto">
              <a:xfrm>
                <a:off x="2931" y="1000"/>
                <a:ext cx="771" cy="990"/>
                <a:chOff x="2931" y="1000"/>
                <a:chExt cx="771" cy="990"/>
              </a:xfrm>
            </p:grpSpPr>
            <p:sp>
              <p:nvSpPr>
                <p:cNvPr id="147"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148"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149"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150"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151"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152"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153"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138" name="Group 81"/>
              <p:cNvGrpSpPr>
                <a:grpSpLocks/>
              </p:cNvGrpSpPr>
              <p:nvPr/>
            </p:nvGrpSpPr>
            <p:grpSpPr bwMode="auto">
              <a:xfrm>
                <a:off x="3207" y="1365"/>
                <a:ext cx="403" cy="375"/>
                <a:chOff x="3207" y="1365"/>
                <a:chExt cx="403" cy="375"/>
              </a:xfrm>
            </p:grpSpPr>
            <p:sp>
              <p:nvSpPr>
                <p:cNvPr id="139"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40"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41"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2"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43"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44"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45"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46"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154" name="TextBox 153"/>
            <p:cNvSpPr txBox="1"/>
            <p:nvPr/>
          </p:nvSpPr>
          <p:spPr>
            <a:xfrm>
              <a:off x="899592" y="5661248"/>
              <a:ext cx="1224136" cy="400110"/>
            </a:xfrm>
            <a:prstGeom prst="rect">
              <a:avLst/>
            </a:prstGeom>
            <a:noFill/>
          </p:spPr>
          <p:txBody>
            <a:bodyPr wrap="square" rtlCol="0">
              <a:spAutoFit/>
            </a:bodyPr>
            <a:lstStyle/>
            <a:p>
              <a:r>
                <a:rPr lang="zh-CN" altLang="en-US" sz="2000" b="1" i="1" dirty="0">
                  <a:solidFill>
                    <a:srgbClr val="FF0000"/>
                  </a:solidFill>
                  <a:effectLst>
                    <a:outerShdw blurRad="38100" dist="38100" dir="2700000" algn="tl">
                      <a:srgbClr val="000000">
                        <a:alpha val="43137"/>
                      </a:srgbClr>
                    </a:outerShdw>
                  </a:effectLst>
                </a:rPr>
                <a:t>探究学习</a:t>
              </a:r>
            </a:p>
          </p:txBody>
        </p:sp>
      </p:grpSp>
      <p:sp>
        <p:nvSpPr>
          <p:cNvPr id="158" name="TextBox 157"/>
          <p:cNvSpPr txBox="1"/>
          <p:nvPr/>
        </p:nvSpPr>
        <p:spPr>
          <a:xfrm>
            <a:off x="2987824" y="2204864"/>
            <a:ext cx="4896544"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第三节： 凸透镜成像的规律        学习目标</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sp>
        <p:nvSpPr>
          <p:cNvPr id="163" name="矩形 162"/>
          <p:cNvSpPr/>
          <p:nvPr/>
        </p:nvSpPr>
        <p:spPr>
          <a:xfrm>
            <a:off x="3059832" y="3861048"/>
            <a:ext cx="1296144" cy="523220"/>
          </a:xfrm>
          <a:prstGeom prst="rect">
            <a:avLst/>
          </a:prstGeom>
        </p:spPr>
        <p:txBody>
          <a:bodyPr wrap="square">
            <a:spAutoFit/>
          </a:bodyPr>
          <a:lstStyle/>
          <a:p>
            <a:r>
              <a:rPr lang="zh-CN" altLang="zh-CN" sz="1400" b="1" dirty="0" smtClean="0"/>
              <a:t>●理解凸透镜的成像规律</a:t>
            </a:r>
            <a:r>
              <a:rPr lang="en-US" altLang="zh-CN" sz="1400" b="1" dirty="0" smtClean="0"/>
              <a:t> </a:t>
            </a:r>
            <a:endParaRPr lang="zh-CN" altLang="zh-CN" sz="1400" b="1" dirty="0"/>
          </a:p>
        </p:txBody>
      </p:sp>
      <p:sp>
        <p:nvSpPr>
          <p:cNvPr id="2" name="Rectangle 1"/>
          <p:cNvSpPr>
            <a:spLocks noChangeArrowheads="1"/>
          </p:cNvSpPr>
          <p:nvPr/>
        </p:nvSpPr>
        <p:spPr bwMode="auto">
          <a:xfrm>
            <a:off x="4860032" y="3789040"/>
            <a:ext cx="1368152"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1200" b="1" dirty="0" smtClean="0"/>
              <a:t>●能在探究活动中，初步获得提出问题的能力</a:t>
            </a:r>
            <a:r>
              <a:rPr lang="zh-CN" altLang="zh-CN" sz="1200" b="1" dirty="0" smtClean="0"/>
              <a:t>。</a:t>
            </a:r>
            <a:endParaRPr lang="zh-CN" altLang="zh-CN" sz="1200" b="1" dirty="0" smtClean="0"/>
          </a:p>
          <a:p>
            <a:r>
              <a:rPr lang="zh-CN" altLang="zh-CN" sz="1200" b="1" dirty="0" smtClean="0"/>
              <a:t>●通过探究活动，体验科学探究的全过程和方法</a:t>
            </a:r>
            <a:r>
              <a:rPr lang="zh-CN" altLang="zh-CN" sz="1200" b="1" dirty="0" smtClean="0"/>
              <a:t>。</a:t>
            </a:r>
            <a:endParaRPr lang="zh-CN" altLang="zh-CN" sz="1200" b="1" dirty="0" smtClean="0"/>
          </a:p>
          <a:p>
            <a:r>
              <a:rPr lang="zh-CN" altLang="zh-CN" sz="1200" b="1" dirty="0" smtClean="0"/>
              <a:t>●学习从物理现象中归纳科学规律的方法</a:t>
            </a:r>
            <a:r>
              <a:rPr lang="zh-CN" altLang="zh-CN" sz="1200" b="1" dirty="0" smtClean="0"/>
              <a:t>。</a:t>
            </a:r>
            <a:endParaRPr lang="zh-CN" altLang="zh-CN" sz="1200" b="1" dirty="0"/>
          </a:p>
        </p:txBody>
      </p:sp>
      <p:sp>
        <p:nvSpPr>
          <p:cNvPr id="49153" name="Rectangle 1"/>
          <p:cNvSpPr>
            <a:spLocks noChangeArrowheads="1"/>
          </p:cNvSpPr>
          <p:nvPr/>
        </p:nvSpPr>
        <p:spPr bwMode="auto">
          <a:xfrm>
            <a:off x="6876256" y="3786572"/>
            <a:ext cx="1368152" cy="1785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altLang="zh-CN" sz="1100" b="1"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sz="1100" b="1"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具有对科学的求知欲，乐于探索自然现象和日常生活中的物理学道理，勇于探究日常用品中的物理学原理</a:t>
            </a:r>
            <a:r>
              <a:rPr kumimoji="0" lang="zh-CN" sz="1100" b="1"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endParaRPr kumimoji="0" lang="zh-CN" altLang="en-US" sz="11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100" b="1"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●乐于参与观察、试验、制作等科学实践</a:t>
            </a:r>
            <a:r>
              <a:rPr kumimoji="0" lang="zh-CN" altLang="en-US" sz="1100" b="1"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endParaRPr kumimoji="0" lang="zh-CN" altLang="en-US" sz="11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1346844"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实验探究</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44" name="Text Box 23"/>
          <p:cNvSpPr txBox="1">
            <a:spLocks noChangeArrowheads="1"/>
          </p:cNvSpPr>
          <p:nvPr/>
        </p:nvSpPr>
        <p:spPr bwMode="auto">
          <a:xfrm>
            <a:off x="684213" y="3584575"/>
            <a:ext cx="7056437" cy="519113"/>
          </a:xfrm>
          <a:prstGeom prst="rect">
            <a:avLst/>
          </a:prstGeom>
          <a:noFill/>
          <a:ln w="9525">
            <a:noFill/>
            <a:miter lim="800000"/>
            <a:headEnd/>
            <a:tailEnd/>
          </a:ln>
        </p:spPr>
        <p:txBody>
          <a:bodyPr>
            <a:spAutoFit/>
          </a:bodyPr>
          <a:lstStyle/>
          <a:p>
            <a:pPr>
              <a:spcBef>
                <a:spcPct val="50000"/>
              </a:spcBef>
            </a:pPr>
            <a:r>
              <a:rPr lang="zh-CN" altLang="en-US">
                <a:solidFill>
                  <a:srgbClr val="0D0D0D"/>
                </a:solidFill>
                <a:latin typeface="楷体_GB2312" pitchFamily="49" charset="-122"/>
                <a:ea typeface="楷体_GB2312" pitchFamily="49" charset="-122"/>
              </a:rPr>
              <a:t>　　</a:t>
            </a:r>
          </a:p>
        </p:txBody>
      </p:sp>
      <p:sp>
        <p:nvSpPr>
          <p:cNvPr id="41" name="Text Box 23"/>
          <p:cNvSpPr txBox="1">
            <a:spLocks noChangeArrowheads="1"/>
          </p:cNvSpPr>
          <p:nvPr/>
        </p:nvSpPr>
        <p:spPr bwMode="auto">
          <a:xfrm>
            <a:off x="684213" y="3584575"/>
            <a:ext cx="7056437" cy="519113"/>
          </a:xfrm>
          <a:prstGeom prst="rect">
            <a:avLst/>
          </a:prstGeom>
          <a:noFill/>
          <a:ln w="9525">
            <a:noFill/>
            <a:miter lim="800000"/>
            <a:headEnd/>
            <a:tailEnd/>
          </a:ln>
        </p:spPr>
        <p:txBody>
          <a:bodyPr>
            <a:spAutoFit/>
          </a:bodyPr>
          <a:lstStyle/>
          <a:p>
            <a:pPr>
              <a:spcBef>
                <a:spcPct val="50000"/>
              </a:spcBef>
            </a:pPr>
            <a:r>
              <a:rPr lang="zh-CN" altLang="en-US">
                <a:solidFill>
                  <a:srgbClr val="0D0D0D"/>
                </a:solidFill>
                <a:latin typeface="楷体_GB2312" pitchFamily="49" charset="-122"/>
                <a:ea typeface="楷体_GB2312" pitchFamily="49" charset="-122"/>
              </a:rPr>
              <a:t>　　</a:t>
            </a:r>
          </a:p>
        </p:txBody>
      </p:sp>
      <p:sp>
        <p:nvSpPr>
          <p:cNvPr id="48" name="Text Box 3"/>
          <p:cNvSpPr txBox="1">
            <a:spLocks noChangeArrowheads="1"/>
          </p:cNvSpPr>
          <p:nvPr/>
        </p:nvSpPr>
        <p:spPr bwMode="auto">
          <a:xfrm>
            <a:off x="1835696" y="1988840"/>
            <a:ext cx="6624638" cy="369332"/>
          </a:xfrm>
          <a:prstGeom prst="rect">
            <a:avLst/>
          </a:prstGeom>
          <a:noFill/>
          <a:ln w="9525">
            <a:noFill/>
            <a:miter lim="800000"/>
            <a:headEnd/>
            <a:tailEnd/>
          </a:ln>
        </p:spPr>
        <p:txBody>
          <a:bodyPr>
            <a:spAutoFit/>
          </a:bodyPr>
          <a:lstStyle/>
          <a:p>
            <a:pPr>
              <a:spcBef>
                <a:spcPct val="50000"/>
              </a:spcBef>
            </a:pPr>
            <a:r>
              <a:rPr lang="en-US" altLang="zh-CN" b="1" dirty="0" smtClean="0">
                <a:solidFill>
                  <a:srgbClr val="FF0000"/>
                </a:solidFill>
              </a:rPr>
              <a:t>4</a:t>
            </a:r>
            <a:r>
              <a:rPr kumimoji="1" lang="zh-CN" altLang="en-US" b="1" dirty="0" smtClean="0">
                <a:solidFill>
                  <a:srgbClr val="FF0000"/>
                </a:solidFill>
              </a:rPr>
              <a:t>．</a:t>
            </a:r>
            <a:r>
              <a:rPr lang="zh-CN" altLang="en-US" b="1" dirty="0">
                <a:solidFill>
                  <a:srgbClr val="FF0000"/>
                </a:solidFill>
                <a:latin typeface="宋体" charset="-122"/>
              </a:rPr>
              <a:t>分析与论证</a:t>
            </a:r>
          </a:p>
        </p:txBody>
      </p:sp>
      <p:sp>
        <p:nvSpPr>
          <p:cNvPr id="43" name="Text Box 3"/>
          <p:cNvSpPr txBox="1">
            <a:spLocks noChangeArrowheads="1"/>
          </p:cNvSpPr>
          <p:nvPr/>
        </p:nvSpPr>
        <p:spPr bwMode="auto">
          <a:xfrm>
            <a:off x="1907704" y="2348880"/>
            <a:ext cx="5111799" cy="1131079"/>
          </a:xfrm>
          <a:prstGeom prst="rect">
            <a:avLst/>
          </a:prstGeom>
          <a:noFill/>
          <a:ln w="9525">
            <a:noFill/>
            <a:miter lim="800000"/>
            <a:headEnd/>
            <a:tailEnd/>
          </a:ln>
        </p:spPr>
        <p:txBody>
          <a:bodyPr wrap="square">
            <a:spAutoFit/>
          </a:bodyPr>
          <a:lstStyle/>
          <a:p>
            <a:pPr>
              <a:lnSpc>
                <a:spcPct val="125000"/>
              </a:lnSpc>
            </a:pPr>
            <a:r>
              <a:rPr lang="zh-CN" altLang="en-US" dirty="0">
                <a:solidFill>
                  <a:srgbClr val="0D0D0D"/>
                </a:solidFill>
                <a:latin typeface="宋体" charset="-122"/>
              </a:rPr>
              <a:t>（</a:t>
            </a:r>
            <a:r>
              <a:rPr lang="en-US" dirty="0">
                <a:solidFill>
                  <a:srgbClr val="0D0D0D"/>
                </a:solidFill>
                <a:latin typeface="宋体" charset="-122"/>
              </a:rPr>
              <a:t>2</a:t>
            </a:r>
            <a:r>
              <a:rPr lang="zh-CN" altLang="en-US" dirty="0">
                <a:solidFill>
                  <a:srgbClr val="0D0D0D"/>
                </a:solidFill>
                <a:latin typeface="宋体" charset="-122"/>
              </a:rPr>
              <a:t>）像的大小：</a:t>
            </a:r>
          </a:p>
          <a:p>
            <a:pPr>
              <a:lnSpc>
                <a:spcPct val="125000"/>
              </a:lnSpc>
            </a:pPr>
            <a:r>
              <a:rPr lang="zh-CN" altLang="en-US" dirty="0">
                <a:solidFill>
                  <a:srgbClr val="0D0D0D"/>
                </a:solidFill>
                <a:latin typeface="宋体" charset="-122"/>
              </a:rPr>
              <a:t>　　凸透镜在什么条件下成缩小的实像？在什么条件下成放大的实像？有没有缩小的虚像？</a:t>
            </a:r>
            <a:endParaRPr lang="en-US" dirty="0">
              <a:solidFill>
                <a:srgbClr val="0D0D0D"/>
              </a:solidFill>
              <a:latin typeface="宋体" charset="-122"/>
            </a:endParaRPr>
          </a:p>
        </p:txBody>
      </p:sp>
      <p:sp>
        <p:nvSpPr>
          <p:cNvPr id="45" name="Text Box 5"/>
          <p:cNvSpPr txBox="1">
            <a:spLocks noChangeArrowheads="1"/>
          </p:cNvSpPr>
          <p:nvPr/>
        </p:nvSpPr>
        <p:spPr bwMode="auto">
          <a:xfrm>
            <a:off x="2267744" y="3933056"/>
            <a:ext cx="4140448" cy="784830"/>
          </a:xfrm>
          <a:prstGeom prst="rect">
            <a:avLst/>
          </a:prstGeom>
          <a:noFill/>
          <a:ln w="9525">
            <a:noFill/>
            <a:miter lim="800000"/>
            <a:headEnd/>
            <a:tailEnd/>
          </a:ln>
          <a:effectLst/>
        </p:spPr>
        <p:txBody>
          <a:bodyPr wrap="square">
            <a:spAutoFit/>
          </a:bodyPr>
          <a:lstStyle/>
          <a:p>
            <a:pPr>
              <a:lnSpc>
                <a:spcPct val="125000"/>
              </a:lnSpc>
            </a:pPr>
            <a:r>
              <a:rPr lang="zh-CN" altLang="en-US" dirty="0">
                <a:solidFill>
                  <a:schemeClr val="tx2"/>
                </a:solidFill>
                <a:latin typeface="宋体" charset="-122"/>
              </a:rPr>
              <a:t>    </a:t>
            </a:r>
            <a:r>
              <a:rPr lang="en-US" i="1" dirty="0">
                <a:solidFill>
                  <a:srgbClr val="CC0000"/>
                </a:solidFill>
              </a:rPr>
              <a:t>u</a:t>
            </a:r>
            <a:r>
              <a:rPr lang="zh-CN" altLang="en-US" dirty="0">
                <a:solidFill>
                  <a:srgbClr val="CC0000"/>
                </a:solidFill>
              </a:rPr>
              <a:t>＞</a:t>
            </a:r>
            <a:r>
              <a:rPr lang="en-US" i="1" dirty="0">
                <a:solidFill>
                  <a:srgbClr val="CC0000"/>
                </a:solidFill>
              </a:rPr>
              <a:t>v</a:t>
            </a:r>
            <a:r>
              <a:rPr lang="zh-CN" altLang="en-US" dirty="0">
                <a:solidFill>
                  <a:srgbClr val="CC0000"/>
                </a:solidFill>
              </a:rPr>
              <a:t>时，得到缩小实像；    </a:t>
            </a:r>
          </a:p>
          <a:p>
            <a:pPr>
              <a:lnSpc>
                <a:spcPct val="125000"/>
              </a:lnSpc>
            </a:pPr>
            <a:r>
              <a:rPr lang="zh-CN" altLang="en-US" dirty="0">
                <a:solidFill>
                  <a:srgbClr val="CC0000"/>
                </a:solidFill>
              </a:rPr>
              <a:t>    　</a:t>
            </a:r>
            <a:r>
              <a:rPr lang="en-US" i="1" dirty="0">
                <a:solidFill>
                  <a:srgbClr val="CC0000"/>
                </a:solidFill>
              </a:rPr>
              <a:t>u</a:t>
            </a:r>
            <a:r>
              <a:rPr lang="zh-CN" altLang="en-US" dirty="0">
                <a:solidFill>
                  <a:srgbClr val="CC0000"/>
                </a:solidFill>
              </a:rPr>
              <a:t>＜</a:t>
            </a:r>
            <a:r>
              <a:rPr lang="en-US" i="1" dirty="0">
                <a:solidFill>
                  <a:srgbClr val="CC0000"/>
                </a:solidFill>
              </a:rPr>
              <a:t>v</a:t>
            </a:r>
            <a:r>
              <a:rPr lang="zh-CN" altLang="en-US" dirty="0">
                <a:solidFill>
                  <a:srgbClr val="CC0000"/>
                </a:solidFill>
              </a:rPr>
              <a:t>时，得到放大实像。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1346844"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实验探究</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44" name="Text Box 23"/>
          <p:cNvSpPr txBox="1">
            <a:spLocks noChangeArrowheads="1"/>
          </p:cNvSpPr>
          <p:nvPr/>
        </p:nvSpPr>
        <p:spPr bwMode="auto">
          <a:xfrm>
            <a:off x="684213" y="3584575"/>
            <a:ext cx="7056437" cy="519113"/>
          </a:xfrm>
          <a:prstGeom prst="rect">
            <a:avLst/>
          </a:prstGeom>
          <a:noFill/>
          <a:ln w="9525">
            <a:noFill/>
            <a:miter lim="800000"/>
            <a:headEnd/>
            <a:tailEnd/>
          </a:ln>
        </p:spPr>
        <p:txBody>
          <a:bodyPr>
            <a:spAutoFit/>
          </a:bodyPr>
          <a:lstStyle/>
          <a:p>
            <a:pPr>
              <a:spcBef>
                <a:spcPct val="50000"/>
              </a:spcBef>
            </a:pPr>
            <a:r>
              <a:rPr lang="zh-CN" altLang="en-US">
                <a:solidFill>
                  <a:srgbClr val="0D0D0D"/>
                </a:solidFill>
                <a:latin typeface="楷体_GB2312" pitchFamily="49" charset="-122"/>
                <a:ea typeface="楷体_GB2312" pitchFamily="49" charset="-122"/>
              </a:rPr>
              <a:t>　　</a:t>
            </a:r>
          </a:p>
        </p:txBody>
      </p:sp>
      <p:sp>
        <p:nvSpPr>
          <p:cNvPr id="41" name="Text Box 23"/>
          <p:cNvSpPr txBox="1">
            <a:spLocks noChangeArrowheads="1"/>
          </p:cNvSpPr>
          <p:nvPr/>
        </p:nvSpPr>
        <p:spPr bwMode="auto">
          <a:xfrm>
            <a:off x="684213" y="3584575"/>
            <a:ext cx="7056437" cy="519113"/>
          </a:xfrm>
          <a:prstGeom prst="rect">
            <a:avLst/>
          </a:prstGeom>
          <a:noFill/>
          <a:ln w="9525">
            <a:noFill/>
            <a:miter lim="800000"/>
            <a:headEnd/>
            <a:tailEnd/>
          </a:ln>
        </p:spPr>
        <p:txBody>
          <a:bodyPr>
            <a:spAutoFit/>
          </a:bodyPr>
          <a:lstStyle/>
          <a:p>
            <a:pPr>
              <a:spcBef>
                <a:spcPct val="50000"/>
              </a:spcBef>
            </a:pPr>
            <a:r>
              <a:rPr lang="zh-CN" altLang="en-US">
                <a:solidFill>
                  <a:srgbClr val="0D0D0D"/>
                </a:solidFill>
                <a:latin typeface="楷体_GB2312" pitchFamily="49" charset="-122"/>
                <a:ea typeface="楷体_GB2312" pitchFamily="49" charset="-122"/>
              </a:rPr>
              <a:t>　　</a:t>
            </a:r>
          </a:p>
        </p:txBody>
      </p:sp>
      <p:sp>
        <p:nvSpPr>
          <p:cNvPr id="48" name="Text Box 3"/>
          <p:cNvSpPr txBox="1">
            <a:spLocks noChangeArrowheads="1"/>
          </p:cNvSpPr>
          <p:nvPr/>
        </p:nvSpPr>
        <p:spPr bwMode="auto">
          <a:xfrm>
            <a:off x="1835696" y="1988840"/>
            <a:ext cx="6624638" cy="369332"/>
          </a:xfrm>
          <a:prstGeom prst="rect">
            <a:avLst/>
          </a:prstGeom>
          <a:noFill/>
          <a:ln w="9525">
            <a:noFill/>
            <a:miter lim="800000"/>
            <a:headEnd/>
            <a:tailEnd/>
          </a:ln>
        </p:spPr>
        <p:txBody>
          <a:bodyPr>
            <a:spAutoFit/>
          </a:bodyPr>
          <a:lstStyle/>
          <a:p>
            <a:pPr>
              <a:spcBef>
                <a:spcPct val="50000"/>
              </a:spcBef>
            </a:pPr>
            <a:r>
              <a:rPr lang="en-US" altLang="zh-CN" b="1" dirty="0" smtClean="0">
                <a:solidFill>
                  <a:srgbClr val="FF0000"/>
                </a:solidFill>
              </a:rPr>
              <a:t>4</a:t>
            </a:r>
            <a:r>
              <a:rPr kumimoji="1" lang="zh-CN" altLang="en-US" b="1" dirty="0" smtClean="0">
                <a:solidFill>
                  <a:srgbClr val="FF0000"/>
                </a:solidFill>
              </a:rPr>
              <a:t>．</a:t>
            </a:r>
            <a:r>
              <a:rPr lang="zh-CN" altLang="en-US" b="1" dirty="0">
                <a:solidFill>
                  <a:srgbClr val="FF0000"/>
                </a:solidFill>
                <a:latin typeface="宋体" charset="-122"/>
              </a:rPr>
              <a:t>分析与论证</a:t>
            </a:r>
          </a:p>
        </p:txBody>
      </p:sp>
      <p:sp>
        <p:nvSpPr>
          <p:cNvPr id="40" name="Text Box 3"/>
          <p:cNvSpPr txBox="1">
            <a:spLocks noChangeArrowheads="1"/>
          </p:cNvSpPr>
          <p:nvPr/>
        </p:nvSpPr>
        <p:spPr bwMode="auto">
          <a:xfrm>
            <a:off x="1835696" y="2348880"/>
            <a:ext cx="5580930" cy="1131079"/>
          </a:xfrm>
          <a:prstGeom prst="rect">
            <a:avLst/>
          </a:prstGeom>
          <a:noFill/>
          <a:ln w="9525">
            <a:noFill/>
            <a:miter lim="800000"/>
            <a:headEnd/>
            <a:tailEnd/>
          </a:ln>
        </p:spPr>
        <p:txBody>
          <a:bodyPr wrap="square">
            <a:spAutoFit/>
          </a:bodyPr>
          <a:lstStyle/>
          <a:p>
            <a:pPr>
              <a:lnSpc>
                <a:spcPct val="125000"/>
              </a:lnSpc>
            </a:pPr>
            <a:r>
              <a:rPr lang="zh-CN" altLang="en-US" dirty="0">
                <a:solidFill>
                  <a:srgbClr val="0D0D0D"/>
                </a:solidFill>
              </a:rPr>
              <a:t>（</a:t>
            </a:r>
            <a:r>
              <a:rPr lang="en-US" dirty="0">
                <a:solidFill>
                  <a:srgbClr val="0D0D0D"/>
                </a:solidFill>
              </a:rPr>
              <a:t>3</a:t>
            </a:r>
            <a:r>
              <a:rPr lang="zh-CN" altLang="en-US" dirty="0">
                <a:solidFill>
                  <a:srgbClr val="0D0D0D"/>
                </a:solidFill>
              </a:rPr>
              <a:t>）像的正倒：</a:t>
            </a:r>
          </a:p>
          <a:p>
            <a:pPr>
              <a:lnSpc>
                <a:spcPct val="125000"/>
              </a:lnSpc>
            </a:pPr>
            <a:r>
              <a:rPr lang="zh-CN" altLang="en-US" dirty="0">
                <a:solidFill>
                  <a:srgbClr val="0D0D0D"/>
                </a:solidFill>
              </a:rPr>
              <a:t>　　凸透镜在什么条件下成正立的像？在什么条件下成倒立的像？</a:t>
            </a:r>
            <a:endParaRPr lang="en-US" dirty="0">
              <a:solidFill>
                <a:srgbClr val="0D0D0D"/>
              </a:solidFill>
            </a:endParaRPr>
          </a:p>
        </p:txBody>
      </p:sp>
      <p:sp>
        <p:nvSpPr>
          <p:cNvPr id="42" name="Text Box 3"/>
          <p:cNvSpPr txBox="1">
            <a:spLocks noChangeArrowheads="1"/>
          </p:cNvSpPr>
          <p:nvPr/>
        </p:nvSpPr>
        <p:spPr bwMode="auto">
          <a:xfrm>
            <a:off x="2195736" y="3645024"/>
            <a:ext cx="4248472" cy="369332"/>
          </a:xfrm>
          <a:prstGeom prst="rect">
            <a:avLst/>
          </a:prstGeom>
          <a:noFill/>
          <a:ln w="9525">
            <a:noFill/>
            <a:miter lim="800000"/>
            <a:headEnd/>
            <a:tailEnd/>
          </a:ln>
        </p:spPr>
        <p:txBody>
          <a:bodyPr wrap="square">
            <a:spAutoFit/>
          </a:bodyPr>
          <a:lstStyle/>
          <a:p>
            <a:pPr>
              <a:spcBef>
                <a:spcPct val="50000"/>
              </a:spcBef>
            </a:pPr>
            <a:r>
              <a:rPr lang="en-US" i="1" dirty="0" err="1">
                <a:solidFill>
                  <a:srgbClr val="CC0000"/>
                </a:solidFill>
              </a:rPr>
              <a:t>u</a:t>
            </a:r>
            <a:r>
              <a:rPr lang="en-US" altLang="zh-CN" dirty="0" err="1">
                <a:solidFill>
                  <a:srgbClr val="CC0000"/>
                </a:solidFill>
              </a:rPr>
              <a:t>＞</a:t>
            </a:r>
            <a:r>
              <a:rPr lang="en-US" i="1" dirty="0" err="1">
                <a:solidFill>
                  <a:srgbClr val="CC0000"/>
                </a:solidFill>
              </a:rPr>
              <a:t>f</a:t>
            </a:r>
            <a:r>
              <a:rPr lang="en-US" altLang="zh-CN" i="1" dirty="0">
                <a:solidFill>
                  <a:srgbClr val="CC0000"/>
                </a:solidFill>
              </a:rPr>
              <a:t> </a:t>
            </a:r>
            <a:r>
              <a:rPr lang="zh-CN" altLang="en-US" dirty="0">
                <a:solidFill>
                  <a:srgbClr val="CC0000"/>
                </a:solidFill>
              </a:rPr>
              <a:t>时成实像，是倒立的；</a:t>
            </a:r>
            <a:endParaRPr lang="en-US" dirty="0">
              <a:solidFill>
                <a:srgbClr val="CC0000"/>
              </a:solidFill>
            </a:endParaRPr>
          </a:p>
        </p:txBody>
      </p:sp>
      <p:sp>
        <p:nvSpPr>
          <p:cNvPr id="46" name="Rectangle 7"/>
          <p:cNvSpPr>
            <a:spLocks noChangeArrowheads="1"/>
          </p:cNvSpPr>
          <p:nvPr/>
        </p:nvSpPr>
        <p:spPr bwMode="auto">
          <a:xfrm>
            <a:off x="2339752" y="4221088"/>
            <a:ext cx="4392488" cy="369332"/>
          </a:xfrm>
          <a:prstGeom prst="rect">
            <a:avLst/>
          </a:prstGeom>
          <a:noFill/>
          <a:ln w="9525">
            <a:noFill/>
            <a:miter lim="800000"/>
            <a:headEnd/>
            <a:tailEnd/>
          </a:ln>
          <a:effectLst/>
        </p:spPr>
        <p:txBody>
          <a:bodyPr wrap="square">
            <a:spAutoFit/>
          </a:bodyPr>
          <a:lstStyle/>
          <a:p>
            <a:r>
              <a:rPr lang="en-US" i="1" dirty="0" err="1">
                <a:solidFill>
                  <a:srgbClr val="CC0000"/>
                </a:solidFill>
              </a:rPr>
              <a:t>u</a:t>
            </a:r>
            <a:r>
              <a:rPr lang="en-US" altLang="zh-CN" dirty="0" err="1">
                <a:solidFill>
                  <a:srgbClr val="CC0000"/>
                </a:solidFill>
              </a:rPr>
              <a:t>＜</a:t>
            </a:r>
            <a:r>
              <a:rPr lang="en-US" i="1" dirty="0" err="1">
                <a:solidFill>
                  <a:srgbClr val="CC0000"/>
                </a:solidFill>
              </a:rPr>
              <a:t>f</a:t>
            </a:r>
            <a:r>
              <a:rPr lang="en-US" altLang="zh-CN" i="1" dirty="0">
                <a:solidFill>
                  <a:srgbClr val="CC0000"/>
                </a:solidFill>
              </a:rPr>
              <a:t> </a:t>
            </a:r>
            <a:r>
              <a:rPr lang="zh-CN" altLang="en-US" dirty="0">
                <a:solidFill>
                  <a:srgbClr val="CC0000"/>
                </a:solidFill>
              </a:rPr>
              <a:t>时成虚像，是正立的。</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utoUpdateAnimBg="0"/>
      <p:bldP spid="42" grpId="0" autoUpdateAnimBg="0"/>
      <p:bldP spid="46"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组合 5"/>
          <p:cNvGrpSpPr/>
          <p:nvPr/>
        </p:nvGrpSpPr>
        <p:grpSpPr>
          <a:xfrm>
            <a:off x="899592" y="1268760"/>
            <a:ext cx="1224136" cy="1408222"/>
            <a:chOff x="899592" y="2924944"/>
            <a:chExt cx="1224136" cy="1408222"/>
          </a:xfrm>
        </p:grpSpPr>
        <p:grpSp>
          <p:nvGrpSpPr>
            <p:cNvPr id="3" name="Group 106"/>
            <p:cNvGrpSpPr>
              <a:grpSpLocks/>
            </p:cNvGrpSpPr>
            <p:nvPr/>
          </p:nvGrpSpPr>
          <p:grpSpPr bwMode="auto">
            <a:xfrm>
              <a:off x="899592" y="2924944"/>
              <a:ext cx="1080120" cy="1008112"/>
              <a:chOff x="1803" y="999"/>
              <a:chExt cx="771" cy="990"/>
            </a:xfrm>
          </p:grpSpPr>
          <p:grpSp>
            <p:nvGrpSpPr>
              <p:cNvPr id="4" name="Group 107"/>
              <p:cNvGrpSpPr>
                <a:grpSpLocks/>
              </p:cNvGrpSpPr>
              <p:nvPr/>
            </p:nvGrpSpPr>
            <p:grpSpPr bwMode="auto">
              <a:xfrm>
                <a:off x="1803" y="999"/>
                <a:ext cx="771" cy="990"/>
                <a:chOff x="1803" y="999"/>
                <a:chExt cx="771" cy="990"/>
              </a:xfrm>
            </p:grpSpPr>
            <p:grpSp>
              <p:nvGrpSpPr>
                <p:cNvPr id="5" name="Group 108"/>
                <p:cNvGrpSpPr>
                  <a:grpSpLocks/>
                </p:cNvGrpSpPr>
                <p:nvPr/>
              </p:nvGrpSpPr>
              <p:grpSpPr bwMode="auto">
                <a:xfrm>
                  <a:off x="1803" y="999"/>
                  <a:ext cx="771" cy="990"/>
                  <a:chOff x="1803" y="999"/>
                  <a:chExt cx="771" cy="990"/>
                </a:xfrm>
              </p:grpSpPr>
              <p:sp>
                <p:nvSpPr>
                  <p:cNvPr id="31" name="Freeform 109"/>
                  <p:cNvSpPr>
                    <a:spLocks/>
                  </p:cNvSpPr>
                  <p:nvPr/>
                </p:nvSpPr>
                <p:spPr bwMode="auto">
                  <a:xfrm>
                    <a:off x="1805" y="999"/>
                    <a:ext cx="769" cy="322"/>
                  </a:xfrm>
                  <a:custGeom>
                    <a:avLst/>
                    <a:gdLst/>
                    <a:ahLst/>
                    <a:cxnLst>
                      <a:cxn ang="0">
                        <a:pos x="0" y="145"/>
                      </a:cxn>
                      <a:cxn ang="0">
                        <a:pos x="532" y="0"/>
                      </a:cxn>
                      <a:cxn ang="0">
                        <a:pos x="768" y="141"/>
                      </a:cxn>
                      <a:cxn ang="0">
                        <a:pos x="579" y="321"/>
                      </a:cxn>
                      <a:cxn ang="0">
                        <a:pos x="245" y="285"/>
                      </a:cxn>
                      <a:cxn ang="0">
                        <a:pos x="0" y="145"/>
                      </a:cxn>
                    </a:cxnLst>
                    <a:rect l="0" t="0" r="r" b="b"/>
                    <a:pathLst>
                      <a:path w="769" h="322">
                        <a:moveTo>
                          <a:pt x="0" y="145"/>
                        </a:moveTo>
                        <a:lnTo>
                          <a:pt x="532" y="0"/>
                        </a:lnTo>
                        <a:lnTo>
                          <a:pt x="768" y="141"/>
                        </a:lnTo>
                        <a:lnTo>
                          <a:pt x="579" y="321"/>
                        </a:lnTo>
                        <a:lnTo>
                          <a:pt x="245" y="285"/>
                        </a:lnTo>
                        <a:lnTo>
                          <a:pt x="0" y="145"/>
                        </a:lnTo>
                      </a:path>
                    </a:pathLst>
                  </a:custGeom>
                  <a:solidFill>
                    <a:srgbClr val="CCCC00"/>
                  </a:solidFill>
                  <a:ln w="9525" cap="rnd">
                    <a:noFill/>
                    <a:round/>
                    <a:headEnd/>
                    <a:tailEnd/>
                  </a:ln>
                  <a:effectLst/>
                </p:spPr>
                <p:txBody>
                  <a:bodyPr/>
                  <a:lstStyle/>
                  <a:p>
                    <a:endParaRPr lang="zh-CN" altLang="en-US"/>
                  </a:p>
                </p:txBody>
              </p:sp>
              <p:sp>
                <p:nvSpPr>
                  <p:cNvPr id="32" name="Freeform 110"/>
                  <p:cNvSpPr>
                    <a:spLocks/>
                  </p:cNvSpPr>
                  <p:nvPr/>
                </p:nvSpPr>
                <p:spPr bwMode="auto">
                  <a:xfrm>
                    <a:off x="1805" y="1144"/>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33" name="Freeform 111"/>
                  <p:cNvSpPr>
                    <a:spLocks/>
                  </p:cNvSpPr>
                  <p:nvPr/>
                </p:nvSpPr>
                <p:spPr bwMode="auto">
                  <a:xfrm>
                    <a:off x="2055" y="1137"/>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34" name="Freeform 112"/>
                  <p:cNvSpPr>
                    <a:spLocks/>
                  </p:cNvSpPr>
                  <p:nvPr/>
                </p:nvSpPr>
                <p:spPr bwMode="auto">
                  <a:xfrm>
                    <a:off x="1938" y="1063"/>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35" name="Freeform 113"/>
                  <p:cNvSpPr>
                    <a:spLocks/>
                  </p:cNvSpPr>
                  <p:nvPr/>
                </p:nvSpPr>
                <p:spPr bwMode="auto">
                  <a:xfrm>
                    <a:off x="1803" y="1145"/>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36" name="Freeform 114"/>
                  <p:cNvSpPr>
                    <a:spLocks/>
                  </p:cNvSpPr>
                  <p:nvPr/>
                </p:nvSpPr>
                <p:spPr bwMode="auto">
                  <a:xfrm>
                    <a:off x="2338" y="999"/>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grpSp>
            <p:sp>
              <p:nvSpPr>
                <p:cNvPr id="30" name="Oval 115"/>
                <p:cNvSpPr>
                  <a:spLocks noChangeArrowheads="1"/>
                </p:cNvSpPr>
                <p:nvPr/>
              </p:nvSpPr>
              <p:spPr bwMode="auto">
                <a:xfrm rot="13200000">
                  <a:off x="2091" y="1316"/>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6" name="Group 116"/>
              <p:cNvGrpSpPr>
                <a:grpSpLocks/>
              </p:cNvGrpSpPr>
              <p:nvPr/>
            </p:nvGrpSpPr>
            <p:grpSpPr bwMode="auto">
              <a:xfrm>
                <a:off x="2142" y="1359"/>
                <a:ext cx="343" cy="408"/>
                <a:chOff x="2142" y="1359"/>
                <a:chExt cx="343" cy="408"/>
              </a:xfrm>
            </p:grpSpPr>
            <p:sp>
              <p:nvSpPr>
                <p:cNvPr id="11" name="Freeform 117"/>
                <p:cNvSpPr>
                  <a:spLocks/>
                </p:cNvSpPr>
                <p:nvPr/>
              </p:nvSpPr>
              <p:spPr bwMode="auto">
                <a:xfrm>
                  <a:off x="2221" y="1359"/>
                  <a:ext cx="231" cy="245"/>
                </a:xfrm>
                <a:custGeom>
                  <a:avLst/>
                  <a:gdLst/>
                  <a:ahLst/>
                  <a:cxnLst>
                    <a:cxn ang="0">
                      <a:pos x="230" y="182"/>
                    </a:cxn>
                    <a:cxn ang="0">
                      <a:pos x="230" y="0"/>
                    </a:cxn>
                    <a:cxn ang="0">
                      <a:pos x="0" y="62"/>
                    </a:cxn>
                    <a:cxn ang="0">
                      <a:pos x="0" y="244"/>
                    </a:cxn>
                    <a:cxn ang="0">
                      <a:pos x="230" y="182"/>
                    </a:cxn>
                  </a:cxnLst>
                  <a:rect l="0" t="0" r="r" b="b"/>
                  <a:pathLst>
                    <a:path w="231" h="245">
                      <a:moveTo>
                        <a:pt x="230" y="182"/>
                      </a:moveTo>
                      <a:lnTo>
                        <a:pt x="230" y="0"/>
                      </a:lnTo>
                      <a:lnTo>
                        <a:pt x="0" y="62"/>
                      </a:lnTo>
                      <a:lnTo>
                        <a:pt x="0" y="244"/>
                      </a:lnTo>
                      <a:lnTo>
                        <a:pt x="230" y="182"/>
                      </a:lnTo>
                    </a:path>
                  </a:pathLst>
                </a:custGeom>
                <a:solidFill>
                  <a:srgbClr val="FF0033"/>
                </a:solidFill>
                <a:ln w="9525" cap="rnd">
                  <a:noFill/>
                  <a:round/>
                  <a:headEnd/>
                  <a:tailEnd/>
                </a:ln>
                <a:effectLst/>
              </p:spPr>
              <p:txBody>
                <a:bodyPr/>
                <a:lstStyle/>
                <a:p>
                  <a:endParaRPr lang="zh-CN" altLang="en-US"/>
                </a:p>
              </p:txBody>
            </p:sp>
            <p:sp>
              <p:nvSpPr>
                <p:cNvPr id="12" name="Freeform 118"/>
                <p:cNvSpPr>
                  <a:spLocks/>
                </p:cNvSpPr>
                <p:nvPr/>
              </p:nvSpPr>
              <p:spPr bwMode="auto">
                <a:xfrm>
                  <a:off x="2238" y="1373"/>
                  <a:ext cx="197" cy="213"/>
                </a:xfrm>
                <a:custGeom>
                  <a:avLst/>
                  <a:gdLst/>
                  <a:ahLst/>
                  <a:cxnLst>
                    <a:cxn ang="0">
                      <a:pos x="196" y="159"/>
                    </a:cxn>
                    <a:cxn ang="0">
                      <a:pos x="196" y="0"/>
                    </a:cxn>
                    <a:cxn ang="0">
                      <a:pos x="0" y="53"/>
                    </a:cxn>
                    <a:cxn ang="0">
                      <a:pos x="0" y="212"/>
                    </a:cxn>
                    <a:cxn ang="0">
                      <a:pos x="196" y="159"/>
                    </a:cxn>
                  </a:cxnLst>
                  <a:rect l="0" t="0" r="r" b="b"/>
                  <a:pathLst>
                    <a:path w="197" h="213">
                      <a:moveTo>
                        <a:pt x="196" y="159"/>
                      </a:moveTo>
                      <a:lnTo>
                        <a:pt x="196" y="0"/>
                      </a:lnTo>
                      <a:lnTo>
                        <a:pt x="0" y="53"/>
                      </a:lnTo>
                      <a:lnTo>
                        <a:pt x="0" y="212"/>
                      </a:lnTo>
                      <a:lnTo>
                        <a:pt x="196" y="159"/>
                      </a:lnTo>
                    </a:path>
                  </a:pathLst>
                </a:custGeom>
                <a:solidFill>
                  <a:srgbClr val="CCECFF"/>
                </a:solidFill>
                <a:ln w="9525" cap="rnd">
                  <a:noFill/>
                  <a:round/>
                  <a:headEnd/>
                  <a:tailEnd/>
                </a:ln>
                <a:effectLst/>
              </p:spPr>
              <p:txBody>
                <a:bodyPr/>
                <a:lstStyle/>
                <a:p>
                  <a:endParaRPr lang="zh-CN" altLang="en-US"/>
                </a:p>
              </p:txBody>
            </p:sp>
            <p:sp>
              <p:nvSpPr>
                <p:cNvPr id="13" name="Freeform 119"/>
                <p:cNvSpPr>
                  <a:spLocks/>
                </p:cNvSpPr>
                <p:nvPr/>
              </p:nvSpPr>
              <p:spPr bwMode="auto">
                <a:xfrm>
                  <a:off x="2142" y="1434"/>
                  <a:ext cx="144" cy="331"/>
                </a:xfrm>
                <a:custGeom>
                  <a:avLst/>
                  <a:gdLst/>
                  <a:ahLst/>
                  <a:cxnLst>
                    <a:cxn ang="0">
                      <a:pos x="143" y="109"/>
                    </a:cxn>
                    <a:cxn ang="0">
                      <a:pos x="142" y="108"/>
                    </a:cxn>
                    <a:cxn ang="0">
                      <a:pos x="140" y="108"/>
                    </a:cxn>
                    <a:cxn ang="0">
                      <a:pos x="90" y="115"/>
                    </a:cxn>
                    <a:cxn ang="0">
                      <a:pos x="89" y="100"/>
                    </a:cxn>
                    <a:cxn ang="0">
                      <a:pos x="87" y="73"/>
                    </a:cxn>
                    <a:cxn ang="0">
                      <a:pos x="85" y="56"/>
                    </a:cxn>
                    <a:cxn ang="0">
                      <a:pos x="71" y="48"/>
                    </a:cxn>
                    <a:cxn ang="0">
                      <a:pos x="58" y="46"/>
                    </a:cxn>
                    <a:cxn ang="0">
                      <a:pos x="60" y="28"/>
                    </a:cxn>
                    <a:cxn ang="0">
                      <a:pos x="62" y="23"/>
                    </a:cxn>
                    <a:cxn ang="0">
                      <a:pos x="62" y="14"/>
                    </a:cxn>
                    <a:cxn ang="0">
                      <a:pos x="59" y="5"/>
                    </a:cxn>
                    <a:cxn ang="0">
                      <a:pos x="57" y="1"/>
                    </a:cxn>
                    <a:cxn ang="0">
                      <a:pos x="50" y="1"/>
                    </a:cxn>
                    <a:cxn ang="0">
                      <a:pos x="37" y="4"/>
                    </a:cxn>
                    <a:cxn ang="0">
                      <a:pos x="32" y="7"/>
                    </a:cxn>
                    <a:cxn ang="0">
                      <a:pos x="29" y="13"/>
                    </a:cxn>
                    <a:cxn ang="0">
                      <a:pos x="27" y="23"/>
                    </a:cxn>
                    <a:cxn ang="0">
                      <a:pos x="29" y="33"/>
                    </a:cxn>
                    <a:cxn ang="0">
                      <a:pos x="36" y="45"/>
                    </a:cxn>
                    <a:cxn ang="0">
                      <a:pos x="31" y="55"/>
                    </a:cxn>
                    <a:cxn ang="0">
                      <a:pos x="17" y="69"/>
                    </a:cxn>
                    <a:cxn ang="0">
                      <a:pos x="8" y="79"/>
                    </a:cxn>
                    <a:cxn ang="0">
                      <a:pos x="6" y="97"/>
                    </a:cxn>
                    <a:cxn ang="0">
                      <a:pos x="3" y="126"/>
                    </a:cxn>
                    <a:cxn ang="0">
                      <a:pos x="2" y="142"/>
                    </a:cxn>
                    <a:cxn ang="0">
                      <a:pos x="1" y="164"/>
                    </a:cxn>
                    <a:cxn ang="0">
                      <a:pos x="1" y="188"/>
                    </a:cxn>
                    <a:cxn ang="0">
                      <a:pos x="5" y="196"/>
                    </a:cxn>
                    <a:cxn ang="0">
                      <a:pos x="10" y="196"/>
                    </a:cxn>
                    <a:cxn ang="0">
                      <a:pos x="13" y="195"/>
                    </a:cxn>
                    <a:cxn ang="0">
                      <a:pos x="18" y="165"/>
                    </a:cxn>
                    <a:cxn ang="0">
                      <a:pos x="18" y="321"/>
                    </a:cxn>
                    <a:cxn ang="0">
                      <a:pos x="46" y="311"/>
                    </a:cxn>
                    <a:cxn ang="0">
                      <a:pos x="51" y="313"/>
                    </a:cxn>
                    <a:cxn ang="0">
                      <a:pos x="62" y="316"/>
                    </a:cxn>
                    <a:cxn ang="0">
                      <a:pos x="69" y="316"/>
                    </a:cxn>
                    <a:cxn ang="0">
                      <a:pos x="75" y="314"/>
                    </a:cxn>
                    <a:cxn ang="0">
                      <a:pos x="79" y="312"/>
                    </a:cxn>
                    <a:cxn ang="0">
                      <a:pos x="64" y="297"/>
                    </a:cxn>
                    <a:cxn ang="0">
                      <a:pos x="72" y="117"/>
                    </a:cxn>
                    <a:cxn ang="0">
                      <a:pos x="130" y="121"/>
                    </a:cxn>
                    <a:cxn ang="0">
                      <a:pos x="134" y="120"/>
                    </a:cxn>
                    <a:cxn ang="0">
                      <a:pos x="138" y="120"/>
                    </a:cxn>
                  </a:cxnLst>
                  <a:rect l="0" t="0" r="r" b="b"/>
                  <a:pathLst>
                    <a:path w="144" h="331">
                      <a:moveTo>
                        <a:pt x="142" y="112"/>
                      </a:moveTo>
                      <a:lnTo>
                        <a:pt x="142" y="110"/>
                      </a:lnTo>
                      <a:lnTo>
                        <a:pt x="143" y="109"/>
                      </a:lnTo>
                      <a:lnTo>
                        <a:pt x="143" y="109"/>
                      </a:lnTo>
                      <a:lnTo>
                        <a:pt x="142" y="109"/>
                      </a:lnTo>
                      <a:lnTo>
                        <a:pt x="142" y="108"/>
                      </a:lnTo>
                      <a:lnTo>
                        <a:pt x="141" y="108"/>
                      </a:lnTo>
                      <a:lnTo>
                        <a:pt x="141" y="108"/>
                      </a:lnTo>
                      <a:lnTo>
                        <a:pt x="140" y="108"/>
                      </a:lnTo>
                      <a:lnTo>
                        <a:pt x="136" y="110"/>
                      </a:lnTo>
                      <a:lnTo>
                        <a:pt x="129" y="112"/>
                      </a:lnTo>
                      <a:lnTo>
                        <a:pt x="90" y="115"/>
                      </a:lnTo>
                      <a:lnTo>
                        <a:pt x="90" y="113"/>
                      </a:lnTo>
                      <a:lnTo>
                        <a:pt x="90" y="108"/>
                      </a:lnTo>
                      <a:lnTo>
                        <a:pt x="89" y="100"/>
                      </a:lnTo>
                      <a:lnTo>
                        <a:pt x="88" y="92"/>
                      </a:lnTo>
                      <a:lnTo>
                        <a:pt x="88" y="82"/>
                      </a:lnTo>
                      <a:lnTo>
                        <a:pt x="87" y="73"/>
                      </a:lnTo>
                      <a:lnTo>
                        <a:pt x="87" y="66"/>
                      </a:lnTo>
                      <a:lnTo>
                        <a:pt x="86" y="60"/>
                      </a:lnTo>
                      <a:lnTo>
                        <a:pt x="85" y="56"/>
                      </a:lnTo>
                      <a:lnTo>
                        <a:pt x="81" y="53"/>
                      </a:lnTo>
                      <a:lnTo>
                        <a:pt x="77" y="50"/>
                      </a:lnTo>
                      <a:lnTo>
                        <a:pt x="71" y="48"/>
                      </a:lnTo>
                      <a:lnTo>
                        <a:pt x="66" y="47"/>
                      </a:lnTo>
                      <a:lnTo>
                        <a:pt x="61" y="46"/>
                      </a:lnTo>
                      <a:lnTo>
                        <a:pt x="58" y="46"/>
                      </a:lnTo>
                      <a:lnTo>
                        <a:pt x="57" y="46"/>
                      </a:lnTo>
                      <a:lnTo>
                        <a:pt x="55" y="38"/>
                      </a:lnTo>
                      <a:lnTo>
                        <a:pt x="60" y="28"/>
                      </a:lnTo>
                      <a:lnTo>
                        <a:pt x="61" y="27"/>
                      </a:lnTo>
                      <a:lnTo>
                        <a:pt x="61" y="25"/>
                      </a:lnTo>
                      <a:lnTo>
                        <a:pt x="62" y="23"/>
                      </a:lnTo>
                      <a:lnTo>
                        <a:pt x="62" y="20"/>
                      </a:lnTo>
                      <a:lnTo>
                        <a:pt x="62" y="17"/>
                      </a:lnTo>
                      <a:lnTo>
                        <a:pt x="62" y="14"/>
                      </a:lnTo>
                      <a:lnTo>
                        <a:pt x="62" y="10"/>
                      </a:lnTo>
                      <a:lnTo>
                        <a:pt x="61" y="8"/>
                      </a:lnTo>
                      <a:lnTo>
                        <a:pt x="59" y="5"/>
                      </a:lnTo>
                      <a:lnTo>
                        <a:pt x="59" y="3"/>
                      </a:lnTo>
                      <a:lnTo>
                        <a:pt x="58" y="2"/>
                      </a:lnTo>
                      <a:lnTo>
                        <a:pt x="57" y="1"/>
                      </a:lnTo>
                      <a:lnTo>
                        <a:pt x="55" y="0"/>
                      </a:lnTo>
                      <a:lnTo>
                        <a:pt x="53" y="0"/>
                      </a:lnTo>
                      <a:lnTo>
                        <a:pt x="50" y="1"/>
                      </a:lnTo>
                      <a:lnTo>
                        <a:pt x="45" y="2"/>
                      </a:lnTo>
                      <a:lnTo>
                        <a:pt x="40" y="3"/>
                      </a:lnTo>
                      <a:lnTo>
                        <a:pt x="37" y="4"/>
                      </a:lnTo>
                      <a:lnTo>
                        <a:pt x="35" y="5"/>
                      </a:lnTo>
                      <a:lnTo>
                        <a:pt x="33" y="6"/>
                      </a:lnTo>
                      <a:lnTo>
                        <a:pt x="32" y="7"/>
                      </a:lnTo>
                      <a:lnTo>
                        <a:pt x="32" y="8"/>
                      </a:lnTo>
                      <a:lnTo>
                        <a:pt x="31" y="10"/>
                      </a:lnTo>
                      <a:lnTo>
                        <a:pt x="29" y="13"/>
                      </a:lnTo>
                      <a:lnTo>
                        <a:pt x="28" y="16"/>
                      </a:lnTo>
                      <a:lnTo>
                        <a:pt x="27" y="20"/>
                      </a:lnTo>
                      <a:lnTo>
                        <a:pt x="27" y="23"/>
                      </a:lnTo>
                      <a:lnTo>
                        <a:pt x="28" y="27"/>
                      </a:lnTo>
                      <a:lnTo>
                        <a:pt x="29" y="30"/>
                      </a:lnTo>
                      <a:lnTo>
                        <a:pt x="29" y="33"/>
                      </a:lnTo>
                      <a:lnTo>
                        <a:pt x="30" y="35"/>
                      </a:lnTo>
                      <a:lnTo>
                        <a:pt x="30" y="35"/>
                      </a:lnTo>
                      <a:lnTo>
                        <a:pt x="36" y="45"/>
                      </a:lnTo>
                      <a:lnTo>
                        <a:pt x="35" y="51"/>
                      </a:lnTo>
                      <a:lnTo>
                        <a:pt x="34" y="53"/>
                      </a:lnTo>
                      <a:lnTo>
                        <a:pt x="31" y="55"/>
                      </a:lnTo>
                      <a:lnTo>
                        <a:pt x="27" y="59"/>
                      </a:lnTo>
                      <a:lnTo>
                        <a:pt x="22" y="64"/>
                      </a:lnTo>
                      <a:lnTo>
                        <a:pt x="17" y="69"/>
                      </a:lnTo>
                      <a:lnTo>
                        <a:pt x="12" y="73"/>
                      </a:lnTo>
                      <a:lnTo>
                        <a:pt x="9" y="76"/>
                      </a:lnTo>
                      <a:lnTo>
                        <a:pt x="8" y="79"/>
                      </a:lnTo>
                      <a:lnTo>
                        <a:pt x="8" y="82"/>
                      </a:lnTo>
                      <a:lnTo>
                        <a:pt x="7" y="89"/>
                      </a:lnTo>
                      <a:lnTo>
                        <a:pt x="6" y="97"/>
                      </a:lnTo>
                      <a:lnTo>
                        <a:pt x="5" y="107"/>
                      </a:lnTo>
                      <a:lnTo>
                        <a:pt x="4" y="117"/>
                      </a:lnTo>
                      <a:lnTo>
                        <a:pt x="3" y="126"/>
                      </a:lnTo>
                      <a:lnTo>
                        <a:pt x="2" y="134"/>
                      </a:lnTo>
                      <a:lnTo>
                        <a:pt x="2" y="138"/>
                      </a:lnTo>
                      <a:lnTo>
                        <a:pt x="2" y="142"/>
                      </a:lnTo>
                      <a:lnTo>
                        <a:pt x="1" y="148"/>
                      </a:lnTo>
                      <a:lnTo>
                        <a:pt x="1" y="155"/>
                      </a:lnTo>
                      <a:lnTo>
                        <a:pt x="1" y="164"/>
                      </a:lnTo>
                      <a:lnTo>
                        <a:pt x="0" y="173"/>
                      </a:lnTo>
                      <a:lnTo>
                        <a:pt x="1" y="181"/>
                      </a:lnTo>
                      <a:lnTo>
                        <a:pt x="1" y="188"/>
                      </a:lnTo>
                      <a:lnTo>
                        <a:pt x="2" y="194"/>
                      </a:lnTo>
                      <a:lnTo>
                        <a:pt x="3" y="195"/>
                      </a:lnTo>
                      <a:lnTo>
                        <a:pt x="5" y="196"/>
                      </a:lnTo>
                      <a:lnTo>
                        <a:pt x="6" y="197"/>
                      </a:lnTo>
                      <a:lnTo>
                        <a:pt x="8" y="197"/>
                      </a:lnTo>
                      <a:lnTo>
                        <a:pt x="10" y="196"/>
                      </a:lnTo>
                      <a:lnTo>
                        <a:pt x="11" y="196"/>
                      </a:lnTo>
                      <a:lnTo>
                        <a:pt x="12" y="195"/>
                      </a:lnTo>
                      <a:lnTo>
                        <a:pt x="13" y="195"/>
                      </a:lnTo>
                      <a:lnTo>
                        <a:pt x="7" y="189"/>
                      </a:lnTo>
                      <a:lnTo>
                        <a:pt x="16" y="127"/>
                      </a:lnTo>
                      <a:lnTo>
                        <a:pt x="18" y="165"/>
                      </a:lnTo>
                      <a:lnTo>
                        <a:pt x="16" y="191"/>
                      </a:lnTo>
                      <a:lnTo>
                        <a:pt x="29" y="305"/>
                      </a:lnTo>
                      <a:lnTo>
                        <a:pt x="18" y="321"/>
                      </a:lnTo>
                      <a:lnTo>
                        <a:pt x="16" y="330"/>
                      </a:lnTo>
                      <a:lnTo>
                        <a:pt x="33" y="325"/>
                      </a:lnTo>
                      <a:lnTo>
                        <a:pt x="46" y="311"/>
                      </a:lnTo>
                      <a:lnTo>
                        <a:pt x="47" y="312"/>
                      </a:lnTo>
                      <a:lnTo>
                        <a:pt x="49" y="312"/>
                      </a:lnTo>
                      <a:lnTo>
                        <a:pt x="51" y="313"/>
                      </a:lnTo>
                      <a:lnTo>
                        <a:pt x="55" y="314"/>
                      </a:lnTo>
                      <a:lnTo>
                        <a:pt x="58" y="315"/>
                      </a:lnTo>
                      <a:lnTo>
                        <a:pt x="62" y="316"/>
                      </a:lnTo>
                      <a:lnTo>
                        <a:pt x="65" y="317"/>
                      </a:lnTo>
                      <a:lnTo>
                        <a:pt x="67" y="317"/>
                      </a:lnTo>
                      <a:lnTo>
                        <a:pt x="69" y="316"/>
                      </a:lnTo>
                      <a:lnTo>
                        <a:pt x="71" y="316"/>
                      </a:lnTo>
                      <a:lnTo>
                        <a:pt x="73" y="315"/>
                      </a:lnTo>
                      <a:lnTo>
                        <a:pt x="75" y="314"/>
                      </a:lnTo>
                      <a:lnTo>
                        <a:pt x="77" y="313"/>
                      </a:lnTo>
                      <a:lnTo>
                        <a:pt x="78" y="312"/>
                      </a:lnTo>
                      <a:lnTo>
                        <a:pt x="79" y="312"/>
                      </a:lnTo>
                      <a:lnTo>
                        <a:pt x="80" y="311"/>
                      </a:lnTo>
                      <a:lnTo>
                        <a:pt x="76" y="301"/>
                      </a:lnTo>
                      <a:lnTo>
                        <a:pt x="64" y="297"/>
                      </a:lnTo>
                      <a:lnTo>
                        <a:pt x="76" y="174"/>
                      </a:lnTo>
                      <a:lnTo>
                        <a:pt x="72" y="150"/>
                      </a:lnTo>
                      <a:lnTo>
                        <a:pt x="72" y="117"/>
                      </a:lnTo>
                      <a:lnTo>
                        <a:pt x="82" y="131"/>
                      </a:lnTo>
                      <a:lnTo>
                        <a:pt x="130" y="121"/>
                      </a:lnTo>
                      <a:lnTo>
                        <a:pt x="130" y="121"/>
                      </a:lnTo>
                      <a:lnTo>
                        <a:pt x="131" y="121"/>
                      </a:lnTo>
                      <a:lnTo>
                        <a:pt x="132" y="121"/>
                      </a:lnTo>
                      <a:lnTo>
                        <a:pt x="134" y="120"/>
                      </a:lnTo>
                      <a:lnTo>
                        <a:pt x="135" y="120"/>
                      </a:lnTo>
                      <a:lnTo>
                        <a:pt x="137" y="120"/>
                      </a:lnTo>
                      <a:lnTo>
                        <a:pt x="138" y="120"/>
                      </a:lnTo>
                      <a:lnTo>
                        <a:pt x="139" y="121"/>
                      </a:lnTo>
                      <a:lnTo>
                        <a:pt x="142" y="112"/>
                      </a:lnTo>
                    </a:path>
                  </a:pathLst>
                </a:custGeom>
                <a:solidFill>
                  <a:srgbClr val="000000"/>
                </a:solidFill>
                <a:ln w="9525" cap="rnd">
                  <a:noFill/>
                  <a:round/>
                  <a:headEnd/>
                  <a:tailEnd/>
                </a:ln>
                <a:effectLst/>
              </p:spPr>
              <p:txBody>
                <a:bodyPr/>
                <a:lstStyle/>
                <a:p>
                  <a:endParaRPr lang="zh-CN" altLang="en-US"/>
                </a:p>
              </p:txBody>
            </p:sp>
            <p:sp>
              <p:nvSpPr>
                <p:cNvPr id="14" name="Freeform 120"/>
                <p:cNvSpPr>
                  <a:spLocks/>
                </p:cNvSpPr>
                <p:nvPr/>
              </p:nvSpPr>
              <p:spPr bwMode="auto">
                <a:xfrm>
                  <a:off x="2146" y="1436"/>
                  <a:ext cx="143" cy="331"/>
                </a:xfrm>
                <a:custGeom>
                  <a:avLst/>
                  <a:gdLst/>
                  <a:ahLst/>
                  <a:cxnLst>
                    <a:cxn ang="0">
                      <a:pos x="142" y="110"/>
                    </a:cxn>
                    <a:cxn ang="0">
                      <a:pos x="141" y="108"/>
                    </a:cxn>
                    <a:cxn ang="0">
                      <a:pos x="140" y="108"/>
                    </a:cxn>
                    <a:cxn ang="0">
                      <a:pos x="89" y="115"/>
                    </a:cxn>
                    <a:cxn ang="0">
                      <a:pos x="88" y="100"/>
                    </a:cxn>
                    <a:cxn ang="0">
                      <a:pos x="86" y="73"/>
                    </a:cxn>
                    <a:cxn ang="0">
                      <a:pos x="84" y="56"/>
                    </a:cxn>
                    <a:cxn ang="0">
                      <a:pos x="71" y="48"/>
                    </a:cxn>
                    <a:cxn ang="0">
                      <a:pos x="57" y="46"/>
                    </a:cxn>
                    <a:cxn ang="0">
                      <a:pos x="60" y="28"/>
                    </a:cxn>
                    <a:cxn ang="0">
                      <a:pos x="61" y="23"/>
                    </a:cxn>
                    <a:cxn ang="0">
                      <a:pos x="61" y="14"/>
                    </a:cxn>
                    <a:cxn ang="0">
                      <a:pos x="59" y="5"/>
                    </a:cxn>
                    <a:cxn ang="0">
                      <a:pos x="56" y="1"/>
                    </a:cxn>
                    <a:cxn ang="0">
                      <a:pos x="49" y="1"/>
                    </a:cxn>
                    <a:cxn ang="0">
                      <a:pos x="36" y="4"/>
                    </a:cxn>
                    <a:cxn ang="0">
                      <a:pos x="32" y="7"/>
                    </a:cxn>
                    <a:cxn ang="0">
                      <a:pos x="28" y="13"/>
                    </a:cxn>
                    <a:cxn ang="0">
                      <a:pos x="27" y="23"/>
                    </a:cxn>
                    <a:cxn ang="0">
                      <a:pos x="29" y="33"/>
                    </a:cxn>
                    <a:cxn ang="0">
                      <a:pos x="35" y="45"/>
                    </a:cxn>
                    <a:cxn ang="0">
                      <a:pos x="30" y="55"/>
                    </a:cxn>
                    <a:cxn ang="0">
                      <a:pos x="16" y="68"/>
                    </a:cxn>
                    <a:cxn ang="0">
                      <a:pos x="7" y="79"/>
                    </a:cxn>
                    <a:cxn ang="0">
                      <a:pos x="5" y="97"/>
                    </a:cxn>
                    <a:cxn ang="0">
                      <a:pos x="2" y="127"/>
                    </a:cxn>
                    <a:cxn ang="0">
                      <a:pos x="1" y="142"/>
                    </a:cxn>
                    <a:cxn ang="0">
                      <a:pos x="0" y="164"/>
                    </a:cxn>
                    <a:cxn ang="0">
                      <a:pos x="0" y="188"/>
                    </a:cxn>
                    <a:cxn ang="0">
                      <a:pos x="4" y="196"/>
                    </a:cxn>
                    <a:cxn ang="0">
                      <a:pos x="9" y="196"/>
                    </a:cxn>
                    <a:cxn ang="0">
                      <a:pos x="12" y="195"/>
                    </a:cxn>
                    <a:cxn ang="0">
                      <a:pos x="17" y="165"/>
                    </a:cxn>
                    <a:cxn ang="0">
                      <a:pos x="17" y="321"/>
                    </a:cxn>
                    <a:cxn ang="0">
                      <a:pos x="45" y="311"/>
                    </a:cxn>
                    <a:cxn ang="0">
                      <a:pos x="51" y="313"/>
                    </a:cxn>
                    <a:cxn ang="0">
                      <a:pos x="61" y="316"/>
                    </a:cxn>
                    <a:cxn ang="0">
                      <a:pos x="68" y="317"/>
                    </a:cxn>
                    <a:cxn ang="0">
                      <a:pos x="74" y="314"/>
                    </a:cxn>
                    <a:cxn ang="0">
                      <a:pos x="78" y="312"/>
                    </a:cxn>
                    <a:cxn ang="0">
                      <a:pos x="63" y="297"/>
                    </a:cxn>
                    <a:cxn ang="0">
                      <a:pos x="72" y="117"/>
                    </a:cxn>
                    <a:cxn ang="0">
                      <a:pos x="129" y="121"/>
                    </a:cxn>
                    <a:cxn ang="0">
                      <a:pos x="133" y="120"/>
                    </a:cxn>
                    <a:cxn ang="0">
                      <a:pos x="138" y="120"/>
                    </a:cxn>
                  </a:cxnLst>
                  <a:rect l="0" t="0" r="r" b="b"/>
                  <a:pathLst>
                    <a:path w="143" h="331">
                      <a:moveTo>
                        <a:pt x="141" y="112"/>
                      </a:moveTo>
                      <a:lnTo>
                        <a:pt x="142" y="110"/>
                      </a:lnTo>
                      <a:lnTo>
                        <a:pt x="142" y="110"/>
                      </a:lnTo>
                      <a:lnTo>
                        <a:pt x="142" y="109"/>
                      </a:lnTo>
                      <a:lnTo>
                        <a:pt x="141" y="109"/>
                      </a:lnTo>
                      <a:lnTo>
                        <a:pt x="141" y="108"/>
                      </a:lnTo>
                      <a:lnTo>
                        <a:pt x="140" y="108"/>
                      </a:lnTo>
                      <a:lnTo>
                        <a:pt x="140" y="108"/>
                      </a:lnTo>
                      <a:lnTo>
                        <a:pt x="140" y="108"/>
                      </a:lnTo>
                      <a:lnTo>
                        <a:pt x="135" y="110"/>
                      </a:lnTo>
                      <a:lnTo>
                        <a:pt x="128" y="112"/>
                      </a:lnTo>
                      <a:lnTo>
                        <a:pt x="89" y="115"/>
                      </a:lnTo>
                      <a:lnTo>
                        <a:pt x="89" y="113"/>
                      </a:lnTo>
                      <a:lnTo>
                        <a:pt x="89" y="108"/>
                      </a:lnTo>
                      <a:lnTo>
                        <a:pt x="88" y="100"/>
                      </a:lnTo>
                      <a:lnTo>
                        <a:pt x="88" y="92"/>
                      </a:lnTo>
                      <a:lnTo>
                        <a:pt x="87" y="82"/>
                      </a:lnTo>
                      <a:lnTo>
                        <a:pt x="86" y="73"/>
                      </a:lnTo>
                      <a:lnTo>
                        <a:pt x="86" y="66"/>
                      </a:lnTo>
                      <a:lnTo>
                        <a:pt x="85" y="60"/>
                      </a:lnTo>
                      <a:lnTo>
                        <a:pt x="84" y="56"/>
                      </a:lnTo>
                      <a:lnTo>
                        <a:pt x="81" y="53"/>
                      </a:lnTo>
                      <a:lnTo>
                        <a:pt x="76" y="50"/>
                      </a:lnTo>
                      <a:lnTo>
                        <a:pt x="71" y="48"/>
                      </a:lnTo>
                      <a:lnTo>
                        <a:pt x="65" y="47"/>
                      </a:lnTo>
                      <a:lnTo>
                        <a:pt x="61" y="46"/>
                      </a:lnTo>
                      <a:lnTo>
                        <a:pt x="57" y="46"/>
                      </a:lnTo>
                      <a:lnTo>
                        <a:pt x="56" y="46"/>
                      </a:lnTo>
                      <a:lnTo>
                        <a:pt x="54" y="38"/>
                      </a:lnTo>
                      <a:lnTo>
                        <a:pt x="60" y="28"/>
                      </a:lnTo>
                      <a:lnTo>
                        <a:pt x="60" y="27"/>
                      </a:lnTo>
                      <a:lnTo>
                        <a:pt x="60" y="25"/>
                      </a:lnTo>
                      <a:lnTo>
                        <a:pt x="61" y="23"/>
                      </a:lnTo>
                      <a:lnTo>
                        <a:pt x="61" y="20"/>
                      </a:lnTo>
                      <a:lnTo>
                        <a:pt x="62" y="17"/>
                      </a:lnTo>
                      <a:lnTo>
                        <a:pt x="61" y="14"/>
                      </a:lnTo>
                      <a:lnTo>
                        <a:pt x="61" y="10"/>
                      </a:lnTo>
                      <a:lnTo>
                        <a:pt x="60" y="8"/>
                      </a:lnTo>
                      <a:lnTo>
                        <a:pt x="59" y="5"/>
                      </a:lnTo>
                      <a:lnTo>
                        <a:pt x="58" y="3"/>
                      </a:lnTo>
                      <a:lnTo>
                        <a:pt x="57" y="2"/>
                      </a:lnTo>
                      <a:lnTo>
                        <a:pt x="56" y="1"/>
                      </a:lnTo>
                      <a:lnTo>
                        <a:pt x="55" y="0"/>
                      </a:lnTo>
                      <a:lnTo>
                        <a:pt x="52" y="0"/>
                      </a:lnTo>
                      <a:lnTo>
                        <a:pt x="49" y="1"/>
                      </a:lnTo>
                      <a:lnTo>
                        <a:pt x="44" y="2"/>
                      </a:lnTo>
                      <a:lnTo>
                        <a:pt x="39" y="3"/>
                      </a:lnTo>
                      <a:lnTo>
                        <a:pt x="36" y="4"/>
                      </a:lnTo>
                      <a:lnTo>
                        <a:pt x="34" y="5"/>
                      </a:lnTo>
                      <a:lnTo>
                        <a:pt x="32" y="6"/>
                      </a:lnTo>
                      <a:lnTo>
                        <a:pt x="32" y="7"/>
                      </a:lnTo>
                      <a:lnTo>
                        <a:pt x="31" y="8"/>
                      </a:lnTo>
                      <a:lnTo>
                        <a:pt x="30" y="10"/>
                      </a:lnTo>
                      <a:lnTo>
                        <a:pt x="28" y="13"/>
                      </a:lnTo>
                      <a:lnTo>
                        <a:pt x="27" y="16"/>
                      </a:lnTo>
                      <a:lnTo>
                        <a:pt x="26" y="20"/>
                      </a:lnTo>
                      <a:lnTo>
                        <a:pt x="27" y="23"/>
                      </a:lnTo>
                      <a:lnTo>
                        <a:pt x="27" y="27"/>
                      </a:lnTo>
                      <a:lnTo>
                        <a:pt x="28" y="30"/>
                      </a:lnTo>
                      <a:lnTo>
                        <a:pt x="29" y="33"/>
                      </a:lnTo>
                      <a:lnTo>
                        <a:pt x="29" y="35"/>
                      </a:lnTo>
                      <a:lnTo>
                        <a:pt x="29" y="35"/>
                      </a:lnTo>
                      <a:lnTo>
                        <a:pt x="35" y="45"/>
                      </a:lnTo>
                      <a:lnTo>
                        <a:pt x="34" y="52"/>
                      </a:lnTo>
                      <a:lnTo>
                        <a:pt x="33" y="53"/>
                      </a:lnTo>
                      <a:lnTo>
                        <a:pt x="30" y="55"/>
                      </a:lnTo>
                      <a:lnTo>
                        <a:pt x="26" y="59"/>
                      </a:lnTo>
                      <a:lnTo>
                        <a:pt x="21" y="64"/>
                      </a:lnTo>
                      <a:lnTo>
                        <a:pt x="16" y="68"/>
                      </a:lnTo>
                      <a:lnTo>
                        <a:pt x="11" y="73"/>
                      </a:lnTo>
                      <a:lnTo>
                        <a:pt x="8" y="77"/>
                      </a:lnTo>
                      <a:lnTo>
                        <a:pt x="7" y="79"/>
                      </a:lnTo>
                      <a:lnTo>
                        <a:pt x="7" y="82"/>
                      </a:lnTo>
                      <a:lnTo>
                        <a:pt x="6" y="89"/>
                      </a:lnTo>
                      <a:lnTo>
                        <a:pt x="5" y="97"/>
                      </a:lnTo>
                      <a:lnTo>
                        <a:pt x="4" y="107"/>
                      </a:lnTo>
                      <a:lnTo>
                        <a:pt x="3" y="117"/>
                      </a:lnTo>
                      <a:lnTo>
                        <a:pt x="2" y="127"/>
                      </a:lnTo>
                      <a:lnTo>
                        <a:pt x="1" y="134"/>
                      </a:lnTo>
                      <a:lnTo>
                        <a:pt x="1" y="138"/>
                      </a:lnTo>
                      <a:lnTo>
                        <a:pt x="1" y="142"/>
                      </a:lnTo>
                      <a:lnTo>
                        <a:pt x="0" y="148"/>
                      </a:lnTo>
                      <a:lnTo>
                        <a:pt x="0" y="155"/>
                      </a:lnTo>
                      <a:lnTo>
                        <a:pt x="0" y="164"/>
                      </a:lnTo>
                      <a:lnTo>
                        <a:pt x="0" y="173"/>
                      </a:lnTo>
                      <a:lnTo>
                        <a:pt x="0" y="181"/>
                      </a:lnTo>
                      <a:lnTo>
                        <a:pt x="0" y="188"/>
                      </a:lnTo>
                      <a:lnTo>
                        <a:pt x="1" y="194"/>
                      </a:lnTo>
                      <a:lnTo>
                        <a:pt x="2" y="196"/>
                      </a:lnTo>
                      <a:lnTo>
                        <a:pt x="4" y="196"/>
                      </a:lnTo>
                      <a:lnTo>
                        <a:pt x="5" y="197"/>
                      </a:lnTo>
                      <a:lnTo>
                        <a:pt x="7" y="197"/>
                      </a:lnTo>
                      <a:lnTo>
                        <a:pt x="9" y="196"/>
                      </a:lnTo>
                      <a:lnTo>
                        <a:pt x="10" y="196"/>
                      </a:lnTo>
                      <a:lnTo>
                        <a:pt x="11" y="196"/>
                      </a:lnTo>
                      <a:lnTo>
                        <a:pt x="12" y="195"/>
                      </a:lnTo>
                      <a:lnTo>
                        <a:pt x="6" y="189"/>
                      </a:lnTo>
                      <a:lnTo>
                        <a:pt x="15" y="127"/>
                      </a:lnTo>
                      <a:lnTo>
                        <a:pt x="17" y="165"/>
                      </a:lnTo>
                      <a:lnTo>
                        <a:pt x="15" y="191"/>
                      </a:lnTo>
                      <a:lnTo>
                        <a:pt x="28" y="305"/>
                      </a:lnTo>
                      <a:lnTo>
                        <a:pt x="17" y="321"/>
                      </a:lnTo>
                      <a:lnTo>
                        <a:pt x="15" y="330"/>
                      </a:lnTo>
                      <a:lnTo>
                        <a:pt x="32" y="325"/>
                      </a:lnTo>
                      <a:lnTo>
                        <a:pt x="45" y="311"/>
                      </a:lnTo>
                      <a:lnTo>
                        <a:pt x="46" y="312"/>
                      </a:lnTo>
                      <a:lnTo>
                        <a:pt x="48" y="312"/>
                      </a:lnTo>
                      <a:lnTo>
                        <a:pt x="51" y="313"/>
                      </a:lnTo>
                      <a:lnTo>
                        <a:pt x="54" y="314"/>
                      </a:lnTo>
                      <a:lnTo>
                        <a:pt x="57" y="315"/>
                      </a:lnTo>
                      <a:lnTo>
                        <a:pt x="61" y="316"/>
                      </a:lnTo>
                      <a:lnTo>
                        <a:pt x="64" y="317"/>
                      </a:lnTo>
                      <a:lnTo>
                        <a:pt x="66" y="317"/>
                      </a:lnTo>
                      <a:lnTo>
                        <a:pt x="68" y="317"/>
                      </a:lnTo>
                      <a:lnTo>
                        <a:pt x="70" y="316"/>
                      </a:lnTo>
                      <a:lnTo>
                        <a:pt x="72" y="315"/>
                      </a:lnTo>
                      <a:lnTo>
                        <a:pt x="74" y="314"/>
                      </a:lnTo>
                      <a:lnTo>
                        <a:pt x="76" y="313"/>
                      </a:lnTo>
                      <a:lnTo>
                        <a:pt x="77" y="312"/>
                      </a:lnTo>
                      <a:lnTo>
                        <a:pt x="78" y="312"/>
                      </a:lnTo>
                      <a:lnTo>
                        <a:pt x="79" y="312"/>
                      </a:lnTo>
                      <a:lnTo>
                        <a:pt x="75" y="301"/>
                      </a:lnTo>
                      <a:lnTo>
                        <a:pt x="63" y="297"/>
                      </a:lnTo>
                      <a:lnTo>
                        <a:pt x="76" y="174"/>
                      </a:lnTo>
                      <a:lnTo>
                        <a:pt x="71" y="150"/>
                      </a:lnTo>
                      <a:lnTo>
                        <a:pt x="72" y="117"/>
                      </a:lnTo>
                      <a:lnTo>
                        <a:pt x="81" y="131"/>
                      </a:lnTo>
                      <a:lnTo>
                        <a:pt x="129" y="121"/>
                      </a:lnTo>
                      <a:lnTo>
                        <a:pt x="129" y="121"/>
                      </a:lnTo>
                      <a:lnTo>
                        <a:pt x="130" y="121"/>
                      </a:lnTo>
                      <a:lnTo>
                        <a:pt x="131" y="121"/>
                      </a:lnTo>
                      <a:lnTo>
                        <a:pt x="133" y="120"/>
                      </a:lnTo>
                      <a:lnTo>
                        <a:pt x="135" y="120"/>
                      </a:lnTo>
                      <a:lnTo>
                        <a:pt x="136" y="120"/>
                      </a:lnTo>
                      <a:lnTo>
                        <a:pt x="138" y="120"/>
                      </a:lnTo>
                      <a:lnTo>
                        <a:pt x="138" y="121"/>
                      </a:lnTo>
                      <a:lnTo>
                        <a:pt x="141" y="112"/>
                      </a:lnTo>
                    </a:path>
                  </a:pathLst>
                </a:custGeom>
                <a:solidFill>
                  <a:srgbClr val="FFCC99"/>
                </a:solidFill>
                <a:ln w="9525" cap="rnd">
                  <a:noFill/>
                  <a:round/>
                  <a:headEnd/>
                  <a:tailEnd/>
                </a:ln>
                <a:effectLst/>
              </p:spPr>
              <p:txBody>
                <a:bodyPr/>
                <a:lstStyle/>
                <a:p>
                  <a:endParaRPr lang="zh-CN" altLang="en-US"/>
                </a:p>
              </p:txBody>
            </p:sp>
            <p:sp>
              <p:nvSpPr>
                <p:cNvPr id="15" name="Freeform 121"/>
                <p:cNvSpPr>
                  <a:spLocks/>
                </p:cNvSpPr>
                <p:nvPr/>
              </p:nvSpPr>
              <p:spPr bwMode="auto">
                <a:xfrm>
                  <a:off x="2223" y="1624"/>
                  <a:ext cx="89" cy="124"/>
                </a:xfrm>
                <a:custGeom>
                  <a:avLst/>
                  <a:gdLst/>
                  <a:ahLst/>
                  <a:cxnLst>
                    <a:cxn ang="0">
                      <a:pos x="88" y="99"/>
                    </a:cxn>
                    <a:cxn ang="0">
                      <a:pos x="87" y="95"/>
                    </a:cxn>
                    <a:cxn ang="0">
                      <a:pos x="86" y="84"/>
                    </a:cxn>
                    <a:cxn ang="0">
                      <a:pos x="85" y="71"/>
                    </a:cxn>
                    <a:cxn ang="0">
                      <a:pos x="84" y="60"/>
                    </a:cxn>
                    <a:cxn ang="0">
                      <a:pos x="79" y="52"/>
                    </a:cxn>
                    <a:cxn ang="0">
                      <a:pos x="69" y="48"/>
                    </a:cxn>
                    <a:cxn ang="0">
                      <a:pos x="59" y="46"/>
                    </a:cxn>
                    <a:cxn ang="0">
                      <a:pos x="55" y="46"/>
                    </a:cxn>
                    <a:cxn ang="0">
                      <a:pos x="58" y="27"/>
                    </a:cxn>
                    <a:cxn ang="0">
                      <a:pos x="59" y="25"/>
                    </a:cxn>
                    <a:cxn ang="0">
                      <a:pos x="60" y="20"/>
                    </a:cxn>
                    <a:cxn ang="0">
                      <a:pos x="60" y="13"/>
                    </a:cxn>
                    <a:cxn ang="0">
                      <a:pos x="58" y="7"/>
                    </a:cxn>
                    <a:cxn ang="0">
                      <a:pos x="56" y="3"/>
                    </a:cxn>
                    <a:cxn ang="0">
                      <a:pos x="55" y="0"/>
                    </a:cxn>
                    <a:cxn ang="0">
                      <a:pos x="51" y="0"/>
                    </a:cxn>
                    <a:cxn ang="0">
                      <a:pos x="43" y="1"/>
                    </a:cxn>
                    <a:cxn ang="0">
                      <a:pos x="34" y="4"/>
                    </a:cxn>
                    <a:cxn ang="0">
                      <a:pos x="31" y="6"/>
                    </a:cxn>
                    <a:cxn ang="0">
                      <a:pos x="30" y="8"/>
                    </a:cxn>
                    <a:cxn ang="0">
                      <a:pos x="27" y="13"/>
                    </a:cxn>
                    <a:cxn ang="0">
                      <a:pos x="25" y="20"/>
                    </a:cxn>
                    <a:cxn ang="0">
                      <a:pos x="26" y="27"/>
                    </a:cxn>
                    <a:cxn ang="0">
                      <a:pos x="27" y="33"/>
                    </a:cxn>
                    <a:cxn ang="0">
                      <a:pos x="28" y="35"/>
                    </a:cxn>
                    <a:cxn ang="0">
                      <a:pos x="33" y="51"/>
                    </a:cxn>
                    <a:cxn ang="0">
                      <a:pos x="29" y="55"/>
                    </a:cxn>
                    <a:cxn ang="0">
                      <a:pos x="19" y="64"/>
                    </a:cxn>
                    <a:cxn ang="0">
                      <a:pos x="10" y="73"/>
                    </a:cxn>
                    <a:cxn ang="0">
                      <a:pos x="6" y="79"/>
                    </a:cxn>
                    <a:cxn ang="0">
                      <a:pos x="5" y="87"/>
                    </a:cxn>
                    <a:cxn ang="0">
                      <a:pos x="3" y="102"/>
                    </a:cxn>
                    <a:cxn ang="0">
                      <a:pos x="1" y="117"/>
                    </a:cxn>
                    <a:cxn ang="0">
                      <a:pos x="0" y="123"/>
                    </a:cxn>
                  </a:cxnLst>
                  <a:rect l="0" t="0" r="r" b="b"/>
                  <a:pathLst>
                    <a:path w="89" h="124">
                      <a:moveTo>
                        <a:pt x="0" y="123"/>
                      </a:moveTo>
                      <a:lnTo>
                        <a:pt x="88" y="99"/>
                      </a:lnTo>
                      <a:lnTo>
                        <a:pt x="88" y="98"/>
                      </a:lnTo>
                      <a:lnTo>
                        <a:pt x="87" y="95"/>
                      </a:lnTo>
                      <a:lnTo>
                        <a:pt x="87" y="90"/>
                      </a:lnTo>
                      <a:lnTo>
                        <a:pt x="86" y="84"/>
                      </a:lnTo>
                      <a:lnTo>
                        <a:pt x="85" y="77"/>
                      </a:lnTo>
                      <a:lnTo>
                        <a:pt x="85" y="71"/>
                      </a:lnTo>
                      <a:lnTo>
                        <a:pt x="84" y="65"/>
                      </a:lnTo>
                      <a:lnTo>
                        <a:pt x="84" y="60"/>
                      </a:lnTo>
                      <a:lnTo>
                        <a:pt x="83" y="56"/>
                      </a:lnTo>
                      <a:lnTo>
                        <a:pt x="79" y="52"/>
                      </a:lnTo>
                      <a:lnTo>
                        <a:pt x="75" y="50"/>
                      </a:lnTo>
                      <a:lnTo>
                        <a:pt x="69" y="48"/>
                      </a:lnTo>
                      <a:lnTo>
                        <a:pt x="64" y="47"/>
                      </a:lnTo>
                      <a:lnTo>
                        <a:pt x="59" y="46"/>
                      </a:lnTo>
                      <a:lnTo>
                        <a:pt x="56" y="46"/>
                      </a:lnTo>
                      <a:lnTo>
                        <a:pt x="55" y="46"/>
                      </a:lnTo>
                      <a:lnTo>
                        <a:pt x="53" y="38"/>
                      </a:lnTo>
                      <a:lnTo>
                        <a:pt x="58" y="27"/>
                      </a:lnTo>
                      <a:lnTo>
                        <a:pt x="58" y="27"/>
                      </a:lnTo>
                      <a:lnTo>
                        <a:pt x="59" y="25"/>
                      </a:lnTo>
                      <a:lnTo>
                        <a:pt x="59" y="23"/>
                      </a:lnTo>
                      <a:lnTo>
                        <a:pt x="60" y="20"/>
                      </a:lnTo>
                      <a:lnTo>
                        <a:pt x="60" y="17"/>
                      </a:lnTo>
                      <a:lnTo>
                        <a:pt x="60" y="13"/>
                      </a:lnTo>
                      <a:lnTo>
                        <a:pt x="60" y="10"/>
                      </a:lnTo>
                      <a:lnTo>
                        <a:pt x="58" y="7"/>
                      </a:lnTo>
                      <a:lnTo>
                        <a:pt x="57" y="5"/>
                      </a:lnTo>
                      <a:lnTo>
                        <a:pt x="56" y="3"/>
                      </a:lnTo>
                      <a:lnTo>
                        <a:pt x="56" y="1"/>
                      </a:lnTo>
                      <a:lnTo>
                        <a:pt x="55" y="0"/>
                      </a:lnTo>
                      <a:lnTo>
                        <a:pt x="53" y="0"/>
                      </a:lnTo>
                      <a:lnTo>
                        <a:pt x="51" y="0"/>
                      </a:lnTo>
                      <a:lnTo>
                        <a:pt x="48" y="0"/>
                      </a:lnTo>
                      <a:lnTo>
                        <a:pt x="43" y="1"/>
                      </a:lnTo>
                      <a:lnTo>
                        <a:pt x="38" y="3"/>
                      </a:lnTo>
                      <a:lnTo>
                        <a:pt x="34" y="4"/>
                      </a:lnTo>
                      <a:lnTo>
                        <a:pt x="32" y="5"/>
                      </a:lnTo>
                      <a:lnTo>
                        <a:pt x="31" y="6"/>
                      </a:lnTo>
                      <a:lnTo>
                        <a:pt x="30" y="7"/>
                      </a:lnTo>
                      <a:lnTo>
                        <a:pt x="30" y="8"/>
                      </a:lnTo>
                      <a:lnTo>
                        <a:pt x="28" y="10"/>
                      </a:lnTo>
                      <a:lnTo>
                        <a:pt x="27" y="13"/>
                      </a:lnTo>
                      <a:lnTo>
                        <a:pt x="25" y="16"/>
                      </a:lnTo>
                      <a:lnTo>
                        <a:pt x="25" y="20"/>
                      </a:lnTo>
                      <a:lnTo>
                        <a:pt x="25" y="23"/>
                      </a:lnTo>
                      <a:lnTo>
                        <a:pt x="26" y="27"/>
                      </a:lnTo>
                      <a:lnTo>
                        <a:pt x="26" y="30"/>
                      </a:lnTo>
                      <a:lnTo>
                        <a:pt x="27" y="33"/>
                      </a:lnTo>
                      <a:lnTo>
                        <a:pt x="28" y="34"/>
                      </a:lnTo>
                      <a:lnTo>
                        <a:pt x="28" y="35"/>
                      </a:lnTo>
                      <a:lnTo>
                        <a:pt x="33" y="45"/>
                      </a:lnTo>
                      <a:lnTo>
                        <a:pt x="33" y="51"/>
                      </a:lnTo>
                      <a:lnTo>
                        <a:pt x="32" y="52"/>
                      </a:lnTo>
                      <a:lnTo>
                        <a:pt x="29" y="55"/>
                      </a:lnTo>
                      <a:lnTo>
                        <a:pt x="24" y="59"/>
                      </a:lnTo>
                      <a:lnTo>
                        <a:pt x="19" y="64"/>
                      </a:lnTo>
                      <a:lnTo>
                        <a:pt x="14" y="68"/>
                      </a:lnTo>
                      <a:lnTo>
                        <a:pt x="10" y="73"/>
                      </a:lnTo>
                      <a:lnTo>
                        <a:pt x="7" y="76"/>
                      </a:lnTo>
                      <a:lnTo>
                        <a:pt x="6" y="79"/>
                      </a:lnTo>
                      <a:lnTo>
                        <a:pt x="6" y="82"/>
                      </a:lnTo>
                      <a:lnTo>
                        <a:pt x="5" y="87"/>
                      </a:lnTo>
                      <a:lnTo>
                        <a:pt x="4" y="94"/>
                      </a:lnTo>
                      <a:lnTo>
                        <a:pt x="3" y="102"/>
                      </a:lnTo>
                      <a:lnTo>
                        <a:pt x="2" y="110"/>
                      </a:lnTo>
                      <a:lnTo>
                        <a:pt x="1" y="117"/>
                      </a:lnTo>
                      <a:lnTo>
                        <a:pt x="0" y="121"/>
                      </a:lnTo>
                      <a:lnTo>
                        <a:pt x="0" y="123"/>
                      </a:lnTo>
                    </a:path>
                  </a:pathLst>
                </a:custGeom>
                <a:solidFill>
                  <a:srgbClr val="000000"/>
                </a:solidFill>
                <a:ln w="9525" cap="rnd">
                  <a:noFill/>
                  <a:round/>
                  <a:headEnd/>
                  <a:tailEnd/>
                </a:ln>
                <a:effectLst/>
              </p:spPr>
              <p:txBody>
                <a:bodyPr/>
                <a:lstStyle/>
                <a:p>
                  <a:endParaRPr lang="zh-CN" altLang="en-US"/>
                </a:p>
              </p:txBody>
            </p:sp>
            <p:sp>
              <p:nvSpPr>
                <p:cNvPr id="16" name="Freeform 122"/>
                <p:cNvSpPr>
                  <a:spLocks/>
                </p:cNvSpPr>
                <p:nvPr/>
              </p:nvSpPr>
              <p:spPr bwMode="auto">
                <a:xfrm>
                  <a:off x="2247" y="1616"/>
                  <a:ext cx="37" cy="28"/>
                </a:xfrm>
                <a:custGeom>
                  <a:avLst/>
                  <a:gdLst/>
                  <a:ahLst/>
                  <a:cxnLst>
                    <a:cxn ang="0">
                      <a:pos x="18" y="25"/>
                    </a:cxn>
                    <a:cxn ang="0">
                      <a:pos x="22" y="24"/>
                    </a:cxn>
                    <a:cxn ang="0">
                      <a:pos x="25" y="23"/>
                    </a:cxn>
                    <a:cxn ang="0">
                      <a:pos x="28" y="22"/>
                    </a:cxn>
                    <a:cxn ang="0">
                      <a:pos x="31" y="20"/>
                    </a:cxn>
                    <a:cxn ang="0">
                      <a:pos x="33" y="19"/>
                    </a:cxn>
                    <a:cxn ang="0">
                      <a:pos x="35" y="18"/>
                    </a:cxn>
                    <a:cxn ang="0">
                      <a:pos x="36" y="16"/>
                    </a:cxn>
                    <a:cxn ang="0">
                      <a:pos x="36" y="15"/>
                    </a:cxn>
                    <a:cxn ang="0">
                      <a:pos x="34" y="2"/>
                    </a:cxn>
                    <a:cxn ang="0">
                      <a:pos x="33" y="1"/>
                    </a:cxn>
                    <a:cxn ang="0">
                      <a:pos x="32" y="0"/>
                    </a:cxn>
                    <a:cxn ang="0">
                      <a:pos x="31" y="0"/>
                    </a:cxn>
                    <a:cxn ang="0">
                      <a:pos x="29" y="0"/>
                    </a:cxn>
                    <a:cxn ang="0">
                      <a:pos x="27" y="0"/>
                    </a:cxn>
                    <a:cxn ang="0">
                      <a:pos x="25" y="0"/>
                    </a:cxn>
                    <a:cxn ang="0">
                      <a:pos x="22" y="0"/>
                    </a:cxn>
                    <a:cxn ang="0">
                      <a:pos x="18" y="1"/>
                    </a:cxn>
                    <a:cxn ang="0">
                      <a:pos x="15" y="2"/>
                    </a:cxn>
                    <a:cxn ang="0">
                      <a:pos x="12" y="3"/>
                    </a:cxn>
                    <a:cxn ang="0">
                      <a:pos x="9" y="5"/>
                    </a:cxn>
                    <a:cxn ang="0">
                      <a:pos x="7" y="6"/>
                    </a:cxn>
                    <a:cxn ang="0">
                      <a:pos x="5" y="7"/>
                    </a:cxn>
                    <a:cxn ang="0">
                      <a:pos x="4" y="9"/>
                    </a:cxn>
                    <a:cxn ang="0">
                      <a:pos x="2" y="10"/>
                    </a:cxn>
                    <a:cxn ang="0">
                      <a:pos x="1" y="11"/>
                    </a:cxn>
                    <a:cxn ang="0">
                      <a:pos x="0" y="25"/>
                    </a:cxn>
                    <a:cxn ang="0">
                      <a:pos x="1" y="26"/>
                    </a:cxn>
                    <a:cxn ang="0">
                      <a:pos x="2" y="26"/>
                    </a:cxn>
                    <a:cxn ang="0">
                      <a:pos x="3" y="27"/>
                    </a:cxn>
                    <a:cxn ang="0">
                      <a:pos x="5" y="27"/>
                    </a:cxn>
                    <a:cxn ang="0">
                      <a:pos x="8" y="27"/>
                    </a:cxn>
                    <a:cxn ang="0">
                      <a:pos x="11" y="26"/>
                    </a:cxn>
                    <a:cxn ang="0">
                      <a:pos x="15" y="26"/>
                    </a:cxn>
                    <a:cxn ang="0">
                      <a:pos x="18" y="25"/>
                    </a:cxn>
                  </a:cxnLst>
                  <a:rect l="0" t="0" r="r" b="b"/>
                  <a:pathLst>
                    <a:path w="37" h="28">
                      <a:moveTo>
                        <a:pt x="18" y="25"/>
                      </a:moveTo>
                      <a:lnTo>
                        <a:pt x="22" y="24"/>
                      </a:lnTo>
                      <a:lnTo>
                        <a:pt x="25" y="23"/>
                      </a:lnTo>
                      <a:lnTo>
                        <a:pt x="28" y="22"/>
                      </a:lnTo>
                      <a:lnTo>
                        <a:pt x="31" y="20"/>
                      </a:lnTo>
                      <a:lnTo>
                        <a:pt x="33" y="19"/>
                      </a:lnTo>
                      <a:lnTo>
                        <a:pt x="35" y="18"/>
                      </a:lnTo>
                      <a:lnTo>
                        <a:pt x="36" y="16"/>
                      </a:lnTo>
                      <a:lnTo>
                        <a:pt x="36" y="15"/>
                      </a:lnTo>
                      <a:lnTo>
                        <a:pt x="34" y="2"/>
                      </a:lnTo>
                      <a:lnTo>
                        <a:pt x="33" y="1"/>
                      </a:lnTo>
                      <a:lnTo>
                        <a:pt x="32" y="0"/>
                      </a:lnTo>
                      <a:lnTo>
                        <a:pt x="31" y="0"/>
                      </a:lnTo>
                      <a:lnTo>
                        <a:pt x="29" y="0"/>
                      </a:lnTo>
                      <a:lnTo>
                        <a:pt x="27" y="0"/>
                      </a:lnTo>
                      <a:lnTo>
                        <a:pt x="25" y="0"/>
                      </a:lnTo>
                      <a:lnTo>
                        <a:pt x="22" y="0"/>
                      </a:lnTo>
                      <a:lnTo>
                        <a:pt x="18" y="1"/>
                      </a:lnTo>
                      <a:lnTo>
                        <a:pt x="15" y="2"/>
                      </a:lnTo>
                      <a:lnTo>
                        <a:pt x="12" y="3"/>
                      </a:lnTo>
                      <a:lnTo>
                        <a:pt x="9" y="5"/>
                      </a:lnTo>
                      <a:lnTo>
                        <a:pt x="7" y="6"/>
                      </a:lnTo>
                      <a:lnTo>
                        <a:pt x="5" y="7"/>
                      </a:lnTo>
                      <a:lnTo>
                        <a:pt x="4" y="9"/>
                      </a:lnTo>
                      <a:lnTo>
                        <a:pt x="2" y="10"/>
                      </a:lnTo>
                      <a:lnTo>
                        <a:pt x="1" y="11"/>
                      </a:lnTo>
                      <a:lnTo>
                        <a:pt x="0" y="25"/>
                      </a:lnTo>
                      <a:lnTo>
                        <a:pt x="1" y="26"/>
                      </a:lnTo>
                      <a:lnTo>
                        <a:pt x="2" y="26"/>
                      </a:lnTo>
                      <a:lnTo>
                        <a:pt x="3" y="27"/>
                      </a:lnTo>
                      <a:lnTo>
                        <a:pt x="5" y="27"/>
                      </a:lnTo>
                      <a:lnTo>
                        <a:pt x="8" y="27"/>
                      </a:lnTo>
                      <a:lnTo>
                        <a:pt x="11" y="26"/>
                      </a:lnTo>
                      <a:lnTo>
                        <a:pt x="15" y="26"/>
                      </a:lnTo>
                      <a:lnTo>
                        <a:pt x="18" y="25"/>
                      </a:lnTo>
                    </a:path>
                  </a:pathLst>
                </a:custGeom>
                <a:solidFill>
                  <a:srgbClr val="000000"/>
                </a:solidFill>
                <a:ln w="9525" cap="rnd">
                  <a:noFill/>
                  <a:round/>
                  <a:headEnd/>
                  <a:tailEnd/>
                </a:ln>
                <a:effectLst/>
              </p:spPr>
              <p:txBody>
                <a:bodyPr/>
                <a:lstStyle/>
                <a:p>
                  <a:endParaRPr lang="zh-CN" altLang="en-US"/>
                </a:p>
              </p:txBody>
            </p:sp>
            <p:sp>
              <p:nvSpPr>
                <p:cNvPr id="17" name="Freeform 123"/>
                <p:cNvSpPr>
                  <a:spLocks/>
                </p:cNvSpPr>
                <p:nvPr/>
              </p:nvSpPr>
              <p:spPr bwMode="auto">
                <a:xfrm>
                  <a:off x="2305" y="1601"/>
                  <a:ext cx="92" cy="124"/>
                </a:xfrm>
                <a:custGeom>
                  <a:avLst/>
                  <a:gdLst/>
                  <a:ahLst/>
                  <a:cxnLst>
                    <a:cxn ang="0">
                      <a:pos x="91" y="100"/>
                    </a:cxn>
                    <a:cxn ang="0">
                      <a:pos x="90" y="95"/>
                    </a:cxn>
                    <a:cxn ang="0">
                      <a:pos x="89" y="84"/>
                    </a:cxn>
                    <a:cxn ang="0">
                      <a:pos x="88" y="71"/>
                    </a:cxn>
                    <a:cxn ang="0">
                      <a:pos x="87" y="60"/>
                    </a:cxn>
                    <a:cxn ang="0">
                      <a:pos x="82" y="53"/>
                    </a:cxn>
                    <a:cxn ang="0">
                      <a:pos x="72" y="48"/>
                    </a:cxn>
                    <a:cxn ang="0">
                      <a:pos x="62" y="46"/>
                    </a:cxn>
                    <a:cxn ang="0">
                      <a:pos x="58" y="46"/>
                    </a:cxn>
                    <a:cxn ang="0">
                      <a:pos x="61" y="28"/>
                    </a:cxn>
                    <a:cxn ang="0">
                      <a:pos x="62" y="26"/>
                    </a:cxn>
                    <a:cxn ang="0">
                      <a:pos x="63" y="20"/>
                    </a:cxn>
                    <a:cxn ang="0">
                      <a:pos x="63" y="14"/>
                    </a:cxn>
                    <a:cxn ang="0">
                      <a:pos x="61" y="8"/>
                    </a:cxn>
                    <a:cxn ang="0">
                      <a:pos x="59" y="3"/>
                    </a:cxn>
                    <a:cxn ang="0">
                      <a:pos x="57" y="1"/>
                    </a:cxn>
                    <a:cxn ang="0">
                      <a:pos x="54" y="0"/>
                    </a:cxn>
                    <a:cxn ang="0">
                      <a:pos x="46" y="2"/>
                    </a:cxn>
                    <a:cxn ang="0">
                      <a:pos x="37" y="4"/>
                    </a:cxn>
                    <a:cxn ang="0">
                      <a:pos x="34" y="6"/>
                    </a:cxn>
                    <a:cxn ang="0">
                      <a:pos x="32" y="8"/>
                    </a:cxn>
                    <a:cxn ang="0">
                      <a:pos x="29" y="13"/>
                    </a:cxn>
                    <a:cxn ang="0">
                      <a:pos x="28" y="20"/>
                    </a:cxn>
                    <a:cxn ang="0">
                      <a:pos x="28" y="27"/>
                    </a:cxn>
                    <a:cxn ang="0">
                      <a:pos x="30" y="33"/>
                    </a:cxn>
                    <a:cxn ang="0">
                      <a:pos x="31" y="35"/>
                    </a:cxn>
                    <a:cxn ang="0">
                      <a:pos x="36" y="52"/>
                    </a:cxn>
                    <a:cxn ang="0">
                      <a:pos x="31" y="55"/>
                    </a:cxn>
                    <a:cxn ang="0">
                      <a:pos x="22" y="64"/>
                    </a:cxn>
                    <a:cxn ang="0">
                      <a:pos x="13" y="73"/>
                    </a:cxn>
                    <a:cxn ang="0">
                      <a:pos x="9" y="79"/>
                    </a:cxn>
                    <a:cxn ang="0">
                      <a:pos x="7" y="86"/>
                    </a:cxn>
                    <a:cxn ang="0">
                      <a:pos x="3" y="99"/>
                    </a:cxn>
                    <a:cxn ang="0">
                      <a:pos x="0" y="113"/>
                    </a:cxn>
                    <a:cxn ang="0">
                      <a:pos x="2" y="123"/>
                    </a:cxn>
                  </a:cxnLst>
                  <a:rect l="0" t="0" r="r" b="b"/>
                  <a:pathLst>
                    <a:path w="92" h="124">
                      <a:moveTo>
                        <a:pt x="2" y="123"/>
                      </a:moveTo>
                      <a:lnTo>
                        <a:pt x="91" y="100"/>
                      </a:lnTo>
                      <a:lnTo>
                        <a:pt x="91" y="98"/>
                      </a:lnTo>
                      <a:lnTo>
                        <a:pt x="90" y="95"/>
                      </a:lnTo>
                      <a:lnTo>
                        <a:pt x="90" y="90"/>
                      </a:lnTo>
                      <a:lnTo>
                        <a:pt x="89" y="84"/>
                      </a:lnTo>
                      <a:lnTo>
                        <a:pt x="88" y="78"/>
                      </a:lnTo>
                      <a:lnTo>
                        <a:pt x="88" y="71"/>
                      </a:lnTo>
                      <a:lnTo>
                        <a:pt x="87" y="65"/>
                      </a:lnTo>
                      <a:lnTo>
                        <a:pt x="87" y="60"/>
                      </a:lnTo>
                      <a:lnTo>
                        <a:pt x="85" y="56"/>
                      </a:lnTo>
                      <a:lnTo>
                        <a:pt x="82" y="53"/>
                      </a:lnTo>
                      <a:lnTo>
                        <a:pt x="77" y="50"/>
                      </a:lnTo>
                      <a:lnTo>
                        <a:pt x="72" y="48"/>
                      </a:lnTo>
                      <a:lnTo>
                        <a:pt x="67" y="47"/>
                      </a:lnTo>
                      <a:lnTo>
                        <a:pt x="62" y="46"/>
                      </a:lnTo>
                      <a:lnTo>
                        <a:pt x="59" y="46"/>
                      </a:lnTo>
                      <a:lnTo>
                        <a:pt x="58" y="46"/>
                      </a:lnTo>
                      <a:lnTo>
                        <a:pt x="56" y="38"/>
                      </a:lnTo>
                      <a:lnTo>
                        <a:pt x="61" y="28"/>
                      </a:lnTo>
                      <a:lnTo>
                        <a:pt x="61" y="27"/>
                      </a:lnTo>
                      <a:lnTo>
                        <a:pt x="62" y="26"/>
                      </a:lnTo>
                      <a:lnTo>
                        <a:pt x="62" y="23"/>
                      </a:lnTo>
                      <a:lnTo>
                        <a:pt x="63" y="20"/>
                      </a:lnTo>
                      <a:lnTo>
                        <a:pt x="63" y="17"/>
                      </a:lnTo>
                      <a:lnTo>
                        <a:pt x="63" y="14"/>
                      </a:lnTo>
                      <a:lnTo>
                        <a:pt x="62" y="11"/>
                      </a:lnTo>
                      <a:lnTo>
                        <a:pt x="61" y="8"/>
                      </a:lnTo>
                      <a:lnTo>
                        <a:pt x="60" y="5"/>
                      </a:lnTo>
                      <a:lnTo>
                        <a:pt x="59" y="3"/>
                      </a:lnTo>
                      <a:lnTo>
                        <a:pt x="58" y="2"/>
                      </a:lnTo>
                      <a:lnTo>
                        <a:pt x="57" y="1"/>
                      </a:lnTo>
                      <a:lnTo>
                        <a:pt x="56" y="0"/>
                      </a:lnTo>
                      <a:lnTo>
                        <a:pt x="54" y="0"/>
                      </a:lnTo>
                      <a:lnTo>
                        <a:pt x="50" y="1"/>
                      </a:lnTo>
                      <a:lnTo>
                        <a:pt x="46" y="2"/>
                      </a:lnTo>
                      <a:lnTo>
                        <a:pt x="41" y="3"/>
                      </a:lnTo>
                      <a:lnTo>
                        <a:pt x="37" y="4"/>
                      </a:lnTo>
                      <a:lnTo>
                        <a:pt x="35" y="5"/>
                      </a:lnTo>
                      <a:lnTo>
                        <a:pt x="34" y="6"/>
                      </a:lnTo>
                      <a:lnTo>
                        <a:pt x="33" y="7"/>
                      </a:lnTo>
                      <a:lnTo>
                        <a:pt x="32" y="8"/>
                      </a:lnTo>
                      <a:lnTo>
                        <a:pt x="31" y="10"/>
                      </a:lnTo>
                      <a:lnTo>
                        <a:pt x="29" y="13"/>
                      </a:lnTo>
                      <a:lnTo>
                        <a:pt x="28" y="16"/>
                      </a:lnTo>
                      <a:lnTo>
                        <a:pt x="28" y="20"/>
                      </a:lnTo>
                      <a:lnTo>
                        <a:pt x="28" y="24"/>
                      </a:lnTo>
                      <a:lnTo>
                        <a:pt x="28" y="27"/>
                      </a:lnTo>
                      <a:lnTo>
                        <a:pt x="29" y="30"/>
                      </a:lnTo>
                      <a:lnTo>
                        <a:pt x="30" y="33"/>
                      </a:lnTo>
                      <a:lnTo>
                        <a:pt x="30" y="35"/>
                      </a:lnTo>
                      <a:lnTo>
                        <a:pt x="31" y="35"/>
                      </a:lnTo>
                      <a:lnTo>
                        <a:pt x="36" y="45"/>
                      </a:lnTo>
                      <a:lnTo>
                        <a:pt x="36" y="52"/>
                      </a:lnTo>
                      <a:lnTo>
                        <a:pt x="35" y="53"/>
                      </a:lnTo>
                      <a:lnTo>
                        <a:pt x="31" y="55"/>
                      </a:lnTo>
                      <a:lnTo>
                        <a:pt x="27" y="59"/>
                      </a:lnTo>
                      <a:lnTo>
                        <a:pt x="22" y="64"/>
                      </a:lnTo>
                      <a:lnTo>
                        <a:pt x="17" y="69"/>
                      </a:lnTo>
                      <a:lnTo>
                        <a:pt x="13" y="73"/>
                      </a:lnTo>
                      <a:lnTo>
                        <a:pt x="10" y="77"/>
                      </a:lnTo>
                      <a:lnTo>
                        <a:pt x="9" y="79"/>
                      </a:lnTo>
                      <a:lnTo>
                        <a:pt x="8" y="81"/>
                      </a:lnTo>
                      <a:lnTo>
                        <a:pt x="7" y="86"/>
                      </a:lnTo>
                      <a:lnTo>
                        <a:pt x="5" y="92"/>
                      </a:lnTo>
                      <a:lnTo>
                        <a:pt x="3" y="99"/>
                      </a:lnTo>
                      <a:lnTo>
                        <a:pt x="1" y="107"/>
                      </a:lnTo>
                      <a:lnTo>
                        <a:pt x="0" y="113"/>
                      </a:lnTo>
                      <a:lnTo>
                        <a:pt x="1" y="119"/>
                      </a:lnTo>
                      <a:lnTo>
                        <a:pt x="2" y="123"/>
                      </a:lnTo>
                    </a:path>
                  </a:pathLst>
                </a:custGeom>
                <a:solidFill>
                  <a:srgbClr val="000000"/>
                </a:solidFill>
                <a:ln w="9525" cap="rnd">
                  <a:noFill/>
                  <a:round/>
                  <a:headEnd/>
                  <a:tailEnd/>
                </a:ln>
                <a:effectLst/>
              </p:spPr>
              <p:txBody>
                <a:bodyPr/>
                <a:lstStyle/>
                <a:p>
                  <a:endParaRPr lang="zh-CN" altLang="en-US"/>
                </a:p>
              </p:txBody>
            </p:sp>
            <p:sp>
              <p:nvSpPr>
                <p:cNvPr id="18" name="Freeform 124"/>
                <p:cNvSpPr>
                  <a:spLocks/>
                </p:cNvSpPr>
                <p:nvPr/>
              </p:nvSpPr>
              <p:spPr bwMode="auto">
                <a:xfrm>
                  <a:off x="2332" y="1593"/>
                  <a:ext cx="37" cy="28"/>
                </a:xfrm>
                <a:custGeom>
                  <a:avLst/>
                  <a:gdLst/>
                  <a:ahLst/>
                  <a:cxnLst>
                    <a:cxn ang="0">
                      <a:pos x="18" y="25"/>
                    </a:cxn>
                    <a:cxn ang="0">
                      <a:pos x="22" y="24"/>
                    </a:cxn>
                    <a:cxn ang="0">
                      <a:pos x="25" y="23"/>
                    </a:cxn>
                    <a:cxn ang="0">
                      <a:pos x="28" y="22"/>
                    </a:cxn>
                    <a:cxn ang="0">
                      <a:pos x="31" y="20"/>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4" y="0"/>
                    </a:cxn>
                    <a:cxn ang="0">
                      <a:pos x="21" y="1"/>
                    </a:cxn>
                    <a:cxn ang="0">
                      <a:pos x="18" y="1"/>
                    </a:cxn>
                    <a:cxn ang="0">
                      <a:pos x="14" y="2"/>
                    </a:cxn>
                    <a:cxn ang="0">
                      <a:pos x="11" y="4"/>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5" y="18"/>
                      </a:lnTo>
                      <a:lnTo>
                        <a:pt x="36" y="17"/>
                      </a:lnTo>
                      <a:lnTo>
                        <a:pt x="36" y="16"/>
                      </a:lnTo>
                      <a:lnTo>
                        <a:pt x="34" y="2"/>
                      </a:lnTo>
                      <a:lnTo>
                        <a:pt x="33" y="1"/>
                      </a:lnTo>
                      <a:lnTo>
                        <a:pt x="32" y="1"/>
                      </a:lnTo>
                      <a:lnTo>
                        <a:pt x="31" y="0"/>
                      </a:lnTo>
                      <a:lnTo>
                        <a:pt x="29" y="0"/>
                      </a:lnTo>
                      <a:lnTo>
                        <a:pt x="27" y="0"/>
                      </a:lnTo>
                      <a:lnTo>
                        <a:pt x="24" y="0"/>
                      </a:lnTo>
                      <a:lnTo>
                        <a:pt x="21" y="1"/>
                      </a:lnTo>
                      <a:lnTo>
                        <a:pt x="18" y="1"/>
                      </a:lnTo>
                      <a:lnTo>
                        <a:pt x="14" y="2"/>
                      </a:lnTo>
                      <a:lnTo>
                        <a:pt x="11" y="4"/>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000000"/>
                </a:solidFill>
                <a:ln w="9525" cap="rnd">
                  <a:noFill/>
                  <a:round/>
                  <a:headEnd/>
                  <a:tailEnd/>
                </a:ln>
                <a:effectLst/>
              </p:spPr>
              <p:txBody>
                <a:bodyPr/>
                <a:lstStyle/>
                <a:p>
                  <a:endParaRPr lang="zh-CN" altLang="en-US"/>
                </a:p>
              </p:txBody>
            </p:sp>
            <p:sp>
              <p:nvSpPr>
                <p:cNvPr id="19" name="Freeform 125"/>
                <p:cNvSpPr>
                  <a:spLocks/>
                </p:cNvSpPr>
                <p:nvPr/>
              </p:nvSpPr>
              <p:spPr bwMode="auto">
                <a:xfrm>
                  <a:off x="2392" y="1578"/>
                  <a:ext cx="90" cy="125"/>
                </a:xfrm>
                <a:custGeom>
                  <a:avLst/>
                  <a:gdLst/>
                  <a:ahLst/>
                  <a:cxnLst>
                    <a:cxn ang="0">
                      <a:pos x="89" y="100"/>
                    </a:cxn>
                    <a:cxn ang="0">
                      <a:pos x="88" y="95"/>
                    </a:cxn>
                    <a:cxn ang="0">
                      <a:pos x="87" y="84"/>
                    </a:cxn>
                    <a:cxn ang="0">
                      <a:pos x="85" y="71"/>
                    </a:cxn>
                    <a:cxn ang="0">
                      <a:pos x="85" y="60"/>
                    </a:cxn>
                    <a:cxn ang="0">
                      <a:pos x="80" y="53"/>
                    </a:cxn>
                    <a:cxn ang="0">
                      <a:pos x="70" y="49"/>
                    </a:cxn>
                    <a:cxn ang="0">
                      <a:pos x="60" y="47"/>
                    </a:cxn>
                    <a:cxn ang="0">
                      <a:pos x="55" y="46"/>
                    </a:cxn>
                    <a:cxn ang="0">
                      <a:pos x="59" y="28"/>
                    </a:cxn>
                    <a:cxn ang="0">
                      <a:pos x="59" y="26"/>
                    </a:cxn>
                    <a:cxn ang="0">
                      <a:pos x="60" y="21"/>
                    </a:cxn>
                    <a:cxn ang="0">
                      <a:pos x="61" y="14"/>
                    </a:cxn>
                    <a:cxn ang="0">
                      <a:pos x="59" y="8"/>
                    </a:cxn>
                    <a:cxn ang="0">
                      <a:pos x="57" y="4"/>
                    </a:cxn>
                    <a:cxn ang="0">
                      <a:pos x="55" y="1"/>
                    </a:cxn>
                    <a:cxn ang="0">
                      <a:pos x="51" y="0"/>
                    </a:cxn>
                    <a:cxn ang="0">
                      <a:pos x="44" y="2"/>
                    </a:cxn>
                    <a:cxn ang="0">
                      <a:pos x="35" y="4"/>
                    </a:cxn>
                    <a:cxn ang="0">
                      <a:pos x="32" y="6"/>
                    </a:cxn>
                    <a:cxn ang="0">
                      <a:pos x="30" y="9"/>
                    </a:cxn>
                    <a:cxn ang="0">
                      <a:pos x="27" y="14"/>
                    </a:cxn>
                    <a:cxn ang="0">
                      <a:pos x="25" y="20"/>
                    </a:cxn>
                    <a:cxn ang="0">
                      <a:pos x="26" y="27"/>
                    </a:cxn>
                    <a:cxn ang="0">
                      <a:pos x="28" y="33"/>
                    </a:cxn>
                    <a:cxn ang="0">
                      <a:pos x="28" y="36"/>
                    </a:cxn>
                    <a:cxn ang="0">
                      <a:pos x="34" y="52"/>
                    </a:cxn>
                    <a:cxn ang="0">
                      <a:pos x="29" y="56"/>
                    </a:cxn>
                    <a:cxn ang="0">
                      <a:pos x="20" y="64"/>
                    </a:cxn>
                    <a:cxn ang="0">
                      <a:pos x="11" y="73"/>
                    </a:cxn>
                    <a:cxn ang="0">
                      <a:pos x="6" y="79"/>
                    </a:cxn>
                    <a:cxn ang="0">
                      <a:pos x="5" y="86"/>
                    </a:cxn>
                    <a:cxn ang="0">
                      <a:pos x="3" y="100"/>
                    </a:cxn>
                    <a:cxn ang="0">
                      <a:pos x="0" y="114"/>
                    </a:cxn>
                    <a:cxn ang="0">
                      <a:pos x="0" y="124"/>
                    </a:cxn>
                  </a:cxnLst>
                  <a:rect l="0" t="0" r="r" b="b"/>
                  <a:pathLst>
                    <a:path w="90" h="125">
                      <a:moveTo>
                        <a:pt x="0" y="124"/>
                      </a:moveTo>
                      <a:lnTo>
                        <a:pt x="89" y="100"/>
                      </a:lnTo>
                      <a:lnTo>
                        <a:pt x="88" y="99"/>
                      </a:lnTo>
                      <a:lnTo>
                        <a:pt x="88" y="95"/>
                      </a:lnTo>
                      <a:lnTo>
                        <a:pt x="87" y="90"/>
                      </a:lnTo>
                      <a:lnTo>
                        <a:pt x="87" y="84"/>
                      </a:lnTo>
                      <a:lnTo>
                        <a:pt x="86" y="78"/>
                      </a:lnTo>
                      <a:lnTo>
                        <a:pt x="85" y="71"/>
                      </a:lnTo>
                      <a:lnTo>
                        <a:pt x="85" y="65"/>
                      </a:lnTo>
                      <a:lnTo>
                        <a:pt x="85" y="60"/>
                      </a:lnTo>
                      <a:lnTo>
                        <a:pt x="83" y="56"/>
                      </a:lnTo>
                      <a:lnTo>
                        <a:pt x="80" y="53"/>
                      </a:lnTo>
                      <a:lnTo>
                        <a:pt x="75" y="50"/>
                      </a:lnTo>
                      <a:lnTo>
                        <a:pt x="70" y="49"/>
                      </a:lnTo>
                      <a:lnTo>
                        <a:pt x="64" y="47"/>
                      </a:lnTo>
                      <a:lnTo>
                        <a:pt x="60" y="47"/>
                      </a:lnTo>
                      <a:lnTo>
                        <a:pt x="56" y="46"/>
                      </a:lnTo>
                      <a:lnTo>
                        <a:pt x="55" y="46"/>
                      </a:lnTo>
                      <a:lnTo>
                        <a:pt x="54" y="38"/>
                      </a:lnTo>
                      <a:lnTo>
                        <a:pt x="59" y="28"/>
                      </a:lnTo>
                      <a:lnTo>
                        <a:pt x="59" y="27"/>
                      </a:lnTo>
                      <a:lnTo>
                        <a:pt x="59" y="26"/>
                      </a:lnTo>
                      <a:lnTo>
                        <a:pt x="60" y="23"/>
                      </a:lnTo>
                      <a:lnTo>
                        <a:pt x="60" y="21"/>
                      </a:lnTo>
                      <a:lnTo>
                        <a:pt x="61" y="17"/>
                      </a:lnTo>
                      <a:lnTo>
                        <a:pt x="61" y="14"/>
                      </a:lnTo>
                      <a:lnTo>
                        <a:pt x="60" y="11"/>
                      </a:lnTo>
                      <a:lnTo>
                        <a:pt x="59" y="8"/>
                      </a:lnTo>
                      <a:lnTo>
                        <a:pt x="58" y="6"/>
                      </a:lnTo>
                      <a:lnTo>
                        <a:pt x="57" y="4"/>
                      </a:lnTo>
                      <a:lnTo>
                        <a:pt x="56" y="2"/>
                      </a:lnTo>
                      <a:lnTo>
                        <a:pt x="55" y="1"/>
                      </a:lnTo>
                      <a:lnTo>
                        <a:pt x="54" y="0"/>
                      </a:lnTo>
                      <a:lnTo>
                        <a:pt x="51" y="0"/>
                      </a:lnTo>
                      <a:lnTo>
                        <a:pt x="48" y="1"/>
                      </a:lnTo>
                      <a:lnTo>
                        <a:pt x="44" y="2"/>
                      </a:lnTo>
                      <a:lnTo>
                        <a:pt x="38" y="4"/>
                      </a:lnTo>
                      <a:lnTo>
                        <a:pt x="35" y="4"/>
                      </a:lnTo>
                      <a:lnTo>
                        <a:pt x="33" y="5"/>
                      </a:lnTo>
                      <a:lnTo>
                        <a:pt x="32" y="6"/>
                      </a:lnTo>
                      <a:lnTo>
                        <a:pt x="31" y="7"/>
                      </a:lnTo>
                      <a:lnTo>
                        <a:pt x="30" y="9"/>
                      </a:lnTo>
                      <a:lnTo>
                        <a:pt x="29" y="11"/>
                      </a:lnTo>
                      <a:lnTo>
                        <a:pt x="27" y="14"/>
                      </a:lnTo>
                      <a:lnTo>
                        <a:pt x="26" y="17"/>
                      </a:lnTo>
                      <a:lnTo>
                        <a:pt x="25" y="20"/>
                      </a:lnTo>
                      <a:lnTo>
                        <a:pt x="26" y="24"/>
                      </a:lnTo>
                      <a:lnTo>
                        <a:pt x="26" y="27"/>
                      </a:lnTo>
                      <a:lnTo>
                        <a:pt x="27" y="31"/>
                      </a:lnTo>
                      <a:lnTo>
                        <a:pt x="28" y="33"/>
                      </a:lnTo>
                      <a:lnTo>
                        <a:pt x="28" y="35"/>
                      </a:lnTo>
                      <a:lnTo>
                        <a:pt x="28" y="36"/>
                      </a:lnTo>
                      <a:lnTo>
                        <a:pt x="34" y="45"/>
                      </a:lnTo>
                      <a:lnTo>
                        <a:pt x="34" y="52"/>
                      </a:lnTo>
                      <a:lnTo>
                        <a:pt x="32" y="53"/>
                      </a:lnTo>
                      <a:lnTo>
                        <a:pt x="29" y="56"/>
                      </a:lnTo>
                      <a:lnTo>
                        <a:pt x="25" y="60"/>
                      </a:lnTo>
                      <a:lnTo>
                        <a:pt x="20" y="64"/>
                      </a:lnTo>
                      <a:lnTo>
                        <a:pt x="15" y="69"/>
                      </a:lnTo>
                      <a:lnTo>
                        <a:pt x="11" y="73"/>
                      </a:lnTo>
                      <a:lnTo>
                        <a:pt x="7" y="77"/>
                      </a:lnTo>
                      <a:lnTo>
                        <a:pt x="6" y="79"/>
                      </a:lnTo>
                      <a:lnTo>
                        <a:pt x="6" y="82"/>
                      </a:lnTo>
                      <a:lnTo>
                        <a:pt x="5" y="86"/>
                      </a:lnTo>
                      <a:lnTo>
                        <a:pt x="4" y="93"/>
                      </a:lnTo>
                      <a:lnTo>
                        <a:pt x="3" y="100"/>
                      </a:lnTo>
                      <a:lnTo>
                        <a:pt x="1" y="107"/>
                      </a:lnTo>
                      <a:lnTo>
                        <a:pt x="0" y="114"/>
                      </a:lnTo>
                      <a:lnTo>
                        <a:pt x="0" y="120"/>
                      </a:lnTo>
                      <a:lnTo>
                        <a:pt x="0" y="124"/>
                      </a:lnTo>
                    </a:path>
                  </a:pathLst>
                </a:custGeom>
                <a:solidFill>
                  <a:srgbClr val="000000"/>
                </a:solidFill>
                <a:ln w="9525" cap="rnd">
                  <a:noFill/>
                  <a:round/>
                  <a:headEnd/>
                  <a:tailEnd/>
                </a:ln>
                <a:effectLst/>
              </p:spPr>
              <p:txBody>
                <a:bodyPr/>
                <a:lstStyle/>
                <a:p>
                  <a:endParaRPr lang="zh-CN" altLang="en-US"/>
                </a:p>
              </p:txBody>
            </p:sp>
            <p:sp>
              <p:nvSpPr>
                <p:cNvPr id="20" name="Freeform 126"/>
                <p:cNvSpPr>
                  <a:spLocks/>
                </p:cNvSpPr>
                <p:nvPr/>
              </p:nvSpPr>
              <p:spPr bwMode="auto">
                <a:xfrm>
                  <a:off x="2417" y="1570"/>
                  <a:ext cx="37" cy="29"/>
                </a:xfrm>
                <a:custGeom>
                  <a:avLst/>
                  <a:gdLst/>
                  <a:ahLst/>
                  <a:cxnLst>
                    <a:cxn ang="0">
                      <a:pos x="18" y="26"/>
                    </a:cxn>
                    <a:cxn ang="0">
                      <a:pos x="21" y="24"/>
                    </a:cxn>
                    <a:cxn ang="0">
                      <a:pos x="25" y="23"/>
                    </a:cxn>
                    <a:cxn ang="0">
                      <a:pos x="28" y="22"/>
                    </a:cxn>
                    <a:cxn ang="0">
                      <a:pos x="30" y="21"/>
                    </a:cxn>
                    <a:cxn ang="0">
                      <a:pos x="33" y="19"/>
                    </a:cxn>
                    <a:cxn ang="0">
                      <a:pos x="34" y="18"/>
                    </a:cxn>
                    <a:cxn ang="0">
                      <a:pos x="35" y="17"/>
                    </a:cxn>
                    <a:cxn ang="0">
                      <a:pos x="36" y="16"/>
                    </a:cxn>
                    <a:cxn ang="0">
                      <a:pos x="34" y="2"/>
                    </a:cxn>
                    <a:cxn ang="0">
                      <a:pos x="33" y="2"/>
                    </a:cxn>
                    <a:cxn ang="0">
                      <a:pos x="32" y="1"/>
                    </a:cxn>
                    <a:cxn ang="0">
                      <a:pos x="30" y="0"/>
                    </a:cxn>
                    <a:cxn ang="0">
                      <a:pos x="29" y="0"/>
                    </a:cxn>
                    <a:cxn ang="0">
                      <a:pos x="27" y="0"/>
                    </a:cxn>
                    <a:cxn ang="0">
                      <a:pos x="24" y="0"/>
                    </a:cxn>
                    <a:cxn ang="0">
                      <a:pos x="21" y="1"/>
                    </a:cxn>
                    <a:cxn ang="0">
                      <a:pos x="18" y="2"/>
                    </a:cxn>
                    <a:cxn ang="0">
                      <a:pos x="14" y="3"/>
                    </a:cxn>
                    <a:cxn ang="0">
                      <a:pos x="11" y="4"/>
                    </a:cxn>
                    <a:cxn ang="0">
                      <a:pos x="9" y="5"/>
                    </a:cxn>
                    <a:cxn ang="0">
                      <a:pos x="6" y="6"/>
                    </a:cxn>
                    <a:cxn ang="0">
                      <a:pos x="5" y="8"/>
                    </a:cxn>
                    <a:cxn ang="0">
                      <a:pos x="3" y="9"/>
                    </a:cxn>
                    <a:cxn ang="0">
                      <a:pos x="2" y="10"/>
                    </a:cxn>
                    <a:cxn ang="0">
                      <a:pos x="1" y="12"/>
                    </a:cxn>
                    <a:cxn ang="0">
                      <a:pos x="0" y="26"/>
                    </a:cxn>
                    <a:cxn ang="0">
                      <a:pos x="0" y="26"/>
                    </a:cxn>
                    <a:cxn ang="0">
                      <a:pos x="1" y="27"/>
                    </a:cxn>
                    <a:cxn ang="0">
                      <a:pos x="3" y="27"/>
                    </a:cxn>
                    <a:cxn ang="0">
                      <a:pos x="5" y="28"/>
                    </a:cxn>
                    <a:cxn ang="0">
                      <a:pos x="8" y="27"/>
                    </a:cxn>
                    <a:cxn ang="0">
                      <a:pos x="11" y="27"/>
                    </a:cxn>
                    <a:cxn ang="0">
                      <a:pos x="14" y="26"/>
                    </a:cxn>
                    <a:cxn ang="0">
                      <a:pos x="18" y="26"/>
                    </a:cxn>
                  </a:cxnLst>
                  <a:rect l="0" t="0" r="r" b="b"/>
                  <a:pathLst>
                    <a:path w="37" h="29">
                      <a:moveTo>
                        <a:pt x="18" y="26"/>
                      </a:moveTo>
                      <a:lnTo>
                        <a:pt x="21" y="24"/>
                      </a:lnTo>
                      <a:lnTo>
                        <a:pt x="25" y="23"/>
                      </a:lnTo>
                      <a:lnTo>
                        <a:pt x="28" y="22"/>
                      </a:lnTo>
                      <a:lnTo>
                        <a:pt x="30" y="21"/>
                      </a:lnTo>
                      <a:lnTo>
                        <a:pt x="33" y="19"/>
                      </a:lnTo>
                      <a:lnTo>
                        <a:pt x="34" y="18"/>
                      </a:lnTo>
                      <a:lnTo>
                        <a:pt x="35" y="17"/>
                      </a:lnTo>
                      <a:lnTo>
                        <a:pt x="36" y="16"/>
                      </a:lnTo>
                      <a:lnTo>
                        <a:pt x="34" y="2"/>
                      </a:lnTo>
                      <a:lnTo>
                        <a:pt x="33" y="2"/>
                      </a:lnTo>
                      <a:lnTo>
                        <a:pt x="32" y="1"/>
                      </a:lnTo>
                      <a:lnTo>
                        <a:pt x="30" y="0"/>
                      </a:lnTo>
                      <a:lnTo>
                        <a:pt x="29" y="0"/>
                      </a:lnTo>
                      <a:lnTo>
                        <a:pt x="27" y="0"/>
                      </a:lnTo>
                      <a:lnTo>
                        <a:pt x="24" y="0"/>
                      </a:lnTo>
                      <a:lnTo>
                        <a:pt x="21" y="1"/>
                      </a:lnTo>
                      <a:lnTo>
                        <a:pt x="18" y="2"/>
                      </a:lnTo>
                      <a:lnTo>
                        <a:pt x="14" y="3"/>
                      </a:lnTo>
                      <a:lnTo>
                        <a:pt x="11" y="4"/>
                      </a:lnTo>
                      <a:lnTo>
                        <a:pt x="9" y="5"/>
                      </a:lnTo>
                      <a:lnTo>
                        <a:pt x="6" y="6"/>
                      </a:lnTo>
                      <a:lnTo>
                        <a:pt x="5" y="8"/>
                      </a:lnTo>
                      <a:lnTo>
                        <a:pt x="3" y="9"/>
                      </a:lnTo>
                      <a:lnTo>
                        <a:pt x="2" y="10"/>
                      </a:lnTo>
                      <a:lnTo>
                        <a:pt x="1" y="12"/>
                      </a:lnTo>
                      <a:lnTo>
                        <a:pt x="0" y="26"/>
                      </a:lnTo>
                      <a:lnTo>
                        <a:pt x="0" y="26"/>
                      </a:lnTo>
                      <a:lnTo>
                        <a:pt x="1" y="27"/>
                      </a:lnTo>
                      <a:lnTo>
                        <a:pt x="3" y="27"/>
                      </a:lnTo>
                      <a:lnTo>
                        <a:pt x="5" y="28"/>
                      </a:lnTo>
                      <a:lnTo>
                        <a:pt x="8" y="27"/>
                      </a:lnTo>
                      <a:lnTo>
                        <a:pt x="11" y="27"/>
                      </a:lnTo>
                      <a:lnTo>
                        <a:pt x="14" y="26"/>
                      </a:lnTo>
                      <a:lnTo>
                        <a:pt x="18" y="26"/>
                      </a:lnTo>
                    </a:path>
                  </a:pathLst>
                </a:custGeom>
                <a:solidFill>
                  <a:srgbClr val="000000"/>
                </a:solidFill>
                <a:ln w="9525" cap="rnd">
                  <a:noFill/>
                  <a:round/>
                  <a:headEnd/>
                  <a:tailEnd/>
                </a:ln>
                <a:effectLst/>
              </p:spPr>
              <p:txBody>
                <a:bodyPr/>
                <a:lstStyle/>
                <a:p>
                  <a:endParaRPr lang="zh-CN" altLang="en-US"/>
                </a:p>
              </p:txBody>
            </p:sp>
            <p:sp>
              <p:nvSpPr>
                <p:cNvPr id="21" name="Freeform 127"/>
                <p:cNvSpPr>
                  <a:spLocks/>
                </p:cNvSpPr>
                <p:nvPr/>
              </p:nvSpPr>
              <p:spPr bwMode="auto">
                <a:xfrm>
                  <a:off x="2227" y="1625"/>
                  <a:ext cx="89" cy="124"/>
                </a:xfrm>
                <a:custGeom>
                  <a:avLst/>
                  <a:gdLst/>
                  <a:ahLst/>
                  <a:cxnLst>
                    <a:cxn ang="0">
                      <a:pos x="88" y="100"/>
                    </a:cxn>
                    <a:cxn ang="0">
                      <a:pos x="88" y="95"/>
                    </a:cxn>
                    <a:cxn ang="0">
                      <a:pos x="86" y="84"/>
                    </a:cxn>
                    <a:cxn ang="0">
                      <a:pos x="85" y="71"/>
                    </a:cxn>
                    <a:cxn ang="0">
                      <a:pos x="84" y="60"/>
                    </a:cxn>
                    <a:cxn ang="0">
                      <a:pos x="79" y="53"/>
                    </a:cxn>
                    <a:cxn ang="0">
                      <a:pos x="69" y="48"/>
                    </a:cxn>
                    <a:cxn ang="0">
                      <a:pos x="59" y="46"/>
                    </a:cxn>
                    <a:cxn ang="0">
                      <a:pos x="55" y="46"/>
                    </a:cxn>
                    <a:cxn ang="0">
                      <a:pos x="58" y="28"/>
                    </a:cxn>
                    <a:cxn ang="0">
                      <a:pos x="59" y="26"/>
                    </a:cxn>
                    <a:cxn ang="0">
                      <a:pos x="60" y="20"/>
                    </a:cxn>
                    <a:cxn ang="0">
                      <a:pos x="60" y="14"/>
                    </a:cxn>
                    <a:cxn ang="0">
                      <a:pos x="58" y="8"/>
                    </a:cxn>
                    <a:cxn ang="0">
                      <a:pos x="56" y="3"/>
                    </a:cxn>
                    <a:cxn ang="0">
                      <a:pos x="55" y="1"/>
                    </a:cxn>
                    <a:cxn ang="0">
                      <a:pos x="51" y="0"/>
                    </a:cxn>
                    <a:cxn ang="0">
                      <a:pos x="43" y="2"/>
                    </a:cxn>
                    <a:cxn ang="0">
                      <a:pos x="35" y="4"/>
                    </a:cxn>
                    <a:cxn ang="0">
                      <a:pos x="31" y="6"/>
                    </a:cxn>
                    <a:cxn ang="0">
                      <a:pos x="30" y="8"/>
                    </a:cxn>
                    <a:cxn ang="0">
                      <a:pos x="27" y="13"/>
                    </a:cxn>
                    <a:cxn ang="0">
                      <a:pos x="25" y="20"/>
                    </a:cxn>
                    <a:cxn ang="0">
                      <a:pos x="26" y="27"/>
                    </a:cxn>
                    <a:cxn ang="0">
                      <a:pos x="27" y="33"/>
                    </a:cxn>
                    <a:cxn ang="0">
                      <a:pos x="28" y="35"/>
                    </a:cxn>
                    <a:cxn ang="0">
                      <a:pos x="33" y="52"/>
                    </a:cxn>
                    <a:cxn ang="0">
                      <a:pos x="29" y="55"/>
                    </a:cxn>
                    <a:cxn ang="0">
                      <a:pos x="19" y="64"/>
                    </a:cxn>
                    <a:cxn ang="0">
                      <a:pos x="10" y="73"/>
                    </a:cxn>
                    <a:cxn ang="0">
                      <a:pos x="6" y="79"/>
                    </a:cxn>
                    <a:cxn ang="0">
                      <a:pos x="5" y="87"/>
                    </a:cxn>
                    <a:cxn ang="0">
                      <a:pos x="3" y="103"/>
                    </a:cxn>
                    <a:cxn ang="0">
                      <a:pos x="1" y="117"/>
                    </a:cxn>
                    <a:cxn ang="0">
                      <a:pos x="0" y="123"/>
                    </a:cxn>
                  </a:cxnLst>
                  <a:rect l="0" t="0" r="r" b="b"/>
                  <a:pathLst>
                    <a:path w="89" h="124">
                      <a:moveTo>
                        <a:pt x="0" y="123"/>
                      </a:moveTo>
                      <a:lnTo>
                        <a:pt x="88" y="100"/>
                      </a:lnTo>
                      <a:lnTo>
                        <a:pt x="88" y="98"/>
                      </a:lnTo>
                      <a:lnTo>
                        <a:pt x="88" y="95"/>
                      </a:lnTo>
                      <a:lnTo>
                        <a:pt x="87" y="90"/>
                      </a:lnTo>
                      <a:lnTo>
                        <a:pt x="86" y="84"/>
                      </a:lnTo>
                      <a:lnTo>
                        <a:pt x="85" y="78"/>
                      </a:lnTo>
                      <a:lnTo>
                        <a:pt x="85" y="71"/>
                      </a:lnTo>
                      <a:lnTo>
                        <a:pt x="84" y="65"/>
                      </a:lnTo>
                      <a:lnTo>
                        <a:pt x="84" y="60"/>
                      </a:lnTo>
                      <a:lnTo>
                        <a:pt x="83" y="56"/>
                      </a:lnTo>
                      <a:lnTo>
                        <a:pt x="79" y="53"/>
                      </a:lnTo>
                      <a:lnTo>
                        <a:pt x="75" y="50"/>
                      </a:lnTo>
                      <a:lnTo>
                        <a:pt x="69" y="48"/>
                      </a:lnTo>
                      <a:lnTo>
                        <a:pt x="64" y="47"/>
                      </a:lnTo>
                      <a:lnTo>
                        <a:pt x="59" y="46"/>
                      </a:lnTo>
                      <a:lnTo>
                        <a:pt x="56" y="46"/>
                      </a:lnTo>
                      <a:lnTo>
                        <a:pt x="55" y="46"/>
                      </a:lnTo>
                      <a:lnTo>
                        <a:pt x="53" y="38"/>
                      </a:lnTo>
                      <a:lnTo>
                        <a:pt x="58" y="28"/>
                      </a:lnTo>
                      <a:lnTo>
                        <a:pt x="58" y="27"/>
                      </a:lnTo>
                      <a:lnTo>
                        <a:pt x="59" y="26"/>
                      </a:lnTo>
                      <a:lnTo>
                        <a:pt x="59" y="23"/>
                      </a:lnTo>
                      <a:lnTo>
                        <a:pt x="60" y="20"/>
                      </a:lnTo>
                      <a:lnTo>
                        <a:pt x="60" y="17"/>
                      </a:lnTo>
                      <a:lnTo>
                        <a:pt x="60" y="14"/>
                      </a:lnTo>
                      <a:lnTo>
                        <a:pt x="60" y="11"/>
                      </a:lnTo>
                      <a:lnTo>
                        <a:pt x="58" y="8"/>
                      </a:lnTo>
                      <a:lnTo>
                        <a:pt x="57" y="5"/>
                      </a:lnTo>
                      <a:lnTo>
                        <a:pt x="56" y="3"/>
                      </a:lnTo>
                      <a:lnTo>
                        <a:pt x="56" y="2"/>
                      </a:lnTo>
                      <a:lnTo>
                        <a:pt x="55" y="1"/>
                      </a:lnTo>
                      <a:lnTo>
                        <a:pt x="53" y="0"/>
                      </a:lnTo>
                      <a:lnTo>
                        <a:pt x="51" y="0"/>
                      </a:lnTo>
                      <a:lnTo>
                        <a:pt x="48" y="1"/>
                      </a:lnTo>
                      <a:lnTo>
                        <a:pt x="43" y="2"/>
                      </a:lnTo>
                      <a:lnTo>
                        <a:pt x="38" y="3"/>
                      </a:lnTo>
                      <a:lnTo>
                        <a:pt x="35" y="4"/>
                      </a:lnTo>
                      <a:lnTo>
                        <a:pt x="32" y="5"/>
                      </a:lnTo>
                      <a:lnTo>
                        <a:pt x="31" y="6"/>
                      </a:lnTo>
                      <a:lnTo>
                        <a:pt x="30" y="7"/>
                      </a:lnTo>
                      <a:lnTo>
                        <a:pt x="30" y="8"/>
                      </a:lnTo>
                      <a:lnTo>
                        <a:pt x="29" y="10"/>
                      </a:lnTo>
                      <a:lnTo>
                        <a:pt x="27" y="13"/>
                      </a:lnTo>
                      <a:lnTo>
                        <a:pt x="26" y="16"/>
                      </a:lnTo>
                      <a:lnTo>
                        <a:pt x="25" y="20"/>
                      </a:lnTo>
                      <a:lnTo>
                        <a:pt x="25" y="24"/>
                      </a:lnTo>
                      <a:lnTo>
                        <a:pt x="26" y="27"/>
                      </a:lnTo>
                      <a:lnTo>
                        <a:pt x="26" y="30"/>
                      </a:lnTo>
                      <a:lnTo>
                        <a:pt x="27" y="33"/>
                      </a:lnTo>
                      <a:lnTo>
                        <a:pt x="28" y="35"/>
                      </a:lnTo>
                      <a:lnTo>
                        <a:pt x="28" y="35"/>
                      </a:lnTo>
                      <a:lnTo>
                        <a:pt x="33" y="45"/>
                      </a:lnTo>
                      <a:lnTo>
                        <a:pt x="33" y="52"/>
                      </a:lnTo>
                      <a:lnTo>
                        <a:pt x="32" y="53"/>
                      </a:lnTo>
                      <a:lnTo>
                        <a:pt x="29" y="55"/>
                      </a:lnTo>
                      <a:lnTo>
                        <a:pt x="24" y="59"/>
                      </a:lnTo>
                      <a:lnTo>
                        <a:pt x="19" y="64"/>
                      </a:lnTo>
                      <a:lnTo>
                        <a:pt x="14" y="69"/>
                      </a:lnTo>
                      <a:lnTo>
                        <a:pt x="10" y="73"/>
                      </a:lnTo>
                      <a:lnTo>
                        <a:pt x="7" y="77"/>
                      </a:lnTo>
                      <a:lnTo>
                        <a:pt x="6" y="79"/>
                      </a:lnTo>
                      <a:lnTo>
                        <a:pt x="6" y="82"/>
                      </a:lnTo>
                      <a:lnTo>
                        <a:pt x="5" y="87"/>
                      </a:lnTo>
                      <a:lnTo>
                        <a:pt x="4" y="95"/>
                      </a:lnTo>
                      <a:lnTo>
                        <a:pt x="3" y="103"/>
                      </a:lnTo>
                      <a:lnTo>
                        <a:pt x="2" y="110"/>
                      </a:lnTo>
                      <a:lnTo>
                        <a:pt x="1" y="117"/>
                      </a:lnTo>
                      <a:lnTo>
                        <a:pt x="0" y="122"/>
                      </a:lnTo>
                      <a:lnTo>
                        <a:pt x="0" y="123"/>
                      </a:lnTo>
                    </a:path>
                  </a:pathLst>
                </a:custGeom>
                <a:solidFill>
                  <a:schemeClr val="folHlink"/>
                </a:solidFill>
                <a:ln w="9525" cap="rnd">
                  <a:noFill/>
                  <a:round/>
                  <a:headEnd/>
                  <a:tailEnd/>
                </a:ln>
                <a:effectLst/>
              </p:spPr>
              <p:txBody>
                <a:bodyPr/>
                <a:lstStyle/>
                <a:p>
                  <a:endParaRPr lang="zh-CN" altLang="en-US"/>
                </a:p>
              </p:txBody>
            </p:sp>
            <p:sp>
              <p:nvSpPr>
                <p:cNvPr id="22" name="Freeform 128"/>
                <p:cNvSpPr>
                  <a:spLocks/>
                </p:cNvSpPr>
                <p:nvPr/>
              </p:nvSpPr>
              <p:spPr bwMode="auto">
                <a:xfrm>
                  <a:off x="2251" y="1617"/>
                  <a:ext cx="37" cy="28"/>
                </a:xfrm>
                <a:custGeom>
                  <a:avLst/>
                  <a:gdLst/>
                  <a:ahLst/>
                  <a:cxnLst>
                    <a:cxn ang="0">
                      <a:pos x="18" y="25"/>
                    </a:cxn>
                    <a:cxn ang="0">
                      <a:pos x="22" y="24"/>
                    </a:cxn>
                    <a:cxn ang="0">
                      <a:pos x="25" y="23"/>
                    </a:cxn>
                    <a:cxn ang="0">
                      <a:pos x="28" y="22"/>
                    </a:cxn>
                    <a:cxn ang="0">
                      <a:pos x="31" y="21"/>
                    </a:cxn>
                    <a:cxn ang="0">
                      <a:pos x="33" y="19"/>
                    </a:cxn>
                    <a:cxn ang="0">
                      <a:pos x="35" y="18"/>
                    </a:cxn>
                    <a:cxn ang="0">
                      <a:pos x="36" y="17"/>
                    </a:cxn>
                    <a:cxn ang="0">
                      <a:pos x="36" y="16"/>
                    </a:cxn>
                    <a:cxn ang="0">
                      <a:pos x="34" y="2"/>
                    </a:cxn>
                    <a:cxn ang="0">
                      <a:pos x="33" y="1"/>
                    </a:cxn>
                    <a:cxn ang="0">
                      <a:pos x="32" y="1"/>
                    </a:cxn>
                    <a:cxn ang="0">
                      <a:pos x="31" y="0"/>
                    </a:cxn>
                    <a:cxn ang="0">
                      <a:pos x="29" y="0"/>
                    </a:cxn>
                    <a:cxn ang="0">
                      <a:pos x="27" y="0"/>
                    </a:cxn>
                    <a:cxn ang="0">
                      <a:pos x="25" y="0"/>
                    </a:cxn>
                    <a:cxn ang="0">
                      <a:pos x="22" y="1"/>
                    </a:cxn>
                    <a:cxn ang="0">
                      <a:pos x="18" y="1"/>
                    </a:cxn>
                    <a:cxn ang="0">
                      <a:pos x="15" y="2"/>
                    </a:cxn>
                    <a:cxn ang="0">
                      <a:pos x="12" y="4"/>
                    </a:cxn>
                    <a:cxn ang="0">
                      <a:pos x="9" y="5"/>
                    </a:cxn>
                    <a:cxn ang="0">
                      <a:pos x="7" y="6"/>
                    </a:cxn>
                    <a:cxn ang="0">
                      <a:pos x="5" y="7"/>
                    </a:cxn>
                    <a:cxn ang="0">
                      <a:pos x="4" y="9"/>
                    </a:cxn>
                    <a:cxn ang="0">
                      <a:pos x="2" y="10"/>
                    </a:cxn>
                    <a:cxn ang="0">
                      <a:pos x="1" y="11"/>
                    </a:cxn>
                    <a:cxn ang="0">
                      <a:pos x="0" y="25"/>
                    </a:cxn>
                    <a:cxn ang="0">
                      <a:pos x="1" y="26"/>
                    </a:cxn>
                    <a:cxn ang="0">
                      <a:pos x="2" y="27"/>
                    </a:cxn>
                    <a:cxn ang="0">
                      <a:pos x="3" y="27"/>
                    </a:cxn>
                    <a:cxn ang="0">
                      <a:pos x="6" y="27"/>
                    </a:cxn>
                    <a:cxn ang="0">
                      <a:pos x="8" y="27"/>
                    </a:cxn>
                    <a:cxn ang="0">
                      <a:pos x="11" y="27"/>
                    </a:cxn>
                    <a:cxn ang="0">
                      <a:pos x="15" y="26"/>
                    </a:cxn>
                    <a:cxn ang="0">
                      <a:pos x="18" y="25"/>
                    </a:cxn>
                  </a:cxnLst>
                  <a:rect l="0" t="0" r="r" b="b"/>
                  <a:pathLst>
                    <a:path w="37" h="28">
                      <a:moveTo>
                        <a:pt x="18" y="25"/>
                      </a:moveTo>
                      <a:lnTo>
                        <a:pt x="22" y="24"/>
                      </a:lnTo>
                      <a:lnTo>
                        <a:pt x="25" y="23"/>
                      </a:lnTo>
                      <a:lnTo>
                        <a:pt x="28" y="22"/>
                      </a:lnTo>
                      <a:lnTo>
                        <a:pt x="31" y="21"/>
                      </a:lnTo>
                      <a:lnTo>
                        <a:pt x="33" y="19"/>
                      </a:lnTo>
                      <a:lnTo>
                        <a:pt x="35" y="18"/>
                      </a:lnTo>
                      <a:lnTo>
                        <a:pt x="36" y="17"/>
                      </a:lnTo>
                      <a:lnTo>
                        <a:pt x="36" y="16"/>
                      </a:lnTo>
                      <a:lnTo>
                        <a:pt x="34" y="2"/>
                      </a:lnTo>
                      <a:lnTo>
                        <a:pt x="33" y="1"/>
                      </a:lnTo>
                      <a:lnTo>
                        <a:pt x="32" y="1"/>
                      </a:lnTo>
                      <a:lnTo>
                        <a:pt x="31" y="0"/>
                      </a:lnTo>
                      <a:lnTo>
                        <a:pt x="29" y="0"/>
                      </a:lnTo>
                      <a:lnTo>
                        <a:pt x="27" y="0"/>
                      </a:lnTo>
                      <a:lnTo>
                        <a:pt x="25" y="0"/>
                      </a:lnTo>
                      <a:lnTo>
                        <a:pt x="22" y="1"/>
                      </a:lnTo>
                      <a:lnTo>
                        <a:pt x="18" y="1"/>
                      </a:lnTo>
                      <a:lnTo>
                        <a:pt x="15" y="2"/>
                      </a:lnTo>
                      <a:lnTo>
                        <a:pt x="12" y="4"/>
                      </a:lnTo>
                      <a:lnTo>
                        <a:pt x="9" y="5"/>
                      </a:lnTo>
                      <a:lnTo>
                        <a:pt x="7" y="6"/>
                      </a:lnTo>
                      <a:lnTo>
                        <a:pt x="5" y="7"/>
                      </a:lnTo>
                      <a:lnTo>
                        <a:pt x="4" y="9"/>
                      </a:lnTo>
                      <a:lnTo>
                        <a:pt x="2" y="10"/>
                      </a:lnTo>
                      <a:lnTo>
                        <a:pt x="1" y="11"/>
                      </a:lnTo>
                      <a:lnTo>
                        <a:pt x="0" y="25"/>
                      </a:lnTo>
                      <a:lnTo>
                        <a:pt x="1" y="26"/>
                      </a:lnTo>
                      <a:lnTo>
                        <a:pt x="2" y="27"/>
                      </a:lnTo>
                      <a:lnTo>
                        <a:pt x="3" y="27"/>
                      </a:lnTo>
                      <a:lnTo>
                        <a:pt x="6" y="27"/>
                      </a:lnTo>
                      <a:lnTo>
                        <a:pt x="8" y="27"/>
                      </a:lnTo>
                      <a:lnTo>
                        <a:pt x="11" y="27"/>
                      </a:lnTo>
                      <a:lnTo>
                        <a:pt x="15" y="26"/>
                      </a:lnTo>
                      <a:lnTo>
                        <a:pt x="18" y="25"/>
                      </a:lnTo>
                    </a:path>
                  </a:pathLst>
                </a:custGeom>
                <a:solidFill>
                  <a:schemeClr val="folHlink"/>
                </a:solidFill>
                <a:ln w="9525" cap="rnd">
                  <a:noFill/>
                  <a:round/>
                  <a:headEnd/>
                  <a:tailEnd/>
                </a:ln>
                <a:effectLst/>
              </p:spPr>
              <p:txBody>
                <a:bodyPr/>
                <a:lstStyle/>
                <a:p>
                  <a:endParaRPr lang="zh-CN" altLang="en-US"/>
                </a:p>
              </p:txBody>
            </p:sp>
            <p:sp>
              <p:nvSpPr>
                <p:cNvPr id="24" name="Freeform 129"/>
                <p:cNvSpPr>
                  <a:spLocks/>
                </p:cNvSpPr>
                <p:nvPr/>
              </p:nvSpPr>
              <p:spPr bwMode="auto">
                <a:xfrm>
                  <a:off x="2310" y="1603"/>
                  <a:ext cx="90" cy="124"/>
                </a:xfrm>
                <a:custGeom>
                  <a:avLst/>
                  <a:gdLst/>
                  <a:ahLst/>
                  <a:cxnLst>
                    <a:cxn ang="0">
                      <a:pos x="89" y="99"/>
                    </a:cxn>
                    <a:cxn ang="0">
                      <a:pos x="88" y="95"/>
                    </a:cxn>
                    <a:cxn ang="0">
                      <a:pos x="87" y="84"/>
                    </a:cxn>
                    <a:cxn ang="0">
                      <a:pos x="86" y="71"/>
                    </a:cxn>
                    <a:cxn ang="0">
                      <a:pos x="85" y="60"/>
                    </a:cxn>
                    <a:cxn ang="0">
                      <a:pos x="80" y="52"/>
                    </a:cxn>
                    <a:cxn ang="0">
                      <a:pos x="70" y="48"/>
                    </a:cxn>
                    <a:cxn ang="0">
                      <a:pos x="60" y="46"/>
                    </a:cxn>
                    <a:cxn ang="0">
                      <a:pos x="56" y="45"/>
                    </a:cxn>
                    <a:cxn ang="0">
                      <a:pos x="59" y="27"/>
                    </a:cxn>
                    <a:cxn ang="0">
                      <a:pos x="60" y="25"/>
                    </a:cxn>
                    <a:cxn ang="0">
                      <a:pos x="61" y="20"/>
                    </a:cxn>
                    <a:cxn ang="0">
                      <a:pos x="61" y="13"/>
                    </a:cxn>
                    <a:cxn ang="0">
                      <a:pos x="59" y="7"/>
                    </a:cxn>
                    <a:cxn ang="0">
                      <a:pos x="57" y="3"/>
                    </a:cxn>
                    <a:cxn ang="0">
                      <a:pos x="55" y="0"/>
                    </a:cxn>
                    <a:cxn ang="0">
                      <a:pos x="52" y="0"/>
                    </a:cxn>
                    <a:cxn ang="0">
                      <a:pos x="44" y="1"/>
                    </a:cxn>
                    <a:cxn ang="0">
                      <a:pos x="35" y="4"/>
                    </a:cxn>
                    <a:cxn ang="0">
                      <a:pos x="32" y="5"/>
                    </a:cxn>
                    <a:cxn ang="0">
                      <a:pos x="30" y="8"/>
                    </a:cxn>
                    <a:cxn ang="0">
                      <a:pos x="28" y="13"/>
                    </a:cxn>
                    <a:cxn ang="0">
                      <a:pos x="26" y="19"/>
                    </a:cxn>
                    <a:cxn ang="0">
                      <a:pos x="26" y="27"/>
                    </a:cxn>
                    <a:cxn ang="0">
                      <a:pos x="28" y="32"/>
                    </a:cxn>
                    <a:cxn ang="0">
                      <a:pos x="29" y="35"/>
                    </a:cxn>
                    <a:cxn ang="0">
                      <a:pos x="34" y="51"/>
                    </a:cxn>
                    <a:cxn ang="0">
                      <a:pos x="30" y="55"/>
                    </a:cxn>
                    <a:cxn ang="0">
                      <a:pos x="20" y="63"/>
                    </a:cxn>
                    <a:cxn ang="0">
                      <a:pos x="11" y="73"/>
                    </a:cxn>
                    <a:cxn ang="0">
                      <a:pos x="7" y="78"/>
                    </a:cxn>
                    <a:cxn ang="0">
                      <a:pos x="6" y="87"/>
                    </a:cxn>
                    <a:cxn ang="0">
                      <a:pos x="4" y="102"/>
                    </a:cxn>
                    <a:cxn ang="0">
                      <a:pos x="1" y="116"/>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4" y="55"/>
                      </a:lnTo>
                      <a:lnTo>
                        <a:pt x="80" y="52"/>
                      </a:lnTo>
                      <a:lnTo>
                        <a:pt x="75" y="50"/>
                      </a:lnTo>
                      <a:lnTo>
                        <a:pt x="70" y="48"/>
                      </a:lnTo>
                      <a:lnTo>
                        <a:pt x="65" y="47"/>
                      </a:lnTo>
                      <a:lnTo>
                        <a:pt x="60" y="46"/>
                      </a:lnTo>
                      <a:lnTo>
                        <a:pt x="57" y="45"/>
                      </a:lnTo>
                      <a:lnTo>
                        <a:pt x="56" y="45"/>
                      </a:lnTo>
                      <a:lnTo>
                        <a:pt x="54" y="38"/>
                      </a:lnTo>
                      <a:lnTo>
                        <a:pt x="59" y="27"/>
                      </a:lnTo>
                      <a:lnTo>
                        <a:pt x="59" y="27"/>
                      </a:lnTo>
                      <a:lnTo>
                        <a:pt x="60" y="25"/>
                      </a:lnTo>
                      <a:lnTo>
                        <a:pt x="60" y="23"/>
                      </a:lnTo>
                      <a:lnTo>
                        <a:pt x="61" y="20"/>
                      </a:lnTo>
                      <a:lnTo>
                        <a:pt x="61" y="17"/>
                      </a:lnTo>
                      <a:lnTo>
                        <a:pt x="61" y="13"/>
                      </a:lnTo>
                      <a:lnTo>
                        <a:pt x="60" y="10"/>
                      </a:lnTo>
                      <a:lnTo>
                        <a:pt x="59" y="7"/>
                      </a:lnTo>
                      <a:lnTo>
                        <a:pt x="58" y="5"/>
                      </a:lnTo>
                      <a:lnTo>
                        <a:pt x="57" y="3"/>
                      </a:lnTo>
                      <a:lnTo>
                        <a:pt x="56" y="1"/>
                      </a:lnTo>
                      <a:lnTo>
                        <a:pt x="55" y="0"/>
                      </a:lnTo>
                      <a:lnTo>
                        <a:pt x="54" y="0"/>
                      </a:lnTo>
                      <a:lnTo>
                        <a:pt x="52" y="0"/>
                      </a:lnTo>
                      <a:lnTo>
                        <a:pt x="48" y="0"/>
                      </a:lnTo>
                      <a:lnTo>
                        <a:pt x="44" y="1"/>
                      </a:lnTo>
                      <a:lnTo>
                        <a:pt x="39" y="3"/>
                      </a:lnTo>
                      <a:lnTo>
                        <a:pt x="35" y="4"/>
                      </a:lnTo>
                      <a:lnTo>
                        <a:pt x="33" y="5"/>
                      </a:lnTo>
                      <a:lnTo>
                        <a:pt x="32" y="5"/>
                      </a:lnTo>
                      <a:lnTo>
                        <a:pt x="31" y="6"/>
                      </a:lnTo>
                      <a:lnTo>
                        <a:pt x="30" y="8"/>
                      </a:lnTo>
                      <a:lnTo>
                        <a:pt x="29" y="10"/>
                      </a:lnTo>
                      <a:lnTo>
                        <a:pt x="28" y="13"/>
                      </a:lnTo>
                      <a:lnTo>
                        <a:pt x="26" y="16"/>
                      </a:lnTo>
                      <a:lnTo>
                        <a:pt x="26" y="19"/>
                      </a:lnTo>
                      <a:lnTo>
                        <a:pt x="26" y="23"/>
                      </a:lnTo>
                      <a:lnTo>
                        <a:pt x="26" y="27"/>
                      </a:lnTo>
                      <a:lnTo>
                        <a:pt x="27" y="30"/>
                      </a:lnTo>
                      <a:lnTo>
                        <a:pt x="28" y="32"/>
                      </a:lnTo>
                      <a:lnTo>
                        <a:pt x="29" y="34"/>
                      </a:lnTo>
                      <a:lnTo>
                        <a:pt x="29" y="35"/>
                      </a:lnTo>
                      <a:lnTo>
                        <a:pt x="34" y="44"/>
                      </a:lnTo>
                      <a:lnTo>
                        <a:pt x="34" y="51"/>
                      </a:lnTo>
                      <a:lnTo>
                        <a:pt x="33" y="52"/>
                      </a:lnTo>
                      <a:lnTo>
                        <a:pt x="30" y="55"/>
                      </a:lnTo>
                      <a:lnTo>
                        <a:pt x="25" y="59"/>
                      </a:lnTo>
                      <a:lnTo>
                        <a:pt x="20" y="63"/>
                      </a:lnTo>
                      <a:lnTo>
                        <a:pt x="15" y="68"/>
                      </a:lnTo>
                      <a:lnTo>
                        <a:pt x="11" y="73"/>
                      </a:lnTo>
                      <a:lnTo>
                        <a:pt x="8" y="76"/>
                      </a:lnTo>
                      <a:lnTo>
                        <a:pt x="7" y="78"/>
                      </a:lnTo>
                      <a:lnTo>
                        <a:pt x="6" y="81"/>
                      </a:lnTo>
                      <a:lnTo>
                        <a:pt x="6" y="87"/>
                      </a:lnTo>
                      <a:lnTo>
                        <a:pt x="5" y="94"/>
                      </a:lnTo>
                      <a:lnTo>
                        <a:pt x="4" y="102"/>
                      </a:lnTo>
                      <a:lnTo>
                        <a:pt x="2" y="110"/>
                      </a:lnTo>
                      <a:lnTo>
                        <a:pt x="1" y="116"/>
                      </a:lnTo>
                      <a:lnTo>
                        <a:pt x="1" y="121"/>
                      </a:lnTo>
                      <a:lnTo>
                        <a:pt x="0" y="123"/>
                      </a:lnTo>
                    </a:path>
                  </a:pathLst>
                </a:custGeom>
                <a:solidFill>
                  <a:srgbClr val="00CCCC"/>
                </a:solidFill>
                <a:ln w="9525" cap="rnd">
                  <a:noFill/>
                  <a:round/>
                  <a:headEnd/>
                  <a:tailEnd/>
                </a:ln>
                <a:effectLst/>
              </p:spPr>
              <p:txBody>
                <a:bodyPr/>
                <a:lstStyle/>
                <a:p>
                  <a:endParaRPr lang="zh-CN" altLang="en-US"/>
                </a:p>
              </p:txBody>
            </p:sp>
            <p:sp>
              <p:nvSpPr>
                <p:cNvPr id="25" name="Freeform 130"/>
                <p:cNvSpPr>
                  <a:spLocks/>
                </p:cNvSpPr>
                <p:nvPr/>
              </p:nvSpPr>
              <p:spPr bwMode="auto">
                <a:xfrm>
                  <a:off x="2335" y="1594"/>
                  <a:ext cx="37" cy="29"/>
                </a:xfrm>
                <a:custGeom>
                  <a:avLst/>
                  <a:gdLst/>
                  <a:ahLst/>
                  <a:cxnLst>
                    <a:cxn ang="0">
                      <a:pos x="18" y="26"/>
                    </a:cxn>
                    <a:cxn ang="0">
                      <a:pos x="22" y="25"/>
                    </a:cxn>
                    <a:cxn ang="0">
                      <a:pos x="25" y="24"/>
                    </a:cxn>
                    <a:cxn ang="0">
                      <a:pos x="28" y="22"/>
                    </a:cxn>
                    <a:cxn ang="0">
                      <a:pos x="31" y="21"/>
                    </a:cxn>
                    <a:cxn ang="0">
                      <a:pos x="33" y="20"/>
                    </a:cxn>
                    <a:cxn ang="0">
                      <a:pos x="35" y="18"/>
                    </a:cxn>
                    <a:cxn ang="0">
                      <a:pos x="36" y="17"/>
                    </a:cxn>
                    <a:cxn ang="0">
                      <a:pos x="36" y="16"/>
                    </a:cxn>
                    <a:cxn ang="0">
                      <a:pos x="34" y="3"/>
                    </a:cxn>
                    <a:cxn ang="0">
                      <a:pos x="33" y="2"/>
                    </a:cxn>
                    <a:cxn ang="0">
                      <a:pos x="32" y="1"/>
                    </a:cxn>
                    <a:cxn ang="0">
                      <a:pos x="31" y="1"/>
                    </a:cxn>
                    <a:cxn ang="0">
                      <a:pos x="29" y="0"/>
                    </a:cxn>
                    <a:cxn ang="0">
                      <a:pos x="27" y="0"/>
                    </a:cxn>
                    <a:cxn ang="0">
                      <a:pos x="25" y="1"/>
                    </a:cxn>
                    <a:cxn ang="0">
                      <a:pos x="22" y="1"/>
                    </a:cxn>
                    <a:cxn ang="0">
                      <a:pos x="18" y="2"/>
                    </a:cxn>
                    <a:cxn ang="0">
                      <a:pos x="15" y="3"/>
                    </a:cxn>
                    <a:cxn ang="0">
                      <a:pos x="12" y="4"/>
                    </a:cxn>
                    <a:cxn ang="0">
                      <a:pos x="9" y="5"/>
                    </a:cxn>
                    <a:cxn ang="0">
                      <a:pos x="7" y="7"/>
                    </a:cxn>
                    <a:cxn ang="0">
                      <a:pos x="5" y="8"/>
                    </a:cxn>
                    <a:cxn ang="0">
                      <a:pos x="4" y="9"/>
                    </a:cxn>
                    <a:cxn ang="0">
                      <a:pos x="2" y="11"/>
                    </a:cxn>
                    <a:cxn ang="0">
                      <a:pos x="1" y="12"/>
                    </a:cxn>
                    <a:cxn ang="0">
                      <a:pos x="0" y="26"/>
                    </a:cxn>
                    <a:cxn ang="0">
                      <a:pos x="0" y="27"/>
                    </a:cxn>
                    <a:cxn ang="0">
                      <a:pos x="1" y="27"/>
                    </a:cxn>
                    <a:cxn ang="0">
                      <a:pos x="3" y="28"/>
                    </a:cxn>
                    <a:cxn ang="0">
                      <a:pos x="5" y="28"/>
                    </a:cxn>
                    <a:cxn ang="0">
                      <a:pos x="8" y="28"/>
                    </a:cxn>
                    <a:cxn ang="0">
                      <a:pos x="11" y="27"/>
                    </a:cxn>
                    <a:cxn ang="0">
                      <a:pos x="14" y="27"/>
                    </a:cxn>
                    <a:cxn ang="0">
                      <a:pos x="18" y="26"/>
                    </a:cxn>
                  </a:cxnLst>
                  <a:rect l="0" t="0" r="r" b="b"/>
                  <a:pathLst>
                    <a:path w="37" h="29">
                      <a:moveTo>
                        <a:pt x="18" y="26"/>
                      </a:moveTo>
                      <a:lnTo>
                        <a:pt x="22" y="25"/>
                      </a:lnTo>
                      <a:lnTo>
                        <a:pt x="25" y="24"/>
                      </a:lnTo>
                      <a:lnTo>
                        <a:pt x="28" y="22"/>
                      </a:lnTo>
                      <a:lnTo>
                        <a:pt x="31" y="21"/>
                      </a:lnTo>
                      <a:lnTo>
                        <a:pt x="33" y="20"/>
                      </a:lnTo>
                      <a:lnTo>
                        <a:pt x="35" y="18"/>
                      </a:lnTo>
                      <a:lnTo>
                        <a:pt x="36" y="17"/>
                      </a:lnTo>
                      <a:lnTo>
                        <a:pt x="36" y="16"/>
                      </a:lnTo>
                      <a:lnTo>
                        <a:pt x="34" y="3"/>
                      </a:lnTo>
                      <a:lnTo>
                        <a:pt x="33" y="2"/>
                      </a:lnTo>
                      <a:lnTo>
                        <a:pt x="32" y="1"/>
                      </a:lnTo>
                      <a:lnTo>
                        <a:pt x="31" y="1"/>
                      </a:lnTo>
                      <a:lnTo>
                        <a:pt x="29" y="0"/>
                      </a:lnTo>
                      <a:lnTo>
                        <a:pt x="27" y="0"/>
                      </a:lnTo>
                      <a:lnTo>
                        <a:pt x="25" y="1"/>
                      </a:lnTo>
                      <a:lnTo>
                        <a:pt x="22" y="1"/>
                      </a:lnTo>
                      <a:lnTo>
                        <a:pt x="18" y="2"/>
                      </a:lnTo>
                      <a:lnTo>
                        <a:pt x="15" y="3"/>
                      </a:lnTo>
                      <a:lnTo>
                        <a:pt x="12" y="4"/>
                      </a:lnTo>
                      <a:lnTo>
                        <a:pt x="9" y="5"/>
                      </a:lnTo>
                      <a:lnTo>
                        <a:pt x="7" y="7"/>
                      </a:lnTo>
                      <a:lnTo>
                        <a:pt x="5" y="8"/>
                      </a:lnTo>
                      <a:lnTo>
                        <a:pt x="4" y="9"/>
                      </a:lnTo>
                      <a:lnTo>
                        <a:pt x="2" y="11"/>
                      </a:lnTo>
                      <a:lnTo>
                        <a:pt x="1" y="12"/>
                      </a:lnTo>
                      <a:lnTo>
                        <a:pt x="0" y="26"/>
                      </a:lnTo>
                      <a:lnTo>
                        <a:pt x="0" y="27"/>
                      </a:lnTo>
                      <a:lnTo>
                        <a:pt x="1" y="27"/>
                      </a:lnTo>
                      <a:lnTo>
                        <a:pt x="3" y="28"/>
                      </a:lnTo>
                      <a:lnTo>
                        <a:pt x="5" y="28"/>
                      </a:lnTo>
                      <a:lnTo>
                        <a:pt x="8" y="28"/>
                      </a:lnTo>
                      <a:lnTo>
                        <a:pt x="11" y="27"/>
                      </a:lnTo>
                      <a:lnTo>
                        <a:pt x="14" y="27"/>
                      </a:lnTo>
                      <a:lnTo>
                        <a:pt x="18" y="26"/>
                      </a:lnTo>
                    </a:path>
                  </a:pathLst>
                </a:custGeom>
                <a:solidFill>
                  <a:srgbClr val="00CCCC"/>
                </a:solidFill>
                <a:ln w="9525" cap="rnd">
                  <a:noFill/>
                  <a:round/>
                  <a:headEnd/>
                  <a:tailEnd/>
                </a:ln>
                <a:effectLst/>
              </p:spPr>
              <p:txBody>
                <a:bodyPr/>
                <a:lstStyle/>
                <a:p>
                  <a:endParaRPr lang="zh-CN" altLang="en-US"/>
                </a:p>
              </p:txBody>
            </p:sp>
            <p:sp>
              <p:nvSpPr>
                <p:cNvPr id="26" name="Freeform 131"/>
                <p:cNvSpPr>
                  <a:spLocks/>
                </p:cNvSpPr>
                <p:nvPr/>
              </p:nvSpPr>
              <p:spPr bwMode="auto">
                <a:xfrm>
                  <a:off x="2395" y="1580"/>
                  <a:ext cx="90" cy="124"/>
                </a:xfrm>
                <a:custGeom>
                  <a:avLst/>
                  <a:gdLst/>
                  <a:ahLst/>
                  <a:cxnLst>
                    <a:cxn ang="0">
                      <a:pos x="89" y="99"/>
                    </a:cxn>
                    <a:cxn ang="0">
                      <a:pos x="88" y="95"/>
                    </a:cxn>
                    <a:cxn ang="0">
                      <a:pos x="87" y="84"/>
                    </a:cxn>
                    <a:cxn ang="0">
                      <a:pos x="86" y="71"/>
                    </a:cxn>
                    <a:cxn ang="0">
                      <a:pos x="85" y="60"/>
                    </a:cxn>
                    <a:cxn ang="0">
                      <a:pos x="80" y="53"/>
                    </a:cxn>
                    <a:cxn ang="0">
                      <a:pos x="70" y="48"/>
                    </a:cxn>
                    <a:cxn ang="0">
                      <a:pos x="60" y="46"/>
                    </a:cxn>
                    <a:cxn ang="0">
                      <a:pos x="55" y="46"/>
                    </a:cxn>
                    <a:cxn ang="0">
                      <a:pos x="59" y="27"/>
                    </a:cxn>
                    <a:cxn ang="0">
                      <a:pos x="60" y="25"/>
                    </a:cxn>
                    <a:cxn ang="0">
                      <a:pos x="61" y="20"/>
                    </a:cxn>
                    <a:cxn ang="0">
                      <a:pos x="61" y="14"/>
                    </a:cxn>
                    <a:cxn ang="0">
                      <a:pos x="59" y="7"/>
                    </a:cxn>
                    <a:cxn ang="0">
                      <a:pos x="57" y="3"/>
                    </a:cxn>
                    <a:cxn ang="0">
                      <a:pos x="55" y="0"/>
                    </a:cxn>
                    <a:cxn ang="0">
                      <a:pos x="52" y="0"/>
                    </a:cxn>
                    <a:cxn ang="0">
                      <a:pos x="44" y="2"/>
                    </a:cxn>
                    <a:cxn ang="0">
                      <a:pos x="35" y="4"/>
                    </a:cxn>
                    <a:cxn ang="0">
                      <a:pos x="32" y="6"/>
                    </a:cxn>
                    <a:cxn ang="0">
                      <a:pos x="30" y="8"/>
                    </a:cxn>
                    <a:cxn ang="0">
                      <a:pos x="27" y="13"/>
                    </a:cxn>
                    <a:cxn ang="0">
                      <a:pos x="26" y="20"/>
                    </a:cxn>
                    <a:cxn ang="0">
                      <a:pos x="26" y="27"/>
                    </a:cxn>
                    <a:cxn ang="0">
                      <a:pos x="28" y="33"/>
                    </a:cxn>
                    <a:cxn ang="0">
                      <a:pos x="29" y="35"/>
                    </a:cxn>
                    <a:cxn ang="0">
                      <a:pos x="34" y="51"/>
                    </a:cxn>
                    <a:cxn ang="0">
                      <a:pos x="29" y="55"/>
                    </a:cxn>
                    <a:cxn ang="0">
                      <a:pos x="20" y="64"/>
                    </a:cxn>
                    <a:cxn ang="0">
                      <a:pos x="11" y="73"/>
                    </a:cxn>
                    <a:cxn ang="0">
                      <a:pos x="7" y="79"/>
                    </a:cxn>
                    <a:cxn ang="0">
                      <a:pos x="6" y="87"/>
                    </a:cxn>
                    <a:cxn ang="0">
                      <a:pos x="3" y="102"/>
                    </a:cxn>
                    <a:cxn ang="0">
                      <a:pos x="1" y="117"/>
                    </a:cxn>
                    <a:cxn ang="0">
                      <a:pos x="0" y="123"/>
                    </a:cxn>
                  </a:cxnLst>
                  <a:rect l="0" t="0" r="r" b="b"/>
                  <a:pathLst>
                    <a:path w="90" h="124">
                      <a:moveTo>
                        <a:pt x="0" y="123"/>
                      </a:moveTo>
                      <a:lnTo>
                        <a:pt x="89" y="99"/>
                      </a:lnTo>
                      <a:lnTo>
                        <a:pt x="89" y="98"/>
                      </a:lnTo>
                      <a:lnTo>
                        <a:pt x="88" y="95"/>
                      </a:lnTo>
                      <a:lnTo>
                        <a:pt x="88" y="90"/>
                      </a:lnTo>
                      <a:lnTo>
                        <a:pt x="87" y="84"/>
                      </a:lnTo>
                      <a:lnTo>
                        <a:pt x="86" y="77"/>
                      </a:lnTo>
                      <a:lnTo>
                        <a:pt x="86" y="71"/>
                      </a:lnTo>
                      <a:lnTo>
                        <a:pt x="85" y="65"/>
                      </a:lnTo>
                      <a:lnTo>
                        <a:pt x="85" y="60"/>
                      </a:lnTo>
                      <a:lnTo>
                        <a:pt x="83" y="56"/>
                      </a:lnTo>
                      <a:lnTo>
                        <a:pt x="80" y="53"/>
                      </a:lnTo>
                      <a:lnTo>
                        <a:pt x="75" y="50"/>
                      </a:lnTo>
                      <a:lnTo>
                        <a:pt x="70" y="48"/>
                      </a:lnTo>
                      <a:lnTo>
                        <a:pt x="65" y="47"/>
                      </a:lnTo>
                      <a:lnTo>
                        <a:pt x="60" y="46"/>
                      </a:lnTo>
                      <a:lnTo>
                        <a:pt x="57" y="46"/>
                      </a:lnTo>
                      <a:lnTo>
                        <a:pt x="55" y="46"/>
                      </a:lnTo>
                      <a:lnTo>
                        <a:pt x="54" y="38"/>
                      </a:lnTo>
                      <a:lnTo>
                        <a:pt x="59" y="27"/>
                      </a:lnTo>
                      <a:lnTo>
                        <a:pt x="59" y="27"/>
                      </a:lnTo>
                      <a:lnTo>
                        <a:pt x="60" y="25"/>
                      </a:lnTo>
                      <a:lnTo>
                        <a:pt x="60" y="23"/>
                      </a:lnTo>
                      <a:lnTo>
                        <a:pt x="61" y="20"/>
                      </a:lnTo>
                      <a:lnTo>
                        <a:pt x="61" y="17"/>
                      </a:lnTo>
                      <a:lnTo>
                        <a:pt x="61" y="14"/>
                      </a:lnTo>
                      <a:lnTo>
                        <a:pt x="60" y="10"/>
                      </a:lnTo>
                      <a:lnTo>
                        <a:pt x="59" y="7"/>
                      </a:lnTo>
                      <a:lnTo>
                        <a:pt x="58" y="5"/>
                      </a:lnTo>
                      <a:lnTo>
                        <a:pt x="57" y="3"/>
                      </a:lnTo>
                      <a:lnTo>
                        <a:pt x="56" y="2"/>
                      </a:lnTo>
                      <a:lnTo>
                        <a:pt x="55" y="0"/>
                      </a:lnTo>
                      <a:lnTo>
                        <a:pt x="54" y="0"/>
                      </a:lnTo>
                      <a:lnTo>
                        <a:pt x="52" y="0"/>
                      </a:lnTo>
                      <a:lnTo>
                        <a:pt x="48" y="0"/>
                      </a:lnTo>
                      <a:lnTo>
                        <a:pt x="44" y="2"/>
                      </a:lnTo>
                      <a:lnTo>
                        <a:pt x="39" y="3"/>
                      </a:lnTo>
                      <a:lnTo>
                        <a:pt x="35" y="4"/>
                      </a:lnTo>
                      <a:lnTo>
                        <a:pt x="33" y="5"/>
                      </a:lnTo>
                      <a:lnTo>
                        <a:pt x="32" y="6"/>
                      </a:lnTo>
                      <a:lnTo>
                        <a:pt x="31" y="7"/>
                      </a:lnTo>
                      <a:lnTo>
                        <a:pt x="30" y="8"/>
                      </a:lnTo>
                      <a:lnTo>
                        <a:pt x="29" y="10"/>
                      </a:lnTo>
                      <a:lnTo>
                        <a:pt x="27" y="13"/>
                      </a:lnTo>
                      <a:lnTo>
                        <a:pt x="26" y="16"/>
                      </a:lnTo>
                      <a:lnTo>
                        <a:pt x="26" y="20"/>
                      </a:lnTo>
                      <a:lnTo>
                        <a:pt x="26" y="23"/>
                      </a:lnTo>
                      <a:lnTo>
                        <a:pt x="26" y="27"/>
                      </a:lnTo>
                      <a:lnTo>
                        <a:pt x="27" y="30"/>
                      </a:lnTo>
                      <a:lnTo>
                        <a:pt x="28" y="33"/>
                      </a:lnTo>
                      <a:lnTo>
                        <a:pt x="28" y="34"/>
                      </a:lnTo>
                      <a:lnTo>
                        <a:pt x="29" y="35"/>
                      </a:lnTo>
                      <a:lnTo>
                        <a:pt x="34" y="45"/>
                      </a:lnTo>
                      <a:lnTo>
                        <a:pt x="34" y="51"/>
                      </a:lnTo>
                      <a:lnTo>
                        <a:pt x="32" y="52"/>
                      </a:lnTo>
                      <a:lnTo>
                        <a:pt x="29" y="55"/>
                      </a:lnTo>
                      <a:lnTo>
                        <a:pt x="25" y="59"/>
                      </a:lnTo>
                      <a:lnTo>
                        <a:pt x="20" y="64"/>
                      </a:lnTo>
                      <a:lnTo>
                        <a:pt x="15" y="68"/>
                      </a:lnTo>
                      <a:lnTo>
                        <a:pt x="11" y="73"/>
                      </a:lnTo>
                      <a:lnTo>
                        <a:pt x="8" y="77"/>
                      </a:lnTo>
                      <a:lnTo>
                        <a:pt x="7" y="79"/>
                      </a:lnTo>
                      <a:lnTo>
                        <a:pt x="6" y="82"/>
                      </a:lnTo>
                      <a:lnTo>
                        <a:pt x="6" y="87"/>
                      </a:lnTo>
                      <a:lnTo>
                        <a:pt x="5" y="94"/>
                      </a:lnTo>
                      <a:lnTo>
                        <a:pt x="3" y="102"/>
                      </a:lnTo>
                      <a:lnTo>
                        <a:pt x="2" y="110"/>
                      </a:lnTo>
                      <a:lnTo>
                        <a:pt x="1" y="117"/>
                      </a:lnTo>
                      <a:lnTo>
                        <a:pt x="0" y="121"/>
                      </a:lnTo>
                      <a:lnTo>
                        <a:pt x="0" y="123"/>
                      </a:lnTo>
                    </a:path>
                  </a:pathLst>
                </a:custGeom>
                <a:solidFill>
                  <a:srgbClr val="FFCC66"/>
                </a:solidFill>
                <a:ln w="9525" cap="rnd">
                  <a:noFill/>
                  <a:round/>
                  <a:headEnd/>
                  <a:tailEnd/>
                </a:ln>
                <a:effectLst/>
              </p:spPr>
              <p:txBody>
                <a:bodyPr/>
                <a:lstStyle/>
                <a:p>
                  <a:endParaRPr lang="zh-CN" altLang="en-US"/>
                </a:p>
              </p:txBody>
            </p:sp>
            <p:sp>
              <p:nvSpPr>
                <p:cNvPr id="27" name="Freeform 132"/>
                <p:cNvSpPr>
                  <a:spLocks/>
                </p:cNvSpPr>
                <p:nvPr/>
              </p:nvSpPr>
              <p:spPr bwMode="auto">
                <a:xfrm>
                  <a:off x="2420" y="1572"/>
                  <a:ext cx="37" cy="28"/>
                </a:xfrm>
                <a:custGeom>
                  <a:avLst/>
                  <a:gdLst/>
                  <a:ahLst/>
                  <a:cxnLst>
                    <a:cxn ang="0">
                      <a:pos x="18" y="25"/>
                    </a:cxn>
                    <a:cxn ang="0">
                      <a:pos x="22" y="24"/>
                    </a:cxn>
                    <a:cxn ang="0">
                      <a:pos x="25" y="23"/>
                    </a:cxn>
                    <a:cxn ang="0">
                      <a:pos x="28" y="22"/>
                    </a:cxn>
                    <a:cxn ang="0">
                      <a:pos x="31" y="20"/>
                    </a:cxn>
                    <a:cxn ang="0">
                      <a:pos x="33" y="19"/>
                    </a:cxn>
                    <a:cxn ang="0">
                      <a:pos x="34" y="18"/>
                    </a:cxn>
                    <a:cxn ang="0">
                      <a:pos x="35" y="17"/>
                    </a:cxn>
                    <a:cxn ang="0">
                      <a:pos x="36" y="15"/>
                    </a:cxn>
                    <a:cxn ang="0">
                      <a:pos x="34" y="2"/>
                    </a:cxn>
                    <a:cxn ang="0">
                      <a:pos x="33" y="1"/>
                    </a:cxn>
                    <a:cxn ang="0">
                      <a:pos x="32" y="0"/>
                    </a:cxn>
                    <a:cxn ang="0">
                      <a:pos x="31" y="0"/>
                    </a:cxn>
                    <a:cxn ang="0">
                      <a:pos x="29" y="0"/>
                    </a:cxn>
                    <a:cxn ang="0">
                      <a:pos x="27" y="0"/>
                    </a:cxn>
                    <a:cxn ang="0">
                      <a:pos x="24" y="0"/>
                    </a:cxn>
                    <a:cxn ang="0">
                      <a:pos x="21" y="0"/>
                    </a:cxn>
                    <a:cxn ang="0">
                      <a:pos x="18" y="1"/>
                    </a:cxn>
                    <a:cxn ang="0">
                      <a:pos x="14" y="2"/>
                    </a:cxn>
                    <a:cxn ang="0">
                      <a:pos x="11" y="3"/>
                    </a:cxn>
                    <a:cxn ang="0">
                      <a:pos x="9" y="5"/>
                    </a:cxn>
                    <a:cxn ang="0">
                      <a:pos x="7" y="6"/>
                    </a:cxn>
                    <a:cxn ang="0">
                      <a:pos x="5" y="7"/>
                    </a:cxn>
                    <a:cxn ang="0">
                      <a:pos x="3" y="9"/>
                    </a:cxn>
                    <a:cxn ang="0">
                      <a:pos x="2" y="10"/>
                    </a:cxn>
                    <a:cxn ang="0">
                      <a:pos x="1" y="11"/>
                    </a:cxn>
                    <a:cxn ang="0">
                      <a:pos x="0" y="25"/>
                    </a:cxn>
                    <a:cxn ang="0">
                      <a:pos x="0" y="26"/>
                    </a:cxn>
                    <a:cxn ang="0">
                      <a:pos x="1" y="27"/>
                    </a:cxn>
                    <a:cxn ang="0">
                      <a:pos x="3" y="27"/>
                    </a:cxn>
                    <a:cxn ang="0">
                      <a:pos x="5" y="27"/>
                    </a:cxn>
                    <a:cxn ang="0">
                      <a:pos x="8" y="27"/>
                    </a:cxn>
                    <a:cxn ang="0">
                      <a:pos x="11" y="27"/>
                    </a:cxn>
                    <a:cxn ang="0">
                      <a:pos x="14" y="26"/>
                    </a:cxn>
                    <a:cxn ang="0">
                      <a:pos x="18" y="25"/>
                    </a:cxn>
                  </a:cxnLst>
                  <a:rect l="0" t="0" r="r" b="b"/>
                  <a:pathLst>
                    <a:path w="37" h="28">
                      <a:moveTo>
                        <a:pt x="18" y="25"/>
                      </a:moveTo>
                      <a:lnTo>
                        <a:pt x="22" y="24"/>
                      </a:lnTo>
                      <a:lnTo>
                        <a:pt x="25" y="23"/>
                      </a:lnTo>
                      <a:lnTo>
                        <a:pt x="28" y="22"/>
                      </a:lnTo>
                      <a:lnTo>
                        <a:pt x="31" y="20"/>
                      </a:lnTo>
                      <a:lnTo>
                        <a:pt x="33" y="19"/>
                      </a:lnTo>
                      <a:lnTo>
                        <a:pt x="34" y="18"/>
                      </a:lnTo>
                      <a:lnTo>
                        <a:pt x="35" y="17"/>
                      </a:lnTo>
                      <a:lnTo>
                        <a:pt x="36" y="15"/>
                      </a:lnTo>
                      <a:lnTo>
                        <a:pt x="34" y="2"/>
                      </a:lnTo>
                      <a:lnTo>
                        <a:pt x="33" y="1"/>
                      </a:lnTo>
                      <a:lnTo>
                        <a:pt x="32" y="0"/>
                      </a:lnTo>
                      <a:lnTo>
                        <a:pt x="31" y="0"/>
                      </a:lnTo>
                      <a:lnTo>
                        <a:pt x="29" y="0"/>
                      </a:lnTo>
                      <a:lnTo>
                        <a:pt x="27" y="0"/>
                      </a:lnTo>
                      <a:lnTo>
                        <a:pt x="24" y="0"/>
                      </a:lnTo>
                      <a:lnTo>
                        <a:pt x="21" y="0"/>
                      </a:lnTo>
                      <a:lnTo>
                        <a:pt x="18" y="1"/>
                      </a:lnTo>
                      <a:lnTo>
                        <a:pt x="14" y="2"/>
                      </a:lnTo>
                      <a:lnTo>
                        <a:pt x="11" y="3"/>
                      </a:lnTo>
                      <a:lnTo>
                        <a:pt x="9" y="5"/>
                      </a:lnTo>
                      <a:lnTo>
                        <a:pt x="7" y="6"/>
                      </a:lnTo>
                      <a:lnTo>
                        <a:pt x="5" y="7"/>
                      </a:lnTo>
                      <a:lnTo>
                        <a:pt x="3" y="9"/>
                      </a:lnTo>
                      <a:lnTo>
                        <a:pt x="2" y="10"/>
                      </a:lnTo>
                      <a:lnTo>
                        <a:pt x="1" y="11"/>
                      </a:lnTo>
                      <a:lnTo>
                        <a:pt x="0" y="25"/>
                      </a:lnTo>
                      <a:lnTo>
                        <a:pt x="0" y="26"/>
                      </a:lnTo>
                      <a:lnTo>
                        <a:pt x="1" y="27"/>
                      </a:lnTo>
                      <a:lnTo>
                        <a:pt x="3" y="27"/>
                      </a:lnTo>
                      <a:lnTo>
                        <a:pt x="5" y="27"/>
                      </a:lnTo>
                      <a:lnTo>
                        <a:pt x="8" y="27"/>
                      </a:lnTo>
                      <a:lnTo>
                        <a:pt x="11" y="27"/>
                      </a:lnTo>
                      <a:lnTo>
                        <a:pt x="14" y="26"/>
                      </a:lnTo>
                      <a:lnTo>
                        <a:pt x="18" y="25"/>
                      </a:lnTo>
                    </a:path>
                  </a:pathLst>
                </a:custGeom>
                <a:solidFill>
                  <a:srgbClr val="FFCC66"/>
                </a:solidFill>
                <a:ln w="9525" cap="rnd">
                  <a:noFill/>
                  <a:round/>
                  <a:headEnd/>
                  <a:tailEnd/>
                </a:ln>
                <a:effectLst/>
              </p:spPr>
              <p:txBody>
                <a:bodyPr/>
                <a:lstStyle/>
                <a:p>
                  <a:endParaRPr lang="zh-CN" altLang="en-US"/>
                </a:p>
              </p:txBody>
            </p:sp>
            <p:sp>
              <p:nvSpPr>
                <p:cNvPr id="28" name="Freeform 133"/>
                <p:cNvSpPr>
                  <a:spLocks/>
                </p:cNvSpPr>
                <p:nvPr/>
              </p:nvSpPr>
              <p:spPr bwMode="auto">
                <a:xfrm>
                  <a:off x="2272" y="1430"/>
                  <a:ext cx="114" cy="120"/>
                </a:xfrm>
                <a:custGeom>
                  <a:avLst/>
                  <a:gdLst/>
                  <a:ahLst/>
                  <a:cxnLst>
                    <a:cxn ang="0">
                      <a:pos x="108" y="0"/>
                    </a:cxn>
                    <a:cxn ang="0">
                      <a:pos x="113" y="4"/>
                    </a:cxn>
                    <a:cxn ang="0">
                      <a:pos x="4" y="119"/>
                    </a:cxn>
                    <a:cxn ang="0">
                      <a:pos x="0" y="114"/>
                    </a:cxn>
                    <a:cxn ang="0">
                      <a:pos x="108" y="0"/>
                    </a:cxn>
                  </a:cxnLst>
                  <a:rect l="0" t="0" r="r" b="b"/>
                  <a:pathLst>
                    <a:path w="114" h="120">
                      <a:moveTo>
                        <a:pt x="108" y="0"/>
                      </a:moveTo>
                      <a:lnTo>
                        <a:pt x="113" y="4"/>
                      </a:lnTo>
                      <a:lnTo>
                        <a:pt x="4" y="119"/>
                      </a:lnTo>
                      <a:lnTo>
                        <a:pt x="0" y="114"/>
                      </a:lnTo>
                      <a:lnTo>
                        <a:pt x="108" y="0"/>
                      </a:lnTo>
                    </a:path>
                  </a:pathLst>
                </a:custGeom>
                <a:solidFill>
                  <a:schemeClr val="bg2"/>
                </a:solidFill>
                <a:ln w="9525" cap="rnd">
                  <a:noFill/>
                  <a:round/>
                  <a:headEnd/>
                  <a:tailEnd/>
                </a:ln>
                <a:effectLst/>
              </p:spPr>
              <p:txBody>
                <a:bodyPr/>
                <a:lstStyle/>
                <a:p>
                  <a:endParaRPr lang="zh-CN" altLang="en-US"/>
                </a:p>
              </p:txBody>
            </p:sp>
          </p:grpSp>
        </p:grpSp>
        <p:sp>
          <p:nvSpPr>
            <p:cNvPr id="8" name="TextBox 7"/>
            <p:cNvSpPr txBox="1"/>
            <p:nvPr/>
          </p:nvSpPr>
          <p:spPr>
            <a:xfrm>
              <a:off x="899592" y="3933056"/>
              <a:ext cx="1224136"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知识归纳</a:t>
              </a:r>
              <a:endParaRPr lang="zh-CN" altLang="en-US" sz="2000" b="1" i="1" dirty="0">
                <a:solidFill>
                  <a:srgbClr val="FF0000"/>
                </a:solidFill>
                <a:effectLst>
                  <a:outerShdw blurRad="38100" dist="38100" dir="2700000" algn="tl">
                    <a:srgbClr val="000000">
                      <a:alpha val="43137"/>
                    </a:srgbClr>
                  </a:outerShdw>
                </a:effectLst>
              </a:endParaRPr>
            </a:p>
          </p:txBody>
        </p:sp>
      </p:grpSp>
      <p:graphicFrame>
        <p:nvGraphicFramePr>
          <p:cNvPr id="53" name="Group 260"/>
          <p:cNvGraphicFramePr>
            <a:graphicFrameLocks noGrp="1"/>
          </p:cNvGraphicFramePr>
          <p:nvPr/>
        </p:nvGraphicFramePr>
        <p:xfrm>
          <a:off x="755576" y="2780928"/>
          <a:ext cx="7742237" cy="3390583"/>
        </p:xfrm>
        <a:graphic>
          <a:graphicData uri="http://schemas.openxmlformats.org/drawingml/2006/table">
            <a:tbl>
              <a:tblPr/>
              <a:tblGrid>
                <a:gridCol w="1692275"/>
                <a:gridCol w="1468437"/>
                <a:gridCol w="1339850"/>
                <a:gridCol w="1439863"/>
                <a:gridCol w="1801812"/>
              </a:tblGrid>
              <a:tr h="258763">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66CC"/>
                          </a:solidFill>
                          <a:effectLst/>
                          <a:latin typeface="Times New Roman" pitchFamily="18" charset="0"/>
                          <a:ea typeface="宋体" charset="-122"/>
                        </a:rPr>
                        <a:t>物距</a:t>
                      </a:r>
                      <a:endParaRPr kumimoji="0" lang="en-US" sz="2800" b="1" i="0" u="none" strike="noStrike" cap="none" normalizeH="0" baseline="0" dirty="0" smtClean="0">
                        <a:ln>
                          <a:noFill/>
                        </a:ln>
                        <a:solidFill>
                          <a:srgbClr val="0066CC"/>
                        </a:solidFill>
                        <a:effectLst/>
                        <a:latin typeface="Times New Roman" pitchFamily="18" charset="0"/>
                        <a:ea typeface="宋体" charset="-122"/>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28575"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66CC"/>
                          </a:solidFill>
                          <a:effectLst/>
                          <a:latin typeface="Times New Roman" pitchFamily="18" charset="0"/>
                          <a:ea typeface="宋体" charset="-122"/>
                        </a:rPr>
                        <a:t>像的性质</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28575"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66CC"/>
                          </a:solidFill>
                          <a:effectLst/>
                          <a:latin typeface="Times New Roman" pitchFamily="18" charset="0"/>
                          <a:ea typeface="宋体" charset="-122"/>
                        </a:rPr>
                        <a:t>像距</a:t>
                      </a:r>
                      <a:endParaRPr kumimoji="0" lang="en-US" sz="2800" b="1" i="0" u="none" strike="noStrike" cap="none" normalizeH="0" baseline="0" smtClean="0">
                        <a:ln>
                          <a:noFill/>
                        </a:ln>
                        <a:solidFill>
                          <a:srgbClr val="0066CC"/>
                        </a:solidFill>
                        <a:effectLst/>
                        <a:latin typeface="Times New Roman" pitchFamily="18" charset="0"/>
                        <a:ea typeface="宋体" charset="-122"/>
                      </a:endParaRP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28575"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r>
              <a:tr h="490538">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66CC"/>
                          </a:solidFill>
                          <a:effectLst/>
                          <a:latin typeface="Times New Roman" pitchFamily="18" charset="0"/>
                          <a:ea typeface="宋体" charset="-122"/>
                        </a:rPr>
                        <a:t>虚实</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66CC"/>
                          </a:solidFill>
                          <a:effectLst/>
                          <a:latin typeface="Times New Roman" pitchFamily="18" charset="0"/>
                          <a:ea typeface="宋体" charset="-122"/>
                        </a:rPr>
                        <a:t>大小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66CC"/>
                          </a:solidFill>
                          <a:effectLst/>
                          <a:latin typeface="Times New Roman" pitchFamily="18" charset="0"/>
                          <a:ea typeface="宋体" charset="-122"/>
                        </a:rPr>
                        <a:t>正倒</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5143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u</a:t>
                      </a: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r>
                        <a:rPr kumimoji="0" lang="en-US" altLang="zh-CN"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2</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f</a:t>
                      </a:r>
                      <a:endParaRPr kumimoji="0" lang="zh-CN" altLang="en-US" sz="2800" b="1" i="1" u="none" strike="noStrike" cap="none" normalizeH="0" baseline="0" smtClean="0">
                        <a:ln>
                          <a:noFill/>
                        </a:ln>
                        <a:solidFill>
                          <a:schemeClr val="tx2"/>
                        </a:solidFill>
                        <a:effectLst/>
                        <a:latin typeface="Times New Roman" pitchFamily="18" charset="0"/>
                        <a:ea typeface="宋体" charset="-122"/>
                        <a:cs typeface="Times New Roman" pitchFamily="18" charset="0"/>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实像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缩小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倒立</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2</a:t>
                      </a:r>
                      <a:r>
                        <a:rPr kumimoji="0" lang="en-US" altLang="zh-CN" sz="2800" b="1" i="1"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f</a:t>
                      </a:r>
                      <a:r>
                        <a:rPr kumimoji="0" lang="en-US" altLang="zh-CN" sz="2800" b="1" i="0"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 </a:t>
                      </a:r>
                      <a:r>
                        <a:rPr kumimoji="0" lang="zh-CN" altLang="en-US" sz="2800" b="1" i="0" u="none" strike="noStrike" cap="none" normalizeH="0" baseline="0" smtClean="0">
                          <a:ln>
                            <a:noFill/>
                          </a:ln>
                          <a:solidFill>
                            <a:schemeClr val="tx2"/>
                          </a:solidFill>
                          <a:effectLst/>
                          <a:latin typeface="宋体" charset="-122"/>
                          <a:ea typeface="楷体_GB2312" pitchFamily="49" charset="-122"/>
                          <a:cs typeface="Times New Roman" pitchFamily="18" charset="0"/>
                        </a:rPr>
                        <a:t>＞</a:t>
                      </a:r>
                      <a:r>
                        <a:rPr kumimoji="0" lang="en-US" altLang="zh-CN" sz="2800" b="1" i="1"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v</a:t>
                      </a:r>
                      <a:r>
                        <a:rPr kumimoji="0" lang="zh-CN" altLang="en-US" sz="2800" b="1" i="0" u="none" strike="noStrike" cap="none" normalizeH="0" baseline="0" smtClean="0">
                          <a:ln>
                            <a:noFill/>
                          </a:ln>
                          <a:solidFill>
                            <a:schemeClr val="tx2"/>
                          </a:solidFill>
                          <a:effectLst/>
                          <a:latin typeface="宋体" charset="-122"/>
                          <a:ea typeface="楷体_GB2312" pitchFamily="49" charset="-122"/>
                          <a:cs typeface="Times New Roman" pitchFamily="18" charset="0"/>
                        </a:rPr>
                        <a:t>＞</a:t>
                      </a:r>
                      <a:r>
                        <a:rPr kumimoji="0" lang="zh-CN" altLang="en-US" sz="2800" b="1" i="0"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 </a:t>
                      </a:r>
                      <a:r>
                        <a:rPr kumimoji="0" lang="en-US" altLang="zh-CN" sz="2800" b="1" i="1"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f</a:t>
                      </a: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r>
              <a:tr h="42862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1" u="none" strike="noStrike" cap="none" normalizeH="0" baseline="0" smtClean="0">
                          <a:ln>
                            <a:noFill/>
                          </a:ln>
                          <a:solidFill>
                            <a:srgbClr val="FF0000"/>
                          </a:solidFill>
                          <a:effectLst/>
                          <a:latin typeface="Times New Roman" pitchFamily="18" charset="0"/>
                          <a:ea typeface="宋体" charset="-122"/>
                          <a:cs typeface="Times New Roman" pitchFamily="18" charset="0"/>
                        </a:rPr>
                        <a:t>u</a:t>
                      </a:r>
                      <a:r>
                        <a:rPr kumimoji="0" lang="zh-CN" altLang="en-US" sz="2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a:t>
                      </a:r>
                      <a:r>
                        <a:rPr kumimoji="0" lang="en-US" altLang="zh-CN" sz="2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2</a:t>
                      </a:r>
                      <a:r>
                        <a:rPr kumimoji="0" lang="en-US" altLang="zh-CN" sz="2800" b="1" i="1" u="none" strike="noStrike" cap="none" normalizeH="0" baseline="0" smtClean="0">
                          <a:ln>
                            <a:noFill/>
                          </a:ln>
                          <a:solidFill>
                            <a:srgbClr val="FF0000"/>
                          </a:solidFill>
                          <a:effectLst/>
                          <a:latin typeface="Times New Roman" pitchFamily="18" charset="0"/>
                          <a:ea typeface="宋体" charset="-122"/>
                          <a:cs typeface="Times New Roman" pitchFamily="18" charset="0"/>
                        </a:rPr>
                        <a:t>f</a:t>
                      </a:r>
                      <a:endParaRPr kumimoji="0" lang="zh-CN" altLang="en-US" sz="2800" b="1" i="1" u="none" strike="noStrike" cap="none" normalizeH="0" baseline="0" smtClean="0">
                        <a:ln>
                          <a:noFill/>
                        </a:ln>
                        <a:solidFill>
                          <a:srgbClr val="FF0000"/>
                        </a:solidFill>
                        <a:effectLst/>
                        <a:latin typeface="Times New Roman" pitchFamily="18" charset="0"/>
                        <a:ea typeface="宋体" charset="-122"/>
                        <a:cs typeface="Times New Roman" pitchFamily="18" charset="0"/>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实像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等大</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倒立</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v</a:t>
                      </a: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r>
                        <a:rPr kumimoji="0" lang="en-US" altLang="zh-CN"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2</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f</a:t>
                      </a: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r>
              <a:tr h="51752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2</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f </a:t>
                      </a: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u</a:t>
                      </a: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 </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f</a:t>
                      </a:r>
                      <a:endParaRPr kumimoji="0" lang="zh-CN" altLang="en-US" sz="2800" b="1" i="1" u="none" strike="noStrike" cap="none" normalizeH="0" baseline="0" smtClean="0">
                        <a:ln>
                          <a:noFill/>
                        </a:ln>
                        <a:solidFill>
                          <a:schemeClr val="tx2"/>
                        </a:solidFill>
                        <a:effectLst/>
                        <a:latin typeface="Times New Roman" pitchFamily="18" charset="0"/>
                        <a:ea typeface="宋体" charset="-122"/>
                        <a:cs typeface="Times New Roman" pitchFamily="18" charset="0"/>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实像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放大</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倒立</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1"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v</a:t>
                      </a:r>
                      <a:r>
                        <a:rPr kumimoji="0" lang="zh-CN" altLang="en-US" sz="2800" b="1" i="0"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a:t>
                      </a:r>
                      <a:r>
                        <a:rPr kumimoji="0" lang="en-US" altLang="zh-CN" sz="2800" b="1" i="0"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2</a:t>
                      </a:r>
                      <a:r>
                        <a:rPr kumimoji="0" lang="en-US" altLang="zh-CN" sz="2800" b="1" i="1"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f</a:t>
                      </a: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r>
              <a:tr h="4730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1" u="none" strike="noStrike" cap="none" normalizeH="0" baseline="0" smtClean="0">
                          <a:ln>
                            <a:noFill/>
                          </a:ln>
                          <a:solidFill>
                            <a:srgbClr val="FF0000"/>
                          </a:solidFill>
                          <a:effectLst/>
                          <a:latin typeface="Times New Roman" pitchFamily="18" charset="0"/>
                          <a:ea typeface="宋体" charset="-122"/>
                          <a:cs typeface="Times New Roman" pitchFamily="18" charset="0"/>
                        </a:rPr>
                        <a:t>u</a:t>
                      </a:r>
                      <a:r>
                        <a:rPr kumimoji="0" lang="zh-CN" altLang="en-US" sz="2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a:t>
                      </a:r>
                      <a:r>
                        <a:rPr kumimoji="0" lang="en-US" altLang="zh-CN" sz="2800" b="1" i="1" u="none" strike="noStrike" cap="none" normalizeH="0" baseline="0" smtClean="0">
                          <a:ln>
                            <a:noFill/>
                          </a:ln>
                          <a:solidFill>
                            <a:srgbClr val="FF0000"/>
                          </a:solidFill>
                          <a:effectLst/>
                          <a:latin typeface="Times New Roman" pitchFamily="18" charset="0"/>
                          <a:ea typeface="宋体" charset="-122"/>
                          <a:cs typeface="Times New Roman" pitchFamily="18" charset="0"/>
                        </a:rPr>
                        <a:t>f</a:t>
                      </a:r>
                      <a:endParaRPr kumimoji="0" lang="zh-CN" altLang="en-US" sz="2800" b="1" i="1" u="none" strike="noStrike" cap="none" normalizeH="0" baseline="0" smtClean="0">
                        <a:ln>
                          <a:noFill/>
                        </a:ln>
                        <a:solidFill>
                          <a:srgbClr val="FF0000"/>
                        </a:solidFill>
                        <a:effectLst/>
                        <a:latin typeface="Times New Roman" pitchFamily="18" charset="0"/>
                        <a:ea typeface="宋体" charset="-122"/>
                        <a:cs typeface="Times New Roman" pitchFamily="18" charset="0"/>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不成像</a:t>
                      </a: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39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u</a:t>
                      </a: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f</a:t>
                      </a:r>
                      <a:endParaRPr kumimoji="0" lang="zh-CN" altLang="en-US" sz="2800" b="1" i="1" u="none" strike="noStrike" cap="none" normalizeH="0" baseline="0" smtClean="0">
                        <a:ln>
                          <a:noFill/>
                        </a:ln>
                        <a:solidFill>
                          <a:schemeClr val="tx2"/>
                        </a:solidFill>
                        <a:effectLst/>
                        <a:latin typeface="Times New Roman" pitchFamily="18" charset="0"/>
                        <a:ea typeface="宋体" charset="-122"/>
                        <a:cs typeface="Times New Roman" pitchFamily="18" charset="0"/>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虚像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放大</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正立</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2"/>
                          </a:solidFill>
                          <a:effectLst/>
                          <a:latin typeface="Times New Roman" pitchFamily="18" charset="0"/>
                          <a:ea typeface="宋体" charset="-122"/>
                          <a:cs typeface="Times New Roman" pitchFamily="18" charset="0"/>
                        </a:rPr>
                        <a:t>与物同侧</a:t>
                      </a: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1</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24577" name="Rectangle 1"/>
          <p:cNvSpPr>
            <a:spLocks noChangeArrowheads="1"/>
          </p:cNvSpPr>
          <p:nvPr/>
        </p:nvSpPr>
        <p:spPr bwMode="auto">
          <a:xfrm>
            <a:off x="1979712" y="1853625"/>
            <a:ext cx="576064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小明在做</a:t>
            </a:r>
            <a:r>
              <a:rPr kumimoji="0" lang="zh-CN"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探究凸透镜成像的规律</a:t>
            </a:r>
            <a:r>
              <a:rPr kumimoji="0" lang="zh-CN"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的实验时</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所用凸透镜的焦距为</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15cm</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。将蜡烛放在距离该透镜</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25cm</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处时</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蜡烛在光屏上所成清晰的像是</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24578" name="Image0417.jpeg"/>
          <p:cNvPicPr>
            <a:picLocks noChangeAspect="1" noChangeArrowheads="1"/>
          </p:cNvPicPr>
          <p:nvPr/>
        </p:nvPicPr>
        <p:blipFill>
          <a:blip r:embed="rId6" cstate="print"/>
          <a:srcRect/>
          <a:stretch>
            <a:fillRect/>
          </a:stretch>
        </p:blipFill>
        <p:spPr bwMode="auto">
          <a:xfrm>
            <a:off x="2123728" y="2924944"/>
            <a:ext cx="5904656" cy="1838325"/>
          </a:xfrm>
          <a:prstGeom prst="rect">
            <a:avLst/>
          </a:prstGeom>
          <a:noFill/>
          <a:ln w="9525">
            <a:noFill/>
            <a:miter lim="800000"/>
            <a:headEnd/>
            <a:tailEnd/>
          </a:ln>
        </p:spPr>
      </p:pic>
      <p:sp>
        <p:nvSpPr>
          <p:cNvPr id="24579" name="Rectangle 3"/>
          <p:cNvSpPr>
            <a:spLocks noChangeArrowheads="1"/>
          </p:cNvSpPr>
          <p:nvPr/>
        </p:nvSpPr>
        <p:spPr bwMode="auto">
          <a:xfrm>
            <a:off x="1979712" y="4869160"/>
            <a:ext cx="644420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解析</a:t>
            </a:r>
            <a:r>
              <a:rPr kumimoji="0" lang="zh-CN" alt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选</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。本题主要考查了凸透镜成像的规律。由题意知：</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f=15cm,</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则</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2f=30cm</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。蜡烛到凸透镜的距离即物距</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f&lt;u=25cm&lt;2f</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。根据凸透镜成像的规律</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此时成倒立放大的实像。故选</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endPar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40" name="TextBox 39"/>
          <p:cNvSpPr txBox="1"/>
          <p:nvPr/>
        </p:nvSpPr>
        <p:spPr>
          <a:xfrm>
            <a:off x="6732240" y="2492896"/>
            <a:ext cx="432048" cy="369332"/>
          </a:xfrm>
          <a:prstGeom prst="rect">
            <a:avLst/>
          </a:prstGeom>
          <a:noFill/>
        </p:spPr>
        <p:txBody>
          <a:bodyPr wrap="square" rtlCol="0">
            <a:spAutoFit/>
          </a:bodyPr>
          <a:lstStyle/>
          <a:p>
            <a:r>
              <a:rPr lang="en-US" altLang="zh-CN" b="1" dirty="0" smtClean="0">
                <a:solidFill>
                  <a:srgbClr val="FF0000"/>
                </a:solidFill>
                <a:effectLst>
                  <a:outerShdw blurRad="38100" dist="38100" dir="2700000" algn="tl">
                    <a:srgbClr val="000000">
                      <a:alpha val="43137"/>
                    </a:srgbClr>
                  </a:outerShdw>
                </a:effectLst>
              </a:rPr>
              <a:t>A</a:t>
            </a:r>
            <a:endParaRPr lang="zh-CN" altLang="en-US" b="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blinds(horizontal)">
                                      <p:cBhvr>
                                        <p:cTn id="12"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2</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22529" name="Rectangle 1"/>
          <p:cNvSpPr>
            <a:spLocks noChangeArrowheads="1"/>
          </p:cNvSpPr>
          <p:nvPr/>
        </p:nvSpPr>
        <p:spPr bwMode="auto">
          <a:xfrm>
            <a:off x="1907704" y="2132856"/>
            <a:ext cx="612068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一个焦距为</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10cm</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的凸透镜</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当蜡烛距它</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15cm</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时</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在光屏上得到一个倒立</a:t>
            </a:r>
            <a:r>
              <a:rPr kumimoji="0" lang="zh-CN" altLang="en-US" sz="2000"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选填</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放大</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缩小</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或</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等大</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的像</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将蜡烛向透镜移近</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7cm</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后</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在光屏上（      ）</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选填</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能</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或</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不能</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成像。</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2530" name="Rectangle 2"/>
          <p:cNvSpPr>
            <a:spLocks noChangeArrowheads="1"/>
          </p:cNvSpPr>
          <p:nvPr/>
        </p:nvSpPr>
        <p:spPr bwMode="auto">
          <a:xfrm>
            <a:off x="1907704" y="3419128"/>
            <a:ext cx="5976664"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解析</a:t>
            </a:r>
            <a:r>
              <a:rPr kumimoji="0" lang="zh-CN" alt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本题考查凸透镜成像规律的知识。蜡烛距凸透镜为</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15cm,</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大于</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1</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倍焦距小于</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2</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倍焦距</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所以凸透镜成倒立、放大的实像。将蜡烛向凸透镜移近</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7cm</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后</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物距小于</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1</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倍焦距</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故凸透镜成正立、放大的虚像</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由于成的是虚像</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故光屏上不能成像。</a:t>
            </a:r>
            <a:endPar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22531" name="Rectangle 3"/>
          <p:cNvSpPr>
            <a:spLocks noChangeArrowheads="1"/>
          </p:cNvSpPr>
          <p:nvPr/>
        </p:nvSpPr>
        <p:spPr bwMode="auto">
          <a:xfrm>
            <a:off x="2051720" y="5301208"/>
            <a:ext cx="223651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答案：</a:t>
            </a:r>
            <a:r>
              <a:rPr kumimoji="0" 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放大　不能</a:t>
            </a:r>
            <a:endParaRPr kumimoji="0" 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40" name="TextBox 69"/>
          <p:cNvSpPr txBox="1"/>
          <p:nvPr/>
        </p:nvSpPr>
        <p:spPr>
          <a:xfrm>
            <a:off x="3923928" y="2420888"/>
            <a:ext cx="79208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i="1" dirty="0" smtClean="0">
                <a:solidFill>
                  <a:srgbClr val="FF0000"/>
                </a:solidFill>
                <a:effectLst>
                  <a:outerShdw blurRad="38100" dist="38100" dir="2700000" algn="tl">
                    <a:srgbClr val="000000">
                      <a:alpha val="43137"/>
                    </a:srgbClr>
                  </a:outerShdw>
                </a:effectLst>
              </a:rPr>
              <a:t>放大</a:t>
            </a:r>
            <a:endParaRPr lang="zh-CN" altLang="en-US" b="1" i="1" dirty="0">
              <a:solidFill>
                <a:srgbClr val="FF0000"/>
              </a:solidFill>
              <a:effectLst>
                <a:outerShdw blurRad="38100" dist="38100" dir="2700000" algn="tl">
                  <a:srgbClr val="000000">
                    <a:alpha val="43137"/>
                  </a:srgbClr>
                </a:outerShdw>
              </a:effectLst>
            </a:endParaRPr>
          </a:p>
        </p:txBody>
      </p:sp>
      <p:sp>
        <p:nvSpPr>
          <p:cNvPr id="41" name="TextBox 69"/>
          <p:cNvSpPr txBox="1"/>
          <p:nvPr/>
        </p:nvSpPr>
        <p:spPr>
          <a:xfrm>
            <a:off x="2267744" y="3068960"/>
            <a:ext cx="79208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i="1" dirty="0" smtClean="0">
                <a:solidFill>
                  <a:srgbClr val="FF0000"/>
                </a:solidFill>
                <a:effectLst>
                  <a:outerShdw blurRad="38100" dist="38100" dir="2700000" algn="tl">
                    <a:srgbClr val="000000">
                      <a:alpha val="43137"/>
                    </a:srgbClr>
                  </a:outerShdw>
                </a:effectLst>
              </a:rPr>
              <a:t>不能</a:t>
            </a:r>
            <a:endParaRPr lang="zh-CN" altLang="en-US" b="1" i="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ppt_x"/>
                                          </p:val>
                                        </p:tav>
                                        <p:tav tm="100000">
                                          <p:val>
                                            <p:strVal val="#ppt_x"/>
                                          </p:val>
                                        </p:tav>
                                      </p:tavLst>
                                    </p:anim>
                                    <p:anim calcmode="lin" valueType="num">
                                      <p:cBhvr additive="base">
                                        <p:cTn id="1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2530"/>
                                        </p:tgtEl>
                                        <p:attrNameLst>
                                          <p:attrName>style.visibility</p:attrName>
                                        </p:attrNameLst>
                                      </p:cBhvr>
                                      <p:to>
                                        <p:strVal val="visible"/>
                                      </p:to>
                                    </p:set>
                                    <p:animEffect transition="in" filter="blinds(horizontal)">
                                      <p:cBhvr>
                                        <p:cTn id="18" dur="500"/>
                                        <p:tgtEl>
                                          <p:spTgt spid="2253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2531"/>
                                        </p:tgtEl>
                                        <p:attrNameLst>
                                          <p:attrName>style.visibility</p:attrName>
                                        </p:attrNameLst>
                                      </p:cBhvr>
                                      <p:to>
                                        <p:strVal val="visible"/>
                                      </p:to>
                                    </p:set>
                                    <p:anim calcmode="lin" valueType="num">
                                      <p:cBhvr additive="base">
                                        <p:cTn id="23" dur="500" fill="hold"/>
                                        <p:tgtEl>
                                          <p:spTgt spid="22531"/>
                                        </p:tgtEl>
                                        <p:attrNameLst>
                                          <p:attrName>ppt_x</p:attrName>
                                        </p:attrNameLst>
                                      </p:cBhvr>
                                      <p:tavLst>
                                        <p:tav tm="0">
                                          <p:val>
                                            <p:strVal val="#ppt_x"/>
                                          </p:val>
                                        </p:tav>
                                        <p:tav tm="100000">
                                          <p:val>
                                            <p:strVal val="#ppt_x"/>
                                          </p:val>
                                        </p:tav>
                                      </p:tavLst>
                                    </p:anim>
                                    <p:anim calcmode="lin" valueType="num">
                                      <p:cBhvr additive="base">
                                        <p:cTn id="24"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2</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82945" name="Rectangle 1"/>
          <p:cNvSpPr>
            <a:spLocks noChangeArrowheads="1"/>
          </p:cNvSpPr>
          <p:nvPr/>
        </p:nvSpPr>
        <p:spPr bwMode="auto">
          <a:xfrm>
            <a:off x="1907704" y="2214736"/>
            <a:ext cx="648072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实验名称</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探究凸透镜成像规律</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设计实验与进行实验</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实验器材：刻度尺、蜡烛、凸透镜、光屏</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如图所示</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从左到右分别放置蜡烛、凸透镜和光屏。</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82946" name="Image0420.jpeg"/>
          <p:cNvPicPr>
            <a:picLocks noChangeAspect="1" noChangeArrowheads="1"/>
          </p:cNvPicPr>
          <p:nvPr/>
        </p:nvPicPr>
        <p:blipFill>
          <a:blip r:embed="rId6" cstate="print"/>
          <a:srcRect/>
          <a:stretch>
            <a:fillRect/>
          </a:stretch>
        </p:blipFill>
        <p:spPr bwMode="auto">
          <a:xfrm>
            <a:off x="1979712" y="3717032"/>
            <a:ext cx="5976664" cy="2232248"/>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2</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87041" name="Rectangle 1"/>
          <p:cNvSpPr>
            <a:spLocks noChangeArrowheads="1"/>
          </p:cNvSpPr>
          <p:nvPr/>
        </p:nvSpPr>
        <p:spPr bwMode="auto">
          <a:xfrm>
            <a:off x="1835696" y="2204864"/>
            <a:ext cx="5904656"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只需要将三者中心调至同一高度。</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B.</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需将三者中心调至同一高度并在同一直线上。</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其中说法</a:t>
            </a:r>
            <a:r>
              <a:rPr kumimoji="0" lang="zh-CN" altLang="en-US" sz="2000"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正确</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填序号</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40" name="表格 39"/>
          <p:cNvGraphicFramePr>
            <a:graphicFrameLocks noGrp="1"/>
          </p:cNvGraphicFramePr>
          <p:nvPr/>
        </p:nvGraphicFramePr>
        <p:xfrm>
          <a:off x="1979712" y="4077072"/>
          <a:ext cx="5554980" cy="1440180"/>
        </p:xfrm>
        <a:graphic>
          <a:graphicData uri="http://schemas.openxmlformats.org/drawingml/2006/table">
            <a:tbl>
              <a:tblPr/>
              <a:tblGrid>
                <a:gridCol w="1851660"/>
                <a:gridCol w="1851660"/>
                <a:gridCol w="1851660"/>
              </a:tblGrid>
              <a:tr h="264029">
                <a:tc>
                  <a:txBody>
                    <a:bodyPr/>
                    <a:lstStyle/>
                    <a:p>
                      <a:pPr algn="ctr">
                        <a:lnSpc>
                          <a:spcPct val="150000"/>
                        </a:lnSpc>
                        <a:spcAft>
                          <a:spcPts val="0"/>
                        </a:spcAft>
                      </a:pPr>
                      <a:r>
                        <a:rPr lang="zh-CN" sz="1050" kern="100" dirty="0">
                          <a:latin typeface="Times New Roman"/>
                          <a:ea typeface="宋体"/>
                          <a:cs typeface="Mongolian Baiti"/>
                        </a:rPr>
                        <a:t>实验序号</a:t>
                      </a: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050" kern="100">
                          <a:latin typeface="Times New Roman"/>
                          <a:ea typeface="宋体"/>
                          <a:cs typeface="Mongolian Baiti"/>
                        </a:rPr>
                        <a:t>物体到凸透镜</a:t>
                      </a:r>
                    </a:p>
                    <a:p>
                      <a:pPr algn="ctr">
                        <a:lnSpc>
                          <a:spcPct val="150000"/>
                        </a:lnSpc>
                        <a:spcAft>
                          <a:spcPts val="0"/>
                        </a:spcAft>
                      </a:pPr>
                      <a:r>
                        <a:rPr lang="zh-CN" sz="1050" kern="100">
                          <a:latin typeface="Times New Roman"/>
                          <a:ea typeface="宋体"/>
                          <a:cs typeface="Mongolian Baiti"/>
                        </a:rPr>
                        <a:t>的距离</a:t>
                      </a:r>
                      <a:r>
                        <a:rPr lang="en-US" sz="1050" kern="100">
                          <a:latin typeface="Times New Roman"/>
                          <a:ea typeface="宋体"/>
                          <a:cs typeface="Mongolian Baiti"/>
                        </a:rPr>
                        <a:t>/cm</a:t>
                      </a:r>
                      <a:endParaRPr lang="zh-CN" sz="1050" kern="10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050" kern="100">
                          <a:latin typeface="Times New Roman"/>
                          <a:ea typeface="宋体"/>
                          <a:cs typeface="Mongolian Baiti"/>
                        </a:rPr>
                        <a:t>光屏上的像到凸</a:t>
                      </a:r>
                    </a:p>
                    <a:p>
                      <a:pPr algn="ctr">
                        <a:lnSpc>
                          <a:spcPct val="150000"/>
                        </a:lnSpc>
                        <a:spcAft>
                          <a:spcPts val="0"/>
                        </a:spcAft>
                      </a:pPr>
                      <a:r>
                        <a:rPr lang="zh-CN" sz="1050" kern="100">
                          <a:latin typeface="Times New Roman"/>
                          <a:ea typeface="宋体"/>
                          <a:cs typeface="Mongolian Baiti"/>
                        </a:rPr>
                        <a:t>透镜的距离</a:t>
                      </a:r>
                      <a:r>
                        <a:rPr lang="en-US" sz="1050" kern="100">
                          <a:latin typeface="Times New Roman"/>
                          <a:ea typeface="宋体"/>
                          <a:cs typeface="Mongolian Baiti"/>
                        </a:rPr>
                        <a:t>/cm</a:t>
                      </a:r>
                      <a:endParaRPr lang="zh-CN" sz="1050" kern="10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015">
                <a:tc>
                  <a:txBody>
                    <a:bodyPr/>
                    <a:lstStyle/>
                    <a:p>
                      <a:pPr algn="ctr">
                        <a:lnSpc>
                          <a:spcPct val="150000"/>
                        </a:lnSpc>
                        <a:spcAft>
                          <a:spcPts val="0"/>
                        </a:spcAft>
                      </a:pPr>
                      <a:r>
                        <a:rPr lang="en-US" sz="1050" kern="100">
                          <a:latin typeface="宋体"/>
                          <a:ea typeface="宋体"/>
                          <a:cs typeface="Mongolian Baiti"/>
                        </a:rPr>
                        <a:t>1</a:t>
                      </a:r>
                      <a:endParaRPr lang="zh-CN" sz="1050" kern="100">
                        <a:latin typeface="Times New Roman"/>
                        <a:ea typeface="宋体"/>
                        <a:cs typeface="Mongolian Baiti"/>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宋体"/>
                          <a:ea typeface="宋体"/>
                          <a:cs typeface="Mongolian Baiti"/>
                        </a:rPr>
                        <a:t>40</a:t>
                      </a:r>
                      <a:endParaRPr lang="zh-CN" sz="1050" kern="10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宋体"/>
                          <a:ea typeface="宋体"/>
                          <a:cs typeface="Mongolian Baiti"/>
                        </a:rPr>
                        <a:t>13.3</a:t>
                      </a:r>
                      <a:endParaRPr lang="zh-CN" sz="1050" kern="10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015">
                <a:tc>
                  <a:txBody>
                    <a:bodyPr/>
                    <a:lstStyle/>
                    <a:p>
                      <a:pPr algn="ctr">
                        <a:lnSpc>
                          <a:spcPct val="150000"/>
                        </a:lnSpc>
                        <a:spcAft>
                          <a:spcPts val="0"/>
                        </a:spcAft>
                      </a:pPr>
                      <a:r>
                        <a:rPr lang="en-US" sz="1050" kern="100">
                          <a:latin typeface="宋体"/>
                          <a:ea typeface="宋体"/>
                          <a:cs typeface="Mongolian Baiti"/>
                        </a:rPr>
                        <a:t>2</a:t>
                      </a:r>
                      <a:endParaRPr lang="zh-CN" sz="1050" kern="100">
                        <a:latin typeface="Times New Roman"/>
                        <a:ea typeface="宋体"/>
                        <a:cs typeface="Mongolian Baiti"/>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dirty="0">
                          <a:latin typeface="宋体"/>
                          <a:ea typeface="宋体"/>
                          <a:cs typeface="Mongolian Baiti"/>
                        </a:rPr>
                        <a:t>30</a:t>
                      </a:r>
                      <a:endParaRPr lang="zh-CN" sz="1050" kern="100" dirty="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宋体"/>
                          <a:ea typeface="宋体"/>
                          <a:cs typeface="Mongolian Baiti"/>
                        </a:rPr>
                        <a:t>15</a:t>
                      </a:r>
                      <a:endParaRPr lang="zh-CN" sz="1050" kern="10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015">
                <a:tc>
                  <a:txBody>
                    <a:bodyPr/>
                    <a:lstStyle/>
                    <a:p>
                      <a:pPr algn="ctr">
                        <a:lnSpc>
                          <a:spcPct val="150000"/>
                        </a:lnSpc>
                        <a:spcAft>
                          <a:spcPts val="0"/>
                        </a:spcAft>
                      </a:pPr>
                      <a:r>
                        <a:rPr lang="en-US" sz="1050" kern="100">
                          <a:latin typeface="宋体"/>
                          <a:ea typeface="宋体"/>
                          <a:cs typeface="Mongolian Baiti"/>
                        </a:rPr>
                        <a:t>3</a:t>
                      </a:r>
                      <a:endParaRPr lang="zh-CN" sz="1050" kern="100">
                        <a:latin typeface="Times New Roman"/>
                        <a:ea typeface="宋体"/>
                        <a:cs typeface="Mongolian Baiti"/>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宋体"/>
                          <a:ea typeface="宋体"/>
                          <a:cs typeface="Mongolian Baiti"/>
                        </a:rPr>
                        <a:t>20</a:t>
                      </a:r>
                      <a:endParaRPr lang="zh-CN" sz="1050" kern="10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宋体"/>
                          <a:ea typeface="宋体"/>
                          <a:cs typeface="Mongolian Baiti"/>
                        </a:rPr>
                        <a:t>20</a:t>
                      </a:r>
                      <a:endParaRPr lang="zh-CN" sz="1050" kern="10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015">
                <a:tc>
                  <a:txBody>
                    <a:bodyPr/>
                    <a:lstStyle/>
                    <a:p>
                      <a:pPr algn="ctr">
                        <a:lnSpc>
                          <a:spcPct val="150000"/>
                        </a:lnSpc>
                        <a:spcAft>
                          <a:spcPts val="0"/>
                        </a:spcAft>
                      </a:pPr>
                      <a:r>
                        <a:rPr lang="en-US" sz="1050" kern="100">
                          <a:latin typeface="宋体"/>
                          <a:ea typeface="宋体"/>
                          <a:cs typeface="Mongolian Baiti"/>
                        </a:rPr>
                        <a:t>4</a:t>
                      </a:r>
                      <a:endParaRPr lang="zh-CN" sz="1050" kern="100">
                        <a:latin typeface="Times New Roman"/>
                        <a:ea typeface="宋体"/>
                        <a:cs typeface="Mongolian Baiti"/>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宋体"/>
                          <a:ea typeface="宋体"/>
                          <a:cs typeface="Mongolian Baiti"/>
                        </a:rPr>
                        <a:t>15</a:t>
                      </a:r>
                      <a:endParaRPr lang="zh-CN" sz="1050" kern="10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dirty="0">
                          <a:latin typeface="宋体"/>
                          <a:ea typeface="宋体"/>
                          <a:cs typeface="Mongolian Baiti"/>
                        </a:rPr>
                        <a:t>30</a:t>
                      </a:r>
                      <a:endParaRPr lang="zh-CN" sz="1050" kern="100" dirty="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87042" name="Rectangle 2"/>
          <p:cNvSpPr>
            <a:spLocks noChangeArrowheads="1"/>
          </p:cNvSpPr>
          <p:nvPr/>
        </p:nvSpPr>
        <p:spPr bwMode="auto">
          <a:xfrm>
            <a:off x="1979712" y="3284984"/>
            <a:ext cx="5796136" cy="9848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正确调整后</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不断改变蜡烛与凸透镜间的距离</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并移动光屏进行实验</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所获得的数据如下表：</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41" name="表格 40"/>
          <p:cNvGraphicFramePr>
            <a:graphicFrameLocks noGrp="1"/>
          </p:cNvGraphicFramePr>
          <p:nvPr/>
        </p:nvGraphicFramePr>
        <p:xfrm>
          <a:off x="1979712" y="5517232"/>
          <a:ext cx="5554980" cy="480060"/>
        </p:xfrm>
        <a:graphic>
          <a:graphicData uri="http://schemas.openxmlformats.org/drawingml/2006/table">
            <a:tbl>
              <a:tblPr/>
              <a:tblGrid>
                <a:gridCol w="1851660"/>
                <a:gridCol w="1851660"/>
                <a:gridCol w="1851660"/>
              </a:tblGrid>
              <a:tr h="0">
                <a:tc>
                  <a:txBody>
                    <a:bodyPr/>
                    <a:lstStyle/>
                    <a:p>
                      <a:pPr algn="ctr">
                        <a:lnSpc>
                          <a:spcPct val="150000"/>
                        </a:lnSpc>
                        <a:spcAft>
                          <a:spcPts val="0"/>
                        </a:spcAft>
                      </a:pPr>
                      <a:r>
                        <a:rPr lang="en-US" sz="1050" kern="100">
                          <a:latin typeface="宋体"/>
                          <a:ea typeface="宋体"/>
                          <a:cs typeface="Mongolian Baiti"/>
                        </a:rPr>
                        <a:t>5</a:t>
                      </a:r>
                      <a:endParaRPr lang="zh-CN" sz="1050" kern="100">
                        <a:latin typeface="Times New Roman"/>
                        <a:ea typeface="宋体"/>
                        <a:cs typeface="Mongolian Baiti"/>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宋体"/>
                          <a:ea typeface="宋体"/>
                          <a:cs typeface="Mongolian Baiti"/>
                        </a:rPr>
                        <a:t>10</a:t>
                      </a:r>
                      <a:endParaRPr lang="zh-CN" sz="1050" kern="10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050" kern="100">
                          <a:latin typeface="Times New Roman"/>
                          <a:ea typeface="宋体"/>
                          <a:cs typeface="Mongolian Baiti"/>
                        </a:rPr>
                        <a:t>光屏上没有像</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en-US" sz="1050" kern="100">
                          <a:latin typeface="宋体"/>
                          <a:ea typeface="宋体"/>
                          <a:cs typeface="Mongolian Baiti"/>
                        </a:rPr>
                        <a:t>6</a:t>
                      </a:r>
                      <a:endParaRPr lang="zh-CN" sz="1050" kern="100">
                        <a:latin typeface="Times New Roman"/>
                        <a:ea typeface="宋体"/>
                        <a:cs typeface="Mongolian Baiti"/>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宋体"/>
                          <a:ea typeface="宋体"/>
                          <a:cs typeface="Mongolian Baiti"/>
                        </a:rPr>
                        <a:t>8</a:t>
                      </a:r>
                      <a:endParaRPr lang="zh-CN" sz="1050" kern="100">
                        <a:latin typeface="Times New Roman"/>
                        <a:ea typeface="宋体"/>
                        <a:cs typeface="Mongolian Bait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050" kern="100" dirty="0">
                          <a:latin typeface="Times New Roman"/>
                          <a:ea typeface="宋体"/>
                          <a:cs typeface="Mongolian Baiti"/>
                        </a:rPr>
                        <a:t>光屏上没有像</a:t>
                      </a: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42" name="TextBox 69"/>
          <p:cNvSpPr txBox="1"/>
          <p:nvPr/>
        </p:nvSpPr>
        <p:spPr>
          <a:xfrm>
            <a:off x="3131840" y="2780928"/>
            <a:ext cx="79208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i="1" dirty="0" smtClean="0">
                <a:solidFill>
                  <a:srgbClr val="FF0000"/>
                </a:solidFill>
                <a:effectLst>
                  <a:outerShdw blurRad="38100" dist="38100" dir="2700000" algn="tl">
                    <a:srgbClr val="000000">
                      <a:alpha val="43137"/>
                    </a:srgbClr>
                  </a:outerShdw>
                </a:effectLst>
              </a:rPr>
              <a:t>B</a:t>
            </a:r>
            <a:endParaRPr lang="zh-CN" altLang="en-US" b="1" i="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linds(horizontal)">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619672" y="1700808"/>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2</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89089" name="Rectangle 1"/>
          <p:cNvSpPr>
            <a:spLocks noChangeArrowheads="1"/>
          </p:cNvSpPr>
          <p:nvPr/>
        </p:nvSpPr>
        <p:spPr bwMode="auto">
          <a:xfrm>
            <a:off x="1835696" y="2132856"/>
            <a:ext cx="5904656"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分析与论证</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当凸透镜成实像时</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物距增大</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像距</a:t>
            </a:r>
            <a:r>
              <a:rPr kumimoji="0" lang="zh-CN" altLang="en-US" sz="2000"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如图所示</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光屏应移至</a:t>
            </a:r>
            <a:r>
              <a:rPr kumimoji="0" lang="zh-CN" altLang="en-US" sz="2000"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区域才能找到清晰的像。</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89090" name="Image0421.jpeg"/>
          <p:cNvPicPr>
            <a:picLocks noChangeAspect="1" noChangeArrowheads="1"/>
          </p:cNvPicPr>
          <p:nvPr/>
        </p:nvPicPr>
        <p:blipFill>
          <a:blip r:embed="rId6" cstate="print"/>
          <a:srcRect/>
          <a:stretch>
            <a:fillRect/>
          </a:stretch>
        </p:blipFill>
        <p:spPr bwMode="auto">
          <a:xfrm>
            <a:off x="1979712" y="3645024"/>
            <a:ext cx="5832648" cy="2160240"/>
          </a:xfrm>
          <a:prstGeom prst="rect">
            <a:avLst/>
          </a:prstGeom>
          <a:noFill/>
          <a:ln w="9525">
            <a:noFill/>
            <a:miter lim="800000"/>
            <a:headEnd/>
            <a:tailEnd/>
          </a:ln>
        </p:spPr>
      </p:pic>
      <p:sp>
        <p:nvSpPr>
          <p:cNvPr id="36" name="TextBox 69"/>
          <p:cNvSpPr txBox="1"/>
          <p:nvPr/>
        </p:nvSpPr>
        <p:spPr>
          <a:xfrm>
            <a:off x="6372200" y="2420888"/>
            <a:ext cx="79208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i="1" dirty="0" smtClean="0">
                <a:solidFill>
                  <a:srgbClr val="FF0000"/>
                </a:solidFill>
                <a:effectLst>
                  <a:outerShdw blurRad="38100" dist="38100" dir="2700000" algn="tl">
                    <a:srgbClr val="000000">
                      <a:alpha val="43137"/>
                    </a:srgbClr>
                  </a:outerShdw>
                </a:effectLst>
              </a:rPr>
              <a:t>减小</a:t>
            </a:r>
            <a:endParaRPr lang="zh-CN" altLang="en-US" b="1" i="1" dirty="0">
              <a:solidFill>
                <a:srgbClr val="FF0000"/>
              </a:solidFill>
              <a:effectLst>
                <a:outerShdw blurRad="38100" dist="38100" dir="2700000" algn="tl">
                  <a:srgbClr val="000000">
                    <a:alpha val="43137"/>
                  </a:srgbClr>
                </a:outerShdw>
              </a:effectLst>
            </a:endParaRPr>
          </a:p>
        </p:txBody>
      </p:sp>
      <p:sp>
        <p:nvSpPr>
          <p:cNvPr id="40" name="TextBox 69"/>
          <p:cNvSpPr txBox="1"/>
          <p:nvPr/>
        </p:nvSpPr>
        <p:spPr>
          <a:xfrm>
            <a:off x="4932040" y="2780928"/>
            <a:ext cx="79208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i="1" dirty="0" smtClean="0">
                <a:solidFill>
                  <a:srgbClr val="FF0000"/>
                </a:solidFill>
                <a:effectLst>
                  <a:outerShdw blurRad="38100" dist="38100" dir="2700000" algn="tl">
                    <a:srgbClr val="000000">
                      <a:alpha val="43137"/>
                    </a:srgbClr>
                  </a:outerShdw>
                </a:effectLst>
              </a:rPr>
              <a:t>B</a:t>
            </a:r>
            <a:endParaRPr lang="zh-CN" altLang="en-US" b="1" i="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checkerboard(across)">
                                      <p:cBhvr>
                                        <p:cTn id="1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2</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91137" name="Rectangle 1"/>
          <p:cNvSpPr>
            <a:spLocks noChangeArrowheads="1"/>
          </p:cNvSpPr>
          <p:nvPr/>
        </p:nvSpPr>
        <p:spPr bwMode="auto">
          <a:xfrm>
            <a:off x="2411760" y="2852936"/>
            <a:ext cx="496855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(3)</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观察烛焰经凸透镜所成正立、放大的虚像</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人眼应透过凸透镜向</a:t>
            </a:r>
            <a:r>
              <a:rPr kumimoji="0" lang="zh-CN" altLang="en-US" sz="2000"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选填</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左</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或</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右</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观察。</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(4)</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在整理器材时</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香香同学偶然在凸透镜上看到了身后景物正立、缩小的像</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它的成像原因是光的</a:t>
            </a:r>
            <a:r>
              <a:rPr kumimoji="0" lang="zh-CN" altLang="en-US" sz="2000" b="0" i="0" u="sng"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选填</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直线传播</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反射</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或</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折射</a:t>
            </a:r>
            <a:r>
              <a:rPr kumimoji="0" lang="zh-CN" altLang="en-US" sz="20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5" name="TextBox 69"/>
          <p:cNvSpPr txBox="1"/>
          <p:nvPr/>
        </p:nvSpPr>
        <p:spPr>
          <a:xfrm>
            <a:off x="5292080" y="3140968"/>
            <a:ext cx="79208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i="1" dirty="0" smtClean="0">
                <a:solidFill>
                  <a:srgbClr val="FF0000"/>
                </a:solidFill>
                <a:effectLst>
                  <a:outerShdw blurRad="38100" dist="38100" dir="2700000" algn="tl">
                    <a:srgbClr val="000000">
                      <a:alpha val="43137"/>
                    </a:srgbClr>
                  </a:outerShdw>
                </a:effectLst>
              </a:rPr>
              <a:t>左</a:t>
            </a:r>
            <a:endParaRPr lang="zh-CN" altLang="en-US" b="1" i="1" dirty="0">
              <a:solidFill>
                <a:srgbClr val="FF0000"/>
              </a:solidFill>
              <a:effectLst>
                <a:outerShdw blurRad="38100" dist="38100" dir="2700000" algn="tl">
                  <a:srgbClr val="000000">
                    <a:alpha val="43137"/>
                  </a:srgbClr>
                </a:outerShdw>
              </a:effectLst>
            </a:endParaRPr>
          </a:p>
        </p:txBody>
      </p:sp>
      <p:sp>
        <p:nvSpPr>
          <p:cNvPr id="36" name="TextBox 69"/>
          <p:cNvSpPr txBox="1"/>
          <p:nvPr/>
        </p:nvSpPr>
        <p:spPr>
          <a:xfrm>
            <a:off x="4139952" y="4365104"/>
            <a:ext cx="79208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i="1" dirty="0" smtClean="0">
                <a:solidFill>
                  <a:srgbClr val="FF0000"/>
                </a:solidFill>
                <a:effectLst>
                  <a:outerShdw blurRad="38100" dist="38100" dir="2700000" algn="tl">
                    <a:srgbClr val="000000">
                      <a:alpha val="43137"/>
                    </a:srgbClr>
                  </a:outerShdw>
                </a:effectLst>
              </a:rPr>
              <a:t>反射</a:t>
            </a:r>
            <a:endParaRPr lang="zh-CN" altLang="en-US" b="1" i="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heckerboard(across)">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checkerboard(across)">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960519"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例题</a:t>
            </a:r>
            <a:r>
              <a:rPr lang="en-US" altLang="zh-CN" sz="2000" b="1" dirty="0" smtClean="0">
                <a:solidFill>
                  <a:schemeClr val="bg1"/>
                </a:solidFill>
                <a:latin typeface="黑体" pitchFamily="49" charset="-122"/>
                <a:ea typeface="黑体" pitchFamily="49" charset="-122"/>
              </a:rPr>
              <a:t>2</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93185" name="Rectangle 1"/>
          <p:cNvSpPr>
            <a:spLocks noChangeArrowheads="1"/>
          </p:cNvSpPr>
          <p:nvPr/>
        </p:nvSpPr>
        <p:spPr bwMode="auto">
          <a:xfrm>
            <a:off x="899592" y="2149018"/>
            <a:ext cx="756084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解析</a:t>
            </a:r>
            <a:r>
              <a:rPr kumimoji="0" lang="zh-CN" altLang="zh-CN"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本题考查</a:t>
            </a:r>
            <a:r>
              <a:rPr kumimoji="0" 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探究凸透镜成像规律</a:t>
            </a:r>
            <a:r>
              <a:rPr kumimoji="0" 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实验。为了使像能够呈现在光屏的中央</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应该使三者中心调至同一高度并在同一直线上</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根据表格的数据可知：成实像时</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物距增大</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像距减小。根据表格数据：像距为</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13.3</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30cm</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由于凸透镜放在</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30cm</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刻度线处</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则光屏应该在光具座上的</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43.3</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60cm</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位置处</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所以在</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B</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区域的任何地方都可得到实像。由于虚像与蜡烛在凸透镜的同侧</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所以应该向左侧看。根据观察到的像是正立的像</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可以判断出这是一个虚像</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根据凸透镜的成像规律</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凸透镜可以成</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倒立</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放大、等大、缩小的实像</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也可以成</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正立、放大的虚像</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唯独不能成</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正立、缩小的像</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所以不可能是凸透镜折射所成的像。这个像是由凸透镜的</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凸面</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宋体"/>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对光的反射所成的虚像</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类似于汽车的观后镜</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凸面镜</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所成的像。</a:t>
            </a:r>
            <a:endPar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答案：</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设计实验与进行实验</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](2)B</a:t>
            </a:r>
            <a:endPar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分析与论证</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](1)</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减小　</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(2)B</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　</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(3)</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左　</a:t>
            </a:r>
            <a:r>
              <a:rPr kumimoji="0" lang="en-US" altLang="zh-CN"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(4)</a:t>
            </a:r>
            <a:r>
              <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楷体_GB2312" charset="-122"/>
                <a:cs typeface="Times New Roman" pitchFamily="18" charset="0"/>
              </a:rPr>
              <a:t>反射</a:t>
            </a:r>
            <a:endParaRPr kumimoji="0" lang="zh-CN" alt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pic>
        <p:nvPicPr>
          <p:cNvPr id="7" name="AutoShape 3"/>
          <p:cNvPicPr>
            <a:picLocks noChangeArrowheads="1"/>
          </p:cNvPicPr>
          <p:nvPr/>
        </p:nvPicPr>
        <p:blipFill>
          <a:blip r:embed="rId4" cstate="print"/>
          <a:srcRect/>
          <a:stretch>
            <a:fillRect/>
          </a:stretch>
        </p:blipFill>
        <p:spPr bwMode="ltGray">
          <a:xfrm>
            <a:off x="827584" y="1988840"/>
            <a:ext cx="5973763" cy="4595812"/>
          </a:xfrm>
          <a:prstGeom prst="rect">
            <a:avLst/>
          </a:prstGeom>
          <a:noFill/>
        </p:spPr>
      </p:pic>
      <p:sp>
        <p:nvSpPr>
          <p:cNvPr id="11" name="Text Box 7"/>
          <p:cNvSpPr txBox="1">
            <a:spLocks noChangeArrowheads="1"/>
          </p:cNvSpPr>
          <p:nvPr/>
        </p:nvSpPr>
        <p:spPr bwMode="auto">
          <a:xfrm>
            <a:off x="1048891" y="2756719"/>
            <a:ext cx="3990975" cy="709613"/>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nvGrpSpPr>
          <p:cNvPr id="56" name="组合 55"/>
          <p:cNvGrpSpPr/>
          <p:nvPr/>
        </p:nvGrpSpPr>
        <p:grpSpPr>
          <a:xfrm>
            <a:off x="683568" y="1268760"/>
            <a:ext cx="1656184" cy="864096"/>
            <a:chOff x="6334125" y="3717032"/>
            <a:chExt cx="1654175" cy="1918586"/>
          </a:xfrm>
        </p:grpSpPr>
        <p:sp>
          <p:nvSpPr>
            <p:cNvPr id="19" name="Rectangle 236"/>
            <p:cNvSpPr>
              <a:spLocks noChangeArrowheads="1"/>
            </p:cNvSpPr>
            <p:nvPr/>
          </p:nvSpPr>
          <p:spPr bwMode="auto">
            <a:xfrm>
              <a:off x="6334125" y="5275263"/>
              <a:ext cx="1654175" cy="360355"/>
            </a:xfrm>
            <a:prstGeom prst="rect">
              <a:avLst/>
            </a:prstGeom>
            <a:noFill/>
            <a:ln w="9525">
              <a:noFill/>
              <a:miter lim="800000"/>
              <a:headEnd/>
              <a:tailEnd/>
            </a:ln>
            <a:effectLst/>
          </p:spPr>
          <p:txBody>
            <a:bodyPr lIns="82550" tIns="41275" rIns="82550" bIns="41275">
              <a:spAutoFit/>
            </a:bodyPr>
            <a:lstStyle/>
            <a:p>
              <a:pPr algn="ctr" defTabSz="822325" eaLnBrk="0" hangingPunct="0">
                <a:spcBef>
                  <a:spcPct val="50000"/>
                </a:spcBef>
              </a:pPr>
              <a:r>
                <a:rPr lang="zh-CN" altLang="en-US" b="1" dirty="0" smtClean="0">
                  <a:solidFill>
                    <a:schemeClr val="accent2"/>
                  </a:solidFill>
                  <a:effectLst>
                    <a:outerShdw blurRad="38100" dist="38100" dir="2700000" algn="tl">
                      <a:srgbClr val="C0C0C0"/>
                    </a:outerShdw>
                  </a:effectLst>
                  <a:latin typeface="Arial" pitchFamily="34" charset="0"/>
                </a:rPr>
                <a:t>导入情景</a:t>
              </a:r>
              <a:endParaRPr lang="en-US" altLang="zh-CN" sz="1800" b="1" dirty="0">
                <a:solidFill>
                  <a:schemeClr val="accent2"/>
                </a:solidFill>
                <a:effectLst>
                  <a:outerShdw blurRad="38100" dist="38100" dir="2700000" algn="tl">
                    <a:srgbClr val="C0C0C0"/>
                  </a:outerShdw>
                </a:effectLst>
                <a:latin typeface="Arial" pitchFamily="34" charset="0"/>
              </a:endParaRPr>
            </a:p>
          </p:txBody>
        </p:sp>
        <p:grpSp>
          <p:nvGrpSpPr>
            <p:cNvPr id="20" name="Group 256"/>
            <p:cNvGrpSpPr>
              <a:grpSpLocks/>
            </p:cNvGrpSpPr>
            <p:nvPr/>
          </p:nvGrpSpPr>
          <p:grpSpPr bwMode="auto">
            <a:xfrm>
              <a:off x="6588224" y="3717032"/>
              <a:ext cx="1222375" cy="1571625"/>
              <a:chOff x="4088" y="2335"/>
              <a:chExt cx="770" cy="990"/>
            </a:xfrm>
          </p:grpSpPr>
          <p:grpSp>
            <p:nvGrpSpPr>
              <p:cNvPr id="21" name="Group 257"/>
              <p:cNvGrpSpPr>
                <a:grpSpLocks/>
              </p:cNvGrpSpPr>
              <p:nvPr/>
            </p:nvGrpSpPr>
            <p:grpSpPr bwMode="auto">
              <a:xfrm>
                <a:off x="4088" y="2335"/>
                <a:ext cx="770" cy="990"/>
                <a:chOff x="4088" y="2335"/>
                <a:chExt cx="770" cy="990"/>
              </a:xfrm>
            </p:grpSpPr>
            <p:sp>
              <p:nvSpPr>
                <p:cNvPr id="49" name="Freeform 258"/>
                <p:cNvSpPr>
                  <a:spLocks/>
                </p:cNvSpPr>
                <p:nvPr/>
              </p:nvSpPr>
              <p:spPr bwMode="auto">
                <a:xfrm>
                  <a:off x="4090" y="2480"/>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FF9900"/>
                </a:solidFill>
                <a:ln w="9525" cap="rnd">
                  <a:noFill/>
                  <a:round/>
                  <a:headEnd/>
                  <a:tailEnd/>
                </a:ln>
                <a:effectLst/>
              </p:spPr>
              <p:txBody>
                <a:bodyPr/>
                <a:lstStyle/>
                <a:p>
                  <a:endParaRPr lang="zh-CN" altLang="en-US"/>
                </a:p>
              </p:txBody>
            </p:sp>
            <p:sp>
              <p:nvSpPr>
                <p:cNvPr id="50" name="Freeform 259"/>
                <p:cNvSpPr>
                  <a:spLocks/>
                </p:cNvSpPr>
                <p:nvPr/>
              </p:nvSpPr>
              <p:spPr bwMode="auto">
                <a:xfrm>
                  <a:off x="4340" y="2473"/>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51" name="Freeform 260"/>
                <p:cNvSpPr>
                  <a:spLocks/>
                </p:cNvSpPr>
                <p:nvPr/>
              </p:nvSpPr>
              <p:spPr bwMode="auto">
                <a:xfrm>
                  <a:off x="4088" y="2335"/>
                  <a:ext cx="769" cy="292"/>
                </a:xfrm>
                <a:custGeom>
                  <a:avLst/>
                  <a:gdLst/>
                  <a:ahLst/>
                  <a:cxnLst>
                    <a:cxn ang="0">
                      <a:pos x="0" y="146"/>
                    </a:cxn>
                    <a:cxn ang="0">
                      <a:pos x="534" y="0"/>
                    </a:cxn>
                    <a:cxn ang="0">
                      <a:pos x="768" y="138"/>
                    </a:cxn>
                    <a:cxn ang="0">
                      <a:pos x="250" y="291"/>
                    </a:cxn>
                    <a:cxn ang="0">
                      <a:pos x="0" y="146"/>
                    </a:cxn>
                  </a:cxnLst>
                  <a:rect l="0" t="0" r="r" b="b"/>
                  <a:pathLst>
                    <a:path w="769" h="292">
                      <a:moveTo>
                        <a:pt x="0" y="146"/>
                      </a:moveTo>
                      <a:lnTo>
                        <a:pt x="534" y="0"/>
                      </a:lnTo>
                      <a:lnTo>
                        <a:pt x="768" y="138"/>
                      </a:lnTo>
                      <a:lnTo>
                        <a:pt x="250" y="291"/>
                      </a:lnTo>
                      <a:lnTo>
                        <a:pt x="0" y="146"/>
                      </a:lnTo>
                    </a:path>
                  </a:pathLst>
                </a:custGeom>
                <a:solidFill>
                  <a:srgbClr val="FFCC00"/>
                </a:solidFill>
                <a:ln w="9525" cap="rnd">
                  <a:noFill/>
                  <a:round/>
                  <a:headEnd/>
                  <a:tailEnd/>
                </a:ln>
                <a:effectLst/>
              </p:spPr>
              <p:txBody>
                <a:bodyPr/>
                <a:lstStyle/>
                <a:p>
                  <a:endParaRPr lang="zh-CN" altLang="en-US"/>
                </a:p>
              </p:txBody>
            </p:sp>
            <p:sp>
              <p:nvSpPr>
                <p:cNvPr id="52" name="Freeform 261"/>
                <p:cNvSpPr>
                  <a:spLocks/>
                </p:cNvSpPr>
                <p:nvPr/>
              </p:nvSpPr>
              <p:spPr bwMode="auto">
                <a:xfrm>
                  <a:off x="4223" y="2399"/>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53" name="Freeform 262"/>
                <p:cNvSpPr>
                  <a:spLocks/>
                </p:cNvSpPr>
                <p:nvPr/>
              </p:nvSpPr>
              <p:spPr bwMode="auto">
                <a:xfrm>
                  <a:off x="4090" y="2479"/>
                  <a:ext cx="251" cy="150"/>
                </a:xfrm>
                <a:custGeom>
                  <a:avLst/>
                  <a:gdLst/>
                  <a:ahLst/>
                  <a:cxnLst>
                    <a:cxn ang="0">
                      <a:pos x="0" y="0"/>
                    </a:cxn>
                    <a:cxn ang="0">
                      <a:pos x="241" y="34"/>
                    </a:cxn>
                    <a:cxn ang="0">
                      <a:pos x="250" y="149"/>
                    </a:cxn>
                    <a:cxn ang="0">
                      <a:pos x="0" y="0"/>
                    </a:cxn>
                  </a:cxnLst>
                  <a:rect l="0" t="0" r="r" b="b"/>
                  <a:pathLst>
                    <a:path w="251" h="150">
                      <a:moveTo>
                        <a:pt x="0" y="0"/>
                      </a:moveTo>
                      <a:lnTo>
                        <a:pt x="241" y="34"/>
                      </a:lnTo>
                      <a:lnTo>
                        <a:pt x="250" y="149"/>
                      </a:lnTo>
                      <a:lnTo>
                        <a:pt x="0" y="0"/>
                      </a:lnTo>
                    </a:path>
                  </a:pathLst>
                </a:custGeom>
                <a:solidFill>
                  <a:srgbClr val="FFFF99"/>
                </a:solidFill>
                <a:ln w="9525" cap="rnd">
                  <a:noFill/>
                  <a:round/>
                  <a:headEnd/>
                  <a:tailEnd/>
                </a:ln>
                <a:effectLst/>
              </p:spPr>
              <p:txBody>
                <a:bodyPr/>
                <a:lstStyle/>
                <a:p>
                  <a:endParaRPr lang="zh-CN" altLang="en-US"/>
                </a:p>
              </p:txBody>
            </p:sp>
            <p:sp>
              <p:nvSpPr>
                <p:cNvPr id="54" name="Freeform 263"/>
                <p:cNvSpPr>
                  <a:spLocks/>
                </p:cNvSpPr>
                <p:nvPr/>
              </p:nvSpPr>
              <p:spPr bwMode="auto">
                <a:xfrm>
                  <a:off x="4623" y="2335"/>
                  <a:ext cx="235" cy="139"/>
                </a:xfrm>
                <a:custGeom>
                  <a:avLst/>
                  <a:gdLst/>
                  <a:ahLst/>
                  <a:cxnLst>
                    <a:cxn ang="0">
                      <a:pos x="0" y="0"/>
                    </a:cxn>
                    <a:cxn ang="0">
                      <a:pos x="11" y="93"/>
                    </a:cxn>
                    <a:cxn ang="0">
                      <a:pos x="234" y="138"/>
                    </a:cxn>
                    <a:cxn ang="0">
                      <a:pos x="0" y="0"/>
                    </a:cxn>
                  </a:cxnLst>
                  <a:rect l="0" t="0" r="r" b="b"/>
                  <a:pathLst>
                    <a:path w="235" h="139">
                      <a:moveTo>
                        <a:pt x="0" y="0"/>
                      </a:moveTo>
                      <a:lnTo>
                        <a:pt x="11" y="93"/>
                      </a:lnTo>
                      <a:lnTo>
                        <a:pt x="234" y="138"/>
                      </a:lnTo>
                      <a:lnTo>
                        <a:pt x="0" y="0"/>
                      </a:lnTo>
                    </a:path>
                  </a:pathLst>
                </a:custGeom>
                <a:solidFill>
                  <a:srgbClr val="FFFF99"/>
                </a:solidFill>
                <a:ln w="9525" cap="rnd">
                  <a:noFill/>
                  <a:round/>
                  <a:headEnd/>
                  <a:tailEnd/>
                </a:ln>
                <a:effectLst/>
              </p:spPr>
              <p:txBody>
                <a:bodyPr/>
                <a:lstStyle/>
                <a:p>
                  <a:endParaRPr lang="zh-CN" altLang="en-US"/>
                </a:p>
              </p:txBody>
            </p:sp>
            <p:sp>
              <p:nvSpPr>
                <p:cNvPr id="55" name="Oval 264"/>
                <p:cNvSpPr>
                  <a:spLocks noChangeArrowheads="1"/>
                </p:cNvSpPr>
                <p:nvPr/>
              </p:nvSpPr>
              <p:spPr bwMode="auto">
                <a:xfrm rot="13200000">
                  <a:off x="4376" y="2652"/>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22" name="Group 265"/>
              <p:cNvGrpSpPr>
                <a:grpSpLocks/>
              </p:cNvGrpSpPr>
              <p:nvPr/>
            </p:nvGrpSpPr>
            <p:grpSpPr bwMode="auto">
              <a:xfrm>
                <a:off x="4423" y="2692"/>
                <a:ext cx="398" cy="429"/>
                <a:chOff x="4423" y="2692"/>
                <a:chExt cx="398" cy="429"/>
              </a:xfrm>
            </p:grpSpPr>
            <p:sp>
              <p:nvSpPr>
                <p:cNvPr id="24" name="Freeform 266"/>
                <p:cNvSpPr>
                  <a:spLocks/>
                </p:cNvSpPr>
                <p:nvPr/>
              </p:nvSpPr>
              <p:spPr bwMode="auto">
                <a:xfrm>
                  <a:off x="4428" y="2877"/>
                  <a:ext cx="276" cy="152"/>
                </a:xfrm>
                <a:custGeom>
                  <a:avLst/>
                  <a:gdLst/>
                  <a:ahLst/>
                  <a:cxnLst>
                    <a:cxn ang="0">
                      <a:pos x="89" y="151"/>
                    </a:cxn>
                    <a:cxn ang="0">
                      <a:pos x="275" y="99"/>
                    </a:cxn>
                    <a:cxn ang="0">
                      <a:pos x="275" y="75"/>
                    </a:cxn>
                    <a:cxn ang="0">
                      <a:pos x="147" y="0"/>
                    </a:cxn>
                    <a:cxn ang="0">
                      <a:pos x="0" y="88"/>
                    </a:cxn>
                    <a:cxn ang="0">
                      <a:pos x="0" y="100"/>
                    </a:cxn>
                    <a:cxn ang="0">
                      <a:pos x="89" y="151"/>
                    </a:cxn>
                  </a:cxnLst>
                  <a:rect l="0" t="0" r="r" b="b"/>
                  <a:pathLst>
                    <a:path w="276" h="152">
                      <a:moveTo>
                        <a:pt x="89" y="151"/>
                      </a:moveTo>
                      <a:lnTo>
                        <a:pt x="275" y="99"/>
                      </a:lnTo>
                      <a:lnTo>
                        <a:pt x="275" y="75"/>
                      </a:lnTo>
                      <a:lnTo>
                        <a:pt x="147" y="0"/>
                      </a:lnTo>
                      <a:lnTo>
                        <a:pt x="0" y="88"/>
                      </a:lnTo>
                      <a:lnTo>
                        <a:pt x="0" y="100"/>
                      </a:lnTo>
                      <a:lnTo>
                        <a:pt x="89" y="151"/>
                      </a:lnTo>
                    </a:path>
                  </a:pathLst>
                </a:custGeom>
                <a:solidFill>
                  <a:srgbClr val="868686"/>
                </a:solidFill>
                <a:ln w="9525" cap="rnd">
                  <a:noFill/>
                  <a:round/>
                  <a:headEnd/>
                  <a:tailEnd/>
                </a:ln>
                <a:effectLst/>
              </p:spPr>
              <p:txBody>
                <a:bodyPr/>
                <a:lstStyle/>
                <a:p>
                  <a:endParaRPr lang="zh-CN" altLang="en-US"/>
                </a:p>
              </p:txBody>
            </p:sp>
            <p:sp>
              <p:nvSpPr>
                <p:cNvPr id="25" name="Freeform 267"/>
                <p:cNvSpPr>
                  <a:spLocks/>
                </p:cNvSpPr>
                <p:nvPr/>
              </p:nvSpPr>
              <p:spPr bwMode="auto">
                <a:xfrm>
                  <a:off x="4423" y="2850"/>
                  <a:ext cx="283" cy="162"/>
                </a:xfrm>
                <a:custGeom>
                  <a:avLst/>
                  <a:gdLst/>
                  <a:ahLst/>
                  <a:cxnLst>
                    <a:cxn ang="0">
                      <a:pos x="92" y="161"/>
                    </a:cxn>
                    <a:cxn ang="0">
                      <a:pos x="282" y="109"/>
                    </a:cxn>
                    <a:cxn ang="0">
                      <a:pos x="282" y="45"/>
                    </a:cxn>
                    <a:cxn ang="0">
                      <a:pos x="201" y="0"/>
                    </a:cxn>
                    <a:cxn ang="0">
                      <a:pos x="0" y="53"/>
                    </a:cxn>
                    <a:cxn ang="0">
                      <a:pos x="0" y="108"/>
                    </a:cxn>
                    <a:cxn ang="0">
                      <a:pos x="92" y="161"/>
                    </a:cxn>
                  </a:cxnLst>
                  <a:rect l="0" t="0" r="r" b="b"/>
                  <a:pathLst>
                    <a:path w="283" h="162">
                      <a:moveTo>
                        <a:pt x="92" y="161"/>
                      </a:moveTo>
                      <a:lnTo>
                        <a:pt x="282" y="109"/>
                      </a:lnTo>
                      <a:lnTo>
                        <a:pt x="282" y="45"/>
                      </a:lnTo>
                      <a:lnTo>
                        <a:pt x="201" y="0"/>
                      </a:lnTo>
                      <a:lnTo>
                        <a:pt x="0" y="53"/>
                      </a:lnTo>
                      <a:lnTo>
                        <a:pt x="0" y="108"/>
                      </a:lnTo>
                      <a:lnTo>
                        <a:pt x="92" y="161"/>
                      </a:lnTo>
                    </a:path>
                  </a:pathLst>
                </a:custGeom>
                <a:solidFill>
                  <a:srgbClr val="DDDDDD"/>
                </a:solidFill>
                <a:ln w="9525" cap="rnd">
                  <a:noFill/>
                  <a:round/>
                  <a:headEnd/>
                  <a:tailEnd/>
                </a:ln>
                <a:effectLst/>
              </p:spPr>
              <p:txBody>
                <a:bodyPr/>
                <a:lstStyle/>
                <a:p>
                  <a:endParaRPr lang="zh-CN" altLang="en-US"/>
                </a:p>
              </p:txBody>
            </p:sp>
            <p:sp>
              <p:nvSpPr>
                <p:cNvPr id="26" name="Freeform 268"/>
                <p:cNvSpPr>
                  <a:spLocks/>
                </p:cNvSpPr>
                <p:nvPr/>
              </p:nvSpPr>
              <p:spPr bwMode="auto">
                <a:xfrm>
                  <a:off x="4427" y="2910"/>
                  <a:ext cx="90" cy="97"/>
                </a:xfrm>
                <a:custGeom>
                  <a:avLst/>
                  <a:gdLst/>
                  <a:ahLst/>
                  <a:cxnLst>
                    <a:cxn ang="0">
                      <a:pos x="0" y="46"/>
                    </a:cxn>
                    <a:cxn ang="0">
                      <a:pos x="0" y="0"/>
                    </a:cxn>
                    <a:cxn ang="0">
                      <a:pos x="86" y="42"/>
                    </a:cxn>
                    <a:cxn ang="0">
                      <a:pos x="89" y="96"/>
                    </a:cxn>
                    <a:cxn ang="0">
                      <a:pos x="0" y="46"/>
                    </a:cxn>
                  </a:cxnLst>
                  <a:rect l="0" t="0" r="r" b="b"/>
                  <a:pathLst>
                    <a:path w="90" h="97">
                      <a:moveTo>
                        <a:pt x="0" y="46"/>
                      </a:moveTo>
                      <a:lnTo>
                        <a:pt x="0" y="0"/>
                      </a:lnTo>
                      <a:lnTo>
                        <a:pt x="86" y="42"/>
                      </a:lnTo>
                      <a:lnTo>
                        <a:pt x="89" y="96"/>
                      </a:lnTo>
                      <a:lnTo>
                        <a:pt x="0" y="46"/>
                      </a:lnTo>
                    </a:path>
                  </a:pathLst>
                </a:custGeom>
                <a:solidFill>
                  <a:srgbClr val="B2B2B2"/>
                </a:solidFill>
                <a:ln w="9525" cap="rnd">
                  <a:noFill/>
                  <a:round/>
                  <a:headEnd/>
                  <a:tailEnd/>
                </a:ln>
                <a:effectLst/>
              </p:spPr>
              <p:txBody>
                <a:bodyPr/>
                <a:lstStyle/>
                <a:p>
                  <a:endParaRPr lang="zh-CN" altLang="en-US"/>
                </a:p>
              </p:txBody>
            </p:sp>
            <p:sp>
              <p:nvSpPr>
                <p:cNvPr id="27" name="Line 269"/>
                <p:cNvSpPr>
                  <a:spLocks noChangeShapeType="1"/>
                </p:cNvSpPr>
                <p:nvPr/>
              </p:nvSpPr>
              <p:spPr bwMode="auto">
                <a:xfrm flipV="1">
                  <a:off x="4533" y="2915"/>
                  <a:ext cx="151" cy="41"/>
                </a:xfrm>
                <a:prstGeom prst="line">
                  <a:avLst/>
                </a:prstGeom>
                <a:noFill/>
                <a:ln w="9525">
                  <a:noFill/>
                  <a:round/>
                  <a:headEnd type="none" w="sm" len="sm"/>
                  <a:tailEnd type="none" w="sm" len="sm"/>
                </a:ln>
                <a:effectLst/>
              </p:spPr>
              <p:txBody>
                <a:bodyPr wrap="none" anchor="ctr"/>
                <a:lstStyle/>
                <a:p>
                  <a:endParaRPr lang="zh-CN" altLang="en-US"/>
                </a:p>
              </p:txBody>
            </p:sp>
            <p:sp>
              <p:nvSpPr>
                <p:cNvPr id="28" name="Freeform 270"/>
                <p:cNvSpPr>
                  <a:spLocks/>
                </p:cNvSpPr>
                <p:nvPr/>
              </p:nvSpPr>
              <p:spPr bwMode="auto">
                <a:xfrm>
                  <a:off x="4533" y="2915"/>
                  <a:ext cx="152" cy="42"/>
                </a:xfrm>
                <a:custGeom>
                  <a:avLst/>
                  <a:gdLst/>
                  <a:ahLst/>
                  <a:cxnLst>
                    <a:cxn ang="0">
                      <a:pos x="0" y="41"/>
                    </a:cxn>
                    <a:cxn ang="0">
                      <a:pos x="151" y="0"/>
                    </a:cxn>
                    <a:cxn ang="0">
                      <a:pos x="0" y="41"/>
                    </a:cxn>
                  </a:cxnLst>
                  <a:rect l="0" t="0" r="r" b="b"/>
                  <a:pathLst>
                    <a:path w="152" h="42">
                      <a:moveTo>
                        <a:pt x="0" y="41"/>
                      </a:moveTo>
                      <a:lnTo>
                        <a:pt x="151" y="0"/>
                      </a:lnTo>
                      <a:lnTo>
                        <a:pt x="0" y="41"/>
                      </a:lnTo>
                    </a:path>
                  </a:pathLst>
                </a:custGeom>
                <a:noFill/>
                <a:ln w="12700" cap="rnd" cmpd="sng">
                  <a:solidFill>
                    <a:srgbClr val="B2B2B2"/>
                  </a:solidFill>
                  <a:prstDash val="solid"/>
                  <a:round/>
                  <a:headEnd type="none" w="sm" len="sm"/>
                  <a:tailEnd type="none" w="sm" len="sm"/>
                </a:ln>
                <a:effectLst/>
              </p:spPr>
              <p:txBody>
                <a:bodyPr/>
                <a:lstStyle/>
                <a:p>
                  <a:endParaRPr lang="zh-CN" altLang="en-US"/>
                </a:p>
              </p:txBody>
            </p:sp>
            <p:sp>
              <p:nvSpPr>
                <p:cNvPr id="29" name="Freeform 271"/>
                <p:cNvSpPr>
                  <a:spLocks/>
                </p:cNvSpPr>
                <p:nvPr/>
              </p:nvSpPr>
              <p:spPr bwMode="auto">
                <a:xfrm>
                  <a:off x="4540" y="2947"/>
                  <a:ext cx="35" cy="17"/>
                </a:xfrm>
                <a:custGeom>
                  <a:avLst/>
                  <a:gdLst/>
                  <a:ahLst/>
                  <a:cxnLst>
                    <a:cxn ang="0">
                      <a:pos x="0" y="10"/>
                    </a:cxn>
                    <a:cxn ang="0">
                      <a:pos x="33" y="0"/>
                    </a:cxn>
                    <a:cxn ang="0">
                      <a:pos x="34" y="5"/>
                    </a:cxn>
                    <a:cxn ang="0">
                      <a:pos x="0" y="16"/>
                    </a:cxn>
                    <a:cxn ang="0">
                      <a:pos x="0" y="10"/>
                    </a:cxn>
                  </a:cxnLst>
                  <a:rect l="0" t="0" r="r" b="b"/>
                  <a:pathLst>
                    <a:path w="35" h="17">
                      <a:moveTo>
                        <a:pt x="0" y="10"/>
                      </a:moveTo>
                      <a:lnTo>
                        <a:pt x="33" y="0"/>
                      </a:lnTo>
                      <a:lnTo>
                        <a:pt x="34" y="5"/>
                      </a:lnTo>
                      <a:lnTo>
                        <a:pt x="0" y="16"/>
                      </a:lnTo>
                      <a:lnTo>
                        <a:pt x="0" y="10"/>
                      </a:lnTo>
                    </a:path>
                  </a:pathLst>
                </a:custGeom>
                <a:solidFill>
                  <a:srgbClr val="4C4C4C"/>
                </a:solidFill>
                <a:ln w="9525" cap="rnd">
                  <a:noFill/>
                  <a:round/>
                  <a:headEnd/>
                  <a:tailEnd/>
                </a:ln>
                <a:effectLst/>
              </p:spPr>
              <p:txBody>
                <a:bodyPr/>
                <a:lstStyle/>
                <a:p>
                  <a:endParaRPr lang="zh-CN" altLang="en-US"/>
                </a:p>
              </p:txBody>
            </p:sp>
            <p:sp>
              <p:nvSpPr>
                <p:cNvPr id="30" name="Freeform 272"/>
                <p:cNvSpPr>
                  <a:spLocks/>
                </p:cNvSpPr>
                <p:nvPr/>
              </p:nvSpPr>
              <p:spPr bwMode="auto">
                <a:xfrm>
                  <a:off x="4540" y="2947"/>
                  <a:ext cx="35" cy="17"/>
                </a:xfrm>
                <a:custGeom>
                  <a:avLst/>
                  <a:gdLst/>
                  <a:ahLst/>
                  <a:cxnLst>
                    <a:cxn ang="0">
                      <a:pos x="0" y="10"/>
                    </a:cxn>
                    <a:cxn ang="0">
                      <a:pos x="33" y="0"/>
                    </a:cxn>
                    <a:cxn ang="0">
                      <a:pos x="34" y="5"/>
                    </a:cxn>
                    <a:cxn ang="0">
                      <a:pos x="0" y="16"/>
                    </a:cxn>
                    <a:cxn ang="0">
                      <a:pos x="0" y="10"/>
                    </a:cxn>
                  </a:cxnLst>
                  <a:rect l="0" t="0" r="r" b="b"/>
                  <a:pathLst>
                    <a:path w="35" h="17">
                      <a:moveTo>
                        <a:pt x="0" y="10"/>
                      </a:moveTo>
                      <a:lnTo>
                        <a:pt x="33" y="0"/>
                      </a:lnTo>
                      <a:lnTo>
                        <a:pt x="34" y="5"/>
                      </a:lnTo>
                      <a:lnTo>
                        <a:pt x="0" y="16"/>
                      </a:lnTo>
                      <a:lnTo>
                        <a:pt x="0" y="10"/>
                      </a:lnTo>
                    </a:path>
                  </a:pathLst>
                </a:custGeom>
                <a:solidFill>
                  <a:srgbClr val="B2B2B2"/>
                </a:solidFill>
                <a:ln w="9525" cap="rnd">
                  <a:noFill/>
                  <a:round/>
                  <a:headEnd type="none" w="sm" len="sm"/>
                  <a:tailEnd type="none" w="sm" len="sm"/>
                </a:ln>
                <a:effectLst/>
              </p:spPr>
              <p:txBody>
                <a:bodyPr/>
                <a:lstStyle/>
                <a:p>
                  <a:endParaRPr lang="zh-CN" altLang="en-US"/>
                </a:p>
              </p:txBody>
            </p:sp>
            <p:sp>
              <p:nvSpPr>
                <p:cNvPr id="31" name="Freeform 273"/>
                <p:cNvSpPr>
                  <a:spLocks/>
                </p:cNvSpPr>
                <p:nvPr/>
              </p:nvSpPr>
              <p:spPr bwMode="auto">
                <a:xfrm>
                  <a:off x="4584" y="2935"/>
                  <a:ext cx="34" cy="17"/>
                </a:xfrm>
                <a:custGeom>
                  <a:avLst/>
                  <a:gdLst/>
                  <a:ahLst/>
                  <a:cxnLst>
                    <a:cxn ang="0">
                      <a:pos x="0" y="11"/>
                    </a:cxn>
                    <a:cxn ang="0">
                      <a:pos x="32" y="0"/>
                    </a:cxn>
                    <a:cxn ang="0">
                      <a:pos x="33" y="4"/>
                    </a:cxn>
                    <a:cxn ang="0">
                      <a:pos x="0" y="16"/>
                    </a:cxn>
                    <a:cxn ang="0">
                      <a:pos x="0" y="11"/>
                    </a:cxn>
                  </a:cxnLst>
                  <a:rect l="0" t="0" r="r" b="b"/>
                  <a:pathLst>
                    <a:path w="34" h="17">
                      <a:moveTo>
                        <a:pt x="0" y="11"/>
                      </a:moveTo>
                      <a:lnTo>
                        <a:pt x="32" y="0"/>
                      </a:lnTo>
                      <a:lnTo>
                        <a:pt x="33" y="4"/>
                      </a:lnTo>
                      <a:lnTo>
                        <a:pt x="0" y="16"/>
                      </a:lnTo>
                      <a:lnTo>
                        <a:pt x="0" y="11"/>
                      </a:lnTo>
                    </a:path>
                  </a:pathLst>
                </a:custGeom>
                <a:solidFill>
                  <a:srgbClr val="4C4C4C"/>
                </a:solidFill>
                <a:ln w="9525" cap="rnd">
                  <a:noFill/>
                  <a:round/>
                  <a:headEnd/>
                  <a:tailEnd/>
                </a:ln>
                <a:effectLst/>
              </p:spPr>
              <p:txBody>
                <a:bodyPr/>
                <a:lstStyle/>
                <a:p>
                  <a:endParaRPr lang="zh-CN" altLang="en-US"/>
                </a:p>
              </p:txBody>
            </p:sp>
            <p:sp>
              <p:nvSpPr>
                <p:cNvPr id="32" name="Freeform 274"/>
                <p:cNvSpPr>
                  <a:spLocks/>
                </p:cNvSpPr>
                <p:nvPr/>
              </p:nvSpPr>
              <p:spPr bwMode="auto">
                <a:xfrm>
                  <a:off x="4584" y="2935"/>
                  <a:ext cx="34" cy="17"/>
                </a:xfrm>
                <a:custGeom>
                  <a:avLst/>
                  <a:gdLst/>
                  <a:ahLst/>
                  <a:cxnLst>
                    <a:cxn ang="0">
                      <a:pos x="0" y="11"/>
                    </a:cxn>
                    <a:cxn ang="0">
                      <a:pos x="32" y="0"/>
                    </a:cxn>
                    <a:cxn ang="0">
                      <a:pos x="33" y="4"/>
                    </a:cxn>
                    <a:cxn ang="0">
                      <a:pos x="0" y="16"/>
                    </a:cxn>
                    <a:cxn ang="0">
                      <a:pos x="0" y="11"/>
                    </a:cxn>
                  </a:cxnLst>
                  <a:rect l="0" t="0" r="r" b="b"/>
                  <a:pathLst>
                    <a:path w="34" h="17">
                      <a:moveTo>
                        <a:pt x="0" y="11"/>
                      </a:moveTo>
                      <a:lnTo>
                        <a:pt x="32" y="0"/>
                      </a:lnTo>
                      <a:lnTo>
                        <a:pt x="33" y="4"/>
                      </a:lnTo>
                      <a:lnTo>
                        <a:pt x="0" y="16"/>
                      </a:lnTo>
                      <a:lnTo>
                        <a:pt x="0" y="11"/>
                      </a:lnTo>
                    </a:path>
                  </a:pathLst>
                </a:custGeom>
                <a:solidFill>
                  <a:srgbClr val="B2B2B2"/>
                </a:solidFill>
                <a:ln w="9525" cap="rnd">
                  <a:noFill/>
                  <a:round/>
                  <a:headEnd type="none" w="sm" len="sm"/>
                  <a:tailEnd type="none" w="sm" len="sm"/>
                </a:ln>
                <a:effectLst/>
              </p:spPr>
              <p:txBody>
                <a:bodyPr/>
                <a:lstStyle/>
                <a:p>
                  <a:endParaRPr lang="zh-CN" altLang="en-US"/>
                </a:p>
              </p:txBody>
            </p:sp>
            <p:sp>
              <p:nvSpPr>
                <p:cNvPr id="33" name="Freeform 275"/>
                <p:cNvSpPr>
                  <a:spLocks/>
                </p:cNvSpPr>
                <p:nvPr/>
              </p:nvSpPr>
              <p:spPr bwMode="auto">
                <a:xfrm>
                  <a:off x="4436" y="2721"/>
                  <a:ext cx="261" cy="223"/>
                </a:xfrm>
                <a:custGeom>
                  <a:avLst/>
                  <a:gdLst/>
                  <a:ahLst/>
                  <a:cxnLst>
                    <a:cxn ang="0">
                      <a:pos x="74" y="222"/>
                    </a:cxn>
                    <a:cxn ang="0">
                      <a:pos x="260" y="173"/>
                    </a:cxn>
                    <a:cxn ang="0">
                      <a:pos x="254" y="9"/>
                    </a:cxn>
                    <a:cxn ang="0">
                      <a:pos x="242" y="0"/>
                    </a:cxn>
                    <a:cxn ang="0">
                      <a:pos x="75" y="44"/>
                    </a:cxn>
                    <a:cxn ang="0">
                      <a:pos x="36" y="23"/>
                    </a:cxn>
                    <a:cxn ang="0">
                      <a:pos x="0" y="45"/>
                    </a:cxn>
                    <a:cxn ang="0">
                      <a:pos x="16" y="176"/>
                    </a:cxn>
                    <a:cxn ang="0">
                      <a:pos x="74" y="222"/>
                    </a:cxn>
                  </a:cxnLst>
                  <a:rect l="0" t="0" r="r" b="b"/>
                  <a:pathLst>
                    <a:path w="261" h="223">
                      <a:moveTo>
                        <a:pt x="74" y="222"/>
                      </a:moveTo>
                      <a:lnTo>
                        <a:pt x="260" y="173"/>
                      </a:lnTo>
                      <a:lnTo>
                        <a:pt x="254" y="9"/>
                      </a:lnTo>
                      <a:lnTo>
                        <a:pt x="242" y="0"/>
                      </a:lnTo>
                      <a:lnTo>
                        <a:pt x="75" y="44"/>
                      </a:lnTo>
                      <a:lnTo>
                        <a:pt x="36" y="23"/>
                      </a:lnTo>
                      <a:lnTo>
                        <a:pt x="0" y="45"/>
                      </a:lnTo>
                      <a:lnTo>
                        <a:pt x="16" y="176"/>
                      </a:lnTo>
                      <a:lnTo>
                        <a:pt x="74" y="222"/>
                      </a:lnTo>
                    </a:path>
                  </a:pathLst>
                </a:custGeom>
                <a:solidFill>
                  <a:srgbClr val="4C4C4C"/>
                </a:solidFill>
                <a:ln w="9525" cap="rnd">
                  <a:noFill/>
                  <a:round/>
                  <a:headEnd/>
                  <a:tailEnd/>
                </a:ln>
                <a:effectLst/>
              </p:spPr>
              <p:txBody>
                <a:bodyPr/>
                <a:lstStyle/>
                <a:p>
                  <a:endParaRPr lang="zh-CN" altLang="en-US"/>
                </a:p>
              </p:txBody>
            </p:sp>
            <p:sp>
              <p:nvSpPr>
                <p:cNvPr id="34" name="Freeform 276"/>
                <p:cNvSpPr>
                  <a:spLocks/>
                </p:cNvSpPr>
                <p:nvPr/>
              </p:nvSpPr>
              <p:spPr bwMode="auto">
                <a:xfrm>
                  <a:off x="4432" y="2712"/>
                  <a:ext cx="268" cy="227"/>
                </a:xfrm>
                <a:custGeom>
                  <a:avLst/>
                  <a:gdLst/>
                  <a:ahLst/>
                  <a:cxnLst>
                    <a:cxn ang="0">
                      <a:pos x="45" y="202"/>
                    </a:cxn>
                    <a:cxn ang="0">
                      <a:pos x="83" y="226"/>
                    </a:cxn>
                    <a:cxn ang="0">
                      <a:pos x="267" y="174"/>
                    </a:cxn>
                    <a:cxn ang="0">
                      <a:pos x="261" y="9"/>
                    </a:cxn>
                    <a:cxn ang="0">
                      <a:pos x="249" y="0"/>
                    </a:cxn>
                    <a:cxn ang="0">
                      <a:pos x="82" y="45"/>
                    </a:cxn>
                    <a:cxn ang="0">
                      <a:pos x="42" y="24"/>
                    </a:cxn>
                    <a:cxn ang="0">
                      <a:pos x="5" y="39"/>
                    </a:cxn>
                    <a:cxn ang="0">
                      <a:pos x="0" y="45"/>
                    </a:cxn>
                    <a:cxn ang="0">
                      <a:pos x="0" y="157"/>
                    </a:cxn>
                    <a:cxn ang="0">
                      <a:pos x="45" y="202"/>
                    </a:cxn>
                  </a:cxnLst>
                  <a:rect l="0" t="0" r="r" b="b"/>
                  <a:pathLst>
                    <a:path w="268" h="227">
                      <a:moveTo>
                        <a:pt x="45" y="202"/>
                      </a:moveTo>
                      <a:lnTo>
                        <a:pt x="83" y="226"/>
                      </a:lnTo>
                      <a:lnTo>
                        <a:pt x="267" y="174"/>
                      </a:lnTo>
                      <a:lnTo>
                        <a:pt x="261" y="9"/>
                      </a:lnTo>
                      <a:lnTo>
                        <a:pt x="249" y="0"/>
                      </a:lnTo>
                      <a:lnTo>
                        <a:pt x="82" y="45"/>
                      </a:lnTo>
                      <a:lnTo>
                        <a:pt x="42" y="24"/>
                      </a:lnTo>
                      <a:lnTo>
                        <a:pt x="5" y="39"/>
                      </a:lnTo>
                      <a:lnTo>
                        <a:pt x="0" y="45"/>
                      </a:lnTo>
                      <a:lnTo>
                        <a:pt x="0" y="157"/>
                      </a:lnTo>
                      <a:lnTo>
                        <a:pt x="45" y="202"/>
                      </a:lnTo>
                    </a:path>
                  </a:pathLst>
                </a:custGeom>
                <a:solidFill>
                  <a:srgbClr val="DDDDDD"/>
                </a:solidFill>
                <a:ln w="9525" cap="rnd">
                  <a:noFill/>
                  <a:round/>
                  <a:headEnd/>
                  <a:tailEnd/>
                </a:ln>
                <a:effectLst/>
              </p:spPr>
              <p:txBody>
                <a:bodyPr/>
                <a:lstStyle/>
                <a:p>
                  <a:endParaRPr lang="zh-CN" altLang="en-US"/>
                </a:p>
              </p:txBody>
            </p:sp>
            <p:sp>
              <p:nvSpPr>
                <p:cNvPr id="35" name="Freeform 277"/>
                <p:cNvSpPr>
                  <a:spLocks/>
                </p:cNvSpPr>
                <p:nvPr/>
              </p:nvSpPr>
              <p:spPr bwMode="auto">
                <a:xfrm>
                  <a:off x="4436" y="2744"/>
                  <a:ext cx="34" cy="154"/>
                </a:xfrm>
                <a:custGeom>
                  <a:avLst/>
                  <a:gdLst/>
                  <a:ahLst/>
                  <a:cxnLst>
                    <a:cxn ang="0">
                      <a:pos x="0" y="119"/>
                    </a:cxn>
                    <a:cxn ang="0">
                      <a:pos x="1" y="15"/>
                    </a:cxn>
                    <a:cxn ang="0">
                      <a:pos x="33" y="0"/>
                    </a:cxn>
                    <a:cxn ang="0">
                      <a:pos x="32" y="153"/>
                    </a:cxn>
                    <a:cxn ang="0">
                      <a:pos x="0" y="119"/>
                    </a:cxn>
                  </a:cxnLst>
                  <a:rect l="0" t="0" r="r" b="b"/>
                  <a:pathLst>
                    <a:path w="34" h="154">
                      <a:moveTo>
                        <a:pt x="0" y="119"/>
                      </a:moveTo>
                      <a:lnTo>
                        <a:pt x="1" y="15"/>
                      </a:lnTo>
                      <a:lnTo>
                        <a:pt x="33" y="0"/>
                      </a:lnTo>
                      <a:lnTo>
                        <a:pt x="32" y="153"/>
                      </a:lnTo>
                      <a:lnTo>
                        <a:pt x="0" y="119"/>
                      </a:lnTo>
                    </a:path>
                  </a:pathLst>
                </a:custGeom>
                <a:solidFill>
                  <a:srgbClr val="B2B2B2"/>
                </a:solidFill>
                <a:ln w="9525" cap="rnd">
                  <a:noFill/>
                  <a:round/>
                  <a:headEnd/>
                  <a:tailEnd/>
                </a:ln>
                <a:effectLst/>
              </p:spPr>
              <p:txBody>
                <a:bodyPr/>
                <a:lstStyle/>
                <a:p>
                  <a:endParaRPr lang="zh-CN" altLang="en-US"/>
                </a:p>
              </p:txBody>
            </p:sp>
            <p:sp>
              <p:nvSpPr>
                <p:cNvPr id="36" name="Freeform 278"/>
                <p:cNvSpPr>
                  <a:spLocks/>
                </p:cNvSpPr>
                <p:nvPr/>
              </p:nvSpPr>
              <p:spPr bwMode="auto">
                <a:xfrm>
                  <a:off x="4481" y="2749"/>
                  <a:ext cx="31" cy="178"/>
                </a:xfrm>
                <a:custGeom>
                  <a:avLst/>
                  <a:gdLst/>
                  <a:ahLst/>
                  <a:cxnLst>
                    <a:cxn ang="0">
                      <a:pos x="0" y="159"/>
                    </a:cxn>
                    <a:cxn ang="0">
                      <a:pos x="30" y="177"/>
                    </a:cxn>
                    <a:cxn ang="0">
                      <a:pos x="30" y="15"/>
                    </a:cxn>
                    <a:cxn ang="0">
                      <a:pos x="1" y="0"/>
                    </a:cxn>
                    <a:cxn ang="0">
                      <a:pos x="0" y="159"/>
                    </a:cxn>
                  </a:cxnLst>
                  <a:rect l="0" t="0" r="r" b="b"/>
                  <a:pathLst>
                    <a:path w="31" h="178">
                      <a:moveTo>
                        <a:pt x="0" y="159"/>
                      </a:moveTo>
                      <a:lnTo>
                        <a:pt x="30" y="177"/>
                      </a:lnTo>
                      <a:lnTo>
                        <a:pt x="30" y="15"/>
                      </a:lnTo>
                      <a:lnTo>
                        <a:pt x="1" y="0"/>
                      </a:lnTo>
                      <a:lnTo>
                        <a:pt x="0" y="159"/>
                      </a:lnTo>
                    </a:path>
                  </a:pathLst>
                </a:custGeom>
                <a:solidFill>
                  <a:srgbClr val="B2B2B2"/>
                </a:solidFill>
                <a:ln w="9525" cap="rnd">
                  <a:noFill/>
                  <a:round/>
                  <a:headEnd/>
                  <a:tailEnd/>
                </a:ln>
                <a:effectLst/>
              </p:spPr>
              <p:txBody>
                <a:bodyPr/>
                <a:lstStyle/>
                <a:p>
                  <a:endParaRPr lang="zh-CN" altLang="en-US"/>
                </a:p>
              </p:txBody>
            </p:sp>
            <p:sp>
              <p:nvSpPr>
                <p:cNvPr id="37" name="Freeform 279"/>
                <p:cNvSpPr>
                  <a:spLocks/>
                </p:cNvSpPr>
                <p:nvPr/>
              </p:nvSpPr>
              <p:spPr bwMode="auto">
                <a:xfrm>
                  <a:off x="4542" y="2739"/>
                  <a:ext cx="134" cy="170"/>
                </a:xfrm>
                <a:custGeom>
                  <a:avLst/>
                  <a:gdLst/>
                  <a:ahLst/>
                  <a:cxnLst>
                    <a:cxn ang="0">
                      <a:pos x="133" y="133"/>
                    </a:cxn>
                    <a:cxn ang="0">
                      <a:pos x="0" y="169"/>
                    </a:cxn>
                    <a:cxn ang="0">
                      <a:pos x="0" y="36"/>
                    </a:cxn>
                    <a:cxn ang="0">
                      <a:pos x="129" y="0"/>
                    </a:cxn>
                    <a:cxn ang="0">
                      <a:pos x="133" y="133"/>
                    </a:cxn>
                  </a:cxnLst>
                  <a:rect l="0" t="0" r="r" b="b"/>
                  <a:pathLst>
                    <a:path w="134" h="170">
                      <a:moveTo>
                        <a:pt x="133" y="133"/>
                      </a:moveTo>
                      <a:lnTo>
                        <a:pt x="0" y="169"/>
                      </a:lnTo>
                      <a:lnTo>
                        <a:pt x="0" y="36"/>
                      </a:lnTo>
                      <a:lnTo>
                        <a:pt x="129" y="0"/>
                      </a:lnTo>
                      <a:lnTo>
                        <a:pt x="133" y="133"/>
                      </a:lnTo>
                    </a:path>
                  </a:pathLst>
                </a:custGeom>
                <a:solidFill>
                  <a:srgbClr val="032896"/>
                </a:solidFill>
                <a:ln w="9525" cap="rnd">
                  <a:noFill/>
                  <a:round/>
                  <a:headEnd/>
                  <a:tailEnd/>
                </a:ln>
                <a:effectLst/>
              </p:spPr>
              <p:txBody>
                <a:bodyPr/>
                <a:lstStyle/>
                <a:p>
                  <a:endParaRPr lang="zh-CN" altLang="en-US"/>
                </a:p>
              </p:txBody>
            </p:sp>
            <p:sp>
              <p:nvSpPr>
                <p:cNvPr id="40" name="Freeform 280"/>
                <p:cNvSpPr>
                  <a:spLocks/>
                </p:cNvSpPr>
                <p:nvPr/>
              </p:nvSpPr>
              <p:spPr bwMode="auto">
                <a:xfrm>
                  <a:off x="4475" y="2692"/>
                  <a:ext cx="208" cy="66"/>
                </a:xfrm>
                <a:custGeom>
                  <a:avLst/>
                  <a:gdLst/>
                  <a:ahLst/>
                  <a:cxnLst>
                    <a:cxn ang="0">
                      <a:pos x="168" y="0"/>
                    </a:cxn>
                    <a:cxn ang="0">
                      <a:pos x="207" y="20"/>
                    </a:cxn>
                    <a:cxn ang="0">
                      <a:pos x="39" y="65"/>
                    </a:cxn>
                    <a:cxn ang="0">
                      <a:pos x="0" y="45"/>
                    </a:cxn>
                    <a:cxn ang="0">
                      <a:pos x="168" y="0"/>
                    </a:cxn>
                  </a:cxnLst>
                  <a:rect l="0" t="0" r="r" b="b"/>
                  <a:pathLst>
                    <a:path w="208" h="66">
                      <a:moveTo>
                        <a:pt x="168" y="0"/>
                      </a:moveTo>
                      <a:lnTo>
                        <a:pt x="207" y="20"/>
                      </a:lnTo>
                      <a:lnTo>
                        <a:pt x="39" y="65"/>
                      </a:lnTo>
                      <a:lnTo>
                        <a:pt x="0" y="45"/>
                      </a:lnTo>
                      <a:lnTo>
                        <a:pt x="168" y="0"/>
                      </a:lnTo>
                    </a:path>
                  </a:pathLst>
                </a:custGeom>
                <a:solidFill>
                  <a:srgbClr val="B2B2B2"/>
                </a:solidFill>
                <a:ln w="9525" cap="rnd">
                  <a:noFill/>
                  <a:round/>
                  <a:headEnd/>
                  <a:tailEnd/>
                </a:ln>
                <a:effectLst/>
              </p:spPr>
              <p:txBody>
                <a:bodyPr/>
                <a:lstStyle/>
                <a:p>
                  <a:endParaRPr lang="zh-CN" altLang="en-US"/>
                </a:p>
              </p:txBody>
            </p:sp>
            <p:sp>
              <p:nvSpPr>
                <p:cNvPr id="41" name="Freeform 281"/>
                <p:cNvSpPr>
                  <a:spLocks/>
                </p:cNvSpPr>
                <p:nvPr/>
              </p:nvSpPr>
              <p:spPr bwMode="auto">
                <a:xfrm>
                  <a:off x="4578" y="3024"/>
                  <a:ext cx="243" cy="97"/>
                </a:xfrm>
                <a:custGeom>
                  <a:avLst/>
                  <a:gdLst/>
                  <a:ahLst/>
                  <a:cxnLst>
                    <a:cxn ang="0">
                      <a:pos x="43" y="96"/>
                    </a:cxn>
                    <a:cxn ang="0">
                      <a:pos x="242" y="39"/>
                    </a:cxn>
                    <a:cxn ang="0">
                      <a:pos x="172" y="0"/>
                    </a:cxn>
                    <a:cxn ang="0">
                      <a:pos x="0" y="43"/>
                    </a:cxn>
                    <a:cxn ang="0">
                      <a:pos x="43" y="96"/>
                    </a:cxn>
                  </a:cxnLst>
                  <a:rect l="0" t="0" r="r" b="b"/>
                  <a:pathLst>
                    <a:path w="243" h="97">
                      <a:moveTo>
                        <a:pt x="43" y="96"/>
                      </a:moveTo>
                      <a:lnTo>
                        <a:pt x="242" y="39"/>
                      </a:lnTo>
                      <a:lnTo>
                        <a:pt x="172" y="0"/>
                      </a:lnTo>
                      <a:lnTo>
                        <a:pt x="0" y="43"/>
                      </a:lnTo>
                      <a:lnTo>
                        <a:pt x="43" y="96"/>
                      </a:lnTo>
                    </a:path>
                  </a:pathLst>
                </a:custGeom>
                <a:solidFill>
                  <a:srgbClr val="868686"/>
                </a:solidFill>
                <a:ln w="9525" cap="rnd">
                  <a:noFill/>
                  <a:round/>
                  <a:headEnd/>
                  <a:tailEnd/>
                </a:ln>
                <a:effectLst/>
              </p:spPr>
              <p:txBody>
                <a:bodyPr/>
                <a:lstStyle/>
                <a:p>
                  <a:endParaRPr lang="zh-CN" altLang="en-US"/>
                </a:p>
              </p:txBody>
            </p:sp>
            <p:sp>
              <p:nvSpPr>
                <p:cNvPr id="42" name="Freeform 282"/>
                <p:cNvSpPr>
                  <a:spLocks/>
                </p:cNvSpPr>
                <p:nvPr/>
              </p:nvSpPr>
              <p:spPr bwMode="auto">
                <a:xfrm>
                  <a:off x="4583" y="3021"/>
                  <a:ext cx="238" cy="96"/>
                </a:xfrm>
                <a:custGeom>
                  <a:avLst/>
                  <a:gdLst/>
                  <a:ahLst/>
                  <a:cxnLst>
                    <a:cxn ang="0">
                      <a:pos x="43" y="95"/>
                    </a:cxn>
                    <a:cxn ang="0">
                      <a:pos x="237" y="38"/>
                    </a:cxn>
                    <a:cxn ang="0">
                      <a:pos x="167" y="0"/>
                    </a:cxn>
                    <a:cxn ang="0">
                      <a:pos x="0" y="43"/>
                    </a:cxn>
                    <a:cxn ang="0">
                      <a:pos x="43" y="95"/>
                    </a:cxn>
                  </a:cxnLst>
                  <a:rect l="0" t="0" r="r" b="b"/>
                  <a:pathLst>
                    <a:path w="238" h="96">
                      <a:moveTo>
                        <a:pt x="43" y="95"/>
                      </a:moveTo>
                      <a:lnTo>
                        <a:pt x="237" y="38"/>
                      </a:lnTo>
                      <a:lnTo>
                        <a:pt x="167" y="0"/>
                      </a:lnTo>
                      <a:lnTo>
                        <a:pt x="0" y="43"/>
                      </a:lnTo>
                      <a:lnTo>
                        <a:pt x="43" y="95"/>
                      </a:lnTo>
                    </a:path>
                  </a:pathLst>
                </a:custGeom>
                <a:solidFill>
                  <a:srgbClr val="DDDDDD"/>
                </a:solidFill>
                <a:ln w="9525" cap="rnd">
                  <a:noFill/>
                  <a:round/>
                  <a:headEnd/>
                  <a:tailEnd/>
                </a:ln>
                <a:effectLst/>
              </p:spPr>
              <p:txBody>
                <a:bodyPr/>
                <a:lstStyle/>
                <a:p>
                  <a:endParaRPr lang="zh-CN" altLang="en-US"/>
                </a:p>
              </p:txBody>
            </p:sp>
            <p:sp>
              <p:nvSpPr>
                <p:cNvPr id="43" name="Freeform 283"/>
                <p:cNvSpPr>
                  <a:spLocks/>
                </p:cNvSpPr>
                <p:nvPr/>
              </p:nvSpPr>
              <p:spPr bwMode="auto">
                <a:xfrm>
                  <a:off x="4561" y="2761"/>
                  <a:ext cx="101" cy="43"/>
                </a:xfrm>
                <a:custGeom>
                  <a:avLst/>
                  <a:gdLst/>
                  <a:ahLst/>
                  <a:cxnLst>
                    <a:cxn ang="0">
                      <a:pos x="100" y="14"/>
                    </a:cxn>
                    <a:cxn ang="0">
                      <a:pos x="100" y="0"/>
                    </a:cxn>
                    <a:cxn ang="0">
                      <a:pos x="0" y="27"/>
                    </a:cxn>
                    <a:cxn ang="0">
                      <a:pos x="0" y="42"/>
                    </a:cxn>
                    <a:cxn ang="0">
                      <a:pos x="100" y="14"/>
                    </a:cxn>
                  </a:cxnLst>
                  <a:rect l="0" t="0" r="r" b="b"/>
                  <a:pathLst>
                    <a:path w="101" h="43">
                      <a:moveTo>
                        <a:pt x="100" y="14"/>
                      </a:moveTo>
                      <a:lnTo>
                        <a:pt x="100" y="0"/>
                      </a:lnTo>
                      <a:lnTo>
                        <a:pt x="0" y="27"/>
                      </a:lnTo>
                      <a:lnTo>
                        <a:pt x="0" y="42"/>
                      </a:lnTo>
                      <a:lnTo>
                        <a:pt x="100" y="14"/>
                      </a:lnTo>
                    </a:path>
                  </a:pathLst>
                </a:custGeom>
                <a:solidFill>
                  <a:srgbClr val="FFFF00"/>
                </a:solidFill>
                <a:ln w="9525" cap="rnd">
                  <a:noFill/>
                  <a:round/>
                  <a:headEnd/>
                  <a:tailEnd/>
                </a:ln>
                <a:effectLst/>
              </p:spPr>
              <p:txBody>
                <a:bodyPr/>
                <a:lstStyle/>
                <a:p>
                  <a:endParaRPr lang="zh-CN" altLang="en-US"/>
                </a:p>
              </p:txBody>
            </p:sp>
            <p:sp>
              <p:nvSpPr>
                <p:cNvPr id="44" name="Freeform 284"/>
                <p:cNvSpPr>
                  <a:spLocks/>
                </p:cNvSpPr>
                <p:nvPr/>
              </p:nvSpPr>
              <p:spPr bwMode="auto">
                <a:xfrm>
                  <a:off x="4561" y="2790"/>
                  <a:ext cx="101" cy="42"/>
                </a:xfrm>
                <a:custGeom>
                  <a:avLst/>
                  <a:gdLst/>
                  <a:ahLst/>
                  <a:cxnLst>
                    <a:cxn ang="0">
                      <a:pos x="100" y="14"/>
                    </a:cxn>
                    <a:cxn ang="0">
                      <a:pos x="100" y="0"/>
                    </a:cxn>
                    <a:cxn ang="0">
                      <a:pos x="0" y="26"/>
                    </a:cxn>
                    <a:cxn ang="0">
                      <a:pos x="0" y="41"/>
                    </a:cxn>
                    <a:cxn ang="0">
                      <a:pos x="100" y="14"/>
                    </a:cxn>
                  </a:cxnLst>
                  <a:rect l="0" t="0" r="r" b="b"/>
                  <a:pathLst>
                    <a:path w="101" h="42">
                      <a:moveTo>
                        <a:pt x="100" y="14"/>
                      </a:moveTo>
                      <a:lnTo>
                        <a:pt x="100" y="0"/>
                      </a:lnTo>
                      <a:lnTo>
                        <a:pt x="0" y="26"/>
                      </a:lnTo>
                      <a:lnTo>
                        <a:pt x="0" y="41"/>
                      </a:lnTo>
                      <a:lnTo>
                        <a:pt x="100" y="14"/>
                      </a:lnTo>
                    </a:path>
                  </a:pathLst>
                </a:custGeom>
                <a:solidFill>
                  <a:srgbClr val="FFFF00"/>
                </a:solidFill>
                <a:ln w="9525" cap="rnd">
                  <a:noFill/>
                  <a:round/>
                  <a:headEnd/>
                  <a:tailEnd/>
                </a:ln>
                <a:effectLst/>
              </p:spPr>
              <p:txBody>
                <a:bodyPr/>
                <a:lstStyle/>
                <a:p>
                  <a:endParaRPr lang="zh-CN" altLang="en-US"/>
                </a:p>
              </p:txBody>
            </p:sp>
            <p:sp>
              <p:nvSpPr>
                <p:cNvPr id="45" name="Freeform 285"/>
                <p:cNvSpPr>
                  <a:spLocks/>
                </p:cNvSpPr>
                <p:nvPr/>
              </p:nvSpPr>
              <p:spPr bwMode="auto">
                <a:xfrm>
                  <a:off x="4561" y="2818"/>
                  <a:ext cx="101" cy="42"/>
                </a:xfrm>
                <a:custGeom>
                  <a:avLst/>
                  <a:gdLst/>
                  <a:ahLst/>
                  <a:cxnLst>
                    <a:cxn ang="0">
                      <a:pos x="100" y="13"/>
                    </a:cxn>
                    <a:cxn ang="0">
                      <a:pos x="100" y="0"/>
                    </a:cxn>
                    <a:cxn ang="0">
                      <a:pos x="0" y="27"/>
                    </a:cxn>
                    <a:cxn ang="0">
                      <a:pos x="0" y="41"/>
                    </a:cxn>
                    <a:cxn ang="0">
                      <a:pos x="100" y="13"/>
                    </a:cxn>
                  </a:cxnLst>
                  <a:rect l="0" t="0" r="r" b="b"/>
                  <a:pathLst>
                    <a:path w="101" h="42">
                      <a:moveTo>
                        <a:pt x="100" y="13"/>
                      </a:moveTo>
                      <a:lnTo>
                        <a:pt x="100" y="0"/>
                      </a:lnTo>
                      <a:lnTo>
                        <a:pt x="0" y="27"/>
                      </a:lnTo>
                      <a:lnTo>
                        <a:pt x="0" y="41"/>
                      </a:lnTo>
                      <a:lnTo>
                        <a:pt x="100" y="13"/>
                      </a:lnTo>
                    </a:path>
                  </a:pathLst>
                </a:custGeom>
                <a:solidFill>
                  <a:srgbClr val="FFFF00"/>
                </a:solidFill>
                <a:ln w="9525" cap="rnd">
                  <a:noFill/>
                  <a:round/>
                  <a:headEnd/>
                  <a:tailEnd/>
                </a:ln>
                <a:effectLst/>
              </p:spPr>
              <p:txBody>
                <a:bodyPr/>
                <a:lstStyle/>
                <a:p>
                  <a:endParaRPr lang="zh-CN" altLang="en-US"/>
                </a:p>
              </p:txBody>
            </p:sp>
            <p:sp>
              <p:nvSpPr>
                <p:cNvPr id="46" name="Freeform 286"/>
                <p:cNvSpPr>
                  <a:spLocks/>
                </p:cNvSpPr>
                <p:nvPr/>
              </p:nvSpPr>
              <p:spPr bwMode="auto">
                <a:xfrm>
                  <a:off x="4561" y="2846"/>
                  <a:ext cx="101" cy="43"/>
                </a:xfrm>
                <a:custGeom>
                  <a:avLst/>
                  <a:gdLst/>
                  <a:ahLst/>
                  <a:cxnLst>
                    <a:cxn ang="0">
                      <a:pos x="100" y="14"/>
                    </a:cxn>
                    <a:cxn ang="0">
                      <a:pos x="100" y="0"/>
                    </a:cxn>
                    <a:cxn ang="0">
                      <a:pos x="0" y="27"/>
                    </a:cxn>
                    <a:cxn ang="0">
                      <a:pos x="0" y="42"/>
                    </a:cxn>
                    <a:cxn ang="0">
                      <a:pos x="100" y="14"/>
                    </a:cxn>
                  </a:cxnLst>
                  <a:rect l="0" t="0" r="r" b="b"/>
                  <a:pathLst>
                    <a:path w="101" h="43">
                      <a:moveTo>
                        <a:pt x="100" y="14"/>
                      </a:moveTo>
                      <a:lnTo>
                        <a:pt x="100" y="0"/>
                      </a:lnTo>
                      <a:lnTo>
                        <a:pt x="0" y="27"/>
                      </a:lnTo>
                      <a:lnTo>
                        <a:pt x="0" y="42"/>
                      </a:lnTo>
                      <a:lnTo>
                        <a:pt x="100" y="14"/>
                      </a:lnTo>
                    </a:path>
                  </a:pathLst>
                </a:custGeom>
                <a:solidFill>
                  <a:srgbClr val="FFFF00"/>
                </a:solidFill>
                <a:ln w="9525" cap="rnd">
                  <a:noFill/>
                  <a:round/>
                  <a:headEnd/>
                  <a:tailEnd/>
                </a:ln>
                <a:effectLst/>
              </p:spPr>
              <p:txBody>
                <a:bodyPr/>
                <a:lstStyle/>
                <a:p>
                  <a:endParaRPr lang="zh-CN" altLang="en-US"/>
                </a:p>
              </p:txBody>
            </p:sp>
            <p:sp>
              <p:nvSpPr>
                <p:cNvPr id="47" name="Freeform 287"/>
                <p:cNvSpPr>
                  <a:spLocks/>
                </p:cNvSpPr>
                <p:nvPr/>
              </p:nvSpPr>
              <p:spPr bwMode="auto">
                <a:xfrm>
                  <a:off x="4567" y="2809"/>
                  <a:ext cx="183" cy="279"/>
                </a:xfrm>
                <a:custGeom>
                  <a:avLst/>
                  <a:gdLst/>
                  <a:ahLst/>
                  <a:cxnLst>
                    <a:cxn ang="0">
                      <a:pos x="31" y="0"/>
                    </a:cxn>
                    <a:cxn ang="0">
                      <a:pos x="76" y="29"/>
                    </a:cxn>
                    <a:cxn ang="0">
                      <a:pos x="54" y="30"/>
                    </a:cxn>
                    <a:cxn ang="0">
                      <a:pos x="182" y="248"/>
                    </a:cxn>
                    <a:cxn ang="0">
                      <a:pos x="84" y="278"/>
                    </a:cxn>
                    <a:cxn ang="0">
                      <a:pos x="23" y="35"/>
                    </a:cxn>
                    <a:cxn ang="0">
                      <a:pos x="0" y="39"/>
                    </a:cxn>
                    <a:cxn ang="0">
                      <a:pos x="31" y="0"/>
                    </a:cxn>
                  </a:cxnLst>
                  <a:rect l="0" t="0" r="r" b="b"/>
                  <a:pathLst>
                    <a:path w="183" h="279">
                      <a:moveTo>
                        <a:pt x="31" y="0"/>
                      </a:moveTo>
                      <a:lnTo>
                        <a:pt x="76" y="29"/>
                      </a:lnTo>
                      <a:lnTo>
                        <a:pt x="54" y="30"/>
                      </a:lnTo>
                      <a:lnTo>
                        <a:pt x="182" y="248"/>
                      </a:lnTo>
                      <a:lnTo>
                        <a:pt x="84" y="278"/>
                      </a:lnTo>
                      <a:lnTo>
                        <a:pt x="23" y="35"/>
                      </a:lnTo>
                      <a:lnTo>
                        <a:pt x="0" y="39"/>
                      </a:lnTo>
                      <a:lnTo>
                        <a:pt x="31" y="0"/>
                      </a:lnTo>
                    </a:path>
                  </a:pathLst>
                </a:custGeom>
                <a:solidFill>
                  <a:srgbClr val="4C4C4C"/>
                </a:solidFill>
                <a:ln w="9525" cap="rnd">
                  <a:noFill/>
                  <a:round/>
                  <a:headEnd/>
                  <a:tailEnd/>
                </a:ln>
                <a:effectLst/>
              </p:spPr>
              <p:txBody>
                <a:bodyPr/>
                <a:lstStyle/>
                <a:p>
                  <a:endParaRPr lang="zh-CN" altLang="en-US"/>
                </a:p>
              </p:txBody>
            </p:sp>
            <p:sp>
              <p:nvSpPr>
                <p:cNvPr id="48" name="Freeform 288"/>
                <p:cNvSpPr>
                  <a:spLocks/>
                </p:cNvSpPr>
                <p:nvPr/>
              </p:nvSpPr>
              <p:spPr bwMode="auto">
                <a:xfrm>
                  <a:off x="4571" y="2804"/>
                  <a:ext cx="183" cy="277"/>
                </a:xfrm>
                <a:custGeom>
                  <a:avLst/>
                  <a:gdLst/>
                  <a:ahLst/>
                  <a:cxnLst>
                    <a:cxn ang="0">
                      <a:pos x="30" y="0"/>
                    </a:cxn>
                    <a:cxn ang="0">
                      <a:pos x="76" y="28"/>
                    </a:cxn>
                    <a:cxn ang="0">
                      <a:pos x="55" y="30"/>
                    </a:cxn>
                    <a:cxn ang="0">
                      <a:pos x="182" y="246"/>
                    </a:cxn>
                    <a:cxn ang="0">
                      <a:pos x="84" y="276"/>
                    </a:cxn>
                    <a:cxn ang="0">
                      <a:pos x="23" y="35"/>
                    </a:cxn>
                    <a:cxn ang="0">
                      <a:pos x="0" y="39"/>
                    </a:cxn>
                    <a:cxn ang="0">
                      <a:pos x="30" y="0"/>
                    </a:cxn>
                  </a:cxnLst>
                  <a:rect l="0" t="0" r="r" b="b"/>
                  <a:pathLst>
                    <a:path w="183" h="277">
                      <a:moveTo>
                        <a:pt x="30" y="0"/>
                      </a:moveTo>
                      <a:lnTo>
                        <a:pt x="76" y="28"/>
                      </a:lnTo>
                      <a:lnTo>
                        <a:pt x="55" y="30"/>
                      </a:lnTo>
                      <a:lnTo>
                        <a:pt x="182" y="246"/>
                      </a:lnTo>
                      <a:lnTo>
                        <a:pt x="84" y="276"/>
                      </a:lnTo>
                      <a:lnTo>
                        <a:pt x="23" y="35"/>
                      </a:lnTo>
                      <a:lnTo>
                        <a:pt x="0" y="39"/>
                      </a:lnTo>
                      <a:lnTo>
                        <a:pt x="30" y="0"/>
                      </a:lnTo>
                    </a:path>
                  </a:pathLst>
                </a:custGeom>
                <a:solidFill>
                  <a:srgbClr val="99FFFF"/>
                </a:solidFill>
                <a:ln w="9525" cap="rnd">
                  <a:noFill/>
                  <a:round/>
                  <a:headEnd/>
                  <a:tailEnd/>
                </a:ln>
                <a:effectLst/>
              </p:spPr>
              <p:txBody>
                <a:bodyPr/>
                <a:lstStyle/>
                <a:p>
                  <a:endParaRPr lang="zh-CN" altLang="en-US"/>
                </a:p>
              </p:txBody>
            </p:sp>
          </p:grpSp>
        </p:grpSp>
      </p:grpSp>
      <p:sp>
        <p:nvSpPr>
          <p:cNvPr id="57" name="TextBox 56"/>
          <p:cNvSpPr txBox="1"/>
          <p:nvPr/>
        </p:nvSpPr>
        <p:spPr>
          <a:xfrm>
            <a:off x="1259632" y="2708920"/>
            <a:ext cx="4104456" cy="646331"/>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照相机和投影仪都成倒立的实像。有什么不同？</a:t>
            </a:r>
            <a:endParaRPr lang="zh-CN" altLang="en-US" b="1" dirty="0">
              <a:solidFill>
                <a:srgbClr val="FF0000"/>
              </a:solidFill>
            </a:endParaRPr>
          </a:p>
        </p:txBody>
      </p:sp>
      <p:sp>
        <p:nvSpPr>
          <p:cNvPr id="58" name="TextBox 57"/>
          <p:cNvSpPr txBox="1"/>
          <p:nvPr/>
        </p:nvSpPr>
        <p:spPr>
          <a:xfrm>
            <a:off x="7084156" y="2276872"/>
            <a:ext cx="800219" cy="3456384"/>
          </a:xfrm>
          <a:prstGeom prst="rect">
            <a:avLst/>
          </a:prstGeom>
          <a:noFill/>
        </p:spPr>
        <p:txBody>
          <a:bodyPr vert="eaVert" wrap="square" rtlCol="0">
            <a:spAutoFit/>
          </a:bodyPr>
          <a:lstStyle/>
          <a:p>
            <a:r>
              <a:rPr lang="zh-CN" altLang="en-US" sz="2000" b="1" dirty="0" smtClean="0">
                <a:solidFill>
                  <a:srgbClr val="FF0000"/>
                </a:solidFill>
              </a:rPr>
              <a:t>照相机、投影仪和放大镜成的像的性质</a:t>
            </a:r>
            <a:r>
              <a:rPr lang="en-US" altLang="zh-CN" sz="2000" b="1" dirty="0" smtClean="0">
                <a:solidFill>
                  <a:srgbClr val="FF0000"/>
                </a:solidFill>
              </a:rPr>
              <a:t>{</a:t>
            </a:r>
            <a:r>
              <a:rPr lang="zh-CN" altLang="en-US" sz="2000" b="1" dirty="0" smtClean="0">
                <a:solidFill>
                  <a:srgbClr val="FF0000"/>
                </a:solidFill>
              </a:rPr>
              <a:t>大小，倒立</a:t>
            </a:r>
            <a:r>
              <a:rPr lang="en-US" altLang="zh-CN" sz="2000" b="1" dirty="0" smtClean="0">
                <a:solidFill>
                  <a:srgbClr val="FF0000"/>
                </a:solidFill>
              </a:rPr>
              <a:t>}</a:t>
            </a:r>
            <a:r>
              <a:rPr lang="zh-CN" altLang="en-US" sz="2000" b="1" dirty="0" smtClean="0">
                <a:solidFill>
                  <a:srgbClr val="FF0000"/>
                </a:solidFill>
              </a:rPr>
              <a:t>不同。</a:t>
            </a:r>
            <a:endParaRPr lang="zh-CN" altLang="en-US" sz="2000" b="1" dirty="0">
              <a:solidFill>
                <a:srgbClr val="FF0000"/>
              </a:solidFill>
            </a:endParaRPr>
          </a:p>
        </p:txBody>
      </p:sp>
      <p:pic>
        <p:nvPicPr>
          <p:cNvPr id="59" name="Picture 16"/>
          <p:cNvPicPr>
            <a:picLocks noChangeAspect="1" noChangeArrowheads="1"/>
          </p:cNvPicPr>
          <p:nvPr/>
        </p:nvPicPr>
        <p:blipFill>
          <a:blip r:embed="rId5" cstate="print"/>
          <a:srcRect/>
          <a:stretch>
            <a:fillRect/>
          </a:stretch>
        </p:blipFill>
        <p:spPr bwMode="auto">
          <a:xfrm>
            <a:off x="1259632" y="3429000"/>
            <a:ext cx="1332582" cy="1871761"/>
          </a:xfrm>
          <a:prstGeom prst="rect">
            <a:avLst/>
          </a:prstGeom>
          <a:noFill/>
        </p:spPr>
      </p:pic>
      <p:pic>
        <p:nvPicPr>
          <p:cNvPr id="60" name="Picture 25" descr="单镜头135照相机"/>
          <p:cNvPicPr>
            <a:picLocks noChangeAspect="1" noChangeArrowheads="1"/>
          </p:cNvPicPr>
          <p:nvPr/>
        </p:nvPicPr>
        <p:blipFill>
          <a:blip r:embed="rId6" cstate="print"/>
          <a:srcRect/>
          <a:stretch>
            <a:fillRect/>
          </a:stretch>
        </p:blipFill>
        <p:spPr bwMode="auto">
          <a:xfrm>
            <a:off x="2771801" y="3429000"/>
            <a:ext cx="1440160" cy="1872208"/>
          </a:xfrm>
          <a:prstGeom prst="rect">
            <a:avLst/>
          </a:prstGeom>
          <a:noFill/>
        </p:spPr>
      </p:pic>
      <p:pic>
        <p:nvPicPr>
          <p:cNvPr id="61" name="Picture 17" descr="放大镜2"/>
          <p:cNvPicPr>
            <a:picLocks noChangeAspect="1" noChangeArrowheads="1"/>
          </p:cNvPicPr>
          <p:nvPr/>
        </p:nvPicPr>
        <p:blipFill>
          <a:blip r:embed="rId7" cstate="print"/>
          <a:srcRect/>
          <a:stretch>
            <a:fillRect/>
          </a:stretch>
        </p:blipFill>
        <p:spPr bwMode="auto">
          <a:xfrm>
            <a:off x="4355977" y="3429000"/>
            <a:ext cx="1368152" cy="187220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linds(horizontal)">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组合 5"/>
          <p:cNvGrpSpPr/>
          <p:nvPr/>
        </p:nvGrpSpPr>
        <p:grpSpPr>
          <a:xfrm>
            <a:off x="811599" y="1196753"/>
            <a:ext cx="1672169" cy="1601259"/>
            <a:chOff x="827584" y="1412776"/>
            <a:chExt cx="1314124" cy="1407982"/>
          </a:xfrm>
        </p:grpSpPr>
        <p:grpSp>
          <p:nvGrpSpPr>
            <p:cNvPr id="3" name="Group 159"/>
            <p:cNvGrpSpPr>
              <a:grpSpLocks/>
            </p:cNvGrpSpPr>
            <p:nvPr/>
          </p:nvGrpSpPr>
          <p:grpSpPr bwMode="auto">
            <a:xfrm>
              <a:off x="827584" y="1412776"/>
              <a:ext cx="1223963" cy="1008112"/>
              <a:chOff x="4084" y="963"/>
              <a:chExt cx="771" cy="990"/>
            </a:xfrm>
          </p:grpSpPr>
          <p:grpSp>
            <p:nvGrpSpPr>
              <p:cNvPr id="4" name="Group 160"/>
              <p:cNvGrpSpPr>
                <a:grpSpLocks/>
              </p:cNvGrpSpPr>
              <p:nvPr/>
            </p:nvGrpSpPr>
            <p:grpSpPr bwMode="auto">
              <a:xfrm>
                <a:off x="4084" y="963"/>
                <a:ext cx="771" cy="990"/>
                <a:chOff x="4084" y="963"/>
                <a:chExt cx="771" cy="990"/>
              </a:xfrm>
            </p:grpSpPr>
            <p:sp>
              <p:nvSpPr>
                <p:cNvPr id="22" name="Freeform 161"/>
                <p:cNvSpPr>
                  <a:spLocks/>
                </p:cNvSpPr>
                <p:nvPr/>
              </p:nvSpPr>
              <p:spPr bwMode="auto">
                <a:xfrm>
                  <a:off x="4086" y="1108"/>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339933"/>
                </a:solidFill>
                <a:ln w="9525" cap="rnd">
                  <a:noFill/>
                  <a:round/>
                  <a:headEnd/>
                  <a:tailEnd/>
                </a:ln>
                <a:effectLst/>
              </p:spPr>
              <p:txBody>
                <a:bodyPr/>
                <a:lstStyle/>
                <a:p>
                  <a:endParaRPr lang="zh-CN" altLang="en-US"/>
                </a:p>
              </p:txBody>
            </p:sp>
            <p:sp>
              <p:nvSpPr>
                <p:cNvPr id="24" name="Freeform 162"/>
                <p:cNvSpPr>
                  <a:spLocks/>
                </p:cNvSpPr>
                <p:nvPr/>
              </p:nvSpPr>
              <p:spPr bwMode="auto">
                <a:xfrm>
                  <a:off x="4336" y="1101"/>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CCFF99"/>
                </a:solidFill>
                <a:ln w="9525" cap="rnd">
                  <a:noFill/>
                  <a:round/>
                  <a:headEnd/>
                  <a:tailEnd/>
                </a:ln>
                <a:effectLst/>
              </p:spPr>
              <p:txBody>
                <a:bodyPr/>
                <a:lstStyle/>
                <a:p>
                  <a:endParaRPr lang="zh-CN" altLang="en-US"/>
                </a:p>
              </p:txBody>
            </p:sp>
            <p:sp>
              <p:nvSpPr>
                <p:cNvPr id="25" name="Freeform 163"/>
                <p:cNvSpPr>
                  <a:spLocks/>
                </p:cNvSpPr>
                <p:nvPr/>
              </p:nvSpPr>
              <p:spPr bwMode="auto">
                <a:xfrm>
                  <a:off x="4086" y="963"/>
                  <a:ext cx="769" cy="286"/>
                </a:xfrm>
                <a:custGeom>
                  <a:avLst/>
                  <a:gdLst/>
                  <a:ahLst/>
                  <a:cxnLst>
                    <a:cxn ang="0">
                      <a:pos x="0" y="144"/>
                    </a:cxn>
                    <a:cxn ang="0">
                      <a:pos x="532" y="0"/>
                    </a:cxn>
                    <a:cxn ang="0">
                      <a:pos x="768" y="141"/>
                    </a:cxn>
                    <a:cxn ang="0">
                      <a:pos x="245" y="285"/>
                    </a:cxn>
                    <a:cxn ang="0">
                      <a:pos x="0" y="144"/>
                    </a:cxn>
                  </a:cxnLst>
                  <a:rect l="0" t="0" r="r" b="b"/>
                  <a:pathLst>
                    <a:path w="769" h="286">
                      <a:moveTo>
                        <a:pt x="0" y="144"/>
                      </a:moveTo>
                      <a:lnTo>
                        <a:pt x="532" y="0"/>
                      </a:lnTo>
                      <a:lnTo>
                        <a:pt x="768" y="141"/>
                      </a:lnTo>
                      <a:lnTo>
                        <a:pt x="245" y="285"/>
                      </a:lnTo>
                      <a:lnTo>
                        <a:pt x="0" y="144"/>
                      </a:lnTo>
                    </a:path>
                  </a:pathLst>
                </a:custGeom>
                <a:solidFill>
                  <a:srgbClr val="33CC33"/>
                </a:solidFill>
                <a:ln w="9525" cap="rnd">
                  <a:noFill/>
                  <a:round/>
                  <a:headEnd/>
                  <a:tailEnd/>
                </a:ln>
                <a:effectLst/>
              </p:spPr>
              <p:txBody>
                <a:bodyPr/>
                <a:lstStyle/>
                <a:p>
                  <a:endParaRPr lang="zh-CN" altLang="en-US"/>
                </a:p>
              </p:txBody>
            </p:sp>
            <p:sp>
              <p:nvSpPr>
                <p:cNvPr id="26" name="Freeform 164"/>
                <p:cNvSpPr>
                  <a:spLocks/>
                </p:cNvSpPr>
                <p:nvPr/>
              </p:nvSpPr>
              <p:spPr bwMode="auto">
                <a:xfrm>
                  <a:off x="4219" y="1027"/>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CCFF99"/>
                </a:solidFill>
                <a:ln w="9525" cap="rnd">
                  <a:noFill/>
                  <a:round/>
                  <a:headEnd/>
                  <a:tailEnd/>
                </a:ln>
                <a:effectLst/>
              </p:spPr>
              <p:txBody>
                <a:bodyPr/>
                <a:lstStyle/>
                <a:p>
                  <a:endParaRPr lang="zh-CN" altLang="en-US"/>
                </a:p>
              </p:txBody>
            </p:sp>
            <p:sp>
              <p:nvSpPr>
                <p:cNvPr id="27" name="Freeform 165"/>
                <p:cNvSpPr>
                  <a:spLocks/>
                </p:cNvSpPr>
                <p:nvPr/>
              </p:nvSpPr>
              <p:spPr bwMode="auto">
                <a:xfrm>
                  <a:off x="4084" y="1109"/>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CCFF99"/>
                </a:solidFill>
                <a:ln w="9525" cap="rnd">
                  <a:noFill/>
                  <a:round/>
                  <a:headEnd/>
                  <a:tailEnd/>
                </a:ln>
                <a:effectLst/>
              </p:spPr>
              <p:txBody>
                <a:bodyPr/>
                <a:lstStyle/>
                <a:p>
                  <a:endParaRPr lang="zh-CN" altLang="en-US"/>
                </a:p>
              </p:txBody>
            </p:sp>
            <p:sp>
              <p:nvSpPr>
                <p:cNvPr id="28" name="Freeform 166"/>
                <p:cNvSpPr>
                  <a:spLocks/>
                </p:cNvSpPr>
                <p:nvPr/>
              </p:nvSpPr>
              <p:spPr bwMode="auto">
                <a:xfrm>
                  <a:off x="4619" y="963"/>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CCFF99"/>
                </a:solidFill>
                <a:ln w="9525" cap="rnd">
                  <a:noFill/>
                  <a:round/>
                  <a:headEnd/>
                  <a:tailEnd/>
                </a:ln>
                <a:effectLst/>
              </p:spPr>
              <p:txBody>
                <a:bodyPr/>
                <a:lstStyle/>
                <a:p>
                  <a:endParaRPr lang="zh-CN" altLang="en-US"/>
                </a:p>
              </p:txBody>
            </p:sp>
            <p:sp>
              <p:nvSpPr>
                <p:cNvPr id="29" name="Oval 167"/>
                <p:cNvSpPr>
                  <a:spLocks noChangeArrowheads="1"/>
                </p:cNvSpPr>
                <p:nvPr/>
              </p:nvSpPr>
              <p:spPr bwMode="auto">
                <a:xfrm rot="13200000">
                  <a:off x="4372" y="1280"/>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5" name="Group 168"/>
              <p:cNvGrpSpPr>
                <a:grpSpLocks/>
              </p:cNvGrpSpPr>
              <p:nvPr/>
            </p:nvGrpSpPr>
            <p:grpSpPr bwMode="auto">
              <a:xfrm>
                <a:off x="4355" y="1392"/>
                <a:ext cx="488" cy="298"/>
                <a:chOff x="4355" y="1392"/>
                <a:chExt cx="488" cy="298"/>
              </a:xfrm>
            </p:grpSpPr>
            <p:sp>
              <p:nvSpPr>
                <p:cNvPr id="11" name="Freeform 169"/>
                <p:cNvSpPr>
                  <a:spLocks/>
                </p:cNvSpPr>
                <p:nvPr/>
              </p:nvSpPr>
              <p:spPr bwMode="auto">
                <a:xfrm>
                  <a:off x="4355" y="1392"/>
                  <a:ext cx="488" cy="298"/>
                </a:xfrm>
                <a:custGeom>
                  <a:avLst/>
                  <a:gdLst/>
                  <a:ahLst/>
                  <a:cxnLst>
                    <a:cxn ang="0">
                      <a:pos x="0" y="91"/>
                    </a:cxn>
                    <a:cxn ang="0">
                      <a:pos x="93" y="297"/>
                    </a:cxn>
                    <a:cxn ang="0">
                      <a:pos x="265" y="250"/>
                    </a:cxn>
                    <a:cxn ang="0">
                      <a:pos x="265" y="250"/>
                    </a:cxn>
                    <a:cxn ang="0">
                      <a:pos x="266" y="251"/>
                    </a:cxn>
                    <a:cxn ang="0">
                      <a:pos x="268" y="253"/>
                    </a:cxn>
                    <a:cxn ang="0">
                      <a:pos x="270" y="253"/>
                    </a:cxn>
                    <a:cxn ang="0">
                      <a:pos x="273" y="254"/>
                    </a:cxn>
                    <a:cxn ang="0">
                      <a:pos x="277" y="255"/>
                    </a:cxn>
                    <a:cxn ang="0">
                      <a:pos x="283" y="254"/>
                    </a:cxn>
                    <a:cxn ang="0">
                      <a:pos x="289" y="253"/>
                    </a:cxn>
                    <a:cxn ang="0">
                      <a:pos x="295" y="251"/>
                    </a:cxn>
                    <a:cxn ang="0">
                      <a:pos x="299" y="249"/>
                    </a:cxn>
                    <a:cxn ang="0">
                      <a:pos x="303" y="246"/>
                    </a:cxn>
                    <a:cxn ang="0">
                      <a:pos x="305" y="244"/>
                    </a:cxn>
                    <a:cxn ang="0">
                      <a:pos x="306" y="242"/>
                    </a:cxn>
                    <a:cxn ang="0">
                      <a:pos x="307" y="240"/>
                    </a:cxn>
                    <a:cxn ang="0">
                      <a:pos x="307" y="239"/>
                    </a:cxn>
                    <a:cxn ang="0">
                      <a:pos x="307" y="239"/>
                    </a:cxn>
                    <a:cxn ang="0">
                      <a:pos x="487" y="192"/>
                    </a:cxn>
                    <a:cxn ang="0">
                      <a:pos x="375" y="0"/>
                    </a:cxn>
                    <a:cxn ang="0">
                      <a:pos x="0" y="91"/>
                    </a:cxn>
                  </a:cxnLst>
                  <a:rect l="0" t="0" r="r" b="b"/>
                  <a:pathLst>
                    <a:path w="488" h="298">
                      <a:moveTo>
                        <a:pt x="0" y="91"/>
                      </a:moveTo>
                      <a:lnTo>
                        <a:pt x="93" y="297"/>
                      </a:lnTo>
                      <a:lnTo>
                        <a:pt x="265" y="250"/>
                      </a:lnTo>
                      <a:lnTo>
                        <a:pt x="265" y="250"/>
                      </a:lnTo>
                      <a:lnTo>
                        <a:pt x="266" y="251"/>
                      </a:lnTo>
                      <a:lnTo>
                        <a:pt x="268" y="253"/>
                      </a:lnTo>
                      <a:lnTo>
                        <a:pt x="270" y="253"/>
                      </a:lnTo>
                      <a:lnTo>
                        <a:pt x="273" y="254"/>
                      </a:lnTo>
                      <a:lnTo>
                        <a:pt x="277" y="255"/>
                      </a:lnTo>
                      <a:lnTo>
                        <a:pt x="283" y="254"/>
                      </a:lnTo>
                      <a:lnTo>
                        <a:pt x="289" y="253"/>
                      </a:lnTo>
                      <a:lnTo>
                        <a:pt x="295" y="251"/>
                      </a:lnTo>
                      <a:lnTo>
                        <a:pt x="299" y="249"/>
                      </a:lnTo>
                      <a:lnTo>
                        <a:pt x="303" y="246"/>
                      </a:lnTo>
                      <a:lnTo>
                        <a:pt x="305" y="244"/>
                      </a:lnTo>
                      <a:lnTo>
                        <a:pt x="306" y="242"/>
                      </a:lnTo>
                      <a:lnTo>
                        <a:pt x="307" y="240"/>
                      </a:lnTo>
                      <a:lnTo>
                        <a:pt x="307" y="239"/>
                      </a:lnTo>
                      <a:lnTo>
                        <a:pt x="307" y="239"/>
                      </a:lnTo>
                      <a:lnTo>
                        <a:pt x="487" y="192"/>
                      </a:lnTo>
                      <a:lnTo>
                        <a:pt x="375" y="0"/>
                      </a:lnTo>
                      <a:lnTo>
                        <a:pt x="0" y="91"/>
                      </a:lnTo>
                    </a:path>
                  </a:pathLst>
                </a:custGeom>
                <a:solidFill>
                  <a:srgbClr val="009900"/>
                </a:solidFill>
                <a:ln w="9525" cap="rnd">
                  <a:noFill/>
                  <a:round/>
                  <a:headEnd/>
                  <a:tailEnd/>
                </a:ln>
                <a:effectLst/>
              </p:spPr>
              <p:txBody>
                <a:bodyPr/>
                <a:lstStyle/>
                <a:p>
                  <a:endParaRPr lang="zh-CN" altLang="en-US"/>
                </a:p>
              </p:txBody>
            </p:sp>
            <p:sp>
              <p:nvSpPr>
                <p:cNvPr id="12" name="Freeform 170"/>
                <p:cNvSpPr>
                  <a:spLocks/>
                </p:cNvSpPr>
                <p:nvPr/>
              </p:nvSpPr>
              <p:spPr bwMode="auto">
                <a:xfrm>
                  <a:off x="4374" y="1403"/>
                  <a:ext cx="450" cy="270"/>
                </a:xfrm>
                <a:custGeom>
                  <a:avLst/>
                  <a:gdLst/>
                  <a:ahLst/>
                  <a:cxnLst>
                    <a:cxn ang="0">
                      <a:pos x="0" y="90"/>
                    </a:cxn>
                    <a:cxn ang="0">
                      <a:pos x="85" y="269"/>
                    </a:cxn>
                    <a:cxn ang="0">
                      <a:pos x="88" y="268"/>
                    </a:cxn>
                    <a:cxn ang="0">
                      <a:pos x="95" y="265"/>
                    </a:cxn>
                    <a:cxn ang="0">
                      <a:pos x="105" y="261"/>
                    </a:cxn>
                    <a:cxn ang="0">
                      <a:pos x="117" y="257"/>
                    </a:cxn>
                    <a:cxn ang="0">
                      <a:pos x="130" y="252"/>
                    </a:cxn>
                    <a:cxn ang="0">
                      <a:pos x="144" y="247"/>
                    </a:cxn>
                    <a:cxn ang="0">
                      <a:pos x="156" y="243"/>
                    </a:cxn>
                    <a:cxn ang="0">
                      <a:pos x="165" y="239"/>
                    </a:cxn>
                    <a:cxn ang="0">
                      <a:pos x="176" y="236"/>
                    </a:cxn>
                    <a:cxn ang="0">
                      <a:pos x="190" y="233"/>
                    </a:cxn>
                    <a:cxn ang="0">
                      <a:pos x="205" y="229"/>
                    </a:cxn>
                    <a:cxn ang="0">
                      <a:pos x="222" y="226"/>
                    </a:cxn>
                    <a:cxn ang="0">
                      <a:pos x="237" y="224"/>
                    </a:cxn>
                    <a:cxn ang="0">
                      <a:pos x="249" y="222"/>
                    </a:cxn>
                    <a:cxn ang="0">
                      <a:pos x="258" y="220"/>
                    </a:cxn>
                    <a:cxn ang="0">
                      <a:pos x="262" y="220"/>
                    </a:cxn>
                    <a:cxn ang="0">
                      <a:pos x="264" y="218"/>
                    </a:cxn>
                    <a:cxn ang="0">
                      <a:pos x="272" y="216"/>
                    </a:cxn>
                    <a:cxn ang="0">
                      <a:pos x="283" y="212"/>
                    </a:cxn>
                    <a:cxn ang="0">
                      <a:pos x="296" y="207"/>
                    </a:cxn>
                    <a:cxn ang="0">
                      <a:pos x="311" y="202"/>
                    </a:cxn>
                    <a:cxn ang="0">
                      <a:pos x="326" y="198"/>
                    </a:cxn>
                    <a:cxn ang="0">
                      <a:pos x="340" y="194"/>
                    </a:cxn>
                    <a:cxn ang="0">
                      <a:pos x="351" y="191"/>
                    </a:cxn>
                    <a:cxn ang="0">
                      <a:pos x="363" y="189"/>
                    </a:cxn>
                    <a:cxn ang="0">
                      <a:pos x="377" y="186"/>
                    </a:cxn>
                    <a:cxn ang="0">
                      <a:pos x="394" y="183"/>
                    </a:cxn>
                    <a:cxn ang="0">
                      <a:pos x="410" y="180"/>
                    </a:cxn>
                    <a:cxn ang="0">
                      <a:pos x="425" y="177"/>
                    </a:cxn>
                    <a:cxn ang="0">
                      <a:pos x="437" y="175"/>
                    </a:cxn>
                    <a:cxn ang="0">
                      <a:pos x="446" y="173"/>
                    </a:cxn>
                    <a:cxn ang="0">
                      <a:pos x="449" y="173"/>
                    </a:cxn>
                    <a:cxn ang="0">
                      <a:pos x="350" y="0"/>
                    </a:cxn>
                    <a:cxn ang="0">
                      <a:pos x="0" y="90"/>
                    </a:cxn>
                  </a:cxnLst>
                  <a:rect l="0" t="0" r="r" b="b"/>
                  <a:pathLst>
                    <a:path w="450" h="270">
                      <a:moveTo>
                        <a:pt x="0" y="90"/>
                      </a:moveTo>
                      <a:lnTo>
                        <a:pt x="85" y="269"/>
                      </a:lnTo>
                      <a:lnTo>
                        <a:pt x="88" y="268"/>
                      </a:lnTo>
                      <a:lnTo>
                        <a:pt x="95" y="265"/>
                      </a:lnTo>
                      <a:lnTo>
                        <a:pt x="105" y="261"/>
                      </a:lnTo>
                      <a:lnTo>
                        <a:pt x="117" y="257"/>
                      </a:lnTo>
                      <a:lnTo>
                        <a:pt x="130" y="252"/>
                      </a:lnTo>
                      <a:lnTo>
                        <a:pt x="144" y="247"/>
                      </a:lnTo>
                      <a:lnTo>
                        <a:pt x="156" y="243"/>
                      </a:lnTo>
                      <a:lnTo>
                        <a:pt x="165" y="239"/>
                      </a:lnTo>
                      <a:lnTo>
                        <a:pt x="176" y="236"/>
                      </a:lnTo>
                      <a:lnTo>
                        <a:pt x="190" y="233"/>
                      </a:lnTo>
                      <a:lnTo>
                        <a:pt x="205" y="229"/>
                      </a:lnTo>
                      <a:lnTo>
                        <a:pt x="222" y="226"/>
                      </a:lnTo>
                      <a:lnTo>
                        <a:pt x="237" y="224"/>
                      </a:lnTo>
                      <a:lnTo>
                        <a:pt x="249" y="222"/>
                      </a:lnTo>
                      <a:lnTo>
                        <a:pt x="258" y="220"/>
                      </a:lnTo>
                      <a:lnTo>
                        <a:pt x="262" y="220"/>
                      </a:lnTo>
                      <a:lnTo>
                        <a:pt x="264" y="218"/>
                      </a:lnTo>
                      <a:lnTo>
                        <a:pt x="272" y="216"/>
                      </a:lnTo>
                      <a:lnTo>
                        <a:pt x="283" y="212"/>
                      </a:lnTo>
                      <a:lnTo>
                        <a:pt x="296" y="207"/>
                      </a:lnTo>
                      <a:lnTo>
                        <a:pt x="311" y="202"/>
                      </a:lnTo>
                      <a:lnTo>
                        <a:pt x="326" y="198"/>
                      </a:lnTo>
                      <a:lnTo>
                        <a:pt x="340" y="194"/>
                      </a:lnTo>
                      <a:lnTo>
                        <a:pt x="351" y="191"/>
                      </a:lnTo>
                      <a:lnTo>
                        <a:pt x="363" y="189"/>
                      </a:lnTo>
                      <a:lnTo>
                        <a:pt x="377" y="186"/>
                      </a:lnTo>
                      <a:lnTo>
                        <a:pt x="394" y="183"/>
                      </a:lnTo>
                      <a:lnTo>
                        <a:pt x="410" y="180"/>
                      </a:lnTo>
                      <a:lnTo>
                        <a:pt x="425" y="177"/>
                      </a:lnTo>
                      <a:lnTo>
                        <a:pt x="437" y="175"/>
                      </a:lnTo>
                      <a:lnTo>
                        <a:pt x="446" y="173"/>
                      </a:lnTo>
                      <a:lnTo>
                        <a:pt x="449" y="173"/>
                      </a:lnTo>
                      <a:lnTo>
                        <a:pt x="350" y="0"/>
                      </a:lnTo>
                      <a:lnTo>
                        <a:pt x="0" y="90"/>
                      </a:lnTo>
                    </a:path>
                  </a:pathLst>
                </a:custGeom>
                <a:solidFill>
                  <a:srgbClr val="33CC33"/>
                </a:solidFill>
                <a:ln w="9525" cap="rnd">
                  <a:noFill/>
                  <a:round/>
                  <a:headEnd/>
                  <a:tailEnd/>
                </a:ln>
                <a:effectLst/>
              </p:spPr>
              <p:txBody>
                <a:bodyPr/>
                <a:lstStyle/>
                <a:p>
                  <a:endParaRPr lang="zh-CN" altLang="en-US"/>
                </a:p>
              </p:txBody>
            </p:sp>
            <p:sp>
              <p:nvSpPr>
                <p:cNvPr id="13" name="Freeform 171"/>
                <p:cNvSpPr>
                  <a:spLocks/>
                </p:cNvSpPr>
                <p:nvPr/>
              </p:nvSpPr>
              <p:spPr bwMode="auto">
                <a:xfrm>
                  <a:off x="4389" y="1409"/>
                  <a:ext cx="423" cy="246"/>
                </a:xfrm>
                <a:custGeom>
                  <a:avLst/>
                  <a:gdLst/>
                  <a:ahLst/>
                  <a:cxnLst>
                    <a:cxn ang="0">
                      <a:pos x="75" y="244"/>
                    </a:cxn>
                    <a:cxn ang="0">
                      <a:pos x="86" y="237"/>
                    </a:cxn>
                    <a:cxn ang="0">
                      <a:pos x="106" y="227"/>
                    </a:cxn>
                    <a:cxn ang="0">
                      <a:pos x="129" y="218"/>
                    </a:cxn>
                    <a:cxn ang="0">
                      <a:pos x="156" y="211"/>
                    </a:cxn>
                    <a:cxn ang="0">
                      <a:pos x="191" y="208"/>
                    </a:cxn>
                    <a:cxn ang="0">
                      <a:pos x="222" y="207"/>
                    </a:cxn>
                    <a:cxn ang="0">
                      <a:pos x="242" y="207"/>
                    </a:cxn>
                    <a:cxn ang="0">
                      <a:pos x="248" y="205"/>
                    </a:cxn>
                    <a:cxn ang="0">
                      <a:pos x="264" y="196"/>
                    </a:cxn>
                    <a:cxn ang="0">
                      <a:pos x="292" y="182"/>
                    </a:cxn>
                    <a:cxn ang="0">
                      <a:pos x="328" y="168"/>
                    </a:cxn>
                    <a:cxn ang="0">
                      <a:pos x="365" y="159"/>
                    </a:cxn>
                    <a:cxn ang="0">
                      <a:pos x="393" y="156"/>
                    </a:cxn>
                    <a:cxn ang="0">
                      <a:pos x="411" y="158"/>
                    </a:cxn>
                    <a:cxn ang="0">
                      <a:pos x="420" y="160"/>
                    </a:cxn>
                    <a:cxn ang="0">
                      <a:pos x="335" y="6"/>
                    </a:cxn>
                    <a:cxn ang="0">
                      <a:pos x="329" y="4"/>
                    </a:cxn>
                    <a:cxn ang="0">
                      <a:pos x="314" y="1"/>
                    </a:cxn>
                    <a:cxn ang="0">
                      <a:pos x="289" y="0"/>
                    </a:cxn>
                    <a:cxn ang="0">
                      <a:pos x="257" y="5"/>
                    </a:cxn>
                    <a:cxn ang="0">
                      <a:pos x="224" y="16"/>
                    </a:cxn>
                    <a:cxn ang="0">
                      <a:pos x="200" y="30"/>
                    </a:cxn>
                    <a:cxn ang="0">
                      <a:pos x="184" y="42"/>
                    </a:cxn>
                    <a:cxn ang="0">
                      <a:pos x="179" y="48"/>
                    </a:cxn>
                    <a:cxn ang="0">
                      <a:pos x="168" y="47"/>
                    </a:cxn>
                    <a:cxn ang="0">
                      <a:pos x="140" y="45"/>
                    </a:cxn>
                    <a:cxn ang="0">
                      <a:pos x="108" y="46"/>
                    </a:cxn>
                    <a:cxn ang="0">
                      <a:pos x="84" y="50"/>
                    </a:cxn>
                    <a:cxn ang="0">
                      <a:pos x="62" y="59"/>
                    </a:cxn>
                    <a:cxn ang="0">
                      <a:pos x="33" y="71"/>
                    </a:cxn>
                    <a:cxn ang="0">
                      <a:pos x="10" y="81"/>
                    </a:cxn>
                    <a:cxn ang="0">
                      <a:pos x="0" y="85"/>
                    </a:cxn>
                  </a:cxnLst>
                  <a:rect l="0" t="0" r="r" b="b"/>
                  <a:pathLst>
                    <a:path w="423" h="246">
                      <a:moveTo>
                        <a:pt x="73" y="245"/>
                      </a:moveTo>
                      <a:lnTo>
                        <a:pt x="75" y="244"/>
                      </a:lnTo>
                      <a:lnTo>
                        <a:pt x="79" y="241"/>
                      </a:lnTo>
                      <a:lnTo>
                        <a:pt x="86" y="237"/>
                      </a:lnTo>
                      <a:lnTo>
                        <a:pt x="96" y="233"/>
                      </a:lnTo>
                      <a:lnTo>
                        <a:pt x="106" y="227"/>
                      </a:lnTo>
                      <a:lnTo>
                        <a:pt x="118" y="222"/>
                      </a:lnTo>
                      <a:lnTo>
                        <a:pt x="129" y="218"/>
                      </a:lnTo>
                      <a:lnTo>
                        <a:pt x="141" y="214"/>
                      </a:lnTo>
                      <a:lnTo>
                        <a:pt x="156" y="211"/>
                      </a:lnTo>
                      <a:lnTo>
                        <a:pt x="173" y="209"/>
                      </a:lnTo>
                      <a:lnTo>
                        <a:pt x="191" y="208"/>
                      </a:lnTo>
                      <a:lnTo>
                        <a:pt x="207" y="207"/>
                      </a:lnTo>
                      <a:lnTo>
                        <a:pt x="222" y="207"/>
                      </a:lnTo>
                      <a:lnTo>
                        <a:pt x="234" y="207"/>
                      </a:lnTo>
                      <a:lnTo>
                        <a:pt x="242" y="207"/>
                      </a:lnTo>
                      <a:lnTo>
                        <a:pt x="245" y="207"/>
                      </a:lnTo>
                      <a:lnTo>
                        <a:pt x="248" y="205"/>
                      </a:lnTo>
                      <a:lnTo>
                        <a:pt x="254" y="202"/>
                      </a:lnTo>
                      <a:lnTo>
                        <a:pt x="264" y="196"/>
                      </a:lnTo>
                      <a:lnTo>
                        <a:pt x="277" y="189"/>
                      </a:lnTo>
                      <a:lnTo>
                        <a:pt x="292" y="182"/>
                      </a:lnTo>
                      <a:lnTo>
                        <a:pt x="310" y="174"/>
                      </a:lnTo>
                      <a:lnTo>
                        <a:pt x="328" y="168"/>
                      </a:lnTo>
                      <a:lnTo>
                        <a:pt x="347" y="163"/>
                      </a:lnTo>
                      <a:lnTo>
                        <a:pt x="365" y="159"/>
                      </a:lnTo>
                      <a:lnTo>
                        <a:pt x="380" y="157"/>
                      </a:lnTo>
                      <a:lnTo>
                        <a:pt x="393" y="156"/>
                      </a:lnTo>
                      <a:lnTo>
                        <a:pt x="403" y="157"/>
                      </a:lnTo>
                      <a:lnTo>
                        <a:pt x="411" y="158"/>
                      </a:lnTo>
                      <a:lnTo>
                        <a:pt x="417" y="159"/>
                      </a:lnTo>
                      <a:lnTo>
                        <a:pt x="420" y="160"/>
                      </a:lnTo>
                      <a:lnTo>
                        <a:pt x="422" y="160"/>
                      </a:lnTo>
                      <a:lnTo>
                        <a:pt x="335" y="6"/>
                      </a:lnTo>
                      <a:lnTo>
                        <a:pt x="334" y="6"/>
                      </a:lnTo>
                      <a:lnTo>
                        <a:pt x="329" y="4"/>
                      </a:lnTo>
                      <a:lnTo>
                        <a:pt x="323" y="2"/>
                      </a:lnTo>
                      <a:lnTo>
                        <a:pt x="314" y="1"/>
                      </a:lnTo>
                      <a:lnTo>
                        <a:pt x="302" y="0"/>
                      </a:lnTo>
                      <a:lnTo>
                        <a:pt x="289" y="0"/>
                      </a:lnTo>
                      <a:lnTo>
                        <a:pt x="274" y="1"/>
                      </a:lnTo>
                      <a:lnTo>
                        <a:pt x="257" y="5"/>
                      </a:lnTo>
                      <a:lnTo>
                        <a:pt x="239" y="10"/>
                      </a:lnTo>
                      <a:lnTo>
                        <a:pt x="224" y="16"/>
                      </a:lnTo>
                      <a:lnTo>
                        <a:pt x="211" y="23"/>
                      </a:lnTo>
                      <a:lnTo>
                        <a:pt x="200" y="30"/>
                      </a:lnTo>
                      <a:lnTo>
                        <a:pt x="191" y="37"/>
                      </a:lnTo>
                      <a:lnTo>
                        <a:pt x="184" y="42"/>
                      </a:lnTo>
                      <a:lnTo>
                        <a:pt x="181" y="46"/>
                      </a:lnTo>
                      <a:lnTo>
                        <a:pt x="179" y="48"/>
                      </a:lnTo>
                      <a:lnTo>
                        <a:pt x="176" y="47"/>
                      </a:lnTo>
                      <a:lnTo>
                        <a:pt x="168" y="47"/>
                      </a:lnTo>
                      <a:lnTo>
                        <a:pt x="155" y="46"/>
                      </a:lnTo>
                      <a:lnTo>
                        <a:pt x="140" y="45"/>
                      </a:lnTo>
                      <a:lnTo>
                        <a:pt x="124" y="45"/>
                      </a:lnTo>
                      <a:lnTo>
                        <a:pt x="108" y="46"/>
                      </a:lnTo>
                      <a:lnTo>
                        <a:pt x="95" y="47"/>
                      </a:lnTo>
                      <a:lnTo>
                        <a:pt x="84" y="50"/>
                      </a:lnTo>
                      <a:lnTo>
                        <a:pt x="74" y="54"/>
                      </a:lnTo>
                      <a:lnTo>
                        <a:pt x="62" y="59"/>
                      </a:lnTo>
                      <a:lnTo>
                        <a:pt x="48" y="65"/>
                      </a:lnTo>
                      <a:lnTo>
                        <a:pt x="33" y="71"/>
                      </a:lnTo>
                      <a:lnTo>
                        <a:pt x="21" y="76"/>
                      </a:lnTo>
                      <a:lnTo>
                        <a:pt x="10" y="81"/>
                      </a:lnTo>
                      <a:lnTo>
                        <a:pt x="2" y="84"/>
                      </a:lnTo>
                      <a:lnTo>
                        <a:pt x="0" y="85"/>
                      </a:lnTo>
                      <a:lnTo>
                        <a:pt x="73" y="245"/>
                      </a:lnTo>
                    </a:path>
                  </a:pathLst>
                </a:custGeom>
                <a:solidFill>
                  <a:srgbClr val="CCFF99"/>
                </a:solidFill>
                <a:ln w="9525" cap="rnd">
                  <a:noFill/>
                  <a:round/>
                  <a:headEnd/>
                  <a:tailEnd/>
                </a:ln>
                <a:effectLst/>
              </p:spPr>
              <p:txBody>
                <a:bodyPr/>
                <a:lstStyle/>
                <a:p>
                  <a:endParaRPr lang="zh-CN" altLang="en-US"/>
                </a:p>
              </p:txBody>
            </p:sp>
            <p:sp>
              <p:nvSpPr>
                <p:cNvPr id="14" name="Freeform 172"/>
                <p:cNvSpPr>
                  <a:spLocks/>
                </p:cNvSpPr>
                <p:nvPr/>
              </p:nvSpPr>
              <p:spPr bwMode="auto">
                <a:xfrm>
                  <a:off x="4394" y="1399"/>
                  <a:ext cx="394" cy="235"/>
                </a:xfrm>
                <a:custGeom>
                  <a:avLst/>
                  <a:gdLst/>
                  <a:ahLst/>
                  <a:cxnLst>
                    <a:cxn ang="0">
                      <a:pos x="64" y="233"/>
                    </a:cxn>
                    <a:cxn ang="0">
                      <a:pos x="80" y="227"/>
                    </a:cxn>
                    <a:cxn ang="0">
                      <a:pos x="105" y="218"/>
                    </a:cxn>
                    <a:cxn ang="0">
                      <a:pos x="133" y="210"/>
                    </a:cxn>
                    <a:cxn ang="0">
                      <a:pos x="160" y="206"/>
                    </a:cxn>
                    <a:cxn ang="0">
                      <a:pos x="192" y="208"/>
                    </a:cxn>
                    <a:cxn ang="0">
                      <a:pos x="220" y="213"/>
                    </a:cxn>
                    <a:cxn ang="0">
                      <a:pos x="239" y="217"/>
                    </a:cxn>
                    <a:cxn ang="0">
                      <a:pos x="243" y="216"/>
                    </a:cxn>
                    <a:cxn ang="0">
                      <a:pos x="257" y="203"/>
                    </a:cxn>
                    <a:cxn ang="0">
                      <a:pos x="280" y="186"/>
                    </a:cxn>
                    <a:cxn ang="0">
                      <a:pos x="308" y="170"/>
                    </a:cxn>
                    <a:cxn ang="0">
                      <a:pos x="337" y="161"/>
                    </a:cxn>
                    <a:cxn ang="0">
                      <a:pos x="362" y="156"/>
                    </a:cxn>
                    <a:cxn ang="0">
                      <a:pos x="381" y="153"/>
                    </a:cxn>
                    <a:cxn ang="0">
                      <a:pos x="392" y="152"/>
                    </a:cxn>
                    <a:cxn ang="0">
                      <a:pos x="306" y="1"/>
                    </a:cxn>
                    <a:cxn ang="0">
                      <a:pos x="302" y="0"/>
                    </a:cxn>
                    <a:cxn ang="0">
                      <a:pos x="291" y="0"/>
                    </a:cxn>
                    <a:cxn ang="0">
                      <a:pos x="271" y="1"/>
                    </a:cxn>
                    <a:cxn ang="0">
                      <a:pos x="240" y="8"/>
                    </a:cxn>
                    <a:cxn ang="0">
                      <a:pos x="209" y="21"/>
                    </a:cxn>
                    <a:cxn ang="0">
                      <a:pos x="186" y="40"/>
                    </a:cxn>
                    <a:cxn ang="0">
                      <a:pos x="172" y="55"/>
                    </a:cxn>
                    <a:cxn ang="0">
                      <a:pos x="166" y="62"/>
                    </a:cxn>
                    <a:cxn ang="0">
                      <a:pos x="156" y="59"/>
                    </a:cxn>
                    <a:cxn ang="0">
                      <a:pos x="131" y="52"/>
                    </a:cxn>
                    <a:cxn ang="0">
                      <a:pos x="101" y="47"/>
                    </a:cxn>
                    <a:cxn ang="0">
                      <a:pos x="73" y="49"/>
                    </a:cxn>
                    <a:cxn ang="0">
                      <a:pos x="45" y="62"/>
                    </a:cxn>
                    <a:cxn ang="0">
                      <a:pos x="22" y="76"/>
                    </a:cxn>
                    <a:cxn ang="0">
                      <a:pos x="5" y="88"/>
                    </a:cxn>
                    <a:cxn ang="0">
                      <a:pos x="0" y="93"/>
                    </a:cxn>
                  </a:cxnLst>
                  <a:rect l="0" t="0" r="r" b="b"/>
                  <a:pathLst>
                    <a:path w="394" h="235">
                      <a:moveTo>
                        <a:pt x="62" y="234"/>
                      </a:moveTo>
                      <a:lnTo>
                        <a:pt x="64" y="233"/>
                      </a:lnTo>
                      <a:lnTo>
                        <a:pt x="71" y="230"/>
                      </a:lnTo>
                      <a:lnTo>
                        <a:pt x="80" y="227"/>
                      </a:lnTo>
                      <a:lnTo>
                        <a:pt x="92" y="223"/>
                      </a:lnTo>
                      <a:lnTo>
                        <a:pt x="105" y="218"/>
                      </a:lnTo>
                      <a:lnTo>
                        <a:pt x="119" y="214"/>
                      </a:lnTo>
                      <a:lnTo>
                        <a:pt x="133" y="210"/>
                      </a:lnTo>
                      <a:lnTo>
                        <a:pt x="146" y="207"/>
                      </a:lnTo>
                      <a:lnTo>
                        <a:pt x="160" y="206"/>
                      </a:lnTo>
                      <a:lnTo>
                        <a:pt x="176" y="206"/>
                      </a:lnTo>
                      <a:lnTo>
                        <a:pt x="192" y="208"/>
                      </a:lnTo>
                      <a:lnTo>
                        <a:pt x="207" y="210"/>
                      </a:lnTo>
                      <a:lnTo>
                        <a:pt x="220" y="213"/>
                      </a:lnTo>
                      <a:lnTo>
                        <a:pt x="231" y="215"/>
                      </a:lnTo>
                      <a:lnTo>
                        <a:pt x="239" y="217"/>
                      </a:lnTo>
                      <a:lnTo>
                        <a:pt x="241" y="217"/>
                      </a:lnTo>
                      <a:lnTo>
                        <a:pt x="243" y="216"/>
                      </a:lnTo>
                      <a:lnTo>
                        <a:pt x="249" y="211"/>
                      </a:lnTo>
                      <a:lnTo>
                        <a:pt x="257" y="203"/>
                      </a:lnTo>
                      <a:lnTo>
                        <a:pt x="268" y="195"/>
                      </a:lnTo>
                      <a:lnTo>
                        <a:pt x="280" y="186"/>
                      </a:lnTo>
                      <a:lnTo>
                        <a:pt x="294" y="177"/>
                      </a:lnTo>
                      <a:lnTo>
                        <a:pt x="308" y="170"/>
                      </a:lnTo>
                      <a:lnTo>
                        <a:pt x="322" y="165"/>
                      </a:lnTo>
                      <a:lnTo>
                        <a:pt x="337" y="161"/>
                      </a:lnTo>
                      <a:lnTo>
                        <a:pt x="350" y="158"/>
                      </a:lnTo>
                      <a:lnTo>
                        <a:pt x="362" y="156"/>
                      </a:lnTo>
                      <a:lnTo>
                        <a:pt x="373" y="154"/>
                      </a:lnTo>
                      <a:lnTo>
                        <a:pt x="381" y="153"/>
                      </a:lnTo>
                      <a:lnTo>
                        <a:pt x="387" y="152"/>
                      </a:lnTo>
                      <a:lnTo>
                        <a:pt x="392" y="152"/>
                      </a:lnTo>
                      <a:lnTo>
                        <a:pt x="393" y="152"/>
                      </a:lnTo>
                      <a:lnTo>
                        <a:pt x="306" y="1"/>
                      </a:lnTo>
                      <a:lnTo>
                        <a:pt x="305" y="1"/>
                      </a:lnTo>
                      <a:lnTo>
                        <a:pt x="302" y="0"/>
                      </a:lnTo>
                      <a:lnTo>
                        <a:pt x="298" y="0"/>
                      </a:lnTo>
                      <a:lnTo>
                        <a:pt x="291" y="0"/>
                      </a:lnTo>
                      <a:lnTo>
                        <a:pt x="282" y="0"/>
                      </a:lnTo>
                      <a:lnTo>
                        <a:pt x="271" y="1"/>
                      </a:lnTo>
                      <a:lnTo>
                        <a:pt x="257" y="3"/>
                      </a:lnTo>
                      <a:lnTo>
                        <a:pt x="240" y="8"/>
                      </a:lnTo>
                      <a:lnTo>
                        <a:pt x="224" y="14"/>
                      </a:lnTo>
                      <a:lnTo>
                        <a:pt x="209" y="21"/>
                      </a:lnTo>
                      <a:lnTo>
                        <a:pt x="196" y="31"/>
                      </a:lnTo>
                      <a:lnTo>
                        <a:pt x="186" y="40"/>
                      </a:lnTo>
                      <a:lnTo>
                        <a:pt x="178" y="48"/>
                      </a:lnTo>
                      <a:lnTo>
                        <a:pt x="172" y="55"/>
                      </a:lnTo>
                      <a:lnTo>
                        <a:pt x="168" y="60"/>
                      </a:lnTo>
                      <a:lnTo>
                        <a:pt x="166" y="62"/>
                      </a:lnTo>
                      <a:lnTo>
                        <a:pt x="163" y="61"/>
                      </a:lnTo>
                      <a:lnTo>
                        <a:pt x="156" y="59"/>
                      </a:lnTo>
                      <a:lnTo>
                        <a:pt x="145" y="55"/>
                      </a:lnTo>
                      <a:lnTo>
                        <a:pt x="131" y="52"/>
                      </a:lnTo>
                      <a:lnTo>
                        <a:pt x="116" y="49"/>
                      </a:lnTo>
                      <a:lnTo>
                        <a:pt x="101" y="47"/>
                      </a:lnTo>
                      <a:lnTo>
                        <a:pt x="86" y="47"/>
                      </a:lnTo>
                      <a:lnTo>
                        <a:pt x="73" y="49"/>
                      </a:lnTo>
                      <a:lnTo>
                        <a:pt x="58" y="55"/>
                      </a:lnTo>
                      <a:lnTo>
                        <a:pt x="45" y="62"/>
                      </a:lnTo>
                      <a:lnTo>
                        <a:pt x="33" y="69"/>
                      </a:lnTo>
                      <a:lnTo>
                        <a:pt x="22" y="76"/>
                      </a:lnTo>
                      <a:lnTo>
                        <a:pt x="12" y="83"/>
                      </a:lnTo>
                      <a:lnTo>
                        <a:pt x="5" y="88"/>
                      </a:lnTo>
                      <a:lnTo>
                        <a:pt x="1" y="91"/>
                      </a:lnTo>
                      <a:lnTo>
                        <a:pt x="0" y="93"/>
                      </a:lnTo>
                      <a:lnTo>
                        <a:pt x="62" y="234"/>
                      </a:lnTo>
                    </a:path>
                  </a:pathLst>
                </a:custGeom>
                <a:solidFill>
                  <a:srgbClr val="FFFFCC"/>
                </a:solidFill>
                <a:ln w="9525" cap="rnd">
                  <a:noFill/>
                  <a:round/>
                  <a:headEnd/>
                  <a:tailEnd/>
                </a:ln>
                <a:effectLst/>
              </p:spPr>
              <p:txBody>
                <a:bodyPr/>
                <a:lstStyle/>
                <a:p>
                  <a:endParaRPr lang="zh-CN" altLang="en-US"/>
                </a:p>
              </p:txBody>
            </p:sp>
            <p:sp>
              <p:nvSpPr>
                <p:cNvPr id="15" name="Freeform 173"/>
                <p:cNvSpPr>
                  <a:spLocks/>
                </p:cNvSpPr>
                <p:nvPr/>
              </p:nvSpPr>
              <p:spPr bwMode="auto">
                <a:xfrm>
                  <a:off x="4556" y="1457"/>
                  <a:ext cx="85" cy="161"/>
                </a:xfrm>
                <a:custGeom>
                  <a:avLst/>
                  <a:gdLst/>
                  <a:ahLst/>
                  <a:cxnLst>
                    <a:cxn ang="0">
                      <a:pos x="84" y="156"/>
                    </a:cxn>
                    <a:cxn ang="0">
                      <a:pos x="4" y="0"/>
                    </a:cxn>
                    <a:cxn ang="0">
                      <a:pos x="0" y="3"/>
                    </a:cxn>
                    <a:cxn ang="0">
                      <a:pos x="78" y="160"/>
                    </a:cxn>
                    <a:cxn ang="0">
                      <a:pos x="84" y="156"/>
                    </a:cxn>
                  </a:cxnLst>
                  <a:rect l="0" t="0" r="r" b="b"/>
                  <a:pathLst>
                    <a:path w="85" h="161">
                      <a:moveTo>
                        <a:pt x="84" y="156"/>
                      </a:moveTo>
                      <a:lnTo>
                        <a:pt x="4" y="0"/>
                      </a:lnTo>
                      <a:lnTo>
                        <a:pt x="0" y="3"/>
                      </a:lnTo>
                      <a:lnTo>
                        <a:pt x="78" y="160"/>
                      </a:lnTo>
                      <a:lnTo>
                        <a:pt x="84" y="156"/>
                      </a:lnTo>
                    </a:path>
                  </a:pathLst>
                </a:custGeom>
                <a:solidFill>
                  <a:srgbClr val="FFFFFF"/>
                </a:solidFill>
                <a:ln w="12700" cap="rnd" cmpd="sng">
                  <a:solidFill>
                    <a:srgbClr val="33CC33"/>
                  </a:solidFill>
                  <a:prstDash val="solid"/>
                  <a:round/>
                  <a:headEnd/>
                  <a:tailEnd/>
                </a:ln>
                <a:effectLst/>
              </p:spPr>
              <p:txBody>
                <a:bodyPr/>
                <a:lstStyle/>
                <a:p>
                  <a:endParaRPr lang="zh-CN" altLang="en-US"/>
                </a:p>
              </p:txBody>
            </p:sp>
            <p:sp>
              <p:nvSpPr>
                <p:cNvPr id="16" name="Freeform 174"/>
                <p:cNvSpPr>
                  <a:spLocks/>
                </p:cNvSpPr>
                <p:nvPr/>
              </p:nvSpPr>
              <p:spPr bwMode="auto">
                <a:xfrm>
                  <a:off x="4416" y="1464"/>
                  <a:ext cx="101" cy="128"/>
                </a:xfrm>
                <a:custGeom>
                  <a:avLst/>
                  <a:gdLst/>
                  <a:ahLst/>
                  <a:cxnLst>
                    <a:cxn ang="0">
                      <a:pos x="100" y="99"/>
                    </a:cxn>
                    <a:cxn ang="0">
                      <a:pos x="51" y="0"/>
                    </a:cxn>
                    <a:cxn ang="0">
                      <a:pos x="24" y="10"/>
                    </a:cxn>
                    <a:cxn ang="0">
                      <a:pos x="0" y="27"/>
                    </a:cxn>
                    <a:cxn ang="0">
                      <a:pos x="48" y="127"/>
                    </a:cxn>
                    <a:cxn ang="0">
                      <a:pos x="100" y="99"/>
                    </a:cxn>
                  </a:cxnLst>
                  <a:rect l="0" t="0" r="r" b="b"/>
                  <a:pathLst>
                    <a:path w="101" h="128">
                      <a:moveTo>
                        <a:pt x="100" y="99"/>
                      </a:moveTo>
                      <a:lnTo>
                        <a:pt x="51" y="0"/>
                      </a:lnTo>
                      <a:lnTo>
                        <a:pt x="24" y="10"/>
                      </a:lnTo>
                      <a:lnTo>
                        <a:pt x="0" y="27"/>
                      </a:lnTo>
                      <a:lnTo>
                        <a:pt x="48" y="127"/>
                      </a:lnTo>
                      <a:lnTo>
                        <a:pt x="100" y="99"/>
                      </a:lnTo>
                    </a:path>
                  </a:pathLst>
                </a:custGeom>
                <a:solidFill>
                  <a:srgbClr val="33CC33"/>
                </a:solidFill>
                <a:ln w="9525" cap="rnd">
                  <a:noFill/>
                  <a:round/>
                  <a:headEnd/>
                  <a:tailEnd/>
                </a:ln>
                <a:effectLst/>
              </p:spPr>
              <p:txBody>
                <a:bodyPr/>
                <a:lstStyle/>
                <a:p>
                  <a:endParaRPr lang="zh-CN" altLang="en-US"/>
                </a:p>
              </p:txBody>
            </p:sp>
            <p:sp>
              <p:nvSpPr>
                <p:cNvPr id="17" name="Freeform 175"/>
                <p:cNvSpPr>
                  <a:spLocks/>
                </p:cNvSpPr>
                <p:nvPr/>
              </p:nvSpPr>
              <p:spPr bwMode="auto">
                <a:xfrm>
                  <a:off x="4490" y="1457"/>
                  <a:ext cx="104" cy="108"/>
                </a:xfrm>
                <a:custGeom>
                  <a:avLst/>
                  <a:gdLst/>
                  <a:ahLst/>
                  <a:cxnLst>
                    <a:cxn ang="0">
                      <a:pos x="103" y="107"/>
                    </a:cxn>
                    <a:cxn ang="0">
                      <a:pos x="54" y="6"/>
                    </a:cxn>
                    <a:cxn ang="0">
                      <a:pos x="27" y="0"/>
                    </a:cxn>
                    <a:cxn ang="0">
                      <a:pos x="0" y="0"/>
                    </a:cxn>
                    <a:cxn ang="0">
                      <a:pos x="48" y="100"/>
                    </a:cxn>
                    <a:cxn ang="0">
                      <a:pos x="103" y="107"/>
                    </a:cxn>
                  </a:cxnLst>
                  <a:rect l="0" t="0" r="r" b="b"/>
                  <a:pathLst>
                    <a:path w="104" h="108">
                      <a:moveTo>
                        <a:pt x="103" y="107"/>
                      </a:moveTo>
                      <a:lnTo>
                        <a:pt x="54" y="6"/>
                      </a:lnTo>
                      <a:lnTo>
                        <a:pt x="27" y="0"/>
                      </a:lnTo>
                      <a:lnTo>
                        <a:pt x="0" y="0"/>
                      </a:lnTo>
                      <a:lnTo>
                        <a:pt x="48" y="100"/>
                      </a:lnTo>
                      <a:lnTo>
                        <a:pt x="103" y="107"/>
                      </a:lnTo>
                    </a:path>
                  </a:pathLst>
                </a:custGeom>
                <a:solidFill>
                  <a:srgbClr val="33CC33"/>
                </a:solidFill>
                <a:ln w="9525" cap="rnd">
                  <a:noFill/>
                  <a:round/>
                  <a:headEnd/>
                  <a:tailEnd/>
                </a:ln>
                <a:effectLst/>
              </p:spPr>
              <p:txBody>
                <a:bodyPr/>
                <a:lstStyle/>
                <a:p>
                  <a:endParaRPr lang="zh-CN" altLang="en-US"/>
                </a:p>
              </p:txBody>
            </p:sp>
            <p:sp>
              <p:nvSpPr>
                <p:cNvPr id="18" name="Freeform 176"/>
                <p:cNvSpPr>
                  <a:spLocks/>
                </p:cNvSpPr>
                <p:nvPr/>
              </p:nvSpPr>
              <p:spPr bwMode="auto">
                <a:xfrm>
                  <a:off x="4548" y="1573"/>
                  <a:ext cx="58" cy="17"/>
                </a:xfrm>
                <a:custGeom>
                  <a:avLst/>
                  <a:gdLst/>
                  <a:ahLst/>
                  <a:cxnLst>
                    <a:cxn ang="0">
                      <a:pos x="57" y="16"/>
                    </a:cxn>
                    <a:cxn ang="0">
                      <a:pos x="54" y="8"/>
                    </a:cxn>
                    <a:cxn ang="0">
                      <a:pos x="0" y="0"/>
                    </a:cxn>
                    <a:cxn ang="0">
                      <a:pos x="2" y="7"/>
                    </a:cxn>
                    <a:cxn ang="0">
                      <a:pos x="57" y="16"/>
                    </a:cxn>
                  </a:cxnLst>
                  <a:rect l="0" t="0" r="r" b="b"/>
                  <a:pathLst>
                    <a:path w="58" h="17">
                      <a:moveTo>
                        <a:pt x="57" y="16"/>
                      </a:moveTo>
                      <a:lnTo>
                        <a:pt x="54" y="8"/>
                      </a:lnTo>
                      <a:lnTo>
                        <a:pt x="0" y="0"/>
                      </a:lnTo>
                      <a:lnTo>
                        <a:pt x="2" y="7"/>
                      </a:lnTo>
                      <a:lnTo>
                        <a:pt x="57" y="16"/>
                      </a:lnTo>
                    </a:path>
                  </a:pathLst>
                </a:custGeom>
                <a:solidFill>
                  <a:srgbClr val="33CC33"/>
                </a:solidFill>
                <a:ln w="9525" cap="rnd">
                  <a:noFill/>
                  <a:round/>
                  <a:headEnd/>
                  <a:tailEnd/>
                </a:ln>
                <a:effectLst/>
              </p:spPr>
              <p:txBody>
                <a:bodyPr/>
                <a:lstStyle/>
                <a:p>
                  <a:endParaRPr lang="zh-CN" altLang="en-US"/>
                </a:p>
              </p:txBody>
            </p:sp>
            <p:sp>
              <p:nvSpPr>
                <p:cNvPr id="19" name="Freeform 177"/>
                <p:cNvSpPr>
                  <a:spLocks/>
                </p:cNvSpPr>
                <p:nvPr/>
              </p:nvSpPr>
              <p:spPr bwMode="auto">
                <a:xfrm>
                  <a:off x="4579" y="1423"/>
                  <a:ext cx="99" cy="139"/>
                </a:xfrm>
                <a:custGeom>
                  <a:avLst/>
                  <a:gdLst/>
                  <a:ahLst/>
                  <a:cxnLst>
                    <a:cxn ang="0">
                      <a:pos x="98" y="101"/>
                    </a:cxn>
                    <a:cxn ang="0">
                      <a:pos x="46" y="0"/>
                    </a:cxn>
                    <a:cxn ang="0">
                      <a:pos x="18" y="18"/>
                    </a:cxn>
                    <a:cxn ang="0">
                      <a:pos x="0" y="37"/>
                    </a:cxn>
                    <a:cxn ang="0">
                      <a:pos x="51" y="138"/>
                    </a:cxn>
                    <a:cxn ang="0">
                      <a:pos x="98" y="101"/>
                    </a:cxn>
                  </a:cxnLst>
                  <a:rect l="0" t="0" r="r" b="b"/>
                  <a:pathLst>
                    <a:path w="99" h="139">
                      <a:moveTo>
                        <a:pt x="98" y="101"/>
                      </a:moveTo>
                      <a:lnTo>
                        <a:pt x="46" y="0"/>
                      </a:lnTo>
                      <a:lnTo>
                        <a:pt x="18" y="18"/>
                      </a:lnTo>
                      <a:lnTo>
                        <a:pt x="0" y="37"/>
                      </a:lnTo>
                      <a:lnTo>
                        <a:pt x="51" y="138"/>
                      </a:lnTo>
                      <a:lnTo>
                        <a:pt x="98" y="101"/>
                      </a:lnTo>
                    </a:path>
                  </a:pathLst>
                </a:custGeom>
                <a:solidFill>
                  <a:srgbClr val="33CC33"/>
                </a:solidFill>
                <a:ln w="9525" cap="rnd">
                  <a:noFill/>
                  <a:round/>
                  <a:headEnd/>
                  <a:tailEnd/>
                </a:ln>
                <a:effectLst/>
              </p:spPr>
              <p:txBody>
                <a:bodyPr/>
                <a:lstStyle/>
                <a:p>
                  <a:endParaRPr lang="zh-CN" altLang="en-US"/>
                </a:p>
              </p:txBody>
            </p:sp>
            <p:sp>
              <p:nvSpPr>
                <p:cNvPr id="20" name="Freeform 178"/>
                <p:cNvSpPr>
                  <a:spLocks/>
                </p:cNvSpPr>
                <p:nvPr/>
              </p:nvSpPr>
              <p:spPr bwMode="auto">
                <a:xfrm>
                  <a:off x="4638" y="1406"/>
                  <a:ext cx="108" cy="112"/>
                </a:xfrm>
                <a:custGeom>
                  <a:avLst/>
                  <a:gdLst/>
                  <a:ahLst/>
                  <a:cxnLst>
                    <a:cxn ang="0">
                      <a:pos x="107" y="101"/>
                    </a:cxn>
                    <a:cxn ang="0">
                      <a:pos x="53" y="0"/>
                    </a:cxn>
                    <a:cxn ang="0">
                      <a:pos x="26" y="1"/>
                    </a:cxn>
                    <a:cxn ang="0">
                      <a:pos x="0" y="9"/>
                    </a:cxn>
                    <a:cxn ang="0">
                      <a:pos x="53" y="111"/>
                    </a:cxn>
                    <a:cxn ang="0">
                      <a:pos x="107" y="101"/>
                    </a:cxn>
                  </a:cxnLst>
                  <a:rect l="0" t="0" r="r" b="b"/>
                  <a:pathLst>
                    <a:path w="108" h="112">
                      <a:moveTo>
                        <a:pt x="107" y="101"/>
                      </a:moveTo>
                      <a:lnTo>
                        <a:pt x="53" y="0"/>
                      </a:lnTo>
                      <a:lnTo>
                        <a:pt x="26" y="1"/>
                      </a:lnTo>
                      <a:lnTo>
                        <a:pt x="0" y="9"/>
                      </a:lnTo>
                      <a:lnTo>
                        <a:pt x="53" y="111"/>
                      </a:lnTo>
                      <a:lnTo>
                        <a:pt x="107" y="101"/>
                      </a:lnTo>
                    </a:path>
                  </a:pathLst>
                </a:custGeom>
                <a:solidFill>
                  <a:srgbClr val="33CC33"/>
                </a:solidFill>
                <a:ln w="9525" cap="rnd">
                  <a:noFill/>
                  <a:round/>
                  <a:headEnd/>
                  <a:tailEnd/>
                </a:ln>
                <a:effectLst/>
              </p:spPr>
              <p:txBody>
                <a:bodyPr/>
                <a:lstStyle/>
                <a:p>
                  <a:endParaRPr lang="zh-CN" altLang="en-US"/>
                </a:p>
              </p:txBody>
            </p:sp>
            <p:sp>
              <p:nvSpPr>
                <p:cNvPr id="21" name="Freeform 179"/>
                <p:cNvSpPr>
                  <a:spLocks/>
                </p:cNvSpPr>
                <p:nvPr/>
              </p:nvSpPr>
              <p:spPr bwMode="auto">
                <a:xfrm>
                  <a:off x="4706" y="1525"/>
                  <a:ext cx="57" cy="17"/>
                </a:xfrm>
                <a:custGeom>
                  <a:avLst/>
                  <a:gdLst/>
                  <a:ahLst/>
                  <a:cxnLst>
                    <a:cxn ang="0">
                      <a:pos x="56" y="6"/>
                    </a:cxn>
                    <a:cxn ang="0">
                      <a:pos x="53" y="0"/>
                    </a:cxn>
                    <a:cxn ang="0">
                      <a:pos x="0" y="9"/>
                    </a:cxn>
                    <a:cxn ang="0">
                      <a:pos x="2" y="16"/>
                    </a:cxn>
                    <a:cxn ang="0">
                      <a:pos x="56" y="6"/>
                    </a:cxn>
                  </a:cxnLst>
                  <a:rect l="0" t="0" r="r" b="b"/>
                  <a:pathLst>
                    <a:path w="57" h="17">
                      <a:moveTo>
                        <a:pt x="56" y="6"/>
                      </a:moveTo>
                      <a:lnTo>
                        <a:pt x="53" y="0"/>
                      </a:lnTo>
                      <a:lnTo>
                        <a:pt x="0" y="9"/>
                      </a:lnTo>
                      <a:lnTo>
                        <a:pt x="2" y="16"/>
                      </a:lnTo>
                      <a:lnTo>
                        <a:pt x="56" y="6"/>
                      </a:lnTo>
                    </a:path>
                  </a:pathLst>
                </a:custGeom>
                <a:solidFill>
                  <a:srgbClr val="33CC33"/>
                </a:solidFill>
                <a:ln w="9525" cap="rnd">
                  <a:noFill/>
                  <a:round/>
                  <a:headEnd/>
                  <a:tailEnd/>
                </a:ln>
                <a:effectLst/>
              </p:spPr>
              <p:txBody>
                <a:bodyPr/>
                <a:lstStyle/>
                <a:p>
                  <a:endParaRPr lang="zh-CN" altLang="en-US"/>
                </a:p>
              </p:txBody>
            </p:sp>
          </p:grpSp>
        </p:grpSp>
        <p:sp>
          <p:nvSpPr>
            <p:cNvPr id="8" name="TextBox 7"/>
            <p:cNvSpPr txBox="1"/>
            <p:nvPr/>
          </p:nvSpPr>
          <p:spPr>
            <a:xfrm>
              <a:off x="917572" y="2468943"/>
              <a:ext cx="1224136" cy="351815"/>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总结归纳</a:t>
              </a:r>
              <a:endParaRPr lang="zh-CN" altLang="en-US" sz="2000" b="1" i="1" dirty="0">
                <a:solidFill>
                  <a:srgbClr val="FF0000"/>
                </a:solidFill>
                <a:effectLst>
                  <a:outerShdw blurRad="38100" dist="38100" dir="2700000" algn="tl">
                    <a:srgbClr val="000000">
                      <a:alpha val="43137"/>
                    </a:srgbClr>
                  </a:outerShdw>
                </a:effectLst>
              </a:endParaRPr>
            </a:p>
          </p:txBody>
        </p:sp>
      </p:grpSp>
      <p:sp>
        <p:nvSpPr>
          <p:cNvPr id="76" name="TextBox 75"/>
          <p:cNvSpPr txBox="1"/>
          <p:nvPr/>
        </p:nvSpPr>
        <p:spPr>
          <a:xfrm>
            <a:off x="2987824" y="1484784"/>
            <a:ext cx="4104456" cy="369332"/>
          </a:xfrm>
          <a:prstGeom prst="rect">
            <a:avLst/>
          </a:prstGeom>
          <a:noFill/>
          <a:ln cap="rnd">
            <a:solidFill>
              <a:srgbClr val="FF0000"/>
            </a:solidFill>
          </a:ln>
          <a:scene3d>
            <a:camera prst="orthographicFront"/>
            <a:lightRig rig="threePt" dir="t"/>
          </a:scene3d>
          <a:sp3d>
            <a:bevelB w="165100" prst="coolSlant"/>
          </a:sp3d>
        </p:spPr>
        <p:txBody>
          <a:bodyPr wrap="square" rtlCol="0">
            <a:spAutoFit/>
          </a:bodyPr>
          <a:lstStyle/>
          <a:p>
            <a:r>
              <a:rPr lang="zh-CN" altLang="en-US" b="1" dirty="0" smtClean="0">
                <a:solidFill>
                  <a:srgbClr val="FF0000"/>
                </a:solidFill>
              </a:rPr>
              <a:t>小结：师生共同完成。</a:t>
            </a:r>
            <a:endParaRPr lang="zh-CN" altLang="en-US" b="1" dirty="0">
              <a:solidFill>
                <a:srgbClr val="FF0000"/>
              </a:solidFill>
            </a:endParaRPr>
          </a:p>
        </p:txBody>
      </p:sp>
      <p:graphicFrame>
        <p:nvGraphicFramePr>
          <p:cNvPr id="63" name="Group 260"/>
          <p:cNvGraphicFramePr>
            <a:graphicFrameLocks noGrp="1"/>
          </p:cNvGraphicFramePr>
          <p:nvPr/>
        </p:nvGraphicFramePr>
        <p:xfrm>
          <a:off x="755576" y="2780928"/>
          <a:ext cx="7742237" cy="3390583"/>
        </p:xfrm>
        <a:graphic>
          <a:graphicData uri="http://schemas.openxmlformats.org/drawingml/2006/table">
            <a:tbl>
              <a:tblPr/>
              <a:tblGrid>
                <a:gridCol w="1692275"/>
                <a:gridCol w="1468437"/>
                <a:gridCol w="1339850"/>
                <a:gridCol w="1439863"/>
                <a:gridCol w="1801812"/>
              </a:tblGrid>
              <a:tr h="258763">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66CC"/>
                          </a:solidFill>
                          <a:effectLst/>
                          <a:latin typeface="Times New Roman" pitchFamily="18" charset="0"/>
                          <a:ea typeface="宋体" charset="-122"/>
                        </a:rPr>
                        <a:t>物距</a:t>
                      </a:r>
                      <a:endParaRPr kumimoji="0" lang="en-US" sz="2800" b="1" i="0" u="none" strike="noStrike" cap="none" normalizeH="0" baseline="0" dirty="0" smtClean="0">
                        <a:ln>
                          <a:noFill/>
                        </a:ln>
                        <a:solidFill>
                          <a:srgbClr val="0066CC"/>
                        </a:solidFill>
                        <a:effectLst/>
                        <a:latin typeface="Times New Roman" pitchFamily="18" charset="0"/>
                        <a:ea typeface="宋体" charset="-122"/>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28575"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66CC"/>
                          </a:solidFill>
                          <a:effectLst/>
                          <a:latin typeface="Times New Roman" pitchFamily="18" charset="0"/>
                          <a:ea typeface="宋体" charset="-122"/>
                        </a:rPr>
                        <a:t>像的性质</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28575"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66CC"/>
                          </a:solidFill>
                          <a:effectLst/>
                          <a:latin typeface="Times New Roman" pitchFamily="18" charset="0"/>
                          <a:ea typeface="宋体" charset="-122"/>
                        </a:rPr>
                        <a:t>像距</a:t>
                      </a:r>
                      <a:endParaRPr kumimoji="0" lang="en-US" sz="2800" b="1" i="0" u="none" strike="noStrike" cap="none" normalizeH="0" baseline="0" smtClean="0">
                        <a:ln>
                          <a:noFill/>
                        </a:ln>
                        <a:solidFill>
                          <a:srgbClr val="0066CC"/>
                        </a:solidFill>
                        <a:effectLst/>
                        <a:latin typeface="Times New Roman" pitchFamily="18" charset="0"/>
                        <a:ea typeface="宋体" charset="-122"/>
                      </a:endParaRP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28575"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r>
              <a:tr h="490538">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66CC"/>
                          </a:solidFill>
                          <a:effectLst/>
                          <a:latin typeface="Times New Roman" pitchFamily="18" charset="0"/>
                          <a:ea typeface="宋体" charset="-122"/>
                        </a:rPr>
                        <a:t>虚实</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66CC"/>
                          </a:solidFill>
                          <a:effectLst/>
                          <a:latin typeface="Times New Roman" pitchFamily="18" charset="0"/>
                          <a:ea typeface="宋体" charset="-122"/>
                        </a:rPr>
                        <a:t>大小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66CC"/>
                          </a:solidFill>
                          <a:effectLst/>
                          <a:latin typeface="Times New Roman" pitchFamily="18" charset="0"/>
                          <a:ea typeface="宋体" charset="-122"/>
                        </a:rPr>
                        <a:t>正倒</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5143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u</a:t>
                      </a: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r>
                        <a:rPr kumimoji="0" lang="en-US" altLang="zh-CN"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2</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f</a:t>
                      </a:r>
                      <a:endParaRPr kumimoji="0" lang="zh-CN" altLang="en-US" sz="2800" b="1" i="1" u="none" strike="noStrike" cap="none" normalizeH="0" baseline="0" smtClean="0">
                        <a:ln>
                          <a:noFill/>
                        </a:ln>
                        <a:solidFill>
                          <a:schemeClr val="tx2"/>
                        </a:solidFill>
                        <a:effectLst/>
                        <a:latin typeface="Times New Roman" pitchFamily="18" charset="0"/>
                        <a:ea typeface="宋体" charset="-122"/>
                        <a:cs typeface="Times New Roman" pitchFamily="18" charset="0"/>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实像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缩小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倒立</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2</a:t>
                      </a:r>
                      <a:r>
                        <a:rPr kumimoji="0" lang="en-US" altLang="zh-CN" sz="2800" b="1" i="1"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f</a:t>
                      </a:r>
                      <a:r>
                        <a:rPr kumimoji="0" lang="en-US" altLang="zh-CN" sz="2800" b="1" i="0"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 </a:t>
                      </a:r>
                      <a:r>
                        <a:rPr kumimoji="0" lang="zh-CN" altLang="en-US" sz="2800" b="1" i="0" u="none" strike="noStrike" cap="none" normalizeH="0" baseline="0" smtClean="0">
                          <a:ln>
                            <a:noFill/>
                          </a:ln>
                          <a:solidFill>
                            <a:schemeClr val="tx2"/>
                          </a:solidFill>
                          <a:effectLst/>
                          <a:latin typeface="宋体" charset="-122"/>
                          <a:ea typeface="楷体_GB2312" pitchFamily="49" charset="-122"/>
                          <a:cs typeface="Times New Roman" pitchFamily="18" charset="0"/>
                        </a:rPr>
                        <a:t>＞</a:t>
                      </a:r>
                      <a:r>
                        <a:rPr kumimoji="0" lang="en-US" altLang="zh-CN" sz="2800" b="1" i="1"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v</a:t>
                      </a:r>
                      <a:r>
                        <a:rPr kumimoji="0" lang="zh-CN" altLang="en-US" sz="2800" b="1" i="0" u="none" strike="noStrike" cap="none" normalizeH="0" baseline="0" smtClean="0">
                          <a:ln>
                            <a:noFill/>
                          </a:ln>
                          <a:solidFill>
                            <a:schemeClr val="tx2"/>
                          </a:solidFill>
                          <a:effectLst/>
                          <a:latin typeface="宋体" charset="-122"/>
                          <a:ea typeface="楷体_GB2312" pitchFamily="49" charset="-122"/>
                          <a:cs typeface="Times New Roman" pitchFamily="18" charset="0"/>
                        </a:rPr>
                        <a:t>＞</a:t>
                      </a:r>
                      <a:r>
                        <a:rPr kumimoji="0" lang="zh-CN" altLang="en-US" sz="2800" b="1" i="0"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 </a:t>
                      </a:r>
                      <a:r>
                        <a:rPr kumimoji="0" lang="en-US" altLang="zh-CN" sz="2800" b="1" i="1"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f</a:t>
                      </a: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r>
              <a:tr h="42862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1" u="none" strike="noStrike" cap="none" normalizeH="0" baseline="0" smtClean="0">
                          <a:ln>
                            <a:noFill/>
                          </a:ln>
                          <a:solidFill>
                            <a:srgbClr val="FF0000"/>
                          </a:solidFill>
                          <a:effectLst/>
                          <a:latin typeface="Times New Roman" pitchFamily="18" charset="0"/>
                          <a:ea typeface="宋体" charset="-122"/>
                          <a:cs typeface="Times New Roman" pitchFamily="18" charset="0"/>
                        </a:rPr>
                        <a:t>u</a:t>
                      </a:r>
                      <a:r>
                        <a:rPr kumimoji="0" lang="zh-CN" altLang="en-US" sz="2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a:t>
                      </a:r>
                      <a:r>
                        <a:rPr kumimoji="0" lang="en-US" altLang="zh-CN" sz="2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2</a:t>
                      </a:r>
                      <a:r>
                        <a:rPr kumimoji="0" lang="en-US" altLang="zh-CN" sz="2800" b="1" i="1" u="none" strike="noStrike" cap="none" normalizeH="0" baseline="0" smtClean="0">
                          <a:ln>
                            <a:noFill/>
                          </a:ln>
                          <a:solidFill>
                            <a:srgbClr val="FF0000"/>
                          </a:solidFill>
                          <a:effectLst/>
                          <a:latin typeface="Times New Roman" pitchFamily="18" charset="0"/>
                          <a:ea typeface="宋体" charset="-122"/>
                          <a:cs typeface="Times New Roman" pitchFamily="18" charset="0"/>
                        </a:rPr>
                        <a:t>f</a:t>
                      </a:r>
                      <a:endParaRPr kumimoji="0" lang="zh-CN" altLang="en-US" sz="2800" b="1" i="1" u="none" strike="noStrike" cap="none" normalizeH="0" baseline="0" smtClean="0">
                        <a:ln>
                          <a:noFill/>
                        </a:ln>
                        <a:solidFill>
                          <a:srgbClr val="FF0000"/>
                        </a:solidFill>
                        <a:effectLst/>
                        <a:latin typeface="Times New Roman" pitchFamily="18" charset="0"/>
                        <a:ea typeface="宋体" charset="-122"/>
                        <a:cs typeface="Times New Roman" pitchFamily="18" charset="0"/>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实像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等大</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倒立</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v</a:t>
                      </a: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r>
                        <a:rPr kumimoji="0" lang="en-US" altLang="zh-CN"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2</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f</a:t>
                      </a: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r>
              <a:tr h="51752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2</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f </a:t>
                      </a: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u</a:t>
                      </a: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 </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f</a:t>
                      </a:r>
                      <a:endParaRPr kumimoji="0" lang="zh-CN" altLang="en-US" sz="2800" b="1" i="1" u="none" strike="noStrike" cap="none" normalizeH="0" baseline="0" smtClean="0">
                        <a:ln>
                          <a:noFill/>
                        </a:ln>
                        <a:solidFill>
                          <a:schemeClr val="tx2"/>
                        </a:solidFill>
                        <a:effectLst/>
                        <a:latin typeface="Times New Roman" pitchFamily="18" charset="0"/>
                        <a:ea typeface="宋体" charset="-122"/>
                        <a:cs typeface="Times New Roman" pitchFamily="18" charset="0"/>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实像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放大</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倒立</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1"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v</a:t>
                      </a:r>
                      <a:r>
                        <a:rPr kumimoji="0" lang="zh-CN" altLang="en-US" sz="2800" b="1" i="0"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a:t>
                      </a:r>
                      <a:r>
                        <a:rPr kumimoji="0" lang="en-US" altLang="zh-CN" sz="2800" b="1" i="0"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2</a:t>
                      </a:r>
                      <a:r>
                        <a:rPr kumimoji="0" lang="en-US" altLang="zh-CN" sz="2800" b="1" i="1" u="none" strike="noStrike" cap="none" normalizeH="0" baseline="0" smtClean="0">
                          <a:ln>
                            <a:noFill/>
                          </a:ln>
                          <a:solidFill>
                            <a:schemeClr val="tx2"/>
                          </a:solidFill>
                          <a:effectLst/>
                          <a:latin typeface="Times New Roman" pitchFamily="18" charset="0"/>
                          <a:ea typeface="楷体_GB2312" pitchFamily="49" charset="-122"/>
                          <a:cs typeface="Times New Roman" pitchFamily="18" charset="0"/>
                        </a:rPr>
                        <a:t>f</a:t>
                      </a: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solidFill>
                      <a:schemeClr val="bg1"/>
                    </a:solidFill>
                  </a:tcPr>
                </a:tc>
              </a:tr>
              <a:tr h="4730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1" u="none" strike="noStrike" cap="none" normalizeH="0" baseline="0" smtClean="0">
                          <a:ln>
                            <a:noFill/>
                          </a:ln>
                          <a:solidFill>
                            <a:srgbClr val="FF0000"/>
                          </a:solidFill>
                          <a:effectLst/>
                          <a:latin typeface="Times New Roman" pitchFamily="18" charset="0"/>
                          <a:ea typeface="宋体" charset="-122"/>
                          <a:cs typeface="Times New Roman" pitchFamily="18" charset="0"/>
                        </a:rPr>
                        <a:t>u</a:t>
                      </a:r>
                      <a:r>
                        <a:rPr kumimoji="0" lang="zh-CN" altLang="en-US" sz="2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a:t>
                      </a:r>
                      <a:r>
                        <a:rPr kumimoji="0" lang="en-US" altLang="zh-CN" sz="2800" b="1" i="1" u="none" strike="noStrike" cap="none" normalizeH="0" baseline="0" smtClean="0">
                          <a:ln>
                            <a:noFill/>
                          </a:ln>
                          <a:solidFill>
                            <a:srgbClr val="FF0000"/>
                          </a:solidFill>
                          <a:effectLst/>
                          <a:latin typeface="Times New Roman" pitchFamily="18" charset="0"/>
                          <a:ea typeface="宋体" charset="-122"/>
                          <a:cs typeface="Times New Roman" pitchFamily="18" charset="0"/>
                        </a:rPr>
                        <a:t>f</a:t>
                      </a:r>
                      <a:endParaRPr kumimoji="0" lang="zh-CN" altLang="en-US" sz="2800" b="1" i="1" u="none" strike="noStrike" cap="none" normalizeH="0" baseline="0" smtClean="0">
                        <a:ln>
                          <a:noFill/>
                        </a:ln>
                        <a:solidFill>
                          <a:srgbClr val="FF0000"/>
                        </a:solidFill>
                        <a:effectLst/>
                        <a:latin typeface="Times New Roman" pitchFamily="18" charset="0"/>
                        <a:ea typeface="宋体" charset="-122"/>
                        <a:cs typeface="Times New Roman" pitchFamily="18" charset="0"/>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不成像</a:t>
                      </a: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39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u</a:t>
                      </a: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r>
                        <a:rPr kumimoji="0" lang="en-US" altLang="zh-CN" sz="2800" b="1" i="1" u="none" strike="noStrike" cap="none" normalizeH="0" baseline="0" smtClean="0">
                          <a:ln>
                            <a:noFill/>
                          </a:ln>
                          <a:solidFill>
                            <a:schemeClr val="tx2"/>
                          </a:solidFill>
                          <a:effectLst/>
                          <a:latin typeface="Times New Roman" pitchFamily="18" charset="0"/>
                          <a:ea typeface="宋体" charset="-122"/>
                          <a:cs typeface="Times New Roman" pitchFamily="18" charset="0"/>
                        </a:rPr>
                        <a:t>f</a:t>
                      </a:r>
                      <a:endParaRPr kumimoji="0" lang="zh-CN" altLang="en-US" sz="2800" b="1" i="1" u="none" strike="noStrike" cap="none" normalizeH="0" baseline="0" smtClean="0">
                        <a:ln>
                          <a:noFill/>
                        </a:ln>
                        <a:solidFill>
                          <a:schemeClr val="tx2"/>
                        </a:solidFill>
                        <a:effectLst/>
                        <a:latin typeface="Times New Roman" pitchFamily="18" charset="0"/>
                        <a:ea typeface="宋体" charset="-122"/>
                        <a:cs typeface="Times New Roman" pitchFamily="18" charset="0"/>
                      </a:endParaRPr>
                    </a:p>
                  </a:txBody>
                  <a:tcPr marL="0" marR="0" marT="0" marB="0"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虚像</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放大</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cs typeface="Times New Roman" pitchFamily="18" charset="0"/>
                        </a:rPr>
                        <a:t>正立</a:t>
                      </a:r>
                    </a:p>
                  </a:txBody>
                  <a:tcPr marL="0" marR="0" marT="0" marB="0"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2"/>
                          </a:solidFill>
                          <a:effectLst/>
                          <a:latin typeface="Times New Roman" pitchFamily="18" charset="0"/>
                          <a:ea typeface="宋体" charset="-122"/>
                          <a:cs typeface="Times New Roman" pitchFamily="18" charset="0"/>
                        </a:rPr>
                        <a:t>与物同侧</a:t>
                      </a:r>
                    </a:p>
                  </a:txBody>
                  <a:tcPr marL="0" marR="0" marT="0" marB="0"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lin ang="5400000" scaled="0"/>
          <a:tileRect/>
        </a:gradFill>
        <a:effectLst/>
      </p:bgPr>
    </p:bg>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sp>
        <p:nvSpPr>
          <p:cNvPr id="6" name="矩形 5"/>
          <p:cNvSpPr/>
          <p:nvPr/>
        </p:nvSpPr>
        <p:spPr>
          <a:xfrm>
            <a:off x="2699792" y="2564904"/>
            <a:ext cx="3800184" cy="1569660"/>
          </a:xfrm>
          <a:prstGeom prst="rect">
            <a:avLst/>
          </a:prstGeom>
          <a:noFill/>
        </p:spPr>
        <p:txBody>
          <a:bodyPr wrap="square" lIns="91440" tIns="45720" rIns="91440" bIns="45720">
            <a:spAutoFit/>
          </a:bodyPr>
          <a:lstStyle/>
          <a:p>
            <a:pPr algn="ctr"/>
            <a:r>
              <a:rPr lang="zh-CN" altLang="en-US" sz="9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再见！</a:t>
            </a:r>
            <a:endParaRPr lang="zh-CN" altLang="en-US" sz="9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1210588" cy="400110"/>
          </a:xfrm>
          <a:prstGeom prst="rect">
            <a:avLst/>
          </a:prstGeom>
          <a:noFill/>
          <a:ln w="9525">
            <a:noFill/>
            <a:miter lim="800000"/>
            <a:headEnd/>
            <a:tailEnd/>
          </a:ln>
        </p:spPr>
        <p:txBody>
          <a:bodyPr wrap="none">
            <a:spAutoFit/>
          </a:bodyPr>
          <a:lstStyle/>
          <a:p>
            <a:r>
              <a:rPr lang="zh-CN" altLang="en-US" sz="2000" dirty="0" smtClean="0">
                <a:solidFill>
                  <a:schemeClr val="bg1"/>
                </a:solidFill>
                <a:latin typeface="黑体" pitchFamily="49" charset="-122"/>
                <a:ea typeface="黑体" pitchFamily="49" charset="-122"/>
              </a:rPr>
              <a:t>实验探究</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40" name="Text Box 3"/>
          <p:cNvSpPr txBox="1">
            <a:spLocks noChangeArrowheads="1"/>
          </p:cNvSpPr>
          <p:nvPr/>
        </p:nvSpPr>
        <p:spPr bwMode="auto">
          <a:xfrm>
            <a:off x="1907704" y="1988840"/>
            <a:ext cx="4248150" cy="369332"/>
          </a:xfrm>
          <a:prstGeom prst="rect">
            <a:avLst/>
          </a:prstGeom>
          <a:noFill/>
          <a:ln w="9525">
            <a:noFill/>
            <a:miter lim="800000"/>
            <a:headEnd/>
            <a:tailEnd/>
          </a:ln>
        </p:spPr>
        <p:txBody>
          <a:bodyPr>
            <a:spAutoFit/>
          </a:bodyPr>
          <a:lstStyle/>
          <a:p>
            <a:pPr>
              <a:spcBef>
                <a:spcPct val="50000"/>
              </a:spcBef>
            </a:pPr>
            <a:r>
              <a:rPr lang="zh-CN" altLang="en-US" b="1" dirty="0" smtClean="0">
                <a:latin typeface="楷体_GB2312" pitchFamily="49" charset="-122"/>
                <a:ea typeface="楷体_GB2312" pitchFamily="49" charset="-122"/>
              </a:rPr>
              <a:t>观</a:t>
            </a:r>
            <a:r>
              <a:rPr lang="zh-CN" altLang="en-US" b="1" dirty="0">
                <a:latin typeface="楷体_GB2312" pitchFamily="49" charset="-122"/>
                <a:ea typeface="楷体_GB2312" pitchFamily="49" charset="-122"/>
              </a:rPr>
              <a:t>察凸透镜成像</a:t>
            </a:r>
          </a:p>
        </p:txBody>
      </p:sp>
      <p:sp>
        <p:nvSpPr>
          <p:cNvPr id="44" name="Rectangle 7"/>
          <p:cNvSpPr>
            <a:spLocks noChangeArrowheads="1"/>
          </p:cNvSpPr>
          <p:nvPr/>
        </p:nvSpPr>
        <p:spPr bwMode="auto">
          <a:xfrm>
            <a:off x="1907704" y="2420888"/>
            <a:ext cx="3168352" cy="784830"/>
          </a:xfrm>
          <a:prstGeom prst="rect">
            <a:avLst/>
          </a:prstGeom>
          <a:noFill/>
          <a:ln w="9525">
            <a:noFill/>
            <a:miter lim="800000"/>
            <a:headEnd/>
            <a:tailEnd/>
          </a:ln>
          <a:effectLst/>
        </p:spPr>
        <p:txBody>
          <a:bodyPr wrap="square">
            <a:spAutoFit/>
          </a:bodyPr>
          <a:lstStyle/>
          <a:p>
            <a:pPr>
              <a:lnSpc>
                <a:spcPct val="125000"/>
              </a:lnSpc>
            </a:pPr>
            <a:r>
              <a:rPr lang="zh-CN" altLang="en-US" dirty="0">
                <a:solidFill>
                  <a:srgbClr val="0D0D0D"/>
                </a:solidFill>
                <a:latin typeface="宋体" charset="-122"/>
              </a:rPr>
              <a:t>　　（</a:t>
            </a:r>
            <a:r>
              <a:rPr lang="en-US" altLang="zh-CN" dirty="0">
                <a:solidFill>
                  <a:srgbClr val="0D0D0D"/>
                </a:solidFill>
                <a:latin typeface="宋体" charset="-122"/>
              </a:rPr>
              <a:t>1</a:t>
            </a:r>
            <a:r>
              <a:rPr lang="zh-CN" altLang="en-US" dirty="0">
                <a:solidFill>
                  <a:srgbClr val="0D0D0D"/>
                </a:solidFill>
                <a:latin typeface="宋体" charset="-122"/>
              </a:rPr>
              <a:t>）手持凸透镜，缓慢从桌面书本移向眼睛。</a:t>
            </a:r>
          </a:p>
        </p:txBody>
      </p:sp>
      <p:sp>
        <p:nvSpPr>
          <p:cNvPr id="45" name="Text Box 3"/>
          <p:cNvSpPr txBox="1">
            <a:spLocks noChangeArrowheads="1"/>
          </p:cNvSpPr>
          <p:nvPr/>
        </p:nvSpPr>
        <p:spPr bwMode="auto">
          <a:xfrm>
            <a:off x="1979712" y="3284984"/>
            <a:ext cx="4500116" cy="1477328"/>
          </a:xfrm>
          <a:prstGeom prst="rect">
            <a:avLst/>
          </a:prstGeom>
          <a:noFill/>
          <a:ln w="9525">
            <a:noFill/>
            <a:miter lim="800000"/>
            <a:headEnd/>
            <a:tailEnd/>
          </a:ln>
        </p:spPr>
        <p:txBody>
          <a:bodyPr wrap="square">
            <a:spAutoFit/>
          </a:bodyPr>
          <a:lstStyle/>
          <a:p>
            <a:pPr>
              <a:lnSpc>
                <a:spcPct val="125000"/>
              </a:lnSpc>
            </a:pPr>
            <a:r>
              <a:rPr lang="zh-CN" altLang="en-US" dirty="0">
                <a:solidFill>
                  <a:srgbClr val="0D0D0D"/>
                </a:solidFill>
                <a:latin typeface="宋体" charset="-122"/>
              </a:rPr>
              <a:t>　　（</a:t>
            </a:r>
            <a:r>
              <a:rPr lang="en-US" altLang="zh-CN" dirty="0">
                <a:solidFill>
                  <a:srgbClr val="0D0D0D"/>
                </a:solidFill>
                <a:latin typeface="宋体" charset="-122"/>
              </a:rPr>
              <a:t>2</a:t>
            </a:r>
            <a:r>
              <a:rPr lang="zh-CN" altLang="en-US" dirty="0">
                <a:solidFill>
                  <a:srgbClr val="0D0D0D"/>
                </a:solidFill>
                <a:latin typeface="宋体" charset="-122"/>
              </a:rPr>
              <a:t>）把放大镜正对着</a:t>
            </a:r>
          </a:p>
          <a:p>
            <a:pPr>
              <a:lnSpc>
                <a:spcPct val="125000"/>
              </a:lnSpc>
            </a:pPr>
            <a:r>
              <a:rPr lang="zh-CN" altLang="en-US" dirty="0">
                <a:solidFill>
                  <a:srgbClr val="0D0D0D"/>
                </a:solidFill>
                <a:latin typeface="宋体" charset="-122"/>
              </a:rPr>
              <a:t>窗户外，并且在放大镜</a:t>
            </a:r>
          </a:p>
          <a:p>
            <a:pPr>
              <a:lnSpc>
                <a:spcPct val="125000"/>
              </a:lnSpc>
            </a:pPr>
            <a:r>
              <a:rPr lang="zh-CN" altLang="en-US" dirty="0">
                <a:solidFill>
                  <a:srgbClr val="0D0D0D"/>
                </a:solidFill>
                <a:latin typeface="宋体" charset="-122"/>
              </a:rPr>
              <a:t>另一侧比较靠近的位置前后移动光屏，观察是否能在光屏上找到窗外景物的像？</a:t>
            </a:r>
          </a:p>
        </p:txBody>
      </p:sp>
      <p:pic>
        <p:nvPicPr>
          <p:cNvPr id="46" name="Picture 11"/>
          <p:cNvPicPr>
            <a:picLocks noChangeAspect="1" noChangeArrowheads="1"/>
          </p:cNvPicPr>
          <p:nvPr/>
        </p:nvPicPr>
        <p:blipFill>
          <a:blip r:embed="rId6" cstate="print"/>
          <a:srcRect/>
          <a:stretch>
            <a:fillRect/>
          </a:stretch>
        </p:blipFill>
        <p:spPr bwMode="auto">
          <a:xfrm>
            <a:off x="5724128" y="2060848"/>
            <a:ext cx="2387826" cy="1872208"/>
          </a:xfrm>
          <a:prstGeom prst="rect">
            <a:avLst/>
          </a:prstGeom>
          <a:noFill/>
        </p:spPr>
      </p:pic>
      <p:sp>
        <p:nvSpPr>
          <p:cNvPr id="47" name="Rectangle 9"/>
          <p:cNvSpPr>
            <a:spLocks noChangeArrowheads="1"/>
          </p:cNvSpPr>
          <p:nvPr/>
        </p:nvSpPr>
        <p:spPr bwMode="auto">
          <a:xfrm>
            <a:off x="2051720" y="4869160"/>
            <a:ext cx="4104506" cy="646331"/>
          </a:xfrm>
          <a:prstGeom prst="rect">
            <a:avLst/>
          </a:prstGeom>
          <a:noFill/>
          <a:ln w="9525">
            <a:noFill/>
            <a:miter lim="800000"/>
            <a:headEnd/>
            <a:tailEnd/>
          </a:ln>
          <a:effectLst/>
        </p:spPr>
        <p:txBody>
          <a:bodyPr wrap="square">
            <a:spAutoFit/>
          </a:bodyPr>
          <a:lstStyle/>
          <a:p>
            <a:r>
              <a:rPr lang="zh-CN" altLang="en-US" dirty="0">
                <a:solidFill>
                  <a:srgbClr val="0D0D0D"/>
                </a:solidFill>
                <a:latin typeface="宋体" charset="-122"/>
              </a:rPr>
              <a:t>　　</a:t>
            </a:r>
            <a:r>
              <a:rPr lang="zh-CN" altLang="en-US" b="1" dirty="0">
                <a:solidFill>
                  <a:srgbClr val="FF0000"/>
                </a:solidFill>
                <a:latin typeface="宋体" charset="-122"/>
              </a:rPr>
              <a:t>你看到了什么？ 有多少种不同的情况？</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utoUpdateAnimBg="0"/>
      <p:bldP spid="45" grpId="0"/>
      <p:bldP spid="4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1346844"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实验探究</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41" name="Text Box 23"/>
          <p:cNvSpPr txBox="1">
            <a:spLocks noChangeArrowheads="1"/>
          </p:cNvSpPr>
          <p:nvPr/>
        </p:nvSpPr>
        <p:spPr bwMode="auto">
          <a:xfrm>
            <a:off x="1907704" y="2060848"/>
            <a:ext cx="2520206" cy="369332"/>
          </a:xfrm>
          <a:prstGeom prst="rect">
            <a:avLst/>
          </a:prstGeom>
          <a:noFill/>
          <a:ln w="9525">
            <a:noFill/>
            <a:miter lim="800000"/>
            <a:headEnd/>
            <a:tailEnd/>
          </a:ln>
        </p:spPr>
        <p:txBody>
          <a:bodyPr wrap="square">
            <a:spAutoFit/>
          </a:bodyPr>
          <a:lstStyle/>
          <a:p>
            <a:pPr>
              <a:spcBef>
                <a:spcPct val="50000"/>
              </a:spcBef>
            </a:pPr>
            <a:r>
              <a:rPr lang="en-US" altLang="zh-CN" b="1" dirty="0">
                <a:solidFill>
                  <a:srgbClr val="FF0000"/>
                </a:solidFill>
                <a:latin typeface="宋体" charset="-122"/>
              </a:rPr>
              <a:t>1</a:t>
            </a:r>
            <a:r>
              <a:rPr kumimoji="1" lang="zh-CN" altLang="en-US" b="1" dirty="0">
                <a:solidFill>
                  <a:srgbClr val="FF0000"/>
                </a:solidFill>
                <a:latin typeface="宋体" charset="-122"/>
              </a:rPr>
              <a:t>．</a:t>
            </a:r>
            <a:r>
              <a:rPr lang="zh-CN" altLang="en-US" b="1" dirty="0">
                <a:solidFill>
                  <a:srgbClr val="FF0000"/>
                </a:solidFill>
                <a:latin typeface="宋体" charset="-122"/>
              </a:rPr>
              <a:t>探究问题：</a:t>
            </a:r>
          </a:p>
        </p:txBody>
      </p:sp>
      <p:sp>
        <p:nvSpPr>
          <p:cNvPr id="42" name="Text Box 23"/>
          <p:cNvSpPr txBox="1">
            <a:spLocks noChangeArrowheads="1"/>
          </p:cNvSpPr>
          <p:nvPr/>
        </p:nvSpPr>
        <p:spPr bwMode="auto">
          <a:xfrm>
            <a:off x="1763688" y="2564904"/>
            <a:ext cx="6264622" cy="438582"/>
          </a:xfrm>
          <a:prstGeom prst="rect">
            <a:avLst/>
          </a:prstGeom>
          <a:noFill/>
          <a:ln w="9525">
            <a:noFill/>
            <a:miter lim="800000"/>
            <a:headEnd/>
            <a:tailEnd/>
          </a:ln>
        </p:spPr>
        <p:txBody>
          <a:bodyPr wrap="square">
            <a:spAutoFit/>
          </a:bodyPr>
          <a:lstStyle/>
          <a:p>
            <a:pPr>
              <a:lnSpc>
                <a:spcPct val="125000"/>
              </a:lnSpc>
            </a:pPr>
            <a:r>
              <a:rPr lang="zh-CN" altLang="en-US" dirty="0">
                <a:solidFill>
                  <a:srgbClr val="0D0D0D"/>
                </a:solidFill>
                <a:latin typeface="宋体" charset="-122"/>
              </a:rPr>
              <a:t>　　像的虚、实，大、小，正、倒跟物距有什么关系呢？</a:t>
            </a:r>
          </a:p>
        </p:txBody>
      </p:sp>
      <p:sp>
        <p:nvSpPr>
          <p:cNvPr id="43" name="Text Box 23"/>
          <p:cNvSpPr txBox="1">
            <a:spLocks noChangeArrowheads="1"/>
          </p:cNvSpPr>
          <p:nvPr/>
        </p:nvSpPr>
        <p:spPr bwMode="auto">
          <a:xfrm>
            <a:off x="1907704" y="3140968"/>
            <a:ext cx="3095625" cy="369332"/>
          </a:xfrm>
          <a:prstGeom prst="rect">
            <a:avLst/>
          </a:prstGeom>
          <a:noFill/>
          <a:ln w="9525">
            <a:noFill/>
            <a:miter lim="800000"/>
            <a:headEnd/>
            <a:tailEnd/>
          </a:ln>
        </p:spPr>
        <p:txBody>
          <a:bodyPr>
            <a:spAutoFit/>
          </a:bodyPr>
          <a:lstStyle/>
          <a:p>
            <a:pPr>
              <a:spcBef>
                <a:spcPct val="50000"/>
              </a:spcBef>
            </a:pPr>
            <a:r>
              <a:rPr lang="en-US" altLang="zh-CN" b="1" dirty="0">
                <a:solidFill>
                  <a:srgbClr val="FF0000"/>
                </a:solidFill>
                <a:latin typeface="宋体" charset="-122"/>
              </a:rPr>
              <a:t>2</a:t>
            </a:r>
            <a:r>
              <a:rPr kumimoji="1" lang="zh-CN" altLang="en-US" b="1" dirty="0">
                <a:solidFill>
                  <a:srgbClr val="FF0000"/>
                </a:solidFill>
                <a:latin typeface="宋体" charset="-122"/>
              </a:rPr>
              <a:t>．</a:t>
            </a:r>
            <a:r>
              <a:rPr lang="zh-CN" altLang="en-US" b="1" dirty="0">
                <a:solidFill>
                  <a:srgbClr val="FF0000"/>
                </a:solidFill>
                <a:latin typeface="宋体" charset="-122"/>
              </a:rPr>
              <a:t>实验方案</a:t>
            </a:r>
            <a:r>
              <a:rPr lang="zh-CN" altLang="en-US" b="1" dirty="0" smtClean="0">
                <a:solidFill>
                  <a:srgbClr val="FF0000"/>
                </a:solidFill>
                <a:latin typeface="宋体" charset="-122"/>
              </a:rPr>
              <a:t>：如图</a:t>
            </a:r>
            <a:endParaRPr lang="zh-CN" altLang="en-US" b="1" dirty="0">
              <a:solidFill>
                <a:srgbClr val="FF0000"/>
              </a:solidFill>
              <a:latin typeface="宋体" charset="-122"/>
            </a:endParaRPr>
          </a:p>
        </p:txBody>
      </p:sp>
      <p:pic>
        <p:nvPicPr>
          <p:cNvPr id="1026" name="Picture 2"/>
          <p:cNvPicPr>
            <a:picLocks noChangeAspect="1" noChangeArrowheads="1"/>
          </p:cNvPicPr>
          <p:nvPr/>
        </p:nvPicPr>
        <p:blipFill>
          <a:blip r:embed="rId6" cstate="print"/>
          <a:srcRect/>
          <a:stretch>
            <a:fillRect/>
          </a:stretch>
        </p:blipFill>
        <p:spPr bwMode="auto">
          <a:xfrm>
            <a:off x="1979712" y="3933056"/>
            <a:ext cx="6048672" cy="1368152"/>
          </a:xfrm>
          <a:prstGeom prst="rect">
            <a:avLst/>
          </a:prstGeom>
          <a:noFill/>
          <a:ln w="9525">
            <a:noFill/>
            <a:miter lim="800000"/>
            <a:headEnd/>
            <a:tailEnd/>
          </a:ln>
        </p:spPr>
      </p:pic>
      <p:sp>
        <p:nvSpPr>
          <p:cNvPr id="40" name="Text Box 3">
            <a:hlinkClick r:id="rId7" action="ppaction://hlinkfile"/>
          </p:cNvPr>
          <p:cNvSpPr txBox="1">
            <a:spLocks noChangeArrowheads="1"/>
          </p:cNvSpPr>
          <p:nvPr/>
        </p:nvSpPr>
        <p:spPr bwMode="auto">
          <a:xfrm>
            <a:off x="6588224" y="1340768"/>
            <a:ext cx="1368152" cy="369332"/>
          </a:xfrm>
          <a:prstGeom prst="rect">
            <a:avLst/>
          </a:prstGeom>
          <a:noFill/>
          <a:ln w="9525">
            <a:noFill/>
            <a:miter lim="800000"/>
            <a:headEnd/>
            <a:tailEnd/>
          </a:ln>
        </p:spPr>
        <p:txBody>
          <a:bodyPr wrap="square">
            <a:spAutoFit/>
          </a:bodyPr>
          <a:lstStyle/>
          <a:p>
            <a:pPr>
              <a:spcBef>
                <a:spcPct val="50000"/>
              </a:spcBef>
            </a:pPr>
            <a:r>
              <a:rPr lang="zh-CN" altLang="en-US" b="1" dirty="0" smtClean="0">
                <a:solidFill>
                  <a:srgbClr val="FF0000"/>
                </a:solidFill>
                <a:latin typeface="楷体_GB2312" pitchFamily="49" charset="-122"/>
                <a:ea typeface="楷体_GB2312" pitchFamily="49" charset="-122"/>
              </a:rPr>
              <a:t>动画演示</a:t>
            </a:r>
            <a:endParaRPr lang="zh-CN" altLang="en-US" b="1" dirty="0">
              <a:solidFill>
                <a:srgbClr val="FF0000"/>
              </a:solidFill>
              <a:latin typeface="楷体_GB2312" pitchFamily="49" charset="-122"/>
              <a:ea typeface="楷体_GB2312"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blinds(horizontal)">
                                      <p:cBhvr>
                                        <p:cTn id="1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utoUpdateAnimBg="0"/>
      <p:bldP spid="42" grpId="0" autoUpdateAnimBg="0"/>
      <p:bldP spid="4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1346844"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实验探究</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40" name="Text Box 3"/>
          <p:cNvSpPr txBox="1">
            <a:spLocks noChangeArrowheads="1"/>
          </p:cNvSpPr>
          <p:nvPr/>
        </p:nvSpPr>
        <p:spPr bwMode="auto">
          <a:xfrm>
            <a:off x="1835696" y="1988840"/>
            <a:ext cx="3276798" cy="369332"/>
          </a:xfrm>
          <a:prstGeom prst="rect">
            <a:avLst/>
          </a:prstGeom>
          <a:noFill/>
          <a:ln w="9525">
            <a:noFill/>
            <a:miter lim="800000"/>
            <a:headEnd/>
            <a:tailEnd/>
          </a:ln>
        </p:spPr>
        <p:txBody>
          <a:bodyPr wrap="square">
            <a:spAutoFit/>
          </a:bodyPr>
          <a:lstStyle/>
          <a:p>
            <a:pPr>
              <a:spcBef>
                <a:spcPct val="50000"/>
              </a:spcBef>
            </a:pPr>
            <a:r>
              <a:rPr lang="zh-CN" altLang="en-US" b="1" dirty="0">
                <a:solidFill>
                  <a:srgbClr val="FF0000"/>
                </a:solidFill>
                <a:latin typeface="宋体" charset="-122"/>
              </a:rPr>
              <a:t>（</a:t>
            </a:r>
            <a:r>
              <a:rPr lang="en-US" altLang="zh-CN" b="1" dirty="0">
                <a:solidFill>
                  <a:srgbClr val="FF0000"/>
                </a:solidFill>
                <a:latin typeface="宋体" charset="-122"/>
              </a:rPr>
              <a:t>1</a:t>
            </a:r>
            <a:r>
              <a:rPr lang="zh-CN" altLang="en-US" b="1" dirty="0">
                <a:solidFill>
                  <a:srgbClr val="FF0000"/>
                </a:solidFill>
                <a:latin typeface="宋体" charset="-122"/>
              </a:rPr>
              <a:t>）实验器材：</a:t>
            </a:r>
            <a:endParaRPr lang="en-US" b="1" dirty="0">
              <a:solidFill>
                <a:srgbClr val="FF0000"/>
              </a:solidFill>
              <a:latin typeface="宋体" charset="-122"/>
            </a:endParaRPr>
          </a:p>
        </p:txBody>
      </p:sp>
      <p:sp>
        <p:nvSpPr>
          <p:cNvPr id="44" name="Text Box 3"/>
          <p:cNvSpPr txBox="1">
            <a:spLocks noChangeArrowheads="1"/>
          </p:cNvSpPr>
          <p:nvPr/>
        </p:nvSpPr>
        <p:spPr bwMode="auto">
          <a:xfrm>
            <a:off x="1979712" y="2636912"/>
            <a:ext cx="4896544" cy="369332"/>
          </a:xfrm>
          <a:prstGeom prst="rect">
            <a:avLst/>
          </a:prstGeom>
          <a:noFill/>
          <a:ln w="9525">
            <a:noFill/>
            <a:miter lim="800000"/>
            <a:headEnd/>
            <a:tailEnd/>
          </a:ln>
        </p:spPr>
        <p:txBody>
          <a:bodyPr wrap="square">
            <a:spAutoFit/>
          </a:bodyPr>
          <a:lstStyle/>
          <a:p>
            <a:pPr>
              <a:spcBef>
                <a:spcPct val="50000"/>
              </a:spcBef>
            </a:pPr>
            <a:r>
              <a:rPr lang="zh-CN" altLang="en-US" dirty="0">
                <a:solidFill>
                  <a:srgbClr val="0D0D0D"/>
                </a:solidFill>
                <a:latin typeface="宋体" charset="-122"/>
              </a:rPr>
              <a:t>　　凸透镜、蜡烛、光屏、火柴、光具座</a:t>
            </a:r>
            <a:endParaRPr lang="en-US" dirty="0">
              <a:solidFill>
                <a:srgbClr val="0D0D0D"/>
              </a:solidFill>
              <a:latin typeface="宋体" charset="-122"/>
            </a:endParaRPr>
          </a:p>
        </p:txBody>
      </p:sp>
      <p:grpSp>
        <p:nvGrpSpPr>
          <p:cNvPr id="67" name="组合 66"/>
          <p:cNvGrpSpPr/>
          <p:nvPr/>
        </p:nvGrpSpPr>
        <p:grpSpPr>
          <a:xfrm>
            <a:off x="2267744" y="3212976"/>
            <a:ext cx="4679999" cy="1599232"/>
            <a:chOff x="900113" y="2909888"/>
            <a:chExt cx="6832600" cy="2951162"/>
          </a:xfrm>
        </p:grpSpPr>
        <p:grpSp>
          <p:nvGrpSpPr>
            <p:cNvPr id="45" name="Group 10"/>
            <p:cNvGrpSpPr>
              <a:grpSpLocks/>
            </p:cNvGrpSpPr>
            <p:nvPr/>
          </p:nvGrpSpPr>
          <p:grpSpPr bwMode="auto">
            <a:xfrm>
              <a:off x="2432050" y="4689475"/>
              <a:ext cx="3606800" cy="563563"/>
              <a:chOff x="0" y="0"/>
              <a:chExt cx="2272" cy="355"/>
            </a:xfrm>
          </p:grpSpPr>
          <p:sp>
            <p:nvSpPr>
              <p:cNvPr id="46" name="Rectangle 11"/>
              <p:cNvSpPr>
                <a:spLocks noChangeArrowheads="1"/>
              </p:cNvSpPr>
              <p:nvPr/>
            </p:nvSpPr>
            <p:spPr bwMode="auto">
              <a:xfrm>
                <a:off x="0" y="0"/>
                <a:ext cx="833" cy="343"/>
              </a:xfrm>
              <a:prstGeom prst="rect">
                <a:avLst/>
              </a:prstGeom>
              <a:noFill/>
              <a:ln w="9525">
                <a:noFill/>
                <a:miter lim="800000"/>
                <a:headEnd/>
                <a:tailEnd/>
              </a:ln>
              <a:effectLst/>
            </p:spPr>
            <p:txBody>
              <a:bodyPr lIns="0" tIns="0" rIns="0" bIns="0"/>
              <a:lstStyle/>
              <a:p>
                <a:pPr algn="just"/>
                <a:r>
                  <a:rPr lang="zh-CN" altLang="en-US"/>
                  <a:t>物距</a:t>
                </a:r>
                <a:r>
                  <a:rPr lang="zh-CN" altLang="en-US" sz="2400"/>
                  <a:t>（</a:t>
                </a:r>
                <a:r>
                  <a:rPr lang="en-US" i="1"/>
                  <a:t>u</a:t>
                </a:r>
                <a:r>
                  <a:rPr lang="zh-CN" altLang="en-US" sz="2400"/>
                  <a:t>）</a:t>
                </a:r>
                <a:endParaRPr lang="zh-CN" altLang="en-US" sz="2400">
                  <a:ea typeface="楷体_GB2312" pitchFamily="49" charset="-122"/>
                </a:endParaRPr>
              </a:p>
            </p:txBody>
          </p:sp>
          <p:sp>
            <p:nvSpPr>
              <p:cNvPr id="47" name="Rectangle 12"/>
              <p:cNvSpPr>
                <a:spLocks noChangeArrowheads="1"/>
              </p:cNvSpPr>
              <p:nvPr/>
            </p:nvSpPr>
            <p:spPr bwMode="auto">
              <a:xfrm>
                <a:off x="1439" y="12"/>
                <a:ext cx="833" cy="343"/>
              </a:xfrm>
              <a:prstGeom prst="rect">
                <a:avLst/>
              </a:prstGeom>
              <a:noFill/>
              <a:ln w="9525">
                <a:noFill/>
                <a:miter lim="800000"/>
                <a:headEnd/>
                <a:tailEnd/>
              </a:ln>
              <a:effectLst/>
            </p:spPr>
            <p:txBody>
              <a:bodyPr lIns="0" tIns="0" rIns="0" bIns="0"/>
              <a:lstStyle/>
              <a:p>
                <a:pPr algn="just"/>
                <a:r>
                  <a:rPr lang="zh-CN" altLang="en-US"/>
                  <a:t>像距</a:t>
                </a:r>
                <a:r>
                  <a:rPr lang="zh-CN" altLang="en-US" sz="2400"/>
                  <a:t>（</a:t>
                </a:r>
                <a:r>
                  <a:rPr lang="en-US" i="1"/>
                  <a:t>v</a:t>
                </a:r>
                <a:r>
                  <a:rPr lang="zh-CN" altLang="en-US" sz="2400"/>
                  <a:t>）</a:t>
                </a:r>
                <a:endParaRPr lang="zh-CN" altLang="en-US" sz="2400">
                  <a:ea typeface="楷体_GB2312" pitchFamily="49" charset="-122"/>
                </a:endParaRPr>
              </a:p>
            </p:txBody>
          </p:sp>
        </p:grpSp>
        <p:sp>
          <p:nvSpPr>
            <p:cNvPr id="48" name="Line 13"/>
            <p:cNvSpPr>
              <a:spLocks noChangeShapeType="1"/>
            </p:cNvSpPr>
            <p:nvPr/>
          </p:nvSpPr>
          <p:spPr bwMode="auto">
            <a:xfrm>
              <a:off x="1150938" y="3451225"/>
              <a:ext cx="6380162" cy="0"/>
            </a:xfrm>
            <a:prstGeom prst="line">
              <a:avLst/>
            </a:prstGeom>
            <a:noFill/>
            <a:ln w="19050">
              <a:solidFill>
                <a:srgbClr val="000000"/>
              </a:solidFill>
              <a:prstDash val="dash"/>
              <a:round/>
              <a:headEnd/>
              <a:tailEnd/>
            </a:ln>
          </p:spPr>
          <p:txBody>
            <a:bodyPr/>
            <a:lstStyle/>
            <a:p>
              <a:endParaRPr lang="zh-CN" altLang="en-US"/>
            </a:p>
          </p:txBody>
        </p:sp>
        <p:pic>
          <p:nvPicPr>
            <p:cNvPr id="54" name="Picture 9"/>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00113" y="2909888"/>
              <a:ext cx="6832600" cy="2951162"/>
            </a:xfrm>
            <a:prstGeom prst="rect">
              <a:avLst/>
            </a:prstGeom>
            <a:noFill/>
            <a:ln w="9525">
              <a:noFill/>
              <a:miter lim="800000"/>
              <a:headEnd/>
              <a:tailEnd/>
            </a:ln>
            <a:effectLst/>
          </p:spPr>
        </p:pic>
        <p:grpSp>
          <p:nvGrpSpPr>
            <p:cNvPr id="55" name="Group 14"/>
            <p:cNvGrpSpPr>
              <a:grpSpLocks noChangeAspect="1"/>
            </p:cNvGrpSpPr>
            <p:nvPr/>
          </p:nvGrpSpPr>
          <p:grpSpPr bwMode="auto">
            <a:xfrm flipH="1">
              <a:off x="1619251" y="3189288"/>
              <a:ext cx="176213" cy="942975"/>
              <a:chOff x="0" y="0"/>
              <a:chExt cx="426" cy="2551"/>
            </a:xfrm>
          </p:grpSpPr>
          <p:grpSp>
            <p:nvGrpSpPr>
              <p:cNvPr id="56" name="Group 15"/>
              <p:cNvGrpSpPr>
                <a:grpSpLocks noChangeAspect="1"/>
              </p:cNvGrpSpPr>
              <p:nvPr/>
            </p:nvGrpSpPr>
            <p:grpSpPr bwMode="auto">
              <a:xfrm>
                <a:off x="20" y="0"/>
                <a:ext cx="406" cy="1042"/>
                <a:chOff x="0" y="0"/>
                <a:chExt cx="811" cy="2081"/>
              </a:xfrm>
            </p:grpSpPr>
            <p:sp>
              <p:nvSpPr>
                <p:cNvPr id="59" name="未知"/>
                <p:cNvSpPr>
                  <a:spLocks noChangeAspect="1"/>
                </p:cNvSpPr>
                <p:nvPr/>
              </p:nvSpPr>
              <p:spPr bwMode="auto">
                <a:xfrm rot="5700000">
                  <a:off x="-635" y="635"/>
                  <a:ext cx="2081" cy="811"/>
                </a:xfrm>
                <a:custGeom>
                  <a:avLst/>
                  <a:gdLst/>
                  <a:ahLst/>
                  <a:cxnLst>
                    <a:cxn ang="0">
                      <a:pos x="8000" y="1577"/>
                    </a:cxn>
                    <a:cxn ang="0">
                      <a:pos x="7804" y="2300"/>
                    </a:cxn>
                    <a:cxn ang="0">
                      <a:pos x="7236" y="2853"/>
                    </a:cxn>
                    <a:cxn ang="0">
                      <a:pos x="6351" y="3118"/>
                    </a:cxn>
                    <a:cxn ang="0">
                      <a:pos x="5236" y="3071"/>
                    </a:cxn>
                    <a:cxn ang="0">
                      <a:pos x="4000" y="2777"/>
                    </a:cxn>
                    <a:cxn ang="0">
                      <a:pos x="2764" y="2366"/>
                    </a:cxn>
                    <a:cxn ang="0">
                      <a:pos x="1649" y="1977"/>
                    </a:cxn>
                    <a:cxn ang="0">
                      <a:pos x="764" y="1712"/>
                    </a:cxn>
                    <a:cxn ang="0">
                      <a:pos x="196" y="1595"/>
                    </a:cxn>
                    <a:cxn ang="0">
                      <a:pos x="0" y="1577"/>
                    </a:cxn>
                    <a:cxn ang="0">
                      <a:pos x="196" y="1559"/>
                    </a:cxn>
                    <a:cxn ang="0">
                      <a:pos x="764" y="1442"/>
                    </a:cxn>
                    <a:cxn ang="0">
                      <a:pos x="1649" y="1177"/>
                    </a:cxn>
                    <a:cxn ang="0">
                      <a:pos x="2764" y="788"/>
                    </a:cxn>
                    <a:cxn ang="0">
                      <a:pos x="4000" y="377"/>
                    </a:cxn>
                    <a:cxn ang="0">
                      <a:pos x="5236" y="83"/>
                    </a:cxn>
                    <a:cxn ang="0">
                      <a:pos x="6351" y="36"/>
                    </a:cxn>
                    <a:cxn ang="0">
                      <a:pos x="7236" y="301"/>
                    </a:cxn>
                    <a:cxn ang="0">
                      <a:pos x="7804" y="854"/>
                    </a:cxn>
                    <a:cxn ang="0">
                      <a:pos x="8000" y="1577"/>
                    </a:cxn>
                  </a:cxnLst>
                  <a:rect l="0" t="0" r="r" b="b"/>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w="9525">
                  <a:noFill/>
                  <a:round/>
                  <a:headEnd/>
                  <a:tailEnd/>
                </a:ln>
              </p:spPr>
              <p:txBody>
                <a:bodyPr/>
                <a:lstStyle/>
                <a:p>
                  <a:endParaRPr lang="zh-CN" altLang="en-US"/>
                </a:p>
              </p:txBody>
            </p:sp>
            <p:sp>
              <p:nvSpPr>
                <p:cNvPr id="60" name="未知"/>
                <p:cNvSpPr>
                  <a:spLocks noChangeAspect="1"/>
                </p:cNvSpPr>
                <p:nvPr/>
              </p:nvSpPr>
              <p:spPr bwMode="auto">
                <a:xfrm rot="5700000">
                  <a:off x="-156" y="1304"/>
                  <a:ext cx="1102" cy="430"/>
                </a:xfrm>
                <a:custGeom>
                  <a:avLst/>
                  <a:gdLst/>
                  <a:ahLst/>
                  <a:cxnLst>
                    <a:cxn ang="0">
                      <a:pos x="8000" y="1577"/>
                    </a:cxn>
                    <a:cxn ang="0">
                      <a:pos x="7804" y="2300"/>
                    </a:cxn>
                    <a:cxn ang="0">
                      <a:pos x="7236" y="2853"/>
                    </a:cxn>
                    <a:cxn ang="0">
                      <a:pos x="6351" y="3118"/>
                    </a:cxn>
                    <a:cxn ang="0">
                      <a:pos x="5236" y="3071"/>
                    </a:cxn>
                    <a:cxn ang="0">
                      <a:pos x="4000" y="2777"/>
                    </a:cxn>
                    <a:cxn ang="0">
                      <a:pos x="2764" y="2366"/>
                    </a:cxn>
                    <a:cxn ang="0">
                      <a:pos x="1649" y="1977"/>
                    </a:cxn>
                    <a:cxn ang="0">
                      <a:pos x="764" y="1712"/>
                    </a:cxn>
                    <a:cxn ang="0">
                      <a:pos x="196" y="1595"/>
                    </a:cxn>
                    <a:cxn ang="0">
                      <a:pos x="0" y="1577"/>
                    </a:cxn>
                    <a:cxn ang="0">
                      <a:pos x="196" y="1559"/>
                    </a:cxn>
                    <a:cxn ang="0">
                      <a:pos x="764" y="1442"/>
                    </a:cxn>
                    <a:cxn ang="0">
                      <a:pos x="1649" y="1177"/>
                    </a:cxn>
                    <a:cxn ang="0">
                      <a:pos x="2764" y="788"/>
                    </a:cxn>
                    <a:cxn ang="0">
                      <a:pos x="4000" y="377"/>
                    </a:cxn>
                    <a:cxn ang="0">
                      <a:pos x="5236" y="83"/>
                    </a:cxn>
                    <a:cxn ang="0">
                      <a:pos x="6351" y="36"/>
                    </a:cxn>
                    <a:cxn ang="0">
                      <a:pos x="7236" y="301"/>
                    </a:cxn>
                    <a:cxn ang="0">
                      <a:pos x="7804" y="854"/>
                    </a:cxn>
                    <a:cxn ang="0">
                      <a:pos x="8000" y="1577"/>
                    </a:cxn>
                  </a:cxnLst>
                  <a:rect l="0" t="0" r="r" b="b"/>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w="9525">
                  <a:noFill/>
                  <a:round/>
                  <a:headEnd/>
                  <a:tailEnd/>
                </a:ln>
              </p:spPr>
              <p:txBody>
                <a:bodyPr/>
                <a:lstStyle/>
                <a:p>
                  <a:endParaRPr lang="zh-CN" altLang="en-US"/>
                </a:p>
              </p:txBody>
            </p:sp>
          </p:grpSp>
          <p:sp>
            <p:nvSpPr>
              <p:cNvPr id="57" name="Rectangle 18"/>
              <p:cNvSpPr>
                <a:spLocks noChangeAspect="1" noChangeArrowheads="1"/>
              </p:cNvSpPr>
              <p:nvPr/>
            </p:nvSpPr>
            <p:spPr bwMode="auto">
              <a:xfrm>
                <a:off x="180" y="896"/>
                <a:ext cx="35" cy="242"/>
              </a:xfrm>
              <a:prstGeom prst="rect">
                <a:avLst/>
              </a:prstGeom>
              <a:gradFill rotWithShape="0">
                <a:gsLst>
                  <a:gs pos="0">
                    <a:srgbClr val="000000"/>
                  </a:gs>
                  <a:gs pos="100000">
                    <a:srgbClr val="FFFFCC"/>
                  </a:gs>
                </a:gsLst>
                <a:lin ang="5400000" scaled="1"/>
              </a:gradFill>
              <a:ln w="19050">
                <a:solidFill>
                  <a:srgbClr val="000000"/>
                </a:solidFill>
                <a:miter lim="800000"/>
                <a:headEnd/>
                <a:tailEnd/>
              </a:ln>
            </p:spPr>
            <p:txBody>
              <a:bodyPr/>
              <a:lstStyle/>
              <a:p>
                <a:endParaRPr lang="zh-CN" altLang="en-US"/>
              </a:p>
            </p:txBody>
          </p:sp>
          <p:sp>
            <p:nvSpPr>
              <p:cNvPr id="58" name="Rectangle 19"/>
              <p:cNvSpPr>
                <a:spLocks noChangeAspect="1" noChangeArrowheads="1"/>
              </p:cNvSpPr>
              <p:nvPr/>
            </p:nvSpPr>
            <p:spPr bwMode="auto">
              <a:xfrm>
                <a:off x="0" y="1068"/>
                <a:ext cx="406" cy="1483"/>
              </a:xfrm>
              <a:prstGeom prst="rect">
                <a:avLst/>
              </a:prstGeom>
              <a:solidFill>
                <a:srgbClr val="FFFFE1"/>
              </a:solidFill>
              <a:ln w="19050">
                <a:solidFill>
                  <a:srgbClr val="000000"/>
                </a:solidFill>
                <a:miter lim="800000"/>
                <a:headEnd/>
                <a:tailEnd/>
              </a:ln>
            </p:spPr>
            <p:txBody>
              <a:bodyPr/>
              <a:lstStyle/>
              <a:p>
                <a:endParaRPr lang="zh-CN" altLang="en-US"/>
              </a:p>
            </p:txBody>
          </p:sp>
        </p:grpSp>
        <p:grpSp>
          <p:nvGrpSpPr>
            <p:cNvPr id="61" name="Group 20"/>
            <p:cNvGrpSpPr>
              <a:grpSpLocks/>
            </p:cNvGrpSpPr>
            <p:nvPr/>
          </p:nvGrpSpPr>
          <p:grpSpPr bwMode="auto">
            <a:xfrm>
              <a:off x="1717675" y="4637088"/>
              <a:ext cx="4654550" cy="549275"/>
              <a:chOff x="0" y="0"/>
              <a:chExt cx="2932" cy="346"/>
            </a:xfrm>
          </p:grpSpPr>
          <p:sp>
            <p:nvSpPr>
              <p:cNvPr id="62" name="Line 21"/>
              <p:cNvSpPr>
                <a:spLocks noChangeShapeType="1"/>
              </p:cNvSpPr>
              <p:nvPr/>
            </p:nvSpPr>
            <p:spPr bwMode="auto">
              <a:xfrm>
                <a:off x="0" y="10"/>
                <a:ext cx="0" cy="323"/>
              </a:xfrm>
              <a:prstGeom prst="line">
                <a:avLst/>
              </a:prstGeom>
              <a:noFill/>
              <a:ln w="19050">
                <a:solidFill>
                  <a:srgbClr val="000000"/>
                </a:solidFill>
                <a:round/>
                <a:headEnd/>
                <a:tailEnd/>
              </a:ln>
              <a:effectLst/>
            </p:spPr>
            <p:txBody>
              <a:bodyPr/>
              <a:lstStyle/>
              <a:p>
                <a:endParaRPr lang="zh-CN" altLang="en-US"/>
              </a:p>
            </p:txBody>
          </p:sp>
          <p:sp>
            <p:nvSpPr>
              <p:cNvPr id="63" name="Line 22"/>
              <p:cNvSpPr>
                <a:spLocks noChangeShapeType="1"/>
              </p:cNvSpPr>
              <p:nvPr/>
            </p:nvSpPr>
            <p:spPr bwMode="auto">
              <a:xfrm>
                <a:off x="1610" y="23"/>
                <a:ext cx="0" cy="323"/>
              </a:xfrm>
              <a:prstGeom prst="line">
                <a:avLst/>
              </a:prstGeom>
              <a:noFill/>
              <a:ln w="19050">
                <a:solidFill>
                  <a:srgbClr val="000000"/>
                </a:solidFill>
                <a:round/>
                <a:headEnd/>
                <a:tailEnd/>
              </a:ln>
              <a:effectLst/>
            </p:spPr>
            <p:txBody>
              <a:bodyPr/>
              <a:lstStyle/>
              <a:p>
                <a:endParaRPr lang="zh-CN" altLang="en-US"/>
              </a:p>
            </p:txBody>
          </p:sp>
          <p:sp>
            <p:nvSpPr>
              <p:cNvPr id="64" name="Line 23"/>
              <p:cNvSpPr>
                <a:spLocks noChangeShapeType="1"/>
              </p:cNvSpPr>
              <p:nvPr/>
            </p:nvSpPr>
            <p:spPr bwMode="auto">
              <a:xfrm>
                <a:off x="2" y="292"/>
                <a:ext cx="1606" cy="0"/>
              </a:xfrm>
              <a:prstGeom prst="line">
                <a:avLst/>
              </a:prstGeom>
              <a:noFill/>
              <a:ln w="19050">
                <a:solidFill>
                  <a:srgbClr val="000000"/>
                </a:solidFill>
                <a:round/>
                <a:headEnd type="stealth" w="med" len="lg"/>
                <a:tailEnd type="stealth" w="med" len="lg"/>
              </a:ln>
              <a:effectLst/>
            </p:spPr>
            <p:txBody>
              <a:bodyPr/>
              <a:lstStyle/>
              <a:p>
                <a:endParaRPr lang="zh-CN" altLang="en-US"/>
              </a:p>
            </p:txBody>
          </p:sp>
          <p:sp>
            <p:nvSpPr>
              <p:cNvPr id="65" name="Line 24"/>
              <p:cNvSpPr>
                <a:spLocks noChangeShapeType="1"/>
              </p:cNvSpPr>
              <p:nvPr/>
            </p:nvSpPr>
            <p:spPr bwMode="auto">
              <a:xfrm>
                <a:off x="2932" y="0"/>
                <a:ext cx="0" cy="323"/>
              </a:xfrm>
              <a:prstGeom prst="line">
                <a:avLst/>
              </a:prstGeom>
              <a:noFill/>
              <a:ln w="19050">
                <a:solidFill>
                  <a:srgbClr val="000000"/>
                </a:solidFill>
                <a:round/>
                <a:headEnd/>
                <a:tailEnd/>
              </a:ln>
              <a:effectLst/>
            </p:spPr>
            <p:txBody>
              <a:bodyPr/>
              <a:lstStyle/>
              <a:p>
                <a:endParaRPr lang="zh-CN" altLang="en-US"/>
              </a:p>
            </p:txBody>
          </p:sp>
          <p:sp>
            <p:nvSpPr>
              <p:cNvPr id="66" name="Line 25"/>
              <p:cNvSpPr>
                <a:spLocks noChangeShapeType="1"/>
              </p:cNvSpPr>
              <p:nvPr/>
            </p:nvSpPr>
            <p:spPr bwMode="auto">
              <a:xfrm>
                <a:off x="1608" y="318"/>
                <a:ext cx="1324" cy="0"/>
              </a:xfrm>
              <a:prstGeom prst="line">
                <a:avLst/>
              </a:prstGeom>
              <a:noFill/>
              <a:ln w="19050">
                <a:solidFill>
                  <a:srgbClr val="000000"/>
                </a:solidFill>
                <a:round/>
                <a:headEnd type="stealth" w="med" len="lg"/>
                <a:tailEnd type="stealth" w="med" len="lg"/>
              </a:ln>
              <a:effectLst/>
            </p:spPr>
            <p:txBody>
              <a:bodyPr/>
              <a:lstStyle/>
              <a:p>
                <a:endParaRPr lang="zh-CN" altLang="en-US"/>
              </a:p>
            </p:txBody>
          </p:sp>
        </p:grpSp>
      </p:grpSp>
      <p:sp>
        <p:nvSpPr>
          <p:cNvPr id="68" name="Text Box 23"/>
          <p:cNvSpPr txBox="1">
            <a:spLocks noChangeArrowheads="1"/>
          </p:cNvSpPr>
          <p:nvPr/>
        </p:nvSpPr>
        <p:spPr bwMode="auto">
          <a:xfrm>
            <a:off x="2411760" y="5013176"/>
            <a:ext cx="5328592" cy="369332"/>
          </a:xfrm>
          <a:prstGeom prst="rect">
            <a:avLst/>
          </a:prstGeom>
          <a:noFill/>
          <a:ln w="9525">
            <a:noFill/>
            <a:miter lim="800000"/>
            <a:headEnd/>
            <a:tailEnd/>
          </a:ln>
        </p:spPr>
        <p:txBody>
          <a:bodyPr wrap="square">
            <a:spAutoFit/>
          </a:bodyPr>
          <a:lstStyle/>
          <a:p>
            <a:pPr>
              <a:spcBef>
                <a:spcPct val="50000"/>
              </a:spcBef>
            </a:pPr>
            <a:r>
              <a:rPr lang="zh-CN" altLang="en-US" dirty="0">
                <a:solidFill>
                  <a:srgbClr val="FF0000"/>
                </a:solidFill>
                <a:latin typeface="楷体_GB2312" pitchFamily="49" charset="-122"/>
              </a:rPr>
              <a:t>烛焰、透镜、光屏三者的中心处于同一水平高度。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blinds(horizontal)">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utoUpdateAnimBg="0"/>
      <p:bldP spid="44" grpId="0" autoUpdateAnimBg="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1346844"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实验探究</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55" name="Text Box 3"/>
          <p:cNvSpPr txBox="1">
            <a:spLocks noChangeArrowheads="1"/>
          </p:cNvSpPr>
          <p:nvPr/>
        </p:nvSpPr>
        <p:spPr bwMode="auto">
          <a:xfrm>
            <a:off x="1907704" y="2132856"/>
            <a:ext cx="4644950" cy="369332"/>
          </a:xfrm>
          <a:prstGeom prst="rect">
            <a:avLst/>
          </a:prstGeom>
          <a:noFill/>
          <a:ln w="9525">
            <a:noFill/>
            <a:miter lim="800000"/>
            <a:headEnd/>
            <a:tailEnd/>
          </a:ln>
        </p:spPr>
        <p:txBody>
          <a:bodyPr wrap="square">
            <a:spAutoFit/>
          </a:bodyPr>
          <a:lstStyle/>
          <a:p>
            <a:pPr>
              <a:spcBef>
                <a:spcPct val="50000"/>
              </a:spcBef>
            </a:pPr>
            <a:r>
              <a:rPr lang="en-US" b="1" dirty="0">
                <a:solidFill>
                  <a:srgbClr val="FF0000"/>
                </a:solidFill>
                <a:latin typeface="宋体" charset="-122"/>
              </a:rPr>
              <a:t>3</a:t>
            </a:r>
            <a:r>
              <a:rPr kumimoji="1" lang="zh-CN" altLang="en-US" b="1" dirty="0">
                <a:solidFill>
                  <a:srgbClr val="FF0000"/>
                </a:solidFill>
                <a:latin typeface="宋体" charset="-122"/>
              </a:rPr>
              <a:t>．</a:t>
            </a:r>
            <a:r>
              <a:rPr lang="zh-CN" altLang="en-US" b="1" dirty="0">
                <a:solidFill>
                  <a:srgbClr val="FF0000"/>
                </a:solidFill>
                <a:latin typeface="宋体" charset="-122"/>
              </a:rPr>
              <a:t>进行实验与收集证据</a:t>
            </a:r>
          </a:p>
        </p:txBody>
      </p:sp>
      <p:sp>
        <p:nvSpPr>
          <p:cNvPr id="56" name="Text Box 3"/>
          <p:cNvSpPr txBox="1">
            <a:spLocks noChangeArrowheads="1"/>
          </p:cNvSpPr>
          <p:nvPr/>
        </p:nvSpPr>
        <p:spPr bwMode="auto">
          <a:xfrm>
            <a:off x="1943100" y="2564904"/>
            <a:ext cx="2844924" cy="369332"/>
          </a:xfrm>
          <a:prstGeom prst="rect">
            <a:avLst/>
          </a:prstGeom>
          <a:noFill/>
          <a:ln w="9525">
            <a:noFill/>
            <a:miter lim="800000"/>
            <a:headEnd/>
            <a:tailEnd/>
          </a:ln>
        </p:spPr>
        <p:txBody>
          <a:bodyPr wrap="square">
            <a:spAutoFit/>
          </a:bodyPr>
          <a:lstStyle/>
          <a:p>
            <a:pPr>
              <a:spcBef>
                <a:spcPct val="50000"/>
              </a:spcBef>
            </a:pPr>
            <a:r>
              <a:rPr lang="zh-CN" altLang="en-US" b="1" dirty="0">
                <a:solidFill>
                  <a:srgbClr val="0D0D0D"/>
                </a:solidFill>
                <a:latin typeface="宋体" charset="-122"/>
              </a:rPr>
              <a:t>（</a:t>
            </a:r>
            <a:r>
              <a:rPr lang="en-US" altLang="zh-CN" b="1" dirty="0">
                <a:solidFill>
                  <a:srgbClr val="0D0D0D"/>
                </a:solidFill>
                <a:latin typeface="宋体" charset="-122"/>
              </a:rPr>
              <a:t>1</a:t>
            </a:r>
            <a:r>
              <a:rPr lang="zh-CN" altLang="en-US" b="1" dirty="0">
                <a:solidFill>
                  <a:srgbClr val="0D0D0D"/>
                </a:solidFill>
                <a:latin typeface="宋体" charset="-122"/>
              </a:rPr>
              <a:t>）实验步骤</a:t>
            </a:r>
          </a:p>
        </p:txBody>
      </p:sp>
      <p:sp>
        <p:nvSpPr>
          <p:cNvPr id="61" name="Text Box 23"/>
          <p:cNvSpPr txBox="1">
            <a:spLocks noChangeArrowheads="1"/>
          </p:cNvSpPr>
          <p:nvPr/>
        </p:nvSpPr>
        <p:spPr bwMode="auto">
          <a:xfrm>
            <a:off x="1979712" y="2996952"/>
            <a:ext cx="5976664" cy="3208571"/>
          </a:xfrm>
          <a:prstGeom prst="rect">
            <a:avLst/>
          </a:prstGeom>
          <a:noFill/>
          <a:ln w="9525">
            <a:noFill/>
            <a:miter lim="800000"/>
            <a:headEnd/>
            <a:tailEnd/>
          </a:ln>
        </p:spPr>
        <p:txBody>
          <a:bodyPr wrap="square">
            <a:spAutoFit/>
          </a:bodyPr>
          <a:lstStyle/>
          <a:p>
            <a:pPr>
              <a:lnSpc>
                <a:spcPct val="125000"/>
              </a:lnSpc>
              <a:buClr>
                <a:schemeClr val="tx1"/>
              </a:buClr>
              <a:buFont typeface="Wingdings" pitchFamily="2" charset="2"/>
              <a:buNone/>
            </a:pPr>
            <a:r>
              <a:rPr lang="zh-CN" altLang="en-US" dirty="0">
                <a:solidFill>
                  <a:srgbClr val="0066CC"/>
                </a:solidFill>
                <a:latin typeface="宋体" charset="-122"/>
              </a:rPr>
              <a:t>　　①</a:t>
            </a:r>
            <a:r>
              <a:rPr lang="zh-CN" altLang="en-US" dirty="0">
                <a:solidFill>
                  <a:schemeClr val="tx2"/>
                </a:solidFill>
                <a:latin typeface="宋体" charset="-122"/>
              </a:rPr>
              <a:t>组装实验装置，将烛焰中心、凸透镜中心和光屏中心调整到同一高度。</a:t>
            </a:r>
          </a:p>
          <a:p>
            <a:pPr>
              <a:lnSpc>
                <a:spcPct val="125000"/>
              </a:lnSpc>
              <a:buClr>
                <a:schemeClr val="tx1"/>
              </a:buClr>
              <a:buFont typeface="Wingdings" pitchFamily="2" charset="2"/>
              <a:buNone/>
            </a:pPr>
            <a:r>
              <a:rPr lang="zh-CN" altLang="en-US" dirty="0">
                <a:latin typeface="宋体" charset="-122"/>
              </a:rPr>
              <a:t>　　</a:t>
            </a:r>
            <a:r>
              <a:rPr lang="zh-CN" altLang="en-US" dirty="0">
                <a:solidFill>
                  <a:srgbClr val="0066CC"/>
                </a:solidFill>
                <a:latin typeface="宋体" charset="-122"/>
              </a:rPr>
              <a:t>②</a:t>
            </a:r>
            <a:r>
              <a:rPr lang="zh-CN" altLang="en-US" dirty="0">
                <a:solidFill>
                  <a:schemeClr val="tx2"/>
                </a:solidFill>
                <a:latin typeface="宋体" charset="-122"/>
              </a:rPr>
              <a:t>将凸透镜固定在光具座中间某刻度处，把蜡烛放在较远处，使物距</a:t>
            </a:r>
            <a:r>
              <a:rPr lang="en-US" i="1" dirty="0">
                <a:solidFill>
                  <a:schemeClr val="tx2"/>
                </a:solidFill>
              </a:rPr>
              <a:t>u</a:t>
            </a:r>
            <a:r>
              <a:rPr lang="en-US" altLang="zh-CN" dirty="0">
                <a:solidFill>
                  <a:schemeClr val="tx2"/>
                </a:solidFill>
                <a:latin typeface="宋体" charset="-122"/>
              </a:rPr>
              <a:t>＞</a:t>
            </a:r>
            <a:r>
              <a:rPr lang="en-US" dirty="0">
                <a:solidFill>
                  <a:schemeClr val="tx2"/>
                </a:solidFill>
              </a:rPr>
              <a:t>2</a:t>
            </a:r>
            <a:r>
              <a:rPr lang="en-US" i="1" dirty="0">
                <a:solidFill>
                  <a:schemeClr val="tx2"/>
                </a:solidFill>
              </a:rPr>
              <a:t>f</a:t>
            </a:r>
            <a:r>
              <a:rPr lang="zh-CN" altLang="en-US" dirty="0">
                <a:solidFill>
                  <a:schemeClr val="tx2"/>
                </a:solidFill>
                <a:latin typeface="宋体" charset="-122"/>
              </a:rPr>
              <a:t>，调整光屏到凸透镜的距离，使烛焰在光屏上成清晰的实像。观察实像的大小和正倒。记录物距</a:t>
            </a:r>
            <a:r>
              <a:rPr lang="en-US" i="1" dirty="0">
                <a:solidFill>
                  <a:schemeClr val="tx2"/>
                </a:solidFill>
              </a:rPr>
              <a:t>u</a:t>
            </a:r>
            <a:r>
              <a:rPr lang="zh-CN" altLang="en-US" dirty="0">
                <a:solidFill>
                  <a:schemeClr val="tx2"/>
                </a:solidFill>
                <a:latin typeface="宋体" charset="-122"/>
              </a:rPr>
              <a:t>和像距</a:t>
            </a:r>
            <a:r>
              <a:rPr lang="en-US" i="1" dirty="0">
                <a:solidFill>
                  <a:schemeClr val="tx2"/>
                </a:solidFill>
              </a:rPr>
              <a:t>v</a:t>
            </a:r>
            <a:r>
              <a:rPr lang="zh-CN" altLang="en-US" dirty="0">
                <a:solidFill>
                  <a:schemeClr val="tx2"/>
                </a:solidFill>
                <a:latin typeface="宋体" charset="-122"/>
              </a:rPr>
              <a:t>。</a:t>
            </a:r>
          </a:p>
          <a:p>
            <a:pPr>
              <a:lnSpc>
                <a:spcPct val="125000"/>
              </a:lnSpc>
              <a:buClr>
                <a:schemeClr val="tx1"/>
              </a:buClr>
              <a:buFont typeface="Wingdings" pitchFamily="2" charset="2"/>
              <a:buNone/>
            </a:pPr>
            <a:r>
              <a:rPr lang="zh-CN" altLang="en-US" dirty="0">
                <a:latin typeface="宋体" charset="-122"/>
              </a:rPr>
              <a:t>　　</a:t>
            </a:r>
            <a:r>
              <a:rPr lang="zh-CN" altLang="en-US" dirty="0">
                <a:solidFill>
                  <a:srgbClr val="0066CC"/>
                </a:solidFill>
                <a:latin typeface="宋体" charset="-122"/>
              </a:rPr>
              <a:t>③</a:t>
            </a:r>
            <a:r>
              <a:rPr lang="zh-CN" altLang="en-US" dirty="0">
                <a:solidFill>
                  <a:schemeClr val="tx2"/>
                </a:solidFill>
                <a:latin typeface="宋体" charset="-122"/>
              </a:rPr>
              <a:t>把蜡烛向凸透镜移近，改变物距</a:t>
            </a:r>
            <a:r>
              <a:rPr lang="en-US" i="1" dirty="0">
                <a:solidFill>
                  <a:schemeClr val="tx2"/>
                </a:solidFill>
              </a:rPr>
              <a:t>u</a:t>
            </a:r>
            <a:r>
              <a:rPr lang="zh-CN" altLang="en-US" dirty="0">
                <a:solidFill>
                  <a:schemeClr val="tx2"/>
                </a:solidFill>
                <a:latin typeface="宋体" charset="-122"/>
              </a:rPr>
              <a:t>，仍使</a:t>
            </a:r>
            <a:r>
              <a:rPr lang="en-US" dirty="0">
                <a:solidFill>
                  <a:schemeClr val="tx2"/>
                </a:solidFill>
              </a:rPr>
              <a:t>u</a:t>
            </a:r>
            <a:r>
              <a:rPr lang="en-US" altLang="zh-CN" dirty="0">
                <a:solidFill>
                  <a:schemeClr val="tx2"/>
                </a:solidFill>
              </a:rPr>
              <a:t>＞</a:t>
            </a:r>
            <a:r>
              <a:rPr lang="en-US" dirty="0">
                <a:solidFill>
                  <a:schemeClr val="tx2"/>
                </a:solidFill>
              </a:rPr>
              <a:t>2</a:t>
            </a:r>
            <a:r>
              <a:rPr lang="en-US" i="1" dirty="0">
                <a:solidFill>
                  <a:schemeClr val="tx2"/>
                </a:solidFill>
              </a:rPr>
              <a:t>f</a:t>
            </a:r>
            <a:r>
              <a:rPr lang="zh-CN" altLang="en-US" dirty="0">
                <a:solidFill>
                  <a:schemeClr val="tx2"/>
                </a:solidFill>
                <a:latin typeface="宋体" charset="-122"/>
              </a:rPr>
              <a:t>，仿照步骤 </a:t>
            </a:r>
            <a:r>
              <a:rPr lang="zh-CN" altLang="en-US" dirty="0">
                <a:solidFill>
                  <a:srgbClr val="0066CC"/>
                </a:solidFill>
                <a:latin typeface="宋体" charset="-122"/>
              </a:rPr>
              <a:t>② </a:t>
            </a:r>
            <a:r>
              <a:rPr lang="zh-CN" altLang="en-US" dirty="0">
                <a:solidFill>
                  <a:schemeClr val="tx2"/>
                </a:solidFill>
                <a:latin typeface="宋体" charset="-122"/>
              </a:rPr>
              <a:t>再做</a:t>
            </a:r>
            <a:r>
              <a:rPr lang="en-US" altLang="zh-CN" dirty="0">
                <a:solidFill>
                  <a:schemeClr val="tx2"/>
                </a:solidFill>
              </a:rPr>
              <a:t>2</a:t>
            </a:r>
            <a:r>
              <a:rPr lang="zh-CN" altLang="en-US" dirty="0">
                <a:solidFill>
                  <a:schemeClr val="tx2"/>
                </a:solidFill>
                <a:latin typeface="宋体" charset="-122"/>
              </a:rPr>
              <a:t>次实验，分别观察实像的大小和正倒。记录物距</a:t>
            </a:r>
            <a:r>
              <a:rPr lang="en-US" i="1" dirty="0">
                <a:solidFill>
                  <a:schemeClr val="tx2"/>
                </a:solidFill>
              </a:rPr>
              <a:t>u</a:t>
            </a:r>
            <a:r>
              <a:rPr lang="zh-CN" altLang="en-US" dirty="0">
                <a:solidFill>
                  <a:schemeClr val="tx2"/>
                </a:solidFill>
                <a:latin typeface="宋体" charset="-122"/>
              </a:rPr>
              <a:t>和像距</a:t>
            </a:r>
            <a:r>
              <a:rPr lang="en-US" i="1" dirty="0">
                <a:solidFill>
                  <a:schemeClr val="tx2"/>
                </a:solidFill>
              </a:rPr>
              <a:t>v</a:t>
            </a:r>
            <a:r>
              <a:rPr lang="zh-CN" altLang="en-US" dirty="0">
                <a:solidFill>
                  <a:schemeClr val="tx2"/>
                </a:solidFill>
                <a:latin typeface="宋体" charset="-122"/>
              </a:rPr>
              <a:t>。</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1346844"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实验探究</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40" name="Text Box 3"/>
          <p:cNvSpPr txBox="1">
            <a:spLocks noChangeArrowheads="1"/>
          </p:cNvSpPr>
          <p:nvPr/>
        </p:nvSpPr>
        <p:spPr bwMode="auto">
          <a:xfrm>
            <a:off x="1763688" y="1916832"/>
            <a:ext cx="2988766" cy="369332"/>
          </a:xfrm>
          <a:prstGeom prst="rect">
            <a:avLst/>
          </a:prstGeom>
          <a:noFill/>
          <a:ln w="9525">
            <a:noFill/>
            <a:miter lim="800000"/>
            <a:headEnd/>
            <a:tailEnd/>
          </a:ln>
        </p:spPr>
        <p:txBody>
          <a:bodyPr wrap="square">
            <a:spAutoFit/>
          </a:bodyPr>
          <a:lstStyle/>
          <a:p>
            <a:pPr>
              <a:spcBef>
                <a:spcPct val="50000"/>
              </a:spcBef>
            </a:pPr>
            <a:r>
              <a:rPr lang="en-US" b="1" dirty="0">
                <a:solidFill>
                  <a:srgbClr val="FF0000"/>
                </a:solidFill>
              </a:rPr>
              <a:t>3</a:t>
            </a:r>
            <a:r>
              <a:rPr kumimoji="1" lang="zh-CN" altLang="en-US" b="1" dirty="0">
                <a:solidFill>
                  <a:srgbClr val="FF0000"/>
                </a:solidFill>
              </a:rPr>
              <a:t>．</a:t>
            </a:r>
            <a:r>
              <a:rPr lang="zh-CN" altLang="en-US" b="1" dirty="0">
                <a:solidFill>
                  <a:srgbClr val="FF0000"/>
                </a:solidFill>
                <a:latin typeface="楷体_GB2312" pitchFamily="49" charset="-122"/>
                <a:ea typeface="楷体_GB2312" pitchFamily="49" charset="-122"/>
              </a:rPr>
              <a:t>进行实验与收集证据</a:t>
            </a:r>
          </a:p>
        </p:txBody>
      </p:sp>
      <p:sp>
        <p:nvSpPr>
          <p:cNvPr id="41" name="Text Box 3"/>
          <p:cNvSpPr txBox="1">
            <a:spLocks noChangeArrowheads="1"/>
          </p:cNvSpPr>
          <p:nvPr/>
        </p:nvSpPr>
        <p:spPr bwMode="auto">
          <a:xfrm>
            <a:off x="1763688" y="2348880"/>
            <a:ext cx="2700610" cy="369332"/>
          </a:xfrm>
          <a:prstGeom prst="rect">
            <a:avLst/>
          </a:prstGeom>
          <a:noFill/>
          <a:ln w="9525">
            <a:noFill/>
            <a:miter lim="800000"/>
            <a:headEnd/>
            <a:tailEnd/>
          </a:ln>
        </p:spPr>
        <p:txBody>
          <a:bodyPr wrap="square">
            <a:spAutoFit/>
          </a:bodyPr>
          <a:lstStyle/>
          <a:p>
            <a:pPr>
              <a:spcBef>
                <a:spcPct val="50000"/>
              </a:spcBef>
            </a:pPr>
            <a:r>
              <a:rPr lang="zh-CN" altLang="en-US" b="1" dirty="0">
                <a:solidFill>
                  <a:srgbClr val="0D0D0D"/>
                </a:solidFill>
                <a:latin typeface="宋体" charset="-122"/>
              </a:rPr>
              <a:t>（</a:t>
            </a:r>
            <a:r>
              <a:rPr lang="en-US" altLang="zh-CN" b="1" dirty="0">
                <a:solidFill>
                  <a:srgbClr val="0D0D0D"/>
                </a:solidFill>
                <a:latin typeface="宋体" charset="-122"/>
              </a:rPr>
              <a:t>1</a:t>
            </a:r>
            <a:r>
              <a:rPr lang="zh-CN" altLang="en-US" b="1" dirty="0">
                <a:solidFill>
                  <a:srgbClr val="0D0D0D"/>
                </a:solidFill>
                <a:latin typeface="宋体" charset="-122"/>
              </a:rPr>
              <a:t>）实验步骤</a:t>
            </a:r>
          </a:p>
        </p:txBody>
      </p:sp>
      <p:sp>
        <p:nvSpPr>
          <p:cNvPr id="42" name="Rectangle 5"/>
          <p:cNvSpPr>
            <a:spLocks noChangeArrowheads="1"/>
          </p:cNvSpPr>
          <p:nvPr/>
        </p:nvSpPr>
        <p:spPr bwMode="auto">
          <a:xfrm>
            <a:off x="2051720" y="2852936"/>
            <a:ext cx="5724822" cy="3208571"/>
          </a:xfrm>
          <a:prstGeom prst="rect">
            <a:avLst/>
          </a:prstGeom>
          <a:noFill/>
          <a:ln w="9525">
            <a:noFill/>
            <a:miter lim="800000"/>
            <a:headEnd/>
            <a:tailEnd/>
          </a:ln>
          <a:effectLst/>
        </p:spPr>
        <p:txBody>
          <a:bodyPr wrap="square">
            <a:spAutoFit/>
          </a:bodyPr>
          <a:lstStyle/>
          <a:p>
            <a:pPr>
              <a:lnSpc>
                <a:spcPct val="125000"/>
              </a:lnSpc>
            </a:pPr>
            <a:r>
              <a:rPr lang="zh-CN" altLang="en-US" dirty="0">
                <a:latin typeface="宋体" charset="-122"/>
              </a:rPr>
              <a:t>　　</a:t>
            </a:r>
            <a:r>
              <a:rPr lang="zh-CN" altLang="en-US" dirty="0">
                <a:solidFill>
                  <a:srgbClr val="0066CC"/>
                </a:solidFill>
                <a:latin typeface="宋体" charset="-122"/>
              </a:rPr>
              <a:t>④</a:t>
            </a:r>
            <a:r>
              <a:rPr lang="zh-CN" altLang="en-US" dirty="0">
                <a:solidFill>
                  <a:schemeClr val="tx2"/>
                </a:solidFill>
                <a:latin typeface="宋体" charset="-122"/>
              </a:rPr>
              <a:t>把蜡烛向凸透镜移近，改变物距</a:t>
            </a:r>
            <a:r>
              <a:rPr lang="en-US" i="1" dirty="0">
                <a:solidFill>
                  <a:schemeClr val="tx2"/>
                </a:solidFill>
              </a:rPr>
              <a:t>u</a:t>
            </a:r>
            <a:r>
              <a:rPr lang="zh-CN" altLang="en-US" dirty="0">
                <a:solidFill>
                  <a:schemeClr val="tx2"/>
                </a:solidFill>
                <a:latin typeface="宋体" charset="-122"/>
              </a:rPr>
              <a:t>，使</a:t>
            </a:r>
            <a:r>
              <a:rPr lang="en-US" i="1" dirty="0">
                <a:solidFill>
                  <a:schemeClr val="tx2"/>
                </a:solidFill>
              </a:rPr>
              <a:t>f</a:t>
            </a:r>
            <a:r>
              <a:rPr lang="en-US" altLang="zh-CN" dirty="0">
                <a:solidFill>
                  <a:schemeClr val="tx2"/>
                </a:solidFill>
              </a:rPr>
              <a:t>＜</a:t>
            </a:r>
            <a:r>
              <a:rPr lang="en-US" i="1" dirty="0">
                <a:solidFill>
                  <a:schemeClr val="tx2"/>
                </a:solidFill>
              </a:rPr>
              <a:t>u</a:t>
            </a:r>
            <a:r>
              <a:rPr lang="en-US" altLang="zh-CN" dirty="0">
                <a:solidFill>
                  <a:schemeClr val="tx2"/>
                </a:solidFill>
              </a:rPr>
              <a:t>＜</a:t>
            </a:r>
            <a:r>
              <a:rPr lang="en-US" dirty="0">
                <a:solidFill>
                  <a:schemeClr val="tx2"/>
                </a:solidFill>
              </a:rPr>
              <a:t>2</a:t>
            </a:r>
            <a:r>
              <a:rPr lang="en-US" i="1" dirty="0">
                <a:solidFill>
                  <a:schemeClr val="tx2"/>
                </a:solidFill>
              </a:rPr>
              <a:t>f</a:t>
            </a:r>
            <a:r>
              <a:rPr lang="zh-CN" altLang="en-US" dirty="0">
                <a:solidFill>
                  <a:schemeClr val="tx2"/>
                </a:solidFill>
                <a:latin typeface="宋体" charset="-122"/>
              </a:rPr>
              <a:t>，调整光屏到凸透镜的距离，使烛焰在光屏上成清晰的实像。观察实像的大小和正倒。记录物距</a:t>
            </a:r>
            <a:r>
              <a:rPr lang="en-US" i="1" dirty="0">
                <a:solidFill>
                  <a:schemeClr val="tx2"/>
                </a:solidFill>
              </a:rPr>
              <a:t>u</a:t>
            </a:r>
            <a:r>
              <a:rPr lang="zh-CN" altLang="en-US" dirty="0">
                <a:solidFill>
                  <a:schemeClr val="tx2"/>
                </a:solidFill>
                <a:latin typeface="宋体" charset="-122"/>
              </a:rPr>
              <a:t>和像距</a:t>
            </a:r>
            <a:r>
              <a:rPr lang="en-US" i="1" dirty="0">
                <a:solidFill>
                  <a:schemeClr val="tx2"/>
                </a:solidFill>
              </a:rPr>
              <a:t>v</a:t>
            </a:r>
            <a:r>
              <a:rPr lang="zh-CN" altLang="en-US" dirty="0">
                <a:solidFill>
                  <a:schemeClr val="tx2"/>
                </a:solidFill>
                <a:latin typeface="宋体" charset="-122"/>
              </a:rPr>
              <a:t>。</a:t>
            </a:r>
          </a:p>
          <a:p>
            <a:pPr>
              <a:lnSpc>
                <a:spcPct val="125000"/>
              </a:lnSpc>
            </a:pPr>
            <a:r>
              <a:rPr lang="zh-CN" altLang="en-US" dirty="0">
                <a:latin typeface="宋体" charset="-122"/>
              </a:rPr>
              <a:t>　　</a:t>
            </a:r>
            <a:r>
              <a:rPr lang="zh-CN" altLang="en-US" dirty="0">
                <a:solidFill>
                  <a:srgbClr val="0066CC"/>
                </a:solidFill>
                <a:latin typeface="宋体" charset="-122"/>
              </a:rPr>
              <a:t>⑤</a:t>
            </a:r>
            <a:r>
              <a:rPr lang="zh-CN" altLang="en-US" dirty="0">
                <a:solidFill>
                  <a:schemeClr val="tx2"/>
                </a:solidFill>
                <a:latin typeface="宋体" charset="-122"/>
              </a:rPr>
              <a:t>把蜡烛向凸透镜移近，改变物距</a:t>
            </a:r>
            <a:r>
              <a:rPr lang="en-US" i="1" dirty="0">
                <a:solidFill>
                  <a:schemeClr val="tx2"/>
                </a:solidFill>
              </a:rPr>
              <a:t>u</a:t>
            </a:r>
            <a:r>
              <a:rPr lang="zh-CN" altLang="en-US" dirty="0">
                <a:solidFill>
                  <a:schemeClr val="tx2"/>
                </a:solidFill>
              </a:rPr>
              <a:t>，使</a:t>
            </a:r>
            <a:r>
              <a:rPr lang="en-US" i="1" dirty="0">
                <a:solidFill>
                  <a:schemeClr val="tx2"/>
                </a:solidFill>
              </a:rPr>
              <a:t>f</a:t>
            </a:r>
            <a:r>
              <a:rPr lang="en-US" altLang="zh-CN" dirty="0">
                <a:solidFill>
                  <a:schemeClr val="tx2"/>
                </a:solidFill>
              </a:rPr>
              <a:t>＜</a:t>
            </a:r>
            <a:r>
              <a:rPr lang="en-US" i="1" dirty="0">
                <a:solidFill>
                  <a:schemeClr val="tx2"/>
                </a:solidFill>
              </a:rPr>
              <a:t>u</a:t>
            </a:r>
            <a:r>
              <a:rPr lang="en-US" altLang="zh-CN" dirty="0">
                <a:solidFill>
                  <a:schemeClr val="tx2"/>
                </a:solidFill>
              </a:rPr>
              <a:t>＜</a:t>
            </a:r>
            <a:r>
              <a:rPr lang="en-US" dirty="0">
                <a:solidFill>
                  <a:schemeClr val="tx2"/>
                </a:solidFill>
              </a:rPr>
              <a:t>2</a:t>
            </a:r>
            <a:r>
              <a:rPr lang="en-US" i="1" dirty="0">
                <a:solidFill>
                  <a:schemeClr val="tx2"/>
                </a:solidFill>
              </a:rPr>
              <a:t>f</a:t>
            </a:r>
            <a:r>
              <a:rPr lang="zh-CN" altLang="en-US" dirty="0">
                <a:solidFill>
                  <a:schemeClr val="tx2"/>
                </a:solidFill>
                <a:latin typeface="宋体" charset="-122"/>
              </a:rPr>
              <a:t>，</a:t>
            </a:r>
            <a:r>
              <a:rPr lang="zh-CN" altLang="en-US" dirty="0">
                <a:solidFill>
                  <a:schemeClr val="tx2"/>
                </a:solidFill>
              </a:rPr>
              <a:t>仿照步骤</a:t>
            </a:r>
            <a:r>
              <a:rPr lang="zh-CN" altLang="en-US" dirty="0">
                <a:solidFill>
                  <a:srgbClr val="0066CC"/>
                </a:solidFill>
              </a:rPr>
              <a:t>④ </a:t>
            </a:r>
            <a:r>
              <a:rPr lang="zh-CN" altLang="en-US" dirty="0">
                <a:solidFill>
                  <a:schemeClr val="tx2"/>
                </a:solidFill>
              </a:rPr>
              <a:t>再做</a:t>
            </a:r>
            <a:r>
              <a:rPr lang="en-US" altLang="zh-CN" dirty="0">
                <a:solidFill>
                  <a:schemeClr val="tx2"/>
                </a:solidFill>
              </a:rPr>
              <a:t>2</a:t>
            </a:r>
            <a:r>
              <a:rPr lang="zh-CN" altLang="en-US" dirty="0">
                <a:solidFill>
                  <a:schemeClr val="tx2"/>
                </a:solidFill>
              </a:rPr>
              <a:t>次试验，分别观察实像的大小和正倒。记录物距</a:t>
            </a:r>
            <a:r>
              <a:rPr lang="en-US" i="1" dirty="0">
                <a:solidFill>
                  <a:schemeClr val="tx2"/>
                </a:solidFill>
              </a:rPr>
              <a:t>u</a:t>
            </a:r>
            <a:r>
              <a:rPr lang="zh-CN" altLang="en-US" dirty="0">
                <a:solidFill>
                  <a:schemeClr val="tx2"/>
                </a:solidFill>
              </a:rPr>
              <a:t>和像距</a:t>
            </a:r>
            <a:r>
              <a:rPr lang="en-US" i="1" dirty="0">
                <a:solidFill>
                  <a:schemeClr val="tx2"/>
                </a:solidFill>
              </a:rPr>
              <a:t>v</a:t>
            </a:r>
            <a:r>
              <a:rPr lang="zh-CN" altLang="en-US" dirty="0">
                <a:solidFill>
                  <a:schemeClr val="tx2"/>
                </a:solidFill>
              </a:rPr>
              <a:t>。</a:t>
            </a:r>
          </a:p>
          <a:p>
            <a:pPr>
              <a:lnSpc>
                <a:spcPct val="125000"/>
              </a:lnSpc>
            </a:pPr>
            <a:r>
              <a:rPr lang="zh-CN" altLang="en-US" dirty="0">
                <a:latin typeface="宋体" charset="-122"/>
              </a:rPr>
              <a:t>　　</a:t>
            </a:r>
            <a:r>
              <a:rPr lang="zh-CN" altLang="en-US" dirty="0">
                <a:solidFill>
                  <a:srgbClr val="0066CC"/>
                </a:solidFill>
                <a:latin typeface="宋体" charset="-122"/>
              </a:rPr>
              <a:t>⑥</a:t>
            </a:r>
            <a:r>
              <a:rPr lang="zh-CN" altLang="en-US" dirty="0">
                <a:solidFill>
                  <a:schemeClr val="tx2"/>
                </a:solidFill>
              </a:rPr>
              <a:t>把蜡烛向凸透镜移近，改变物距</a:t>
            </a:r>
            <a:r>
              <a:rPr lang="en-US" i="1" dirty="0">
                <a:solidFill>
                  <a:schemeClr val="tx2"/>
                </a:solidFill>
              </a:rPr>
              <a:t>u</a:t>
            </a:r>
            <a:r>
              <a:rPr lang="zh-CN" altLang="en-US" dirty="0">
                <a:solidFill>
                  <a:schemeClr val="tx2"/>
                </a:solidFill>
              </a:rPr>
              <a:t>，使</a:t>
            </a:r>
            <a:r>
              <a:rPr lang="en-US" i="1" dirty="0" err="1">
                <a:solidFill>
                  <a:schemeClr val="tx2"/>
                </a:solidFill>
              </a:rPr>
              <a:t>u</a:t>
            </a:r>
            <a:r>
              <a:rPr lang="en-US" altLang="zh-CN" dirty="0" err="1">
                <a:solidFill>
                  <a:schemeClr val="tx2"/>
                </a:solidFill>
              </a:rPr>
              <a:t>＜</a:t>
            </a:r>
            <a:r>
              <a:rPr lang="en-US" altLang="zh-CN" i="1" dirty="0" err="1">
                <a:solidFill>
                  <a:schemeClr val="tx2"/>
                </a:solidFill>
              </a:rPr>
              <a:t>f</a:t>
            </a:r>
            <a:r>
              <a:rPr lang="zh-CN" altLang="en-US" dirty="0">
                <a:solidFill>
                  <a:schemeClr val="tx2"/>
                </a:solidFill>
              </a:rPr>
              <a:t>，在光屏上不能得到蜡烛的像，此时成虚像，应从光屏这侧向透镜里观察蜡烛的像，观察虚像的大小和正倒。</a:t>
            </a:r>
            <a:r>
              <a:rPr lang="zh-CN" altLang="en-US" dirty="0">
                <a:solidFill>
                  <a:schemeClr val="tx2"/>
                </a:solidFill>
                <a:latin typeface="宋体" charset="-12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1346844"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实验探究</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44" name="Text Box 23"/>
          <p:cNvSpPr txBox="1">
            <a:spLocks noChangeArrowheads="1"/>
          </p:cNvSpPr>
          <p:nvPr/>
        </p:nvSpPr>
        <p:spPr bwMode="auto">
          <a:xfrm>
            <a:off x="684213" y="3584575"/>
            <a:ext cx="7056437" cy="519113"/>
          </a:xfrm>
          <a:prstGeom prst="rect">
            <a:avLst/>
          </a:prstGeom>
          <a:noFill/>
          <a:ln w="9525">
            <a:noFill/>
            <a:miter lim="800000"/>
            <a:headEnd/>
            <a:tailEnd/>
          </a:ln>
        </p:spPr>
        <p:txBody>
          <a:bodyPr>
            <a:spAutoFit/>
          </a:bodyPr>
          <a:lstStyle/>
          <a:p>
            <a:pPr>
              <a:spcBef>
                <a:spcPct val="50000"/>
              </a:spcBef>
            </a:pPr>
            <a:r>
              <a:rPr lang="zh-CN" altLang="en-US">
                <a:solidFill>
                  <a:srgbClr val="0D0D0D"/>
                </a:solidFill>
                <a:latin typeface="楷体_GB2312" pitchFamily="49" charset="-122"/>
                <a:ea typeface="楷体_GB2312" pitchFamily="49" charset="-122"/>
              </a:rPr>
              <a:t>　　</a:t>
            </a:r>
          </a:p>
        </p:txBody>
      </p:sp>
      <p:sp>
        <p:nvSpPr>
          <p:cNvPr id="45" name="Rectangle 5"/>
          <p:cNvSpPr>
            <a:spLocks noChangeArrowheads="1"/>
          </p:cNvSpPr>
          <p:nvPr/>
        </p:nvSpPr>
        <p:spPr bwMode="auto">
          <a:xfrm>
            <a:off x="1691680" y="3296394"/>
            <a:ext cx="1800200" cy="923330"/>
          </a:xfrm>
          <a:prstGeom prst="rect">
            <a:avLst/>
          </a:prstGeom>
          <a:noFill/>
          <a:ln w="9525">
            <a:noFill/>
            <a:miter lim="800000"/>
            <a:headEnd/>
            <a:tailEnd/>
          </a:ln>
          <a:effectLst/>
        </p:spPr>
        <p:txBody>
          <a:bodyPr wrap="square" anchor="ctr">
            <a:spAutoFit/>
          </a:bodyPr>
          <a:lstStyle/>
          <a:p>
            <a:pPr eaLnBrk="0" hangingPunct="0"/>
            <a:endParaRPr lang="zh-CN" altLang="en-US" dirty="0"/>
          </a:p>
          <a:p>
            <a:pPr eaLnBrk="0" hangingPunct="0"/>
            <a:r>
              <a:rPr lang="zh-CN" altLang="en-US" b="1" i="1" dirty="0">
                <a:solidFill>
                  <a:srgbClr val="FF0000"/>
                </a:solidFill>
              </a:rPr>
              <a:t>凸透镜焦</a:t>
            </a:r>
            <a:r>
              <a:rPr lang="zh-CN" altLang="en-US" b="1" i="1" dirty="0" smtClean="0">
                <a:solidFill>
                  <a:srgbClr val="FF0000"/>
                </a:solidFill>
              </a:rPr>
              <a:t>距</a:t>
            </a:r>
            <a:endParaRPr lang="en-US" altLang="zh-CN" b="1" i="1" dirty="0" smtClean="0">
              <a:solidFill>
                <a:srgbClr val="FF0000"/>
              </a:solidFill>
            </a:endParaRPr>
          </a:p>
          <a:p>
            <a:pPr eaLnBrk="0" hangingPunct="0"/>
            <a:r>
              <a:rPr lang="en-US" b="1" i="1" dirty="0" smtClean="0">
                <a:solidFill>
                  <a:srgbClr val="FF0000"/>
                </a:solidFill>
              </a:rPr>
              <a:t>f</a:t>
            </a:r>
            <a:r>
              <a:rPr lang="zh-CN" altLang="en-US" b="1" i="1" dirty="0" smtClean="0">
                <a:solidFill>
                  <a:srgbClr val="FF0000"/>
                </a:solidFill>
              </a:rPr>
              <a:t>＝         </a:t>
            </a:r>
            <a:r>
              <a:rPr lang="en-US" b="1" i="1" dirty="0">
                <a:solidFill>
                  <a:srgbClr val="FF0000"/>
                </a:solidFill>
              </a:rPr>
              <a:t>cm</a:t>
            </a:r>
          </a:p>
        </p:txBody>
      </p:sp>
      <p:graphicFrame>
        <p:nvGraphicFramePr>
          <p:cNvPr id="46" name="Group 175"/>
          <p:cNvGraphicFramePr>
            <a:graphicFrameLocks noGrp="1"/>
          </p:cNvGraphicFramePr>
          <p:nvPr/>
        </p:nvGraphicFramePr>
        <p:xfrm>
          <a:off x="3563888" y="1889472"/>
          <a:ext cx="4717031" cy="4389120"/>
        </p:xfrm>
        <a:graphic>
          <a:graphicData uri="http://schemas.openxmlformats.org/drawingml/2006/table">
            <a:tbl>
              <a:tblPr/>
              <a:tblGrid>
                <a:gridCol w="983921"/>
                <a:gridCol w="656551"/>
                <a:gridCol w="779539"/>
                <a:gridCol w="820235"/>
                <a:gridCol w="741558"/>
                <a:gridCol w="735227"/>
              </a:tblGrid>
              <a:tr h="0">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2"/>
                          </a:solidFill>
                          <a:effectLst/>
                          <a:latin typeface="Times New Roman" pitchFamily="18" charset="0"/>
                          <a:ea typeface="宋体" charset="-122"/>
                        </a:rPr>
                        <a:t>物距与焦距的关系</a:t>
                      </a:r>
                    </a:p>
                  </a:txBody>
                  <a:tcPr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28575"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rPr>
                        <a:t>物距</a:t>
                      </a:r>
                      <a:r>
                        <a:rPr kumimoji="0" lang="en-US" sz="2800" b="1" i="1" u="none" strike="noStrike" cap="none" normalizeH="0" baseline="0" smtClean="0">
                          <a:ln>
                            <a:noFill/>
                          </a:ln>
                          <a:solidFill>
                            <a:schemeClr val="tx2"/>
                          </a:solidFill>
                          <a:effectLst/>
                          <a:latin typeface="Times New Roman" pitchFamily="18" charset="0"/>
                          <a:ea typeface="宋体" charset="-122"/>
                        </a:rPr>
                        <a:t>u</a:t>
                      </a:r>
                      <a:r>
                        <a:rPr kumimoji="0" lang="en-US" sz="2800" b="1" i="0" u="none" strike="noStrike" cap="none" normalizeH="0" baseline="0" smtClean="0">
                          <a:ln>
                            <a:noFill/>
                          </a:ln>
                          <a:solidFill>
                            <a:schemeClr val="tx2"/>
                          </a:solidFill>
                          <a:effectLst/>
                          <a:latin typeface="Times New Roman" pitchFamily="18" charset="0"/>
                          <a:ea typeface="宋体" charset="-122"/>
                        </a:rPr>
                        <a:t>/cm</a:t>
                      </a: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28575"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rPr>
                        <a:t>像的性质</a:t>
                      </a: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28575"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rPr>
                        <a:t>像距</a:t>
                      </a:r>
                      <a:r>
                        <a:rPr kumimoji="0" lang="en-US" sz="2800" b="1" i="1" u="none" strike="noStrike" cap="none" normalizeH="0" baseline="0" smtClean="0">
                          <a:ln>
                            <a:noFill/>
                          </a:ln>
                          <a:solidFill>
                            <a:schemeClr val="tx2"/>
                          </a:solidFill>
                          <a:effectLst/>
                          <a:latin typeface="Times New Roman" pitchFamily="18" charset="0"/>
                          <a:ea typeface="宋体" charset="-122"/>
                        </a:rPr>
                        <a:t>v</a:t>
                      </a:r>
                      <a:r>
                        <a:rPr kumimoji="0" lang="en-US" sz="2800" b="1" i="0" u="none" strike="noStrike" cap="none" normalizeH="0" baseline="0" smtClean="0">
                          <a:ln>
                            <a:noFill/>
                          </a:ln>
                          <a:solidFill>
                            <a:schemeClr val="tx2"/>
                          </a:solidFill>
                          <a:effectLst/>
                          <a:latin typeface="Times New Roman" pitchFamily="18" charset="0"/>
                          <a:ea typeface="宋体" charset="-122"/>
                        </a:rPr>
                        <a:t>/cm</a:t>
                      </a:r>
                    </a:p>
                  </a:txBody>
                  <a:tcPr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28575"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r>
              <a:tr h="966107">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2"/>
                          </a:solidFill>
                          <a:effectLst/>
                          <a:latin typeface="Times New Roman" pitchFamily="18" charset="0"/>
                          <a:ea typeface="宋体" charset="-122"/>
                        </a:rPr>
                        <a:t>虚实</a:t>
                      </a: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2"/>
                          </a:solidFill>
                          <a:effectLst/>
                          <a:latin typeface="Times New Roman" pitchFamily="18" charset="0"/>
                          <a:ea typeface="宋体" charset="-122"/>
                        </a:rPr>
                        <a:t>大小</a:t>
                      </a: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2"/>
                          </a:solidFill>
                          <a:effectLst/>
                          <a:latin typeface="Times New Roman" pitchFamily="18" charset="0"/>
                          <a:ea typeface="宋体" charset="-122"/>
                        </a:rPr>
                        <a:t>正倒</a:t>
                      </a: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39104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smtClean="0">
                        <a:ln>
                          <a:noFill/>
                        </a:ln>
                        <a:solidFill>
                          <a:schemeClr val="tx2"/>
                        </a:solidFill>
                        <a:effectLst/>
                        <a:latin typeface="Times New Roman" pitchFamily="18" charset="0"/>
                        <a:ea typeface="楷体_GB2312" pitchFamily="49" charset="-122"/>
                      </a:endParaRPr>
                    </a:p>
                  </a:txBody>
                  <a:tcPr anchor="ct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r>
              <a:tr h="39104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smtClean="0">
                        <a:ln>
                          <a:noFill/>
                        </a:ln>
                        <a:solidFill>
                          <a:schemeClr val="tx2"/>
                        </a:solidFill>
                        <a:effectLst/>
                        <a:latin typeface="Times New Roman" pitchFamily="18" charset="0"/>
                        <a:ea typeface="楷体_GB2312" pitchFamily="49" charset="-122"/>
                      </a:endParaRPr>
                    </a:p>
                  </a:txBody>
                  <a:tcP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r>
              <a:tr h="39104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smtClean="0">
                        <a:ln>
                          <a:noFill/>
                        </a:ln>
                        <a:solidFill>
                          <a:schemeClr val="tx2"/>
                        </a:solidFill>
                        <a:effectLst/>
                        <a:latin typeface="Times New Roman" pitchFamily="18" charset="0"/>
                        <a:ea typeface="楷体_GB2312" pitchFamily="49" charset="-122"/>
                      </a:endParaRPr>
                    </a:p>
                  </a:txBody>
                  <a:tcP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r>
              <a:tr h="39104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smtClean="0">
                        <a:ln>
                          <a:noFill/>
                        </a:ln>
                        <a:solidFill>
                          <a:schemeClr val="tx2"/>
                        </a:solidFill>
                        <a:effectLst/>
                        <a:latin typeface="Times New Roman" pitchFamily="18" charset="0"/>
                        <a:ea typeface="楷体_GB2312" pitchFamily="49" charset="-122"/>
                      </a:endParaRPr>
                    </a:p>
                  </a:txBody>
                  <a:tcP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12700" cap="flat" cmpd="sng" algn="ctr">
                      <a:solidFill>
                        <a:srgbClr val="3D8F95"/>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2"/>
                          </a:solidFill>
                          <a:effectLst/>
                          <a:latin typeface="Times New Roman" pitchFamily="18" charset="0"/>
                          <a:ea typeface="楷体_GB2312" pitchFamily="49" charset="-122"/>
                        </a:rPr>
                        <a:t>……</a:t>
                      </a:r>
                    </a:p>
                  </a:txBody>
                  <a:tcPr horzOverflow="overflow">
                    <a:lnL w="28575"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dirty="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12700"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dirty="0" smtClean="0">
                        <a:ln>
                          <a:noFill/>
                        </a:ln>
                        <a:solidFill>
                          <a:schemeClr val="tx1"/>
                        </a:solidFill>
                        <a:effectLst/>
                        <a:latin typeface="Times New Roman" pitchFamily="18" charset="0"/>
                        <a:ea typeface="楷体_GB2312" pitchFamily="49" charset="-122"/>
                      </a:endParaRPr>
                    </a:p>
                  </a:txBody>
                  <a:tcPr anchor="ctr" horzOverflow="overflow">
                    <a:lnL w="12700" cap="flat" cmpd="sng" algn="ctr">
                      <a:solidFill>
                        <a:srgbClr val="3D8F95"/>
                      </a:solidFill>
                      <a:prstDash val="solid"/>
                      <a:round/>
                      <a:headEnd type="none" w="med" len="med"/>
                      <a:tailEnd type="none" w="med" len="med"/>
                    </a:lnL>
                    <a:lnR w="28575" cap="flat" cmpd="sng" algn="ctr">
                      <a:solidFill>
                        <a:srgbClr val="3D8F95"/>
                      </a:solidFill>
                      <a:prstDash val="solid"/>
                      <a:round/>
                      <a:headEnd type="none" w="med" len="med"/>
                      <a:tailEnd type="none" w="med" len="med"/>
                    </a:lnR>
                    <a:lnT w="12700" cap="flat" cmpd="sng" algn="ctr">
                      <a:solidFill>
                        <a:srgbClr val="3D8F95"/>
                      </a:solidFill>
                      <a:prstDash val="solid"/>
                      <a:round/>
                      <a:headEnd type="none" w="med" len="med"/>
                      <a:tailEnd type="none" w="med" len="med"/>
                    </a:lnT>
                    <a:lnB w="28575" cap="flat" cmpd="sng" algn="ctr">
                      <a:solidFill>
                        <a:srgbClr val="3D8F95"/>
                      </a:solidFill>
                      <a:prstDash val="solid"/>
                      <a:round/>
                      <a:headEnd type="none" w="med" len="med"/>
                      <a:tailEnd type="none" w="med" len="med"/>
                    </a:lnB>
                    <a:lnTlToBr>
                      <a:noFill/>
                    </a:lnTlToBr>
                    <a:lnBlToTr>
                      <a:noFill/>
                    </a:lnBlToTr>
                    <a:noFill/>
                  </a:tcPr>
                </a:tc>
              </a:tr>
            </a:tbl>
          </a:graphicData>
        </a:graphic>
      </p:graphicFrame>
      <p:sp>
        <p:nvSpPr>
          <p:cNvPr id="47" name="Rectangle 58"/>
          <p:cNvSpPr>
            <a:spLocks noChangeArrowheads="1"/>
          </p:cNvSpPr>
          <p:nvPr/>
        </p:nvSpPr>
        <p:spPr bwMode="auto">
          <a:xfrm>
            <a:off x="1763689" y="2132856"/>
            <a:ext cx="1512168" cy="646331"/>
          </a:xfrm>
          <a:prstGeom prst="rect">
            <a:avLst/>
          </a:prstGeom>
          <a:noFill/>
          <a:ln w="9525">
            <a:noFill/>
            <a:miter lim="800000"/>
            <a:headEnd/>
            <a:tailEnd/>
          </a:ln>
          <a:effectLst/>
        </p:spPr>
        <p:txBody>
          <a:bodyPr wrap="square">
            <a:spAutoFit/>
          </a:bodyPr>
          <a:lstStyle/>
          <a:p>
            <a:r>
              <a:rPr lang="zh-CN" altLang="en-US" b="1" dirty="0">
                <a:solidFill>
                  <a:srgbClr val="FF0000"/>
                </a:solidFill>
                <a:latin typeface="宋体" charset="-122"/>
              </a:rPr>
              <a:t>（</a:t>
            </a:r>
            <a:r>
              <a:rPr lang="en-US" altLang="zh-CN" b="1" dirty="0">
                <a:solidFill>
                  <a:srgbClr val="FF0000"/>
                </a:solidFill>
                <a:latin typeface="宋体" charset="-122"/>
              </a:rPr>
              <a:t>2</a:t>
            </a:r>
            <a:r>
              <a:rPr lang="zh-CN" altLang="en-US" b="1" dirty="0">
                <a:solidFill>
                  <a:srgbClr val="FF0000"/>
                </a:solidFill>
                <a:latin typeface="宋体" charset="-122"/>
              </a:rPr>
              <a:t>）探究实验记录表</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827584" y="1052736"/>
            <a:ext cx="7560840" cy="72008"/>
          </a:xfrm>
          <a:prstGeom prst="rect">
            <a:avLst/>
          </a:prstGeom>
          <a:gradFill>
            <a:gsLst>
              <a:gs pos="0">
                <a:srgbClr val="FFF200"/>
              </a:gs>
              <a:gs pos="45000">
                <a:srgbClr val="FF7A00"/>
              </a:gs>
              <a:gs pos="70000">
                <a:srgbClr val="FF0300"/>
              </a:gs>
              <a:gs pos="100000">
                <a:srgbClr val="4D0808"/>
              </a:gs>
            </a:gsLst>
            <a:lin ang="5400000" scaled="0"/>
          </a:gradFill>
          <a:ln cap="sq">
            <a:solidFill>
              <a:srgbClr val="FF0000">
                <a:alpha val="35000"/>
              </a:srgbClr>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38" name="Picture 4" descr="BD19819_"/>
          <p:cNvPicPr>
            <a:picLocks noChangeAspect="1" noChangeArrowheads="1"/>
          </p:cNvPicPr>
          <p:nvPr/>
        </p:nvPicPr>
        <p:blipFill>
          <a:blip r:embed="rId3" cstate="print"/>
          <a:srcRect/>
          <a:stretch>
            <a:fillRect/>
          </a:stretch>
        </p:blipFill>
        <p:spPr bwMode="auto">
          <a:xfrm>
            <a:off x="755576" y="188640"/>
            <a:ext cx="1155758" cy="864195"/>
          </a:xfrm>
          <a:prstGeom prst="rect">
            <a:avLst/>
          </a:prstGeom>
          <a:noFill/>
        </p:spPr>
      </p:pic>
      <p:sp>
        <p:nvSpPr>
          <p:cNvPr id="39" name="TextBox 38"/>
          <p:cNvSpPr txBox="1"/>
          <p:nvPr/>
        </p:nvSpPr>
        <p:spPr>
          <a:xfrm>
            <a:off x="1979712" y="548680"/>
            <a:ext cx="4032448" cy="400110"/>
          </a:xfrm>
          <a:prstGeom prst="rect">
            <a:avLst/>
          </a:prstGeom>
          <a:noFill/>
        </p:spPr>
        <p:txBody>
          <a:bodyPr wrap="square" rtlCol="0">
            <a:spAutoFit/>
          </a:bodyPr>
          <a:lstStyle/>
          <a:p>
            <a:r>
              <a:rPr lang="zh-CN" altLang="en-US" sz="2000" b="1" i="1" dirty="0" smtClean="0">
                <a:solidFill>
                  <a:srgbClr val="FF0000"/>
                </a:solidFill>
                <a:effectLst>
                  <a:outerShdw blurRad="38100" dist="38100" dir="2700000" algn="tl">
                    <a:srgbClr val="000000">
                      <a:alpha val="43137"/>
                    </a:srgbClr>
                  </a:outerShdw>
                </a:effectLst>
              </a:rPr>
              <a:t>奈曼旗八仙筒蒙古族中学课件</a:t>
            </a:r>
            <a:endParaRPr lang="zh-CN" altLang="en-US" sz="2000" b="1" i="1" dirty="0">
              <a:solidFill>
                <a:srgbClr val="FF0000"/>
              </a:solidFill>
              <a:effectLst>
                <a:outerShdw blurRad="38100" dist="38100" dir="2700000" algn="tl">
                  <a:srgbClr val="000000">
                    <a:alpha val="43137"/>
                  </a:srgbClr>
                </a:outerShdw>
              </a:effectLst>
            </a:endParaRPr>
          </a:p>
        </p:txBody>
      </p:sp>
      <p:sp>
        <p:nvSpPr>
          <p:cNvPr id="159" name="TextBox 158"/>
          <p:cNvSpPr txBox="1"/>
          <p:nvPr/>
        </p:nvSpPr>
        <p:spPr>
          <a:xfrm>
            <a:off x="6012160" y="6165304"/>
            <a:ext cx="2772816" cy="400110"/>
          </a:xfrm>
          <a:prstGeom prst="rect">
            <a:avLst/>
          </a:prstGeom>
          <a:noFill/>
        </p:spPr>
        <p:txBody>
          <a:bodyPr wrap="square" rtlCol="0">
            <a:spAutoFit/>
          </a:bodyPr>
          <a:lstStyle/>
          <a:p>
            <a:r>
              <a:rPr lang="zh-CN" altLang="en-US" sz="2000" b="1" i="1" dirty="0" smtClean="0">
                <a:effectLst>
                  <a:outerShdw blurRad="38100" dist="38100" dir="2700000" algn="tl">
                    <a:srgbClr val="000000">
                      <a:alpha val="43137"/>
                    </a:srgbClr>
                  </a:outerShdw>
                </a:effectLst>
              </a:rPr>
              <a:t>陈宝山制作     </a:t>
            </a:r>
            <a:r>
              <a:rPr lang="en-US" altLang="zh-CN" sz="2000" b="1" i="1" dirty="0" smtClean="0">
                <a:effectLst>
                  <a:outerShdw blurRad="38100" dist="38100" dir="2700000" algn="tl">
                    <a:srgbClr val="000000">
                      <a:alpha val="43137"/>
                    </a:srgbClr>
                  </a:outerShdw>
                </a:effectLst>
              </a:rPr>
              <a:t>2014-11</a:t>
            </a:r>
            <a:endParaRPr lang="zh-CN" altLang="en-US" sz="2000" b="1" i="1" dirty="0">
              <a:effectLst>
                <a:outerShdw blurRad="38100" dist="38100" dir="2700000" algn="tl">
                  <a:srgbClr val="000000">
                    <a:alpha val="43137"/>
                  </a:srgbClr>
                </a:outerShdw>
              </a:effectLst>
            </a:endParaRPr>
          </a:p>
        </p:txBody>
      </p:sp>
      <p:grpSp>
        <p:nvGrpSpPr>
          <p:cNvPr id="2" name="AutoShape 4"/>
          <p:cNvGrpSpPr>
            <a:grpSpLocks/>
          </p:cNvGrpSpPr>
          <p:nvPr/>
        </p:nvGrpSpPr>
        <p:grpSpPr bwMode="auto">
          <a:xfrm>
            <a:off x="1547664" y="1628800"/>
            <a:ext cx="6943683" cy="4963814"/>
            <a:chOff x="568" y="1029"/>
            <a:chExt cx="4654" cy="645"/>
          </a:xfrm>
        </p:grpSpPr>
        <p:pic>
          <p:nvPicPr>
            <p:cNvPr id="52" name="AutoShape 4"/>
            <p:cNvPicPr>
              <a:picLocks noChangeArrowheads="1"/>
            </p:cNvPicPr>
            <p:nvPr/>
          </p:nvPicPr>
          <p:blipFill>
            <a:blip r:embed="rId4" cstate="print"/>
            <a:srcRect/>
            <a:stretch>
              <a:fillRect/>
            </a:stretch>
          </p:blipFill>
          <p:spPr bwMode="gray">
            <a:xfrm>
              <a:off x="568" y="1029"/>
              <a:ext cx="4654" cy="645"/>
            </a:xfrm>
            <a:prstGeom prst="rect">
              <a:avLst/>
            </a:prstGeom>
            <a:noFill/>
          </p:spPr>
        </p:pic>
        <p:sp>
          <p:nvSpPr>
            <p:cNvPr id="53" name="Text Box 3"/>
            <p:cNvSpPr txBox="1">
              <a:spLocks noChangeArrowheads="1"/>
            </p:cNvSpPr>
            <p:nvPr/>
          </p:nvSpPr>
          <p:spPr bwMode="auto">
            <a:xfrm rot="5400000">
              <a:off x="2623" y="-935"/>
              <a:ext cx="544" cy="4552"/>
            </a:xfrm>
            <a:prstGeom prst="rect">
              <a:avLst/>
            </a:prstGeom>
            <a:noFill/>
            <a:ln w="9525">
              <a:noFill/>
              <a:miter lim="800000"/>
              <a:headEnd/>
              <a:tailEnd/>
            </a:ln>
          </p:spPr>
          <p:txBody>
            <a:bodyPr wrap="none" anchor="ctr"/>
            <a:lstStyle/>
            <a:p>
              <a:pPr algn="ctr"/>
              <a:endParaRPr lang="zh-CN" altLang="zh-CN"/>
            </a:p>
          </p:txBody>
        </p:sp>
      </p:grpSp>
      <p:grpSp>
        <p:nvGrpSpPr>
          <p:cNvPr id="3" name="圆角矩形 4"/>
          <p:cNvGrpSpPr>
            <a:grpSpLocks/>
          </p:cNvGrpSpPr>
          <p:nvPr/>
        </p:nvGrpSpPr>
        <p:grpSpPr bwMode="auto">
          <a:xfrm>
            <a:off x="3835502" y="1195388"/>
            <a:ext cx="2512022" cy="676275"/>
            <a:chOff x="1962" y="753"/>
            <a:chExt cx="1836" cy="426"/>
          </a:xfrm>
        </p:grpSpPr>
        <p:pic>
          <p:nvPicPr>
            <p:cNvPr id="50" name="圆角矩形 4"/>
            <p:cNvPicPr>
              <a:picLocks noChangeArrowheads="1"/>
            </p:cNvPicPr>
            <p:nvPr/>
          </p:nvPicPr>
          <p:blipFill>
            <a:blip r:embed="rId5" cstate="print"/>
            <a:srcRect/>
            <a:stretch>
              <a:fillRect/>
            </a:stretch>
          </p:blipFill>
          <p:spPr bwMode="auto">
            <a:xfrm>
              <a:off x="1962" y="753"/>
              <a:ext cx="1836" cy="426"/>
            </a:xfrm>
            <a:prstGeom prst="rect">
              <a:avLst/>
            </a:prstGeom>
            <a:noFill/>
          </p:spPr>
        </p:pic>
        <p:sp>
          <p:nvSpPr>
            <p:cNvPr id="51" name="Text Box 6"/>
            <p:cNvSpPr txBox="1">
              <a:spLocks noChangeArrowheads="1"/>
            </p:cNvSpPr>
            <p:nvPr/>
          </p:nvSpPr>
          <p:spPr bwMode="auto">
            <a:xfrm>
              <a:off x="1994" y="785"/>
              <a:ext cx="1775" cy="365"/>
            </a:xfrm>
            <a:prstGeom prst="rect">
              <a:avLst/>
            </a:prstGeom>
            <a:noFill/>
            <a:ln w="9525">
              <a:noFill/>
              <a:miter lim="800000"/>
              <a:headEnd/>
              <a:tailEnd/>
            </a:ln>
          </p:spPr>
          <p:txBody>
            <a:bodyPr anchor="ctr"/>
            <a:lstStyle/>
            <a:p>
              <a:pPr algn="ctr"/>
              <a:endParaRPr lang="zh-CN" altLang="zh-CN"/>
            </a:p>
          </p:txBody>
        </p:sp>
      </p:grpSp>
      <p:sp>
        <p:nvSpPr>
          <p:cNvPr id="34" name="Rectangle 148"/>
          <p:cNvSpPr>
            <a:spLocks noChangeArrowheads="1"/>
          </p:cNvSpPr>
          <p:nvPr/>
        </p:nvSpPr>
        <p:spPr bwMode="auto">
          <a:xfrm>
            <a:off x="4291115" y="1285875"/>
            <a:ext cx="1346844" cy="400110"/>
          </a:xfrm>
          <a:prstGeom prst="rect">
            <a:avLst/>
          </a:prstGeom>
          <a:noFill/>
          <a:ln w="9525">
            <a:noFill/>
            <a:miter lim="800000"/>
            <a:headEnd/>
            <a:tailEnd/>
          </a:ln>
        </p:spPr>
        <p:txBody>
          <a:bodyPr wrap="none">
            <a:spAutoFit/>
          </a:bodyPr>
          <a:lstStyle/>
          <a:p>
            <a:r>
              <a:rPr lang="en-US" altLang="zh-CN" sz="2000" b="1" dirty="0">
                <a:solidFill>
                  <a:schemeClr val="bg1"/>
                </a:solidFill>
                <a:latin typeface="黑体" pitchFamily="49" charset="-122"/>
                <a:ea typeface="黑体" pitchFamily="49" charset="-122"/>
              </a:rPr>
              <a:t> </a:t>
            </a:r>
            <a:r>
              <a:rPr lang="zh-CN" altLang="en-US" sz="2000" b="1" dirty="0" smtClean="0">
                <a:solidFill>
                  <a:schemeClr val="bg1"/>
                </a:solidFill>
                <a:latin typeface="黑体" pitchFamily="49" charset="-122"/>
                <a:ea typeface="黑体" pitchFamily="49" charset="-122"/>
              </a:rPr>
              <a:t>实验探究</a:t>
            </a:r>
            <a:endParaRPr lang="zh-CN" altLang="en-US" sz="2000" dirty="0">
              <a:solidFill>
                <a:schemeClr val="bg1"/>
              </a:solidFill>
              <a:latin typeface="黑体" pitchFamily="49" charset="-122"/>
              <a:ea typeface="黑体" pitchFamily="49" charset="-122"/>
            </a:endParaRPr>
          </a:p>
        </p:txBody>
      </p:sp>
      <p:sp>
        <p:nvSpPr>
          <p:cNvPr id="37" name="TextBox 14"/>
          <p:cNvSpPr txBox="1">
            <a:spLocks noChangeArrowheads="1"/>
          </p:cNvSpPr>
          <p:nvPr/>
        </p:nvSpPr>
        <p:spPr bwMode="auto">
          <a:xfrm>
            <a:off x="2136194" y="1857375"/>
            <a:ext cx="6033778" cy="365036"/>
          </a:xfrm>
          <a:prstGeom prst="rect">
            <a:avLst/>
          </a:prstGeom>
          <a:noFill/>
          <a:ln w="9525">
            <a:noFill/>
            <a:miter lim="800000"/>
            <a:headEnd/>
            <a:tailEnd/>
          </a:ln>
        </p:spPr>
        <p:txBody>
          <a:bodyPr>
            <a:spAutoFit/>
          </a:bodyPr>
          <a:lstStyle/>
          <a:p>
            <a:pPr algn="ctr">
              <a:lnSpc>
                <a:spcPct val="150000"/>
              </a:lnSpc>
              <a:buFont typeface="Arial" charset="0"/>
              <a:buChar char="•"/>
            </a:pPr>
            <a:endParaRPr lang="en-US" altLang="zh-CN" sz="1400" dirty="0">
              <a:latin typeface="黑体" pitchFamily="49" charset="-122"/>
              <a:ea typeface="黑体" pitchFamily="49" charset="-122"/>
            </a:endParaRPr>
          </a:p>
        </p:txBody>
      </p:sp>
      <p:grpSp>
        <p:nvGrpSpPr>
          <p:cNvPr id="4" name="组合 5"/>
          <p:cNvGrpSpPr/>
          <p:nvPr/>
        </p:nvGrpSpPr>
        <p:grpSpPr>
          <a:xfrm>
            <a:off x="755576" y="1268760"/>
            <a:ext cx="1008112" cy="1033365"/>
            <a:chOff x="899592" y="4509120"/>
            <a:chExt cx="1224136" cy="1713515"/>
          </a:xfrm>
        </p:grpSpPr>
        <p:grpSp>
          <p:nvGrpSpPr>
            <p:cNvPr id="5" name="Group 72"/>
            <p:cNvGrpSpPr>
              <a:grpSpLocks/>
            </p:cNvGrpSpPr>
            <p:nvPr/>
          </p:nvGrpSpPr>
          <p:grpSpPr bwMode="auto">
            <a:xfrm>
              <a:off x="971600" y="4509120"/>
              <a:ext cx="1152128" cy="1080120"/>
              <a:chOff x="2931" y="1000"/>
              <a:chExt cx="771" cy="990"/>
            </a:xfrm>
          </p:grpSpPr>
          <p:grpSp>
            <p:nvGrpSpPr>
              <p:cNvPr id="6" name="Group 73"/>
              <p:cNvGrpSpPr>
                <a:grpSpLocks/>
              </p:cNvGrpSpPr>
              <p:nvPr/>
            </p:nvGrpSpPr>
            <p:grpSpPr bwMode="auto">
              <a:xfrm>
                <a:off x="2931" y="1000"/>
                <a:ext cx="771" cy="990"/>
                <a:chOff x="2931" y="1000"/>
                <a:chExt cx="771" cy="990"/>
              </a:xfrm>
            </p:grpSpPr>
            <p:sp>
              <p:nvSpPr>
                <p:cNvPr id="19" name="Freeform 74"/>
                <p:cNvSpPr>
                  <a:spLocks/>
                </p:cNvSpPr>
                <p:nvPr/>
              </p:nvSpPr>
              <p:spPr bwMode="auto">
                <a:xfrm>
                  <a:off x="2933" y="1000"/>
                  <a:ext cx="769" cy="286"/>
                </a:xfrm>
                <a:custGeom>
                  <a:avLst/>
                  <a:gdLst/>
                  <a:ahLst/>
                  <a:cxnLst>
                    <a:cxn ang="0">
                      <a:pos x="0" y="144"/>
                    </a:cxn>
                    <a:cxn ang="0">
                      <a:pos x="532" y="0"/>
                    </a:cxn>
                    <a:cxn ang="0">
                      <a:pos x="768" y="141"/>
                    </a:cxn>
                    <a:cxn ang="0">
                      <a:pos x="523" y="271"/>
                    </a:cxn>
                    <a:cxn ang="0">
                      <a:pos x="245" y="285"/>
                    </a:cxn>
                    <a:cxn ang="0">
                      <a:pos x="0" y="144"/>
                    </a:cxn>
                  </a:cxnLst>
                  <a:rect l="0" t="0" r="r" b="b"/>
                  <a:pathLst>
                    <a:path w="769" h="286">
                      <a:moveTo>
                        <a:pt x="0" y="144"/>
                      </a:moveTo>
                      <a:lnTo>
                        <a:pt x="532" y="0"/>
                      </a:lnTo>
                      <a:lnTo>
                        <a:pt x="768" y="141"/>
                      </a:lnTo>
                      <a:lnTo>
                        <a:pt x="523" y="271"/>
                      </a:lnTo>
                      <a:lnTo>
                        <a:pt x="245" y="285"/>
                      </a:lnTo>
                      <a:lnTo>
                        <a:pt x="0" y="144"/>
                      </a:lnTo>
                    </a:path>
                  </a:pathLst>
                </a:custGeom>
                <a:solidFill>
                  <a:srgbClr val="CCCC00"/>
                </a:solidFill>
                <a:ln w="9525" cap="rnd">
                  <a:noFill/>
                  <a:round/>
                  <a:headEnd/>
                  <a:tailEnd/>
                </a:ln>
                <a:effectLst/>
              </p:spPr>
              <p:txBody>
                <a:bodyPr/>
                <a:lstStyle/>
                <a:p>
                  <a:endParaRPr lang="zh-CN" altLang="en-US"/>
                </a:p>
              </p:txBody>
            </p:sp>
            <p:sp>
              <p:nvSpPr>
                <p:cNvPr id="20" name="Freeform 75"/>
                <p:cNvSpPr>
                  <a:spLocks/>
                </p:cNvSpPr>
                <p:nvPr/>
              </p:nvSpPr>
              <p:spPr bwMode="auto">
                <a:xfrm>
                  <a:off x="2933" y="1145"/>
                  <a:ext cx="251" cy="845"/>
                </a:xfrm>
                <a:custGeom>
                  <a:avLst/>
                  <a:gdLst/>
                  <a:ahLst/>
                  <a:cxnLst>
                    <a:cxn ang="0">
                      <a:pos x="0" y="0"/>
                    </a:cxn>
                    <a:cxn ang="0">
                      <a:pos x="0" y="701"/>
                    </a:cxn>
                    <a:cxn ang="0">
                      <a:pos x="250" y="844"/>
                    </a:cxn>
                    <a:cxn ang="0">
                      <a:pos x="250" y="142"/>
                    </a:cxn>
                    <a:cxn ang="0">
                      <a:pos x="0" y="0"/>
                    </a:cxn>
                  </a:cxnLst>
                  <a:rect l="0" t="0" r="r" b="b"/>
                  <a:pathLst>
                    <a:path w="251" h="845">
                      <a:moveTo>
                        <a:pt x="0" y="0"/>
                      </a:moveTo>
                      <a:lnTo>
                        <a:pt x="0" y="701"/>
                      </a:lnTo>
                      <a:lnTo>
                        <a:pt x="250" y="844"/>
                      </a:lnTo>
                      <a:lnTo>
                        <a:pt x="250" y="142"/>
                      </a:lnTo>
                      <a:lnTo>
                        <a:pt x="0" y="0"/>
                      </a:lnTo>
                    </a:path>
                  </a:pathLst>
                </a:custGeom>
                <a:solidFill>
                  <a:srgbClr val="999933"/>
                </a:solidFill>
                <a:ln w="9525" cap="rnd">
                  <a:noFill/>
                  <a:round/>
                  <a:headEnd/>
                  <a:tailEnd/>
                </a:ln>
                <a:effectLst/>
              </p:spPr>
              <p:txBody>
                <a:bodyPr/>
                <a:lstStyle/>
                <a:p>
                  <a:endParaRPr lang="zh-CN" altLang="en-US"/>
                </a:p>
              </p:txBody>
            </p:sp>
            <p:sp>
              <p:nvSpPr>
                <p:cNvPr id="21" name="Freeform 76"/>
                <p:cNvSpPr>
                  <a:spLocks/>
                </p:cNvSpPr>
                <p:nvPr/>
              </p:nvSpPr>
              <p:spPr bwMode="auto">
                <a:xfrm>
                  <a:off x="3183" y="1138"/>
                  <a:ext cx="518" cy="852"/>
                </a:xfrm>
                <a:custGeom>
                  <a:avLst/>
                  <a:gdLst/>
                  <a:ahLst/>
                  <a:cxnLst>
                    <a:cxn ang="0">
                      <a:pos x="517" y="0"/>
                    </a:cxn>
                    <a:cxn ang="0">
                      <a:pos x="515" y="702"/>
                    </a:cxn>
                    <a:cxn ang="0">
                      <a:pos x="0" y="851"/>
                    </a:cxn>
                    <a:cxn ang="0">
                      <a:pos x="0" y="142"/>
                    </a:cxn>
                    <a:cxn ang="0">
                      <a:pos x="517" y="0"/>
                    </a:cxn>
                  </a:cxnLst>
                  <a:rect l="0" t="0" r="r" b="b"/>
                  <a:pathLst>
                    <a:path w="518" h="852">
                      <a:moveTo>
                        <a:pt x="517" y="0"/>
                      </a:moveTo>
                      <a:lnTo>
                        <a:pt x="515" y="702"/>
                      </a:lnTo>
                      <a:lnTo>
                        <a:pt x="0" y="851"/>
                      </a:lnTo>
                      <a:lnTo>
                        <a:pt x="0" y="142"/>
                      </a:lnTo>
                      <a:lnTo>
                        <a:pt x="517" y="0"/>
                      </a:lnTo>
                    </a:path>
                  </a:pathLst>
                </a:custGeom>
                <a:solidFill>
                  <a:srgbClr val="FFFF99"/>
                </a:solidFill>
                <a:ln w="9525" cap="rnd">
                  <a:noFill/>
                  <a:round/>
                  <a:headEnd/>
                  <a:tailEnd/>
                </a:ln>
                <a:effectLst/>
              </p:spPr>
              <p:txBody>
                <a:bodyPr/>
                <a:lstStyle/>
                <a:p>
                  <a:endParaRPr lang="zh-CN" altLang="en-US"/>
                </a:p>
              </p:txBody>
            </p:sp>
            <p:sp>
              <p:nvSpPr>
                <p:cNvPr id="22" name="Freeform 77"/>
                <p:cNvSpPr>
                  <a:spLocks/>
                </p:cNvSpPr>
                <p:nvPr/>
              </p:nvSpPr>
              <p:spPr bwMode="auto">
                <a:xfrm>
                  <a:off x="3066" y="1064"/>
                  <a:ext cx="521" cy="149"/>
                </a:xfrm>
                <a:custGeom>
                  <a:avLst/>
                  <a:gdLst/>
                  <a:ahLst/>
                  <a:cxnLst>
                    <a:cxn ang="0">
                      <a:pos x="0" y="134"/>
                    </a:cxn>
                    <a:cxn ang="0">
                      <a:pos x="502" y="0"/>
                    </a:cxn>
                    <a:cxn ang="0">
                      <a:pos x="520" y="13"/>
                    </a:cxn>
                    <a:cxn ang="0">
                      <a:pos x="17" y="148"/>
                    </a:cxn>
                    <a:cxn ang="0">
                      <a:pos x="0" y="134"/>
                    </a:cxn>
                  </a:cxnLst>
                  <a:rect l="0" t="0" r="r" b="b"/>
                  <a:pathLst>
                    <a:path w="521" h="149">
                      <a:moveTo>
                        <a:pt x="0" y="134"/>
                      </a:moveTo>
                      <a:lnTo>
                        <a:pt x="502" y="0"/>
                      </a:lnTo>
                      <a:lnTo>
                        <a:pt x="520" y="13"/>
                      </a:lnTo>
                      <a:lnTo>
                        <a:pt x="17" y="148"/>
                      </a:lnTo>
                      <a:lnTo>
                        <a:pt x="0" y="134"/>
                      </a:lnTo>
                    </a:path>
                  </a:pathLst>
                </a:custGeom>
                <a:solidFill>
                  <a:srgbClr val="FFFF99"/>
                </a:solidFill>
                <a:ln w="9525" cap="rnd">
                  <a:noFill/>
                  <a:round/>
                  <a:headEnd/>
                  <a:tailEnd/>
                </a:ln>
                <a:effectLst/>
              </p:spPr>
              <p:txBody>
                <a:bodyPr/>
                <a:lstStyle/>
                <a:p>
                  <a:endParaRPr lang="zh-CN" altLang="en-US"/>
                </a:p>
              </p:txBody>
            </p:sp>
            <p:sp>
              <p:nvSpPr>
                <p:cNvPr id="24" name="Freeform 78"/>
                <p:cNvSpPr>
                  <a:spLocks/>
                </p:cNvSpPr>
                <p:nvPr/>
              </p:nvSpPr>
              <p:spPr bwMode="auto">
                <a:xfrm>
                  <a:off x="2931" y="1146"/>
                  <a:ext cx="252" cy="143"/>
                </a:xfrm>
                <a:custGeom>
                  <a:avLst/>
                  <a:gdLst/>
                  <a:ahLst/>
                  <a:cxnLst>
                    <a:cxn ang="0">
                      <a:pos x="0" y="0"/>
                    </a:cxn>
                    <a:cxn ang="0">
                      <a:pos x="242" y="27"/>
                    </a:cxn>
                    <a:cxn ang="0">
                      <a:pos x="251" y="142"/>
                    </a:cxn>
                    <a:cxn ang="0">
                      <a:pos x="0" y="0"/>
                    </a:cxn>
                  </a:cxnLst>
                  <a:rect l="0" t="0" r="r" b="b"/>
                  <a:pathLst>
                    <a:path w="252" h="143">
                      <a:moveTo>
                        <a:pt x="0" y="0"/>
                      </a:moveTo>
                      <a:lnTo>
                        <a:pt x="242" y="27"/>
                      </a:lnTo>
                      <a:lnTo>
                        <a:pt x="251" y="142"/>
                      </a:lnTo>
                      <a:lnTo>
                        <a:pt x="0" y="0"/>
                      </a:lnTo>
                    </a:path>
                  </a:pathLst>
                </a:custGeom>
                <a:solidFill>
                  <a:srgbClr val="FFFF99"/>
                </a:solidFill>
                <a:ln w="9525" cap="rnd">
                  <a:noFill/>
                  <a:round/>
                  <a:headEnd/>
                  <a:tailEnd/>
                </a:ln>
                <a:effectLst/>
              </p:spPr>
              <p:txBody>
                <a:bodyPr/>
                <a:lstStyle/>
                <a:p>
                  <a:endParaRPr lang="zh-CN" altLang="en-US"/>
                </a:p>
              </p:txBody>
            </p:sp>
            <p:sp>
              <p:nvSpPr>
                <p:cNvPr id="25" name="Freeform 79"/>
                <p:cNvSpPr>
                  <a:spLocks/>
                </p:cNvSpPr>
                <p:nvPr/>
              </p:nvSpPr>
              <p:spPr bwMode="auto">
                <a:xfrm>
                  <a:off x="3466" y="1000"/>
                  <a:ext cx="236" cy="142"/>
                </a:xfrm>
                <a:custGeom>
                  <a:avLst/>
                  <a:gdLst/>
                  <a:ahLst/>
                  <a:cxnLst>
                    <a:cxn ang="0">
                      <a:pos x="0" y="0"/>
                    </a:cxn>
                    <a:cxn ang="0">
                      <a:pos x="11" y="93"/>
                    </a:cxn>
                    <a:cxn ang="0">
                      <a:pos x="235" y="141"/>
                    </a:cxn>
                    <a:cxn ang="0">
                      <a:pos x="0" y="0"/>
                    </a:cxn>
                  </a:cxnLst>
                  <a:rect l="0" t="0" r="r" b="b"/>
                  <a:pathLst>
                    <a:path w="236" h="142">
                      <a:moveTo>
                        <a:pt x="0" y="0"/>
                      </a:moveTo>
                      <a:lnTo>
                        <a:pt x="11" y="93"/>
                      </a:lnTo>
                      <a:lnTo>
                        <a:pt x="235" y="141"/>
                      </a:lnTo>
                      <a:lnTo>
                        <a:pt x="0" y="0"/>
                      </a:lnTo>
                    </a:path>
                  </a:pathLst>
                </a:custGeom>
                <a:solidFill>
                  <a:srgbClr val="FFFF99"/>
                </a:solidFill>
                <a:ln w="9525" cap="rnd">
                  <a:noFill/>
                  <a:round/>
                  <a:headEnd/>
                  <a:tailEnd/>
                </a:ln>
                <a:effectLst/>
              </p:spPr>
              <p:txBody>
                <a:bodyPr/>
                <a:lstStyle/>
                <a:p>
                  <a:endParaRPr lang="zh-CN" altLang="en-US"/>
                </a:p>
              </p:txBody>
            </p:sp>
            <p:sp>
              <p:nvSpPr>
                <p:cNvPr id="26" name="Oval 80"/>
                <p:cNvSpPr>
                  <a:spLocks noChangeArrowheads="1"/>
                </p:cNvSpPr>
                <p:nvPr/>
              </p:nvSpPr>
              <p:spPr bwMode="auto">
                <a:xfrm rot="13200000">
                  <a:off x="3219" y="1317"/>
                  <a:ext cx="430" cy="503"/>
                </a:xfrm>
                <a:prstGeom prst="ellipse">
                  <a:avLst/>
                </a:prstGeom>
                <a:solidFill>
                  <a:schemeClr val="bg2"/>
                </a:solidFill>
                <a:ln w="9525">
                  <a:noFill/>
                  <a:round/>
                  <a:headEnd/>
                  <a:tailEnd/>
                </a:ln>
                <a:effectLst/>
              </p:spPr>
              <p:txBody>
                <a:bodyPr wrap="none" anchor="ctr"/>
                <a:lstStyle/>
                <a:p>
                  <a:endParaRPr lang="zh-CN" altLang="en-US"/>
                </a:p>
              </p:txBody>
            </p:sp>
          </p:grpSp>
          <p:grpSp>
            <p:nvGrpSpPr>
              <p:cNvPr id="7" name="Group 81"/>
              <p:cNvGrpSpPr>
                <a:grpSpLocks/>
              </p:cNvGrpSpPr>
              <p:nvPr/>
            </p:nvGrpSpPr>
            <p:grpSpPr bwMode="auto">
              <a:xfrm>
                <a:off x="3207" y="1365"/>
                <a:ext cx="403" cy="375"/>
                <a:chOff x="3207" y="1365"/>
                <a:chExt cx="403" cy="375"/>
              </a:xfrm>
            </p:grpSpPr>
            <p:sp>
              <p:nvSpPr>
                <p:cNvPr id="11" name="Freeform 82"/>
                <p:cNvSpPr>
                  <a:spLocks/>
                </p:cNvSpPr>
                <p:nvPr/>
              </p:nvSpPr>
              <p:spPr bwMode="auto">
                <a:xfrm>
                  <a:off x="3226" y="1378"/>
                  <a:ext cx="277" cy="256"/>
                </a:xfrm>
                <a:custGeom>
                  <a:avLst/>
                  <a:gdLst/>
                  <a:ahLst/>
                  <a:cxnLst>
                    <a:cxn ang="0">
                      <a:pos x="140" y="251"/>
                    </a:cxn>
                    <a:cxn ang="0">
                      <a:pos x="167" y="241"/>
                    </a:cxn>
                    <a:cxn ang="0">
                      <a:pos x="193" y="228"/>
                    </a:cxn>
                    <a:cxn ang="0">
                      <a:pos x="216" y="211"/>
                    </a:cxn>
                    <a:cxn ang="0">
                      <a:pos x="236" y="192"/>
                    </a:cxn>
                    <a:cxn ang="0">
                      <a:pos x="253" y="170"/>
                    </a:cxn>
                    <a:cxn ang="0">
                      <a:pos x="265" y="146"/>
                    </a:cxn>
                    <a:cxn ang="0">
                      <a:pos x="273" y="121"/>
                    </a:cxn>
                    <a:cxn ang="0">
                      <a:pos x="276" y="95"/>
                    </a:cxn>
                    <a:cxn ang="0">
                      <a:pos x="273" y="71"/>
                    </a:cxn>
                    <a:cxn ang="0">
                      <a:pos x="264" y="50"/>
                    </a:cxn>
                    <a:cxn ang="0">
                      <a:pos x="251" y="31"/>
                    </a:cxn>
                    <a:cxn ang="0">
                      <a:pos x="234" y="17"/>
                    </a:cxn>
                    <a:cxn ang="0">
                      <a:pos x="213" y="7"/>
                    </a:cxn>
                    <a:cxn ang="0">
                      <a:pos x="190" y="1"/>
                    </a:cxn>
                    <a:cxn ang="0">
                      <a:pos x="164" y="0"/>
                    </a:cxn>
                    <a:cxn ang="0">
                      <a:pos x="136" y="3"/>
                    </a:cxn>
                    <a:cxn ang="0">
                      <a:pos x="108" y="13"/>
                    </a:cxn>
                    <a:cxn ang="0">
                      <a:pos x="82" y="26"/>
                    </a:cxn>
                    <a:cxn ang="0">
                      <a:pos x="59" y="42"/>
                    </a:cxn>
                    <a:cxn ang="0">
                      <a:pos x="39" y="62"/>
                    </a:cxn>
                    <a:cxn ang="0">
                      <a:pos x="22" y="84"/>
                    </a:cxn>
                    <a:cxn ang="0">
                      <a:pos x="10" y="108"/>
                    </a:cxn>
                    <a:cxn ang="0">
                      <a:pos x="2" y="133"/>
                    </a:cxn>
                    <a:cxn ang="0">
                      <a:pos x="0" y="159"/>
                    </a:cxn>
                    <a:cxn ang="0">
                      <a:pos x="3" y="183"/>
                    </a:cxn>
                    <a:cxn ang="0">
                      <a:pos x="11" y="204"/>
                    </a:cxn>
                    <a:cxn ang="0">
                      <a:pos x="24" y="223"/>
                    </a:cxn>
                    <a:cxn ang="0">
                      <a:pos x="41" y="237"/>
                    </a:cxn>
                    <a:cxn ang="0">
                      <a:pos x="62" y="247"/>
                    </a:cxn>
                    <a:cxn ang="0">
                      <a:pos x="85" y="253"/>
                    </a:cxn>
                    <a:cxn ang="0">
                      <a:pos x="111" y="255"/>
                    </a:cxn>
                    <a:cxn ang="0">
                      <a:pos x="140" y="251"/>
                    </a:cxn>
                  </a:cxnLst>
                  <a:rect l="0" t="0" r="r" b="b"/>
                  <a:pathLst>
                    <a:path w="277" h="256">
                      <a:moveTo>
                        <a:pt x="140" y="251"/>
                      </a:moveTo>
                      <a:lnTo>
                        <a:pt x="167" y="241"/>
                      </a:lnTo>
                      <a:lnTo>
                        <a:pt x="193" y="228"/>
                      </a:lnTo>
                      <a:lnTo>
                        <a:pt x="216" y="211"/>
                      </a:lnTo>
                      <a:lnTo>
                        <a:pt x="236" y="192"/>
                      </a:lnTo>
                      <a:lnTo>
                        <a:pt x="253" y="170"/>
                      </a:lnTo>
                      <a:lnTo>
                        <a:pt x="265" y="146"/>
                      </a:lnTo>
                      <a:lnTo>
                        <a:pt x="273" y="121"/>
                      </a:lnTo>
                      <a:lnTo>
                        <a:pt x="276" y="95"/>
                      </a:lnTo>
                      <a:lnTo>
                        <a:pt x="273" y="71"/>
                      </a:lnTo>
                      <a:lnTo>
                        <a:pt x="264" y="50"/>
                      </a:lnTo>
                      <a:lnTo>
                        <a:pt x="251" y="31"/>
                      </a:lnTo>
                      <a:lnTo>
                        <a:pt x="234" y="17"/>
                      </a:lnTo>
                      <a:lnTo>
                        <a:pt x="213" y="7"/>
                      </a:lnTo>
                      <a:lnTo>
                        <a:pt x="190" y="1"/>
                      </a:lnTo>
                      <a:lnTo>
                        <a:pt x="164" y="0"/>
                      </a:lnTo>
                      <a:lnTo>
                        <a:pt x="136" y="3"/>
                      </a:lnTo>
                      <a:lnTo>
                        <a:pt x="108" y="13"/>
                      </a:lnTo>
                      <a:lnTo>
                        <a:pt x="82" y="26"/>
                      </a:lnTo>
                      <a:lnTo>
                        <a:pt x="59" y="42"/>
                      </a:lnTo>
                      <a:lnTo>
                        <a:pt x="39" y="62"/>
                      </a:lnTo>
                      <a:lnTo>
                        <a:pt x="22" y="84"/>
                      </a:lnTo>
                      <a:lnTo>
                        <a:pt x="10" y="108"/>
                      </a:lnTo>
                      <a:lnTo>
                        <a:pt x="2" y="133"/>
                      </a:lnTo>
                      <a:lnTo>
                        <a:pt x="0" y="159"/>
                      </a:lnTo>
                      <a:lnTo>
                        <a:pt x="3" y="183"/>
                      </a:lnTo>
                      <a:lnTo>
                        <a:pt x="11" y="204"/>
                      </a:lnTo>
                      <a:lnTo>
                        <a:pt x="24" y="223"/>
                      </a:lnTo>
                      <a:lnTo>
                        <a:pt x="41" y="237"/>
                      </a:lnTo>
                      <a:lnTo>
                        <a:pt x="62" y="247"/>
                      </a:lnTo>
                      <a:lnTo>
                        <a:pt x="85" y="253"/>
                      </a:lnTo>
                      <a:lnTo>
                        <a:pt x="111" y="255"/>
                      </a:lnTo>
                      <a:lnTo>
                        <a:pt x="140" y="251"/>
                      </a:lnTo>
                    </a:path>
                  </a:pathLst>
                </a:custGeom>
                <a:solidFill>
                  <a:srgbClr val="DDDDDD"/>
                </a:solidFill>
                <a:ln w="9525" cap="rnd">
                  <a:noFill/>
                  <a:round/>
                  <a:headEnd/>
                  <a:tailEnd/>
                </a:ln>
                <a:effectLst/>
              </p:spPr>
              <p:txBody>
                <a:bodyPr/>
                <a:lstStyle/>
                <a:p>
                  <a:endParaRPr lang="zh-CN" altLang="en-US"/>
                </a:p>
              </p:txBody>
            </p:sp>
            <p:sp>
              <p:nvSpPr>
                <p:cNvPr id="12" name="Freeform 83"/>
                <p:cNvSpPr>
                  <a:spLocks/>
                </p:cNvSpPr>
                <p:nvPr/>
              </p:nvSpPr>
              <p:spPr bwMode="auto">
                <a:xfrm>
                  <a:off x="3430" y="1571"/>
                  <a:ext cx="177" cy="168"/>
                </a:xfrm>
                <a:custGeom>
                  <a:avLst/>
                  <a:gdLst/>
                  <a:ahLst/>
                  <a:cxnLst>
                    <a:cxn ang="0">
                      <a:pos x="3" y="24"/>
                    </a:cxn>
                    <a:cxn ang="0">
                      <a:pos x="59" y="82"/>
                    </a:cxn>
                    <a:cxn ang="0">
                      <a:pos x="57" y="99"/>
                    </a:cxn>
                    <a:cxn ang="0">
                      <a:pos x="129" y="167"/>
                    </a:cxn>
                    <a:cxn ang="0">
                      <a:pos x="130" y="166"/>
                    </a:cxn>
                    <a:cxn ang="0">
                      <a:pos x="133" y="165"/>
                    </a:cxn>
                    <a:cxn ang="0">
                      <a:pos x="137" y="163"/>
                    </a:cxn>
                    <a:cxn ang="0">
                      <a:pos x="142" y="161"/>
                    </a:cxn>
                    <a:cxn ang="0">
                      <a:pos x="148" y="158"/>
                    </a:cxn>
                    <a:cxn ang="0">
                      <a:pos x="153" y="155"/>
                    </a:cxn>
                    <a:cxn ang="0">
                      <a:pos x="159" y="151"/>
                    </a:cxn>
                    <a:cxn ang="0">
                      <a:pos x="164" y="147"/>
                    </a:cxn>
                    <a:cxn ang="0">
                      <a:pos x="168" y="143"/>
                    </a:cxn>
                    <a:cxn ang="0">
                      <a:pos x="170" y="137"/>
                    </a:cxn>
                    <a:cxn ang="0">
                      <a:pos x="173" y="130"/>
                    </a:cxn>
                    <a:cxn ang="0">
                      <a:pos x="174" y="123"/>
                    </a:cxn>
                    <a:cxn ang="0">
                      <a:pos x="175" y="117"/>
                    </a:cxn>
                    <a:cxn ang="0">
                      <a:pos x="175" y="112"/>
                    </a:cxn>
                    <a:cxn ang="0">
                      <a:pos x="176" y="108"/>
                    </a:cxn>
                    <a:cxn ang="0">
                      <a:pos x="176" y="107"/>
                    </a:cxn>
                    <a:cxn ang="0">
                      <a:pos x="103" y="46"/>
                    </a:cxn>
                    <a:cxn ang="0">
                      <a:pos x="82" y="48"/>
                    </a:cxn>
                    <a:cxn ang="0">
                      <a:pos x="23" y="0"/>
                    </a:cxn>
                    <a:cxn ang="0">
                      <a:pos x="22" y="0"/>
                    </a:cxn>
                    <a:cxn ang="0">
                      <a:pos x="21" y="0"/>
                    </a:cxn>
                    <a:cxn ang="0">
                      <a:pos x="18" y="0"/>
                    </a:cxn>
                    <a:cxn ang="0">
                      <a:pos x="15" y="0"/>
                    </a:cxn>
                    <a:cxn ang="0">
                      <a:pos x="12" y="0"/>
                    </a:cxn>
                    <a:cxn ang="0">
                      <a:pos x="9" y="1"/>
                    </a:cxn>
                    <a:cxn ang="0">
                      <a:pos x="5" y="3"/>
                    </a:cxn>
                    <a:cxn ang="0">
                      <a:pos x="3" y="5"/>
                    </a:cxn>
                    <a:cxn ang="0">
                      <a:pos x="1" y="9"/>
                    </a:cxn>
                    <a:cxn ang="0">
                      <a:pos x="0" y="12"/>
                    </a:cxn>
                    <a:cxn ang="0">
                      <a:pos x="0" y="15"/>
                    </a:cxn>
                    <a:cxn ang="0">
                      <a:pos x="0" y="18"/>
                    </a:cxn>
                    <a:cxn ang="0">
                      <a:pos x="1" y="21"/>
                    </a:cxn>
                    <a:cxn ang="0">
                      <a:pos x="2" y="22"/>
                    </a:cxn>
                    <a:cxn ang="0">
                      <a:pos x="2" y="23"/>
                    </a:cxn>
                    <a:cxn ang="0">
                      <a:pos x="3" y="24"/>
                    </a:cxn>
                  </a:cxnLst>
                  <a:rect l="0" t="0" r="r" b="b"/>
                  <a:pathLst>
                    <a:path w="177" h="168">
                      <a:moveTo>
                        <a:pt x="3" y="24"/>
                      </a:moveTo>
                      <a:lnTo>
                        <a:pt x="59" y="82"/>
                      </a:lnTo>
                      <a:lnTo>
                        <a:pt x="57" y="99"/>
                      </a:lnTo>
                      <a:lnTo>
                        <a:pt x="129" y="167"/>
                      </a:lnTo>
                      <a:lnTo>
                        <a:pt x="130" y="166"/>
                      </a:lnTo>
                      <a:lnTo>
                        <a:pt x="133" y="165"/>
                      </a:lnTo>
                      <a:lnTo>
                        <a:pt x="137" y="163"/>
                      </a:lnTo>
                      <a:lnTo>
                        <a:pt x="142" y="161"/>
                      </a:lnTo>
                      <a:lnTo>
                        <a:pt x="148" y="158"/>
                      </a:lnTo>
                      <a:lnTo>
                        <a:pt x="153" y="155"/>
                      </a:lnTo>
                      <a:lnTo>
                        <a:pt x="159" y="151"/>
                      </a:lnTo>
                      <a:lnTo>
                        <a:pt x="164" y="147"/>
                      </a:lnTo>
                      <a:lnTo>
                        <a:pt x="168" y="143"/>
                      </a:lnTo>
                      <a:lnTo>
                        <a:pt x="170" y="137"/>
                      </a:lnTo>
                      <a:lnTo>
                        <a:pt x="173" y="130"/>
                      </a:lnTo>
                      <a:lnTo>
                        <a:pt x="174" y="123"/>
                      </a:lnTo>
                      <a:lnTo>
                        <a:pt x="175" y="117"/>
                      </a:lnTo>
                      <a:lnTo>
                        <a:pt x="175" y="112"/>
                      </a:lnTo>
                      <a:lnTo>
                        <a:pt x="176" y="108"/>
                      </a:lnTo>
                      <a:lnTo>
                        <a:pt x="176" y="107"/>
                      </a:lnTo>
                      <a:lnTo>
                        <a:pt x="103" y="46"/>
                      </a:lnTo>
                      <a:lnTo>
                        <a:pt x="82" y="48"/>
                      </a:lnTo>
                      <a:lnTo>
                        <a:pt x="23" y="0"/>
                      </a:lnTo>
                      <a:lnTo>
                        <a:pt x="22" y="0"/>
                      </a:lnTo>
                      <a:lnTo>
                        <a:pt x="21" y="0"/>
                      </a:lnTo>
                      <a:lnTo>
                        <a:pt x="18" y="0"/>
                      </a:lnTo>
                      <a:lnTo>
                        <a:pt x="15" y="0"/>
                      </a:lnTo>
                      <a:lnTo>
                        <a:pt x="12" y="0"/>
                      </a:lnTo>
                      <a:lnTo>
                        <a:pt x="9" y="1"/>
                      </a:lnTo>
                      <a:lnTo>
                        <a:pt x="5" y="3"/>
                      </a:lnTo>
                      <a:lnTo>
                        <a:pt x="3" y="5"/>
                      </a:lnTo>
                      <a:lnTo>
                        <a:pt x="1" y="9"/>
                      </a:lnTo>
                      <a:lnTo>
                        <a:pt x="0" y="12"/>
                      </a:lnTo>
                      <a:lnTo>
                        <a:pt x="0" y="15"/>
                      </a:lnTo>
                      <a:lnTo>
                        <a:pt x="0" y="18"/>
                      </a:lnTo>
                      <a:lnTo>
                        <a:pt x="1" y="21"/>
                      </a:lnTo>
                      <a:lnTo>
                        <a:pt x="2" y="22"/>
                      </a:lnTo>
                      <a:lnTo>
                        <a:pt x="2" y="23"/>
                      </a:lnTo>
                      <a:lnTo>
                        <a:pt x="3" y="24"/>
                      </a:lnTo>
                    </a:path>
                  </a:pathLst>
                </a:custGeom>
                <a:solidFill>
                  <a:srgbClr val="E5E5E5"/>
                </a:solidFill>
                <a:ln w="9525" cap="rnd">
                  <a:noFill/>
                  <a:round/>
                  <a:headEnd/>
                  <a:tailEnd/>
                </a:ln>
                <a:effectLst/>
              </p:spPr>
              <p:txBody>
                <a:bodyPr/>
                <a:lstStyle/>
                <a:p>
                  <a:endParaRPr lang="zh-CN" altLang="en-US"/>
                </a:p>
              </p:txBody>
            </p:sp>
            <p:sp>
              <p:nvSpPr>
                <p:cNvPr id="13" name="Freeform 84"/>
                <p:cNvSpPr>
                  <a:spLocks/>
                </p:cNvSpPr>
                <p:nvPr/>
              </p:nvSpPr>
              <p:spPr bwMode="auto">
                <a:xfrm>
                  <a:off x="3468" y="1603"/>
                  <a:ext cx="141" cy="137"/>
                </a:xfrm>
                <a:custGeom>
                  <a:avLst/>
                  <a:gdLst/>
                  <a:ahLst/>
                  <a:cxnLst>
                    <a:cxn ang="0">
                      <a:pos x="8" y="15"/>
                    </a:cxn>
                    <a:cxn ang="0">
                      <a:pos x="5" y="19"/>
                    </a:cxn>
                    <a:cxn ang="0">
                      <a:pos x="2" y="23"/>
                    </a:cxn>
                    <a:cxn ang="0">
                      <a:pos x="1" y="27"/>
                    </a:cxn>
                    <a:cxn ang="0">
                      <a:pos x="0" y="30"/>
                    </a:cxn>
                    <a:cxn ang="0">
                      <a:pos x="0" y="32"/>
                    </a:cxn>
                    <a:cxn ang="0">
                      <a:pos x="0" y="34"/>
                    </a:cxn>
                    <a:cxn ang="0">
                      <a:pos x="0" y="35"/>
                    </a:cxn>
                    <a:cxn ang="0">
                      <a:pos x="0" y="35"/>
                    </a:cxn>
                    <a:cxn ang="0">
                      <a:pos x="2" y="52"/>
                    </a:cxn>
                    <a:cxn ang="0">
                      <a:pos x="94" y="136"/>
                    </a:cxn>
                    <a:cxn ang="0">
                      <a:pos x="94" y="135"/>
                    </a:cxn>
                    <a:cxn ang="0">
                      <a:pos x="96" y="133"/>
                    </a:cxn>
                    <a:cxn ang="0">
                      <a:pos x="99" y="131"/>
                    </a:cxn>
                    <a:cxn ang="0">
                      <a:pos x="103" y="128"/>
                    </a:cxn>
                    <a:cxn ang="0">
                      <a:pos x="107" y="124"/>
                    </a:cxn>
                    <a:cxn ang="0">
                      <a:pos x="112" y="120"/>
                    </a:cxn>
                    <a:cxn ang="0">
                      <a:pos x="117" y="116"/>
                    </a:cxn>
                    <a:cxn ang="0">
                      <a:pos x="121" y="112"/>
                    </a:cxn>
                    <a:cxn ang="0">
                      <a:pos x="126" y="108"/>
                    </a:cxn>
                    <a:cxn ang="0">
                      <a:pos x="129" y="103"/>
                    </a:cxn>
                    <a:cxn ang="0">
                      <a:pos x="132" y="97"/>
                    </a:cxn>
                    <a:cxn ang="0">
                      <a:pos x="135" y="91"/>
                    </a:cxn>
                    <a:cxn ang="0">
                      <a:pos x="137" y="86"/>
                    </a:cxn>
                    <a:cxn ang="0">
                      <a:pos x="138" y="81"/>
                    </a:cxn>
                    <a:cxn ang="0">
                      <a:pos x="140" y="78"/>
                    </a:cxn>
                    <a:cxn ang="0">
                      <a:pos x="140" y="77"/>
                    </a:cxn>
                    <a:cxn ang="0">
                      <a:pos x="48" y="0"/>
                    </a:cxn>
                    <a:cxn ang="0">
                      <a:pos x="27" y="1"/>
                    </a:cxn>
                    <a:cxn ang="0">
                      <a:pos x="27" y="1"/>
                    </a:cxn>
                    <a:cxn ang="0">
                      <a:pos x="26" y="2"/>
                    </a:cxn>
                    <a:cxn ang="0">
                      <a:pos x="24" y="3"/>
                    </a:cxn>
                    <a:cxn ang="0">
                      <a:pos x="21" y="4"/>
                    </a:cxn>
                    <a:cxn ang="0">
                      <a:pos x="18" y="6"/>
                    </a:cxn>
                    <a:cxn ang="0">
                      <a:pos x="15" y="9"/>
                    </a:cxn>
                    <a:cxn ang="0">
                      <a:pos x="11" y="11"/>
                    </a:cxn>
                    <a:cxn ang="0">
                      <a:pos x="8" y="15"/>
                    </a:cxn>
                  </a:cxnLst>
                  <a:rect l="0" t="0" r="r" b="b"/>
                  <a:pathLst>
                    <a:path w="141" h="137">
                      <a:moveTo>
                        <a:pt x="8" y="15"/>
                      </a:moveTo>
                      <a:lnTo>
                        <a:pt x="5" y="19"/>
                      </a:lnTo>
                      <a:lnTo>
                        <a:pt x="2" y="23"/>
                      </a:lnTo>
                      <a:lnTo>
                        <a:pt x="1" y="27"/>
                      </a:lnTo>
                      <a:lnTo>
                        <a:pt x="0" y="30"/>
                      </a:lnTo>
                      <a:lnTo>
                        <a:pt x="0" y="32"/>
                      </a:lnTo>
                      <a:lnTo>
                        <a:pt x="0" y="34"/>
                      </a:lnTo>
                      <a:lnTo>
                        <a:pt x="0" y="35"/>
                      </a:lnTo>
                      <a:lnTo>
                        <a:pt x="0" y="35"/>
                      </a:lnTo>
                      <a:lnTo>
                        <a:pt x="2" y="52"/>
                      </a:lnTo>
                      <a:lnTo>
                        <a:pt x="94" y="136"/>
                      </a:lnTo>
                      <a:lnTo>
                        <a:pt x="94" y="135"/>
                      </a:lnTo>
                      <a:lnTo>
                        <a:pt x="96" y="133"/>
                      </a:lnTo>
                      <a:lnTo>
                        <a:pt x="99" y="131"/>
                      </a:lnTo>
                      <a:lnTo>
                        <a:pt x="103" y="128"/>
                      </a:lnTo>
                      <a:lnTo>
                        <a:pt x="107" y="124"/>
                      </a:lnTo>
                      <a:lnTo>
                        <a:pt x="112" y="120"/>
                      </a:lnTo>
                      <a:lnTo>
                        <a:pt x="117" y="116"/>
                      </a:lnTo>
                      <a:lnTo>
                        <a:pt x="121" y="112"/>
                      </a:lnTo>
                      <a:lnTo>
                        <a:pt x="126" y="108"/>
                      </a:lnTo>
                      <a:lnTo>
                        <a:pt x="129" y="103"/>
                      </a:lnTo>
                      <a:lnTo>
                        <a:pt x="132" y="97"/>
                      </a:lnTo>
                      <a:lnTo>
                        <a:pt x="135" y="91"/>
                      </a:lnTo>
                      <a:lnTo>
                        <a:pt x="137" y="86"/>
                      </a:lnTo>
                      <a:lnTo>
                        <a:pt x="138" y="81"/>
                      </a:lnTo>
                      <a:lnTo>
                        <a:pt x="140" y="78"/>
                      </a:lnTo>
                      <a:lnTo>
                        <a:pt x="140" y="77"/>
                      </a:lnTo>
                      <a:lnTo>
                        <a:pt x="48" y="0"/>
                      </a:lnTo>
                      <a:lnTo>
                        <a:pt x="27" y="1"/>
                      </a:lnTo>
                      <a:lnTo>
                        <a:pt x="27" y="1"/>
                      </a:lnTo>
                      <a:lnTo>
                        <a:pt x="26" y="2"/>
                      </a:lnTo>
                      <a:lnTo>
                        <a:pt x="24" y="3"/>
                      </a:lnTo>
                      <a:lnTo>
                        <a:pt x="21" y="4"/>
                      </a:lnTo>
                      <a:lnTo>
                        <a:pt x="18" y="6"/>
                      </a:lnTo>
                      <a:lnTo>
                        <a:pt x="15" y="9"/>
                      </a:lnTo>
                      <a:lnTo>
                        <a:pt x="11" y="11"/>
                      </a:lnTo>
                      <a:lnTo>
                        <a:pt x="8" y="15"/>
                      </a:lnTo>
                    </a:path>
                  </a:pathLst>
                </a:custGeom>
                <a:solidFill>
                  <a:srgbClr val="CC6600"/>
                </a:solidFill>
                <a:ln w="9525" cap="rnd">
                  <a:noFill/>
                  <a:round/>
                  <a:headEnd/>
                  <a:tailEnd/>
                </a:ln>
                <a:effectLst/>
              </p:spPr>
              <p:txBody>
                <a:bodyPr/>
                <a:lstStyle/>
                <a:p>
                  <a:endParaRPr lang="zh-CN" altLang="en-US"/>
                </a:p>
              </p:txBody>
            </p:sp>
            <p:sp>
              <p:nvSpPr>
                <p:cNvPr id="14" name="Freeform 85"/>
                <p:cNvSpPr>
                  <a:spLocks/>
                </p:cNvSpPr>
                <p:nvPr/>
              </p:nvSpPr>
              <p:spPr bwMode="auto">
                <a:xfrm>
                  <a:off x="3556" y="1676"/>
                  <a:ext cx="54" cy="64"/>
                </a:xfrm>
                <a:custGeom>
                  <a:avLst/>
                  <a:gdLst/>
                  <a:ahLst/>
                  <a:cxnLst>
                    <a:cxn ang="0">
                      <a:pos x="38" y="40"/>
                    </a:cxn>
                    <a:cxn ang="0">
                      <a:pos x="42" y="34"/>
                    </a:cxn>
                    <a:cxn ang="0">
                      <a:pos x="46" y="28"/>
                    </a:cxn>
                    <a:cxn ang="0">
                      <a:pos x="49" y="22"/>
                    </a:cxn>
                    <a:cxn ang="0">
                      <a:pos x="51" y="17"/>
                    </a:cxn>
                    <a:cxn ang="0">
                      <a:pos x="52" y="11"/>
                    </a:cxn>
                    <a:cxn ang="0">
                      <a:pos x="53" y="7"/>
                    </a:cxn>
                    <a:cxn ang="0">
                      <a:pos x="51" y="3"/>
                    </a:cxn>
                    <a:cxn ang="0">
                      <a:pos x="50" y="1"/>
                    </a:cxn>
                    <a:cxn ang="0">
                      <a:pos x="46" y="0"/>
                    </a:cxn>
                    <a:cxn ang="0">
                      <a:pos x="43" y="0"/>
                    </a:cxn>
                    <a:cxn ang="0">
                      <a:pos x="39" y="1"/>
                    </a:cxn>
                    <a:cxn ang="0">
                      <a:pos x="34" y="3"/>
                    </a:cxn>
                    <a:cxn ang="0">
                      <a:pos x="29" y="6"/>
                    </a:cxn>
                    <a:cxn ang="0">
                      <a:pos x="24" y="10"/>
                    </a:cxn>
                    <a:cxn ang="0">
                      <a:pos x="19" y="15"/>
                    </a:cxn>
                    <a:cxn ang="0">
                      <a:pos x="14" y="22"/>
                    </a:cxn>
                    <a:cxn ang="0">
                      <a:pos x="9" y="28"/>
                    </a:cxn>
                    <a:cxn ang="0">
                      <a:pos x="6" y="34"/>
                    </a:cxn>
                    <a:cxn ang="0">
                      <a:pos x="3" y="40"/>
                    </a:cxn>
                    <a:cxn ang="0">
                      <a:pos x="1" y="46"/>
                    </a:cxn>
                    <a:cxn ang="0">
                      <a:pos x="0" y="51"/>
                    </a:cxn>
                    <a:cxn ang="0">
                      <a:pos x="0" y="55"/>
                    </a:cxn>
                    <a:cxn ang="0">
                      <a:pos x="1" y="59"/>
                    </a:cxn>
                    <a:cxn ang="0">
                      <a:pos x="2" y="61"/>
                    </a:cxn>
                    <a:cxn ang="0">
                      <a:pos x="5" y="63"/>
                    </a:cxn>
                    <a:cxn ang="0">
                      <a:pos x="9" y="63"/>
                    </a:cxn>
                    <a:cxn ang="0">
                      <a:pos x="13" y="61"/>
                    </a:cxn>
                    <a:cxn ang="0">
                      <a:pos x="18" y="59"/>
                    </a:cxn>
                    <a:cxn ang="0">
                      <a:pos x="23" y="56"/>
                    </a:cxn>
                    <a:cxn ang="0">
                      <a:pos x="28" y="52"/>
                    </a:cxn>
                    <a:cxn ang="0">
                      <a:pos x="33" y="47"/>
                    </a:cxn>
                    <a:cxn ang="0">
                      <a:pos x="38" y="40"/>
                    </a:cxn>
                  </a:cxnLst>
                  <a:rect l="0" t="0" r="r" b="b"/>
                  <a:pathLst>
                    <a:path w="54" h="64">
                      <a:moveTo>
                        <a:pt x="38" y="40"/>
                      </a:moveTo>
                      <a:lnTo>
                        <a:pt x="42" y="34"/>
                      </a:lnTo>
                      <a:lnTo>
                        <a:pt x="46" y="28"/>
                      </a:lnTo>
                      <a:lnTo>
                        <a:pt x="49" y="22"/>
                      </a:lnTo>
                      <a:lnTo>
                        <a:pt x="51" y="17"/>
                      </a:lnTo>
                      <a:lnTo>
                        <a:pt x="52" y="11"/>
                      </a:lnTo>
                      <a:lnTo>
                        <a:pt x="53" y="7"/>
                      </a:lnTo>
                      <a:lnTo>
                        <a:pt x="51" y="3"/>
                      </a:lnTo>
                      <a:lnTo>
                        <a:pt x="50" y="1"/>
                      </a:lnTo>
                      <a:lnTo>
                        <a:pt x="46" y="0"/>
                      </a:lnTo>
                      <a:lnTo>
                        <a:pt x="43" y="0"/>
                      </a:lnTo>
                      <a:lnTo>
                        <a:pt x="39" y="1"/>
                      </a:lnTo>
                      <a:lnTo>
                        <a:pt x="34" y="3"/>
                      </a:lnTo>
                      <a:lnTo>
                        <a:pt x="29" y="6"/>
                      </a:lnTo>
                      <a:lnTo>
                        <a:pt x="24" y="10"/>
                      </a:lnTo>
                      <a:lnTo>
                        <a:pt x="19" y="15"/>
                      </a:lnTo>
                      <a:lnTo>
                        <a:pt x="14" y="22"/>
                      </a:lnTo>
                      <a:lnTo>
                        <a:pt x="9" y="28"/>
                      </a:lnTo>
                      <a:lnTo>
                        <a:pt x="6" y="34"/>
                      </a:lnTo>
                      <a:lnTo>
                        <a:pt x="3" y="40"/>
                      </a:lnTo>
                      <a:lnTo>
                        <a:pt x="1" y="46"/>
                      </a:lnTo>
                      <a:lnTo>
                        <a:pt x="0" y="51"/>
                      </a:lnTo>
                      <a:lnTo>
                        <a:pt x="0" y="55"/>
                      </a:lnTo>
                      <a:lnTo>
                        <a:pt x="1" y="59"/>
                      </a:lnTo>
                      <a:lnTo>
                        <a:pt x="2" y="61"/>
                      </a:lnTo>
                      <a:lnTo>
                        <a:pt x="5" y="63"/>
                      </a:lnTo>
                      <a:lnTo>
                        <a:pt x="9" y="63"/>
                      </a:lnTo>
                      <a:lnTo>
                        <a:pt x="13" y="61"/>
                      </a:lnTo>
                      <a:lnTo>
                        <a:pt x="18" y="59"/>
                      </a:lnTo>
                      <a:lnTo>
                        <a:pt x="23" y="56"/>
                      </a:lnTo>
                      <a:lnTo>
                        <a:pt x="28" y="52"/>
                      </a:lnTo>
                      <a:lnTo>
                        <a:pt x="33" y="47"/>
                      </a:lnTo>
                      <a:lnTo>
                        <a:pt x="38" y="40"/>
                      </a:lnTo>
                    </a:path>
                  </a:pathLst>
                </a:custGeom>
                <a:solidFill>
                  <a:srgbClr val="000000"/>
                </a:solidFill>
                <a:ln w="9525" cap="rnd">
                  <a:noFill/>
                  <a:round/>
                  <a:headEnd/>
                  <a:tailEnd/>
                </a:ln>
                <a:effectLst/>
              </p:spPr>
              <p:txBody>
                <a:bodyPr/>
                <a:lstStyle/>
                <a:p>
                  <a:endParaRPr lang="zh-CN" altLang="en-US"/>
                </a:p>
              </p:txBody>
            </p:sp>
            <p:sp>
              <p:nvSpPr>
                <p:cNvPr id="15" name="Freeform 86"/>
                <p:cNvSpPr>
                  <a:spLocks/>
                </p:cNvSpPr>
                <p:nvPr/>
              </p:nvSpPr>
              <p:spPr bwMode="auto">
                <a:xfrm>
                  <a:off x="3471" y="1629"/>
                  <a:ext cx="84" cy="90"/>
                </a:xfrm>
                <a:custGeom>
                  <a:avLst/>
                  <a:gdLst/>
                  <a:ahLst/>
                  <a:cxnLst>
                    <a:cxn ang="0">
                      <a:pos x="77" y="89"/>
                    </a:cxn>
                    <a:cxn ang="0">
                      <a:pos x="1" y="21"/>
                    </a:cxn>
                    <a:cxn ang="0">
                      <a:pos x="1" y="20"/>
                    </a:cxn>
                    <a:cxn ang="0">
                      <a:pos x="1" y="19"/>
                    </a:cxn>
                    <a:cxn ang="0">
                      <a:pos x="0" y="16"/>
                    </a:cxn>
                    <a:cxn ang="0">
                      <a:pos x="0" y="12"/>
                    </a:cxn>
                    <a:cxn ang="0">
                      <a:pos x="0" y="9"/>
                    </a:cxn>
                    <a:cxn ang="0">
                      <a:pos x="0" y="5"/>
                    </a:cxn>
                    <a:cxn ang="0">
                      <a:pos x="0" y="2"/>
                    </a:cxn>
                    <a:cxn ang="0">
                      <a:pos x="1" y="0"/>
                    </a:cxn>
                    <a:cxn ang="0">
                      <a:pos x="3" y="4"/>
                    </a:cxn>
                    <a:cxn ang="0">
                      <a:pos x="12" y="14"/>
                    </a:cxn>
                    <a:cxn ang="0">
                      <a:pos x="25" y="25"/>
                    </a:cxn>
                    <a:cxn ang="0">
                      <a:pos x="40" y="39"/>
                    </a:cxn>
                    <a:cxn ang="0">
                      <a:pos x="56" y="52"/>
                    </a:cxn>
                    <a:cxn ang="0">
                      <a:pos x="69" y="63"/>
                    </a:cxn>
                    <a:cxn ang="0">
                      <a:pos x="79" y="70"/>
                    </a:cxn>
                    <a:cxn ang="0">
                      <a:pos x="83" y="73"/>
                    </a:cxn>
                    <a:cxn ang="0">
                      <a:pos x="77" y="89"/>
                    </a:cxn>
                  </a:cxnLst>
                  <a:rect l="0" t="0" r="r" b="b"/>
                  <a:pathLst>
                    <a:path w="84" h="90">
                      <a:moveTo>
                        <a:pt x="77" y="89"/>
                      </a:moveTo>
                      <a:lnTo>
                        <a:pt x="1" y="21"/>
                      </a:lnTo>
                      <a:lnTo>
                        <a:pt x="1" y="20"/>
                      </a:lnTo>
                      <a:lnTo>
                        <a:pt x="1" y="19"/>
                      </a:lnTo>
                      <a:lnTo>
                        <a:pt x="0" y="16"/>
                      </a:lnTo>
                      <a:lnTo>
                        <a:pt x="0" y="12"/>
                      </a:lnTo>
                      <a:lnTo>
                        <a:pt x="0" y="9"/>
                      </a:lnTo>
                      <a:lnTo>
                        <a:pt x="0" y="5"/>
                      </a:lnTo>
                      <a:lnTo>
                        <a:pt x="0" y="2"/>
                      </a:lnTo>
                      <a:lnTo>
                        <a:pt x="1" y="0"/>
                      </a:lnTo>
                      <a:lnTo>
                        <a:pt x="3" y="4"/>
                      </a:lnTo>
                      <a:lnTo>
                        <a:pt x="12" y="14"/>
                      </a:lnTo>
                      <a:lnTo>
                        <a:pt x="25" y="25"/>
                      </a:lnTo>
                      <a:lnTo>
                        <a:pt x="40" y="39"/>
                      </a:lnTo>
                      <a:lnTo>
                        <a:pt x="56" y="52"/>
                      </a:lnTo>
                      <a:lnTo>
                        <a:pt x="69" y="63"/>
                      </a:lnTo>
                      <a:lnTo>
                        <a:pt x="79" y="70"/>
                      </a:lnTo>
                      <a:lnTo>
                        <a:pt x="83" y="73"/>
                      </a:lnTo>
                      <a:lnTo>
                        <a:pt x="77" y="89"/>
                      </a:lnTo>
                    </a:path>
                  </a:pathLst>
                </a:custGeom>
                <a:solidFill>
                  <a:srgbClr val="4C4C4C"/>
                </a:solidFill>
                <a:ln w="9525" cap="rnd">
                  <a:noFill/>
                  <a:round/>
                  <a:headEnd/>
                  <a:tailEnd/>
                </a:ln>
                <a:effectLst/>
              </p:spPr>
              <p:txBody>
                <a:bodyPr/>
                <a:lstStyle/>
                <a:p>
                  <a:endParaRPr lang="zh-CN" altLang="en-US"/>
                </a:p>
              </p:txBody>
            </p:sp>
            <p:sp>
              <p:nvSpPr>
                <p:cNvPr id="16" name="Freeform 87"/>
                <p:cNvSpPr>
                  <a:spLocks/>
                </p:cNvSpPr>
                <p:nvPr/>
              </p:nvSpPr>
              <p:spPr bwMode="auto">
                <a:xfrm>
                  <a:off x="3432" y="1582"/>
                  <a:ext cx="40" cy="43"/>
                </a:xfrm>
                <a:custGeom>
                  <a:avLst/>
                  <a:gdLst/>
                  <a:ahLst/>
                  <a:cxnLst>
                    <a:cxn ang="0">
                      <a:pos x="35" y="42"/>
                    </a:cxn>
                    <a:cxn ang="0">
                      <a:pos x="39" y="33"/>
                    </a:cxn>
                    <a:cxn ang="0">
                      <a:pos x="0" y="0"/>
                    </a:cxn>
                    <a:cxn ang="0">
                      <a:pos x="1" y="13"/>
                    </a:cxn>
                    <a:cxn ang="0">
                      <a:pos x="35" y="42"/>
                    </a:cxn>
                  </a:cxnLst>
                  <a:rect l="0" t="0" r="r" b="b"/>
                  <a:pathLst>
                    <a:path w="40" h="43">
                      <a:moveTo>
                        <a:pt x="35" y="42"/>
                      </a:moveTo>
                      <a:lnTo>
                        <a:pt x="39" y="33"/>
                      </a:lnTo>
                      <a:lnTo>
                        <a:pt x="0" y="0"/>
                      </a:lnTo>
                      <a:lnTo>
                        <a:pt x="1" y="13"/>
                      </a:lnTo>
                      <a:lnTo>
                        <a:pt x="35" y="42"/>
                      </a:lnTo>
                    </a:path>
                  </a:pathLst>
                </a:custGeom>
                <a:solidFill>
                  <a:srgbClr val="7F7F7F"/>
                </a:solidFill>
                <a:ln w="9525" cap="rnd">
                  <a:noFill/>
                  <a:round/>
                  <a:headEnd/>
                  <a:tailEnd/>
                </a:ln>
                <a:effectLst/>
              </p:spPr>
              <p:txBody>
                <a:bodyPr/>
                <a:lstStyle/>
                <a:p>
                  <a:endParaRPr lang="zh-CN" altLang="en-US"/>
                </a:p>
              </p:txBody>
            </p:sp>
            <p:sp>
              <p:nvSpPr>
                <p:cNvPr id="17" name="Freeform 88"/>
                <p:cNvSpPr>
                  <a:spLocks/>
                </p:cNvSpPr>
                <p:nvPr/>
              </p:nvSpPr>
              <p:spPr bwMode="auto">
                <a:xfrm>
                  <a:off x="3208" y="1365"/>
                  <a:ext cx="277" cy="255"/>
                </a:xfrm>
                <a:custGeom>
                  <a:avLst/>
                  <a:gdLst/>
                  <a:ahLst/>
                  <a:cxnLst>
                    <a:cxn ang="0">
                      <a:pos x="139" y="250"/>
                    </a:cxn>
                    <a:cxn ang="0">
                      <a:pos x="167" y="240"/>
                    </a:cxn>
                    <a:cxn ang="0">
                      <a:pos x="193" y="227"/>
                    </a:cxn>
                    <a:cxn ang="0">
                      <a:pos x="216" y="210"/>
                    </a:cxn>
                    <a:cxn ang="0">
                      <a:pos x="236" y="191"/>
                    </a:cxn>
                    <a:cxn ang="0">
                      <a:pos x="253" y="169"/>
                    </a:cxn>
                    <a:cxn ang="0">
                      <a:pos x="265" y="145"/>
                    </a:cxn>
                    <a:cxn ang="0">
                      <a:pos x="273" y="120"/>
                    </a:cxn>
                    <a:cxn ang="0">
                      <a:pos x="276" y="95"/>
                    </a:cxn>
                    <a:cxn ang="0">
                      <a:pos x="272" y="70"/>
                    </a:cxn>
                    <a:cxn ang="0">
                      <a:pos x="264" y="49"/>
                    </a:cxn>
                    <a:cxn ang="0">
                      <a:pos x="251" y="31"/>
                    </a:cxn>
                    <a:cxn ang="0">
                      <a:pos x="234" y="17"/>
                    </a:cxn>
                    <a:cxn ang="0">
                      <a:pos x="213" y="7"/>
                    </a:cxn>
                    <a:cxn ang="0">
                      <a:pos x="190" y="1"/>
                    </a:cxn>
                    <a:cxn ang="0">
                      <a:pos x="164" y="0"/>
                    </a:cxn>
                    <a:cxn ang="0">
                      <a:pos x="136" y="3"/>
                    </a:cxn>
                    <a:cxn ang="0">
                      <a:pos x="108" y="13"/>
                    </a:cxn>
                    <a:cxn ang="0">
                      <a:pos x="82" y="26"/>
                    </a:cxn>
                    <a:cxn ang="0">
                      <a:pos x="59" y="43"/>
                    </a:cxn>
                    <a:cxn ang="0">
                      <a:pos x="39" y="62"/>
                    </a:cxn>
                    <a:cxn ang="0">
                      <a:pos x="22" y="84"/>
                    </a:cxn>
                    <a:cxn ang="0">
                      <a:pos x="10" y="108"/>
                    </a:cxn>
                    <a:cxn ang="0">
                      <a:pos x="2" y="133"/>
                    </a:cxn>
                    <a:cxn ang="0">
                      <a:pos x="0" y="158"/>
                    </a:cxn>
                    <a:cxn ang="0">
                      <a:pos x="3" y="183"/>
                    </a:cxn>
                    <a:cxn ang="0">
                      <a:pos x="11" y="204"/>
                    </a:cxn>
                    <a:cxn ang="0">
                      <a:pos x="24" y="222"/>
                    </a:cxn>
                    <a:cxn ang="0">
                      <a:pos x="41" y="236"/>
                    </a:cxn>
                    <a:cxn ang="0">
                      <a:pos x="62" y="246"/>
                    </a:cxn>
                    <a:cxn ang="0">
                      <a:pos x="85" y="252"/>
                    </a:cxn>
                    <a:cxn ang="0">
                      <a:pos x="111" y="254"/>
                    </a:cxn>
                    <a:cxn ang="0">
                      <a:pos x="139" y="250"/>
                    </a:cxn>
                  </a:cxnLst>
                  <a:rect l="0" t="0" r="r" b="b"/>
                  <a:pathLst>
                    <a:path w="277" h="255">
                      <a:moveTo>
                        <a:pt x="139" y="250"/>
                      </a:moveTo>
                      <a:lnTo>
                        <a:pt x="167" y="240"/>
                      </a:lnTo>
                      <a:lnTo>
                        <a:pt x="193" y="227"/>
                      </a:lnTo>
                      <a:lnTo>
                        <a:pt x="216" y="210"/>
                      </a:lnTo>
                      <a:lnTo>
                        <a:pt x="236" y="191"/>
                      </a:lnTo>
                      <a:lnTo>
                        <a:pt x="253" y="169"/>
                      </a:lnTo>
                      <a:lnTo>
                        <a:pt x="265" y="145"/>
                      </a:lnTo>
                      <a:lnTo>
                        <a:pt x="273" y="120"/>
                      </a:lnTo>
                      <a:lnTo>
                        <a:pt x="276" y="95"/>
                      </a:lnTo>
                      <a:lnTo>
                        <a:pt x="272" y="70"/>
                      </a:lnTo>
                      <a:lnTo>
                        <a:pt x="264" y="49"/>
                      </a:lnTo>
                      <a:lnTo>
                        <a:pt x="251" y="31"/>
                      </a:lnTo>
                      <a:lnTo>
                        <a:pt x="234" y="17"/>
                      </a:lnTo>
                      <a:lnTo>
                        <a:pt x="213" y="7"/>
                      </a:lnTo>
                      <a:lnTo>
                        <a:pt x="190" y="1"/>
                      </a:lnTo>
                      <a:lnTo>
                        <a:pt x="164" y="0"/>
                      </a:lnTo>
                      <a:lnTo>
                        <a:pt x="136" y="3"/>
                      </a:lnTo>
                      <a:lnTo>
                        <a:pt x="108" y="13"/>
                      </a:lnTo>
                      <a:lnTo>
                        <a:pt x="82" y="26"/>
                      </a:lnTo>
                      <a:lnTo>
                        <a:pt x="59" y="43"/>
                      </a:lnTo>
                      <a:lnTo>
                        <a:pt x="39" y="62"/>
                      </a:lnTo>
                      <a:lnTo>
                        <a:pt x="22" y="84"/>
                      </a:lnTo>
                      <a:lnTo>
                        <a:pt x="10" y="108"/>
                      </a:lnTo>
                      <a:lnTo>
                        <a:pt x="2" y="133"/>
                      </a:lnTo>
                      <a:lnTo>
                        <a:pt x="0" y="158"/>
                      </a:lnTo>
                      <a:lnTo>
                        <a:pt x="3" y="183"/>
                      </a:lnTo>
                      <a:lnTo>
                        <a:pt x="11" y="204"/>
                      </a:lnTo>
                      <a:lnTo>
                        <a:pt x="24" y="222"/>
                      </a:lnTo>
                      <a:lnTo>
                        <a:pt x="41" y="236"/>
                      </a:lnTo>
                      <a:lnTo>
                        <a:pt x="62" y="246"/>
                      </a:lnTo>
                      <a:lnTo>
                        <a:pt x="85" y="252"/>
                      </a:lnTo>
                      <a:lnTo>
                        <a:pt x="111" y="254"/>
                      </a:lnTo>
                      <a:lnTo>
                        <a:pt x="139" y="250"/>
                      </a:lnTo>
                    </a:path>
                  </a:pathLst>
                </a:custGeom>
                <a:solidFill>
                  <a:srgbClr val="6699FF"/>
                </a:solidFill>
                <a:ln w="9525" cap="rnd">
                  <a:noFill/>
                  <a:round/>
                  <a:headEnd/>
                  <a:tailEnd/>
                </a:ln>
                <a:effectLst/>
              </p:spPr>
              <p:txBody>
                <a:bodyPr/>
                <a:lstStyle/>
                <a:p>
                  <a:endParaRPr lang="zh-CN" altLang="en-US"/>
                </a:p>
              </p:txBody>
            </p:sp>
            <p:sp>
              <p:nvSpPr>
                <p:cNvPr id="18" name="Freeform 89"/>
                <p:cNvSpPr>
                  <a:spLocks/>
                </p:cNvSpPr>
                <p:nvPr/>
              </p:nvSpPr>
              <p:spPr bwMode="auto">
                <a:xfrm>
                  <a:off x="3207" y="1365"/>
                  <a:ext cx="250" cy="233"/>
                </a:xfrm>
                <a:custGeom>
                  <a:avLst/>
                  <a:gdLst/>
                  <a:ahLst/>
                  <a:cxnLst>
                    <a:cxn ang="0">
                      <a:pos x="11" y="170"/>
                    </a:cxn>
                    <a:cxn ang="0">
                      <a:pos x="13" y="145"/>
                    </a:cxn>
                    <a:cxn ang="0">
                      <a:pos x="19" y="121"/>
                    </a:cxn>
                    <a:cxn ang="0">
                      <a:pos x="30" y="97"/>
                    </a:cxn>
                    <a:cxn ang="0">
                      <a:pos x="45" y="75"/>
                    </a:cxn>
                    <a:cxn ang="0">
                      <a:pos x="64" y="55"/>
                    </a:cxn>
                    <a:cxn ang="0">
                      <a:pos x="88" y="37"/>
                    </a:cxn>
                    <a:cxn ang="0">
                      <a:pos x="116" y="23"/>
                    </a:cxn>
                    <a:cxn ang="0">
                      <a:pos x="149" y="14"/>
                    </a:cxn>
                    <a:cxn ang="0">
                      <a:pos x="162" y="12"/>
                    </a:cxn>
                    <a:cxn ang="0">
                      <a:pos x="175" y="11"/>
                    </a:cxn>
                    <a:cxn ang="0">
                      <a:pos x="189" y="11"/>
                    </a:cxn>
                    <a:cxn ang="0">
                      <a:pos x="203" y="11"/>
                    </a:cxn>
                    <a:cxn ang="0">
                      <a:pos x="216" y="14"/>
                    </a:cxn>
                    <a:cxn ang="0">
                      <a:pos x="228" y="17"/>
                    </a:cxn>
                    <a:cxn ang="0">
                      <a:pos x="239" y="21"/>
                    </a:cxn>
                    <a:cxn ang="0">
                      <a:pos x="249" y="26"/>
                    </a:cxn>
                    <a:cxn ang="0">
                      <a:pos x="237" y="16"/>
                    </a:cxn>
                    <a:cxn ang="0">
                      <a:pos x="224" y="9"/>
                    </a:cxn>
                    <a:cxn ang="0">
                      <a:pos x="209" y="3"/>
                    </a:cxn>
                    <a:cxn ang="0">
                      <a:pos x="195" y="1"/>
                    </a:cxn>
                    <a:cxn ang="0">
                      <a:pos x="179" y="0"/>
                    </a:cxn>
                    <a:cxn ang="0">
                      <a:pos x="162" y="0"/>
                    </a:cxn>
                    <a:cxn ang="0">
                      <a:pos x="145" y="2"/>
                    </a:cxn>
                    <a:cxn ang="0">
                      <a:pos x="127" y="6"/>
                    </a:cxn>
                    <a:cxn ang="0">
                      <a:pos x="101" y="15"/>
                    </a:cxn>
                    <a:cxn ang="0">
                      <a:pos x="77" y="27"/>
                    </a:cxn>
                    <a:cxn ang="0">
                      <a:pos x="55" y="43"/>
                    </a:cxn>
                    <a:cxn ang="0">
                      <a:pos x="36" y="61"/>
                    </a:cxn>
                    <a:cxn ang="0">
                      <a:pos x="21" y="82"/>
                    </a:cxn>
                    <a:cxn ang="0">
                      <a:pos x="9" y="104"/>
                    </a:cxn>
                    <a:cxn ang="0">
                      <a:pos x="2" y="127"/>
                    </a:cxn>
                    <a:cxn ang="0">
                      <a:pos x="0" y="151"/>
                    </a:cxn>
                    <a:cxn ang="0">
                      <a:pos x="1" y="163"/>
                    </a:cxn>
                    <a:cxn ang="0">
                      <a:pos x="2" y="176"/>
                    </a:cxn>
                    <a:cxn ang="0">
                      <a:pos x="5" y="187"/>
                    </a:cxn>
                    <a:cxn ang="0">
                      <a:pos x="9" y="198"/>
                    </a:cxn>
                    <a:cxn ang="0">
                      <a:pos x="14" y="208"/>
                    </a:cxn>
                    <a:cxn ang="0">
                      <a:pos x="20" y="217"/>
                    </a:cxn>
                    <a:cxn ang="0">
                      <a:pos x="28" y="225"/>
                    </a:cxn>
                    <a:cxn ang="0">
                      <a:pos x="37" y="232"/>
                    </a:cxn>
                    <a:cxn ang="0">
                      <a:pos x="31" y="226"/>
                    </a:cxn>
                    <a:cxn ang="0">
                      <a:pos x="26" y="219"/>
                    </a:cxn>
                    <a:cxn ang="0">
                      <a:pos x="22" y="212"/>
                    </a:cxn>
                    <a:cxn ang="0">
                      <a:pos x="18" y="204"/>
                    </a:cxn>
                    <a:cxn ang="0">
                      <a:pos x="15" y="196"/>
                    </a:cxn>
                    <a:cxn ang="0">
                      <a:pos x="13" y="188"/>
                    </a:cxn>
                    <a:cxn ang="0">
                      <a:pos x="11" y="179"/>
                    </a:cxn>
                    <a:cxn ang="0">
                      <a:pos x="11" y="170"/>
                    </a:cxn>
                  </a:cxnLst>
                  <a:rect l="0" t="0" r="r" b="b"/>
                  <a:pathLst>
                    <a:path w="250" h="233">
                      <a:moveTo>
                        <a:pt x="11" y="170"/>
                      </a:moveTo>
                      <a:lnTo>
                        <a:pt x="13" y="145"/>
                      </a:lnTo>
                      <a:lnTo>
                        <a:pt x="19" y="121"/>
                      </a:lnTo>
                      <a:lnTo>
                        <a:pt x="30" y="97"/>
                      </a:lnTo>
                      <a:lnTo>
                        <a:pt x="45" y="75"/>
                      </a:lnTo>
                      <a:lnTo>
                        <a:pt x="64" y="55"/>
                      </a:lnTo>
                      <a:lnTo>
                        <a:pt x="88" y="37"/>
                      </a:lnTo>
                      <a:lnTo>
                        <a:pt x="116" y="23"/>
                      </a:lnTo>
                      <a:lnTo>
                        <a:pt x="149" y="14"/>
                      </a:lnTo>
                      <a:lnTo>
                        <a:pt x="162" y="12"/>
                      </a:lnTo>
                      <a:lnTo>
                        <a:pt x="175" y="11"/>
                      </a:lnTo>
                      <a:lnTo>
                        <a:pt x="189" y="11"/>
                      </a:lnTo>
                      <a:lnTo>
                        <a:pt x="203" y="11"/>
                      </a:lnTo>
                      <a:lnTo>
                        <a:pt x="216" y="14"/>
                      </a:lnTo>
                      <a:lnTo>
                        <a:pt x="228" y="17"/>
                      </a:lnTo>
                      <a:lnTo>
                        <a:pt x="239" y="21"/>
                      </a:lnTo>
                      <a:lnTo>
                        <a:pt x="249" y="26"/>
                      </a:lnTo>
                      <a:lnTo>
                        <a:pt x="237" y="16"/>
                      </a:lnTo>
                      <a:lnTo>
                        <a:pt x="224" y="9"/>
                      </a:lnTo>
                      <a:lnTo>
                        <a:pt x="209" y="3"/>
                      </a:lnTo>
                      <a:lnTo>
                        <a:pt x="195" y="1"/>
                      </a:lnTo>
                      <a:lnTo>
                        <a:pt x="179" y="0"/>
                      </a:lnTo>
                      <a:lnTo>
                        <a:pt x="162" y="0"/>
                      </a:lnTo>
                      <a:lnTo>
                        <a:pt x="145" y="2"/>
                      </a:lnTo>
                      <a:lnTo>
                        <a:pt x="127" y="6"/>
                      </a:lnTo>
                      <a:lnTo>
                        <a:pt x="101" y="15"/>
                      </a:lnTo>
                      <a:lnTo>
                        <a:pt x="77" y="27"/>
                      </a:lnTo>
                      <a:lnTo>
                        <a:pt x="55" y="43"/>
                      </a:lnTo>
                      <a:lnTo>
                        <a:pt x="36" y="61"/>
                      </a:lnTo>
                      <a:lnTo>
                        <a:pt x="21" y="82"/>
                      </a:lnTo>
                      <a:lnTo>
                        <a:pt x="9" y="104"/>
                      </a:lnTo>
                      <a:lnTo>
                        <a:pt x="2" y="127"/>
                      </a:lnTo>
                      <a:lnTo>
                        <a:pt x="0" y="151"/>
                      </a:lnTo>
                      <a:lnTo>
                        <a:pt x="1" y="163"/>
                      </a:lnTo>
                      <a:lnTo>
                        <a:pt x="2" y="176"/>
                      </a:lnTo>
                      <a:lnTo>
                        <a:pt x="5" y="187"/>
                      </a:lnTo>
                      <a:lnTo>
                        <a:pt x="9" y="198"/>
                      </a:lnTo>
                      <a:lnTo>
                        <a:pt x="14" y="208"/>
                      </a:lnTo>
                      <a:lnTo>
                        <a:pt x="20" y="217"/>
                      </a:lnTo>
                      <a:lnTo>
                        <a:pt x="28" y="225"/>
                      </a:lnTo>
                      <a:lnTo>
                        <a:pt x="37" y="232"/>
                      </a:lnTo>
                      <a:lnTo>
                        <a:pt x="31" y="226"/>
                      </a:lnTo>
                      <a:lnTo>
                        <a:pt x="26" y="219"/>
                      </a:lnTo>
                      <a:lnTo>
                        <a:pt x="22" y="212"/>
                      </a:lnTo>
                      <a:lnTo>
                        <a:pt x="18" y="204"/>
                      </a:lnTo>
                      <a:lnTo>
                        <a:pt x="15" y="196"/>
                      </a:lnTo>
                      <a:lnTo>
                        <a:pt x="13" y="188"/>
                      </a:lnTo>
                      <a:lnTo>
                        <a:pt x="11" y="179"/>
                      </a:lnTo>
                      <a:lnTo>
                        <a:pt x="11" y="170"/>
                      </a:lnTo>
                    </a:path>
                  </a:pathLst>
                </a:custGeom>
                <a:solidFill>
                  <a:srgbClr val="CBCBCB"/>
                </a:solidFill>
                <a:ln w="9525" cap="rnd">
                  <a:noFill/>
                  <a:round/>
                  <a:headEnd/>
                  <a:tailEnd/>
                </a:ln>
                <a:effectLst/>
              </p:spPr>
              <p:txBody>
                <a:bodyPr/>
                <a:lstStyle/>
                <a:p>
                  <a:endParaRPr lang="zh-CN" altLang="en-US"/>
                </a:p>
              </p:txBody>
            </p:sp>
          </p:grpSp>
        </p:grpSp>
        <p:sp>
          <p:nvSpPr>
            <p:cNvPr id="8" name="TextBox 7"/>
            <p:cNvSpPr txBox="1"/>
            <p:nvPr/>
          </p:nvSpPr>
          <p:spPr>
            <a:xfrm>
              <a:off x="899592" y="5661248"/>
              <a:ext cx="1224136" cy="561387"/>
            </a:xfrm>
            <a:prstGeom prst="rect">
              <a:avLst/>
            </a:prstGeom>
            <a:noFill/>
          </p:spPr>
          <p:txBody>
            <a:bodyPr wrap="square" rtlCol="0">
              <a:spAutoFit/>
            </a:bodyPr>
            <a:lstStyle/>
            <a:p>
              <a:r>
                <a:rPr lang="zh-CN" altLang="en-US" sz="1600" b="1" i="1" dirty="0">
                  <a:solidFill>
                    <a:srgbClr val="FF0000"/>
                  </a:solidFill>
                  <a:effectLst>
                    <a:outerShdw blurRad="38100" dist="38100" dir="2700000" algn="tl">
                      <a:srgbClr val="000000">
                        <a:alpha val="43137"/>
                      </a:srgbClr>
                    </a:outerShdw>
                  </a:effectLst>
                </a:rPr>
                <a:t>探究学习</a:t>
              </a:r>
            </a:p>
          </p:txBody>
        </p:sp>
      </p:grpSp>
      <p:sp>
        <p:nvSpPr>
          <p:cNvPr id="44" name="Text Box 23"/>
          <p:cNvSpPr txBox="1">
            <a:spLocks noChangeArrowheads="1"/>
          </p:cNvSpPr>
          <p:nvPr/>
        </p:nvSpPr>
        <p:spPr bwMode="auto">
          <a:xfrm>
            <a:off x="684213" y="3584575"/>
            <a:ext cx="7056437" cy="519113"/>
          </a:xfrm>
          <a:prstGeom prst="rect">
            <a:avLst/>
          </a:prstGeom>
          <a:noFill/>
          <a:ln w="9525">
            <a:noFill/>
            <a:miter lim="800000"/>
            <a:headEnd/>
            <a:tailEnd/>
          </a:ln>
        </p:spPr>
        <p:txBody>
          <a:bodyPr>
            <a:spAutoFit/>
          </a:bodyPr>
          <a:lstStyle/>
          <a:p>
            <a:pPr>
              <a:spcBef>
                <a:spcPct val="50000"/>
              </a:spcBef>
            </a:pPr>
            <a:r>
              <a:rPr lang="zh-CN" altLang="en-US">
                <a:solidFill>
                  <a:srgbClr val="0D0D0D"/>
                </a:solidFill>
                <a:latin typeface="楷体_GB2312" pitchFamily="49" charset="-122"/>
                <a:ea typeface="楷体_GB2312" pitchFamily="49" charset="-122"/>
              </a:rPr>
              <a:t>　　</a:t>
            </a:r>
          </a:p>
        </p:txBody>
      </p:sp>
      <p:sp>
        <p:nvSpPr>
          <p:cNvPr id="40" name="Text Box 3"/>
          <p:cNvSpPr txBox="1">
            <a:spLocks noChangeArrowheads="1"/>
          </p:cNvSpPr>
          <p:nvPr/>
        </p:nvSpPr>
        <p:spPr bwMode="auto">
          <a:xfrm>
            <a:off x="1979712" y="2492896"/>
            <a:ext cx="4680520" cy="369332"/>
          </a:xfrm>
          <a:prstGeom prst="rect">
            <a:avLst/>
          </a:prstGeom>
          <a:noFill/>
          <a:ln w="9525">
            <a:noFill/>
            <a:miter lim="800000"/>
            <a:headEnd/>
            <a:tailEnd/>
          </a:ln>
        </p:spPr>
        <p:txBody>
          <a:bodyPr wrap="square">
            <a:spAutoFit/>
          </a:bodyPr>
          <a:lstStyle/>
          <a:p>
            <a:pPr>
              <a:spcBef>
                <a:spcPct val="50000"/>
              </a:spcBef>
            </a:pPr>
            <a:r>
              <a:rPr lang="zh-CN" altLang="en-US" dirty="0">
                <a:solidFill>
                  <a:srgbClr val="0D0D0D"/>
                </a:solidFill>
              </a:rPr>
              <a:t>分析表中的记录，找出凸透镜成像的规律</a:t>
            </a:r>
          </a:p>
        </p:txBody>
      </p:sp>
      <p:sp>
        <p:nvSpPr>
          <p:cNvPr id="41" name="Text Box 23"/>
          <p:cNvSpPr txBox="1">
            <a:spLocks noChangeArrowheads="1"/>
          </p:cNvSpPr>
          <p:nvPr/>
        </p:nvSpPr>
        <p:spPr bwMode="auto">
          <a:xfrm>
            <a:off x="684213" y="3584575"/>
            <a:ext cx="7056437" cy="519113"/>
          </a:xfrm>
          <a:prstGeom prst="rect">
            <a:avLst/>
          </a:prstGeom>
          <a:noFill/>
          <a:ln w="9525">
            <a:noFill/>
            <a:miter lim="800000"/>
            <a:headEnd/>
            <a:tailEnd/>
          </a:ln>
        </p:spPr>
        <p:txBody>
          <a:bodyPr>
            <a:spAutoFit/>
          </a:bodyPr>
          <a:lstStyle/>
          <a:p>
            <a:pPr>
              <a:spcBef>
                <a:spcPct val="50000"/>
              </a:spcBef>
            </a:pPr>
            <a:r>
              <a:rPr lang="zh-CN" altLang="en-US">
                <a:solidFill>
                  <a:srgbClr val="0D0D0D"/>
                </a:solidFill>
                <a:latin typeface="楷体_GB2312" pitchFamily="49" charset="-122"/>
                <a:ea typeface="楷体_GB2312" pitchFamily="49" charset="-122"/>
              </a:rPr>
              <a:t>　　</a:t>
            </a:r>
          </a:p>
        </p:txBody>
      </p:sp>
      <p:sp>
        <p:nvSpPr>
          <p:cNvPr id="42" name="Text Box 3"/>
          <p:cNvSpPr txBox="1">
            <a:spLocks noChangeArrowheads="1"/>
          </p:cNvSpPr>
          <p:nvPr/>
        </p:nvSpPr>
        <p:spPr bwMode="auto">
          <a:xfrm>
            <a:off x="2051720" y="3789040"/>
            <a:ext cx="5616624" cy="784830"/>
          </a:xfrm>
          <a:prstGeom prst="rect">
            <a:avLst/>
          </a:prstGeom>
          <a:noFill/>
          <a:ln w="9525">
            <a:noFill/>
            <a:miter lim="800000"/>
            <a:headEnd/>
            <a:tailEnd/>
          </a:ln>
        </p:spPr>
        <p:txBody>
          <a:bodyPr wrap="square">
            <a:spAutoFit/>
          </a:bodyPr>
          <a:lstStyle/>
          <a:p>
            <a:pPr>
              <a:spcBef>
                <a:spcPct val="50000"/>
              </a:spcBef>
            </a:pPr>
            <a:r>
              <a:rPr lang="en-US" altLang="zh-CN" i="1" dirty="0">
                <a:solidFill>
                  <a:schemeClr val="tx2"/>
                </a:solidFill>
              </a:rPr>
              <a:t>   </a:t>
            </a:r>
            <a:r>
              <a:rPr lang="en-US" i="1" dirty="0" err="1">
                <a:solidFill>
                  <a:srgbClr val="CC0000"/>
                </a:solidFill>
              </a:rPr>
              <a:t>u</a:t>
            </a:r>
            <a:r>
              <a:rPr lang="en-US" altLang="zh-CN" dirty="0" err="1">
                <a:solidFill>
                  <a:srgbClr val="CC0000"/>
                </a:solidFill>
              </a:rPr>
              <a:t>＞</a:t>
            </a:r>
            <a:r>
              <a:rPr lang="en-US" i="1" dirty="0" err="1">
                <a:solidFill>
                  <a:srgbClr val="CC0000"/>
                </a:solidFill>
              </a:rPr>
              <a:t>f</a:t>
            </a:r>
            <a:r>
              <a:rPr lang="en-US" altLang="zh-CN" i="1" dirty="0">
                <a:solidFill>
                  <a:srgbClr val="CC0000"/>
                </a:solidFill>
              </a:rPr>
              <a:t> </a:t>
            </a:r>
            <a:r>
              <a:rPr lang="zh-CN" altLang="en-US" dirty="0">
                <a:solidFill>
                  <a:srgbClr val="CC0000"/>
                </a:solidFill>
              </a:rPr>
              <a:t>时成实像，</a:t>
            </a:r>
            <a:r>
              <a:rPr lang="en-US" i="1" dirty="0" err="1">
                <a:solidFill>
                  <a:srgbClr val="CC0000"/>
                </a:solidFill>
              </a:rPr>
              <a:t>u</a:t>
            </a:r>
            <a:r>
              <a:rPr lang="en-US" altLang="zh-CN" dirty="0" err="1">
                <a:solidFill>
                  <a:srgbClr val="CC0000"/>
                </a:solidFill>
              </a:rPr>
              <a:t>＜</a:t>
            </a:r>
            <a:r>
              <a:rPr lang="en-US" i="1" dirty="0" err="1">
                <a:solidFill>
                  <a:srgbClr val="CC0000"/>
                </a:solidFill>
              </a:rPr>
              <a:t>f</a:t>
            </a:r>
            <a:r>
              <a:rPr lang="en-US" altLang="zh-CN" i="1" dirty="0">
                <a:solidFill>
                  <a:srgbClr val="CC0000"/>
                </a:solidFill>
              </a:rPr>
              <a:t> </a:t>
            </a:r>
            <a:r>
              <a:rPr lang="zh-CN" altLang="en-US" dirty="0">
                <a:solidFill>
                  <a:srgbClr val="CC0000"/>
                </a:solidFill>
              </a:rPr>
              <a:t>时成虚像</a:t>
            </a:r>
            <a:r>
              <a:rPr lang="zh-CN" altLang="en-US" dirty="0">
                <a:solidFill>
                  <a:schemeClr val="tx2"/>
                </a:solidFill>
              </a:rPr>
              <a:t>。</a:t>
            </a:r>
          </a:p>
          <a:p>
            <a:pPr>
              <a:spcBef>
                <a:spcPct val="50000"/>
              </a:spcBef>
            </a:pPr>
            <a:r>
              <a:rPr lang="en-US" altLang="zh-CN" dirty="0">
                <a:solidFill>
                  <a:schemeClr val="tx2"/>
                </a:solidFill>
                <a:latin typeface="宋体" charset="-122"/>
              </a:rPr>
              <a:t> </a:t>
            </a:r>
            <a:r>
              <a:rPr lang="en-US" dirty="0">
                <a:solidFill>
                  <a:schemeClr val="tx2"/>
                </a:solidFill>
                <a:latin typeface="宋体" charset="-122"/>
              </a:rPr>
              <a:t>(</a:t>
            </a:r>
            <a:r>
              <a:rPr lang="zh-CN" altLang="en-US" dirty="0">
                <a:solidFill>
                  <a:schemeClr val="tx2"/>
                </a:solidFill>
              </a:rPr>
              <a:t>一倍焦距点分虚实 </a:t>
            </a:r>
            <a:r>
              <a:rPr lang="en-US" dirty="0">
                <a:solidFill>
                  <a:schemeClr val="tx2"/>
                </a:solidFill>
                <a:latin typeface="宋体" charset="-122"/>
              </a:rPr>
              <a:t>)</a:t>
            </a:r>
          </a:p>
        </p:txBody>
      </p:sp>
      <p:sp>
        <p:nvSpPr>
          <p:cNvPr id="48" name="Text Box 3"/>
          <p:cNvSpPr txBox="1">
            <a:spLocks noChangeArrowheads="1"/>
          </p:cNvSpPr>
          <p:nvPr/>
        </p:nvSpPr>
        <p:spPr bwMode="auto">
          <a:xfrm>
            <a:off x="1835696" y="1988840"/>
            <a:ext cx="6624638" cy="369332"/>
          </a:xfrm>
          <a:prstGeom prst="rect">
            <a:avLst/>
          </a:prstGeom>
          <a:noFill/>
          <a:ln w="9525">
            <a:noFill/>
            <a:miter lim="800000"/>
            <a:headEnd/>
            <a:tailEnd/>
          </a:ln>
        </p:spPr>
        <p:txBody>
          <a:bodyPr>
            <a:spAutoFit/>
          </a:bodyPr>
          <a:lstStyle/>
          <a:p>
            <a:pPr>
              <a:spcBef>
                <a:spcPct val="50000"/>
              </a:spcBef>
            </a:pPr>
            <a:r>
              <a:rPr lang="en-US" altLang="zh-CN" b="1" dirty="0" smtClean="0">
                <a:solidFill>
                  <a:srgbClr val="FF0000"/>
                </a:solidFill>
              </a:rPr>
              <a:t>4</a:t>
            </a:r>
            <a:r>
              <a:rPr kumimoji="1" lang="zh-CN" altLang="en-US" b="1" dirty="0" smtClean="0">
                <a:solidFill>
                  <a:srgbClr val="FF0000"/>
                </a:solidFill>
              </a:rPr>
              <a:t>．</a:t>
            </a:r>
            <a:r>
              <a:rPr lang="zh-CN" altLang="en-US" b="1" dirty="0">
                <a:solidFill>
                  <a:srgbClr val="FF0000"/>
                </a:solidFill>
                <a:latin typeface="宋体" charset="-122"/>
              </a:rPr>
              <a:t>分析与论证</a:t>
            </a:r>
          </a:p>
        </p:txBody>
      </p:sp>
      <p:sp>
        <p:nvSpPr>
          <p:cNvPr id="49" name="Text Box 3"/>
          <p:cNvSpPr txBox="1">
            <a:spLocks noChangeArrowheads="1"/>
          </p:cNvSpPr>
          <p:nvPr/>
        </p:nvSpPr>
        <p:spPr bwMode="auto">
          <a:xfrm>
            <a:off x="1907705" y="2924944"/>
            <a:ext cx="6264696" cy="784830"/>
          </a:xfrm>
          <a:prstGeom prst="rect">
            <a:avLst/>
          </a:prstGeom>
          <a:noFill/>
          <a:ln w="9525">
            <a:noFill/>
            <a:miter lim="800000"/>
            <a:headEnd/>
            <a:tailEnd/>
          </a:ln>
        </p:spPr>
        <p:txBody>
          <a:bodyPr wrap="square">
            <a:spAutoFit/>
          </a:bodyPr>
          <a:lstStyle/>
          <a:p>
            <a:pPr>
              <a:lnSpc>
                <a:spcPct val="125000"/>
              </a:lnSpc>
            </a:pPr>
            <a:r>
              <a:rPr lang="zh-CN" altLang="en-US" dirty="0">
                <a:solidFill>
                  <a:srgbClr val="0D0D0D"/>
                </a:solidFill>
              </a:rPr>
              <a:t>（</a:t>
            </a:r>
            <a:r>
              <a:rPr lang="en-US" altLang="zh-CN" dirty="0">
                <a:solidFill>
                  <a:srgbClr val="0D0D0D"/>
                </a:solidFill>
              </a:rPr>
              <a:t>1</a:t>
            </a:r>
            <a:r>
              <a:rPr lang="zh-CN" altLang="en-US" dirty="0">
                <a:solidFill>
                  <a:srgbClr val="0D0D0D"/>
                </a:solidFill>
              </a:rPr>
              <a:t>）像的虚实：</a:t>
            </a:r>
          </a:p>
          <a:p>
            <a:pPr>
              <a:lnSpc>
                <a:spcPct val="125000"/>
              </a:lnSpc>
            </a:pPr>
            <a:r>
              <a:rPr lang="zh-CN" altLang="en-US" dirty="0">
                <a:solidFill>
                  <a:srgbClr val="0D0D0D"/>
                </a:solidFill>
              </a:rPr>
              <a:t>　　凸透镜在什么条件下成实像？在什么条件下成虚像？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utoUpdateAnimBg="0"/>
      <p:bldP spid="42" grpId="0" autoUpdateAnimBg="0"/>
      <p:bldP spid="49"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764</TotalTime>
  <Words>3606</Words>
  <Application>Microsoft Office PowerPoint</Application>
  <PresentationFormat>全屏显示(4:3)</PresentationFormat>
  <Paragraphs>350</Paragraphs>
  <Slides>21</Slides>
  <Notes>21</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微软用户</cp:lastModifiedBy>
  <cp:revision>215</cp:revision>
  <dcterms:created xsi:type="dcterms:W3CDTF">2014-11-09T01:05:18Z</dcterms:created>
  <dcterms:modified xsi:type="dcterms:W3CDTF">2014-11-17T00:59:18Z</dcterms:modified>
</cp:coreProperties>
</file>