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>
      <p:cViewPr varScale="1">
        <p:scale>
          <a:sx n="108" d="100"/>
          <a:sy n="108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9FC8-646F-45B4-AEE2-FCE436E0836D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4DABC-2531-4A3A-929E-CA6B48915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frame16.sw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20843;&#24180;&#32423;&#35838;&#20214;\&#31532;&#20845;&#31456;%20&#21147;&#21644;&#26426;&#26800;\6.5&#25506;&#31350;&#26464;&#26438;&#30340;&#24179;&#34913;&#26465;&#20214;\&#26464;&#26438;&#24179;&#34913;&#26465;&#20214;&#65293;1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7584" y="2348880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6.5</a:t>
            </a:r>
            <a:r>
              <a:rPr lang="zh-CN" altLang="en-US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探究杠杆的平衡条件</a:t>
            </a:r>
          </a:p>
        </p:txBody>
      </p:sp>
    </p:spTree>
    <p:extLst>
      <p:ext uri="{BB962C8B-B14F-4D97-AF65-F5344CB8AC3E}">
        <p14:creationId xmlns:p14="http://schemas.microsoft.com/office/powerpoint/2010/main" val="277868525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2255838"/>
            <a:ext cx="7181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 b="1">
                <a:solidFill>
                  <a:srgbClr val="333399"/>
                </a:solidFill>
                <a:latin typeface="仿宋_GB2312" pitchFamily="49" charset="-122"/>
                <a:ea typeface="仿宋_GB2312" pitchFamily="49" charset="-122"/>
              </a:rPr>
              <a:t>1 </a:t>
            </a:r>
            <a:r>
              <a:rPr kumimoji="1" lang="zh-CN" altLang="en-US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学习了杠杆、支点、动力、</a:t>
            </a:r>
          </a:p>
          <a:p>
            <a:pPr eaLnBrk="1" hangingPunct="1"/>
            <a:r>
              <a:rPr kumimoji="1" lang="zh-CN" altLang="en-US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 阻力、动力臂、阻力臂等概念</a:t>
            </a:r>
            <a:r>
              <a:rPr kumimoji="1" lang="en-US" altLang="zh-CN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3779838"/>
            <a:ext cx="6280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 b="1">
                <a:solidFill>
                  <a:srgbClr val="333399"/>
                </a:solidFill>
                <a:latin typeface="仿宋_GB2312" pitchFamily="49" charset="-122"/>
                <a:ea typeface="仿宋_GB2312" pitchFamily="49" charset="-122"/>
              </a:rPr>
              <a:t>2.</a:t>
            </a:r>
            <a:r>
              <a:rPr kumimoji="1" lang="zh-CN" altLang="en-US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探究了杠杆的平衡条件是</a:t>
            </a:r>
          </a:p>
          <a:p>
            <a:pPr eaLnBrk="1" hangingPunct="1"/>
            <a:r>
              <a:rPr kumimoji="1" lang="zh-CN" altLang="en-US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kumimoji="1" lang="en-US" altLang="zh-CN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F</a:t>
            </a:r>
            <a:r>
              <a:rPr kumimoji="1" lang="en-US" altLang="zh-CN" sz="3200" b="1" baseline="-25000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en-US" altLang="zh-CN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1" lang="en-US" altLang="zh-CN" sz="4000" b="1">
                <a:solidFill>
                  <a:srgbClr val="333399"/>
                </a:solidFill>
                <a:latin typeface="Times New Roman" pitchFamily="18" charset="0"/>
                <a:ea typeface="华文新魏" pitchFamily="2" charset="-122"/>
              </a:rPr>
              <a:t>·</a:t>
            </a:r>
            <a:r>
              <a:rPr kumimoji="1" lang="en-US" altLang="zh-CN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1" lang="en-US" altLang="zh-CN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L</a:t>
            </a:r>
            <a:r>
              <a:rPr kumimoji="1" lang="en-US" altLang="zh-CN" sz="3200" b="1" baseline="-25000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en-US" altLang="zh-CN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=F</a:t>
            </a:r>
            <a:r>
              <a:rPr kumimoji="1" lang="en-US" altLang="zh-CN" sz="3200" b="1" baseline="-25000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en-US" altLang="zh-CN" sz="32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1" lang="en-US" altLang="zh-CN" sz="4000" b="1">
                <a:solidFill>
                  <a:srgbClr val="333399"/>
                </a:solidFill>
                <a:latin typeface="Times New Roman" pitchFamily="18" charset="0"/>
                <a:ea typeface="华文新魏" pitchFamily="2" charset="-122"/>
              </a:rPr>
              <a:t>·</a:t>
            </a:r>
            <a:r>
              <a:rPr kumimoji="1" lang="en-US" altLang="zh-CN" sz="4000" b="1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 L</a:t>
            </a:r>
            <a:r>
              <a:rPr kumimoji="1" lang="en-US" altLang="zh-CN" sz="3200" b="1" baseline="-25000">
                <a:solidFill>
                  <a:srgbClr val="333399"/>
                </a:solidFill>
                <a:latin typeface="华文新魏" pitchFamily="2" charset="-122"/>
                <a:ea typeface="华文新魏" pitchFamily="2" charset="-122"/>
              </a:rPr>
              <a:t>2</a:t>
            </a:r>
          </a:p>
        </p:txBody>
      </p:sp>
      <p:sp>
        <p:nvSpPr>
          <p:cNvPr id="23557" name="WordArt 5" descr="白色大理石"/>
          <p:cNvSpPr>
            <a:spLocks noChangeArrowheads="1" noChangeShapeType="1" noTextEdit="1"/>
          </p:cNvSpPr>
          <p:nvPr/>
        </p:nvSpPr>
        <p:spPr bwMode="auto">
          <a:xfrm>
            <a:off x="3657600" y="1676400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i="1" kern="10" spc="72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745593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mtClean="0">
                <a:solidFill>
                  <a:srgbClr val="FF0000"/>
                </a:solidFill>
                <a:latin typeface="隶书" pitchFamily="49" charset="-122"/>
              </a:rPr>
              <a:t>生活中的杠杆</a:t>
            </a:r>
          </a:p>
        </p:txBody>
      </p:sp>
      <p:pic>
        <p:nvPicPr>
          <p:cNvPr id="47107" name="Picture 3" descr="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2986088"/>
            <a:ext cx="2438400" cy="1754187"/>
          </a:xfrm>
          <a:noFill/>
        </p:spPr>
      </p:pic>
      <p:pic>
        <p:nvPicPr>
          <p:cNvPr id="47109" name="Picture 5" descr="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3265488"/>
            <a:ext cx="2852737" cy="2640012"/>
          </a:xfrm>
          <a:noFill/>
        </p:spPr>
      </p:pic>
      <p:pic>
        <p:nvPicPr>
          <p:cNvPr id="47108" name="Picture 4" descr="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51313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072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1446213" y="1095375"/>
            <a:ext cx="6313487" cy="612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rgbClr val="FF0000"/>
                </a:solidFill>
                <a:latin typeface="隶书" pitchFamily="49" charset="-122"/>
              </a:rPr>
              <a:t>这些都应用了杠杆原理</a:t>
            </a:r>
            <a:endParaRPr lang="zh-CN" altLang="en-US" sz="4000" smtClean="0">
              <a:solidFill>
                <a:srgbClr val="FF0000"/>
              </a:solidFill>
              <a:latin typeface="隶书" pitchFamily="49" charset="-122"/>
            </a:endParaRPr>
          </a:p>
        </p:txBody>
      </p:sp>
      <p:pic>
        <p:nvPicPr>
          <p:cNvPr id="8195" name="Picture 3" descr="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3252788" cy="3313113"/>
          </a:xfrm>
          <a:noFill/>
        </p:spPr>
      </p:pic>
      <p:pic>
        <p:nvPicPr>
          <p:cNvPr id="8196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076700"/>
            <a:ext cx="3238500" cy="2290763"/>
          </a:xfrm>
          <a:noFill/>
        </p:spPr>
      </p:pic>
      <p:pic>
        <p:nvPicPr>
          <p:cNvPr id="8197" name="Picture 5" descr="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600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1350963" y="609600"/>
            <a:ext cx="77930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i="1" smtClean="0"/>
              <a:t>提问：在现实生活中，你还能举出哪些杠杆的实例呢？</a:t>
            </a:r>
          </a:p>
        </p:txBody>
      </p:sp>
      <p:pic>
        <p:nvPicPr>
          <p:cNvPr id="11267" name="Picture 3" descr="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33625"/>
            <a:ext cx="3025775" cy="1673225"/>
          </a:xfrm>
          <a:noFill/>
        </p:spPr>
      </p:pic>
      <p:pic>
        <p:nvPicPr>
          <p:cNvPr id="11268" name="Picture 4" descr="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1949450"/>
            <a:ext cx="2765425" cy="1912938"/>
          </a:xfrm>
          <a:noFill/>
        </p:spPr>
      </p:pic>
      <p:pic>
        <p:nvPicPr>
          <p:cNvPr id="11269" name="Picture 5" descr="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33825"/>
            <a:ext cx="2808287" cy="2265363"/>
          </a:xfrm>
          <a:noFill/>
        </p:spPr>
      </p:pic>
      <p:pic>
        <p:nvPicPr>
          <p:cNvPr id="11271" name="Picture 7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520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51725" y="1268413"/>
            <a:ext cx="1439863" cy="2736850"/>
            <a:chOff x="4656" y="1536"/>
            <a:chExt cx="864" cy="1618"/>
          </a:xfrm>
        </p:grpSpPr>
        <p:pic>
          <p:nvPicPr>
            <p:cNvPr id="1028" name="Picture 15" descr="米老鼠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016"/>
              <a:ext cx="816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AutoShape 16"/>
            <p:cNvSpPr>
              <a:spLocks noChangeArrowheads="1"/>
            </p:cNvSpPr>
            <p:nvPr/>
          </p:nvSpPr>
          <p:spPr bwMode="auto">
            <a:xfrm>
              <a:off x="4992" y="1536"/>
              <a:ext cx="528" cy="480"/>
            </a:xfrm>
            <a:prstGeom prst="cloudCallout">
              <a:avLst>
                <a:gd name="adj1" fmla="val -72727"/>
                <a:gd name="adj2" fmla="val 83958"/>
              </a:avLst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zh-CN" altLang="en-US"/>
                <a:t>想一想</a:t>
              </a:r>
              <a:r>
                <a:rPr kumimoji="1" lang="en-US" altLang="zh-CN"/>
                <a:t>?</a:t>
              </a:r>
            </a:p>
          </p:txBody>
        </p:sp>
      </p:grp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609600" y="217488"/>
          <a:ext cx="6858000" cy="664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Flash 影片" r:id="rId4" imgW="3443040" imgH="3333240" progId="Flash.Movie">
                  <p:embed/>
                </p:oleObj>
              </mc:Choice>
              <mc:Fallback>
                <p:oleObj name="Flash 影片" r:id="rId4" imgW="3443040" imgH="33332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7488"/>
                        <a:ext cx="6858000" cy="664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04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56550" y="549275"/>
            <a:ext cx="1439863" cy="2736850"/>
            <a:chOff x="4656" y="1536"/>
            <a:chExt cx="864" cy="1618"/>
          </a:xfrm>
        </p:grpSpPr>
        <p:pic>
          <p:nvPicPr>
            <p:cNvPr id="2052" name="Picture 3" descr="米老鼠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016"/>
              <a:ext cx="816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AutoShape 4"/>
            <p:cNvSpPr>
              <a:spLocks noChangeArrowheads="1"/>
            </p:cNvSpPr>
            <p:nvPr/>
          </p:nvSpPr>
          <p:spPr bwMode="auto">
            <a:xfrm>
              <a:off x="4992" y="1536"/>
              <a:ext cx="528" cy="480"/>
            </a:xfrm>
            <a:prstGeom prst="cloudCallout">
              <a:avLst>
                <a:gd name="adj1" fmla="val -72727"/>
                <a:gd name="adj2" fmla="val 83958"/>
              </a:avLst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zh-CN" altLang="en-US"/>
                <a:t>想一想</a:t>
              </a:r>
              <a:r>
                <a:rPr kumimoji="1" lang="en-US" altLang="zh-CN"/>
                <a:t>?</a:t>
              </a:r>
            </a:p>
          </p:txBody>
        </p:sp>
      </p:grp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8077200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Flash 影片" r:id="rId4" imgW="5123160" imgH="3860640" progId="Flash.Movie">
                  <p:embed/>
                </p:oleObj>
              </mc:Choice>
              <mc:Fallback>
                <p:oleObj name="Flash 影片" r:id="rId4" imgW="5123160" imgH="386064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77200" cy="608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017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0438" y="857250"/>
            <a:ext cx="6764337" cy="895350"/>
          </a:xfrm>
        </p:spPr>
        <p:txBody>
          <a:bodyPr/>
          <a:lstStyle/>
          <a:p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思考与讨论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905000"/>
            <a:ext cx="8540750" cy="895350"/>
          </a:xfrm>
        </p:spPr>
        <p:txBody>
          <a:bodyPr/>
          <a:lstStyle/>
          <a:p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你能说出</a:t>
            </a:r>
            <a:r>
              <a:rPr lang="zh-CN" altLang="en-US" smtClean="0">
                <a:ea typeface="华文新魏" pitchFamily="2" charset="-122"/>
              </a:rPr>
              <a:t>“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小小称砣能压千斤</a:t>
            </a:r>
            <a:r>
              <a:rPr lang="zh-CN" altLang="en-US" smtClean="0">
                <a:ea typeface="华文新魏" pitchFamily="2" charset="-122"/>
              </a:rPr>
              <a:t>”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的道理吗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2849563"/>
            <a:ext cx="6440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>
                <a:latin typeface="华文新魏" pitchFamily="2" charset="-122"/>
                <a:ea typeface="华文新魏" pitchFamily="2" charset="-122"/>
              </a:rPr>
              <a:t>理发剪刀和铁匠用的剪刀有何区别</a:t>
            </a:r>
            <a:r>
              <a:rPr kumimoji="1" lang="en-US" altLang="zh-CN" sz="3200"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3856038"/>
            <a:ext cx="37242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folHlink"/>
                </a:solidFill>
                <a:latin typeface="Tahoma" pitchFamily="34" charset="0"/>
              </a:rPr>
              <a:t>■  </a:t>
            </a:r>
            <a:r>
              <a:rPr kumimoji="1" lang="zh-CN" altLang="en-US" sz="3200">
                <a:latin typeface="华文新魏" pitchFamily="2" charset="-122"/>
                <a:ea typeface="华文新魏" pitchFamily="2" charset="-122"/>
              </a:rPr>
              <a:t>你知道拧松生锈的</a:t>
            </a:r>
          </a:p>
          <a:p>
            <a:pPr eaLnBrk="1" hangingPunct="1"/>
            <a:r>
              <a:rPr kumimoji="1" lang="zh-CN" altLang="en-US" sz="3200">
                <a:latin typeface="华文新魏" pitchFamily="2" charset="-122"/>
                <a:ea typeface="华文新魏" pitchFamily="2" charset="-122"/>
              </a:rPr>
              <a:t>螺帽要用一段水管</a:t>
            </a:r>
          </a:p>
          <a:p>
            <a:pPr eaLnBrk="1" hangingPunct="1"/>
            <a:r>
              <a:rPr kumimoji="1" lang="zh-CN" altLang="en-US" sz="3200">
                <a:latin typeface="华文新魏" pitchFamily="2" charset="-122"/>
                <a:ea typeface="华文新魏" pitchFamily="2" charset="-122"/>
              </a:rPr>
              <a:t>套在板手柄上的道</a:t>
            </a:r>
          </a:p>
          <a:p>
            <a:pPr eaLnBrk="1" hangingPunct="1"/>
            <a:r>
              <a:rPr kumimoji="1" lang="zh-CN" altLang="en-US" sz="3200">
                <a:latin typeface="华文新魏" pitchFamily="2" charset="-122"/>
                <a:ea typeface="华文新魏" pitchFamily="2" charset="-122"/>
              </a:rPr>
              <a:t>理吗</a:t>
            </a:r>
            <a:r>
              <a:rPr kumimoji="1" lang="en-US" altLang="zh-CN" sz="3200"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pic>
        <p:nvPicPr>
          <p:cNvPr id="22534" name="Picture 6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58311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1" grpId="0" build="p" autoUpdateAnimBg="0"/>
      <p:bldP spid="22532" grpId="0" autoUpdateAnimBg="0"/>
      <p:bldP spid="225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03325" y="1546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57347" name="Picture 3" descr="3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191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971800" y="685800"/>
            <a:ext cx="262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画力臂的步骤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81010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、确定支点、动力、阻力。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、从支点向力的作用线作垂线。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、标范围 （支点</a:t>
            </a:r>
            <a:r>
              <a:rPr lang="zh-CN" altLang="en-US" sz="40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400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 垂足）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932363" y="5084763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2066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utoUpdateAnimBg="0"/>
      <p:bldP spid="573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331913" y="549275"/>
            <a:ext cx="2898775" cy="762000"/>
          </a:xfrm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4800" i="1" smtClean="0"/>
              <a:t>画力臂？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704789">
            <a:off x="6062663" y="-19050"/>
            <a:ext cx="2816225" cy="3586163"/>
            <a:chOff x="4656" y="1536"/>
            <a:chExt cx="864" cy="1618"/>
          </a:xfrm>
        </p:grpSpPr>
        <p:pic>
          <p:nvPicPr>
            <p:cNvPr id="23572" name="Picture 4" descr="米老鼠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016"/>
              <a:ext cx="816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AutoShape 5"/>
            <p:cNvSpPr>
              <a:spLocks noChangeArrowheads="1"/>
            </p:cNvSpPr>
            <p:nvPr/>
          </p:nvSpPr>
          <p:spPr bwMode="auto">
            <a:xfrm>
              <a:off x="4992" y="1536"/>
              <a:ext cx="528" cy="480"/>
            </a:xfrm>
            <a:prstGeom prst="cloudCallout">
              <a:avLst>
                <a:gd name="adj1" fmla="val -72727"/>
                <a:gd name="adj2" fmla="val 83958"/>
              </a:avLst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zh-CN" altLang="en-US"/>
                <a:t>想一想</a:t>
              </a:r>
              <a:r>
                <a:rPr kumimoji="1" lang="en-US" altLang="zh-CN"/>
                <a:t>?</a:t>
              </a:r>
            </a:p>
          </p:txBody>
        </p:sp>
      </p:grpSp>
      <p:sp>
        <p:nvSpPr>
          <p:cNvPr id="23556" name="Rectangle 6" descr="白色大理石"/>
          <p:cNvSpPr>
            <a:spLocks noChangeArrowheads="1"/>
          </p:cNvSpPr>
          <p:nvPr/>
        </p:nvSpPr>
        <p:spPr bwMode="auto">
          <a:xfrm>
            <a:off x="1692275" y="2563813"/>
            <a:ext cx="3743325" cy="2889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3851275" y="2854325"/>
            <a:ext cx="144463" cy="2873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3995738" y="2854325"/>
            <a:ext cx="73025" cy="2873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3851275" y="3141663"/>
            <a:ext cx="21748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692275" y="2852738"/>
            <a:ext cx="1079500" cy="20161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5435600" y="2852738"/>
            <a:ext cx="15128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2916238" y="444341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  <a:latin typeface="Tahoma" pitchFamily="34" charset="0"/>
              </a:rPr>
              <a:t>F</a:t>
            </a:r>
            <a:r>
              <a:rPr lang="en-US" altLang="zh-CN" sz="3600" b="1" baseline="-25000">
                <a:solidFill>
                  <a:schemeClr val="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227763" y="3716338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ahoma" pitchFamily="34" charset="0"/>
              </a:rPr>
              <a:t>F</a:t>
            </a:r>
            <a:r>
              <a:rPr lang="en-US" altLang="zh-CN" sz="3600" b="1" baseline="-25000">
                <a:latin typeface="Tahoma" pitchFamily="34" charset="0"/>
              </a:rPr>
              <a:t>2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2195513" y="2852738"/>
            <a:ext cx="1800225" cy="863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 flipV="1">
            <a:off x="4211638" y="1916113"/>
            <a:ext cx="1223962" cy="9366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3995738" y="2203450"/>
            <a:ext cx="57626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916238" y="321151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  <a:latin typeface="Tahoma" pitchFamily="34" charset="0"/>
              </a:rPr>
              <a:t>L</a:t>
            </a:r>
            <a:r>
              <a:rPr lang="en-US" altLang="zh-CN" sz="3600" b="1" baseline="-25000">
                <a:solidFill>
                  <a:schemeClr val="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708400" y="1916113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ahoma" pitchFamily="34" charset="0"/>
              </a:rPr>
              <a:t>L</a:t>
            </a:r>
            <a:r>
              <a:rPr lang="en-US" altLang="zh-CN" sz="3600" b="1" baseline="-25000">
                <a:latin typeface="Tahoma" pitchFamily="34" charset="0"/>
              </a:rPr>
              <a:t>2</a:t>
            </a:r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1258888" y="220345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ahoma" pitchFamily="34" charset="0"/>
              </a:rPr>
              <a:t>A</a:t>
            </a: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>
            <a:off x="3995738" y="2776538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latin typeface="Tahoma" pitchFamily="34" charset="0"/>
              </a:rPr>
              <a:t>O</a:t>
            </a:r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5435600" y="242093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2238679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0" grpId="1"/>
      <p:bldP spid="58382" grpId="0" animBg="1"/>
      <p:bldP spid="58383" grpId="0" animBg="1"/>
      <p:bldP spid="58384" grpId="0" animBg="1"/>
      <p:bldP spid="58385" grpId="0"/>
      <p:bldP spid="58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7[6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92150"/>
            <a:ext cx="1566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813" y="3573463"/>
            <a:ext cx="352901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computr3"/>
          <p:cNvSpPr>
            <a:spLocks noEditPoints="1" noChangeArrowheads="1"/>
          </p:cNvSpPr>
          <p:nvPr/>
        </p:nvSpPr>
        <p:spPr bwMode="auto">
          <a:xfrm>
            <a:off x="1476375" y="320675"/>
            <a:ext cx="3673475" cy="2603500"/>
          </a:xfrm>
          <a:custGeom>
            <a:avLst/>
            <a:gdLst>
              <a:gd name="T0" fmla="*/ 0 w 21600"/>
              <a:gd name="T1" fmla="*/ 156903065 h 21600"/>
              <a:gd name="T2" fmla="*/ 312370857 w 21600"/>
              <a:gd name="T3" fmla="*/ 0 h 21600"/>
              <a:gd name="T4" fmla="*/ 312370857 w 21600"/>
              <a:gd name="T5" fmla="*/ 313806130 h 21600"/>
              <a:gd name="T6" fmla="*/ 524522550 w 21600"/>
              <a:gd name="T7" fmla="*/ 15690306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76825" y="3573463"/>
            <a:ext cx="215900" cy="16557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292725" y="5013325"/>
            <a:ext cx="1728788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7019925" y="5013325"/>
            <a:ext cx="0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95288" y="3716338"/>
            <a:ext cx="1152525" cy="20891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076825" y="36449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292725" y="50133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075238" y="52292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55650" y="5373688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  <a:latin typeface="Tahoma" pitchFamily="34" charset="0"/>
              </a:rPr>
              <a:t>F</a:t>
            </a:r>
            <a:r>
              <a:rPr lang="en-US" altLang="zh-CN" sz="3600" b="1" baseline="-25000">
                <a:solidFill>
                  <a:schemeClr val="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227763" y="5734050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ahoma" pitchFamily="34" charset="0"/>
              </a:rPr>
              <a:t>F</a:t>
            </a:r>
            <a:r>
              <a:rPr lang="en-US" altLang="zh-CN" sz="3600" b="1" baseline="-25000">
                <a:latin typeface="Tahoma" pitchFamily="34" charset="0"/>
              </a:rPr>
              <a:t>2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700338" y="76517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画力臂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076825" y="37893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5292725" y="35734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003800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476375" y="371633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ahoma" pitchFamily="34" charset="0"/>
              </a:rPr>
              <a:t>A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219700" y="32131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latin typeface="Tahoma" pitchFamily="34" charset="0"/>
              </a:rPr>
              <a:t>O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092950" y="486886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ahoma" pitchFamily="34" charset="0"/>
              </a:rPr>
              <a:t>B</a:t>
            </a: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V="1">
            <a:off x="1547813" y="1916113"/>
            <a:ext cx="1008062" cy="1800225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 flipV="1">
            <a:off x="2339975" y="2349500"/>
            <a:ext cx="2808288" cy="1366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7019925" y="3141663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5148263" y="3716338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3492500" y="2349500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  <a:latin typeface="Tahoma" pitchFamily="34" charset="0"/>
              </a:rPr>
              <a:t>L</a:t>
            </a:r>
            <a:r>
              <a:rPr lang="en-US" altLang="zh-CN" sz="3600" b="1" baseline="-25000">
                <a:solidFill>
                  <a:schemeClr val="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5724525" y="3644900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ahoma" pitchFamily="34" charset="0"/>
              </a:rPr>
              <a:t>L</a:t>
            </a:r>
            <a:r>
              <a:rPr lang="en-US" altLang="zh-CN" sz="3600" b="1" baseline="-25000">
                <a:latin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594399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/>
      <p:bldP spid="59413" grpId="0" animBg="1"/>
      <p:bldP spid="59414" grpId="0" animBg="1"/>
      <p:bldP spid="59415" grpId="0" animBg="1"/>
      <p:bldP spid="59416" grpId="0" animBg="1"/>
      <p:bldP spid="59417" grpId="0"/>
      <p:bldP spid="59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CN" altLang="en-US" sz="7200" dirty="0" smtClean="0">
                <a:solidFill>
                  <a:srgbClr val="FF0000"/>
                </a:solidFill>
              </a:rPr>
              <a:t>跷跷板</a:t>
            </a:r>
          </a:p>
        </p:txBody>
      </p:sp>
      <p:pic>
        <p:nvPicPr>
          <p:cNvPr id="45060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7280275" cy="3890962"/>
          </a:xfrm>
          <a:noFill/>
        </p:spPr>
      </p:pic>
    </p:spTree>
    <p:extLst>
      <p:ext uri="{BB962C8B-B14F-4D97-AF65-F5344CB8AC3E}">
        <p14:creationId xmlns:p14="http://schemas.microsoft.com/office/powerpoint/2010/main" val="107626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620713"/>
            <a:ext cx="7700963" cy="5238750"/>
          </a:xfrm>
        </p:spPr>
        <p:txBody>
          <a:bodyPr/>
          <a:lstStyle/>
          <a:p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、杠杆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的点叫支点。动力臂是指从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到的距离。</a:t>
            </a:r>
          </a:p>
          <a:p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、在研究杠杆的平衡条件实验中，应调节杠杆两端的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使杠杆在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位置平衡。实验要记录</a:t>
            </a:r>
          </a:p>
          <a:p>
            <a:pPr>
              <a:buFont typeface="Wingdings" pitchFamily="2" charset="2"/>
              <a:buNone/>
            </a:pP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  的数据有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，</a:t>
            </a:r>
          </a:p>
          <a:p>
            <a:pPr>
              <a:buFont typeface="Wingdings" pitchFamily="2" charset="2"/>
              <a:buNone/>
            </a:pP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  实验的结论是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____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pic>
        <p:nvPicPr>
          <p:cNvPr id="60420" name="Picture 4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910013"/>
            <a:ext cx="4583112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1188" y="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>
                <a:solidFill>
                  <a:srgbClr val="FF0000"/>
                </a:solidFill>
                <a:latin typeface="Tahoma" pitchFamily="34" charset="0"/>
              </a:rPr>
              <a:t>      </a:t>
            </a:r>
            <a:r>
              <a:rPr kumimoji="1" lang="zh-CN" altLang="en-US" sz="4000">
                <a:solidFill>
                  <a:srgbClr val="FF0000"/>
                </a:solidFill>
                <a:latin typeface="Tahoma" pitchFamily="34" charset="0"/>
              </a:rPr>
              <a:t>练习</a:t>
            </a:r>
          </a:p>
        </p:txBody>
      </p:sp>
    </p:spTree>
    <p:extLst>
      <p:ext uri="{BB962C8B-B14F-4D97-AF65-F5344CB8AC3E}">
        <p14:creationId xmlns:p14="http://schemas.microsoft.com/office/powerpoint/2010/main" val="95117337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考考你     计算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0896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ahoma" pitchFamily="34" charset="0"/>
              </a:rPr>
              <a:t>3</a:t>
            </a:r>
            <a:r>
              <a:rPr lang="zh-CN" altLang="en-US" sz="3600">
                <a:latin typeface="Tahoma" pitchFamily="34" charset="0"/>
              </a:rPr>
              <a:t>、杠杆平衡时，动力为</a:t>
            </a:r>
            <a:r>
              <a:rPr lang="en-US" altLang="zh-CN" sz="3600">
                <a:latin typeface="Tahoma" pitchFamily="34" charset="0"/>
              </a:rPr>
              <a:t>10N</a:t>
            </a:r>
            <a:r>
              <a:rPr lang="zh-CN" altLang="en-US" sz="3600">
                <a:latin typeface="Tahoma" pitchFamily="34" charset="0"/>
              </a:rPr>
              <a:t>，阻力为</a:t>
            </a:r>
            <a:r>
              <a:rPr lang="en-US" altLang="zh-CN" sz="3600">
                <a:latin typeface="Tahoma" pitchFamily="34" charset="0"/>
              </a:rPr>
              <a:t>40N</a:t>
            </a:r>
            <a:r>
              <a:rPr lang="zh-CN" altLang="en-US" sz="3600">
                <a:latin typeface="Tahoma" pitchFamily="34" charset="0"/>
              </a:rPr>
              <a:t>，  动力臂为</a:t>
            </a:r>
            <a:r>
              <a:rPr lang="en-US" altLang="zh-CN" sz="3600">
                <a:latin typeface="Tahoma" pitchFamily="34" charset="0"/>
              </a:rPr>
              <a:t>0.4m </a:t>
            </a:r>
            <a:r>
              <a:rPr lang="zh-CN" altLang="en-US" sz="3600">
                <a:latin typeface="Tahoma" pitchFamily="34" charset="0"/>
              </a:rPr>
              <a:t>求阻力臂。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ahoma" pitchFamily="34" charset="0"/>
              </a:rPr>
              <a:t>4</a:t>
            </a:r>
            <a:r>
              <a:rPr lang="zh-CN" altLang="en-US" sz="3600">
                <a:latin typeface="Tahoma" pitchFamily="34" charset="0"/>
              </a:rPr>
              <a:t>、一条扁担长</a:t>
            </a:r>
            <a:r>
              <a:rPr lang="en-US" altLang="zh-CN" sz="3600">
                <a:latin typeface="Tahoma" pitchFamily="34" charset="0"/>
              </a:rPr>
              <a:t>1.4m </a:t>
            </a:r>
            <a:r>
              <a:rPr lang="zh-CN" altLang="en-US" sz="3600">
                <a:latin typeface="Tahoma" pitchFamily="34" charset="0"/>
              </a:rPr>
              <a:t>左端挂</a:t>
            </a:r>
            <a:r>
              <a:rPr lang="en-US" altLang="zh-CN" sz="3600">
                <a:latin typeface="Tahoma" pitchFamily="34" charset="0"/>
              </a:rPr>
              <a:t>300N</a:t>
            </a:r>
            <a:r>
              <a:rPr lang="zh-CN" altLang="en-US" sz="3600">
                <a:latin typeface="Tahoma" pitchFamily="34" charset="0"/>
              </a:rPr>
              <a:t>重的物体，右端挂</a:t>
            </a:r>
            <a:r>
              <a:rPr lang="en-US" altLang="zh-CN" sz="3600">
                <a:latin typeface="Tahoma" pitchFamily="34" charset="0"/>
              </a:rPr>
              <a:t>400N</a:t>
            </a:r>
            <a:r>
              <a:rPr lang="zh-CN" altLang="en-US" sz="3600">
                <a:latin typeface="Tahoma" pitchFamily="34" charset="0"/>
              </a:rPr>
              <a:t>重的物体，问人肩能挑距左端多远的地方，扁担才能处于水平平衡？</a:t>
            </a:r>
          </a:p>
        </p:txBody>
      </p:sp>
    </p:spTree>
    <p:extLst>
      <p:ext uri="{BB962C8B-B14F-4D97-AF65-F5344CB8AC3E}">
        <p14:creationId xmlns:p14="http://schemas.microsoft.com/office/powerpoint/2010/main" val="415927440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 rot="58507">
            <a:off x="1553139" y="775685"/>
            <a:ext cx="5992583" cy="6944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宋体"/>
                <a:ea typeface="宋体"/>
              </a:rPr>
              <a:t>设计方案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2395" y="1916832"/>
            <a:ext cx="87185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 dirty="0">
                <a:latin typeface="Tahoma" pitchFamily="34" charset="0"/>
              </a:rPr>
              <a:t>          </a:t>
            </a:r>
            <a:r>
              <a:rPr kumimoji="1" lang="zh-CN" altLang="en-US" sz="4000" dirty="0">
                <a:latin typeface="Tahoma" pitchFamily="34" charset="0"/>
              </a:rPr>
              <a:t>为了便于探究跷跷板怎样才能成水平状态，可以对它进行简化。</a:t>
            </a:r>
          </a:p>
          <a:p>
            <a:pPr eaLnBrk="1" hangingPunct="1"/>
            <a:r>
              <a:rPr kumimoji="1" lang="zh-CN" altLang="en-US" sz="4000" dirty="0">
                <a:latin typeface="Tahoma" pitchFamily="34" charset="0"/>
              </a:rPr>
              <a:t>        用带有等分刻度的均质木尺代替跷跷板，用钩码代替人。</a:t>
            </a:r>
          </a:p>
        </p:txBody>
      </p:sp>
    </p:spTree>
    <p:extLst>
      <p:ext uri="{BB962C8B-B14F-4D97-AF65-F5344CB8AC3E}">
        <p14:creationId xmlns:p14="http://schemas.microsoft.com/office/powerpoint/2010/main" val="107369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 rot="58507">
            <a:off x="1841223" y="763274"/>
            <a:ext cx="6712559" cy="7066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/>
                <a:ea typeface="宋体"/>
              </a:rPr>
              <a:t>进行实验</a:t>
            </a:r>
          </a:p>
        </p:txBody>
      </p:sp>
      <p:pic>
        <p:nvPicPr>
          <p:cNvPr id="54275" name="杠杆平衡条件－1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276872"/>
            <a:ext cx="4404320" cy="3303240"/>
          </a:xfrm>
        </p:spPr>
      </p:pic>
    </p:spTree>
    <p:extLst>
      <p:ext uri="{BB962C8B-B14F-4D97-AF65-F5344CB8AC3E}">
        <p14:creationId xmlns:p14="http://schemas.microsoft.com/office/powerpoint/2010/main" val="321895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5"/>
                </p:tgtEl>
              </p:cMediaNode>
            </p:video>
          </p:childTnLst>
        </p:cTn>
      </p:par>
    </p:tnLst>
    <p:bldLst>
      <p:bldP spid="54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28600" y="0"/>
            <a:ext cx="7772400" cy="762000"/>
          </a:xfrm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4800" smtClean="0">
                <a:solidFill>
                  <a:schemeClr val="hlink"/>
                </a:solidFill>
              </a:rPr>
              <a:t>进行实验</a:t>
            </a:r>
          </a:p>
        </p:txBody>
      </p:sp>
      <p:graphicFrame>
        <p:nvGraphicFramePr>
          <p:cNvPr id="20544" name="Group 64"/>
          <p:cNvGraphicFramePr>
            <a:graphicFrameLocks noGrp="1"/>
          </p:cNvGraphicFramePr>
          <p:nvPr/>
        </p:nvGraphicFramePr>
        <p:xfrm>
          <a:off x="1258888" y="908050"/>
          <a:ext cx="6096000" cy="3138488"/>
        </p:xfrm>
        <a:graphic>
          <a:graphicData uri="http://schemas.openxmlformats.org/drawingml/2006/table">
            <a:tbl>
              <a:tblPr/>
              <a:tblGrid>
                <a:gridCol w="1676400"/>
                <a:gridCol w="1143000"/>
                <a:gridCol w="1143000"/>
                <a:gridCol w="1066800"/>
                <a:gridCol w="1066800"/>
              </a:tblGrid>
              <a:tr h="663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实验序号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左边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右边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3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WordArt 31"/>
          <p:cNvSpPr>
            <a:spLocks noChangeArrowheads="1" noChangeShapeType="1" noTextEdit="1"/>
          </p:cNvSpPr>
          <p:nvPr/>
        </p:nvSpPr>
        <p:spPr bwMode="auto">
          <a:xfrm rot="5400000">
            <a:off x="-1587" y="2674938"/>
            <a:ext cx="1828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i="1" kern="10"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/>
                <a:ea typeface="宋体"/>
              </a:rPr>
              <a:t>实验表格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195513" y="4437063"/>
            <a:ext cx="384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Tahoma" pitchFamily="34" charset="0"/>
              </a:rPr>
              <a:t>请同学们开始做实验</a:t>
            </a:r>
          </a:p>
        </p:txBody>
      </p:sp>
      <p:sp>
        <p:nvSpPr>
          <p:cNvPr id="12328" name="Line 34"/>
          <p:cNvSpPr>
            <a:spLocks noChangeShapeType="1"/>
          </p:cNvSpPr>
          <p:nvPr/>
        </p:nvSpPr>
        <p:spPr bwMode="auto">
          <a:xfrm>
            <a:off x="1905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0516" name="Picture 36" descr="HM003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3389313"/>
            <a:ext cx="246538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1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511" grpId="0" animBg="1"/>
      <p:bldP spid="205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8175" y="549275"/>
            <a:ext cx="5761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dirty="0">
                <a:latin typeface="Tahoma" pitchFamily="34" charset="0"/>
              </a:rPr>
              <a:t>1</a:t>
            </a:r>
            <a:r>
              <a:rPr lang="zh-CN" altLang="en-US" sz="5400" dirty="0">
                <a:latin typeface="Tahoma" pitchFamily="34" charset="0"/>
              </a:rPr>
              <a:t>、杠杆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28676" y="1916832"/>
            <a:ext cx="68405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dirty="0">
                <a:latin typeface="Tahoma" pitchFamily="34" charset="0"/>
              </a:rPr>
              <a:t>      </a:t>
            </a:r>
            <a:r>
              <a:rPr lang="zh-CN" altLang="en-US" sz="4800" dirty="0">
                <a:latin typeface="Tahoma" pitchFamily="34" charset="0"/>
              </a:rPr>
              <a:t>能绕某一</a:t>
            </a:r>
            <a:r>
              <a:rPr lang="zh-CN" altLang="en-US" sz="4800" dirty="0">
                <a:solidFill>
                  <a:schemeClr val="hlink"/>
                </a:solidFill>
                <a:latin typeface="Tahoma" pitchFamily="34" charset="0"/>
              </a:rPr>
              <a:t>固定点转动</a:t>
            </a:r>
            <a:r>
              <a:rPr lang="zh-CN" altLang="en-US" sz="4800" dirty="0">
                <a:latin typeface="Tahoma" pitchFamily="34" charset="0"/>
              </a:rPr>
              <a:t>的硬棒叫做杠杆。</a:t>
            </a:r>
          </a:p>
        </p:txBody>
      </p:sp>
    </p:spTree>
    <p:extLst>
      <p:ext uri="{BB962C8B-B14F-4D97-AF65-F5344CB8AC3E}">
        <p14:creationId xmlns:p14="http://schemas.microsoft.com/office/powerpoint/2010/main" val="19591360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25588"/>
            <a:ext cx="5329238" cy="4351337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65338" y="4319588"/>
            <a:ext cx="458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zh-CN">
              <a:latin typeface="Tahoma" pitchFamily="34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971550" y="3357563"/>
            <a:ext cx="0" cy="2447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635375" y="486886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203575" y="4652963"/>
            <a:ext cx="71438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971550" y="4724400"/>
            <a:ext cx="2232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3635375" y="3284538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276600" y="47244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067175" y="5438775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ahoma" pitchFamily="34" charset="0"/>
              </a:rPr>
              <a:t>F</a:t>
            </a:r>
            <a:r>
              <a:rPr lang="en-US" altLang="zh-CN" baseline="-25000">
                <a:latin typeface="Tahoma" pitchFamily="34" charset="0"/>
              </a:rPr>
              <a:t>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979613" y="42926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ahoma" pitchFamily="34" charset="0"/>
              </a:rPr>
              <a:t>l</a:t>
            </a:r>
            <a:r>
              <a:rPr lang="en-US" altLang="zh-CN" baseline="-25000">
                <a:latin typeface="Tahoma" pitchFamily="34" charset="0"/>
              </a:rPr>
              <a:t>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276600" y="429260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ahoma" pitchFamily="34" charset="0"/>
              </a:rPr>
              <a:t>l</a:t>
            </a:r>
            <a:r>
              <a:rPr lang="en-US" altLang="zh-CN" baseline="-25000">
                <a:latin typeface="Tahoma" pitchFamily="34" charset="0"/>
              </a:rPr>
              <a:t>2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987675" y="428625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>
                <a:solidFill>
                  <a:schemeClr val="hlink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427538" y="908050"/>
            <a:ext cx="45005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支点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杠杆绕着转动的点。</a:t>
            </a:r>
            <a:r>
              <a:rPr lang="en-US" altLang="zh-CN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en-US" altLang="zh-CN" sz="2400" b="1" i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O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动力</a:t>
            </a:r>
            <a:r>
              <a:rPr lang="zh-CN" altLang="en-US" sz="2400" b="1" dirty="0">
                <a:solidFill>
                  <a:schemeClr val="bg2"/>
                </a:solidFill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使杠杆转动的力。（</a:t>
            </a:r>
            <a:r>
              <a:rPr lang="en-US" altLang="zh-CN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F</a:t>
            </a:r>
            <a:r>
              <a:rPr lang="en-US" altLang="zh-CN" sz="2400" b="1" baseline="-25000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阻力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阻碍杠杆转动的力。（</a:t>
            </a:r>
            <a:r>
              <a:rPr lang="en-US" altLang="zh-CN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F</a:t>
            </a:r>
            <a:r>
              <a:rPr lang="en-US" altLang="zh-CN" sz="2400" b="1" baseline="-25000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（力臂：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从支点到力的作用线的距离。</a:t>
            </a: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动力臂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动力的力臂。（</a:t>
            </a:r>
            <a:r>
              <a:rPr lang="en-US" altLang="zh-CN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阻力臂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阻力的力臂。（</a:t>
            </a:r>
            <a:r>
              <a:rPr lang="en-US" altLang="zh-CN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endParaRPr lang="en-US" altLang="zh-CN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130300" y="5805488"/>
            <a:ext cx="63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hlink"/>
                </a:solidFill>
                <a:latin typeface="Tahoma" pitchFamily="34" charset="0"/>
              </a:rPr>
              <a:t>F</a:t>
            </a:r>
            <a:r>
              <a:rPr lang="en-US" altLang="zh-CN" sz="2400" baseline="-25000">
                <a:solidFill>
                  <a:schemeClr val="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39750" y="404813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2</a:t>
            </a:r>
            <a:r>
              <a:rPr lang="zh-CN" altLang="en-US" sz="4000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、杠杆的五要素</a:t>
            </a:r>
          </a:p>
        </p:txBody>
      </p:sp>
    </p:spTree>
    <p:extLst>
      <p:ext uri="{BB962C8B-B14F-4D97-AF65-F5344CB8AC3E}">
        <p14:creationId xmlns:p14="http://schemas.microsoft.com/office/powerpoint/2010/main" val="118516681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6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6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6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501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kumimoji="1" lang="zh-CN" altLang="en-US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、杠杆的平衡条件是</a:t>
            </a:r>
          </a:p>
        </p:txBody>
      </p:sp>
      <p:sp>
        <p:nvSpPr>
          <p:cNvPr id="21509" name="WordArt 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328462">
            <a:off x="2590800" y="533400"/>
            <a:ext cx="32004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/>
                <a:ea typeface="宋体"/>
              </a:rPr>
              <a:t>交流与合作</a:t>
            </a:r>
          </a:p>
        </p:txBody>
      </p:sp>
      <p:pic>
        <p:nvPicPr>
          <p:cNvPr id="15365" name="Picture 6" descr="BD0651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80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31913" y="3068638"/>
            <a:ext cx="6407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6000" b="1" dirty="0">
                <a:solidFill>
                  <a:srgbClr val="333399"/>
                </a:solidFill>
                <a:latin typeface="宋体" pitchFamily="2" charset="-122"/>
              </a:rPr>
              <a:t>F</a:t>
            </a:r>
            <a:r>
              <a:rPr kumimoji="1" lang="en-US" altLang="zh-CN" sz="4400" b="1" dirty="0">
                <a:solidFill>
                  <a:srgbClr val="333399"/>
                </a:solidFill>
                <a:latin typeface="宋体" pitchFamily="2" charset="-122"/>
              </a:rPr>
              <a:t>1</a:t>
            </a:r>
            <a:r>
              <a:rPr kumimoji="1" lang="en-US" altLang="zh-CN" sz="5400" b="1" dirty="0">
                <a:solidFill>
                  <a:srgbClr val="333399"/>
                </a:solidFill>
                <a:latin typeface="宋体" pitchFamily="2" charset="-122"/>
              </a:rPr>
              <a:t> · </a:t>
            </a:r>
            <a:r>
              <a:rPr kumimoji="1" lang="en-US" altLang="zh-CN" sz="6000" b="1" dirty="0">
                <a:solidFill>
                  <a:srgbClr val="333399"/>
                </a:solidFill>
                <a:latin typeface="宋体" pitchFamily="2" charset="-122"/>
              </a:rPr>
              <a:t>L</a:t>
            </a:r>
            <a:r>
              <a:rPr kumimoji="1" lang="en-US" altLang="zh-CN" sz="4400" b="1" dirty="0">
                <a:solidFill>
                  <a:srgbClr val="333399"/>
                </a:solidFill>
                <a:latin typeface="宋体" pitchFamily="2" charset="-122"/>
              </a:rPr>
              <a:t>1</a:t>
            </a:r>
            <a:r>
              <a:rPr kumimoji="1" lang="en-US" altLang="zh-CN" sz="6000" b="1" dirty="0">
                <a:solidFill>
                  <a:srgbClr val="333399"/>
                </a:solidFill>
                <a:latin typeface="宋体" pitchFamily="2" charset="-122"/>
              </a:rPr>
              <a:t>=F</a:t>
            </a:r>
            <a:r>
              <a:rPr kumimoji="1" lang="en-US" altLang="zh-CN" sz="4400" b="1" dirty="0">
                <a:solidFill>
                  <a:srgbClr val="333399"/>
                </a:solidFill>
                <a:latin typeface="宋体" pitchFamily="2" charset="-122"/>
              </a:rPr>
              <a:t>2</a:t>
            </a:r>
            <a:r>
              <a:rPr kumimoji="1" lang="en-US" altLang="zh-CN" sz="4800" b="1" dirty="0">
                <a:solidFill>
                  <a:srgbClr val="333399"/>
                </a:solidFill>
                <a:latin typeface="宋体" pitchFamily="2" charset="-122"/>
              </a:rPr>
              <a:t> </a:t>
            </a:r>
            <a:r>
              <a:rPr kumimoji="1" lang="en-US" altLang="zh-CN" sz="5400" b="1" dirty="0">
                <a:solidFill>
                  <a:srgbClr val="333399"/>
                </a:solidFill>
                <a:latin typeface="宋体" pitchFamily="2" charset="-122"/>
              </a:rPr>
              <a:t>· </a:t>
            </a:r>
            <a:r>
              <a:rPr kumimoji="1" lang="en-US" altLang="zh-CN" sz="6000" b="1" dirty="0">
                <a:solidFill>
                  <a:srgbClr val="333399"/>
                </a:solidFill>
                <a:latin typeface="宋体" pitchFamily="2" charset="-122"/>
              </a:rPr>
              <a:t>L</a:t>
            </a:r>
            <a:r>
              <a:rPr kumimoji="1" lang="en-US" altLang="zh-CN" sz="4400" b="1" dirty="0">
                <a:solidFill>
                  <a:srgbClr val="333399"/>
                </a:solidFill>
                <a:latin typeface="宋体" pitchFamily="2" charset="-122"/>
              </a:rPr>
              <a:t>2</a:t>
            </a:r>
          </a:p>
        </p:txBody>
      </p:sp>
      <p:pic>
        <p:nvPicPr>
          <p:cNvPr id="15367" name="Picture 8" descr="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16764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1143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1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nimBg="1"/>
      <p:bldP spid="215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71600" y="441325"/>
            <a:ext cx="297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4400">
                <a:solidFill>
                  <a:srgbClr val="FFFF00"/>
                </a:solidFill>
                <a:latin typeface="Tahoma" pitchFamily="34" charset="0"/>
                <a:ea typeface="华文新魏" pitchFamily="2" charset="-122"/>
              </a:rPr>
              <a:t>思考与讨论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1403350"/>
            <a:ext cx="6369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 dirty="0">
                <a:solidFill>
                  <a:srgbClr val="FFFF00"/>
                </a:solidFill>
                <a:latin typeface="Tahoma" pitchFamily="34" charset="0"/>
              </a:rPr>
              <a:t>★  </a:t>
            </a:r>
            <a:r>
              <a:rPr kumimoji="1" lang="zh-CN" altLang="en-US" sz="28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杠杆两端装置两只可调节的螺母，能</a:t>
            </a:r>
          </a:p>
          <a:p>
            <a:pPr eaLnBrk="1" hangingPunct="1"/>
            <a:r>
              <a:rPr kumimoji="1" lang="zh-CN" altLang="en-US" sz="28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  起什么作用</a:t>
            </a:r>
            <a:r>
              <a:rPr kumimoji="1" lang="en-US" altLang="zh-CN" sz="28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19200" y="2457450"/>
            <a:ext cx="4933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FF00"/>
                </a:solidFill>
                <a:latin typeface="Tahoma" pitchFamily="34" charset="0"/>
              </a:rPr>
              <a:t>※  </a:t>
            </a:r>
            <a:r>
              <a:rPr kumimoji="1" lang="zh-CN" altLang="en-US" sz="280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为什么要求杠杆静止时，在</a:t>
            </a:r>
          </a:p>
          <a:p>
            <a:pPr eaLnBrk="1" hangingPunct="1"/>
            <a:r>
              <a:rPr kumimoji="1" lang="zh-CN" altLang="en-US" sz="280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  水平位置呢</a:t>
            </a:r>
            <a:r>
              <a:rPr kumimoji="1" lang="en-US" altLang="zh-CN" sz="280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79775" y="3611563"/>
            <a:ext cx="6715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>
                <a:solidFill>
                  <a:srgbClr val="FFFF00"/>
                </a:solidFill>
                <a:latin typeface="Tahoma" pitchFamily="34" charset="0"/>
                <a:ea typeface="华文行楷" pitchFamily="2" charset="-122"/>
              </a:rPr>
              <a:t>归纳结论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3621088"/>
            <a:ext cx="475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FF00"/>
                </a:solidFill>
                <a:latin typeface="Tahoma" pitchFamily="34" charset="0"/>
              </a:rPr>
              <a:t>★</a:t>
            </a:r>
            <a:r>
              <a:rPr kumimoji="1" lang="zh-CN" altLang="en-US" sz="2800" b="1">
                <a:solidFill>
                  <a:srgbClr val="FFFF00"/>
                </a:solidFill>
                <a:latin typeface="Tahoma" pitchFamily="34" charset="0"/>
                <a:ea typeface="华文新魏" pitchFamily="2" charset="-122"/>
              </a:rPr>
              <a:t>作用是调节杠杆自身的平衡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375150" y="4687888"/>
            <a:ext cx="47577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FF00"/>
                </a:solidFill>
                <a:latin typeface="Tahoma" pitchFamily="34" charset="0"/>
              </a:rPr>
              <a:t>※</a:t>
            </a:r>
            <a:r>
              <a:rPr kumimoji="1" lang="zh-CN" altLang="en-US" sz="2800" b="1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因为这样力臂的数值在杠杆</a:t>
            </a:r>
          </a:p>
          <a:p>
            <a:pPr eaLnBrk="1" hangingPunct="1"/>
            <a:r>
              <a:rPr kumimoji="1" lang="zh-CN" altLang="en-US" sz="2800" b="1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上就能直接读出或量出。</a:t>
            </a:r>
          </a:p>
          <a:p>
            <a:pPr eaLnBrk="1" hangingPunct="1"/>
            <a:endParaRPr kumimoji="1" lang="en-US" altLang="zh-CN" sz="2800" b="1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745</Words>
  <Application>Microsoft Office PowerPoint</Application>
  <PresentationFormat>全屏显示(4:3)</PresentationFormat>
  <Paragraphs>92</Paragraphs>
  <Slides>21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Flash 影片</vt:lpstr>
      <vt:lpstr>PowerPoint 演示文稿</vt:lpstr>
      <vt:lpstr>跷跷板</vt:lpstr>
      <vt:lpstr>PowerPoint 演示文稿</vt:lpstr>
      <vt:lpstr>PowerPoint 演示文稿</vt:lpstr>
      <vt:lpstr>进行实验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生活中的杠杆</vt:lpstr>
      <vt:lpstr>这些都应用了杠杆原理</vt:lpstr>
      <vt:lpstr>提问：在现实生活中，你还能举出哪些杠杆的实例呢？</vt:lpstr>
      <vt:lpstr>PowerPoint 演示文稿</vt:lpstr>
      <vt:lpstr>PowerPoint 演示文稿</vt:lpstr>
      <vt:lpstr>思考与讨论</vt:lpstr>
      <vt:lpstr>PowerPoint 演示文稿</vt:lpstr>
      <vt:lpstr>画力臂？</vt:lpstr>
      <vt:lpstr>PowerPoint 演示文稿</vt:lpstr>
      <vt:lpstr>PowerPoint 演示文稿</vt:lpstr>
      <vt:lpstr>考考你     计算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2020-04-19T03:10:20Z</dcterms:created>
  <dcterms:modified xsi:type="dcterms:W3CDTF">2020-04-19T04:09:13Z</dcterms:modified>
</cp:coreProperties>
</file>