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heme/theme2.xml" ContentType="application/vnd.openxmlformats-officedocument.theme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6.xml" ContentType="application/vnd.openxmlformats-officedocument.presentationml.tags+xml"/>
  <Override PartName="/ppt/tags/tag168.xml" ContentType="application/vnd.openxmlformats-officedocument.presentationml.tags+xml"/>
  <Override PartName="/ppt/tags/tag170.xml" ContentType="application/vnd.openxmlformats-officedocument.presentationml.tags+xml"/>
  <Override PartName="/ppt/tags/tag172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8.xml" ContentType="application/vnd.openxmlformats-officedocument.presentationml.tags+xml"/>
  <Override PartName="/ppt/tags/tag180.xml" ContentType="application/vnd.openxmlformats-officedocument.presentationml.tags+xml"/>
  <Override PartName="/ppt/tags/tag182.xml" ContentType="application/vnd.openxmlformats-officedocument.presentationml.tags+xml"/>
  <Override PartName="/ppt/tags/tag184.xml" ContentType="application/vnd.openxmlformats-officedocument.presentationml.tags+xml"/>
  <Override PartName="/ppt/tags/tag186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9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8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tags/tag165.xml" ContentType="application/vnd.openxmlformats-officedocument.presentationml.tags+xml"/>
  <Override PartName="/ppt/tags/tag167.xml" ContentType="application/vnd.openxmlformats-officedocument.presentationml.tags+xml"/>
  <Override PartName="/ppt/tags/tag169.xml" ContentType="application/vnd.openxmlformats-officedocument.presentationml.tags+xml"/>
  <Override PartName="/ppt/tags/tag171.xml" ContentType="application/vnd.openxmlformats-officedocument.presentationml.tags+xml"/>
  <Override PartName="/ppt/tags/tag173.xml" ContentType="application/vnd.openxmlformats-officedocument.presentationml.tags+xml"/>
  <Override PartName="/ppt/tags/tag177.xml" ContentType="application/vnd.openxmlformats-officedocument.presentationml.tags+xml"/>
  <Override PartName="/ppt/tags/tag179.xml" ContentType="application/vnd.openxmlformats-officedocument.presentationml.tags+xml"/>
  <Override PartName="/ppt/tags/tag181.xml" ContentType="application/vnd.openxmlformats-officedocument.presentationml.tags+xml"/>
  <Override PartName="/ppt/tags/tag183.xml" ContentType="application/vnd.openxmlformats-officedocument.presentationml.tags+xml"/>
  <Override PartName="/ppt/tags/tag185.xml" ContentType="application/vnd.openxmlformats-officedocument.presentationml.tags+xml"/>
  <Override PartName="/ppt/tags/tag187.xml" ContentType="application/vnd.openxmlformats-officedocument.presentationml.tags+xml"/>
  <Override PartName="/ppt/tags/tag198.xml" ContentType="application/vnd.openxmlformats-officedocument.presentationml.tags+xml"/>
  <Override PartName="/ppt/tags/tag200.xml" ContentType="application/vnd.openxmlformats-officedocument.presentationml.tags+xml"/>
  <Override PartName="/ppt/tags/tag204.xml" ContentType="application/vnd.openxmlformats-officedocument.presentationml.tags+xml"/>
  <Override PartName="/ppt/tags/tag207.xml" ContentType="application/vnd.openxmlformats-officedocument.presentationml.tags+xml"/>
  <Override PartName="/ppt/tags/tag209.xml" ContentType="application/vnd.openxmlformats-officedocument.presentationml.tags+xml"/>
  <Override PartName="/ppt/tags/tag283.xml" ContentType="application/vnd.openxmlformats-officedocument.presentationml.tags+xml"/>
  <Override PartName="/ppt/tags/tag294.xml" ContentType="application/vnd.openxmlformats-officedocument.presentationml.tags+xml"/>
  <Override PartName="/ppt/tags/tag301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5"/>
  </p:notesMasterIdLst>
  <p:sldIdLst>
    <p:sldId id="257" r:id="rId2"/>
    <p:sldId id="296" r:id="rId3"/>
    <p:sldId id="272" r:id="rId4"/>
    <p:sldId id="310" r:id="rId5"/>
    <p:sldId id="311" r:id="rId6"/>
    <p:sldId id="312" r:id="rId7"/>
    <p:sldId id="313" r:id="rId8"/>
    <p:sldId id="300" r:id="rId9"/>
    <p:sldId id="314" r:id="rId10"/>
    <p:sldId id="315" r:id="rId11"/>
    <p:sldId id="316" r:id="rId12"/>
    <p:sldId id="317" r:id="rId13"/>
    <p:sldId id="318" r:id="rId14"/>
    <p:sldId id="304" r:id="rId15"/>
    <p:sldId id="319" r:id="rId16"/>
    <p:sldId id="267" r:id="rId17"/>
    <p:sldId id="307" r:id="rId18"/>
    <p:sldId id="308" r:id="rId19"/>
    <p:sldId id="320" r:id="rId20"/>
    <p:sldId id="321" r:id="rId21"/>
    <p:sldId id="322" r:id="rId22"/>
    <p:sldId id="323" r:id="rId23"/>
    <p:sldId id="309" r:id="rId24"/>
  </p:sldIdLst>
  <p:sldSz cx="12192000" cy="6858000"/>
  <p:notesSz cx="6858000" cy="9144000"/>
  <p:custDataLst>
    <p:tags r:id="rId26"/>
  </p:custDataLst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1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82" d="100"/>
          <a:sy n="82" d="100"/>
        </p:scale>
        <p:origin x="494" y="62"/>
      </p:cViewPr>
      <p:guideLst>
        <p:guide orient="horz" pos="2160"/>
        <p:guide pos="3814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72.xml"/><Relationship Id="rId7" Type="http://schemas.openxmlformats.org/officeDocument/2006/relationships/tags" Target="../tags/tag76.xml"/><Relationship Id="rId2" Type="http://schemas.openxmlformats.org/officeDocument/2006/relationships/tags" Target="../tags/tag71.xml"/><Relationship Id="rId1" Type="http://schemas.openxmlformats.org/officeDocument/2006/relationships/theme" Target="../theme/theme2.xml"/><Relationship Id="rId6" Type="http://schemas.openxmlformats.org/officeDocument/2006/relationships/tags" Target="../tags/tag75.xml"/><Relationship Id="rId5" Type="http://schemas.openxmlformats.org/officeDocument/2006/relationships/tags" Target="../tags/tag74.xml"/><Relationship Id="rId4" Type="http://schemas.openxmlformats.org/officeDocument/2006/relationships/tags" Target="../tags/tag7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页眉占位符 24577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endParaRPr lang="zh-CN" altLang="en-US" sz="1200"/>
          </a:p>
        </p:txBody>
      </p:sp>
      <p:sp>
        <p:nvSpPr>
          <p:cNvPr id="24579" name="日期占位符 24578"/>
          <p:cNvSpPr>
            <a:spLocks noGrp="1"/>
          </p:cNvSpPr>
          <p:nvPr>
            <p:ph type="dt" idx="1"/>
            <p:custDataLst>
              <p:tags r:id="rId3"/>
            </p:custDataLst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algn="r"/>
            <a:endParaRPr lang="zh-CN" altLang="en-US" sz="1200"/>
          </a:p>
        </p:txBody>
      </p:sp>
      <p:sp>
        <p:nvSpPr>
          <p:cNvPr id="24580" name="幻灯片图像占位符 24579"/>
          <p:cNvSpPr>
            <a:spLocks noGrp="1" noRot="1" noChangeAspect="1" noTextEdi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24581" name="文本占位符 24580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24582" name="页脚占位符 24581"/>
          <p:cNvSpPr>
            <a:spLocks noGrp="1"/>
          </p:cNvSpPr>
          <p:nvPr>
            <p:ph type="ftr" sz="quarter" idx="4"/>
            <p:custDataLst>
              <p:tags r:id="rId6"/>
            </p:custDataLst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/>
            <a:endParaRPr lang="zh-CN" altLang="en-US" sz="1200"/>
          </a:p>
        </p:txBody>
      </p:sp>
      <p:sp>
        <p:nvSpPr>
          <p:cNvPr id="24583" name="灯片编号占位符 24582"/>
          <p:cNvSpPr>
            <a:spLocks noGrp="1"/>
          </p:cNvSpPr>
          <p:nvPr>
            <p:ph type="sldNum" sz="quarter" idx="5"/>
            <p:custDataLst>
              <p:tags r:id="rId7"/>
            </p:custDataLst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/>
            <a:fld id="{9A0DB2DC-4C9A-4742-B13C-FB6460FD3503}" type="slidenum">
              <a:rPr lang="zh-CN" altLang="en-US" sz="1200"/>
              <a:t>‹#›</a:t>
            </a:fld>
            <a:endParaRPr lang="zh-CN" altLang="en-US" sz="12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lvl="0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11.xml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3.xml"/><Relationship Id="rId4" Type="http://schemas.openxmlformats.org/officeDocument/2006/relationships/tags" Target="../tags/tag12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9.xml"/><Relationship Id="rId2" Type="http://schemas.openxmlformats.org/officeDocument/2006/relationships/tags" Target="../tags/tag58.xml"/><Relationship Id="rId1" Type="http://schemas.openxmlformats.org/officeDocument/2006/relationships/tags" Target="../tags/tag5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1.xml"/><Relationship Id="rId4" Type="http://schemas.openxmlformats.org/officeDocument/2006/relationships/tags" Target="../tags/tag60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64.xml"/><Relationship Id="rId2" Type="http://schemas.openxmlformats.org/officeDocument/2006/relationships/tags" Target="../tags/tag63.xml"/><Relationship Id="rId1" Type="http://schemas.openxmlformats.org/officeDocument/2006/relationships/tags" Target="../tags/tag62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6.xml"/><Relationship Id="rId4" Type="http://schemas.openxmlformats.org/officeDocument/2006/relationships/tags" Target="../tags/tag65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69.xml"/><Relationship Id="rId2" Type="http://schemas.openxmlformats.org/officeDocument/2006/relationships/tags" Target="../tags/tag68.xml"/><Relationship Id="rId1" Type="http://schemas.openxmlformats.org/officeDocument/2006/relationships/tags" Target="../tags/tag67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70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6.xml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8.xml"/><Relationship Id="rId4" Type="http://schemas.openxmlformats.org/officeDocument/2006/relationships/tags" Target="../tags/tag17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21.xml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3.xml"/><Relationship Id="rId4" Type="http://schemas.openxmlformats.org/officeDocument/2006/relationships/tags" Target="../tags/tag2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6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5.xml"/><Relationship Id="rId1" Type="http://schemas.openxmlformats.org/officeDocument/2006/relationships/tags" Target="../tags/tag24.xml"/><Relationship Id="rId6" Type="http://schemas.openxmlformats.org/officeDocument/2006/relationships/tags" Target="../tags/tag29.xml"/><Relationship Id="rId5" Type="http://schemas.openxmlformats.org/officeDocument/2006/relationships/tags" Target="../tags/tag28.xml"/><Relationship Id="rId4" Type="http://schemas.openxmlformats.org/officeDocument/2006/relationships/tags" Target="../tags/tag27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7.xml"/><Relationship Id="rId3" Type="http://schemas.openxmlformats.org/officeDocument/2006/relationships/tags" Target="../tags/tag32.xml"/><Relationship Id="rId7" Type="http://schemas.openxmlformats.org/officeDocument/2006/relationships/tags" Target="../tags/tag36.xml"/><Relationship Id="rId2" Type="http://schemas.openxmlformats.org/officeDocument/2006/relationships/tags" Target="../tags/tag31.xml"/><Relationship Id="rId1" Type="http://schemas.openxmlformats.org/officeDocument/2006/relationships/tags" Target="../tags/tag30.xml"/><Relationship Id="rId6" Type="http://schemas.openxmlformats.org/officeDocument/2006/relationships/tags" Target="../tags/tag35.xml"/><Relationship Id="rId5" Type="http://schemas.openxmlformats.org/officeDocument/2006/relationships/tags" Target="../tags/tag34.xml"/><Relationship Id="rId4" Type="http://schemas.openxmlformats.org/officeDocument/2006/relationships/tags" Target="../tags/tag33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40.xml"/><Relationship Id="rId2" Type="http://schemas.openxmlformats.org/officeDocument/2006/relationships/tags" Target="../tags/tag39.xml"/><Relationship Id="rId1" Type="http://schemas.openxmlformats.org/officeDocument/2006/relationships/tags" Target="../tags/tag38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4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tags" Target="../tags/tag42.xml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7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6.xml"/><Relationship Id="rId1" Type="http://schemas.openxmlformats.org/officeDocument/2006/relationships/tags" Target="../tags/tag45.xml"/><Relationship Id="rId6" Type="http://schemas.openxmlformats.org/officeDocument/2006/relationships/tags" Target="../tags/tag50.xml"/><Relationship Id="rId5" Type="http://schemas.openxmlformats.org/officeDocument/2006/relationships/tags" Target="../tags/tag49.xml"/><Relationship Id="rId4" Type="http://schemas.openxmlformats.org/officeDocument/2006/relationships/tags" Target="../tags/tag48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53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52.xml"/><Relationship Id="rId1" Type="http://schemas.openxmlformats.org/officeDocument/2006/relationships/tags" Target="../tags/tag51.xml"/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t>‹#›</a:t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t>‹#›</a:t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609600" y="274638"/>
            <a:ext cx="8070573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t>‹#›</a:t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  <p:custDataLst>
              <p:tags r:id="rId1"/>
            </p:custDataLst>
          </p:nvPr>
        </p:nvSpPr>
        <p:spPr>
          <a:xfrm>
            <a:off x="609600" y="274638"/>
            <a:ext cx="10972800" cy="585152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t>‹#›</a:t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t>‹#›</a:t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t>‹#›</a:t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9600" y="1600200"/>
            <a:ext cx="5376672" cy="452596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205728" y="1600200"/>
            <a:ext cx="5376672" cy="452596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t>‹#›</a:t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1186775" y="1778438"/>
            <a:ext cx="4873575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1186775" y="2665379"/>
            <a:ext cx="4873575" cy="35242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6256939" y="1778438"/>
            <a:ext cx="4897576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56939" y="2665379"/>
            <a:ext cx="4897576" cy="35242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t>‹#›</a:t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t>‹#›</a:t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t>‹#›</a:t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t>‹#›</a:t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4165349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39788" y="2057400"/>
            <a:ext cx="4165349" cy="3811588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t>‹#›</a:t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18" Type="http://schemas.openxmlformats.org/officeDocument/2006/relationships/tags" Target="../tags/tag6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jp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ags" Target="../tags/tag5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4.xml"/><Relationship Id="rId20" Type="http://schemas.openxmlformats.org/officeDocument/2006/relationships/tags" Target="../tags/tag8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file:///D:\qq&#25991;&#20214;\712321467\Image\C2C\Image2\%7b75232B38-A165-1FB7-499C-2E1C792CACB5%7d.png" TargetMode="Externa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3.xml"/><Relationship Id="rId23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7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Relationship Id="rId22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图片 1030" descr="课件母版背景副本"/>
          <p:cNvPicPr>
            <a:picLocks noChangeAspect="1"/>
          </p:cNvPicPr>
          <p:nvPr userDrawn="1">
            <p:custDataLst>
              <p:tags r:id="rId1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6" name="标题 1025"/>
          <p:cNvSpPr>
            <a:spLocks noGrp="1"/>
          </p:cNvSpPr>
          <p:nvPr>
            <p:ph type="title"/>
            <p:custDataLst>
              <p:tags r:id="rId15"/>
            </p:custDataLst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文本占位符 1026"/>
          <p:cNvSpPr>
            <a:spLocks noGrp="1"/>
          </p:cNvSpPr>
          <p:nvPr>
            <p:ph type="body" idx="1"/>
            <p:custDataLst>
              <p:tags r:id="rId16"/>
            </p:custDataLst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日期占位符 1027"/>
          <p:cNvSpPr>
            <a:spLocks noGrp="1"/>
          </p:cNvSpPr>
          <p:nvPr>
            <p:ph type="dt" sz="half" idx="2"/>
            <p:custDataLst>
              <p:tags r:id="rId17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1029" name="页脚占位符 1028"/>
          <p:cNvSpPr>
            <a:spLocks noGrp="1"/>
          </p:cNvSpPr>
          <p:nvPr>
            <p:ph type="ftr" sz="quarter" idx="3"/>
            <p:custDataLst>
              <p:tags r:id="rId18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1030" name="灯片编号占位符 1029"/>
          <p:cNvSpPr>
            <a:spLocks noGrp="1"/>
          </p:cNvSpPr>
          <p:nvPr>
            <p:ph type="sldNum" sz="quarter" idx="4"/>
            <p:custDataLst>
              <p:tags r:id="rId19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t>‹#›</a:t>
            </a:fld>
            <a:endParaRPr lang="zh-CN" altLang="en-US">
              <a:latin typeface="Arial" panose="020B0604020202020204" pitchFamily="34" charset="0"/>
            </a:endParaRPr>
          </a:p>
        </p:txBody>
      </p:sp>
      <p:pic>
        <p:nvPicPr>
          <p:cNvPr id="1032" name="图片 1073743875" descr="学科网 zxxk.com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23" r:link="rId24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/>
  <p:txStyles>
    <p:titleStyle>
      <a:lvl1pPr marL="0" lvl="0" indent="0" algn="ctr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2pPr>
      <a:lvl3pPr marL="914400" lvl="2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3pPr>
      <a:lvl4pPr marL="1371600" lvl="3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4pPr>
      <a:lvl5pPr marL="1828800" lvl="4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5pPr>
      <a:lvl6pPr marL="2286000" lvl="5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6pPr>
      <a:lvl7pPr marL="2743200" lvl="6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7pPr>
      <a:lvl8pPr marL="3200400" lvl="7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8pPr>
      <a:lvl9pPr marL="3657600" lvl="8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79.xml"/><Relationship Id="rId2" Type="http://schemas.openxmlformats.org/officeDocument/2006/relationships/tags" Target="../tags/tag78.xml"/><Relationship Id="rId1" Type="http://schemas.openxmlformats.org/officeDocument/2006/relationships/tags" Target="../tags/tag77.xml"/><Relationship Id="rId5" Type="http://schemas.openxmlformats.org/officeDocument/2006/relationships/image" Target="../media/image4.png"/><Relationship Id="rId4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tags" Target="../tags/tag190.xml"/><Relationship Id="rId13" Type="http://schemas.openxmlformats.org/officeDocument/2006/relationships/tags" Target="../tags/tag195.xml"/><Relationship Id="rId18" Type="http://schemas.openxmlformats.org/officeDocument/2006/relationships/tags" Target="../tags/tag202.xml"/><Relationship Id="rId3" Type="http://schemas.openxmlformats.org/officeDocument/2006/relationships/tags" Target="../tags/tag182.xml"/><Relationship Id="rId7" Type="http://schemas.openxmlformats.org/officeDocument/2006/relationships/tags" Target="../tags/tag189.xml"/><Relationship Id="rId12" Type="http://schemas.openxmlformats.org/officeDocument/2006/relationships/tags" Target="../tags/tag194.xml"/><Relationship Id="rId17" Type="http://schemas.openxmlformats.org/officeDocument/2006/relationships/tags" Target="../tags/tag201.xml"/><Relationship Id="rId2" Type="http://schemas.openxmlformats.org/officeDocument/2006/relationships/tags" Target="../tags/tag180.xml"/><Relationship Id="rId16" Type="http://schemas.openxmlformats.org/officeDocument/2006/relationships/tags" Target="../tags/tag199.xml"/><Relationship Id="rId20" Type="http://schemas.openxmlformats.org/officeDocument/2006/relationships/slideLayout" Target="../slideLayouts/slideLayout7.xml"/><Relationship Id="rId1" Type="http://schemas.openxmlformats.org/officeDocument/2006/relationships/tags" Target="../tags/tag178.xml"/><Relationship Id="rId6" Type="http://schemas.openxmlformats.org/officeDocument/2006/relationships/tags" Target="../tags/tag188.xml"/><Relationship Id="rId11" Type="http://schemas.openxmlformats.org/officeDocument/2006/relationships/tags" Target="../tags/tag193.xml"/><Relationship Id="rId5" Type="http://schemas.openxmlformats.org/officeDocument/2006/relationships/tags" Target="../tags/tag186.xml"/><Relationship Id="rId15" Type="http://schemas.openxmlformats.org/officeDocument/2006/relationships/tags" Target="../tags/tag197.xml"/><Relationship Id="rId10" Type="http://schemas.openxmlformats.org/officeDocument/2006/relationships/tags" Target="../tags/tag192.xml"/><Relationship Id="rId19" Type="http://schemas.openxmlformats.org/officeDocument/2006/relationships/tags" Target="../tags/tag203.xml"/><Relationship Id="rId4" Type="http://schemas.openxmlformats.org/officeDocument/2006/relationships/tags" Target="../tags/tag184.xml"/><Relationship Id="rId9" Type="http://schemas.openxmlformats.org/officeDocument/2006/relationships/tags" Target="../tags/tag191.xml"/><Relationship Id="rId14" Type="http://schemas.openxmlformats.org/officeDocument/2006/relationships/tags" Target="../tags/tag196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tags" Target="../tags/tag214.xml"/><Relationship Id="rId3" Type="http://schemas.openxmlformats.org/officeDocument/2006/relationships/tags" Target="../tags/tag208.xml"/><Relationship Id="rId7" Type="http://schemas.openxmlformats.org/officeDocument/2006/relationships/tags" Target="../tags/tag213.xml"/><Relationship Id="rId12" Type="http://schemas.openxmlformats.org/officeDocument/2006/relationships/image" Target="../media/image34.png"/><Relationship Id="rId2" Type="http://schemas.openxmlformats.org/officeDocument/2006/relationships/tags" Target="../tags/tag206.xml"/><Relationship Id="rId1" Type="http://schemas.openxmlformats.org/officeDocument/2006/relationships/tags" Target="../tags/tag205.xml"/><Relationship Id="rId6" Type="http://schemas.openxmlformats.org/officeDocument/2006/relationships/tags" Target="../tags/tag212.xml"/><Relationship Id="rId11" Type="http://schemas.microsoft.com/office/2007/relationships/hdphoto" Target="../media/hdphoto2.wdp"/><Relationship Id="rId5" Type="http://schemas.openxmlformats.org/officeDocument/2006/relationships/tags" Target="../tags/tag211.xml"/><Relationship Id="rId10" Type="http://schemas.openxmlformats.org/officeDocument/2006/relationships/image" Target="../media/image28.png"/><Relationship Id="rId4" Type="http://schemas.openxmlformats.org/officeDocument/2006/relationships/tags" Target="../tags/tag210.xml"/><Relationship Id="rId9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222.xml"/><Relationship Id="rId13" Type="http://schemas.openxmlformats.org/officeDocument/2006/relationships/image" Target="../media/image36.png"/><Relationship Id="rId3" Type="http://schemas.openxmlformats.org/officeDocument/2006/relationships/tags" Target="../tags/tag217.xml"/><Relationship Id="rId7" Type="http://schemas.openxmlformats.org/officeDocument/2006/relationships/tags" Target="../tags/tag221.xml"/><Relationship Id="rId12" Type="http://schemas.openxmlformats.org/officeDocument/2006/relationships/image" Target="../media/image35.png"/><Relationship Id="rId2" Type="http://schemas.openxmlformats.org/officeDocument/2006/relationships/tags" Target="../tags/tag216.xml"/><Relationship Id="rId1" Type="http://schemas.openxmlformats.org/officeDocument/2006/relationships/tags" Target="../tags/tag215.xml"/><Relationship Id="rId6" Type="http://schemas.openxmlformats.org/officeDocument/2006/relationships/tags" Target="../tags/tag220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219.xml"/><Relationship Id="rId15" Type="http://schemas.openxmlformats.org/officeDocument/2006/relationships/image" Target="../media/image38.png"/><Relationship Id="rId10" Type="http://schemas.openxmlformats.org/officeDocument/2006/relationships/tags" Target="../tags/tag224.xml"/><Relationship Id="rId4" Type="http://schemas.openxmlformats.org/officeDocument/2006/relationships/tags" Target="../tags/tag218.xml"/><Relationship Id="rId9" Type="http://schemas.openxmlformats.org/officeDocument/2006/relationships/tags" Target="../tags/tag223.xml"/><Relationship Id="rId14" Type="http://schemas.openxmlformats.org/officeDocument/2006/relationships/image" Target="../media/image3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tags" Target="../tags/tag227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226.xml"/><Relationship Id="rId1" Type="http://schemas.openxmlformats.org/officeDocument/2006/relationships/tags" Target="../tags/tag225.xml"/><Relationship Id="rId6" Type="http://schemas.openxmlformats.org/officeDocument/2006/relationships/tags" Target="../tags/tag230.xml"/><Relationship Id="rId5" Type="http://schemas.openxmlformats.org/officeDocument/2006/relationships/tags" Target="../tags/tag229.xml"/><Relationship Id="rId10" Type="http://schemas.openxmlformats.org/officeDocument/2006/relationships/image" Target="../media/image41.jpeg"/><Relationship Id="rId4" Type="http://schemas.openxmlformats.org/officeDocument/2006/relationships/tags" Target="../tags/tag228.xml"/><Relationship Id="rId9" Type="http://schemas.openxmlformats.org/officeDocument/2006/relationships/image" Target="../media/image40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tags" Target="../tags/tag238.xml"/><Relationship Id="rId13" Type="http://schemas.openxmlformats.org/officeDocument/2006/relationships/tags" Target="../tags/tag243.xml"/><Relationship Id="rId18" Type="http://schemas.openxmlformats.org/officeDocument/2006/relationships/slideLayout" Target="../slideLayouts/slideLayout2.xml"/><Relationship Id="rId3" Type="http://schemas.openxmlformats.org/officeDocument/2006/relationships/tags" Target="../tags/tag233.xml"/><Relationship Id="rId21" Type="http://schemas.openxmlformats.org/officeDocument/2006/relationships/image" Target="../media/image44.jpeg"/><Relationship Id="rId7" Type="http://schemas.openxmlformats.org/officeDocument/2006/relationships/tags" Target="../tags/tag237.xml"/><Relationship Id="rId12" Type="http://schemas.openxmlformats.org/officeDocument/2006/relationships/tags" Target="../tags/tag242.xml"/><Relationship Id="rId17" Type="http://schemas.openxmlformats.org/officeDocument/2006/relationships/tags" Target="../tags/tag247.xml"/><Relationship Id="rId2" Type="http://schemas.openxmlformats.org/officeDocument/2006/relationships/tags" Target="../tags/tag232.xml"/><Relationship Id="rId16" Type="http://schemas.openxmlformats.org/officeDocument/2006/relationships/tags" Target="../tags/tag246.xml"/><Relationship Id="rId20" Type="http://schemas.openxmlformats.org/officeDocument/2006/relationships/image" Target="../media/image43.png"/><Relationship Id="rId1" Type="http://schemas.openxmlformats.org/officeDocument/2006/relationships/tags" Target="../tags/tag231.xml"/><Relationship Id="rId6" Type="http://schemas.openxmlformats.org/officeDocument/2006/relationships/tags" Target="../tags/tag236.xml"/><Relationship Id="rId11" Type="http://schemas.openxmlformats.org/officeDocument/2006/relationships/tags" Target="../tags/tag241.xml"/><Relationship Id="rId5" Type="http://schemas.openxmlformats.org/officeDocument/2006/relationships/tags" Target="../tags/tag235.xml"/><Relationship Id="rId15" Type="http://schemas.openxmlformats.org/officeDocument/2006/relationships/tags" Target="../tags/tag245.xml"/><Relationship Id="rId10" Type="http://schemas.openxmlformats.org/officeDocument/2006/relationships/tags" Target="../tags/tag240.xml"/><Relationship Id="rId19" Type="http://schemas.openxmlformats.org/officeDocument/2006/relationships/image" Target="../media/image42.png"/><Relationship Id="rId4" Type="http://schemas.openxmlformats.org/officeDocument/2006/relationships/tags" Target="../tags/tag234.xml"/><Relationship Id="rId9" Type="http://schemas.openxmlformats.org/officeDocument/2006/relationships/tags" Target="../tags/tag239.xml"/><Relationship Id="rId14" Type="http://schemas.openxmlformats.org/officeDocument/2006/relationships/tags" Target="../tags/tag244.xml"/><Relationship Id="rId22" Type="http://schemas.openxmlformats.org/officeDocument/2006/relationships/image" Target="../media/image45.png"/></Relationships>
</file>

<file path=ppt/slides/_rels/slide15.xml.rels><?xml version="1.0" encoding="UTF-8" standalone="yes"?>
<Relationships xmlns="http://schemas.openxmlformats.org/package/2006/relationships"><Relationship Id="rId13" Type="http://schemas.openxmlformats.org/officeDocument/2006/relationships/tags" Target="../tags/tag260.xml"/><Relationship Id="rId18" Type="http://schemas.openxmlformats.org/officeDocument/2006/relationships/tags" Target="../tags/tag265.xml"/><Relationship Id="rId26" Type="http://schemas.openxmlformats.org/officeDocument/2006/relationships/tags" Target="../tags/tag273.xml"/><Relationship Id="rId3" Type="http://schemas.openxmlformats.org/officeDocument/2006/relationships/tags" Target="../tags/tag250.xml"/><Relationship Id="rId21" Type="http://schemas.openxmlformats.org/officeDocument/2006/relationships/tags" Target="../tags/tag268.xml"/><Relationship Id="rId34" Type="http://schemas.openxmlformats.org/officeDocument/2006/relationships/image" Target="../media/image49.png"/><Relationship Id="rId7" Type="http://schemas.openxmlformats.org/officeDocument/2006/relationships/tags" Target="../tags/tag254.xml"/><Relationship Id="rId12" Type="http://schemas.openxmlformats.org/officeDocument/2006/relationships/tags" Target="../tags/tag259.xml"/><Relationship Id="rId17" Type="http://schemas.openxmlformats.org/officeDocument/2006/relationships/tags" Target="../tags/tag264.xml"/><Relationship Id="rId25" Type="http://schemas.openxmlformats.org/officeDocument/2006/relationships/tags" Target="../tags/tag272.xml"/><Relationship Id="rId33" Type="http://schemas.openxmlformats.org/officeDocument/2006/relationships/tags" Target="../tags/tag294.xml"/><Relationship Id="rId2" Type="http://schemas.openxmlformats.org/officeDocument/2006/relationships/tags" Target="../tags/tag249.xml"/><Relationship Id="rId16" Type="http://schemas.openxmlformats.org/officeDocument/2006/relationships/tags" Target="../tags/tag263.xml"/><Relationship Id="rId20" Type="http://schemas.openxmlformats.org/officeDocument/2006/relationships/tags" Target="../tags/tag267.xml"/><Relationship Id="rId29" Type="http://schemas.openxmlformats.org/officeDocument/2006/relationships/tags" Target="../tags/tag276.xml"/><Relationship Id="rId1" Type="http://schemas.openxmlformats.org/officeDocument/2006/relationships/tags" Target="../tags/tag248.xml"/><Relationship Id="rId6" Type="http://schemas.openxmlformats.org/officeDocument/2006/relationships/tags" Target="../tags/tag253.xml"/><Relationship Id="rId11" Type="http://schemas.openxmlformats.org/officeDocument/2006/relationships/tags" Target="../tags/tag258.xml"/><Relationship Id="rId24" Type="http://schemas.openxmlformats.org/officeDocument/2006/relationships/tags" Target="../tags/tag271.xml"/><Relationship Id="rId32" Type="http://schemas.openxmlformats.org/officeDocument/2006/relationships/image" Target="../media/image48.png"/><Relationship Id="rId5" Type="http://schemas.openxmlformats.org/officeDocument/2006/relationships/tags" Target="../tags/tag252.xml"/><Relationship Id="rId15" Type="http://schemas.openxmlformats.org/officeDocument/2006/relationships/tags" Target="../tags/tag262.xml"/><Relationship Id="rId23" Type="http://schemas.openxmlformats.org/officeDocument/2006/relationships/tags" Target="../tags/tag270.xml"/><Relationship Id="rId28" Type="http://schemas.openxmlformats.org/officeDocument/2006/relationships/tags" Target="../tags/tag275.xml"/><Relationship Id="rId36" Type="http://schemas.openxmlformats.org/officeDocument/2006/relationships/image" Target="../media/image50.png"/><Relationship Id="rId10" Type="http://schemas.openxmlformats.org/officeDocument/2006/relationships/tags" Target="../tags/tag257.xml"/><Relationship Id="rId19" Type="http://schemas.openxmlformats.org/officeDocument/2006/relationships/tags" Target="../tags/tag266.xml"/><Relationship Id="rId31" Type="http://schemas.openxmlformats.org/officeDocument/2006/relationships/tags" Target="../tags/tag283.xml"/><Relationship Id="rId4" Type="http://schemas.openxmlformats.org/officeDocument/2006/relationships/tags" Target="../tags/tag251.xml"/><Relationship Id="rId9" Type="http://schemas.openxmlformats.org/officeDocument/2006/relationships/tags" Target="../tags/tag256.xml"/><Relationship Id="rId14" Type="http://schemas.openxmlformats.org/officeDocument/2006/relationships/tags" Target="../tags/tag261.xml"/><Relationship Id="rId22" Type="http://schemas.openxmlformats.org/officeDocument/2006/relationships/tags" Target="../tags/tag269.xml"/><Relationship Id="rId27" Type="http://schemas.openxmlformats.org/officeDocument/2006/relationships/tags" Target="../tags/tag274.xml"/><Relationship Id="rId30" Type="http://schemas.openxmlformats.org/officeDocument/2006/relationships/slideLayout" Target="../slideLayouts/slideLayout2.xml"/><Relationship Id="rId35" Type="http://schemas.openxmlformats.org/officeDocument/2006/relationships/tags" Target="../tags/tag301.xml"/><Relationship Id="rId8" Type="http://schemas.openxmlformats.org/officeDocument/2006/relationships/tags" Target="../tags/tag25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tags" Target="../tags/tag279.xml"/><Relationship Id="rId2" Type="http://schemas.openxmlformats.org/officeDocument/2006/relationships/tags" Target="../tags/tag278.xml"/><Relationship Id="rId1" Type="http://schemas.openxmlformats.org/officeDocument/2006/relationships/tags" Target="../tags/tag277.xml"/><Relationship Id="rId4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tags" Target="../tags/tag282.xml"/><Relationship Id="rId2" Type="http://schemas.openxmlformats.org/officeDocument/2006/relationships/tags" Target="../tags/tag281.xml"/><Relationship Id="rId1" Type="http://schemas.openxmlformats.org/officeDocument/2006/relationships/tags" Target="../tags/tag280.xml"/><Relationship Id="rId4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tags" Target="../tags/tag286.xml"/><Relationship Id="rId2" Type="http://schemas.openxmlformats.org/officeDocument/2006/relationships/tags" Target="../tags/tag285.xml"/><Relationship Id="rId1" Type="http://schemas.openxmlformats.org/officeDocument/2006/relationships/tags" Target="../tags/tag284.xml"/><Relationship Id="rId4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tags" Target="../tags/tag289.xml"/><Relationship Id="rId2" Type="http://schemas.openxmlformats.org/officeDocument/2006/relationships/tags" Target="../tags/tag288.xml"/><Relationship Id="rId1" Type="http://schemas.openxmlformats.org/officeDocument/2006/relationships/tags" Target="../tags/tag287.xml"/><Relationship Id="rId4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81.xml"/><Relationship Id="rId1" Type="http://schemas.openxmlformats.org/officeDocument/2006/relationships/tags" Target="../tags/tag80.xml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tags" Target="../tags/tag292.xml"/><Relationship Id="rId2" Type="http://schemas.openxmlformats.org/officeDocument/2006/relationships/tags" Target="../tags/tag291.xml"/><Relationship Id="rId1" Type="http://schemas.openxmlformats.org/officeDocument/2006/relationships/tags" Target="../tags/tag290.xml"/><Relationship Id="rId4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tags" Target="../tags/tag296.xml"/><Relationship Id="rId2" Type="http://schemas.openxmlformats.org/officeDocument/2006/relationships/tags" Target="../tags/tag295.xml"/><Relationship Id="rId1" Type="http://schemas.openxmlformats.org/officeDocument/2006/relationships/tags" Target="../tags/tag293.xml"/><Relationship Id="rId4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tags" Target="../tags/tag299.xml"/><Relationship Id="rId2" Type="http://schemas.openxmlformats.org/officeDocument/2006/relationships/tags" Target="../tags/tag298.xml"/><Relationship Id="rId1" Type="http://schemas.openxmlformats.org/officeDocument/2006/relationships/tags" Target="../tags/tag297.xml"/><Relationship Id="rId4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wmf"/><Relationship Id="rId3" Type="http://schemas.openxmlformats.org/officeDocument/2006/relationships/tags" Target="../tags/tag303.xml"/><Relationship Id="rId7" Type="http://schemas.openxmlformats.org/officeDocument/2006/relationships/oleObject" Target="../embeddings/oleObject1.bin"/><Relationship Id="rId12" Type="http://schemas.openxmlformats.org/officeDocument/2006/relationships/image" Target="../media/image48.wmf"/><Relationship Id="rId2" Type="http://schemas.openxmlformats.org/officeDocument/2006/relationships/tags" Target="../tags/tag302.xml"/><Relationship Id="rId1" Type="http://schemas.openxmlformats.org/officeDocument/2006/relationships/tags" Target="../tags/tag300.xml"/><Relationship Id="rId6" Type="http://schemas.openxmlformats.org/officeDocument/2006/relationships/slideLayout" Target="../slideLayouts/slideLayout2.xml"/><Relationship Id="rId11" Type="http://schemas.openxmlformats.org/officeDocument/2006/relationships/oleObject" Target="../embeddings/oleObject3.bin"/><Relationship Id="rId5" Type="http://schemas.openxmlformats.org/officeDocument/2006/relationships/tags" Target="../tags/tag305.xml"/><Relationship Id="rId10" Type="http://schemas.openxmlformats.org/officeDocument/2006/relationships/image" Target="../media/image47.wmf"/><Relationship Id="rId4" Type="http://schemas.openxmlformats.org/officeDocument/2006/relationships/tags" Target="../tags/tag304.xml"/><Relationship Id="rId9" Type="http://schemas.openxmlformats.org/officeDocument/2006/relationships/oleObject" Target="../embeddings/oleObject2.bin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tags" Target="../tags/tag89.xml"/><Relationship Id="rId13" Type="http://schemas.openxmlformats.org/officeDocument/2006/relationships/tags" Target="../tags/tag94.xml"/><Relationship Id="rId18" Type="http://schemas.openxmlformats.org/officeDocument/2006/relationships/image" Target="../media/image6.jpeg"/><Relationship Id="rId3" Type="http://schemas.openxmlformats.org/officeDocument/2006/relationships/tags" Target="../tags/tag84.xml"/><Relationship Id="rId21" Type="http://schemas.openxmlformats.org/officeDocument/2006/relationships/image" Target="../media/image9.jpeg"/><Relationship Id="rId7" Type="http://schemas.openxmlformats.org/officeDocument/2006/relationships/tags" Target="../tags/tag88.xml"/><Relationship Id="rId12" Type="http://schemas.openxmlformats.org/officeDocument/2006/relationships/tags" Target="../tags/tag93.xml"/><Relationship Id="rId17" Type="http://schemas.openxmlformats.org/officeDocument/2006/relationships/slideLayout" Target="../slideLayouts/slideLayout7.xml"/><Relationship Id="rId2" Type="http://schemas.openxmlformats.org/officeDocument/2006/relationships/tags" Target="../tags/tag83.xml"/><Relationship Id="rId16" Type="http://schemas.openxmlformats.org/officeDocument/2006/relationships/tags" Target="../tags/tag97.xml"/><Relationship Id="rId20" Type="http://schemas.openxmlformats.org/officeDocument/2006/relationships/image" Target="../media/image8.jpeg"/><Relationship Id="rId1" Type="http://schemas.openxmlformats.org/officeDocument/2006/relationships/tags" Target="../tags/tag82.xml"/><Relationship Id="rId6" Type="http://schemas.openxmlformats.org/officeDocument/2006/relationships/tags" Target="../tags/tag87.xml"/><Relationship Id="rId11" Type="http://schemas.openxmlformats.org/officeDocument/2006/relationships/tags" Target="../tags/tag92.xml"/><Relationship Id="rId5" Type="http://schemas.openxmlformats.org/officeDocument/2006/relationships/tags" Target="../tags/tag86.xml"/><Relationship Id="rId15" Type="http://schemas.openxmlformats.org/officeDocument/2006/relationships/tags" Target="../tags/tag96.xml"/><Relationship Id="rId10" Type="http://schemas.openxmlformats.org/officeDocument/2006/relationships/tags" Target="../tags/tag91.xml"/><Relationship Id="rId19" Type="http://schemas.openxmlformats.org/officeDocument/2006/relationships/image" Target="../media/image7.jpeg"/><Relationship Id="rId4" Type="http://schemas.openxmlformats.org/officeDocument/2006/relationships/tags" Target="../tags/tag85.xml"/><Relationship Id="rId9" Type="http://schemas.openxmlformats.org/officeDocument/2006/relationships/tags" Target="../tags/tag90.xml"/><Relationship Id="rId14" Type="http://schemas.openxmlformats.org/officeDocument/2006/relationships/tags" Target="../tags/tag95.xml"/><Relationship Id="rId22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105.xml"/><Relationship Id="rId13" Type="http://schemas.openxmlformats.org/officeDocument/2006/relationships/image" Target="../media/image11.png"/><Relationship Id="rId3" Type="http://schemas.openxmlformats.org/officeDocument/2006/relationships/tags" Target="../tags/tag100.xml"/><Relationship Id="rId7" Type="http://schemas.openxmlformats.org/officeDocument/2006/relationships/tags" Target="../tags/tag104.xml"/><Relationship Id="rId12" Type="http://schemas.openxmlformats.org/officeDocument/2006/relationships/slideLayout" Target="../slideLayouts/slideLayout7.xml"/><Relationship Id="rId17" Type="http://schemas.microsoft.com/office/2007/relationships/hdphoto" Target="../media/hdphoto1.wdp"/><Relationship Id="rId2" Type="http://schemas.openxmlformats.org/officeDocument/2006/relationships/tags" Target="../tags/tag99.xml"/><Relationship Id="rId16" Type="http://schemas.openxmlformats.org/officeDocument/2006/relationships/image" Target="../media/image5.png"/><Relationship Id="rId1" Type="http://schemas.openxmlformats.org/officeDocument/2006/relationships/tags" Target="../tags/tag98.xml"/><Relationship Id="rId6" Type="http://schemas.openxmlformats.org/officeDocument/2006/relationships/tags" Target="../tags/tag103.xml"/><Relationship Id="rId11" Type="http://schemas.openxmlformats.org/officeDocument/2006/relationships/tags" Target="../tags/tag108.xml"/><Relationship Id="rId5" Type="http://schemas.openxmlformats.org/officeDocument/2006/relationships/tags" Target="../tags/tag102.xml"/><Relationship Id="rId15" Type="http://schemas.openxmlformats.org/officeDocument/2006/relationships/image" Target="../media/image13.png"/><Relationship Id="rId10" Type="http://schemas.openxmlformats.org/officeDocument/2006/relationships/tags" Target="../tags/tag107.xml"/><Relationship Id="rId4" Type="http://schemas.openxmlformats.org/officeDocument/2006/relationships/tags" Target="../tags/tag101.xml"/><Relationship Id="rId9" Type="http://schemas.openxmlformats.org/officeDocument/2006/relationships/tags" Target="../tags/tag106.xml"/><Relationship Id="rId1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tags" Target="../tags/tag111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110.xml"/><Relationship Id="rId1" Type="http://schemas.openxmlformats.org/officeDocument/2006/relationships/tags" Target="../tags/tag109.xml"/><Relationship Id="rId6" Type="http://schemas.openxmlformats.org/officeDocument/2006/relationships/tags" Target="../tags/tag114.xml"/><Relationship Id="rId5" Type="http://schemas.openxmlformats.org/officeDocument/2006/relationships/tags" Target="../tags/tag113.xml"/><Relationship Id="rId4" Type="http://schemas.openxmlformats.org/officeDocument/2006/relationships/tags" Target="../tags/tag11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122.xml"/><Relationship Id="rId13" Type="http://schemas.openxmlformats.org/officeDocument/2006/relationships/slideLayout" Target="../slideLayouts/slideLayout7.xml"/><Relationship Id="rId3" Type="http://schemas.openxmlformats.org/officeDocument/2006/relationships/tags" Target="../tags/tag117.xml"/><Relationship Id="rId7" Type="http://schemas.openxmlformats.org/officeDocument/2006/relationships/tags" Target="../tags/tag121.xml"/><Relationship Id="rId12" Type="http://schemas.openxmlformats.org/officeDocument/2006/relationships/tags" Target="../tags/tag126.xml"/><Relationship Id="rId2" Type="http://schemas.openxmlformats.org/officeDocument/2006/relationships/tags" Target="../tags/tag116.xml"/><Relationship Id="rId1" Type="http://schemas.openxmlformats.org/officeDocument/2006/relationships/tags" Target="../tags/tag115.xml"/><Relationship Id="rId6" Type="http://schemas.openxmlformats.org/officeDocument/2006/relationships/tags" Target="../tags/tag120.xml"/><Relationship Id="rId11" Type="http://schemas.openxmlformats.org/officeDocument/2006/relationships/tags" Target="../tags/tag125.xml"/><Relationship Id="rId5" Type="http://schemas.openxmlformats.org/officeDocument/2006/relationships/tags" Target="../tags/tag119.xml"/><Relationship Id="rId10" Type="http://schemas.openxmlformats.org/officeDocument/2006/relationships/tags" Target="../tags/tag124.xml"/><Relationship Id="rId4" Type="http://schemas.openxmlformats.org/officeDocument/2006/relationships/tags" Target="../tags/tag118.xml"/><Relationship Id="rId9" Type="http://schemas.openxmlformats.org/officeDocument/2006/relationships/tags" Target="../tags/tag12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134.xml"/><Relationship Id="rId13" Type="http://schemas.openxmlformats.org/officeDocument/2006/relationships/tags" Target="../tags/tag139.xml"/><Relationship Id="rId18" Type="http://schemas.openxmlformats.org/officeDocument/2006/relationships/image" Target="../media/image15.png"/><Relationship Id="rId3" Type="http://schemas.openxmlformats.org/officeDocument/2006/relationships/tags" Target="../tags/tag129.xml"/><Relationship Id="rId7" Type="http://schemas.openxmlformats.org/officeDocument/2006/relationships/tags" Target="../tags/tag133.xml"/><Relationship Id="rId12" Type="http://schemas.openxmlformats.org/officeDocument/2006/relationships/tags" Target="../tags/tag138.xml"/><Relationship Id="rId17" Type="http://schemas.openxmlformats.org/officeDocument/2006/relationships/slideLayout" Target="../slideLayouts/slideLayout7.xml"/><Relationship Id="rId2" Type="http://schemas.openxmlformats.org/officeDocument/2006/relationships/tags" Target="../tags/tag128.xml"/><Relationship Id="rId16" Type="http://schemas.openxmlformats.org/officeDocument/2006/relationships/tags" Target="../tags/tag142.xml"/><Relationship Id="rId1" Type="http://schemas.openxmlformats.org/officeDocument/2006/relationships/tags" Target="../tags/tag127.xml"/><Relationship Id="rId6" Type="http://schemas.openxmlformats.org/officeDocument/2006/relationships/tags" Target="../tags/tag132.xml"/><Relationship Id="rId11" Type="http://schemas.openxmlformats.org/officeDocument/2006/relationships/tags" Target="../tags/tag137.xml"/><Relationship Id="rId5" Type="http://schemas.openxmlformats.org/officeDocument/2006/relationships/tags" Target="../tags/tag131.xml"/><Relationship Id="rId15" Type="http://schemas.openxmlformats.org/officeDocument/2006/relationships/tags" Target="../tags/tag141.xml"/><Relationship Id="rId10" Type="http://schemas.openxmlformats.org/officeDocument/2006/relationships/tags" Target="../tags/tag136.xml"/><Relationship Id="rId4" Type="http://schemas.openxmlformats.org/officeDocument/2006/relationships/tags" Target="../tags/tag130.xml"/><Relationship Id="rId9" Type="http://schemas.openxmlformats.org/officeDocument/2006/relationships/tags" Target="../tags/tag135.xml"/><Relationship Id="rId14" Type="http://schemas.openxmlformats.org/officeDocument/2006/relationships/tags" Target="../tags/tag140.xml"/></Relationships>
</file>

<file path=ppt/slides/_rels/slide8.xml.rels><?xml version="1.0" encoding="UTF-8" standalone="yes"?>
<Relationships xmlns="http://schemas.openxmlformats.org/package/2006/relationships"><Relationship Id="rId13" Type="http://schemas.openxmlformats.org/officeDocument/2006/relationships/tags" Target="../tags/tag155.xml"/><Relationship Id="rId18" Type="http://schemas.openxmlformats.org/officeDocument/2006/relationships/image" Target="../media/image18.png"/><Relationship Id="rId26" Type="http://schemas.openxmlformats.org/officeDocument/2006/relationships/image" Target="../media/image22.png"/><Relationship Id="rId3" Type="http://schemas.openxmlformats.org/officeDocument/2006/relationships/tags" Target="../tags/tag145.xml"/><Relationship Id="rId21" Type="http://schemas.openxmlformats.org/officeDocument/2006/relationships/tags" Target="../tags/tag171.xml"/><Relationship Id="rId34" Type="http://schemas.openxmlformats.org/officeDocument/2006/relationships/image" Target="../media/image26.png"/><Relationship Id="rId7" Type="http://schemas.openxmlformats.org/officeDocument/2006/relationships/tags" Target="../tags/tag149.xml"/><Relationship Id="rId12" Type="http://schemas.openxmlformats.org/officeDocument/2006/relationships/tags" Target="../tags/tag154.xml"/><Relationship Id="rId17" Type="http://schemas.openxmlformats.org/officeDocument/2006/relationships/tags" Target="../tags/tag167.xml"/><Relationship Id="rId25" Type="http://schemas.openxmlformats.org/officeDocument/2006/relationships/tags" Target="../tags/tag177.xml"/><Relationship Id="rId33" Type="http://schemas.openxmlformats.org/officeDocument/2006/relationships/tags" Target="../tags/tag185.xml"/><Relationship Id="rId2" Type="http://schemas.openxmlformats.org/officeDocument/2006/relationships/tags" Target="../tags/tag144.xml"/><Relationship Id="rId16" Type="http://schemas.openxmlformats.org/officeDocument/2006/relationships/image" Target="../media/image17.png"/><Relationship Id="rId20" Type="http://schemas.openxmlformats.org/officeDocument/2006/relationships/image" Target="../media/image19.png"/><Relationship Id="rId29" Type="http://schemas.openxmlformats.org/officeDocument/2006/relationships/tags" Target="../tags/tag181.xml"/><Relationship Id="rId1" Type="http://schemas.openxmlformats.org/officeDocument/2006/relationships/tags" Target="../tags/tag143.xml"/><Relationship Id="rId6" Type="http://schemas.openxmlformats.org/officeDocument/2006/relationships/tags" Target="../tags/tag148.xml"/><Relationship Id="rId11" Type="http://schemas.openxmlformats.org/officeDocument/2006/relationships/tags" Target="../tags/tag153.xml"/><Relationship Id="rId24" Type="http://schemas.openxmlformats.org/officeDocument/2006/relationships/image" Target="../media/image21.png"/><Relationship Id="rId32" Type="http://schemas.openxmlformats.org/officeDocument/2006/relationships/image" Target="../media/image25.png"/><Relationship Id="rId37" Type="http://schemas.openxmlformats.org/officeDocument/2006/relationships/image" Target="../media/image27.png"/><Relationship Id="rId5" Type="http://schemas.openxmlformats.org/officeDocument/2006/relationships/tags" Target="../tags/tag147.xml"/><Relationship Id="rId15" Type="http://schemas.openxmlformats.org/officeDocument/2006/relationships/tags" Target="../tags/tag165.xml"/><Relationship Id="rId23" Type="http://schemas.openxmlformats.org/officeDocument/2006/relationships/tags" Target="../tags/tag173.xml"/><Relationship Id="rId28" Type="http://schemas.openxmlformats.org/officeDocument/2006/relationships/image" Target="../media/image23.png"/><Relationship Id="rId36" Type="http://schemas.openxmlformats.org/officeDocument/2006/relationships/tags" Target="../tags/tag187.xml"/><Relationship Id="rId10" Type="http://schemas.openxmlformats.org/officeDocument/2006/relationships/tags" Target="../tags/tag152.xml"/><Relationship Id="rId19" Type="http://schemas.openxmlformats.org/officeDocument/2006/relationships/tags" Target="../tags/tag169.xml"/><Relationship Id="rId31" Type="http://schemas.openxmlformats.org/officeDocument/2006/relationships/tags" Target="../tags/tag183.xml"/><Relationship Id="rId4" Type="http://schemas.openxmlformats.org/officeDocument/2006/relationships/tags" Target="../tags/tag146.xml"/><Relationship Id="rId9" Type="http://schemas.openxmlformats.org/officeDocument/2006/relationships/tags" Target="../tags/tag151.xml"/><Relationship Id="rId14" Type="http://schemas.openxmlformats.org/officeDocument/2006/relationships/slideLayout" Target="../slideLayouts/slideLayout7.xml"/><Relationship Id="rId22" Type="http://schemas.openxmlformats.org/officeDocument/2006/relationships/image" Target="../media/image20.png"/><Relationship Id="rId27" Type="http://schemas.openxmlformats.org/officeDocument/2006/relationships/tags" Target="../tags/tag179.xml"/><Relationship Id="rId30" Type="http://schemas.openxmlformats.org/officeDocument/2006/relationships/image" Target="../media/image24.png"/><Relationship Id="rId8" Type="http://schemas.openxmlformats.org/officeDocument/2006/relationships/tags" Target="../tags/tag150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163.xml"/><Relationship Id="rId13" Type="http://schemas.openxmlformats.org/officeDocument/2006/relationships/tags" Target="../tags/tag172.xml"/><Relationship Id="rId18" Type="http://schemas.openxmlformats.org/officeDocument/2006/relationships/image" Target="../media/image5.png"/><Relationship Id="rId26" Type="http://schemas.openxmlformats.org/officeDocument/2006/relationships/image" Target="../media/image31.png"/><Relationship Id="rId3" Type="http://schemas.openxmlformats.org/officeDocument/2006/relationships/tags" Target="../tags/tag158.xml"/><Relationship Id="rId21" Type="http://schemas.openxmlformats.org/officeDocument/2006/relationships/tags" Target="../tags/tag198.xml"/><Relationship Id="rId7" Type="http://schemas.openxmlformats.org/officeDocument/2006/relationships/tags" Target="../tags/tag162.xml"/><Relationship Id="rId12" Type="http://schemas.openxmlformats.org/officeDocument/2006/relationships/tags" Target="../tags/tag170.xml"/><Relationship Id="rId17" Type="http://schemas.openxmlformats.org/officeDocument/2006/relationships/slideLayout" Target="../slideLayouts/slideLayout7.xml"/><Relationship Id="rId25" Type="http://schemas.openxmlformats.org/officeDocument/2006/relationships/tags" Target="../tags/tag204.xml"/><Relationship Id="rId2" Type="http://schemas.openxmlformats.org/officeDocument/2006/relationships/tags" Target="../tags/tag157.xml"/><Relationship Id="rId16" Type="http://schemas.openxmlformats.org/officeDocument/2006/relationships/tags" Target="../tags/tag176.xml"/><Relationship Id="rId20" Type="http://schemas.openxmlformats.org/officeDocument/2006/relationships/image" Target="../media/image16.png"/><Relationship Id="rId1" Type="http://schemas.openxmlformats.org/officeDocument/2006/relationships/tags" Target="../tags/tag156.xml"/><Relationship Id="rId6" Type="http://schemas.openxmlformats.org/officeDocument/2006/relationships/tags" Target="../tags/tag161.xml"/><Relationship Id="rId11" Type="http://schemas.openxmlformats.org/officeDocument/2006/relationships/tags" Target="../tags/tag168.xml"/><Relationship Id="rId24" Type="http://schemas.openxmlformats.org/officeDocument/2006/relationships/image" Target="../media/image30.png"/><Relationship Id="rId5" Type="http://schemas.openxmlformats.org/officeDocument/2006/relationships/tags" Target="../tags/tag160.xml"/><Relationship Id="rId15" Type="http://schemas.openxmlformats.org/officeDocument/2006/relationships/tags" Target="../tags/tag175.xml"/><Relationship Id="rId23" Type="http://schemas.openxmlformats.org/officeDocument/2006/relationships/tags" Target="../tags/tag200.xml"/><Relationship Id="rId28" Type="http://schemas.openxmlformats.org/officeDocument/2006/relationships/image" Target="../media/image32.png"/><Relationship Id="rId10" Type="http://schemas.openxmlformats.org/officeDocument/2006/relationships/tags" Target="../tags/tag166.xml"/><Relationship Id="rId19" Type="http://schemas.microsoft.com/office/2007/relationships/hdphoto" Target="../media/hdphoto1.wdp"/><Relationship Id="rId31" Type="http://schemas.openxmlformats.org/officeDocument/2006/relationships/image" Target="../media/image33.png"/><Relationship Id="rId4" Type="http://schemas.openxmlformats.org/officeDocument/2006/relationships/tags" Target="../tags/tag159.xml"/><Relationship Id="rId9" Type="http://schemas.openxmlformats.org/officeDocument/2006/relationships/tags" Target="../tags/tag164.xml"/><Relationship Id="rId14" Type="http://schemas.openxmlformats.org/officeDocument/2006/relationships/tags" Target="../tags/tag174.xml"/><Relationship Id="rId22" Type="http://schemas.openxmlformats.org/officeDocument/2006/relationships/image" Target="../media/image29.png"/><Relationship Id="rId27" Type="http://schemas.openxmlformats.org/officeDocument/2006/relationships/tags" Target="../tags/tag207.xml"/><Relationship Id="rId30" Type="http://schemas.openxmlformats.org/officeDocument/2006/relationships/tags" Target="../tags/tag20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5"/>
          <p:cNvSpPr/>
          <p:nvPr>
            <p:custDataLst>
              <p:tags r:id="rId1"/>
            </p:custDataLst>
          </p:nvPr>
        </p:nvSpPr>
        <p:spPr>
          <a:xfrm>
            <a:off x="2751023" y="2998885"/>
            <a:ext cx="6503704" cy="1175706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6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第</a:t>
            </a:r>
            <a:r>
              <a:rPr lang="en-US" altLang="zh-CN" sz="6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3</a:t>
            </a:r>
            <a:r>
              <a:rPr lang="zh-CN" altLang="en-US" sz="6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节  热机的效率</a:t>
            </a:r>
            <a:endParaRPr lang="en-US" altLang="zh-CN" sz="6000" b="1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098" name="Text Box 4"/>
          <p:cNvSpPr txBox="1"/>
          <p:nvPr>
            <p:custDataLst>
              <p:tags r:id="rId2"/>
            </p:custDataLst>
          </p:nvPr>
        </p:nvSpPr>
        <p:spPr>
          <a:xfrm>
            <a:off x="2855640" y="1412776"/>
            <a:ext cx="9036050" cy="82994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4800" dirty="0">
                <a:solidFill>
                  <a:srgbClr val="070707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第十四章 内能的利用</a:t>
            </a:r>
          </a:p>
        </p:txBody>
      </p:sp>
      <p:pic>
        <p:nvPicPr>
          <p:cNvPr id="2" name="Picture 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12115800" y="110998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文本框 16"/>
          <p:cNvSpPr txBox="1"/>
          <p:nvPr>
            <p:custDataLst>
              <p:tags r:id="rId1"/>
            </p:custDataLst>
          </p:nvPr>
        </p:nvSpPr>
        <p:spPr>
          <a:xfrm>
            <a:off x="335280" y="260985"/>
            <a:ext cx="344614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lnSpc>
                <a:spcPct val="10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sym typeface="宋体" panose="02010600030101010101" pitchFamily="2" charset="-122"/>
              </a:rPr>
              <a:t>三、热机的效率</a:t>
            </a:r>
          </a:p>
        </p:txBody>
      </p:sp>
      <p:sp>
        <p:nvSpPr>
          <p:cNvPr id="7" name="文本框 6"/>
          <p:cNvSpPr txBox="1"/>
          <p:nvPr>
            <p:custDataLst>
              <p:tags r:id="rId2"/>
            </p:custDataLst>
          </p:nvPr>
        </p:nvSpPr>
        <p:spPr>
          <a:xfrm>
            <a:off x="1559560" y="1222703"/>
            <a:ext cx="3126443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eaLnBrk="1" hangingPunct="1">
              <a:buNone/>
            </a:pPr>
            <a:r>
              <a:rPr lang="en-US" altLang="zh-CN" sz="32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1.</a:t>
            </a:r>
            <a:r>
              <a:rPr lang="zh-CN" altLang="en-US" sz="3200" b="1"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  <a:sym typeface="宋体" panose="02010600030101010101" pitchFamily="2" charset="-122"/>
              </a:rPr>
              <a:t>定义：</a:t>
            </a:r>
            <a:endParaRPr lang="zh-CN" altLang="en-US" sz="3200" b="1">
              <a:latin typeface="华文楷体" panose="02010600040101010101" pitchFamily="2" charset="-122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2" name="文本框 11"/>
          <p:cNvSpPr txBox="1"/>
          <p:nvPr>
            <p:custDataLst>
              <p:tags r:id="rId3"/>
            </p:custDataLst>
          </p:nvPr>
        </p:nvSpPr>
        <p:spPr>
          <a:xfrm>
            <a:off x="1559560" y="3801649"/>
            <a:ext cx="2167602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lvl="0" indent="0" eaLnBrk="1" hangingPunct="1">
              <a:spcBef>
                <a:spcPct val="0"/>
              </a:spcBef>
              <a:buNone/>
            </a:pPr>
            <a:r>
              <a:rPr lang="en-US" altLang="zh-CN" sz="32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2.</a:t>
            </a:r>
            <a:r>
              <a:rPr lang="zh-CN" altLang="en-US" sz="3200" b="1"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  <a:sym typeface="宋体" panose="02010600030101010101" pitchFamily="2" charset="-122"/>
              </a:rPr>
              <a:t>公式：</a:t>
            </a:r>
            <a:endParaRPr lang="zh-CN" altLang="en-US" sz="3200" b="1">
              <a:latin typeface="华文楷体" panose="02010600040101010101" pitchFamily="2" charset="-122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6" name="文本框 15"/>
          <p:cNvSpPr txBox="1"/>
          <p:nvPr>
            <p:custDataLst>
              <p:tags r:id="rId4"/>
            </p:custDataLst>
          </p:nvPr>
        </p:nvSpPr>
        <p:spPr>
          <a:xfrm>
            <a:off x="695325" y="2103755"/>
            <a:ext cx="11550650" cy="1076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20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  <a:sym typeface="宋体" panose="02010600030101010101" pitchFamily="2" charset="-122"/>
              </a:rPr>
              <a:t>   </a:t>
            </a:r>
            <a:r>
              <a:rPr lang="zh-CN" altLang="en-US" sz="3200" b="1">
                <a:solidFill>
                  <a:srgbClr val="0000FF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  <a:sym typeface="宋体" panose="02010600030101010101" pitchFamily="2" charset="-122"/>
              </a:rPr>
              <a:t>用来做有用功的这部分能量</a:t>
            </a:r>
            <a:r>
              <a:rPr lang="zh-CN" altLang="en-US" sz="3200"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  <a:sym typeface="宋体" panose="02010600030101010101" pitchFamily="2" charset="-122"/>
              </a:rPr>
              <a:t>与</a:t>
            </a:r>
            <a:r>
              <a:rPr lang="zh-CN" altLang="en-US" sz="3200" b="1">
                <a:solidFill>
                  <a:srgbClr val="0000FF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  <a:sym typeface="宋体" panose="02010600030101010101" pitchFamily="2" charset="-122"/>
              </a:rPr>
              <a:t>燃料完全燃烧放出的热量</a:t>
            </a:r>
            <a:r>
              <a:rPr lang="zh-CN" altLang="en-US" sz="3200"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  <a:sym typeface="宋体" panose="02010600030101010101" pitchFamily="2" charset="-122"/>
              </a:rPr>
              <a:t>之比，叫做热机的效率。</a:t>
            </a:r>
            <a:endParaRPr lang="zh-CN" altLang="en-US" sz="3200">
              <a:latin typeface="华文楷体" panose="02010600040101010101" pitchFamily="2" charset="-122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18" name="组合 17"/>
          <p:cNvGrpSpPr/>
          <p:nvPr>
            <p:custDataLst>
              <p:tags r:id="rId5"/>
            </p:custDataLst>
          </p:nvPr>
        </p:nvGrpSpPr>
        <p:grpSpPr>
          <a:xfrm>
            <a:off x="6311734" y="3500669"/>
            <a:ext cx="2019242" cy="1043548"/>
            <a:chOff x="2398040" y="4212940"/>
            <a:chExt cx="1702913" cy="1043548"/>
          </a:xfrm>
        </p:grpSpPr>
        <p:sp>
          <p:nvSpPr>
            <p:cNvPr id="19" name="文本框 18"/>
            <p:cNvSpPr txBox="1"/>
            <p:nvPr>
              <p:custDataLst>
                <p:tags r:id="rId15"/>
              </p:custDataLst>
            </p:nvPr>
          </p:nvSpPr>
          <p:spPr>
            <a:xfrm>
              <a:off x="2398040" y="4488018"/>
              <a:ext cx="462664" cy="5909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indent="-228600">
                <a:lnSpc>
                  <a:spcPct val="90000"/>
                </a:lnSpc>
                <a:spcBef>
                  <a:spcPts val="1000"/>
                </a:spcBef>
              </a:pPr>
              <a:r>
                <a:rPr lang="en-US" altLang="zh-CN" sz="3600" i="1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  <a:sym typeface="+mn-ea"/>
                </a:rPr>
                <a:t>ŋ  </a:t>
              </a:r>
              <a:endParaRPr lang="zh-CN" altLang="zh-CN" sz="3600" i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20" name="文本框 19"/>
            <p:cNvSpPr txBox="1"/>
            <p:nvPr>
              <p:custDataLst>
                <p:tags r:id="rId16"/>
              </p:custDataLst>
            </p:nvPr>
          </p:nvSpPr>
          <p:spPr>
            <a:xfrm>
              <a:off x="3152758" y="4778333"/>
              <a:ext cx="825123" cy="47815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indent="-228600" algn="just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</a:pPr>
              <a:r>
                <a:rPr lang="en-US" altLang="zh-CN" sz="2800" i="1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</a:rPr>
                <a:t>Q</a:t>
              </a:r>
              <a:r>
                <a:rPr lang="zh-CN" altLang="en-US" sz="2800" baseline="-25000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</a:rPr>
                <a:t>放</a:t>
              </a:r>
              <a:endParaRPr lang="zh-CN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22" name="文本框 21"/>
            <p:cNvSpPr txBox="1"/>
            <p:nvPr>
              <p:custDataLst>
                <p:tags r:id="rId17"/>
              </p:custDataLst>
            </p:nvPr>
          </p:nvSpPr>
          <p:spPr>
            <a:xfrm>
              <a:off x="3171395" y="4212940"/>
              <a:ext cx="929558" cy="52197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2800" i="1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</a:rPr>
                <a:t>Q</a:t>
              </a:r>
              <a:r>
                <a:rPr lang="zh-CN" altLang="en-US" sz="2800" baseline="-25000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</a:rPr>
                <a:t>吸</a:t>
              </a:r>
              <a:endParaRPr lang="zh-CN" altLang="en-US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endParaRPr>
            </a:p>
          </p:txBody>
        </p:sp>
        <p:cxnSp>
          <p:nvCxnSpPr>
            <p:cNvPr id="26" name="直接连接符 25"/>
            <p:cNvCxnSpPr/>
            <p:nvPr>
              <p:custDataLst>
                <p:tags r:id="rId18"/>
              </p:custDataLst>
            </p:nvPr>
          </p:nvCxnSpPr>
          <p:spPr>
            <a:xfrm>
              <a:off x="3171395" y="4811776"/>
              <a:ext cx="667068" cy="2422"/>
            </a:xfrm>
            <a:prstGeom prst="line">
              <a:avLst/>
            </a:prstGeom>
          </p:spPr>
          <p:style>
            <a:lnRef idx="3">
              <a:sysClr val="windowText" lastClr="000000"/>
            </a:lnRef>
            <a:fillRef idx="0">
              <a:sysClr val="windowText" lastClr="000000"/>
            </a:fillRef>
            <a:effectRef idx="2">
              <a:sysClr val="windowText" lastClr="000000"/>
            </a:effectRef>
            <a:fontRef idx="minor">
              <a:sysClr val="windowText" lastClr="000000"/>
            </a:fontRef>
          </p:style>
        </p:cxnSp>
        <p:sp>
          <p:nvSpPr>
            <p:cNvPr id="27" name="文本框 26"/>
            <p:cNvSpPr txBox="1"/>
            <p:nvPr>
              <p:custDataLst>
                <p:tags r:id="rId19"/>
              </p:custDataLst>
            </p:nvPr>
          </p:nvSpPr>
          <p:spPr>
            <a:xfrm>
              <a:off x="2656574" y="4598818"/>
              <a:ext cx="621797" cy="4801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indent="-228600">
                <a:lnSpc>
                  <a:spcPct val="90000"/>
                </a:lnSpc>
                <a:spcBef>
                  <a:spcPts val="1000"/>
                </a:spcBef>
              </a:pPr>
              <a:r>
                <a:rPr lang="en-US" altLang="zh-CN" sz="2800" i="1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  <a:sym typeface="+mn-ea"/>
                </a:rPr>
                <a:t> = </a:t>
              </a:r>
              <a:endParaRPr lang="zh-CN" altLang="zh-CN" sz="2800" i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29" name="圆角矩形 28"/>
          <p:cNvSpPr/>
          <p:nvPr>
            <p:custDataLst>
              <p:tags r:id="rId6"/>
            </p:custDataLst>
          </p:nvPr>
        </p:nvSpPr>
        <p:spPr>
          <a:xfrm>
            <a:off x="6311900" y="1988820"/>
            <a:ext cx="4608830" cy="791845"/>
          </a:xfrm>
          <a:prstGeom prst="roundRect">
            <a:avLst/>
          </a:prstGeom>
          <a:noFill/>
          <a:ln w="3810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0" name="组合 29"/>
          <p:cNvGrpSpPr/>
          <p:nvPr>
            <p:custDataLst>
              <p:tags r:id="rId7"/>
            </p:custDataLst>
          </p:nvPr>
        </p:nvGrpSpPr>
        <p:grpSpPr>
          <a:xfrm>
            <a:off x="3452964" y="3476539"/>
            <a:ext cx="2019242" cy="1043548"/>
            <a:chOff x="2398040" y="4212940"/>
            <a:chExt cx="1702913" cy="1043548"/>
          </a:xfrm>
        </p:grpSpPr>
        <p:sp>
          <p:nvSpPr>
            <p:cNvPr id="31" name="文本框 30"/>
            <p:cNvSpPr txBox="1"/>
            <p:nvPr>
              <p:custDataLst>
                <p:tags r:id="rId10"/>
              </p:custDataLst>
            </p:nvPr>
          </p:nvSpPr>
          <p:spPr>
            <a:xfrm>
              <a:off x="2398040" y="4488018"/>
              <a:ext cx="462664" cy="5909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indent="-228600">
                <a:lnSpc>
                  <a:spcPct val="90000"/>
                </a:lnSpc>
                <a:spcBef>
                  <a:spcPts val="1000"/>
                </a:spcBef>
              </a:pPr>
              <a:r>
                <a:rPr lang="en-US" altLang="zh-CN" sz="3600" i="1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  <a:sym typeface="+mn-ea"/>
                </a:rPr>
                <a:t>ŋ  </a:t>
              </a:r>
              <a:endParaRPr lang="zh-CN" altLang="zh-CN" sz="3600" i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32" name="文本框 31"/>
            <p:cNvSpPr txBox="1"/>
            <p:nvPr>
              <p:custDataLst>
                <p:tags r:id="rId11"/>
              </p:custDataLst>
            </p:nvPr>
          </p:nvSpPr>
          <p:spPr>
            <a:xfrm>
              <a:off x="3152758" y="4778333"/>
              <a:ext cx="825123" cy="47815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indent="-228600" algn="just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</a:pPr>
              <a:r>
                <a:rPr lang="en-US" altLang="zh-CN" sz="2800" i="1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</a:rPr>
                <a:t>Q</a:t>
              </a:r>
              <a:r>
                <a:rPr lang="zh-CN" altLang="en-US" sz="2800" baseline="-25000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</a:rPr>
                <a:t>放</a:t>
              </a:r>
              <a:endParaRPr lang="zh-CN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33" name="文本框 32"/>
            <p:cNvSpPr txBox="1"/>
            <p:nvPr>
              <p:custDataLst>
                <p:tags r:id="rId12"/>
              </p:custDataLst>
            </p:nvPr>
          </p:nvSpPr>
          <p:spPr>
            <a:xfrm>
              <a:off x="3171395" y="4212940"/>
              <a:ext cx="929558" cy="52197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2800" i="1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</a:rPr>
                <a:t>W</a:t>
              </a:r>
              <a:r>
                <a:rPr lang="zh-CN" altLang="en-US" sz="2800" baseline="-25000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</a:rPr>
                <a:t>有</a:t>
              </a:r>
              <a:endParaRPr lang="zh-CN" altLang="en-US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endParaRPr>
            </a:p>
          </p:txBody>
        </p:sp>
        <p:cxnSp>
          <p:nvCxnSpPr>
            <p:cNvPr id="34" name="直接连接符 33"/>
            <p:cNvCxnSpPr/>
            <p:nvPr>
              <p:custDataLst>
                <p:tags r:id="rId13"/>
              </p:custDataLst>
            </p:nvPr>
          </p:nvCxnSpPr>
          <p:spPr>
            <a:xfrm>
              <a:off x="3171395" y="4811776"/>
              <a:ext cx="667068" cy="2422"/>
            </a:xfrm>
            <a:prstGeom prst="line">
              <a:avLst/>
            </a:prstGeom>
          </p:spPr>
          <p:style>
            <a:lnRef idx="3">
              <a:sysClr val="windowText" lastClr="000000"/>
            </a:lnRef>
            <a:fillRef idx="0">
              <a:sysClr val="windowText" lastClr="000000"/>
            </a:fillRef>
            <a:effectRef idx="2">
              <a:sysClr val="windowText" lastClr="000000"/>
            </a:effectRef>
            <a:fontRef idx="minor">
              <a:sysClr val="windowText" lastClr="000000"/>
            </a:fontRef>
          </p:style>
        </p:cxnSp>
        <p:sp>
          <p:nvSpPr>
            <p:cNvPr id="35" name="文本框 34"/>
            <p:cNvSpPr txBox="1"/>
            <p:nvPr>
              <p:custDataLst>
                <p:tags r:id="rId14"/>
              </p:custDataLst>
            </p:nvPr>
          </p:nvSpPr>
          <p:spPr>
            <a:xfrm>
              <a:off x="2656574" y="4598818"/>
              <a:ext cx="621797" cy="4801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indent="-228600">
                <a:lnSpc>
                  <a:spcPct val="90000"/>
                </a:lnSpc>
                <a:spcBef>
                  <a:spcPts val="1000"/>
                </a:spcBef>
              </a:pPr>
              <a:r>
                <a:rPr lang="en-US" altLang="zh-CN" sz="2800" i="1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  <a:sym typeface="+mn-ea"/>
                </a:rPr>
                <a:t> = </a:t>
              </a:r>
              <a:endParaRPr lang="zh-CN" altLang="zh-CN" sz="2800" i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36" name="TextBox 23"/>
          <p:cNvSpPr txBox="1"/>
          <p:nvPr>
            <p:custDataLst>
              <p:tags r:id="rId8"/>
            </p:custDataLst>
          </p:nvPr>
        </p:nvSpPr>
        <p:spPr>
          <a:xfrm>
            <a:off x="1559797" y="5420783"/>
            <a:ext cx="6270363" cy="769620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en-US" altLang="zh-CN" sz="32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Arial"/>
              </a:rPr>
              <a:t>3.热机的效率都小于1且无单位</a:t>
            </a:r>
            <a:r>
              <a:rPr lang="en-US" altLang="zh-CN" sz="32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。</a:t>
            </a:r>
          </a:p>
        </p:txBody>
      </p:sp>
      <p:sp>
        <p:nvSpPr>
          <p:cNvPr id="37" name="文本框 36"/>
          <p:cNvSpPr txBox="1"/>
          <p:nvPr>
            <p:custDataLst>
              <p:tags r:id="rId9"/>
            </p:custDataLst>
          </p:nvPr>
        </p:nvSpPr>
        <p:spPr>
          <a:xfrm>
            <a:off x="8256270" y="3789045"/>
            <a:ext cx="345122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b="1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（燃料烧水的效率）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  <p:cond evt="onBegin" delay="0">
                          <p:tn val="6"/>
                        </p:cond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  <p:cond evt="onBegin" delay="0">
                          <p:tn val="10"/>
                        </p:cond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  <p:cond evt="onBegin" delay="0">
                          <p:tn val="14"/>
                        </p:cond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  <p:cond evt="onBegin" delay="0">
                          <p:tn val="18"/>
                        </p:cond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  <p:cond evt="onBegin" delay="0">
                          <p:tn val="22"/>
                        </p:cond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  <p:cond evt="onBegin" delay="0">
                          <p:tn val="26"/>
                        </p:cond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  <p:cond evt="onBegin" delay="0">
                          <p:tn val="30"/>
                        </p:cond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/>
      <p:bldP spid="16" grpId="0"/>
      <p:bldP spid="29" grpId="0" animBg="1"/>
      <p:bldP spid="36" grpId="0" animBg="1"/>
      <p:bldP spid="3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文本框 16"/>
          <p:cNvSpPr txBox="1"/>
          <p:nvPr>
            <p:custDataLst>
              <p:tags r:id="rId1"/>
            </p:custDataLst>
          </p:nvPr>
        </p:nvSpPr>
        <p:spPr>
          <a:xfrm>
            <a:off x="335280" y="260985"/>
            <a:ext cx="344614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lnSpc>
                <a:spcPct val="10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sym typeface="宋体" panose="02010600030101010101" pitchFamily="2" charset="-122"/>
              </a:rPr>
              <a:t>三、热机的效率</a:t>
            </a: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colorTemperature colorTemp="88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46195" y="3679624"/>
            <a:ext cx="2166427" cy="12243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内容占位符 2"/>
          <p:cNvSpPr txBox="1"/>
          <p:nvPr>
            <p:custDataLst>
              <p:tags r:id="rId3"/>
            </p:custDataLst>
          </p:nvPr>
        </p:nvSpPr>
        <p:spPr bwMode="auto">
          <a:xfrm>
            <a:off x="2187580" y="1222717"/>
            <a:ext cx="7816839" cy="8156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000">
                <a:latin typeface="黑体" panose="02010609060101010101" pitchFamily="49" charset="-122"/>
                <a:ea typeface="黑体" panose="02010609060101010101" pitchFamily="49" charset="-122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latin typeface="华文楷体" panose="02010600040101010101" pitchFamily="2" charset="-122"/>
                <a:ea typeface="华文楷体" panose="0201060004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latin typeface="华文楷体" panose="02010600040101010101" pitchFamily="2" charset="-122"/>
                <a:ea typeface="华文楷体" panose="0201060004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华文楷体" panose="02010600040101010101" pitchFamily="2" charset="-122"/>
                <a:ea typeface="华文楷体" panose="0201060004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华文楷体" panose="02010600040101010101" pitchFamily="2" charset="-122"/>
                <a:ea typeface="华文楷体" panose="02010600040101010101" pitchFamily="2" charset="-122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/>
            </a:lvl9pPr>
          </a:lstStyle>
          <a:p>
            <a:pPr marL="0" algn="just">
              <a:spcBef>
                <a:spcPts val="1000"/>
              </a:spcBef>
              <a:buClrTx/>
              <a:buSzTx/>
              <a:buNone/>
            </a:pPr>
            <a:r>
              <a:rPr lang="zh-CN" altLang="en-US" sz="3200" b="1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  <a:sym typeface="宋体" panose="02010600030101010101" pitchFamily="2" charset="-122"/>
              </a:rPr>
              <a:t>问题：</a:t>
            </a:r>
            <a:r>
              <a:rPr lang="zh-CN" sz="3200" b="1">
                <a:solidFill>
                  <a:srgbClr val="0000FF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  <a:sym typeface="宋体" panose="02010600030101010101" pitchFamily="2" charset="-122"/>
              </a:rPr>
              <a:t>热机</a:t>
            </a:r>
            <a:r>
              <a:rPr lang="zh-CN" sz="3200" b="1"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  <a:sym typeface="宋体" panose="02010600030101010101" pitchFamily="2" charset="-122"/>
              </a:rPr>
              <a:t>工作时，能不能将燃料所</a:t>
            </a:r>
            <a:r>
              <a:rPr lang="zh-CN" altLang="en-US" sz="3200" b="1"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  <a:sym typeface="宋体" panose="02010600030101010101" pitchFamily="2" charset="-122"/>
              </a:rPr>
              <a:t>放出的热量</a:t>
            </a:r>
            <a:r>
              <a:rPr lang="zh-CN" sz="3200" b="1"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  <a:sym typeface="宋体" panose="02010600030101010101" pitchFamily="2" charset="-122"/>
              </a:rPr>
              <a:t>全部用来对外做功呢？</a:t>
            </a:r>
          </a:p>
        </p:txBody>
      </p:sp>
      <p:pic>
        <p:nvPicPr>
          <p:cNvPr id="4" name="Picture 2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/>
          <a:srcRect l="40899"/>
          <a:stretch>
            <a:fillRect/>
          </a:stretch>
        </p:blipFill>
        <p:spPr>
          <a:xfrm>
            <a:off x="4372344" y="3562028"/>
            <a:ext cx="2892667" cy="13292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对话气泡: 矩形 4"/>
          <p:cNvSpPr/>
          <p:nvPr>
            <p:custDataLst>
              <p:tags r:id="rId5"/>
            </p:custDataLst>
          </p:nvPr>
        </p:nvSpPr>
        <p:spPr>
          <a:xfrm>
            <a:off x="3645105" y="2421866"/>
            <a:ext cx="3583335" cy="938126"/>
          </a:xfrm>
          <a:prstGeom prst="wedgeRectCallout">
            <a:avLst>
              <a:gd name="adj1" fmla="val 16861"/>
              <a:gd name="adj2" fmla="val 83611"/>
            </a:avLst>
          </a:prstGeom>
          <a:ln w="28575"/>
        </p:spPr>
        <p:style>
          <a:lnRef idx="2">
            <a:srgbClr val="70AD47"/>
          </a:lnRef>
          <a:fillRef idx="1">
            <a:sysClr val="window" lastClr="FFFFFF"/>
          </a:fillRef>
          <a:effectRef idx="0">
            <a:srgbClr val="70AD47"/>
          </a:effectRef>
          <a:fontRef idx="minor">
            <a:sysClr val="windowText" lastClr="000000"/>
          </a:fontRef>
        </p:style>
        <p:txBody>
          <a:bodyPr rtlCol="0" anchor="ctr"/>
          <a:lstStyle/>
          <a:p>
            <a:pPr algn="ctr"/>
            <a:r>
              <a:rPr lang="zh-CN" altLang="en-US" sz="2800">
                <a:solidFill>
                  <a:sysClr val="windowText" lastClr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由于机械传动等，克服摩擦所消耗的能量</a:t>
            </a:r>
          </a:p>
        </p:txBody>
      </p:sp>
      <p:sp>
        <p:nvSpPr>
          <p:cNvPr id="6" name="对话气泡: 矩形 5"/>
          <p:cNvSpPr/>
          <p:nvPr>
            <p:custDataLst>
              <p:tags r:id="rId6"/>
            </p:custDataLst>
          </p:nvPr>
        </p:nvSpPr>
        <p:spPr>
          <a:xfrm>
            <a:off x="7874696" y="3356883"/>
            <a:ext cx="2129723" cy="1463912"/>
          </a:xfrm>
          <a:prstGeom prst="wedgeRectCallout">
            <a:avLst>
              <a:gd name="adj1" fmla="val -76600"/>
              <a:gd name="adj2" fmla="val 16864"/>
            </a:avLst>
          </a:prstGeom>
          <a:ln w="38100">
            <a:solidFill>
              <a:srgbClr val="FF0000"/>
            </a:solidFill>
          </a:ln>
        </p:spPr>
        <p:style>
          <a:lnRef idx="2">
            <a:srgbClr val="70AD47"/>
          </a:lnRef>
          <a:fillRef idx="1">
            <a:sysClr val="window" lastClr="FFFFFF"/>
          </a:fillRef>
          <a:effectRef idx="0">
            <a:srgbClr val="70AD47"/>
          </a:effectRef>
          <a:fontRef idx="minor">
            <a:sysClr val="windowText" lastClr="000000"/>
          </a:fontRef>
        </p:style>
        <p:txBody>
          <a:bodyPr rtlCol="0" anchor="ctr"/>
          <a:lstStyle/>
          <a:p>
            <a:r>
              <a:rPr lang="zh-CN" altLang="en-US" sz="2800" b="1">
                <a:solidFill>
                  <a:sysClr val="windowText" lastClr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热机真正转变为对外做功的部分</a:t>
            </a:r>
          </a:p>
        </p:txBody>
      </p:sp>
      <p:sp>
        <p:nvSpPr>
          <p:cNvPr id="8" name="对话气泡: 矩形 6"/>
          <p:cNvSpPr/>
          <p:nvPr>
            <p:custDataLst>
              <p:tags r:id="rId7"/>
            </p:custDataLst>
          </p:nvPr>
        </p:nvSpPr>
        <p:spPr>
          <a:xfrm>
            <a:off x="5994399" y="5271578"/>
            <a:ext cx="2183486" cy="825469"/>
          </a:xfrm>
          <a:prstGeom prst="wedgeRectCallout">
            <a:avLst>
              <a:gd name="adj1" fmla="val -33299"/>
              <a:gd name="adj2" fmla="val -94146"/>
            </a:avLst>
          </a:prstGeom>
          <a:ln w="28575"/>
        </p:spPr>
        <p:style>
          <a:lnRef idx="2">
            <a:srgbClr val="70AD47"/>
          </a:lnRef>
          <a:fillRef idx="1">
            <a:sysClr val="window" lastClr="FFFFFF"/>
          </a:fillRef>
          <a:effectRef idx="0">
            <a:srgbClr val="70AD47"/>
          </a:effectRef>
          <a:fontRef idx="minor">
            <a:sysClr val="windowText" lastClr="000000"/>
          </a:fontRef>
        </p:style>
        <p:txBody>
          <a:bodyPr rtlCol="0" anchor="ctr"/>
          <a:lstStyle/>
          <a:p>
            <a:pPr algn="ctr"/>
            <a:r>
              <a:rPr lang="zh-CN" altLang="en-US" sz="2800">
                <a:solidFill>
                  <a:sysClr val="windowText" lastClr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机械传热损失的能量</a:t>
            </a:r>
          </a:p>
        </p:txBody>
      </p:sp>
      <p:sp>
        <p:nvSpPr>
          <p:cNvPr id="9" name="对话气泡: 矩形 7"/>
          <p:cNvSpPr/>
          <p:nvPr>
            <p:custDataLst>
              <p:tags r:id="rId8"/>
            </p:custDataLst>
          </p:nvPr>
        </p:nvSpPr>
        <p:spPr>
          <a:xfrm>
            <a:off x="3280603" y="5232116"/>
            <a:ext cx="2183485" cy="863486"/>
          </a:xfrm>
          <a:prstGeom prst="wedgeRectCallout">
            <a:avLst>
              <a:gd name="adj1" fmla="val 29774"/>
              <a:gd name="adj2" fmla="val -86637"/>
            </a:avLst>
          </a:prstGeom>
          <a:ln w="28575"/>
        </p:spPr>
        <p:style>
          <a:lnRef idx="2">
            <a:srgbClr val="70AD47"/>
          </a:lnRef>
          <a:fillRef idx="1">
            <a:sysClr val="window" lastClr="FFFFFF"/>
          </a:fillRef>
          <a:effectRef idx="0">
            <a:srgbClr val="70AD47"/>
          </a:effectRef>
          <a:fontRef idx="minor">
            <a:sysClr val="windowText" lastClr="000000"/>
          </a:fontRef>
        </p:style>
        <p:txBody>
          <a:bodyPr rtlCol="0" anchor="ctr"/>
          <a:lstStyle/>
          <a:p>
            <a:pPr algn="ctr"/>
            <a:r>
              <a:rPr lang="zh-CN" altLang="en-US" sz="2800">
                <a:solidFill>
                  <a:sysClr val="windowText" lastClr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废气排出带走的能量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文本框 16"/>
          <p:cNvSpPr txBox="1"/>
          <p:nvPr>
            <p:custDataLst>
              <p:tags r:id="rId1"/>
            </p:custDataLst>
          </p:nvPr>
        </p:nvSpPr>
        <p:spPr>
          <a:xfrm>
            <a:off x="335280" y="260985"/>
            <a:ext cx="344614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lnSpc>
                <a:spcPct val="10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sym typeface="宋体" panose="02010600030101010101" pitchFamily="2" charset="-122"/>
              </a:rPr>
              <a:t>三、热机的效率</a:t>
            </a:r>
          </a:p>
        </p:txBody>
      </p:sp>
      <p:sp>
        <p:nvSpPr>
          <p:cNvPr id="7" name="Rectangle 3"/>
          <p:cNvSpPr/>
          <p:nvPr>
            <p:custDataLst>
              <p:tags r:id="rId2"/>
            </p:custDataLst>
          </p:nvPr>
        </p:nvSpPr>
        <p:spPr>
          <a:xfrm>
            <a:off x="1749357" y="3659601"/>
            <a:ext cx="1642577" cy="1384995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</a:bodyPr>
          <a:lstStyle>
            <a:lvl1pPr marL="0" lv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  <a:defRPr sz="1800" b="0" i="0" u="none" kern="1200">
                <a:solidFill>
                  <a:sysClr val="windowText" lastClr="000000"/>
                </a:solidFill>
                <a:latin typeface="Calibri" panose="020F0502020204030204" pitchFamily="34" charset="0"/>
                <a:ea typeface="+mn-ea"/>
                <a:cs typeface="+mn-ea"/>
              </a:defRPr>
            </a:lvl1pPr>
            <a:lvl2pPr marL="742950" lvl="1" indent="-28575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FontTx/>
              <a:buNone/>
              <a:defRPr sz="1800" b="0" i="0" u="none" kern="12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defRPr>
            </a:lvl2pPr>
            <a:lvl3pPr marL="1143000" lvl="2" indent="-22860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FontTx/>
              <a:buNone/>
              <a:defRPr sz="1800" b="0" i="0" u="none" kern="12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defRPr>
            </a:lvl3pPr>
            <a:lvl4pPr marL="1600200" lvl="3" indent="-22860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FontTx/>
              <a:buNone/>
              <a:defRPr sz="1800" b="0" i="0" u="none" kern="12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defRPr>
            </a:lvl4pPr>
            <a:lvl5pPr marL="2057400" lvl="4" indent="-22860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FontTx/>
              <a:buNone/>
              <a:defRPr sz="1800" b="0" i="0" u="none" kern="12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defRPr>
            </a:lvl5pPr>
            <a:lvl6pPr marL="2286000" lvl="5" indent="-22860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sz="1800" b="0" i="0" u="none" kern="12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defRPr>
            </a:lvl6pPr>
            <a:lvl7pPr marL="2743200" lvl="6" indent="-22860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sz="1800" b="0" i="0" u="none" kern="12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defRPr>
            </a:lvl7pPr>
            <a:lvl8pPr marL="3200400" lvl="7" indent="-22860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sz="1800" b="0" i="0" u="none" kern="12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defRPr>
            </a:lvl8pPr>
            <a:lvl9pPr marL="3657600" lvl="8" indent="-22860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sz="1800" b="0" i="0" u="none" kern="12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defRPr>
            </a:lvl9pPr>
          </a:lstStyle>
          <a:p>
            <a:pPr algn="just" eaLnBrk="0" fontAlgn="base" hangingPunct="0"/>
            <a:r>
              <a:rPr lang="zh-CN" altLang="en-US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蒸汽机的效率为</a:t>
            </a:r>
            <a:r>
              <a:rPr lang="en-US" altLang="zh-CN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6%~15%</a:t>
            </a:r>
          </a:p>
        </p:txBody>
      </p:sp>
      <p:sp>
        <p:nvSpPr>
          <p:cNvPr id="10" name="Rectangle 5"/>
          <p:cNvSpPr/>
          <p:nvPr>
            <p:custDataLst>
              <p:tags r:id="rId3"/>
            </p:custDataLst>
          </p:nvPr>
        </p:nvSpPr>
        <p:spPr>
          <a:xfrm>
            <a:off x="3998711" y="3659602"/>
            <a:ext cx="1746859" cy="1384995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</a:bodyPr>
          <a:lstStyle>
            <a:lvl1pPr marL="0" lv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  <a:defRPr sz="1800" b="0" i="0" u="none" kern="1200">
                <a:solidFill>
                  <a:sysClr val="windowText" lastClr="000000"/>
                </a:solidFill>
                <a:latin typeface="Calibri" panose="020F0502020204030204" pitchFamily="34" charset="0"/>
                <a:ea typeface="+mn-ea"/>
                <a:cs typeface="+mn-ea"/>
              </a:defRPr>
            </a:lvl1pPr>
            <a:lvl2pPr marL="742950" lvl="1" indent="-28575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FontTx/>
              <a:buNone/>
              <a:defRPr sz="1800" b="0" i="0" u="none" kern="12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defRPr>
            </a:lvl2pPr>
            <a:lvl3pPr marL="1143000" lvl="2" indent="-22860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FontTx/>
              <a:buNone/>
              <a:defRPr sz="1800" b="0" i="0" u="none" kern="12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defRPr>
            </a:lvl3pPr>
            <a:lvl4pPr marL="1600200" lvl="3" indent="-22860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FontTx/>
              <a:buNone/>
              <a:defRPr sz="1800" b="0" i="0" u="none" kern="12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defRPr>
            </a:lvl4pPr>
            <a:lvl5pPr marL="2057400" lvl="4" indent="-22860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FontTx/>
              <a:buNone/>
              <a:defRPr sz="1800" b="0" i="0" u="none" kern="12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defRPr>
            </a:lvl5pPr>
            <a:lvl6pPr marL="2286000" lvl="5" indent="-22860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sz="1800" b="0" i="0" u="none" kern="12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defRPr>
            </a:lvl6pPr>
            <a:lvl7pPr marL="2743200" lvl="6" indent="-22860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sz="1800" b="0" i="0" u="none" kern="12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defRPr>
            </a:lvl7pPr>
            <a:lvl8pPr marL="3200400" lvl="7" indent="-22860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sz="1800" b="0" i="0" u="none" kern="12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defRPr>
            </a:lvl8pPr>
            <a:lvl9pPr marL="3657600" lvl="8" indent="-22860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sz="1800" b="0" i="0" u="none" kern="12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defRPr>
            </a:lvl9pPr>
          </a:lstStyle>
          <a:p>
            <a:pPr algn="just" eaLnBrk="0" fontAlgn="base" hangingPunct="0"/>
            <a:r>
              <a:rPr lang="zh-CN" altLang="en-US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汽油机的效率为</a:t>
            </a:r>
            <a:r>
              <a:rPr lang="en-US" altLang="zh-CN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20%~30%</a:t>
            </a:r>
          </a:p>
        </p:txBody>
      </p:sp>
      <p:sp>
        <p:nvSpPr>
          <p:cNvPr id="11" name="Rectangle 7"/>
          <p:cNvSpPr/>
          <p:nvPr>
            <p:custDataLst>
              <p:tags r:id="rId4"/>
            </p:custDataLst>
          </p:nvPr>
        </p:nvSpPr>
        <p:spPr>
          <a:xfrm>
            <a:off x="6461289" y="3670666"/>
            <a:ext cx="1746859" cy="1384995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</a:bodyPr>
          <a:lstStyle>
            <a:lvl1pPr marL="0" lv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  <a:defRPr sz="1800" b="0" i="0" u="none" kern="1200">
                <a:solidFill>
                  <a:sysClr val="windowText" lastClr="000000"/>
                </a:solidFill>
                <a:latin typeface="Calibri" panose="020F0502020204030204" pitchFamily="34" charset="0"/>
                <a:ea typeface="+mn-ea"/>
                <a:cs typeface="+mn-ea"/>
              </a:defRPr>
            </a:lvl1pPr>
            <a:lvl2pPr marL="742950" lvl="1" indent="-28575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FontTx/>
              <a:buNone/>
              <a:defRPr sz="1800" b="0" i="0" u="none" kern="12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defRPr>
            </a:lvl2pPr>
            <a:lvl3pPr marL="1143000" lvl="2" indent="-22860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FontTx/>
              <a:buNone/>
              <a:defRPr sz="1800" b="0" i="0" u="none" kern="12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defRPr>
            </a:lvl3pPr>
            <a:lvl4pPr marL="1600200" lvl="3" indent="-22860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FontTx/>
              <a:buNone/>
              <a:defRPr sz="1800" b="0" i="0" u="none" kern="12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defRPr>
            </a:lvl4pPr>
            <a:lvl5pPr marL="2057400" lvl="4" indent="-22860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FontTx/>
              <a:buNone/>
              <a:defRPr sz="1800" b="0" i="0" u="none" kern="12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defRPr>
            </a:lvl5pPr>
            <a:lvl6pPr marL="2286000" lvl="5" indent="-22860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sz="1800" b="0" i="0" u="none" kern="12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defRPr>
            </a:lvl6pPr>
            <a:lvl7pPr marL="2743200" lvl="6" indent="-22860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sz="1800" b="0" i="0" u="none" kern="12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defRPr>
            </a:lvl7pPr>
            <a:lvl8pPr marL="3200400" lvl="7" indent="-22860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sz="1800" b="0" i="0" u="none" kern="12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defRPr>
            </a:lvl8pPr>
            <a:lvl9pPr marL="3657600" lvl="8" indent="-22860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sz="1800" b="0" i="0" u="none" kern="12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defRPr>
            </a:lvl9pPr>
          </a:lstStyle>
          <a:p>
            <a:pPr algn="just" eaLnBrk="0" fontAlgn="base" hangingPunct="0"/>
            <a:r>
              <a:rPr lang="zh-CN" altLang="en-US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柴油机的效率为</a:t>
            </a:r>
            <a:r>
              <a:rPr lang="en-US" altLang="zh-CN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30%~45%</a:t>
            </a:r>
          </a:p>
        </p:txBody>
      </p:sp>
      <p:pic>
        <p:nvPicPr>
          <p:cNvPr id="12" name="图片 11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2"/>
          <a:srcRect b="6082"/>
          <a:stretch>
            <a:fillRect/>
          </a:stretch>
        </p:blipFill>
        <p:spPr>
          <a:xfrm>
            <a:off x="1573169" y="1967379"/>
            <a:ext cx="1994955" cy="17032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图片 12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3700880" y="2319012"/>
            <a:ext cx="2317122" cy="13516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图片 13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6214258" y="2151115"/>
            <a:ext cx="2199749" cy="1592922"/>
          </a:xfrm>
          <a:prstGeom prst="rect">
            <a:avLst/>
          </a:prstGeom>
        </p:spPr>
      </p:pic>
      <p:sp>
        <p:nvSpPr>
          <p:cNvPr id="15" name="文本框 13326"/>
          <p:cNvSpPr txBox="1"/>
          <p:nvPr>
            <p:custDataLst>
              <p:tags r:id="rId8"/>
            </p:custDataLst>
          </p:nvPr>
        </p:nvSpPr>
        <p:spPr>
          <a:xfrm>
            <a:off x="8621189" y="3659601"/>
            <a:ext cx="2062188" cy="138499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b="0" i="0" u="none" kern="1200" baseline="0">
                <a:solidFill>
                  <a:sysClr val="windowText" lastClr="000000"/>
                </a:solidFill>
                <a:latin typeface="Calibri" panose="020F0502020204030204" pitchFamily="34" charset="0"/>
                <a:ea typeface="+mn-ea"/>
                <a:cs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b="0" i="0" u="non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defRPr>
            </a:lvl9pPr>
          </a:lstStyle>
          <a:p>
            <a:pPr algn="just">
              <a:spcBef>
                <a:spcPct val="50000"/>
              </a:spcBef>
            </a:pPr>
            <a:r>
              <a:rPr lang="zh-CN" altLang="en-US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喷气式发动机的效率为</a:t>
            </a:r>
            <a:r>
              <a:rPr lang="en-US" altLang="zh-CN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50%~60%</a:t>
            </a:r>
            <a:endParaRPr lang="zh-CN" altLang="en-US" sz="2800"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16" name="图片 15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5"/>
          <a:srcRect l="6124"/>
          <a:stretch>
            <a:fillRect/>
          </a:stretch>
        </p:blipFill>
        <p:spPr>
          <a:xfrm>
            <a:off x="8584863" y="2013908"/>
            <a:ext cx="2062188" cy="16102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8" name="文本框 17"/>
          <p:cNvSpPr txBox="1"/>
          <p:nvPr>
            <p:custDataLst>
              <p:tags r:id="rId10"/>
            </p:custDataLst>
          </p:nvPr>
        </p:nvSpPr>
        <p:spPr>
          <a:xfrm>
            <a:off x="2063750" y="1052830"/>
            <a:ext cx="6435090" cy="583565"/>
          </a:xfrm>
          <a:prstGeom prst="rect">
            <a:avLst/>
          </a:prstGeom>
          <a:solidFill>
            <a:srgbClr val="00B0F0"/>
          </a:solidFill>
        </p:spPr>
        <p:txBody>
          <a:bodyPr wrap="square" rtlCol="0" anchor="t">
            <a:spAutoFit/>
          </a:bodyPr>
          <a:lstStyle/>
          <a:p>
            <a:r>
              <a:rPr lang="zh-CN" altLang="en-US" sz="3200" b="1">
                <a:solidFill>
                  <a:schemeClr val="bg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宋体" panose="02010600030101010101" pitchFamily="2" charset="-122"/>
                <a:sym typeface="+mn-ea"/>
              </a:rPr>
              <a:t>热机的效率是热机性能的重要指标。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11" grpId="0"/>
      <p:bldP spid="15" grpId="0"/>
      <p:bldP spid="1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文本框 16"/>
          <p:cNvSpPr txBox="1"/>
          <p:nvPr>
            <p:custDataLst>
              <p:tags r:id="rId1"/>
            </p:custDataLst>
          </p:nvPr>
        </p:nvSpPr>
        <p:spPr>
          <a:xfrm>
            <a:off x="335280" y="260985"/>
            <a:ext cx="344614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lnSpc>
                <a:spcPct val="10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sym typeface="宋体" panose="02010600030101010101" pitchFamily="2" charset="-122"/>
              </a:rPr>
              <a:t>三、热机的效率</a:t>
            </a:r>
          </a:p>
        </p:txBody>
      </p:sp>
      <p:sp>
        <p:nvSpPr>
          <p:cNvPr id="2" name="内容占位符 2"/>
          <p:cNvSpPr/>
          <p:nvPr>
            <p:custDataLst>
              <p:tags r:id="rId2"/>
            </p:custDataLst>
          </p:nvPr>
        </p:nvSpPr>
        <p:spPr>
          <a:xfrm>
            <a:off x="1343660" y="1772920"/>
            <a:ext cx="9283065" cy="2536825"/>
          </a:xfrm>
          <a:prstGeom prst="rect">
            <a:avLst/>
          </a:prstGeom>
          <a:noFill/>
          <a:ln w="9525">
            <a:noFill/>
          </a:ln>
        </p:spPr>
        <p:txBody>
          <a:bodyPr lIns="92075" tIns="46038" rIns="92075" bIns="46038"/>
          <a:lstStyle>
            <a:lvl1pPr marL="0" lv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None/>
              <a:defRPr sz="1800" b="0" i="0" u="none" kern="1200">
                <a:solidFill>
                  <a:sysClr val="windowText" lastClr="000000"/>
                </a:solidFill>
                <a:latin typeface="Calibri" panose="020F0502020204030204" pitchFamily="34" charset="0"/>
                <a:ea typeface="+mn-ea"/>
                <a:cs typeface="+mn-ea"/>
              </a:defRPr>
            </a:lvl1pPr>
            <a:lvl2pPr marL="742950" lvl="1" indent="-28575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FontTx/>
              <a:buNone/>
              <a:defRPr sz="1800" b="0" i="0" u="none" kern="12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defRPr>
            </a:lvl2pPr>
            <a:lvl3pPr marL="1143000" lvl="2" indent="-22860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FontTx/>
              <a:buNone/>
              <a:defRPr sz="1800" b="0" i="0" u="none" kern="12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defRPr>
            </a:lvl3pPr>
            <a:lvl4pPr marL="1600200" lvl="3" indent="-22860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FontTx/>
              <a:buNone/>
              <a:defRPr sz="1800" b="0" i="0" u="none" kern="12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defRPr>
            </a:lvl4pPr>
            <a:lvl5pPr marL="2057400" lvl="4" indent="-22860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FontTx/>
              <a:buNone/>
              <a:defRPr sz="1800" b="0" i="0" u="none" kern="12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defRPr>
            </a:lvl5pPr>
            <a:lvl6pPr marL="2286000" lvl="5" indent="-22860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sz="1800" b="0" i="0" u="none" kern="12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defRPr>
            </a:lvl6pPr>
            <a:lvl7pPr marL="2743200" lvl="6" indent="-22860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sz="1800" b="0" i="0" u="none" kern="12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defRPr>
            </a:lvl7pPr>
            <a:lvl8pPr marL="3200400" lvl="7" indent="-22860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sz="1800" b="0" i="0" u="none" kern="12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defRPr>
            </a:lvl8pPr>
            <a:lvl9pPr marL="3657600" lvl="8" indent="-22860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sz="1800" b="0" i="0" u="none" kern="12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defRPr>
            </a:lvl9pPr>
          </a:lstStyle>
          <a:p>
            <a:pPr marL="342900" indent="-342900" eaLnBrk="0" hangingPunct="0">
              <a:spcBef>
                <a:spcPct val="20000"/>
              </a:spcBef>
            </a:pPr>
            <a:r>
              <a:rPr lang="zh-CN" altLang="en-US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宋体" panose="02010600030101010101" pitchFamily="2" charset="-122"/>
              </a:rPr>
              <a:t>（</a:t>
            </a:r>
            <a:r>
              <a:rPr lang="en-US" altLang="zh-CN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1</a:t>
            </a:r>
            <a:r>
              <a:rPr lang="zh-CN" altLang="en-US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宋体" panose="02010600030101010101" pitchFamily="2" charset="-122"/>
              </a:rPr>
              <a:t>）</a:t>
            </a:r>
            <a:r>
              <a:rPr lang="zh-CN" altLang="en-US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使燃料充分燃烧。例如把煤磨成煤粉或煤粒，加大与氧气的接触面积。</a:t>
            </a:r>
          </a:p>
          <a:p>
            <a:pPr marL="342900" indent="-342900" eaLnBrk="0" hangingPunct="0">
              <a:spcBef>
                <a:spcPct val="20000"/>
              </a:spcBef>
            </a:pPr>
            <a:r>
              <a:rPr lang="zh-CN" altLang="en-US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宋体" panose="02010600030101010101" pitchFamily="2" charset="-122"/>
              </a:rPr>
              <a:t>（</a:t>
            </a:r>
            <a:r>
              <a:rPr lang="en-US" altLang="zh-CN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zh-CN" altLang="en-US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宋体" panose="02010600030101010101" pitchFamily="2" charset="-122"/>
              </a:rPr>
              <a:t>）</a:t>
            </a:r>
            <a:r>
              <a:rPr lang="zh-CN" altLang="en-US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尽量减少各种热量损失。</a:t>
            </a:r>
          </a:p>
          <a:p>
            <a:pPr marL="342900" indent="-342900" eaLnBrk="0" hangingPunct="0">
              <a:spcBef>
                <a:spcPct val="20000"/>
              </a:spcBef>
            </a:pPr>
            <a:r>
              <a:rPr lang="zh-CN" altLang="en-US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宋体" panose="02010600030101010101" pitchFamily="2" charset="-122"/>
              </a:rPr>
              <a:t>（</a:t>
            </a:r>
            <a:r>
              <a:rPr lang="en-US" altLang="zh-CN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3</a:t>
            </a:r>
            <a:r>
              <a:rPr lang="zh-CN" altLang="en-US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宋体" panose="02010600030101010101" pitchFamily="2" charset="-122"/>
              </a:rPr>
              <a:t>）</a:t>
            </a:r>
            <a:r>
              <a:rPr lang="zh-CN" altLang="en-US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在热机设计和制造上提高技术水平和使用新材料。</a:t>
            </a:r>
          </a:p>
          <a:p>
            <a:pPr marL="342900" indent="-342900" eaLnBrk="0" hangingPunct="0">
              <a:spcBef>
                <a:spcPct val="20000"/>
              </a:spcBef>
            </a:pPr>
            <a:r>
              <a:rPr lang="zh-CN" altLang="en-US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宋体" panose="02010600030101010101" pitchFamily="2" charset="-122"/>
              </a:rPr>
              <a:t>（</a:t>
            </a:r>
            <a:r>
              <a:rPr lang="en-US" altLang="zh-CN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4</a:t>
            </a:r>
            <a:r>
              <a:rPr lang="zh-CN" altLang="en-US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宋体" panose="02010600030101010101" pitchFamily="2" charset="-122"/>
              </a:rPr>
              <a:t>）</a:t>
            </a:r>
            <a:r>
              <a:rPr lang="zh-CN" altLang="en-US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保证良好的润滑，减少因摩擦额外消耗的功。</a:t>
            </a:r>
          </a:p>
          <a:p>
            <a:pPr marL="342900" indent="-342900" eaLnBrk="0" hangingPunct="0">
              <a:spcBef>
                <a:spcPct val="20000"/>
              </a:spcBef>
            </a:pPr>
            <a:r>
              <a:rPr lang="zh-CN" altLang="en-US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（</a:t>
            </a:r>
            <a:r>
              <a:rPr lang="en-US" altLang="zh-CN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5</a:t>
            </a:r>
            <a:r>
              <a:rPr lang="zh-CN" altLang="en-US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）利用废气的能量；（主要措施）</a:t>
            </a:r>
          </a:p>
          <a:p>
            <a:pPr marL="342900" indent="-342900" eaLnBrk="0" hangingPunct="0">
              <a:spcBef>
                <a:spcPct val="20000"/>
              </a:spcBef>
            </a:pPr>
            <a:endParaRPr lang="zh-CN" altLang="en-US" sz="2800"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文本框 2"/>
          <p:cNvSpPr txBox="1"/>
          <p:nvPr>
            <p:custDataLst>
              <p:tags r:id="rId3"/>
            </p:custDataLst>
          </p:nvPr>
        </p:nvSpPr>
        <p:spPr>
          <a:xfrm>
            <a:off x="1381941" y="1165601"/>
            <a:ext cx="4178242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32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3.</a:t>
            </a:r>
            <a:r>
              <a:rPr lang="zh-CN" altLang="en-US" sz="32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宋体" panose="02010600030101010101" pitchFamily="2" charset="-122"/>
              </a:rPr>
              <a:t>提高热机效率：</a:t>
            </a:r>
            <a:endParaRPr lang="zh-CN" altLang="en-US" sz="3200" b="1"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10760" y="4869815"/>
            <a:ext cx="2474595" cy="16287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24470" y="4869180"/>
            <a:ext cx="2454275" cy="162941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94"/>
          <a:stretch>
            <a:fillRect/>
          </a:stretch>
        </p:blipFill>
        <p:spPr bwMode="auto">
          <a:xfrm>
            <a:off x="1714500" y="4869815"/>
            <a:ext cx="2542540" cy="16281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2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9"/>
          <a:srcRect l="32689" t="21698" r="32605" b="18321"/>
          <a:stretch>
            <a:fillRect/>
          </a:stretch>
        </p:blipFill>
        <p:spPr>
          <a:xfrm>
            <a:off x="846316" y="3228299"/>
            <a:ext cx="2262076" cy="2198989"/>
          </a:xfrm>
          <a:prstGeom prst="flowChartConnector">
            <a:avLst/>
          </a:prstGeom>
        </p:spPr>
      </p:pic>
      <p:sp>
        <p:nvSpPr>
          <p:cNvPr id="27" name="标题 1"/>
          <p:cNvSpPr txBox="1"/>
          <p:nvPr>
            <p:custDataLst>
              <p:tags r:id="rId2"/>
            </p:custDataLst>
          </p:nvPr>
        </p:nvSpPr>
        <p:spPr>
          <a:xfrm>
            <a:off x="618469" y="5675016"/>
            <a:ext cx="11468693" cy="52078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defPPr>
              <a:defRPr lang="zh-CN"/>
            </a:defPPr>
            <a:lvl1pPr>
              <a:lnSpc>
                <a:spcPct val="130000"/>
              </a:lnSpc>
              <a:defRPr sz="1200"/>
            </a:lvl1pPr>
          </a:lstStyle>
          <a:p>
            <a:pPr marL="53975">
              <a:lnSpc>
                <a:spcPts val="2395"/>
              </a:lnSpc>
            </a:pPr>
            <a:r>
              <a:rPr lang="zh-CN" altLang="en-US" sz="280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+mn-ea"/>
              </a:rPr>
              <a:t> </a:t>
            </a:r>
            <a:r>
              <a:rPr lang="zh-CN" altLang="en-US" sz="28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+mn-ea"/>
              </a:rPr>
              <a:t>热电站既供电又供热，比起一般的火电站，燃料的利用率大大提高。 </a:t>
            </a:r>
          </a:p>
        </p:txBody>
      </p:sp>
      <p:pic>
        <p:nvPicPr>
          <p:cNvPr id="11" name="图片 10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0"/>
          <a:srcRect l="7553" t="17597" r="24557" b="21568"/>
          <a:stretch>
            <a:fillRect/>
          </a:stretch>
        </p:blipFill>
        <p:spPr>
          <a:xfrm>
            <a:off x="7667782" y="849686"/>
            <a:ext cx="3724581" cy="2201119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3556"/>
          <a:stretch>
            <a:fillRect/>
          </a:stretch>
        </p:blipFill>
        <p:spPr>
          <a:xfrm>
            <a:off x="8155544" y="3310999"/>
            <a:ext cx="3019413" cy="1868561"/>
          </a:xfrm>
          <a:prstGeom prst="rect">
            <a:avLst/>
          </a:prstGeom>
        </p:spPr>
      </p:pic>
      <p:sp>
        <p:nvSpPr>
          <p:cNvPr id="15" name="右箭头 14"/>
          <p:cNvSpPr/>
          <p:nvPr>
            <p:custDataLst>
              <p:tags r:id="rId5"/>
            </p:custDataLst>
          </p:nvPr>
        </p:nvSpPr>
        <p:spPr>
          <a:xfrm>
            <a:off x="7043202" y="4064476"/>
            <a:ext cx="997697" cy="401445"/>
          </a:xfrm>
          <a:prstGeom prst="rightArrow">
            <a:avLst>
              <a:gd name="adj1" fmla="val 50000"/>
              <a:gd name="adj2" fmla="val 74528"/>
            </a:avLst>
          </a:prstGeom>
          <a:solidFill>
            <a:srgbClr val="9177BB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45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20" name="右箭头 19"/>
          <p:cNvSpPr/>
          <p:nvPr>
            <p:custDataLst>
              <p:tags r:id="rId6"/>
            </p:custDataLst>
          </p:nvPr>
        </p:nvSpPr>
        <p:spPr>
          <a:xfrm rot="10800000">
            <a:off x="3127914" y="4064475"/>
            <a:ext cx="831545" cy="401447"/>
          </a:xfrm>
          <a:prstGeom prst="rightArrow">
            <a:avLst>
              <a:gd name="adj1" fmla="val 50000"/>
              <a:gd name="adj2" fmla="val 74528"/>
            </a:avLst>
          </a:prstGeom>
          <a:solidFill>
            <a:srgbClr val="025EA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45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16" name="矩形 15"/>
          <p:cNvSpPr/>
          <p:nvPr>
            <p:custDataLst>
              <p:tags r:id="rId7"/>
            </p:custDataLst>
          </p:nvPr>
        </p:nvSpPr>
        <p:spPr>
          <a:xfrm>
            <a:off x="3111344" y="3622603"/>
            <a:ext cx="861060" cy="5016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665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供电</a:t>
            </a:r>
          </a:p>
        </p:txBody>
      </p:sp>
      <p:sp>
        <p:nvSpPr>
          <p:cNvPr id="17" name="矩形 16"/>
          <p:cNvSpPr/>
          <p:nvPr>
            <p:custDataLst>
              <p:tags r:id="rId8"/>
            </p:custDataLst>
          </p:nvPr>
        </p:nvSpPr>
        <p:spPr>
          <a:xfrm>
            <a:off x="6946882" y="3590566"/>
            <a:ext cx="861060" cy="5016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665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供热</a:t>
            </a:r>
          </a:p>
        </p:txBody>
      </p:sp>
      <p:grpSp>
        <p:nvGrpSpPr>
          <p:cNvPr id="9" name="组合 8"/>
          <p:cNvGrpSpPr/>
          <p:nvPr>
            <p:custDataLst>
              <p:tags r:id="rId9"/>
            </p:custDataLst>
          </p:nvPr>
        </p:nvGrpSpPr>
        <p:grpSpPr>
          <a:xfrm>
            <a:off x="4016072" y="3212235"/>
            <a:ext cx="3027131" cy="1967325"/>
            <a:chOff x="4044661" y="3626108"/>
            <a:chExt cx="2932147" cy="1785840"/>
          </a:xfrm>
        </p:grpSpPr>
        <p:pic>
          <p:nvPicPr>
            <p:cNvPr id="24" name="Picture 2" descr="http://xhjqlj.com/uploads/170529/1-1F52Z10J5O7.png"/>
            <p:cNvPicPr>
              <a:picLocks noChangeAspect="1" noChangeArrowheads="1"/>
            </p:cNvPicPr>
            <p:nvPr>
              <p:custDataLst>
                <p:tags r:id="rId16"/>
              </p:custDataLst>
            </p:nvPr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4044661" y="3911467"/>
              <a:ext cx="2932147" cy="15004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矩形 3"/>
            <p:cNvSpPr/>
            <p:nvPr>
              <p:custDataLst>
                <p:tags r:id="rId17"/>
              </p:custDataLst>
            </p:nvPr>
          </p:nvSpPr>
          <p:spPr>
            <a:xfrm>
              <a:off x="4803794" y="3626108"/>
              <a:ext cx="1490943" cy="45537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2665">
                  <a:solidFill>
                    <a:srgbClr val="C00000"/>
                  </a:solidFill>
                  <a:latin typeface="华文楷体" panose="02010600040101010101" pitchFamily="2" charset="-122"/>
                  <a:ea typeface="华文楷体" panose="02010600040101010101" pitchFamily="2" charset="-122"/>
                </a:rPr>
                <a:t>蒸汽轮机</a:t>
              </a:r>
            </a:p>
          </p:txBody>
        </p:sp>
      </p:grpSp>
      <p:grpSp>
        <p:nvGrpSpPr>
          <p:cNvPr id="10" name="组合 9"/>
          <p:cNvGrpSpPr/>
          <p:nvPr>
            <p:custDataLst>
              <p:tags r:id="rId10"/>
            </p:custDataLst>
          </p:nvPr>
        </p:nvGrpSpPr>
        <p:grpSpPr>
          <a:xfrm>
            <a:off x="876533" y="858787"/>
            <a:ext cx="4910704" cy="2189734"/>
            <a:chOff x="2899269" y="1431247"/>
            <a:chExt cx="4754259" cy="2038100"/>
          </a:xfrm>
        </p:grpSpPr>
        <p:sp>
          <p:nvSpPr>
            <p:cNvPr id="26" name="矩形 37"/>
            <p:cNvSpPr>
              <a:spLocks noChangeArrowheads="1"/>
            </p:cNvSpPr>
            <p:nvPr>
              <p:custDataLst>
                <p:tags r:id="rId14"/>
              </p:custDataLst>
            </p:nvPr>
          </p:nvSpPr>
          <p:spPr bwMode="auto">
            <a:xfrm>
              <a:off x="2899269" y="1441842"/>
              <a:ext cx="4754259" cy="2027505"/>
            </a:xfrm>
            <a:prstGeom prst="rect">
              <a:avLst/>
            </a:prstGeom>
            <a:gradFill>
              <a:gsLst>
                <a:gs pos="20000">
                  <a:srgbClr val="046FB6"/>
                </a:gs>
                <a:gs pos="100000">
                  <a:srgbClr val="004785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zh-CN" altLang="en-US" sz="1345">
                <a:solidFill>
                  <a:schemeClr val="bg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  <a:sym typeface="+mn-lt"/>
              </a:endParaRPr>
            </a:p>
          </p:txBody>
        </p:sp>
        <p:sp>
          <p:nvSpPr>
            <p:cNvPr id="28" name="矩形 45"/>
            <p:cNvSpPr>
              <a:spLocks noChangeArrowheads="1"/>
            </p:cNvSpPr>
            <p:nvPr>
              <p:custDataLst>
                <p:tags r:id="rId15"/>
              </p:custDataLst>
            </p:nvPr>
          </p:nvSpPr>
          <p:spPr bwMode="auto">
            <a:xfrm>
              <a:off x="3067869" y="1431247"/>
              <a:ext cx="4417056" cy="18706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fontAlgn="base">
                <a:lnSpc>
                  <a:spcPct val="130000"/>
                </a:lnSpc>
              </a:pPr>
              <a:r>
                <a:rPr lang="zh-CN" altLang="en-US" sz="2400">
                  <a:solidFill>
                    <a:schemeClr val="bg1"/>
                  </a:solidFill>
                  <a:latin typeface="华文楷体" panose="02010600040101010101" pitchFamily="2" charset="-122"/>
                  <a:ea typeface="华文楷体" panose="02010600040101010101" pitchFamily="2" charset="-122"/>
                </a:rPr>
                <a:t>大型发电机常常用蒸汽轮机推动，为了提高燃料的利用率，人们利用蒸汽轮机排出的废气来供热，这就是热电站。</a:t>
              </a:r>
            </a:p>
          </p:txBody>
        </p:sp>
      </p:grpSp>
      <p:sp>
        <p:nvSpPr>
          <p:cNvPr id="29" name="矩形标注 28"/>
          <p:cNvSpPr/>
          <p:nvPr>
            <p:custDataLst>
              <p:tags r:id="rId11"/>
            </p:custDataLst>
          </p:nvPr>
        </p:nvSpPr>
        <p:spPr>
          <a:xfrm>
            <a:off x="5799469" y="2050807"/>
            <a:ext cx="1868315" cy="1007627"/>
          </a:xfrm>
          <a:prstGeom prst="wedgeRectCallout">
            <a:avLst>
              <a:gd name="adj1" fmla="val 49639"/>
              <a:gd name="adj2" fmla="val -20233"/>
            </a:avLst>
          </a:prstGeom>
          <a:solidFill>
            <a:srgbClr val="9177BB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10" tIns="34205" rIns="68410" bIns="34205" rtlCol="0" anchor="ctr"/>
          <a:lstStyle/>
          <a:p>
            <a:pPr marL="26670" algn="ctr" defTabSz="681990">
              <a:spcBef>
                <a:spcPct val="20000"/>
              </a:spcBef>
            </a:pPr>
            <a:r>
              <a:rPr lang="zh-CN" altLang="en-US" sz="2935">
                <a:solidFill>
                  <a:schemeClr val="bg1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Arial" panose="020B0604020202020204" pitchFamily="34" charset="0"/>
              </a:rPr>
              <a:t>热电站</a:t>
            </a:r>
          </a:p>
        </p:txBody>
      </p:sp>
      <p:cxnSp>
        <p:nvCxnSpPr>
          <p:cNvPr id="30" name="肘形连接符 29"/>
          <p:cNvCxnSpPr/>
          <p:nvPr>
            <p:custDataLst>
              <p:tags r:id="rId12"/>
            </p:custDataLst>
          </p:nvPr>
        </p:nvCxnSpPr>
        <p:spPr>
          <a:xfrm rot="10800000" flipV="1">
            <a:off x="1272184" y="2840306"/>
            <a:ext cx="10161265" cy="207931"/>
          </a:xfrm>
          <a:prstGeom prst="bentConnector3">
            <a:avLst>
              <a:gd name="adj1" fmla="val 180"/>
            </a:avLst>
          </a:prstGeom>
          <a:noFill/>
          <a:ln w="19050" cap="flat" cmpd="sng" algn="ctr">
            <a:solidFill>
              <a:srgbClr val="9177BB"/>
            </a:solidFill>
            <a:prstDash val="sysDash"/>
          </a:ln>
          <a:effectLst/>
        </p:spPr>
      </p:cxnSp>
      <p:sp>
        <p:nvSpPr>
          <p:cNvPr id="2" name="文本框 1"/>
          <p:cNvSpPr txBox="1"/>
          <p:nvPr>
            <p:custDataLst>
              <p:tags r:id="rId13"/>
            </p:custDataLst>
          </p:nvPr>
        </p:nvSpPr>
        <p:spPr>
          <a:xfrm>
            <a:off x="335280" y="260985"/>
            <a:ext cx="344614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lnSpc>
                <a:spcPct val="10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sym typeface="宋体" panose="02010600030101010101" pitchFamily="2" charset="-122"/>
              </a:rPr>
              <a:t>三、热机的效率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15" grpId="0" animBg="1"/>
      <p:bldP spid="20" grpId="0" animBg="1"/>
      <p:bldP spid="16" grpId="0"/>
      <p:bldP spid="17" grpId="0"/>
      <p:bldP spid="2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335280" y="260985"/>
            <a:ext cx="344614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lnSpc>
                <a:spcPct val="10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sym typeface="宋体" panose="02010600030101010101" pitchFamily="2" charset="-122"/>
              </a:rPr>
              <a:t>四、课堂小结</a:t>
            </a:r>
          </a:p>
        </p:txBody>
      </p:sp>
      <p:sp>
        <p:nvSpPr>
          <p:cNvPr id="7" name="内容占位符 2"/>
          <p:cNvSpPr txBox="1"/>
          <p:nvPr>
            <p:custDataLst>
              <p:tags r:id="rId2"/>
            </p:custDataLst>
          </p:nvPr>
        </p:nvSpPr>
        <p:spPr>
          <a:xfrm>
            <a:off x="2082247" y="1913531"/>
            <a:ext cx="1991532" cy="5858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ysClr val="windowText" lastClr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ysClr val="windowText" lastClr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ysClr val="windowText" lastClr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Calibri" panose="020F0502020204030204" pitchFamily="34" charset="0"/>
                <a:ea typeface="+mn-ea"/>
                <a:cs typeface="+mn-ea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Calibri" panose="020F0502020204030204" pitchFamily="34" charset="0"/>
                <a:ea typeface="+mn-ea"/>
                <a:cs typeface="+mn-ea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Calibri" panose="020F0502020204030204" pitchFamily="34" charset="0"/>
                <a:ea typeface="+mn-ea"/>
                <a:cs typeface="+mn-ea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Calibri" panose="020F0502020204030204" pitchFamily="34" charset="0"/>
                <a:ea typeface="+mn-ea"/>
                <a:cs typeface="+mn-ea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zh-CN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一、燃料</a:t>
            </a:r>
          </a:p>
        </p:txBody>
      </p:sp>
      <p:sp>
        <p:nvSpPr>
          <p:cNvPr id="8" name="内容占位符 2"/>
          <p:cNvSpPr txBox="1"/>
          <p:nvPr>
            <p:custDataLst>
              <p:tags r:id="rId3"/>
            </p:custDataLst>
          </p:nvPr>
        </p:nvSpPr>
        <p:spPr>
          <a:xfrm>
            <a:off x="2086426" y="2944052"/>
            <a:ext cx="1879251" cy="5858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ysClr val="windowText" lastClr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ysClr val="windowText" lastClr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ysClr val="windowText" lastClr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Calibri" panose="020F0502020204030204" pitchFamily="34" charset="0"/>
                <a:ea typeface="+mn-ea"/>
                <a:cs typeface="+mn-ea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Calibri" panose="020F0502020204030204" pitchFamily="34" charset="0"/>
                <a:ea typeface="+mn-ea"/>
                <a:cs typeface="+mn-ea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Calibri" panose="020F0502020204030204" pitchFamily="34" charset="0"/>
                <a:ea typeface="+mn-ea"/>
                <a:cs typeface="+mn-ea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Calibri" panose="020F0502020204030204" pitchFamily="34" charset="0"/>
                <a:ea typeface="+mn-ea"/>
                <a:cs typeface="+mn-ea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zh-CN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二、热值</a:t>
            </a:r>
          </a:p>
        </p:txBody>
      </p:sp>
      <p:sp>
        <p:nvSpPr>
          <p:cNvPr id="9" name="内容占位符 2"/>
          <p:cNvSpPr txBox="1"/>
          <p:nvPr>
            <p:custDataLst>
              <p:tags r:id="rId4"/>
            </p:custDataLst>
          </p:nvPr>
        </p:nvSpPr>
        <p:spPr>
          <a:xfrm>
            <a:off x="2082247" y="4584820"/>
            <a:ext cx="5128801" cy="4912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ysClr val="windowText" lastClr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ysClr val="windowText" lastClr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ysClr val="windowText" lastClr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Calibri" panose="020F0502020204030204" pitchFamily="34" charset="0"/>
                <a:ea typeface="+mn-ea"/>
                <a:cs typeface="+mn-ea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Calibri" panose="020F0502020204030204" pitchFamily="34" charset="0"/>
                <a:ea typeface="+mn-ea"/>
                <a:cs typeface="+mn-ea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Calibri" panose="020F0502020204030204" pitchFamily="34" charset="0"/>
                <a:ea typeface="+mn-ea"/>
                <a:cs typeface="+mn-ea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Calibri" panose="020F0502020204030204" pitchFamily="34" charset="0"/>
                <a:ea typeface="+mn-ea"/>
                <a:cs typeface="+mn-ea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zh-CN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三、用燃料烧水的效率</a:t>
            </a:r>
          </a:p>
        </p:txBody>
      </p:sp>
      <p:sp>
        <p:nvSpPr>
          <p:cNvPr id="10" name="内容占位符 2"/>
          <p:cNvSpPr txBox="1"/>
          <p:nvPr>
            <p:custDataLst>
              <p:tags r:id="rId5"/>
            </p:custDataLst>
          </p:nvPr>
        </p:nvSpPr>
        <p:spPr>
          <a:xfrm>
            <a:off x="2082247" y="5432506"/>
            <a:ext cx="3536487" cy="48882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ysClr val="windowText" lastClr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ysClr val="windowText" lastClr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ysClr val="windowText" lastClr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Calibri" panose="020F0502020204030204" pitchFamily="34" charset="0"/>
                <a:ea typeface="+mn-ea"/>
                <a:cs typeface="+mn-ea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Calibri" panose="020F0502020204030204" pitchFamily="34" charset="0"/>
                <a:ea typeface="+mn-ea"/>
                <a:cs typeface="+mn-ea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Calibri" panose="020F0502020204030204" pitchFamily="34" charset="0"/>
                <a:ea typeface="+mn-ea"/>
                <a:cs typeface="+mn-ea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Calibri" panose="020F0502020204030204" pitchFamily="34" charset="0"/>
                <a:ea typeface="+mn-ea"/>
                <a:cs typeface="+mn-ea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zh-CN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四、热机的效率</a:t>
            </a:r>
          </a:p>
        </p:txBody>
      </p:sp>
      <p:grpSp>
        <p:nvGrpSpPr>
          <p:cNvPr id="11" name="组合 10"/>
          <p:cNvGrpSpPr/>
          <p:nvPr>
            <p:custDataLst>
              <p:tags r:id="rId6"/>
            </p:custDataLst>
          </p:nvPr>
        </p:nvGrpSpPr>
        <p:grpSpPr>
          <a:xfrm>
            <a:off x="5331261" y="4938224"/>
            <a:ext cx="2273642" cy="1253958"/>
            <a:chOff x="4542896" y="4513196"/>
            <a:chExt cx="1189155" cy="125395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Object 5"/>
                <p:cNvSpPr txBox="1"/>
                <p:nvPr>
                  <p:custDataLst>
                    <p:tags r:id="rId25"/>
                  </p:custDataLst>
                </p:nvPr>
              </p:nvSpPr>
              <p:spPr>
                <a:xfrm>
                  <a:off x="4542896" y="4854622"/>
                  <a:ext cx="543677" cy="665163"/>
                </a:xfrm>
                <a:prstGeom prst="rect">
                  <a:avLst/>
                </a:prstGeom>
                <a:noFill/>
                <a:ln w="38100">
                  <a:noFill/>
                  <a:miter/>
                </a:ln>
              </p:spPr>
              <p:txBody>
                <a:bodyPr>
                  <a:norm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en-US" altLang="zh-CN" sz="3600" i="1">
                            <a:latin typeface="Cambria Math" panose="02040503050406030204" pitchFamily="18" charset="0"/>
                            <a:ea typeface="华文楷体" panose="02010600040101010101" pitchFamily="2" charset="-122"/>
                            <a:cs typeface="Times New Roman" panose="02020603050405020304" pitchFamily="18" charset="0"/>
                            <a:sym typeface="+mn-ea"/>
                          </a:rPr>
                          <m:t>ŋ</m:t>
                        </m:r>
                        <m:r>
                          <a:rPr lang="zh-CN" altLang="en-US" sz="36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</m:oMath>
                    </m:oMathPara>
                  </a14:m>
                  <a:endParaRPr lang="zh-CN" altLang="en-US" sz="3200">
                    <a:latin typeface="Times New Roman" panose="02020603050405020304" pitchFamily="18" charset="0"/>
                    <a:ea typeface="华文楷体" panose="02010600040101010101" pitchFamily="2" charset="-122"/>
                    <a:cs typeface="Times New Roman" panose="02020603050405020304" pitchFamily="18" charset="0"/>
                  </a:endParaRPr>
                </a:p>
              </p:txBody>
            </p:sp>
          </mc:Choice>
          <mc:Fallback xmlns="" xmlns:m="http://schemas.openxmlformats.org/officeDocument/2006/math" xmlns:w="http://schemas.openxmlformats.org/wordprocessingml/2006/main" xmlns:wp="http://schemas.openxmlformats.org/drawingml/2006/wordprocessingDrawing" xmlns:p14="http://schemas.microsoft.com/office/powerpoint/2010/main" xmlns:p15="http://schemas.microsoft.com/office/powerpoint/2012/main" xmlns:p159="http://schemas.microsoft.com/office/powerpoint/2015/09/main">
            <p:sp>
              <p:nvSpPr>
                <p:cNvPr id="12" name="Object 5"/>
                <p:cNvSpPr txBox="1">
                  <a:spLocks noRot="1" noChangeAspect="1" noMove="1" noResize="1" noEditPoints="1" noAdjustHandles="1" noChangeArrowheads="1" noChangeShapeType="1" noTextEdit="1"/>
                </p:cNvSpPr>
                <p:nvPr>
                  <p:custDataLst>
                    <p:tags r:id="rId31"/>
                  </p:custDataLst>
                </p:nvPr>
              </p:nvSpPr>
              <p:spPr>
                <a:xfrm>
                  <a:off x="4542896" y="4854622"/>
                  <a:ext cx="543677" cy="665163"/>
                </a:xfrm>
                <a:prstGeom prst="rect">
                  <a:avLst/>
                </a:prstGeom>
                <a:blipFill rotWithShape="1">
                  <a:blip r:embed="rId32"/>
                  <a:stretch>
                    <a:fillRect/>
                  </a:stretch>
                </a:blipFill>
                <a:ln w="38100">
                  <a:noFill/>
                  <a:miter/>
                </a:ln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13" name="组合 12"/>
            <p:cNvGrpSpPr/>
            <p:nvPr>
              <p:custDataLst>
                <p:tags r:id="rId26"/>
              </p:custDataLst>
            </p:nvPr>
          </p:nvGrpSpPr>
          <p:grpSpPr>
            <a:xfrm>
              <a:off x="5018299" y="4513196"/>
              <a:ext cx="713752" cy="1253958"/>
              <a:chOff x="5981241" y="3493246"/>
              <a:chExt cx="713752" cy="1253958"/>
            </a:xfrm>
          </p:grpSpPr>
          <p:sp>
            <p:nvSpPr>
              <p:cNvPr id="14" name="文本框 13"/>
              <p:cNvSpPr txBox="1"/>
              <p:nvPr>
                <p:custDataLst>
                  <p:tags r:id="rId27"/>
                </p:custDataLst>
              </p:nvPr>
            </p:nvSpPr>
            <p:spPr>
              <a:xfrm>
                <a:off x="6005730" y="4213169"/>
                <a:ext cx="484675" cy="534035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pPr indent="-228600" algn="just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</a:pPr>
                <a:r>
                  <a:rPr lang="en-US" altLang="zh-CN" sz="3200" i="1">
                    <a:latin typeface="Times New Roman" panose="02020603050405020304" pitchFamily="18" charset="0"/>
                    <a:ea typeface="华文楷体" panose="02010600040101010101" pitchFamily="2" charset="-122"/>
                    <a:cs typeface="Times New Roman" panose="02020603050405020304" pitchFamily="18" charset="0"/>
                  </a:rPr>
                  <a:t>Q</a:t>
                </a:r>
                <a:r>
                  <a:rPr lang="zh-CN" altLang="en-US" sz="3200" baseline="-25000">
                    <a:latin typeface="Times New Roman" panose="02020603050405020304" pitchFamily="18" charset="0"/>
                    <a:ea typeface="华文楷体" panose="02010600040101010101" pitchFamily="2" charset="-122"/>
                    <a:cs typeface="Times New Roman" panose="02020603050405020304" pitchFamily="18" charset="0"/>
                  </a:rPr>
                  <a:t>放</a:t>
                </a:r>
                <a:endParaRPr lang="zh-CN" sz="3200" i="1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5" name="文本框 14"/>
              <p:cNvSpPr txBox="1"/>
              <p:nvPr>
                <p:custDataLst>
                  <p:tags r:id="rId28"/>
                </p:custDataLst>
              </p:nvPr>
            </p:nvSpPr>
            <p:spPr>
              <a:xfrm>
                <a:off x="5981241" y="3493246"/>
                <a:ext cx="713752" cy="5835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3200" i="1">
                    <a:latin typeface="Times New Roman" panose="02020603050405020304" pitchFamily="18" charset="0"/>
                    <a:ea typeface="华文楷体" panose="02010600040101010101" pitchFamily="2" charset="-122"/>
                    <a:cs typeface="Times New Roman" panose="02020603050405020304" pitchFamily="18" charset="0"/>
                  </a:rPr>
                  <a:t>W</a:t>
                </a:r>
                <a:r>
                  <a:rPr lang="zh-CN" altLang="en-US" sz="3200" baseline="-25000">
                    <a:latin typeface="Times New Roman" panose="02020603050405020304" pitchFamily="18" charset="0"/>
                    <a:ea typeface="华文楷体" panose="02010600040101010101" pitchFamily="2" charset="-122"/>
                    <a:cs typeface="Times New Roman" panose="02020603050405020304" pitchFamily="18" charset="0"/>
                  </a:rPr>
                  <a:t>有</a:t>
                </a:r>
                <a:endParaRPr lang="zh-CN" altLang="en-US" sz="3200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6" name="直接连接符 15"/>
              <p:cNvCxnSpPr/>
              <p:nvPr>
                <p:custDataLst>
                  <p:tags r:id="rId29"/>
                </p:custDataLst>
              </p:nvPr>
            </p:nvCxnSpPr>
            <p:spPr>
              <a:xfrm>
                <a:off x="5989935" y="4157499"/>
                <a:ext cx="500469" cy="0"/>
              </a:xfrm>
              <a:prstGeom prst="line">
                <a:avLst/>
              </a:prstGeom>
            </p:spPr>
            <p:style>
              <a:lnRef idx="3">
                <a:sysClr val="windowText" lastClr="000000"/>
              </a:lnRef>
              <a:fillRef idx="0">
                <a:sysClr val="windowText" lastClr="000000"/>
              </a:fillRef>
              <a:effectRef idx="2">
                <a:sysClr val="windowText" lastClr="000000"/>
              </a:effectRef>
              <a:fontRef idx="minor">
                <a:sysClr val="windowText" lastClr="000000"/>
              </a:fontRef>
            </p:style>
          </p:cxnSp>
        </p:grpSp>
      </p:grpSp>
      <p:grpSp>
        <p:nvGrpSpPr>
          <p:cNvPr id="17" name="组合 16"/>
          <p:cNvGrpSpPr/>
          <p:nvPr>
            <p:custDataLst>
              <p:tags r:id="rId7"/>
            </p:custDataLst>
          </p:nvPr>
        </p:nvGrpSpPr>
        <p:grpSpPr>
          <a:xfrm>
            <a:off x="6821675" y="4075939"/>
            <a:ext cx="2301945" cy="1171375"/>
            <a:chOff x="2604394" y="4316629"/>
            <a:chExt cx="1415117" cy="788160"/>
          </a:xfrm>
        </p:grpSpPr>
        <p:sp>
          <p:nvSpPr>
            <p:cNvPr id="18" name="文本框 17"/>
            <p:cNvSpPr txBox="1"/>
            <p:nvPr>
              <p:custDataLst>
                <p:tags r:id="rId20"/>
              </p:custDataLst>
            </p:nvPr>
          </p:nvSpPr>
          <p:spPr>
            <a:xfrm>
              <a:off x="2604394" y="4559556"/>
              <a:ext cx="462664" cy="39760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indent="-228600">
                <a:lnSpc>
                  <a:spcPct val="90000"/>
                </a:lnSpc>
                <a:spcBef>
                  <a:spcPts val="1000"/>
                </a:spcBef>
              </a:pPr>
              <a:r>
                <a:rPr lang="en-US" altLang="zh-CN" sz="3600" i="1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  <a:sym typeface="+mn-ea"/>
                </a:rPr>
                <a:t>ŋ  </a:t>
              </a:r>
              <a:endParaRPr lang="zh-CN" altLang="zh-CN" sz="3600" i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19" name="文本框 18"/>
            <p:cNvSpPr txBox="1"/>
            <p:nvPr>
              <p:custDataLst>
                <p:tags r:id="rId21"/>
              </p:custDataLst>
            </p:nvPr>
          </p:nvSpPr>
          <p:spPr>
            <a:xfrm>
              <a:off x="3181477" y="4745464"/>
              <a:ext cx="714389" cy="35932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indent="-228600" algn="just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</a:pPr>
              <a:r>
                <a:rPr lang="en-US" altLang="zh-CN" sz="3200" i="1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</a:rPr>
                <a:t>Q</a:t>
              </a:r>
              <a:r>
                <a:rPr lang="zh-CN" altLang="en-US" sz="3200" baseline="-25000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</a:rPr>
                <a:t>放</a:t>
              </a:r>
              <a:endParaRPr lang="zh-CN" sz="3200" i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20" name="文本框 19"/>
            <p:cNvSpPr txBox="1"/>
            <p:nvPr>
              <p:custDataLst>
                <p:tags r:id="rId22"/>
              </p:custDataLst>
            </p:nvPr>
          </p:nvSpPr>
          <p:spPr>
            <a:xfrm>
              <a:off x="3180576" y="4316629"/>
              <a:ext cx="838935" cy="39265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3200" i="1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</a:rPr>
                <a:t>Q</a:t>
              </a:r>
              <a:r>
                <a:rPr lang="zh-CN" altLang="en-US" sz="3200" baseline="-25000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</a:rPr>
                <a:t>吸</a:t>
              </a:r>
              <a:endParaRPr lang="zh-CN" altLang="en-US" sz="32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endParaRPr>
            </a:p>
          </p:txBody>
        </p:sp>
        <p:cxnSp>
          <p:nvCxnSpPr>
            <p:cNvPr id="21" name="直接连接符 20"/>
            <p:cNvCxnSpPr/>
            <p:nvPr>
              <p:custDataLst>
                <p:tags r:id="rId23"/>
              </p:custDataLst>
            </p:nvPr>
          </p:nvCxnSpPr>
          <p:spPr>
            <a:xfrm>
              <a:off x="3171395" y="4769051"/>
              <a:ext cx="667068" cy="2422"/>
            </a:xfrm>
            <a:prstGeom prst="line">
              <a:avLst/>
            </a:prstGeom>
          </p:spPr>
          <p:style>
            <a:lnRef idx="3">
              <a:sysClr val="windowText" lastClr="000000"/>
            </a:lnRef>
            <a:fillRef idx="0">
              <a:sysClr val="windowText" lastClr="000000"/>
            </a:fillRef>
            <a:effectRef idx="2">
              <a:sysClr val="windowText" lastClr="000000"/>
            </a:effectRef>
            <a:fontRef idx="minor">
              <a:sysClr val="windowText" lastClr="000000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文本框 21"/>
                <p:cNvSpPr txBox="1"/>
                <p:nvPr>
                  <p:custDataLst>
                    <p:tags r:id="rId24"/>
                  </p:custDataLst>
                </p:nvPr>
              </p:nvSpPr>
              <p:spPr>
                <a:xfrm>
                  <a:off x="2732423" y="4598818"/>
                  <a:ext cx="621797" cy="360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indent="-228600">
                    <a:lnSpc>
                      <a:spcPct val="90000"/>
                    </a:lnSpc>
                    <a:spcBef>
                      <a:spcPts val="1000"/>
                    </a:spcBef>
                  </a:pPr>
                  <a:r>
                    <a:rPr lang="en-US" altLang="zh-CN" sz="3200" i="1">
                      <a:latin typeface="Times New Roman" panose="02020603050405020304" pitchFamily="18" charset="0"/>
                      <a:ea typeface="华文楷体" panose="02010600040101010101" pitchFamily="2" charset="-122"/>
                      <a:cs typeface="Times New Roman" panose="02020603050405020304" pitchFamily="18" charset="0"/>
                      <a:sym typeface="+mn-ea"/>
                    </a:rPr>
                    <a:t> </a:t>
                  </a:r>
                  <a14:m>
                    <m:oMath xmlns:m="http://schemas.openxmlformats.org/officeDocument/2006/math">
                      <m:r>
                        <a:rPr lang="zh-CN" altLang="en-US" sz="320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a14:m>
                  <a:r>
                    <a:rPr lang="en-US" altLang="zh-CN" sz="3200" i="1">
                      <a:latin typeface="Times New Roman" panose="02020603050405020304" pitchFamily="18" charset="0"/>
                      <a:ea typeface="华文楷体" panose="02010600040101010101" pitchFamily="2" charset="-122"/>
                      <a:cs typeface="Times New Roman" panose="02020603050405020304" pitchFamily="18" charset="0"/>
                      <a:sym typeface="+mn-ea"/>
                    </a:rPr>
                    <a:t> </a:t>
                  </a:r>
                  <a:endParaRPr lang="zh-CN" altLang="zh-CN" sz="3200" i="1">
                    <a:latin typeface="Times New Roman" panose="02020603050405020304" pitchFamily="18" charset="0"/>
                    <a:ea typeface="华文楷体" panose="02010600040101010101" pitchFamily="2" charset="-122"/>
                    <a:cs typeface="Times New Roman" panose="02020603050405020304" pitchFamily="18" charset="0"/>
                  </a:endParaRPr>
                </a:p>
              </p:txBody>
            </p:sp>
          </mc:Choice>
          <mc:Fallback xmlns="" xmlns:m="http://schemas.openxmlformats.org/officeDocument/2006/math" xmlns:w="http://schemas.openxmlformats.org/wordprocessingml/2006/main" xmlns:wp="http://schemas.openxmlformats.org/drawingml/2006/wordprocessingDrawing" xmlns:p14="http://schemas.microsoft.com/office/powerpoint/2010/main" xmlns:p15="http://schemas.microsoft.com/office/powerpoint/2012/main" xmlns:p159="http://schemas.microsoft.com/office/powerpoint/2015/09/main">
            <p:sp>
              <p:nvSpPr>
                <p:cNvPr id="22" name="文本框 21"/>
                <p:cNvSpPr txBox="1">
                  <a:spLocks noRot="1" noChangeAspect="1" noMove="1" noResize="1" noEditPoints="1" noAdjustHandles="1" noChangeArrowheads="1" noChangeShapeType="1" noTextEdit="1"/>
                </p:cNvSpPr>
                <p:nvPr>
                  <p:custDataLst>
                    <p:tags r:id="rId33"/>
                  </p:custDataLst>
                </p:nvPr>
              </p:nvSpPr>
              <p:spPr>
                <a:xfrm>
                  <a:off x="2732423" y="4598818"/>
                  <a:ext cx="621797" cy="360332"/>
                </a:xfrm>
                <a:prstGeom prst="rect">
                  <a:avLst/>
                </a:prstGeom>
                <a:blipFill rotWithShape="1">
                  <a:blip r:embed="rId3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3" name="组合 22"/>
          <p:cNvGrpSpPr/>
          <p:nvPr>
            <p:custDataLst>
              <p:tags r:id="rId8"/>
            </p:custDataLst>
          </p:nvPr>
        </p:nvGrpSpPr>
        <p:grpSpPr>
          <a:xfrm>
            <a:off x="4526854" y="3604968"/>
            <a:ext cx="1302762" cy="1051635"/>
            <a:chOff x="2402302" y="4168310"/>
            <a:chExt cx="1302762" cy="1051635"/>
          </a:xfrm>
        </p:grpSpPr>
        <p:sp>
          <p:nvSpPr>
            <p:cNvPr id="24" name="文本框 23"/>
            <p:cNvSpPr txBox="1"/>
            <p:nvPr>
              <p:custDataLst>
                <p:tags r:id="rId15"/>
              </p:custDataLst>
            </p:nvPr>
          </p:nvSpPr>
          <p:spPr>
            <a:xfrm>
              <a:off x="2402302" y="4424837"/>
              <a:ext cx="462664" cy="5355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indent="-228600">
                <a:lnSpc>
                  <a:spcPct val="90000"/>
                </a:lnSpc>
                <a:spcBef>
                  <a:spcPts val="1000"/>
                </a:spcBef>
              </a:pPr>
              <a:r>
                <a:rPr lang="en-US" altLang="zh-CN" sz="3200" i="1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  <a:sym typeface="+mn-ea"/>
                </a:rPr>
                <a:t>q  </a:t>
              </a:r>
              <a:endParaRPr lang="zh-CN" altLang="zh-CN" sz="3200" i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25" name="文本框 24"/>
            <p:cNvSpPr txBox="1"/>
            <p:nvPr>
              <p:custDataLst>
                <p:tags r:id="rId16"/>
              </p:custDataLst>
            </p:nvPr>
          </p:nvSpPr>
          <p:spPr>
            <a:xfrm>
              <a:off x="3104981" y="4684414"/>
              <a:ext cx="600083" cy="535531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indent="-228600" algn="just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</a:pPr>
              <a:r>
                <a:rPr lang="en-US" altLang="zh-CN" sz="3200" i="1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  <a:sym typeface="+mn-ea"/>
                </a:rPr>
                <a:t>m </a:t>
              </a:r>
              <a:endParaRPr lang="zh-CN" sz="3200" i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26" name="文本框 25"/>
            <p:cNvSpPr txBox="1"/>
            <p:nvPr>
              <p:custDataLst>
                <p:tags r:id="rId17"/>
              </p:custDataLst>
            </p:nvPr>
          </p:nvSpPr>
          <p:spPr>
            <a:xfrm>
              <a:off x="3117458" y="4168310"/>
              <a:ext cx="488748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3200" i="1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  <a:sym typeface="+mn-ea"/>
                </a:rPr>
                <a:t>Q</a:t>
              </a:r>
              <a:endParaRPr lang="zh-CN" altLang="en-US" sz="32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endParaRPr>
            </a:p>
          </p:txBody>
        </p:sp>
        <p:cxnSp>
          <p:nvCxnSpPr>
            <p:cNvPr id="27" name="直接连接符 26"/>
            <p:cNvCxnSpPr/>
            <p:nvPr>
              <p:custDataLst>
                <p:tags r:id="rId18"/>
              </p:custDataLst>
            </p:nvPr>
          </p:nvCxnSpPr>
          <p:spPr>
            <a:xfrm>
              <a:off x="3091125" y="4773447"/>
              <a:ext cx="541414" cy="0"/>
            </a:xfrm>
            <a:prstGeom prst="line">
              <a:avLst/>
            </a:prstGeom>
          </p:spPr>
          <p:style>
            <a:lnRef idx="3">
              <a:sysClr val="windowText" lastClr="000000"/>
            </a:lnRef>
            <a:fillRef idx="0">
              <a:sysClr val="windowText" lastClr="000000"/>
            </a:fillRef>
            <a:effectRef idx="2">
              <a:sysClr val="windowText" lastClr="000000"/>
            </a:effectRef>
            <a:fontRef idx="minor">
              <a:sysClr val="windowText" lastClr="000000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文本框 27"/>
                <p:cNvSpPr txBox="1"/>
                <p:nvPr>
                  <p:custDataLst>
                    <p:tags r:id="rId19"/>
                  </p:custDataLst>
                </p:nvPr>
              </p:nvSpPr>
              <p:spPr>
                <a:xfrm>
                  <a:off x="2654633" y="4505682"/>
                  <a:ext cx="621797" cy="535531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indent="-228600">
                    <a:lnSpc>
                      <a:spcPct val="90000"/>
                    </a:lnSpc>
                    <a:spcBef>
                      <a:spcPts val="1000"/>
                    </a:spcBef>
                  </a:pPr>
                  <a14:m>
                    <m:oMath xmlns:m="http://schemas.openxmlformats.org/officeDocument/2006/math">
                      <m:r>
                        <a:rPr lang="zh-CN" altLang="en-US" sz="320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a14:m>
                  <a:r>
                    <a:rPr lang="en-US" altLang="zh-CN" sz="3200" i="1">
                      <a:latin typeface="Times New Roman" panose="02020603050405020304" pitchFamily="18" charset="0"/>
                      <a:ea typeface="华文楷体" panose="02010600040101010101" pitchFamily="2" charset="-122"/>
                      <a:cs typeface="Times New Roman" panose="02020603050405020304" pitchFamily="18" charset="0"/>
                      <a:sym typeface="+mn-ea"/>
                    </a:rPr>
                    <a:t> </a:t>
                  </a:r>
                  <a:endParaRPr lang="zh-CN" altLang="zh-CN" sz="3200" i="1">
                    <a:latin typeface="Times New Roman" panose="02020603050405020304" pitchFamily="18" charset="0"/>
                    <a:ea typeface="华文楷体" panose="02010600040101010101" pitchFamily="2" charset="-122"/>
                    <a:cs typeface="Times New Roman" panose="02020603050405020304" pitchFamily="18" charset="0"/>
                  </a:endParaRPr>
                </a:p>
              </p:txBody>
            </p:sp>
          </mc:Choice>
          <mc:Fallback xmlns="" xmlns:m="http://schemas.openxmlformats.org/officeDocument/2006/math" xmlns:w="http://schemas.openxmlformats.org/wordprocessingml/2006/main" xmlns:wp="http://schemas.openxmlformats.org/drawingml/2006/wordprocessingDrawing" xmlns:p14="http://schemas.microsoft.com/office/powerpoint/2010/main" xmlns:p15="http://schemas.microsoft.com/office/powerpoint/2012/main" xmlns:p159="http://schemas.microsoft.com/office/powerpoint/2015/09/main">
            <p:sp>
              <p:nvSpPr>
                <p:cNvPr id="28" name="文本框 27"/>
                <p:cNvSpPr txBox="1">
                  <a:spLocks noRot="1" noChangeAspect="1" noMove="1" noResize="1" noEditPoints="1" noAdjustHandles="1" noChangeArrowheads="1" noChangeShapeType="1" noTextEdit="1"/>
                </p:cNvSpPr>
                <p:nvPr>
                  <p:custDataLst>
                    <p:tags r:id="rId35"/>
                  </p:custDataLst>
                </p:nvPr>
              </p:nvSpPr>
              <p:spPr>
                <a:xfrm>
                  <a:off x="2654633" y="4505682"/>
                  <a:ext cx="621797" cy="535531"/>
                </a:xfrm>
                <a:prstGeom prst="rect">
                  <a:avLst/>
                </a:prstGeom>
                <a:blipFill rotWithShape="1">
                  <a:blip r:embed="rId3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9" name="左大括号 28"/>
          <p:cNvSpPr/>
          <p:nvPr>
            <p:custDataLst>
              <p:tags r:id="rId9"/>
            </p:custDataLst>
          </p:nvPr>
        </p:nvSpPr>
        <p:spPr>
          <a:xfrm>
            <a:off x="4073779" y="1626355"/>
            <a:ext cx="250104" cy="970144"/>
          </a:xfrm>
          <a:prstGeom prst="leftBrace">
            <a:avLst>
              <a:gd name="adj1" fmla="val 42679"/>
              <a:gd name="adj2" fmla="val 50000"/>
            </a:avLst>
          </a:prstGeom>
        </p:spPr>
        <p:style>
          <a:lnRef idx="3">
            <a:sysClr val="windowText" lastClr="000000"/>
          </a:lnRef>
          <a:fillRef idx="0">
            <a:sysClr val="windowText" lastClr="000000"/>
          </a:fillRef>
          <a:effectRef idx="2">
            <a:sysClr val="windowText" lastClr="000000"/>
          </a:effectRef>
          <a:fontRef idx="minor">
            <a:sysClr val="windowText" lastClr="000000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sysClr val="windowText" lastClr="00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0" name="内容占位符 2"/>
          <p:cNvSpPr txBox="1"/>
          <p:nvPr>
            <p:custDataLst>
              <p:tags r:id="rId10"/>
            </p:custDataLst>
          </p:nvPr>
        </p:nvSpPr>
        <p:spPr bwMode="auto">
          <a:xfrm>
            <a:off x="4348273" y="1580176"/>
            <a:ext cx="2231427" cy="48831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000">
                <a:latin typeface="黑体" panose="02010609060101010101" pitchFamily="49" charset="-122"/>
                <a:ea typeface="黑体" panose="02010609060101010101" pitchFamily="49" charset="-122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latin typeface="华文楷体" panose="02010600040101010101" pitchFamily="2" charset="-122"/>
                <a:ea typeface="华文楷体" panose="0201060004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latin typeface="华文楷体" panose="02010600040101010101" pitchFamily="2" charset="-122"/>
                <a:ea typeface="华文楷体" panose="0201060004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华文楷体" panose="02010600040101010101" pitchFamily="2" charset="-122"/>
                <a:ea typeface="华文楷体" panose="0201060004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华文楷体" panose="02010600040101010101" pitchFamily="2" charset="-122"/>
                <a:ea typeface="华文楷体" panose="02010600040101010101" pitchFamily="2" charset="-122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/>
            </a:lvl9pPr>
          </a:lstStyle>
          <a:p>
            <a:pPr marL="0">
              <a:buNone/>
            </a:pPr>
            <a:r>
              <a:rPr lang="zh-CN" altLang="en-US" sz="32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宋体" panose="02010600030101010101" pitchFamily="2" charset="-122"/>
              </a:rPr>
              <a:t>燃料的分类</a:t>
            </a:r>
            <a:endParaRPr lang="zh-CN" altLang="en-US" sz="3200"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1" name="内容占位符 2"/>
          <p:cNvSpPr txBox="1"/>
          <p:nvPr>
            <p:custDataLst>
              <p:tags r:id="rId11"/>
            </p:custDataLst>
          </p:nvPr>
        </p:nvSpPr>
        <p:spPr bwMode="auto">
          <a:xfrm>
            <a:off x="4323883" y="2135424"/>
            <a:ext cx="4464517" cy="45893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000">
                <a:latin typeface="黑体" panose="02010609060101010101" pitchFamily="49" charset="-122"/>
                <a:ea typeface="黑体" panose="02010609060101010101" pitchFamily="49" charset="-122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latin typeface="华文楷体" panose="02010600040101010101" pitchFamily="2" charset="-122"/>
                <a:ea typeface="华文楷体" panose="0201060004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latin typeface="华文楷体" panose="02010600040101010101" pitchFamily="2" charset="-122"/>
                <a:ea typeface="华文楷体" panose="0201060004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华文楷体" panose="02010600040101010101" pitchFamily="2" charset="-122"/>
                <a:ea typeface="华文楷体" panose="0201060004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华文楷体" panose="02010600040101010101" pitchFamily="2" charset="-122"/>
                <a:ea typeface="华文楷体" panose="02010600040101010101" pitchFamily="2" charset="-122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/>
            </a:lvl9pPr>
          </a:lstStyle>
          <a:p>
            <a:pPr marL="0">
              <a:buNone/>
            </a:pPr>
            <a:r>
              <a:rPr lang="zh-CN" altLang="en-US" sz="32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化学能转化为内能</a:t>
            </a:r>
          </a:p>
        </p:txBody>
      </p:sp>
      <p:sp>
        <p:nvSpPr>
          <p:cNvPr id="32" name="左大括号 31"/>
          <p:cNvSpPr/>
          <p:nvPr>
            <p:custDataLst>
              <p:tags r:id="rId12"/>
            </p:custDataLst>
          </p:nvPr>
        </p:nvSpPr>
        <p:spPr>
          <a:xfrm>
            <a:off x="4094366" y="2789491"/>
            <a:ext cx="246179" cy="1607535"/>
          </a:xfrm>
          <a:prstGeom prst="leftBrace">
            <a:avLst>
              <a:gd name="adj1" fmla="val 42679"/>
              <a:gd name="adj2" fmla="val 26555"/>
            </a:avLst>
          </a:prstGeom>
        </p:spPr>
        <p:style>
          <a:lnRef idx="3">
            <a:sysClr val="windowText" lastClr="000000"/>
          </a:lnRef>
          <a:fillRef idx="0">
            <a:sysClr val="windowText" lastClr="000000"/>
          </a:fillRef>
          <a:effectRef idx="2">
            <a:sysClr val="windowText" lastClr="000000"/>
          </a:effectRef>
          <a:fontRef idx="minor">
            <a:sysClr val="windowText" lastClr="000000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sysClr val="windowText" lastClr="00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3" name="文本框 32"/>
          <p:cNvSpPr txBox="1"/>
          <p:nvPr>
            <p:custDataLst>
              <p:tags r:id="rId13"/>
            </p:custDataLst>
          </p:nvPr>
        </p:nvSpPr>
        <p:spPr>
          <a:xfrm>
            <a:off x="4340545" y="3262168"/>
            <a:ext cx="2879654" cy="5355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228600">
              <a:lnSpc>
                <a:spcPct val="90000"/>
              </a:lnSpc>
              <a:spcBef>
                <a:spcPts val="1000"/>
              </a:spcBef>
            </a:pPr>
            <a:r>
              <a:rPr lang="zh-CN" altLang="zh-CN" sz="32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宋体" panose="02010600030101010101" pitchFamily="2" charset="-122"/>
              </a:rPr>
              <a:t>焦/千克（J/kg）</a:t>
            </a:r>
            <a:endParaRPr lang="zh-CN" altLang="zh-CN" sz="3200"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6" name="文本框 35"/>
          <p:cNvSpPr txBox="1"/>
          <p:nvPr>
            <p:custDataLst>
              <p:tags r:id="rId14"/>
            </p:custDataLst>
          </p:nvPr>
        </p:nvSpPr>
        <p:spPr>
          <a:xfrm>
            <a:off x="4348273" y="2719470"/>
            <a:ext cx="6772634" cy="5355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-228600">
              <a:lnSpc>
                <a:spcPct val="90000"/>
              </a:lnSpc>
              <a:spcBef>
                <a:spcPts val="1000"/>
              </a:spcBef>
            </a:pPr>
            <a:r>
              <a:rPr lang="zh-CN" sz="32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宋体" panose="02010600030101010101" pitchFamily="2" charset="-122"/>
              </a:rPr>
              <a:t>1</a:t>
            </a:r>
            <a:r>
              <a:rPr lang="en-US" altLang="zh-CN" sz="32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kg</a:t>
            </a:r>
            <a:r>
              <a:rPr lang="zh-CN" sz="32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宋体" panose="02010600030101010101" pitchFamily="2" charset="-122"/>
              </a:rPr>
              <a:t>的某种燃料</a:t>
            </a:r>
            <a:r>
              <a:rPr lang="zh-CN" sz="3200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宋体" panose="02010600030101010101" pitchFamily="2" charset="-122"/>
              </a:rPr>
              <a:t>完全燃烧</a:t>
            </a:r>
            <a:r>
              <a:rPr lang="zh-CN" sz="32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宋体" panose="02010600030101010101" pitchFamily="2" charset="-122"/>
              </a:rPr>
              <a:t>放出的热量</a:t>
            </a:r>
            <a:endParaRPr lang="zh-CN" sz="3200"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29" grpId="0" animBg="1"/>
      <p:bldP spid="30" grpId="0"/>
      <p:bldP spid="31" grpId="0"/>
      <p:bldP spid="32" grpId="0" animBg="1"/>
      <p:bldP spid="33" grpId="0"/>
      <p:bldP spid="3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>
            <p:custDataLst>
              <p:tags r:id="rId1"/>
            </p:custDataLst>
          </p:nvPr>
        </p:nvSpPr>
        <p:spPr>
          <a:xfrm>
            <a:off x="593819" y="1484538"/>
            <a:ext cx="10480709" cy="34829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538480" defTabSz="683895" fontAlgn="base">
              <a:lnSpc>
                <a:spcPct val="150000"/>
              </a:lnSpc>
            </a:pPr>
            <a:r>
              <a:rPr lang="zh-CN" altLang="en-US" sz="2935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+mn-ea"/>
              </a:rPr>
              <a:t> </a:t>
            </a:r>
            <a:r>
              <a:rPr lang="en-US" altLang="zh-CN" sz="2935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+mn-ea"/>
              </a:rPr>
              <a:t>1. </a:t>
            </a:r>
            <a:r>
              <a:rPr lang="zh-CN" altLang="zh-CN" sz="2935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+mn-ea"/>
              </a:rPr>
              <a:t>关于燃料的热值说法正确的是</a:t>
            </a:r>
            <a:r>
              <a:rPr lang="en-US" altLang="zh-CN" sz="2935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+mn-ea"/>
              </a:rPr>
              <a:t>(</a:t>
            </a:r>
            <a:r>
              <a:rPr lang="zh-CN" altLang="zh-CN" sz="2935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+mn-ea"/>
              </a:rPr>
              <a:t>         </a:t>
            </a:r>
            <a:r>
              <a:rPr lang="en-US" altLang="zh-CN" sz="2935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+mn-ea"/>
              </a:rPr>
              <a:t>)</a:t>
            </a:r>
            <a:endParaRPr lang="zh-CN" altLang="zh-CN" sz="2935">
              <a:solidFill>
                <a:schemeClr val="tx1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华文楷体" panose="02010600040101010101" pitchFamily="2" charset="-122"/>
            </a:endParaRPr>
          </a:p>
          <a:p>
            <a:pPr indent="700405" defTabSz="683895" fontAlgn="base">
              <a:lnSpc>
                <a:spcPct val="150000"/>
              </a:lnSpc>
            </a:pPr>
            <a:r>
              <a:rPr lang="zh-CN" altLang="zh-CN" sz="2935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+mn-ea"/>
              </a:rPr>
              <a:t> </a:t>
            </a:r>
            <a:r>
              <a:rPr lang="en-US" altLang="zh-CN" sz="2935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+mn-ea"/>
              </a:rPr>
              <a:t>  A.</a:t>
            </a:r>
            <a:r>
              <a:rPr lang="zh-CN" altLang="zh-CN" sz="2935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+mn-ea"/>
              </a:rPr>
              <a:t>燃料的热值与燃料的种类有关</a:t>
            </a:r>
            <a:endParaRPr lang="zh-CN" altLang="zh-CN" sz="2935">
              <a:solidFill>
                <a:schemeClr val="tx1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华文楷体" panose="02010600040101010101" pitchFamily="2" charset="-122"/>
            </a:endParaRPr>
          </a:p>
          <a:p>
            <a:pPr indent="700405" defTabSz="683895" fontAlgn="base">
              <a:lnSpc>
                <a:spcPct val="150000"/>
              </a:lnSpc>
            </a:pPr>
            <a:r>
              <a:rPr lang="zh-CN" altLang="zh-CN" sz="2935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+mn-ea"/>
              </a:rPr>
              <a:t>  </a:t>
            </a:r>
            <a:r>
              <a:rPr lang="en-US" altLang="zh-CN" sz="2935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+mn-ea"/>
              </a:rPr>
              <a:t> B.</a:t>
            </a:r>
            <a:r>
              <a:rPr lang="zh-CN" altLang="en-US" sz="2935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+mn-ea"/>
              </a:rPr>
              <a:t>热值在数值上等于</a:t>
            </a:r>
            <a:r>
              <a:rPr lang="en-US" altLang="zh-CN" sz="2935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+mn-ea"/>
              </a:rPr>
              <a:t>1</a:t>
            </a:r>
            <a:r>
              <a:rPr lang="zh-CN" altLang="en-US" sz="2935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+mn-ea"/>
              </a:rPr>
              <a:t>千克某种燃料燃烧时放出的热量</a:t>
            </a:r>
            <a:r>
              <a:rPr lang="zh-CN" altLang="zh-CN" sz="2935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+mn-ea"/>
              </a:rPr>
              <a:t> </a:t>
            </a:r>
            <a:r>
              <a:rPr lang="en-US" altLang="zh-CN" sz="2935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+mn-ea"/>
              </a:rPr>
              <a:t>  </a:t>
            </a:r>
            <a:endParaRPr lang="en-US" altLang="zh-CN" sz="2935">
              <a:solidFill>
                <a:schemeClr val="tx1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华文楷体" panose="02010600040101010101" pitchFamily="2" charset="-122"/>
            </a:endParaRPr>
          </a:p>
          <a:p>
            <a:pPr indent="700405" defTabSz="683895" fontAlgn="base">
              <a:lnSpc>
                <a:spcPct val="150000"/>
              </a:lnSpc>
            </a:pPr>
            <a:r>
              <a:rPr lang="en-US" altLang="zh-CN" sz="2935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+mn-ea"/>
              </a:rPr>
              <a:t>   C.</a:t>
            </a:r>
            <a:r>
              <a:rPr lang="zh-CN" altLang="zh-CN" sz="2935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+mn-ea"/>
              </a:rPr>
              <a:t>燃料的热值越大，燃烧时放出的热越多    </a:t>
            </a:r>
            <a:endParaRPr lang="zh-CN" altLang="zh-CN" sz="2935">
              <a:solidFill>
                <a:schemeClr val="tx1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华文楷体" panose="02010600040101010101" pitchFamily="2" charset="-122"/>
            </a:endParaRPr>
          </a:p>
          <a:p>
            <a:pPr indent="700405" defTabSz="683895" fontAlgn="base">
              <a:lnSpc>
                <a:spcPct val="150000"/>
              </a:lnSpc>
            </a:pPr>
            <a:r>
              <a:rPr lang="zh-CN" altLang="zh-CN" sz="2935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+mn-ea"/>
              </a:rPr>
              <a:t> </a:t>
            </a:r>
            <a:r>
              <a:rPr lang="en-US" altLang="zh-CN" sz="2935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+mn-ea"/>
              </a:rPr>
              <a:t>  D.</a:t>
            </a:r>
            <a:r>
              <a:rPr lang="zh-CN" altLang="zh-CN" sz="2935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+mn-ea"/>
              </a:rPr>
              <a:t>燃料不完全燃烧时的热值比完全燃烧时的热值小</a:t>
            </a:r>
          </a:p>
        </p:txBody>
      </p:sp>
      <p:sp>
        <p:nvSpPr>
          <p:cNvPr id="11" name="Text Box 14"/>
          <p:cNvSpPr txBox="1"/>
          <p:nvPr>
            <p:custDataLst>
              <p:tags r:id="rId2"/>
            </p:custDataLst>
          </p:nvPr>
        </p:nvSpPr>
        <p:spPr>
          <a:xfrm>
            <a:off x="7087740" y="1601962"/>
            <a:ext cx="790573" cy="664845"/>
          </a:xfrm>
          <a:prstGeom prst="rect">
            <a:avLst/>
          </a:prstGeom>
          <a:noFill/>
          <a:ln w="9525">
            <a:noFill/>
          </a:ln>
        </p:spPr>
        <p:txBody>
          <a:bodyPr wrap="square" lIns="91214" tIns="45606" rIns="91214" bIns="45606" anchor="t">
            <a:spAutoFit/>
          </a:bodyPr>
          <a:lstStyle/>
          <a:p>
            <a:pPr defTabSz="683895" fontAlgn="base"/>
            <a:r>
              <a:rPr lang="en-US" altLang="zh-CN" sz="3735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A</a:t>
            </a:r>
          </a:p>
        </p:txBody>
      </p:sp>
      <p:sp>
        <p:nvSpPr>
          <p:cNvPr id="3" name="文本框 2"/>
          <p:cNvSpPr txBox="1"/>
          <p:nvPr>
            <p:custDataLst>
              <p:tags r:id="rId3"/>
            </p:custDataLst>
          </p:nvPr>
        </p:nvSpPr>
        <p:spPr>
          <a:xfrm>
            <a:off x="335280" y="260985"/>
            <a:ext cx="284797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lnSpc>
                <a:spcPct val="10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sym typeface="宋体" panose="02010600030101010101" pitchFamily="2" charset="-122"/>
              </a:rPr>
              <a:t>五、</a:t>
            </a:r>
            <a:r>
              <a:rPr lang="zh-CN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sym typeface="宋体" panose="02010600030101010101" pitchFamily="2" charset="-122"/>
              </a:rPr>
              <a:t>练习巩固</a:t>
            </a:r>
            <a:endParaRPr lang="zh-CN" sz="3200" b="1" strike="noStrike" noProof="1">
              <a:solidFill>
                <a:sysClr val="windowText" lastClr="000000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内容占位符 2"/>
          <p:cNvSpPr txBox="1"/>
          <p:nvPr>
            <p:custDataLst>
              <p:tags r:id="rId1"/>
            </p:custDataLst>
          </p:nvPr>
        </p:nvSpPr>
        <p:spPr>
          <a:xfrm>
            <a:off x="667756" y="1058737"/>
            <a:ext cx="10803777" cy="3811448"/>
          </a:xfrm>
          <a:prstGeom prst="rect">
            <a:avLst/>
          </a:prstGeom>
        </p:spPr>
        <p:txBody>
          <a:bodyPr vert="horz" lIns="91214" tIns="45606" rIns="91214" bIns="45606" rtlCol="0">
            <a:noAutofit/>
          </a:bodyPr>
          <a:lstStyle>
            <a:defPPr>
              <a:defRPr/>
            </a:defPPr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342265" algn="l">
              <a:lnSpc>
                <a:spcPct val="150000"/>
              </a:lnSpc>
              <a:spcBef>
                <a:spcPct val="0"/>
              </a:spcBef>
            </a:pPr>
            <a:r>
              <a:rPr lang="en-US" altLang="zh-CN" sz="3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</a:rPr>
              <a:t>2</a:t>
            </a:r>
            <a:r>
              <a:rPr lang="zh-CN" altLang="en-US" sz="3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</a:rPr>
              <a:t>．有关热值的概念，下列说法中正确的是（         ） </a:t>
            </a:r>
          </a:p>
          <a:p>
            <a:pPr indent="619125" algn="l">
              <a:lnSpc>
                <a:spcPct val="150000"/>
              </a:lnSpc>
              <a:spcBef>
                <a:spcPct val="0"/>
              </a:spcBef>
            </a:pPr>
            <a:r>
              <a:rPr lang="zh-CN" altLang="en-US" sz="3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</a:rPr>
              <a:t>A．燃料完全燃烧时，它的热值最大 </a:t>
            </a:r>
          </a:p>
          <a:p>
            <a:pPr indent="619125" algn="l">
              <a:lnSpc>
                <a:spcPct val="150000"/>
              </a:lnSpc>
              <a:spcBef>
                <a:spcPct val="0"/>
              </a:spcBef>
            </a:pPr>
            <a:r>
              <a:rPr lang="zh-CN" altLang="en-US" sz="3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</a:rPr>
              <a:t>B．没有燃烧的燃料，热值等于零</a:t>
            </a:r>
          </a:p>
          <a:p>
            <a:pPr indent="619125" algn="l">
              <a:lnSpc>
                <a:spcPct val="150000"/>
              </a:lnSpc>
              <a:spcBef>
                <a:spcPct val="0"/>
              </a:spcBef>
            </a:pPr>
            <a:r>
              <a:rPr lang="zh-CN" altLang="en-US" sz="3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</a:rPr>
              <a:t>C．燃料燃烧时放出的热量越多，热值越大 </a:t>
            </a:r>
          </a:p>
          <a:p>
            <a:pPr indent="619125" algn="l">
              <a:lnSpc>
                <a:spcPct val="150000"/>
              </a:lnSpc>
              <a:spcBef>
                <a:spcPct val="0"/>
              </a:spcBef>
            </a:pPr>
            <a:r>
              <a:rPr lang="zh-CN" altLang="en-US" sz="3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</a:rPr>
              <a:t>D．燃料的热值与燃烧情况无关</a:t>
            </a:r>
          </a:p>
        </p:txBody>
      </p:sp>
      <p:sp>
        <p:nvSpPr>
          <p:cNvPr id="17" name="Text Box 14"/>
          <p:cNvSpPr txBox="1"/>
          <p:nvPr>
            <p:custDataLst>
              <p:tags r:id="rId2"/>
            </p:custDataLst>
          </p:nvPr>
        </p:nvSpPr>
        <p:spPr>
          <a:xfrm>
            <a:off x="9377371" y="1158820"/>
            <a:ext cx="677772" cy="703580"/>
          </a:xfrm>
          <a:prstGeom prst="rect">
            <a:avLst/>
          </a:prstGeom>
          <a:noFill/>
          <a:ln w="9525">
            <a:noFill/>
          </a:ln>
        </p:spPr>
        <p:txBody>
          <a:bodyPr wrap="square" lIns="91214" tIns="45606" rIns="91214" bIns="45606" anchor="t">
            <a:spAutoFit/>
          </a:bodyPr>
          <a:lstStyle/>
          <a:p>
            <a:pPr defTabSz="683895" fontAlgn="base"/>
            <a:r>
              <a:rPr lang="en-US" altLang="zh-CN" sz="3985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D</a:t>
            </a:r>
          </a:p>
        </p:txBody>
      </p:sp>
      <p:sp>
        <p:nvSpPr>
          <p:cNvPr id="3" name="文本框 2"/>
          <p:cNvSpPr txBox="1"/>
          <p:nvPr>
            <p:custDataLst>
              <p:tags r:id="rId3"/>
            </p:custDataLst>
          </p:nvPr>
        </p:nvSpPr>
        <p:spPr>
          <a:xfrm>
            <a:off x="335280" y="260985"/>
            <a:ext cx="284797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lnSpc>
                <a:spcPct val="10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sym typeface="宋体" panose="02010600030101010101" pitchFamily="2" charset="-122"/>
              </a:rPr>
              <a:t>五、</a:t>
            </a:r>
            <a:r>
              <a:rPr lang="zh-CN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sym typeface="宋体" panose="02010600030101010101" pitchFamily="2" charset="-122"/>
              </a:rPr>
              <a:t>练习巩固</a:t>
            </a:r>
            <a:endParaRPr lang="zh-CN" sz="3200" b="1" strike="noStrike" noProof="1">
              <a:solidFill>
                <a:sysClr val="windowText" lastClr="000000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2"/>
          <p:cNvSpPr txBox="1"/>
          <p:nvPr>
            <p:custDataLst>
              <p:tags r:id="rId1"/>
            </p:custDataLst>
          </p:nvPr>
        </p:nvSpPr>
        <p:spPr>
          <a:xfrm>
            <a:off x="843767" y="812028"/>
            <a:ext cx="9960928" cy="5260975"/>
          </a:xfrm>
          <a:prstGeom prst="rect">
            <a:avLst/>
          </a:prstGeom>
          <a:noFill/>
          <a:ln w="9525">
            <a:noFill/>
          </a:ln>
        </p:spPr>
        <p:txBody>
          <a:bodyPr wrap="square" lIns="91214" tIns="45606" rIns="91214" bIns="45606" anchor="t">
            <a:spAutoFit/>
          </a:bodyPr>
          <a:lstStyle/>
          <a:p>
            <a:pPr indent="484505" defTabSz="683895" fontAlgn="base">
              <a:lnSpc>
                <a:spcPct val="150000"/>
              </a:lnSpc>
            </a:pPr>
            <a:r>
              <a:rPr lang="en-US" altLang="zh-CN" sz="320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  <a:sym typeface="+mn-ea"/>
              </a:rPr>
              <a:t> </a:t>
            </a:r>
            <a:r>
              <a:rPr lang="en-US" altLang="zh-CN" sz="3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+mn-ea"/>
              </a:rPr>
              <a:t>3. </a:t>
            </a:r>
            <a:r>
              <a:rPr lang="zh-CN" altLang="en-US" sz="3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+mn-ea"/>
              </a:rPr>
              <a:t>航天工业中的火箭是用液态氢作为燃料的，这是因为液态氢具有（　  　）         </a:t>
            </a:r>
            <a:endParaRPr lang="en-US" altLang="zh-CN" sz="3200">
              <a:solidFill>
                <a:schemeClr val="tx1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华文楷体" panose="02010600040101010101" pitchFamily="2" charset="-122"/>
            </a:endParaRPr>
          </a:p>
          <a:p>
            <a:pPr indent="484505" fontAlgn="base">
              <a:lnSpc>
                <a:spcPct val="150000"/>
              </a:lnSpc>
            </a:pPr>
            <a:r>
              <a:rPr lang="zh-CN" altLang="en-US" sz="3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+mn-ea"/>
              </a:rPr>
              <a:t>   A、较小的质量　         </a:t>
            </a:r>
            <a:endParaRPr lang="en-US" altLang="zh-CN" sz="3200">
              <a:solidFill>
                <a:schemeClr val="tx1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华文楷体" panose="02010600040101010101" pitchFamily="2" charset="-122"/>
              <a:sym typeface="+mn-ea"/>
            </a:endParaRPr>
          </a:p>
          <a:p>
            <a:pPr indent="484505" fontAlgn="base">
              <a:lnSpc>
                <a:spcPct val="150000"/>
              </a:lnSpc>
            </a:pPr>
            <a:r>
              <a:rPr lang="en-US" altLang="zh-CN" sz="3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+mn-ea"/>
              </a:rPr>
              <a:t>   </a:t>
            </a:r>
            <a:r>
              <a:rPr lang="zh-CN" altLang="en-US" sz="3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+mn-ea"/>
              </a:rPr>
              <a:t>B、较小的密度　          </a:t>
            </a:r>
            <a:endParaRPr lang="en-US" altLang="zh-CN" sz="3200">
              <a:solidFill>
                <a:schemeClr val="tx1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华文楷体" panose="02010600040101010101" pitchFamily="2" charset="-122"/>
            </a:endParaRPr>
          </a:p>
          <a:p>
            <a:pPr indent="484505" fontAlgn="base">
              <a:lnSpc>
                <a:spcPct val="150000"/>
              </a:lnSpc>
            </a:pPr>
            <a:r>
              <a:rPr lang="en-US" altLang="zh-CN" sz="3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+mn-ea"/>
              </a:rPr>
              <a:t>   </a:t>
            </a:r>
            <a:r>
              <a:rPr lang="zh-CN" altLang="en-US" sz="3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+mn-ea"/>
              </a:rPr>
              <a:t>C、较大的比热容　       </a:t>
            </a:r>
            <a:endParaRPr lang="en-US" altLang="zh-CN" sz="3200">
              <a:solidFill>
                <a:schemeClr val="tx1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华文楷体" panose="02010600040101010101" pitchFamily="2" charset="-122"/>
              <a:sym typeface="+mn-ea"/>
            </a:endParaRPr>
          </a:p>
          <a:p>
            <a:pPr indent="484505" fontAlgn="base">
              <a:lnSpc>
                <a:spcPct val="150000"/>
              </a:lnSpc>
            </a:pPr>
            <a:r>
              <a:rPr lang="en-US" altLang="zh-CN" sz="3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+mn-ea"/>
              </a:rPr>
              <a:t>   </a:t>
            </a:r>
            <a:r>
              <a:rPr lang="zh-CN" altLang="en-US" sz="3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+mn-ea"/>
              </a:rPr>
              <a:t>D、较大的热值</a:t>
            </a:r>
            <a:endParaRPr lang="zh-CN" altLang="zh-CN" sz="3200">
              <a:solidFill>
                <a:schemeClr val="tx1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华文楷体" panose="02010600040101010101" pitchFamily="2" charset="-122"/>
            </a:endParaRPr>
          </a:p>
          <a:p>
            <a:pPr indent="484505" defTabSz="683895" fontAlgn="base">
              <a:lnSpc>
                <a:spcPct val="150000"/>
              </a:lnSpc>
            </a:pPr>
            <a:endParaRPr lang="zh-CN" altLang="zh-CN" sz="3200">
              <a:solidFill>
                <a:schemeClr val="tx1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华文楷体" panose="02010600040101010101" pitchFamily="2" charset="-122"/>
            </a:endParaRPr>
          </a:p>
        </p:txBody>
      </p:sp>
      <p:sp>
        <p:nvSpPr>
          <p:cNvPr id="17" name="Text Box 14"/>
          <p:cNvSpPr txBox="1"/>
          <p:nvPr>
            <p:custDataLst>
              <p:tags r:id="rId2"/>
            </p:custDataLst>
          </p:nvPr>
        </p:nvSpPr>
        <p:spPr>
          <a:xfrm>
            <a:off x="4415284" y="1597428"/>
            <a:ext cx="677772" cy="703580"/>
          </a:xfrm>
          <a:prstGeom prst="rect">
            <a:avLst/>
          </a:prstGeom>
          <a:noFill/>
          <a:ln w="9525">
            <a:noFill/>
          </a:ln>
        </p:spPr>
        <p:txBody>
          <a:bodyPr wrap="square" lIns="91214" tIns="45606" rIns="91214" bIns="45606" anchor="t">
            <a:spAutoFit/>
          </a:bodyPr>
          <a:lstStyle/>
          <a:p>
            <a:pPr defTabSz="683895" fontAlgn="base"/>
            <a:r>
              <a:rPr lang="en-US" altLang="zh-CN" sz="3985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D</a:t>
            </a:r>
          </a:p>
        </p:txBody>
      </p:sp>
      <p:sp>
        <p:nvSpPr>
          <p:cNvPr id="3" name="文本框 2"/>
          <p:cNvSpPr txBox="1"/>
          <p:nvPr>
            <p:custDataLst>
              <p:tags r:id="rId3"/>
            </p:custDataLst>
          </p:nvPr>
        </p:nvSpPr>
        <p:spPr>
          <a:xfrm>
            <a:off x="335280" y="260985"/>
            <a:ext cx="284797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lnSpc>
                <a:spcPct val="10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sym typeface="宋体" panose="02010600030101010101" pitchFamily="2" charset="-122"/>
              </a:rPr>
              <a:t>五、</a:t>
            </a:r>
            <a:r>
              <a:rPr lang="zh-CN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sym typeface="宋体" panose="02010600030101010101" pitchFamily="2" charset="-122"/>
              </a:rPr>
              <a:t>练习巩固</a:t>
            </a:r>
            <a:endParaRPr lang="zh-CN" sz="3200" b="1" strike="noStrike" noProof="1">
              <a:solidFill>
                <a:sysClr val="windowText" lastClr="000000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335280" y="260985"/>
            <a:ext cx="284797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lnSpc>
                <a:spcPct val="10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sym typeface="宋体" panose="02010600030101010101" pitchFamily="2" charset="-122"/>
              </a:rPr>
              <a:t>五、</a:t>
            </a:r>
            <a:r>
              <a:rPr lang="zh-CN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sym typeface="宋体" panose="02010600030101010101" pitchFamily="2" charset="-122"/>
              </a:rPr>
              <a:t>练习巩固</a:t>
            </a:r>
            <a:endParaRPr lang="zh-CN" sz="3200" b="1" strike="noStrike" noProof="1">
              <a:solidFill>
                <a:sysClr val="windowText" lastClr="000000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宋体" panose="02010600030101010101" pitchFamily="2" charset="-122"/>
            </a:endParaRPr>
          </a:p>
        </p:txBody>
      </p:sp>
      <p:sp>
        <p:nvSpPr>
          <p:cNvPr id="13316" name="矩形 13315"/>
          <p:cNvSpPr/>
          <p:nvPr>
            <p:custDataLst>
              <p:tags r:id="rId2"/>
            </p:custDataLst>
          </p:nvPr>
        </p:nvSpPr>
        <p:spPr>
          <a:xfrm>
            <a:off x="695325" y="1196975"/>
            <a:ext cx="10673715" cy="396938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</a:pPr>
            <a:r>
              <a:rPr lang="en-US" altLang="zh-CN" sz="2800" b="1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</a:rPr>
              <a:t>4</a:t>
            </a:r>
            <a:r>
              <a:rPr lang="zh-CN" altLang="en-US" sz="2800" b="1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</a:rPr>
              <a:t>、对于燃料的热值，下列说法中，正确的是</a:t>
            </a:r>
            <a:r>
              <a:rPr lang="en-US" altLang="zh-CN" sz="2800" b="1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</a:rPr>
              <a:t> (</a:t>
            </a:r>
            <a:r>
              <a:rPr lang="zh-CN" altLang="en-US" sz="2800" b="1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</a:rPr>
              <a:t>　　 </a:t>
            </a:r>
            <a:r>
              <a:rPr lang="en-US" altLang="zh-CN" sz="2800" b="1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</a:rPr>
              <a:t>) </a:t>
            </a:r>
          </a:p>
          <a:p>
            <a:pPr fontAlgn="base">
              <a:lnSpc>
                <a:spcPct val="150000"/>
              </a:lnSpc>
            </a:pPr>
            <a:r>
              <a:rPr lang="zh-CN" altLang="en-US" sz="2800" b="1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</a:rPr>
              <a:t>　　</a:t>
            </a:r>
            <a:r>
              <a:rPr lang="en-US" altLang="zh-CN" sz="2800" b="1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</a:rPr>
              <a:t>A</a:t>
            </a:r>
            <a:r>
              <a:rPr lang="zh-CN" altLang="en-US" sz="2800" b="1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</a:rPr>
              <a:t>．燃料的热值跟燃料燃烧时放出的热量成正比 </a:t>
            </a:r>
          </a:p>
          <a:p>
            <a:pPr fontAlgn="base">
              <a:lnSpc>
                <a:spcPct val="150000"/>
              </a:lnSpc>
            </a:pPr>
            <a:r>
              <a:rPr lang="zh-CN" altLang="en-US" sz="2800" b="1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</a:rPr>
              <a:t>　　</a:t>
            </a:r>
            <a:r>
              <a:rPr lang="en-US" altLang="zh-CN" sz="2800" b="1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</a:rPr>
              <a:t>B</a:t>
            </a:r>
            <a:r>
              <a:rPr lang="zh-CN" altLang="en-US" sz="2800" b="1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</a:rPr>
              <a:t>．燃料没燃烧时就没有热值</a:t>
            </a:r>
          </a:p>
          <a:p>
            <a:pPr fontAlgn="base">
              <a:lnSpc>
                <a:spcPct val="150000"/>
              </a:lnSpc>
            </a:pPr>
            <a:r>
              <a:rPr lang="zh-CN" altLang="en-US" sz="2800" b="1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</a:rPr>
              <a:t>　　</a:t>
            </a:r>
            <a:r>
              <a:rPr lang="en-US" altLang="zh-CN" sz="2800" b="1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</a:rPr>
              <a:t>C</a:t>
            </a:r>
            <a:r>
              <a:rPr lang="zh-CN" altLang="en-US" sz="2800" b="1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</a:rPr>
              <a:t>．就某种确定的燃料而言，它的热值是一个确定的值，</a:t>
            </a:r>
            <a:r>
              <a:rPr lang="en-US" altLang="zh-CN" sz="2800" b="1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</a:rPr>
              <a:t> </a:t>
            </a:r>
            <a:r>
              <a:rPr lang="zh-CN" altLang="en-US" sz="2800" b="1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</a:rPr>
              <a:t>跟燃料的质量及燃料燃烧放出的热量无关</a:t>
            </a:r>
          </a:p>
          <a:p>
            <a:pPr fontAlgn="base">
              <a:lnSpc>
                <a:spcPct val="150000"/>
              </a:lnSpc>
            </a:pPr>
            <a:r>
              <a:rPr lang="zh-CN" altLang="en-US" sz="2800" b="1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</a:rPr>
              <a:t>　　</a:t>
            </a:r>
            <a:r>
              <a:rPr lang="en-US" altLang="zh-CN" sz="2800" b="1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</a:rPr>
              <a:t>D</a:t>
            </a:r>
            <a:r>
              <a:rPr lang="zh-CN" altLang="en-US" sz="2800" b="1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</a:rPr>
              <a:t>．容易燃烧的燃料热值一定大</a:t>
            </a:r>
          </a:p>
        </p:txBody>
      </p:sp>
      <p:sp>
        <p:nvSpPr>
          <p:cNvPr id="13315" name="文本框 13314"/>
          <p:cNvSpPr txBox="1"/>
          <p:nvPr>
            <p:custDataLst>
              <p:tags r:id="rId3"/>
            </p:custDataLst>
          </p:nvPr>
        </p:nvSpPr>
        <p:spPr>
          <a:xfrm>
            <a:off x="8052687" y="1035742"/>
            <a:ext cx="545306" cy="82278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fontAlgn="base">
              <a:lnSpc>
                <a:spcPct val="200000"/>
              </a:lnSpc>
            </a:pP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>
            <p:custDataLst>
              <p:tags r:id="rId1"/>
            </p:custDataLst>
          </p:nvPr>
        </p:nvSpPr>
        <p:spPr>
          <a:xfrm>
            <a:off x="2135664" y="1844758"/>
            <a:ext cx="8828246" cy="2030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>
                <a:solidFill>
                  <a:srgbClr val="11111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热机工作时需要消耗媒、汽油、柴油等燃料，</a:t>
            </a:r>
          </a:p>
          <a:p>
            <a:pPr>
              <a:lnSpc>
                <a:spcPct val="150000"/>
              </a:lnSpc>
            </a:pPr>
            <a:r>
              <a:rPr lang="zh-CN" altLang="en-US" sz="2800" b="1">
                <a:solidFill>
                  <a:srgbClr val="11111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对外做功的目的是将燃料中的化学能转化为机械能。</a:t>
            </a:r>
          </a:p>
          <a:p>
            <a:pPr>
              <a:lnSpc>
                <a:spcPct val="150000"/>
              </a:lnSpc>
            </a:pPr>
            <a:r>
              <a:rPr lang="zh-CN" altLang="en-US" sz="2800" b="1">
                <a:solidFill>
                  <a:srgbClr val="11111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热机中燃料燃烧释放的热量能被完全利用吗？</a:t>
            </a:r>
          </a:p>
        </p:txBody>
      </p:sp>
      <p:pic>
        <p:nvPicPr>
          <p:cNvPr id="4" name="Picture 4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089" b="45799" l="17110" r="3599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750" t="-1219" r="61646" b="49112"/>
          <a:stretch>
            <a:fillRect/>
          </a:stretch>
        </p:blipFill>
        <p:spPr bwMode="auto">
          <a:xfrm>
            <a:off x="1127570" y="1484851"/>
            <a:ext cx="1152867" cy="1431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335280" y="260985"/>
            <a:ext cx="284797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lnSpc>
                <a:spcPct val="10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sym typeface="宋体" panose="02010600030101010101" pitchFamily="2" charset="-122"/>
              </a:rPr>
              <a:t>五、</a:t>
            </a:r>
            <a:r>
              <a:rPr lang="zh-CN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sym typeface="宋体" panose="02010600030101010101" pitchFamily="2" charset="-122"/>
              </a:rPr>
              <a:t>练习巩固</a:t>
            </a:r>
            <a:endParaRPr lang="zh-CN" sz="3200" b="1" strike="noStrike" noProof="1">
              <a:solidFill>
                <a:sysClr val="windowText" lastClr="000000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宋体" panose="02010600030101010101" pitchFamily="2" charset="-122"/>
            </a:endParaRPr>
          </a:p>
        </p:txBody>
      </p: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276225" y="1056005"/>
            <a:ext cx="11282045" cy="3322955"/>
          </a:xfrm>
          <a:prstGeom prst="rect">
            <a:avLst/>
          </a:prstGeom>
          <a:solidFill>
            <a:sysClr val="window" lastClr="FFFFFF"/>
          </a:solidFill>
        </p:spPr>
        <p:txBody>
          <a:bodyPr wrap="square" rtlCol="0" anchor="t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en-US" sz="2800" b="1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5</a:t>
            </a:r>
            <a:r>
              <a:rPr lang="zh-CN" altLang="en-US" sz="2800" b="1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、我国于2017年5月18日在南海海域成功试采“可燃冰”，“可燃冰”作为新型能源，有着巨大的开发使用潜力，在相同条件下，“可燃冰”完全燃烧放出的热量可达到天然气的数十倍。如果“可燃冰”热值是天然气的10倍，设天然气热值为4.2×10</a:t>
            </a:r>
            <a:r>
              <a:rPr lang="zh-CN" altLang="en-US" sz="2800" b="1" baseline="300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7</a:t>
            </a:r>
            <a:r>
              <a:rPr lang="zh-CN" altLang="en-US" sz="2800" b="1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J/kg，完全燃烧0.5kg“可燃冰”放出的热量为</a:t>
            </a:r>
            <a:r>
              <a:rPr lang="en-US" altLang="zh-CN" sz="2800" b="1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__________</a:t>
            </a:r>
            <a:r>
              <a:rPr lang="zh-CN" altLang="en-US" sz="2800" b="1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J</a:t>
            </a:r>
          </a:p>
        </p:txBody>
      </p:sp>
      <p:sp>
        <p:nvSpPr>
          <p:cNvPr id="2" name="文本框 1"/>
          <p:cNvSpPr txBox="1"/>
          <p:nvPr>
            <p:custDataLst>
              <p:tags r:id="rId3"/>
            </p:custDataLst>
          </p:nvPr>
        </p:nvSpPr>
        <p:spPr>
          <a:xfrm>
            <a:off x="2567232" y="3716341"/>
            <a:ext cx="2447925" cy="523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微软雅黑" panose="020B0503020204020204" charset="-122"/>
              </a:rPr>
              <a:t>2.1×10</a:t>
            </a:r>
            <a:r>
              <a:rPr lang="zh-CN" altLang="en-US" sz="2800" b="1" baseline="300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微软雅黑" panose="020B0503020204020204" charset="-122"/>
              </a:rPr>
              <a:t>8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335280" y="260985"/>
            <a:ext cx="284797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lnSpc>
                <a:spcPct val="10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sym typeface="宋体" panose="02010600030101010101" pitchFamily="2" charset="-122"/>
              </a:rPr>
              <a:t>五、</a:t>
            </a:r>
            <a:r>
              <a:rPr lang="zh-CN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sym typeface="宋体" panose="02010600030101010101" pitchFamily="2" charset="-122"/>
              </a:rPr>
              <a:t>练习巩固</a:t>
            </a:r>
            <a:endParaRPr lang="zh-CN" sz="3200" b="1" strike="noStrike" noProof="1">
              <a:solidFill>
                <a:sysClr val="windowText" lastClr="000000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宋体" panose="02010600030101010101" pitchFamily="2" charset="-122"/>
            </a:endParaRPr>
          </a:p>
        </p:txBody>
      </p:sp>
      <p:sp>
        <p:nvSpPr>
          <p:cNvPr id="2" name="文本框 1"/>
          <p:cNvSpPr txBox="1"/>
          <p:nvPr>
            <p:custDataLst>
              <p:tags r:id="rId2"/>
            </p:custDataLst>
          </p:nvPr>
        </p:nvSpPr>
        <p:spPr>
          <a:xfrm>
            <a:off x="695325" y="1124585"/>
            <a:ext cx="8559800" cy="4399915"/>
          </a:xfrm>
          <a:prstGeom prst="rect">
            <a:avLst/>
          </a:prstGeom>
          <a:solidFill>
            <a:sysClr val="window" lastClr="FFFFFF"/>
          </a:solidFill>
        </p:spPr>
        <p:txBody>
          <a:bodyPr wrap="square" rtlCol="0" anchor="t">
            <a:spAutoFit/>
          </a:bodyPr>
          <a:lstStyle/>
          <a:p>
            <a:pPr>
              <a:lnSpc>
                <a:spcPct val="200000"/>
              </a:lnSpc>
            </a:pPr>
            <a:r>
              <a:rPr lang="en-US" sz="2800" b="1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6</a:t>
            </a:r>
            <a:r>
              <a:rPr lang="zh-CN" altLang="en-US" sz="2800" b="1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、下列提高热机效率的方法中，不可行的是 （    ）</a:t>
            </a:r>
          </a:p>
          <a:p>
            <a:pPr lvl="1">
              <a:lnSpc>
                <a:spcPct val="200000"/>
              </a:lnSpc>
            </a:pPr>
            <a:r>
              <a:rPr lang="zh-CN" altLang="en-US" sz="2800" b="1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A．减少各种热损失           </a:t>
            </a:r>
          </a:p>
          <a:p>
            <a:pPr lvl="1">
              <a:lnSpc>
                <a:spcPct val="200000"/>
              </a:lnSpc>
            </a:pPr>
            <a:r>
              <a:rPr lang="zh-CN" altLang="en-US" sz="2800" b="1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B．加润滑油减少机器各部件之间的摩擦</a:t>
            </a:r>
          </a:p>
          <a:p>
            <a:pPr lvl="1">
              <a:lnSpc>
                <a:spcPct val="200000"/>
              </a:lnSpc>
            </a:pPr>
            <a:r>
              <a:rPr lang="zh-CN" altLang="en-US" sz="2800" b="1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C．充分利用废气的能量，如建热电站   </a:t>
            </a:r>
          </a:p>
          <a:p>
            <a:pPr lvl="1">
              <a:lnSpc>
                <a:spcPct val="200000"/>
              </a:lnSpc>
            </a:pPr>
            <a:r>
              <a:rPr lang="zh-CN" altLang="en-US" sz="2800" b="1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D．采取少消耗总能量的办法</a:t>
            </a:r>
          </a:p>
        </p:txBody>
      </p:sp>
      <p:sp>
        <p:nvSpPr>
          <p:cNvPr id="232460" name="矩形 232459"/>
          <p:cNvSpPr/>
          <p:nvPr>
            <p:custDataLst>
              <p:tags r:id="rId3"/>
            </p:custDataLst>
          </p:nvPr>
        </p:nvSpPr>
        <p:spPr>
          <a:xfrm>
            <a:off x="8183880" y="1412875"/>
            <a:ext cx="511810" cy="584835"/>
          </a:xfrm>
          <a:prstGeom prst="rect">
            <a:avLst/>
          </a:prstGeom>
          <a:noFill/>
          <a:ln w="28575">
            <a:noFill/>
          </a:ln>
        </p:spPr>
        <p:txBody>
          <a:bodyPr wrap="square" anchor="t">
            <a:noAutofit/>
          </a:bodyPr>
          <a:lstStyle/>
          <a:p>
            <a:pPr>
              <a:spcBef>
                <a:spcPct val="50000"/>
              </a:spcBef>
              <a:buClrTx/>
            </a:pP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楷体_GB2312" panose="02010600030101010101" pitchFamily="49" charset="-122"/>
                <a:cs typeface="Times New Roman" panose="02020603050405020304" pitchFamily="18" charset="0"/>
              </a:rPr>
              <a:t>D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2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246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335280" y="260985"/>
            <a:ext cx="284797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lnSpc>
                <a:spcPct val="10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sym typeface="宋体" panose="02010600030101010101" pitchFamily="2" charset="-122"/>
              </a:rPr>
              <a:t>五、</a:t>
            </a:r>
            <a:r>
              <a:rPr lang="zh-CN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sym typeface="宋体" panose="02010600030101010101" pitchFamily="2" charset="-122"/>
              </a:rPr>
              <a:t>练习巩固</a:t>
            </a:r>
            <a:endParaRPr lang="zh-CN" sz="3200" b="1" strike="noStrike" noProof="1">
              <a:solidFill>
                <a:sysClr val="windowText" lastClr="000000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宋体" panose="02010600030101010101" pitchFamily="2" charset="-122"/>
            </a:endParaRPr>
          </a:p>
        </p:txBody>
      </p:sp>
      <p:sp>
        <p:nvSpPr>
          <p:cNvPr id="2" name="文本框 1"/>
          <p:cNvSpPr txBox="1"/>
          <p:nvPr>
            <p:custDataLst>
              <p:tags r:id="rId2"/>
            </p:custDataLst>
          </p:nvPr>
        </p:nvSpPr>
        <p:spPr>
          <a:xfrm>
            <a:off x="231140" y="980440"/>
            <a:ext cx="11206480" cy="3322955"/>
          </a:xfrm>
          <a:prstGeom prst="rect">
            <a:avLst/>
          </a:prstGeom>
          <a:solidFill>
            <a:sysClr val="window" lastClr="FFFFFF"/>
          </a:solidFill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7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、</a:t>
            </a: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古语道：“人要实，火要虚</a:t>
            </a: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微软雅黑" panose="020B0503020204020204" charset="-122"/>
              </a:rPr>
              <a:t>。</a:t>
            </a: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”此话的意思是说做人要脚踏实地，才能事业有成；可燃物要架空一些，才能燃烧更旺。“火要虚”的目的是 （　　）</a:t>
            </a:r>
          </a:p>
          <a:p>
            <a:pPr>
              <a:lnSpc>
                <a:spcPct val="150000"/>
              </a:lnSpc>
            </a:pP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A．增大可燃物的热值         B．降低可燃物的着火点 </a:t>
            </a:r>
          </a:p>
          <a:p>
            <a:pPr>
              <a:lnSpc>
                <a:spcPct val="150000"/>
              </a:lnSpc>
            </a:pP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C．能使可燃物完全燃烧     D．提高了可燃物的利用率 </a:t>
            </a:r>
          </a:p>
        </p:txBody>
      </p:sp>
      <p:sp>
        <p:nvSpPr>
          <p:cNvPr id="3" name="文本框 2"/>
          <p:cNvSpPr txBox="1"/>
          <p:nvPr>
            <p:custDataLst>
              <p:tags r:id="rId3"/>
            </p:custDataLst>
          </p:nvPr>
        </p:nvSpPr>
        <p:spPr>
          <a:xfrm>
            <a:off x="1631496" y="2380932"/>
            <a:ext cx="43942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微软雅黑" panose="020B0503020204020204" charset="-122"/>
              </a:rPr>
              <a:t>D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2"/>
          <p:cNvSpPr txBox="1"/>
          <p:nvPr>
            <p:custDataLst>
              <p:tags r:id="rId1"/>
            </p:custDataLst>
          </p:nvPr>
        </p:nvSpPr>
        <p:spPr>
          <a:xfrm>
            <a:off x="769829" y="1133239"/>
            <a:ext cx="10432423" cy="2985432"/>
          </a:xfrm>
          <a:prstGeom prst="rect">
            <a:avLst/>
          </a:prstGeom>
        </p:spPr>
        <p:txBody>
          <a:bodyPr vert="horz" lIns="91214" tIns="45606" rIns="91214" bIns="45606" rtlCol="0">
            <a:noAutofit/>
          </a:bodyPr>
          <a:lstStyle>
            <a:defPPr>
              <a:defRPr/>
            </a:defPPr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" indent="457835" algn="l" eaLnBrk="0" fontAlgn="base" hangingPunct="0">
              <a:lnSpc>
                <a:spcPts val="3000"/>
              </a:lnSpc>
              <a:spcBef>
                <a:spcPct val="0"/>
              </a:spcBef>
            </a:pPr>
            <a:r>
              <a:rPr lang="en-US" altLang="zh-CN" sz="2935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8</a:t>
            </a:r>
            <a:r>
              <a:rPr lang="zh-CN" altLang="en-US" sz="2935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、</a:t>
            </a:r>
            <a:r>
              <a:rPr lang="en-US" altLang="zh-CN" sz="2935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zh-CN" altLang="zh-CN" sz="2935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用天然气灶烧水，燃烧</a:t>
            </a:r>
            <a:r>
              <a:rPr lang="en-US" altLang="zh-CN" sz="2935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1m</a:t>
            </a:r>
            <a:r>
              <a:rPr lang="en-US" altLang="zh-CN" sz="2935" baseline="300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3</a:t>
            </a:r>
            <a:r>
              <a:rPr lang="zh-CN" altLang="zh-CN" sz="2935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的天然气，能使</a:t>
            </a:r>
            <a:r>
              <a:rPr lang="en-US" altLang="zh-CN" sz="2935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100kg</a:t>
            </a:r>
            <a:r>
              <a:rPr lang="zh-CN" altLang="zh-CN" sz="2935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的水从</a:t>
            </a:r>
            <a:r>
              <a:rPr lang="en-US" altLang="zh-CN" sz="2935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20</a:t>
            </a:r>
            <a:r>
              <a:rPr lang="zh-CN" altLang="zh-CN" sz="2935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℃升高到</a:t>
            </a:r>
            <a:r>
              <a:rPr lang="en-US" altLang="zh-CN" sz="2935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70℃</a:t>
            </a:r>
            <a:r>
              <a:rPr lang="zh-CN" altLang="en-US" sz="2935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。</a:t>
            </a:r>
            <a:r>
              <a:rPr lang="zh-CN" altLang="zh-CN" sz="2935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天然气热值</a:t>
            </a:r>
            <a:r>
              <a:rPr lang="en-US" altLang="zh-CN" sz="2935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3.2×10</a:t>
            </a:r>
            <a:r>
              <a:rPr lang="en-US" altLang="zh-CN" sz="2935" baseline="300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7</a:t>
            </a:r>
            <a:r>
              <a:rPr lang="en-US" altLang="zh-CN" sz="2935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J/m</a:t>
            </a:r>
            <a:r>
              <a:rPr lang="en-US" altLang="zh-CN" sz="2935" baseline="300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3 </a:t>
            </a:r>
            <a:r>
              <a:rPr lang="zh-CN" altLang="en-US" sz="2935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，水的比热容为</a:t>
            </a:r>
            <a:r>
              <a:rPr lang="en-US" altLang="zh-CN" sz="2935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4.2</a:t>
            </a:r>
            <a:r>
              <a:rPr lang="zh-CN" altLang="en-US" sz="2935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×</a:t>
            </a:r>
            <a:r>
              <a:rPr lang="en-US" altLang="zh-CN" sz="2935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10</a:t>
            </a:r>
            <a:r>
              <a:rPr lang="en-US" altLang="zh-CN" sz="2935" baseline="300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3</a:t>
            </a:r>
            <a:r>
              <a:rPr lang="en-US" altLang="zh-CN" sz="2935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J/(kg·℃)</a:t>
            </a:r>
            <a:r>
              <a:rPr lang="zh-CN" altLang="en-US" sz="2935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 。</a:t>
            </a:r>
            <a:r>
              <a:rPr lang="zh-CN" altLang="zh-CN" sz="2935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求</a:t>
            </a:r>
            <a:r>
              <a:rPr lang="zh-CN" altLang="en-US" sz="2935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：</a:t>
            </a:r>
            <a:endParaRPr lang="zh-CN" altLang="en-US" sz="2935">
              <a:solidFill>
                <a:schemeClr val="tx1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  <a:p>
            <a:pPr marL="26670" indent="457835" algn="l" eaLnBrk="0" fontAlgn="base" hangingPunct="0">
              <a:lnSpc>
                <a:spcPts val="3000"/>
              </a:lnSpc>
              <a:spcBef>
                <a:spcPct val="0"/>
              </a:spcBef>
            </a:pPr>
            <a:r>
              <a:rPr lang="zh-CN" altLang="zh-CN" sz="2935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（</a:t>
            </a:r>
            <a:r>
              <a:rPr lang="en-US" altLang="zh-CN" sz="2935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1</a:t>
            </a:r>
            <a:r>
              <a:rPr lang="zh-CN" altLang="zh-CN" sz="2935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）天然气完全燃烧放出热量</a:t>
            </a:r>
            <a:r>
              <a:rPr lang="zh-CN" altLang="en-US" sz="2935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；</a:t>
            </a:r>
            <a:endParaRPr lang="zh-CN" altLang="zh-CN" sz="2935">
              <a:solidFill>
                <a:schemeClr val="tx1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  <a:p>
            <a:pPr marL="26670" indent="457835" algn="l" eaLnBrk="0" fontAlgn="base" hangingPunct="0">
              <a:lnSpc>
                <a:spcPts val="3000"/>
              </a:lnSpc>
              <a:spcBef>
                <a:spcPct val="0"/>
              </a:spcBef>
            </a:pPr>
            <a:r>
              <a:rPr lang="zh-CN" altLang="zh-CN" sz="2935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（</a:t>
            </a:r>
            <a:r>
              <a:rPr lang="en-US" altLang="zh-CN" sz="2935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zh-CN" altLang="zh-CN" sz="2935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）水吸收的热量</a:t>
            </a:r>
            <a:r>
              <a:rPr lang="zh-CN" altLang="en-US" sz="2935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；</a:t>
            </a:r>
            <a:endParaRPr lang="en-US" altLang="zh-CN" sz="2935">
              <a:solidFill>
                <a:schemeClr val="tx1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  <a:sym typeface="+mn-ea"/>
            </a:endParaRPr>
          </a:p>
          <a:p>
            <a:pPr marL="26670" indent="457835" algn="l" eaLnBrk="0" fontAlgn="base" hangingPunct="0">
              <a:lnSpc>
                <a:spcPts val="3000"/>
              </a:lnSpc>
              <a:spcBef>
                <a:spcPct val="0"/>
              </a:spcBef>
            </a:pPr>
            <a:r>
              <a:rPr lang="zh-CN" altLang="zh-CN" sz="2935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（</a:t>
            </a:r>
            <a:r>
              <a:rPr lang="en-US" altLang="zh-CN" sz="2935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3</a:t>
            </a:r>
            <a:r>
              <a:rPr lang="zh-CN" altLang="zh-CN" sz="2935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）天然气灶的效率</a:t>
            </a:r>
            <a:r>
              <a:rPr lang="zh-CN" altLang="en-US" sz="2935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。</a:t>
            </a:r>
            <a:endParaRPr lang="zh-CN" altLang="zh-CN" sz="2935">
              <a:solidFill>
                <a:schemeClr val="tx1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  <a:p>
            <a:pPr marL="26670" indent="457835" algn="l">
              <a:lnSpc>
                <a:spcPts val="3000"/>
              </a:lnSpc>
              <a:spcBef>
                <a:spcPct val="0"/>
              </a:spcBef>
            </a:pPr>
            <a:endParaRPr lang="zh-CN" altLang="zh-CN" sz="2935">
              <a:solidFill>
                <a:schemeClr val="tx1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10" name="对象 9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2164956" y="4651813"/>
          <a:ext cx="7781713" cy="11072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7" imgW="3352800" imgH="482600" progId="Equation.3">
                  <p:embed/>
                </p:oleObj>
              </mc:Choice>
              <mc:Fallback>
                <p:oleObj r:id="rId7" imgW="3352800" imgH="482600" progId="Equation.3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2164956" y="4651813"/>
                        <a:ext cx="7781713" cy="1107239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对象 10"/>
          <p:cNvGraphicFramePr>
            <a:graphicFrameLocks noChangeAspect="1"/>
          </p:cNvGraphicFramePr>
          <p:nvPr>
            <p:custDataLst>
              <p:tags r:id="rId3"/>
            </p:custDataLst>
          </p:nvPr>
        </p:nvGraphicFramePr>
        <p:xfrm>
          <a:off x="1632156" y="3962696"/>
          <a:ext cx="7414323" cy="589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9" imgW="3175000" imgH="254000" progId="Equation.3">
                  <p:embed/>
                </p:oleObj>
              </mc:Choice>
              <mc:Fallback>
                <p:oleObj r:id="rId9" imgW="3175000" imgH="254000" progId="Equation.3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632156" y="3962696"/>
                        <a:ext cx="7414323" cy="58972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对象 16"/>
          <p:cNvGraphicFramePr>
            <a:graphicFrameLocks noChangeAspect="1"/>
          </p:cNvGraphicFramePr>
          <p:nvPr>
            <p:custDataLst>
              <p:tags r:id="rId4"/>
            </p:custDataLst>
          </p:nvPr>
        </p:nvGraphicFramePr>
        <p:xfrm>
          <a:off x="2073971" y="5673737"/>
          <a:ext cx="5693921" cy="11496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11" imgW="2552700" imgH="469900" progId="Equation.3">
                  <p:embed/>
                </p:oleObj>
              </mc:Choice>
              <mc:Fallback>
                <p:oleObj r:id="rId11" imgW="2552700" imgH="469900" progId="Equation.3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2073971" y="5673737"/>
                        <a:ext cx="5693921" cy="1149679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文本框 3"/>
          <p:cNvSpPr txBox="1"/>
          <p:nvPr>
            <p:custDataLst>
              <p:tags r:id="rId5"/>
            </p:custDataLst>
          </p:nvPr>
        </p:nvSpPr>
        <p:spPr>
          <a:xfrm>
            <a:off x="335280" y="260985"/>
            <a:ext cx="284797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lnSpc>
                <a:spcPct val="10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sym typeface="宋体" panose="02010600030101010101" pitchFamily="2" charset="-122"/>
              </a:rPr>
              <a:t>五、</a:t>
            </a:r>
            <a:r>
              <a:rPr lang="zh-CN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sym typeface="宋体" panose="02010600030101010101" pitchFamily="2" charset="-122"/>
              </a:rPr>
              <a:t>练习巩固</a:t>
            </a:r>
            <a:endParaRPr lang="zh-CN" sz="3200" b="1" strike="noStrike" noProof="1">
              <a:solidFill>
                <a:sysClr val="windowText" lastClr="000000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组合 18"/>
          <p:cNvGrpSpPr/>
          <p:nvPr>
            <p:custDataLst>
              <p:tags r:id="rId1"/>
            </p:custDataLst>
          </p:nvPr>
        </p:nvGrpSpPr>
        <p:grpSpPr>
          <a:xfrm>
            <a:off x="1848079" y="837016"/>
            <a:ext cx="2137111" cy="2735219"/>
            <a:chOff x="649300" y="640834"/>
            <a:chExt cx="1602833" cy="2051414"/>
          </a:xfrm>
        </p:grpSpPr>
        <p:pic>
          <p:nvPicPr>
            <p:cNvPr id="2" name="图片 1"/>
            <p:cNvPicPr>
              <a:picLocks noChangeAspect="1"/>
            </p:cNvPicPr>
            <p:nvPr>
              <p:custDataLst>
                <p:tags r:id="rId15"/>
              </p:custDataLst>
            </p:nvPr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9300" y="640834"/>
              <a:ext cx="1602833" cy="1602833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3" name="TextBox 12"/>
            <p:cNvSpPr txBox="1"/>
            <p:nvPr>
              <p:custDataLst>
                <p:tags r:id="rId16"/>
              </p:custDataLst>
            </p:nvPr>
          </p:nvSpPr>
          <p:spPr>
            <a:xfrm>
              <a:off x="708888" y="2294103"/>
              <a:ext cx="1466051" cy="398145"/>
            </a:xfrm>
            <a:prstGeom prst="rect">
              <a:avLst/>
            </a:prstGeom>
            <a:noFill/>
            <a:ln w="12700" cap="flat">
              <a:noFill/>
              <a:miter lim="400000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60959" tIns="60959" rIns="60959" bIns="60959" numCol="1" spcCol="38100" rtlCol="0" anchor="t">
              <a:spAutoFit/>
            </a:bodyPr>
            <a:lstStyle/>
            <a:p>
              <a:pPr defTabSz="1219200" latinLnBrk="1" hangingPunct="0"/>
              <a:r>
                <a:rPr lang="zh-CN" altLang="en-US" sz="2665" b="1">
                  <a:solidFill>
                    <a:srgbClr val="000000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sym typeface="Arial"/>
                </a:rPr>
                <a:t>烧木柴做饭</a:t>
              </a:r>
            </a:p>
          </p:txBody>
        </p:sp>
      </p:grpSp>
      <p:grpSp>
        <p:nvGrpSpPr>
          <p:cNvPr id="21" name="组合 20"/>
          <p:cNvGrpSpPr/>
          <p:nvPr>
            <p:custDataLst>
              <p:tags r:id="rId2"/>
            </p:custDataLst>
          </p:nvPr>
        </p:nvGrpSpPr>
        <p:grpSpPr>
          <a:xfrm>
            <a:off x="4728024" y="717636"/>
            <a:ext cx="2570268" cy="2718272"/>
            <a:chOff x="5444061" y="669896"/>
            <a:chExt cx="1927701" cy="2038704"/>
          </a:xfrm>
        </p:grpSpPr>
        <p:pic>
          <p:nvPicPr>
            <p:cNvPr id="12" name="图片 11"/>
            <p:cNvPicPr>
              <a:picLocks noChangeAspect="1"/>
            </p:cNvPicPr>
            <p:nvPr>
              <p:custDataLst>
                <p:tags r:id="rId13"/>
              </p:custDataLst>
            </p:nvPr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44061" y="669896"/>
              <a:ext cx="1927701" cy="1602833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6" name="TextBox 15"/>
            <p:cNvSpPr txBox="1"/>
            <p:nvPr>
              <p:custDataLst>
                <p:tags r:id="rId14"/>
              </p:custDataLst>
            </p:nvPr>
          </p:nvSpPr>
          <p:spPr>
            <a:xfrm>
              <a:off x="5674885" y="2310455"/>
              <a:ext cx="1466051" cy="398145"/>
            </a:xfrm>
            <a:prstGeom prst="rect">
              <a:avLst/>
            </a:prstGeom>
            <a:noFill/>
            <a:ln w="12700" cap="flat">
              <a:noFill/>
              <a:miter lim="400000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60959" tIns="60959" rIns="60959" bIns="60959" numCol="1" spcCol="38100" rtlCol="0" anchor="t">
              <a:spAutoFit/>
            </a:bodyPr>
            <a:lstStyle/>
            <a:p>
              <a:pPr defTabSz="1219200" latinLnBrk="1" hangingPunct="0"/>
              <a:r>
                <a:rPr lang="zh-CN" altLang="en-US" sz="2665" b="1">
                  <a:solidFill>
                    <a:srgbClr val="000000"/>
                  </a:solidFill>
                  <a:latin typeface="华文楷体" panose="02010600040101010101" pitchFamily="2" charset="-122"/>
                  <a:ea typeface="华文楷体" panose="02010600040101010101" pitchFamily="2" charset="-122"/>
                </a:rPr>
                <a:t>热电厂供暖</a:t>
              </a:r>
            </a:p>
          </p:txBody>
        </p:sp>
      </p:grpSp>
      <p:grpSp>
        <p:nvGrpSpPr>
          <p:cNvPr id="23" name="组合 22"/>
          <p:cNvGrpSpPr/>
          <p:nvPr>
            <p:custDataLst>
              <p:tags r:id="rId3"/>
            </p:custDataLst>
          </p:nvPr>
        </p:nvGrpSpPr>
        <p:grpSpPr>
          <a:xfrm>
            <a:off x="4656065" y="4134516"/>
            <a:ext cx="2393299" cy="2509640"/>
            <a:chOff x="2518461" y="3064933"/>
            <a:chExt cx="1576038" cy="1856064"/>
          </a:xfrm>
        </p:grpSpPr>
        <p:pic>
          <p:nvPicPr>
            <p:cNvPr id="10" name="图片 9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18461" y="3064933"/>
              <a:ext cx="1576038" cy="1438763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7" name="TextBox 16"/>
            <p:cNvSpPr txBox="1"/>
            <p:nvPr>
              <p:custDataLst>
                <p:tags r:id="rId12"/>
              </p:custDataLst>
            </p:nvPr>
          </p:nvSpPr>
          <p:spPr>
            <a:xfrm>
              <a:off x="2628448" y="4528387"/>
              <a:ext cx="1466051" cy="392610"/>
            </a:xfrm>
            <a:prstGeom prst="rect">
              <a:avLst/>
            </a:prstGeom>
            <a:noFill/>
            <a:ln w="12700" cap="flat">
              <a:noFill/>
              <a:miter lim="400000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60959" tIns="60959" rIns="60959" bIns="60959" numCol="1" spcCol="38100" rtlCol="0" anchor="t">
              <a:spAutoFit/>
            </a:bodyPr>
            <a:lstStyle/>
            <a:p>
              <a:pPr algn="l" rtl="0" latinLnBrk="1" hangingPunct="0"/>
              <a:r>
                <a:rPr lang="zh-CN" altLang="en-US" sz="2665" b="1">
                  <a:solidFill>
                    <a:srgbClr val="000000"/>
                  </a:solidFill>
                  <a:latin typeface="华文楷体" panose="02010600040101010101" pitchFamily="2" charset="-122"/>
                  <a:ea typeface="华文楷体" panose="02010600040101010101" pitchFamily="2" charset="-122"/>
                </a:rPr>
                <a:t>液化石油气</a:t>
              </a:r>
            </a:p>
          </p:txBody>
        </p:sp>
      </p:grpSp>
      <p:grpSp>
        <p:nvGrpSpPr>
          <p:cNvPr id="5" name="组合 4"/>
          <p:cNvGrpSpPr/>
          <p:nvPr>
            <p:custDataLst>
              <p:tags r:id="rId4"/>
            </p:custDataLst>
          </p:nvPr>
        </p:nvGrpSpPr>
        <p:grpSpPr>
          <a:xfrm>
            <a:off x="8544560" y="836930"/>
            <a:ext cx="2505710" cy="5038090"/>
            <a:chOff x="14817" y="2451"/>
            <a:chExt cx="3946" cy="7934"/>
          </a:xfrm>
        </p:grpSpPr>
        <p:pic>
          <p:nvPicPr>
            <p:cNvPr id="3" name="图片 2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808" b="3852"/>
            <a:stretch>
              <a:fillRect/>
            </a:stretch>
          </p:blipFill>
          <p:spPr>
            <a:xfrm>
              <a:off x="15157" y="2451"/>
              <a:ext cx="2991" cy="4938"/>
            </a:xfrm>
            <a:prstGeom prst="rect">
              <a:avLst/>
            </a:prstGeom>
          </p:spPr>
        </p:pic>
        <p:sp>
          <p:nvSpPr>
            <p:cNvPr id="33" name="矩形 32"/>
            <p:cNvSpPr/>
            <p:nvPr>
              <p:custDataLst>
                <p:tags r:id="rId10"/>
              </p:custDataLst>
            </p:nvPr>
          </p:nvSpPr>
          <p:spPr>
            <a:xfrm>
              <a:off x="14817" y="7657"/>
              <a:ext cx="3946" cy="27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2665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cs typeface="+mn-ea"/>
                  <a:sym typeface="+mn-lt"/>
                </a:rPr>
                <a:t>火箭升空靠液态氢气与氧气的燃烧获取内能。</a:t>
              </a:r>
            </a:p>
          </p:txBody>
        </p:sp>
      </p:grpSp>
      <p:grpSp>
        <p:nvGrpSpPr>
          <p:cNvPr id="6" name="组合 5"/>
          <p:cNvGrpSpPr/>
          <p:nvPr>
            <p:custDataLst>
              <p:tags r:id="rId5"/>
            </p:custDataLst>
          </p:nvPr>
        </p:nvGrpSpPr>
        <p:grpSpPr>
          <a:xfrm>
            <a:off x="1061591" y="4119141"/>
            <a:ext cx="3593845" cy="2544150"/>
            <a:chOff x="7139434" y="4093007"/>
            <a:chExt cx="3153311" cy="2407235"/>
          </a:xfrm>
        </p:grpSpPr>
        <p:pic>
          <p:nvPicPr>
            <p:cNvPr id="7" name="图片 6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-782" b="5258"/>
            <a:stretch>
              <a:fillRect/>
            </a:stretch>
          </p:blipFill>
          <p:spPr>
            <a:xfrm>
              <a:off x="7513290" y="4093007"/>
              <a:ext cx="2472683" cy="1855354"/>
            </a:xfrm>
            <a:prstGeom prst="rect">
              <a:avLst/>
            </a:prstGeom>
          </p:spPr>
        </p:pic>
        <p:sp>
          <p:nvSpPr>
            <p:cNvPr id="67" name="矩形 66"/>
            <p:cNvSpPr/>
            <p:nvPr>
              <p:custDataLst>
                <p:tags r:id="rId8"/>
              </p:custDataLst>
            </p:nvPr>
          </p:nvSpPr>
          <p:spPr>
            <a:xfrm>
              <a:off x="7139434" y="6025589"/>
              <a:ext cx="3153311" cy="4746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</a:extLst>
          </p:spPr>
          <p:txBody>
            <a:bodyPr wrap="square">
              <a:spAutoFit/>
            </a:bodyPr>
            <a:lstStyle/>
            <a:p>
              <a:pPr algn="l" latinLnBrk="1" hangingPunct="0">
                <a:buClrTx/>
                <a:buSzTx/>
                <a:buFontTx/>
              </a:pPr>
              <a:r>
                <a:rPr lang="zh-CN" altLang="en-US" sz="2135" b="1">
                  <a:solidFill>
                    <a:schemeClr val="bg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cs typeface="华文楷体" panose="02010600040101010101" pitchFamily="2" charset="-122"/>
                  <a:sym typeface="+mn-lt"/>
                </a:rPr>
                <a:t>    </a:t>
              </a:r>
              <a:r>
                <a:rPr lang="zh-CN" altLang="en-US" sz="2135" b="1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cs typeface="华文楷体" panose="02010600040101010101" pitchFamily="2" charset="-122"/>
                  <a:sym typeface="+mn-lt"/>
                </a:rPr>
                <a:t>  </a:t>
              </a:r>
              <a:r>
                <a:rPr lang="zh-CN" altLang="en-US" sz="2665" b="1">
                  <a:solidFill>
                    <a:srgbClr val="000000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cs typeface="华文楷体" panose="02010600040101010101" pitchFamily="2" charset="-122"/>
                  <a:sym typeface="+mn-lt"/>
                </a:rPr>
                <a:t>汽油燃烧</a:t>
              </a:r>
            </a:p>
          </p:txBody>
        </p:sp>
      </p:grpSp>
      <p:sp>
        <p:nvSpPr>
          <p:cNvPr id="26" name="TextBox 7"/>
          <p:cNvSpPr txBox="1"/>
          <p:nvPr>
            <p:custDataLst>
              <p:tags r:id="rId6"/>
            </p:custDataLst>
          </p:nvPr>
        </p:nvSpPr>
        <p:spPr>
          <a:xfrm>
            <a:off x="1559593" y="3390972"/>
            <a:ext cx="6475051" cy="612775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0808" tIns="60808" rIns="60808" bIns="60808" numCol="1" spcCol="38100" rtlCol="0" anchor="t">
            <a:spAutoFit/>
          </a:bodyPr>
          <a:lstStyle/>
          <a:p>
            <a:pPr defTabSz="911860" latinLnBrk="1" hangingPunct="0">
              <a:spcBef>
                <a:spcPct val="0"/>
              </a:spcBef>
              <a:spcAft>
                <a:spcPct val="0"/>
              </a:spcAft>
            </a:pPr>
            <a:r>
              <a:rPr lang="zh-CN" altLang="en-US" sz="320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Arial"/>
              </a:rPr>
              <a:t> 人类从燃料的燃烧获取内能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1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文本框 16"/>
          <p:cNvSpPr txBox="1"/>
          <p:nvPr>
            <p:custDataLst>
              <p:tags r:id="rId1"/>
            </p:custDataLst>
          </p:nvPr>
        </p:nvSpPr>
        <p:spPr>
          <a:xfrm>
            <a:off x="335425" y="260770"/>
            <a:ext cx="2855607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lnSpc>
                <a:spcPct val="10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sym typeface="宋体" panose="02010600030101010101" pitchFamily="2" charset="-122"/>
              </a:rPr>
              <a:t>一、燃料</a:t>
            </a:r>
          </a:p>
        </p:txBody>
      </p:sp>
      <p:sp>
        <p:nvSpPr>
          <p:cNvPr id="2" name="内容占位符 2"/>
          <p:cNvSpPr txBox="1"/>
          <p:nvPr>
            <p:custDataLst>
              <p:tags r:id="rId2"/>
            </p:custDataLst>
          </p:nvPr>
        </p:nvSpPr>
        <p:spPr bwMode="auto">
          <a:xfrm>
            <a:off x="2216506" y="1122425"/>
            <a:ext cx="3277870" cy="48831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000">
                <a:latin typeface="黑体" panose="02010609060101010101" pitchFamily="49" charset="-122"/>
                <a:ea typeface="黑体" panose="02010609060101010101" pitchFamily="49" charset="-122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latin typeface="华文楷体" panose="02010600040101010101" pitchFamily="2" charset="-122"/>
                <a:ea typeface="华文楷体" panose="0201060004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latin typeface="华文楷体" panose="02010600040101010101" pitchFamily="2" charset="-122"/>
                <a:ea typeface="华文楷体" panose="0201060004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华文楷体" panose="02010600040101010101" pitchFamily="2" charset="-122"/>
                <a:ea typeface="华文楷体" panose="0201060004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华文楷体" panose="02010600040101010101" pitchFamily="2" charset="-122"/>
                <a:ea typeface="华文楷体" panose="02010600040101010101" pitchFamily="2" charset="-122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/>
            </a:lvl9pPr>
          </a:lstStyle>
          <a:p>
            <a:pPr marL="0">
              <a:buNone/>
            </a:pPr>
            <a:r>
              <a:rPr lang="en-US" altLang="zh-CN" sz="32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1.</a:t>
            </a:r>
            <a:r>
              <a:rPr lang="zh-CN" altLang="en-US" sz="32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宋体" panose="02010600030101010101" pitchFamily="2" charset="-122"/>
              </a:rPr>
              <a:t>燃料的分类</a:t>
            </a:r>
            <a:endParaRPr lang="zh-CN" altLang="en-US" sz="3200" b="1"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custDataLst>
              <p:tags r:id="rId3"/>
            </p:custDataLst>
          </p:nvPr>
        </p:nvSpPr>
        <p:spPr>
          <a:xfrm>
            <a:off x="2391491" y="3657502"/>
            <a:ext cx="1788847" cy="558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ysClr val="windowText" lastClr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ysClr val="windowText" lastClr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ysClr val="windowText" lastClr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Calibri" panose="020F0502020204030204" pitchFamily="34" charset="0"/>
                <a:ea typeface="+mn-ea"/>
                <a:cs typeface="+mn-ea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Calibri" panose="020F0502020204030204" pitchFamily="34" charset="0"/>
                <a:ea typeface="+mn-ea"/>
                <a:cs typeface="+mn-ea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Calibri" panose="020F0502020204030204" pitchFamily="34" charset="0"/>
                <a:ea typeface="+mn-ea"/>
                <a:cs typeface="+mn-ea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Calibri" panose="020F0502020204030204" pitchFamily="34" charset="0"/>
                <a:ea typeface="+mn-ea"/>
                <a:cs typeface="+mn-ea"/>
              </a:defRPr>
            </a:lvl9pPr>
          </a:lstStyle>
          <a:p>
            <a:pPr marL="0" indent="0">
              <a:buNone/>
            </a:pPr>
            <a:r>
              <a:rPr lang="zh-CN">
                <a:latin typeface="Times New Roman" panose="02020603050405020304" pitchFamily="18" charset="0"/>
                <a:cs typeface="Times New Roman" panose="02020603050405020304" pitchFamily="18" charset="0"/>
              </a:rPr>
              <a:t>固体燃料</a:t>
            </a:r>
          </a:p>
        </p:txBody>
      </p:sp>
      <p:sp>
        <p:nvSpPr>
          <p:cNvPr id="4" name="内容占位符 2"/>
          <p:cNvSpPr>
            <a:spLocks noGrp="1"/>
          </p:cNvSpPr>
          <p:nvPr>
            <p:custDataLst>
              <p:tags r:id="rId4"/>
            </p:custDataLst>
          </p:nvPr>
        </p:nvSpPr>
        <p:spPr>
          <a:xfrm>
            <a:off x="5214640" y="3703471"/>
            <a:ext cx="1788847" cy="558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ysClr val="windowText" lastClr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ysClr val="windowText" lastClr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ysClr val="windowText" lastClr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Calibri" panose="020F0502020204030204" pitchFamily="34" charset="0"/>
                <a:ea typeface="+mn-ea"/>
                <a:cs typeface="+mn-ea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Calibri" panose="020F0502020204030204" pitchFamily="34" charset="0"/>
                <a:ea typeface="+mn-ea"/>
                <a:cs typeface="+mn-ea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Calibri" panose="020F0502020204030204" pitchFamily="34" charset="0"/>
                <a:ea typeface="+mn-ea"/>
                <a:cs typeface="+mn-ea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Calibri" panose="020F0502020204030204" pitchFamily="34" charset="0"/>
                <a:ea typeface="+mn-ea"/>
                <a:cs typeface="+mn-ea"/>
              </a:defRPr>
            </a:lvl9pPr>
          </a:lstStyle>
          <a:p>
            <a:pPr marL="0" indent="0">
              <a:buNone/>
            </a:pPr>
            <a:r>
              <a:rPr lang="zh-CN">
                <a:latin typeface="Times New Roman" panose="02020603050405020304" pitchFamily="18" charset="0"/>
                <a:cs typeface="Times New Roman" panose="02020603050405020304" pitchFamily="18" charset="0"/>
              </a:rPr>
              <a:t>液体燃料</a:t>
            </a:r>
          </a:p>
        </p:txBody>
      </p:sp>
      <p:sp>
        <p:nvSpPr>
          <p:cNvPr id="5" name="内容占位符 2"/>
          <p:cNvSpPr>
            <a:spLocks noGrp="1"/>
          </p:cNvSpPr>
          <p:nvPr>
            <p:custDataLst>
              <p:tags r:id="rId5"/>
            </p:custDataLst>
          </p:nvPr>
        </p:nvSpPr>
        <p:spPr>
          <a:xfrm>
            <a:off x="8011664" y="3703471"/>
            <a:ext cx="1718864" cy="558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ysClr val="windowText" lastClr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ysClr val="windowText" lastClr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ysClr val="windowText" lastClr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Calibri" panose="020F0502020204030204" pitchFamily="34" charset="0"/>
                <a:ea typeface="+mn-ea"/>
                <a:cs typeface="+mn-ea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Calibri" panose="020F0502020204030204" pitchFamily="34" charset="0"/>
                <a:ea typeface="+mn-ea"/>
                <a:cs typeface="+mn-ea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Calibri" panose="020F0502020204030204" pitchFamily="34" charset="0"/>
                <a:ea typeface="+mn-ea"/>
                <a:cs typeface="+mn-ea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Calibri" panose="020F0502020204030204" pitchFamily="34" charset="0"/>
                <a:ea typeface="+mn-ea"/>
                <a:cs typeface="+mn-ea"/>
              </a:defRPr>
            </a:lvl9pPr>
          </a:lstStyle>
          <a:p>
            <a:pPr marL="0" indent="0">
              <a:buNone/>
            </a:pPr>
            <a:r>
              <a:rPr lang="zh-CN">
                <a:latin typeface="Times New Roman" panose="02020603050405020304" pitchFamily="18" charset="0"/>
                <a:cs typeface="Times New Roman" panose="02020603050405020304" pitchFamily="18" charset="0"/>
              </a:rPr>
              <a:t>气体燃料</a:t>
            </a:r>
          </a:p>
        </p:txBody>
      </p:sp>
      <p:pic>
        <p:nvPicPr>
          <p:cNvPr id="6" name="图片 5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3"/>
          <a:srcRect t="21923" b="3241"/>
          <a:stretch>
            <a:fillRect/>
          </a:stretch>
        </p:blipFill>
        <p:spPr>
          <a:xfrm>
            <a:off x="5182807" y="1924550"/>
            <a:ext cx="1662130" cy="166720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图片 6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7847406" y="1924550"/>
            <a:ext cx="1924534" cy="166720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内容占位符 2"/>
          <p:cNvSpPr txBox="1"/>
          <p:nvPr>
            <p:custDataLst>
              <p:tags r:id="rId8"/>
            </p:custDataLst>
          </p:nvPr>
        </p:nvSpPr>
        <p:spPr bwMode="auto">
          <a:xfrm>
            <a:off x="2233674" y="4364866"/>
            <a:ext cx="6835837" cy="48831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000">
                <a:latin typeface="黑体" panose="02010609060101010101" pitchFamily="49" charset="-122"/>
                <a:ea typeface="黑体" panose="02010609060101010101" pitchFamily="49" charset="-122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latin typeface="华文楷体" panose="02010600040101010101" pitchFamily="2" charset="-122"/>
                <a:ea typeface="华文楷体" panose="0201060004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latin typeface="华文楷体" panose="02010600040101010101" pitchFamily="2" charset="-122"/>
                <a:ea typeface="华文楷体" panose="0201060004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华文楷体" panose="02010600040101010101" pitchFamily="2" charset="-122"/>
                <a:ea typeface="华文楷体" panose="0201060004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华文楷体" panose="02010600040101010101" pitchFamily="2" charset="-122"/>
                <a:ea typeface="华文楷体" panose="02010600040101010101" pitchFamily="2" charset="-122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/>
            </a:lvl9pPr>
          </a:lstStyle>
          <a:p>
            <a:pPr marL="0">
              <a:buNone/>
            </a:pPr>
            <a:r>
              <a:rPr lang="en-US" altLang="zh-CN" sz="32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2.</a:t>
            </a:r>
            <a:r>
              <a:rPr lang="zh-CN" altLang="en-US" sz="32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 能量转化：化学能转化为内能</a:t>
            </a:r>
          </a:p>
        </p:txBody>
      </p:sp>
      <p:pic>
        <p:nvPicPr>
          <p:cNvPr id="9" name="图片 8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5"/>
          <a:srcRect l="9779" r="9779"/>
          <a:stretch>
            <a:fillRect/>
          </a:stretch>
        </p:blipFill>
        <p:spPr>
          <a:xfrm>
            <a:off x="2165459" y="1904659"/>
            <a:ext cx="2014879" cy="166720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Picture 4"/>
          <p:cNvPicPr>
            <a:picLocks noChangeAspect="1" noChangeArrowheads="1"/>
          </p:cNvPicPr>
          <p:nvPr>
            <p:custDataLst>
              <p:tags r:id="rId10"/>
            </p:custDataLst>
          </p:nvPr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5089" b="45799" l="17110" r="3599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750" t="-1219" r="61646" b="49112"/>
          <a:stretch>
            <a:fillRect/>
          </a:stretch>
        </p:blipFill>
        <p:spPr bwMode="auto">
          <a:xfrm>
            <a:off x="1012190" y="4940935"/>
            <a:ext cx="1234440" cy="1431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文本框 13"/>
          <p:cNvSpPr txBox="1"/>
          <p:nvPr>
            <p:custDataLst>
              <p:tags r:id="rId11"/>
            </p:custDataLst>
          </p:nvPr>
        </p:nvSpPr>
        <p:spPr>
          <a:xfrm>
            <a:off x="2351405" y="4874895"/>
            <a:ext cx="9454515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>
                <a:solidFill>
                  <a:srgbClr val="11111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根据你的经验，质量相等的不同燃料，燃烧时放出的热量是否相同？要找出事实依据来支持你的观点，并进行分析。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8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>
            <p:custDataLst>
              <p:tags r:id="rId1"/>
            </p:custDataLst>
          </p:nvPr>
        </p:nvSpPr>
        <p:spPr>
          <a:xfrm>
            <a:off x="730250" y="1346835"/>
            <a:ext cx="10928985" cy="1124585"/>
          </a:xfrm>
          <a:prstGeom prst="rect">
            <a:avLst/>
          </a:prstGeom>
          <a:solidFill>
            <a:sysClr val="window" lastClr="FFFFFF"/>
          </a:solidFill>
        </p:spPr>
        <p:txBody>
          <a:bodyPr wrap="square" rtlCol="0" anchor="t">
            <a:spAutoFit/>
          </a:bodyPr>
          <a:lstStyle/>
          <a:p>
            <a:pPr algn="l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>
                <a:solidFill>
                  <a:srgbClr val="0229F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【实验设计】</a:t>
            </a:r>
            <a:r>
              <a:rPr lang="zh-CN" altLang="en-US" sz="2800" b="1">
                <a:solidFill>
                  <a:sysClr val="windowText" lastClr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选取</a:t>
            </a:r>
            <a:r>
              <a:rPr lang="zh-CN" altLang="en-US" sz="2800" b="1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相同质量</a:t>
            </a:r>
            <a:r>
              <a:rPr lang="zh-CN" altLang="en-US" sz="2800" b="1">
                <a:solidFill>
                  <a:sysClr val="windowText" lastClr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的</a:t>
            </a:r>
            <a:r>
              <a:rPr lang="zh-CN" altLang="en-US" sz="2800" b="1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不同燃料</a:t>
            </a:r>
            <a:r>
              <a:rPr lang="zh-CN" altLang="en-US" sz="2800" b="1">
                <a:solidFill>
                  <a:sysClr val="windowText" lastClr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，点燃后，对</a:t>
            </a:r>
            <a:r>
              <a:rPr lang="zh-CN" altLang="en-US" sz="2800" b="1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相同质量的水</a:t>
            </a:r>
            <a:r>
              <a:rPr lang="zh-CN" altLang="en-US" sz="2800" b="1">
                <a:solidFill>
                  <a:sysClr val="windowText" lastClr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进行加热，比较两杯水温度的升高多少，来确定燃料的放热本领。</a:t>
            </a:r>
          </a:p>
        </p:txBody>
      </p:sp>
      <p:sp>
        <p:nvSpPr>
          <p:cNvPr id="8" name="文本框 7"/>
          <p:cNvSpPr txBox="1"/>
          <p:nvPr>
            <p:custDataLst>
              <p:tags r:id="rId2"/>
            </p:custDataLst>
          </p:nvPr>
        </p:nvSpPr>
        <p:spPr>
          <a:xfrm>
            <a:off x="5375910" y="2636520"/>
            <a:ext cx="3921125" cy="953135"/>
          </a:xfrm>
          <a:prstGeom prst="rect">
            <a:avLst/>
          </a:prstGeom>
          <a:solidFill>
            <a:srgbClr val="673B77">
              <a:lumMod val="20000"/>
              <a:lumOff val="80000"/>
            </a:srgbClr>
          </a:solidFill>
          <a:ln w="31750" cap="flat" cmpd="sng" algn="ctr">
            <a:solidFill>
              <a:srgbClr val="FF0000"/>
            </a:solidFill>
            <a:prstDash val="solid"/>
          </a:ln>
          <a:effectLst/>
        </p:spPr>
        <p:txBody>
          <a:bodyPr wrap="square" rtlCol="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zh-CN" altLang="en-US" sz="2800" b="1">
                <a:solidFill>
                  <a:srgbClr val="0229F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实验方法</a:t>
            </a:r>
          </a:p>
          <a:p>
            <a:pPr algn="ctr">
              <a:lnSpc>
                <a:spcPct val="100000"/>
              </a:lnSpc>
            </a:pPr>
            <a:r>
              <a:rPr lang="zh-CN" altLang="en-US" sz="2800" b="1">
                <a:solidFill>
                  <a:sysClr val="windowText" lastClr="0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控制变量法和转换法</a:t>
            </a:r>
          </a:p>
        </p:txBody>
      </p:sp>
      <p:pic>
        <p:nvPicPr>
          <p:cNvPr id="341" name="WL93.EPS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1134904" y="2988284"/>
            <a:ext cx="3600450" cy="2369344"/>
          </a:xfrm>
          <a:prstGeom prst="rect">
            <a:avLst/>
          </a:prstGeom>
        </p:spPr>
      </p:pic>
      <p:sp>
        <p:nvSpPr>
          <p:cNvPr id="19" name="文本框 18"/>
          <p:cNvSpPr txBox="1"/>
          <p:nvPr>
            <p:custDataLst>
              <p:tags r:id="rId4"/>
            </p:custDataLst>
          </p:nvPr>
        </p:nvSpPr>
        <p:spPr>
          <a:xfrm>
            <a:off x="5375910" y="3747135"/>
            <a:ext cx="5866765" cy="1323975"/>
          </a:xfrm>
          <a:prstGeom prst="rect">
            <a:avLst/>
          </a:prstGeom>
          <a:solidFill>
            <a:srgbClr val="BECE37">
              <a:lumMod val="20000"/>
              <a:lumOff val="80000"/>
            </a:srgbClr>
          </a:solidFill>
          <a:ln w="25400" cmpd="thinThick">
            <a:solidFill>
              <a:srgbClr val="00B050"/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zh-CN" altLang="en-US" sz="2400" b="1"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</a:rPr>
              <a:t>用质量相同的酒精和碎纸片分别给两杯完全相同的水加热，两杯水升高的温度不同，用酒精加热的水升高的温度多。</a:t>
            </a:r>
          </a:p>
          <a:p>
            <a:pPr algn="ctr"/>
            <a:endParaRPr lang="zh-CN" altLang="en-US" sz="2400" b="1">
              <a:latin typeface="华文楷体" panose="02010600040101010101" pitchFamily="2" charset="-122"/>
              <a:ea typeface="华文楷体" panose="02010600040101010101" pitchFamily="2" charset="-122"/>
              <a:cs typeface="华文楷体" panose="02010600040101010101" pitchFamily="2" charset="-122"/>
            </a:endParaRPr>
          </a:p>
        </p:txBody>
      </p:sp>
      <p:sp>
        <p:nvSpPr>
          <p:cNvPr id="17" name="文本框 16"/>
          <p:cNvSpPr txBox="1"/>
          <p:nvPr>
            <p:custDataLst>
              <p:tags r:id="rId5"/>
            </p:custDataLst>
          </p:nvPr>
        </p:nvSpPr>
        <p:spPr>
          <a:xfrm>
            <a:off x="335425" y="260770"/>
            <a:ext cx="2855607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lnSpc>
                <a:spcPct val="10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sym typeface="宋体" panose="02010600030101010101" pitchFamily="2" charset="-122"/>
              </a:rPr>
              <a:t>一、燃料</a:t>
            </a:r>
          </a:p>
        </p:txBody>
      </p:sp>
      <p:sp>
        <p:nvSpPr>
          <p:cNvPr id="6" name="Text Box 14"/>
          <p:cNvSpPr txBox="1"/>
          <p:nvPr>
            <p:custDataLst>
              <p:tags r:id="rId6"/>
            </p:custDataLst>
          </p:nvPr>
        </p:nvSpPr>
        <p:spPr>
          <a:xfrm>
            <a:off x="1703691" y="5805157"/>
            <a:ext cx="9821287" cy="5847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Tx/>
            </a:pPr>
            <a:r>
              <a:rPr lang="zh-CN" altLang="en-US" sz="3200" b="1"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为了比较燃料的特性</a:t>
            </a:r>
            <a:r>
              <a:rPr lang="en-US" altLang="zh-CN" sz="3200" b="1"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en-US" sz="3200" b="1"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引入了“</a:t>
            </a:r>
            <a:r>
              <a:rPr lang="zh-CN" altLang="en-US" sz="3200" b="1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热值</a:t>
            </a:r>
            <a:r>
              <a:rPr lang="zh-CN" altLang="en-US" sz="3200" b="1"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pitchFamily="18" charset="0"/>
              </a:rPr>
              <a:t>”这一物理量。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  <p:cond evt="onBegin" delay="0">
                          <p:tn val="8"/>
                        </p:cond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  <p:cond evt="onBegin" delay="0">
                          <p:tn val="14"/>
                        </p:cond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  <p:cond evt="onBegin" delay="0">
                          <p:tn val="19"/>
                        </p:cond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9" grpId="0" animBg="1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文本框 16"/>
          <p:cNvSpPr txBox="1"/>
          <p:nvPr>
            <p:custDataLst>
              <p:tags r:id="rId1"/>
            </p:custDataLst>
          </p:nvPr>
        </p:nvSpPr>
        <p:spPr>
          <a:xfrm>
            <a:off x="335280" y="260985"/>
            <a:ext cx="344614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lnSpc>
                <a:spcPct val="10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sym typeface="宋体" panose="02010600030101010101" pitchFamily="2" charset="-122"/>
              </a:rPr>
              <a:t>二、燃料的热值</a:t>
            </a:r>
          </a:p>
        </p:txBody>
      </p:sp>
      <p:sp>
        <p:nvSpPr>
          <p:cNvPr id="2" name="文本框 1"/>
          <p:cNvSpPr txBox="1"/>
          <p:nvPr>
            <p:custDataLst>
              <p:tags r:id="rId2"/>
            </p:custDataLst>
          </p:nvPr>
        </p:nvSpPr>
        <p:spPr>
          <a:xfrm>
            <a:off x="983615" y="1693545"/>
            <a:ext cx="10998200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36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1.</a:t>
            </a:r>
            <a:r>
              <a:rPr lang="zh-CN" sz="36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宋体" panose="02010600030101010101" pitchFamily="2" charset="-122"/>
              </a:rPr>
              <a:t>定义：</a:t>
            </a:r>
            <a:r>
              <a:rPr lang="zh-CN" altLang="en-US" sz="36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某种燃料</a:t>
            </a:r>
            <a:r>
              <a:rPr lang="zh-CN" altLang="en-US" sz="3600" b="1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完全燃烧</a:t>
            </a:r>
            <a:r>
              <a:rPr lang="zh-CN" altLang="en-US" sz="36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放出的热量与其质量之</a:t>
            </a:r>
            <a:endParaRPr lang="en-US" altLang="zh-CN" sz="3600" b="1"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  <a:p>
            <a:r>
              <a:rPr lang="en-US" altLang="zh-CN" sz="36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               </a:t>
            </a:r>
            <a:r>
              <a:rPr lang="zh-CN" altLang="en-US" sz="36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比，叫做这种燃料的热值</a:t>
            </a:r>
            <a:r>
              <a:rPr lang="zh-CN" sz="36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宋体" panose="02010600030101010101" pitchFamily="2" charset="-122"/>
              </a:rPr>
              <a:t>。</a:t>
            </a:r>
            <a:endParaRPr lang="zh-CN" sz="3600" b="1"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文本框 2"/>
          <p:cNvSpPr txBox="1"/>
          <p:nvPr>
            <p:custDataLst>
              <p:tags r:id="rId3"/>
            </p:custDataLst>
          </p:nvPr>
        </p:nvSpPr>
        <p:spPr>
          <a:xfrm>
            <a:off x="983784" y="4354266"/>
            <a:ext cx="5966199" cy="5909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228600" algn="l" eaLnBrk="1" hangingPunct="1">
              <a:lnSpc>
                <a:spcPct val="90000"/>
              </a:lnSpc>
              <a:spcBef>
                <a:spcPts val="1000"/>
              </a:spcBef>
              <a:buClrTx/>
              <a:buSzTx/>
              <a:buFont typeface="Arial" panose="020B0604020202020204" pitchFamily="34" charset="0"/>
              <a:buNone/>
            </a:pPr>
            <a:r>
              <a:rPr lang="en-US" altLang="zh-CN" sz="36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3.</a:t>
            </a:r>
            <a:r>
              <a:rPr lang="zh-CN" altLang="zh-CN" sz="36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宋体" panose="02010600030101010101" pitchFamily="2" charset="-122"/>
              </a:rPr>
              <a:t>单位：焦/千克（J/kg）</a:t>
            </a:r>
            <a:endParaRPr lang="zh-CN" altLang="zh-CN" sz="3600" b="1"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文本框 3"/>
          <p:cNvSpPr txBox="1"/>
          <p:nvPr>
            <p:custDataLst>
              <p:tags r:id="rId4"/>
            </p:custDataLst>
          </p:nvPr>
        </p:nvSpPr>
        <p:spPr>
          <a:xfrm>
            <a:off x="983785" y="3321993"/>
            <a:ext cx="2290094" cy="5909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228600" algn="l" eaLnBrk="1" hangingPunct="1">
              <a:lnSpc>
                <a:spcPct val="90000"/>
              </a:lnSpc>
              <a:spcBef>
                <a:spcPts val="1000"/>
              </a:spcBef>
              <a:buClrTx/>
              <a:buSzTx/>
              <a:buFont typeface="Arial" panose="020B0604020202020204" pitchFamily="34" charset="0"/>
              <a:buNone/>
            </a:pPr>
            <a:r>
              <a:rPr lang="en-US" altLang="zh-CN" sz="36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2.</a:t>
            </a:r>
            <a:r>
              <a:rPr lang="zh-CN" altLang="en-US" sz="36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宋体" panose="02010600030101010101" pitchFamily="2" charset="-122"/>
              </a:rPr>
              <a:t>表达式</a:t>
            </a:r>
            <a:r>
              <a:rPr lang="zh-CN" altLang="zh-CN" sz="36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宋体" panose="02010600030101010101" pitchFamily="2" charset="-122"/>
              </a:rPr>
              <a:t>：</a:t>
            </a:r>
            <a:endParaRPr lang="zh-CN" altLang="zh-CN" sz="3600" b="1"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5" name="组合 4"/>
          <p:cNvGrpSpPr/>
          <p:nvPr>
            <p:custDataLst>
              <p:tags r:id="rId5"/>
            </p:custDataLst>
          </p:nvPr>
        </p:nvGrpSpPr>
        <p:grpSpPr>
          <a:xfrm>
            <a:off x="3329295" y="2917040"/>
            <a:ext cx="1390478" cy="1176838"/>
            <a:chOff x="2393357" y="4143196"/>
            <a:chExt cx="1390478" cy="1176838"/>
          </a:xfrm>
        </p:grpSpPr>
        <p:sp>
          <p:nvSpPr>
            <p:cNvPr id="9" name="文本框 8"/>
            <p:cNvSpPr txBox="1"/>
            <p:nvPr>
              <p:custDataLst>
                <p:tags r:id="rId8"/>
              </p:custDataLst>
            </p:nvPr>
          </p:nvSpPr>
          <p:spPr>
            <a:xfrm>
              <a:off x="2393357" y="4347208"/>
              <a:ext cx="462664" cy="7571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indent="-228600">
                <a:lnSpc>
                  <a:spcPct val="90000"/>
                </a:lnSpc>
                <a:spcBef>
                  <a:spcPts val="1000"/>
                </a:spcBef>
              </a:pPr>
              <a:r>
                <a:rPr lang="en-US" altLang="zh-CN" sz="3600" b="1" i="1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  <a:sym typeface="+mn-ea"/>
                </a:rPr>
                <a:t>q</a:t>
              </a:r>
              <a:r>
                <a:rPr lang="en-US" altLang="zh-CN" sz="4000" b="1" i="1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  <a:sym typeface="+mn-ea"/>
                </a:rPr>
                <a:t> </a:t>
              </a:r>
              <a:r>
                <a:rPr lang="en-US" altLang="zh-CN" sz="4800" b="1" i="1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  <a:sym typeface="+mn-ea"/>
                </a:rPr>
                <a:t> </a:t>
              </a:r>
              <a:endParaRPr lang="zh-CN" altLang="zh-CN" sz="4800" b="1" i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10" name="文本框 9"/>
            <p:cNvSpPr txBox="1"/>
            <p:nvPr>
              <p:custDataLst>
                <p:tags r:id="rId9"/>
              </p:custDataLst>
            </p:nvPr>
          </p:nvSpPr>
          <p:spPr>
            <a:xfrm>
              <a:off x="3183752" y="4673703"/>
              <a:ext cx="600083" cy="646331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indent="-228600" algn="just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</a:pPr>
              <a:r>
                <a:rPr lang="en-US" altLang="zh-CN" sz="3600" b="1" i="1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  <a:sym typeface="+mn-ea"/>
                </a:rPr>
                <a:t>m</a:t>
              </a:r>
              <a:r>
                <a:rPr lang="en-US" altLang="zh-CN" sz="4000" b="1" i="1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  <a:sym typeface="+mn-ea"/>
                </a:rPr>
                <a:t> </a:t>
              </a:r>
              <a:endParaRPr lang="zh-CN" sz="4000" b="1" i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11" name="文本框 10"/>
            <p:cNvSpPr txBox="1"/>
            <p:nvPr>
              <p:custDataLst>
                <p:tags r:id="rId10"/>
              </p:custDataLst>
            </p:nvPr>
          </p:nvSpPr>
          <p:spPr>
            <a:xfrm>
              <a:off x="3199690" y="4143196"/>
              <a:ext cx="488748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3600" b="1" i="1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  <a:sym typeface="+mn-ea"/>
                </a:rPr>
                <a:t>Q</a:t>
              </a:r>
              <a:endParaRPr lang="zh-CN" altLang="en-US" sz="36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endParaRPr>
            </a:p>
          </p:txBody>
        </p:sp>
        <p:cxnSp>
          <p:nvCxnSpPr>
            <p:cNvPr id="12" name="直接连接符 11"/>
            <p:cNvCxnSpPr/>
            <p:nvPr>
              <p:custDataLst>
                <p:tags r:id="rId11"/>
              </p:custDataLst>
            </p:nvPr>
          </p:nvCxnSpPr>
          <p:spPr>
            <a:xfrm>
              <a:off x="3171395" y="4811776"/>
              <a:ext cx="541414" cy="0"/>
            </a:xfrm>
            <a:prstGeom prst="line">
              <a:avLst/>
            </a:prstGeom>
            <a:ln w="38100"/>
          </p:spPr>
          <p:style>
            <a:lnRef idx="3">
              <a:sysClr val="windowText" lastClr="000000"/>
            </a:lnRef>
            <a:fillRef idx="0">
              <a:sysClr val="windowText" lastClr="000000"/>
            </a:fillRef>
            <a:effectRef idx="2">
              <a:sysClr val="windowText" lastClr="000000"/>
            </a:effectRef>
            <a:fontRef idx="minor">
              <a:sysClr val="windowText" lastClr="000000"/>
            </a:fontRef>
          </p:style>
        </p:cxnSp>
        <p:sp>
          <p:nvSpPr>
            <p:cNvPr id="13" name="文本框 12"/>
            <p:cNvSpPr txBox="1"/>
            <p:nvPr>
              <p:custDataLst>
                <p:tags r:id="rId12"/>
              </p:custDataLst>
            </p:nvPr>
          </p:nvSpPr>
          <p:spPr>
            <a:xfrm>
              <a:off x="2619464" y="4540851"/>
              <a:ext cx="621797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indent="-228600">
                <a:lnSpc>
                  <a:spcPct val="90000"/>
                </a:lnSpc>
                <a:spcBef>
                  <a:spcPts val="1000"/>
                </a:spcBef>
              </a:pPr>
              <a:r>
                <a:rPr lang="en-US" altLang="zh-CN" sz="3200" b="1" i="1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  <a:sym typeface="+mn-ea"/>
                </a:rPr>
                <a:t> </a:t>
              </a:r>
              <a:r>
                <a:rPr lang="en-US" altLang="zh-CN" sz="4000" b="1" i="1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  <a:sym typeface="+mn-ea"/>
                </a:rPr>
                <a:t>= </a:t>
              </a:r>
              <a:endParaRPr lang="zh-CN" altLang="zh-CN" sz="4000" b="1" i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14" name="对话气泡: 矩形 10"/>
          <p:cNvSpPr/>
          <p:nvPr>
            <p:custDataLst>
              <p:tags r:id="rId6"/>
            </p:custDataLst>
          </p:nvPr>
        </p:nvSpPr>
        <p:spPr>
          <a:xfrm>
            <a:off x="5437418" y="105442"/>
            <a:ext cx="2741276" cy="1414885"/>
          </a:xfrm>
          <a:prstGeom prst="wedgeRectCallout">
            <a:avLst>
              <a:gd name="adj1" fmla="val -37228"/>
              <a:gd name="adj2" fmla="val 65150"/>
            </a:avLst>
          </a:prstGeom>
          <a:ln w="28575"/>
        </p:spPr>
        <p:style>
          <a:lnRef idx="2">
            <a:srgbClr val="70AD47"/>
          </a:lnRef>
          <a:fillRef idx="1">
            <a:sysClr val="window" lastClr="FFFFFF"/>
          </a:fillRef>
          <a:effectRef idx="0">
            <a:srgbClr val="70AD47"/>
          </a:effectRef>
          <a:fontRef idx="minor">
            <a:sysClr val="windowText" lastClr="000000"/>
          </a:fontRef>
        </p:style>
        <p:txBody>
          <a:bodyPr rtlCol="0" anchor="ctr"/>
          <a:lstStyle/>
          <a:p>
            <a:r>
              <a:rPr lang="zh-CN" altLang="en-US" sz="3200">
                <a:solidFill>
                  <a:srgbClr val="333333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指燃料燃烧后</a:t>
            </a:r>
            <a:r>
              <a:rPr lang="en-US" altLang="zh-CN" sz="3200">
                <a:solidFill>
                  <a:srgbClr val="333333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en-US" sz="3200">
                <a:solidFill>
                  <a:srgbClr val="333333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全部变成不可燃烧物的过程</a:t>
            </a:r>
            <a:endParaRPr lang="zh-CN" altLang="en-US" sz="3200">
              <a:solidFill>
                <a:sysClr val="windowText" lastClr="000000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5" name="文本框 14"/>
          <p:cNvSpPr txBox="1"/>
          <p:nvPr>
            <p:custDataLst>
              <p:tags r:id="rId7"/>
            </p:custDataLst>
          </p:nvPr>
        </p:nvSpPr>
        <p:spPr>
          <a:xfrm>
            <a:off x="958215" y="5265420"/>
            <a:ext cx="10558145" cy="10877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228600" algn="l" eaLnBrk="1" hangingPunct="1">
              <a:lnSpc>
                <a:spcPct val="90000"/>
              </a:lnSpc>
              <a:spcBef>
                <a:spcPts val="1000"/>
              </a:spcBef>
              <a:buClrTx/>
              <a:buSzTx/>
              <a:buFont typeface="Arial" panose="020B0604020202020204" pitchFamily="34" charset="0"/>
              <a:buNone/>
            </a:pPr>
            <a:r>
              <a:rPr lang="en-US" altLang="zh-CN" sz="36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4.</a:t>
            </a:r>
            <a:r>
              <a:rPr lang="zh-CN" altLang="en-US" sz="36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物理意义：热值在数值上等于</a:t>
            </a:r>
            <a:r>
              <a:rPr lang="en-US" altLang="zh-CN" sz="36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1 kg</a:t>
            </a:r>
            <a:r>
              <a:rPr lang="zh-CN" altLang="en-US" sz="36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某种燃料完全燃烧放出的热量。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14" grpId="0" animBg="1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文本框 16"/>
          <p:cNvSpPr txBox="1"/>
          <p:nvPr>
            <p:custDataLst>
              <p:tags r:id="rId1"/>
            </p:custDataLst>
          </p:nvPr>
        </p:nvSpPr>
        <p:spPr>
          <a:xfrm>
            <a:off x="335280" y="260985"/>
            <a:ext cx="344614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lnSpc>
                <a:spcPct val="10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sym typeface="宋体" panose="02010600030101010101" pitchFamily="2" charset="-122"/>
              </a:rPr>
              <a:t>二、燃料的热值</a:t>
            </a:r>
          </a:p>
        </p:txBody>
      </p:sp>
      <p:sp>
        <p:nvSpPr>
          <p:cNvPr id="2" name="文本框 1"/>
          <p:cNvSpPr txBox="1"/>
          <p:nvPr>
            <p:custDataLst>
              <p:tags r:id="rId2"/>
            </p:custDataLst>
          </p:nvPr>
        </p:nvSpPr>
        <p:spPr>
          <a:xfrm>
            <a:off x="908232" y="5567121"/>
            <a:ext cx="7741192" cy="1076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宋体" panose="02010600030101010101" pitchFamily="2" charset="-122"/>
              </a:rPr>
              <a:t>物理意义是：</a:t>
            </a:r>
            <a:r>
              <a:rPr lang="zh-CN" altLang="en-US" sz="32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宋体" panose="02010600030101010101" pitchFamily="2" charset="-122"/>
              </a:rPr>
              <a:t>表示</a:t>
            </a:r>
            <a:r>
              <a:rPr lang="en-US" altLang="zh-CN" sz="32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1kg</a:t>
            </a:r>
            <a:r>
              <a:rPr lang="zh-CN" altLang="en-US" sz="32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宋体" panose="02010600030101010101" pitchFamily="2" charset="-122"/>
              </a:rPr>
              <a:t>的氢气完全燃烧所放出的热量约为</a:t>
            </a:r>
            <a:r>
              <a:rPr lang="en-US" altLang="zh-CN" sz="32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1.4×10</a:t>
            </a:r>
            <a:r>
              <a:rPr lang="en-US" altLang="zh-CN" sz="3200" b="1" baseline="300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8</a:t>
            </a:r>
            <a:r>
              <a:rPr lang="en-US" altLang="zh-CN" sz="32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J</a:t>
            </a:r>
            <a:endParaRPr lang="zh-CN" altLang="en-US" sz="3200" b="1"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3" name="表格 8"/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191135" y="1124585"/>
          <a:ext cx="10015855" cy="494411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25039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039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039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039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7600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b="1">
                          <a:ln>
                            <a:solidFill>
                              <a:sysClr val="window" lastClr="FFFFFF"/>
                            </a:solidFill>
                          </a:ln>
                          <a:solidFill>
                            <a:sysClr val="window" lastClr="FFFFFF"/>
                          </a:solidFill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</a:rPr>
                        <a:t>燃料</a:t>
                      </a: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solidFill>
                      <a:srgbClr val="5B9BD5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b="1">
                          <a:ln>
                            <a:solidFill>
                              <a:sysClr val="window" lastClr="FFFFFF"/>
                            </a:solidFill>
                          </a:ln>
                          <a:solidFill>
                            <a:sysClr val="window" lastClr="FFFFFF"/>
                          </a:solidFill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</a:rPr>
                        <a:t>热值</a:t>
                      </a: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solidFill>
                      <a:srgbClr val="5B9BD5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b="1">
                          <a:ln>
                            <a:solidFill>
                              <a:sysClr val="window" lastClr="FFFFFF"/>
                            </a:solidFill>
                          </a:ln>
                          <a:solidFill>
                            <a:sysClr val="window" lastClr="FFFFFF"/>
                          </a:solidFill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</a:rPr>
                        <a:t>燃料</a:t>
                      </a: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solidFill>
                      <a:srgbClr val="5B9BD5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b="1">
                          <a:ln>
                            <a:solidFill>
                              <a:sysClr val="window" lastClr="FFFFFF"/>
                            </a:solidFill>
                          </a:ln>
                          <a:solidFill>
                            <a:sysClr val="window" lastClr="FFFFFF"/>
                          </a:solidFill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</a:rPr>
                        <a:t>热值</a:t>
                      </a: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solidFill>
                      <a:srgbClr val="5B9BD5">
                        <a:lumMod val="60000"/>
                        <a:lumOff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</a:rPr>
                        <a:t>干木柴</a:t>
                      </a: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solidFill>
                      <a:srgbClr val="44546A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</a:rPr>
                        <a:t>约</a:t>
                      </a:r>
                      <a:r>
                        <a:rPr lang="en-US" altLang="zh-CN" sz="280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  <a:sym typeface="+mn-ea"/>
                        </a:rPr>
                        <a:t>1.2×10</a:t>
                      </a:r>
                      <a:r>
                        <a:rPr lang="en-US" altLang="zh-CN" sz="2800" baseline="3000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  <a:sym typeface="+mn-ea"/>
                        </a:rPr>
                        <a:t>7</a:t>
                      </a:r>
                      <a:r>
                        <a:rPr lang="en-US" altLang="zh-CN" sz="280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  <a:sym typeface="+mn-ea"/>
                        </a:rPr>
                        <a:t>J/kg</a:t>
                      </a:r>
                      <a:endParaRPr lang="zh-CN" altLang="en-US" sz="2800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solidFill>
                      <a:srgbClr val="44546A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</a:rPr>
                        <a:t>柴油</a:t>
                      </a: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solidFill>
                      <a:srgbClr val="44546A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80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  <a:sym typeface="+mn-ea"/>
                        </a:rPr>
                        <a:t>4.3×10</a:t>
                      </a:r>
                      <a:r>
                        <a:rPr lang="en-US" altLang="zh-CN" sz="2800" baseline="3000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  <a:sym typeface="+mn-ea"/>
                        </a:rPr>
                        <a:t>7</a:t>
                      </a:r>
                      <a:r>
                        <a:rPr lang="en-US" altLang="zh-CN" sz="280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  <a:sym typeface="+mn-ea"/>
                        </a:rPr>
                        <a:t>J/kg</a:t>
                      </a:r>
                      <a:endParaRPr lang="zh-CN" altLang="en-US" sz="2800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solidFill>
                      <a:srgbClr val="44546A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</a:rPr>
                        <a:t>烟煤</a:t>
                      </a: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solidFill>
                      <a:srgbClr val="44546A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80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</a:rPr>
                        <a:t>约</a:t>
                      </a:r>
                      <a:r>
                        <a:rPr lang="en-US" altLang="zh-CN" sz="280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  <a:sym typeface="+mn-ea"/>
                        </a:rPr>
                        <a:t>2.9×10</a:t>
                      </a:r>
                      <a:r>
                        <a:rPr lang="en-US" altLang="zh-CN" sz="2800" baseline="3000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  <a:sym typeface="+mn-ea"/>
                        </a:rPr>
                        <a:t>7</a:t>
                      </a:r>
                      <a:r>
                        <a:rPr lang="en-US" altLang="zh-CN" sz="280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  <a:sym typeface="+mn-ea"/>
                        </a:rPr>
                        <a:t>J/kg</a:t>
                      </a:r>
                      <a:endParaRPr lang="zh-CN" altLang="en-US" sz="2800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solidFill>
                      <a:srgbClr val="44546A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</a:rPr>
                        <a:t>煤油</a:t>
                      </a: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solidFill>
                      <a:srgbClr val="44546A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80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  <a:sym typeface="+mn-ea"/>
                        </a:rPr>
                        <a:t>4.6×10</a:t>
                      </a:r>
                      <a:r>
                        <a:rPr lang="en-US" altLang="zh-CN" sz="2800" baseline="3000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  <a:sym typeface="+mn-ea"/>
                        </a:rPr>
                        <a:t>7</a:t>
                      </a:r>
                      <a:r>
                        <a:rPr lang="en-US" altLang="zh-CN" sz="280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  <a:sym typeface="+mn-ea"/>
                        </a:rPr>
                        <a:t>J/kg</a:t>
                      </a:r>
                      <a:endParaRPr lang="zh-CN" altLang="en-US" sz="2800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solidFill>
                      <a:srgbClr val="44546A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</a:rPr>
                        <a:t>无烟煤</a:t>
                      </a: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solidFill>
                      <a:srgbClr val="44546A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80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</a:rPr>
                        <a:t>约</a:t>
                      </a:r>
                      <a:r>
                        <a:rPr lang="en-US" altLang="zh-CN" sz="280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  <a:sym typeface="+mn-ea"/>
                        </a:rPr>
                        <a:t>3.4×10</a:t>
                      </a:r>
                      <a:r>
                        <a:rPr lang="en-US" altLang="zh-CN" sz="2800" baseline="3000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  <a:sym typeface="+mn-ea"/>
                        </a:rPr>
                        <a:t>7</a:t>
                      </a:r>
                      <a:r>
                        <a:rPr lang="en-US" altLang="zh-CN" sz="280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  <a:sym typeface="+mn-ea"/>
                        </a:rPr>
                        <a:t>J/kg</a:t>
                      </a:r>
                      <a:endParaRPr lang="zh-CN" altLang="en-US" sz="2800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solidFill>
                      <a:srgbClr val="44546A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</a:rPr>
                        <a:t>汽油</a:t>
                      </a: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solidFill>
                      <a:srgbClr val="44546A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80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  <a:sym typeface="+mn-ea"/>
                        </a:rPr>
                        <a:t>4.6×10</a:t>
                      </a:r>
                      <a:r>
                        <a:rPr lang="en-US" altLang="zh-CN" sz="2800" baseline="3000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  <a:sym typeface="+mn-ea"/>
                        </a:rPr>
                        <a:t>7</a:t>
                      </a:r>
                      <a:r>
                        <a:rPr lang="en-US" altLang="zh-CN" sz="280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  <a:sym typeface="+mn-ea"/>
                        </a:rPr>
                        <a:t>J/kg</a:t>
                      </a:r>
                      <a:endParaRPr lang="zh-CN" altLang="en-US" sz="2800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solidFill>
                      <a:srgbClr val="44546A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</a:rPr>
                        <a:t>焦炭</a:t>
                      </a: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solidFill>
                      <a:srgbClr val="44546A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80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  <a:sym typeface="+mn-ea"/>
                        </a:rPr>
                        <a:t>3.0×10</a:t>
                      </a:r>
                      <a:r>
                        <a:rPr lang="en-US" altLang="zh-CN" sz="2800" baseline="3000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  <a:sym typeface="+mn-ea"/>
                        </a:rPr>
                        <a:t>7</a:t>
                      </a:r>
                      <a:r>
                        <a:rPr lang="en-US" altLang="zh-CN" sz="280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  <a:sym typeface="+mn-ea"/>
                        </a:rPr>
                        <a:t>J/kg</a:t>
                      </a:r>
                      <a:endParaRPr lang="zh-CN" altLang="en-US" sz="2800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solidFill>
                      <a:srgbClr val="44546A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</a:rPr>
                        <a:t>氢</a:t>
                      </a: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solidFill>
                      <a:srgbClr val="44546A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80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  <a:sym typeface="+mn-ea"/>
                        </a:rPr>
                        <a:t>1.4×10</a:t>
                      </a:r>
                      <a:r>
                        <a:rPr lang="en-US" altLang="zh-CN" sz="2800" baseline="3000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  <a:sym typeface="+mn-ea"/>
                        </a:rPr>
                        <a:t>8</a:t>
                      </a:r>
                      <a:r>
                        <a:rPr lang="en-US" altLang="zh-CN" sz="280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  <a:sym typeface="+mn-ea"/>
                        </a:rPr>
                        <a:t>J/kg</a:t>
                      </a:r>
                      <a:endParaRPr lang="zh-CN" altLang="en-US" sz="2800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solidFill>
                      <a:srgbClr val="44546A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</a:rPr>
                        <a:t>木炭</a:t>
                      </a: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solidFill>
                      <a:srgbClr val="44546A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80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  <a:sym typeface="+mn-ea"/>
                        </a:rPr>
                        <a:t>3.4×10</a:t>
                      </a:r>
                      <a:r>
                        <a:rPr lang="en-US" altLang="zh-CN" sz="2800" baseline="3000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  <a:sym typeface="+mn-ea"/>
                        </a:rPr>
                        <a:t>7</a:t>
                      </a:r>
                      <a:r>
                        <a:rPr lang="en-US" altLang="zh-CN" sz="280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  <a:sym typeface="+mn-ea"/>
                        </a:rPr>
                        <a:t>J/kg</a:t>
                      </a:r>
                      <a:endParaRPr lang="zh-CN" altLang="en-US" sz="2800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solidFill>
                      <a:srgbClr val="44546A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</a:rPr>
                        <a:t>焦炉煤气</a:t>
                      </a: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solidFill>
                      <a:srgbClr val="44546A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80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</a:rPr>
                        <a:t>约</a:t>
                      </a:r>
                      <a:r>
                        <a:rPr lang="en-US" altLang="zh-CN" sz="280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  <a:sym typeface="+mn-ea"/>
                        </a:rPr>
                        <a:t>1.7×10</a:t>
                      </a:r>
                      <a:r>
                        <a:rPr lang="en-US" altLang="zh-CN" sz="2800" baseline="3000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  <a:sym typeface="+mn-ea"/>
                        </a:rPr>
                        <a:t>7</a:t>
                      </a:r>
                      <a:r>
                        <a:rPr lang="en-US" altLang="zh-CN" sz="280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  <a:sym typeface="+mn-ea"/>
                        </a:rPr>
                        <a:t>J/m</a:t>
                      </a:r>
                      <a:r>
                        <a:rPr lang="en-US" altLang="zh-CN" sz="2800" baseline="3000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  <a:sym typeface="+mn-ea"/>
                        </a:rPr>
                        <a:t>3</a:t>
                      </a:r>
                      <a:endParaRPr lang="zh-CN" altLang="en-US" sz="2800" baseline="30000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solidFill>
                      <a:srgbClr val="44546A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</a:rPr>
                        <a:t>酒精</a:t>
                      </a: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solidFill>
                      <a:srgbClr val="44546A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80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  <a:sym typeface="+mn-ea"/>
                        </a:rPr>
                        <a:t>3.0×10</a:t>
                      </a:r>
                      <a:r>
                        <a:rPr lang="en-US" altLang="zh-CN" sz="2800" baseline="3000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  <a:sym typeface="+mn-ea"/>
                        </a:rPr>
                        <a:t>7</a:t>
                      </a:r>
                      <a:r>
                        <a:rPr lang="en-US" altLang="zh-CN" sz="280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  <a:sym typeface="+mn-ea"/>
                        </a:rPr>
                        <a:t>J/kg</a:t>
                      </a:r>
                      <a:endParaRPr lang="zh-CN" altLang="en-US" sz="2800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solidFill>
                      <a:srgbClr val="44546A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</a:rPr>
                        <a:t>沼气</a:t>
                      </a: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solidFill>
                      <a:srgbClr val="44546A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80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</a:rPr>
                        <a:t>约</a:t>
                      </a:r>
                      <a:r>
                        <a:rPr lang="en-US" altLang="zh-CN" sz="280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  <a:sym typeface="+mn-ea"/>
                        </a:rPr>
                        <a:t>1.9×10</a:t>
                      </a:r>
                      <a:r>
                        <a:rPr lang="en-US" altLang="zh-CN" sz="2800" baseline="3000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  <a:sym typeface="+mn-ea"/>
                        </a:rPr>
                        <a:t>7</a:t>
                      </a:r>
                      <a:r>
                        <a:rPr lang="en-US" altLang="zh-CN" sz="280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  <a:sym typeface="+mn-ea"/>
                        </a:rPr>
                        <a:t>J/m</a:t>
                      </a:r>
                      <a:r>
                        <a:rPr lang="en-US" altLang="zh-CN" sz="2800" baseline="3000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  <a:sym typeface="+mn-ea"/>
                        </a:rPr>
                        <a:t>3</a:t>
                      </a:r>
                      <a:endParaRPr lang="zh-CN" altLang="en-US" sz="2800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solidFill>
                      <a:srgbClr val="44546A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" name="矩形 3"/>
          <p:cNvSpPr/>
          <p:nvPr>
            <p:custDataLst>
              <p:tags r:id="rId4"/>
            </p:custDataLst>
          </p:nvPr>
        </p:nvSpPr>
        <p:spPr>
          <a:xfrm>
            <a:off x="311150" y="4648835"/>
            <a:ext cx="4891405" cy="508000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rgbClr val="ED7D31"/>
          </a:lnRef>
          <a:fillRef idx="1">
            <a:sysClr val="window" lastClr="FFFFFF"/>
          </a:fillRef>
          <a:effectRef idx="0">
            <a:srgbClr val="ED7D31"/>
          </a:effectRef>
          <a:fontRef idx="minor">
            <a:sysClr val="windowText" lastClr="000000"/>
          </a:fontRef>
        </p:style>
        <p:txBody>
          <a:bodyPr rtlCol="0" anchor="ctr"/>
          <a:lstStyle/>
          <a:p>
            <a:pPr algn="ctr"/>
            <a:endParaRPr lang="zh-CN" altLang="en-US" sz="2000">
              <a:solidFill>
                <a:sysClr val="windowText" lastClr="00000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5" name="矩形 4"/>
          <p:cNvSpPr/>
          <p:nvPr>
            <p:custDataLst>
              <p:tags r:id="rId5"/>
            </p:custDataLst>
          </p:nvPr>
        </p:nvSpPr>
        <p:spPr>
          <a:xfrm>
            <a:off x="5202555" y="3485515"/>
            <a:ext cx="5004435" cy="508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rgbClr val="ED7D31"/>
          </a:lnRef>
          <a:fillRef idx="1">
            <a:sysClr val="window" lastClr="FFFFFF"/>
          </a:fillRef>
          <a:effectRef idx="0">
            <a:srgbClr val="ED7D31"/>
          </a:effectRef>
          <a:fontRef idx="minor">
            <a:sysClr val="windowText" lastClr="000000"/>
          </a:fontRef>
        </p:style>
        <p:txBody>
          <a:bodyPr rtlCol="0" anchor="ctr"/>
          <a:lstStyle/>
          <a:p>
            <a:pPr algn="ctr"/>
            <a:endParaRPr lang="zh-CN" altLang="en-US" sz="2000">
              <a:solidFill>
                <a:sysClr val="windowText" lastClr="00000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6" name="矩形 5"/>
          <p:cNvSpPr/>
          <p:nvPr>
            <p:custDataLst>
              <p:tags r:id="rId6"/>
            </p:custDataLst>
          </p:nvPr>
        </p:nvSpPr>
        <p:spPr>
          <a:xfrm>
            <a:off x="9466580" y="3993515"/>
            <a:ext cx="653415" cy="116332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rgbClr val="ED7D31"/>
          </a:lnRef>
          <a:fillRef idx="1">
            <a:sysClr val="window" lastClr="FFFFFF"/>
          </a:fillRef>
          <a:effectRef idx="0">
            <a:srgbClr val="ED7D31"/>
          </a:effectRef>
          <a:fontRef idx="minor">
            <a:sysClr val="windowText" lastClr="000000"/>
          </a:fontRef>
        </p:style>
        <p:txBody>
          <a:bodyPr rtlCol="0" anchor="ctr"/>
          <a:lstStyle/>
          <a:p>
            <a:pPr algn="ctr"/>
            <a:endParaRPr lang="zh-CN" altLang="en-US" sz="2000">
              <a:solidFill>
                <a:sysClr val="windowText" lastClr="00000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12" name="矩形 11"/>
          <p:cNvSpPr/>
          <p:nvPr>
            <p:custDataLst>
              <p:tags r:id="rId7"/>
            </p:custDataLst>
          </p:nvPr>
        </p:nvSpPr>
        <p:spPr>
          <a:xfrm>
            <a:off x="311150" y="1692275"/>
            <a:ext cx="4891405" cy="562610"/>
          </a:xfrm>
          <a:prstGeom prst="rect">
            <a:avLst/>
          </a:prstGeom>
          <a:noFill/>
          <a:ln w="38100">
            <a:solidFill>
              <a:srgbClr val="CB3BC3"/>
            </a:solidFill>
          </a:ln>
        </p:spPr>
        <p:style>
          <a:lnRef idx="2">
            <a:srgbClr val="ED7D31"/>
          </a:lnRef>
          <a:fillRef idx="1">
            <a:sysClr val="window" lastClr="FFFFFF"/>
          </a:fillRef>
          <a:effectRef idx="0">
            <a:srgbClr val="ED7D31"/>
          </a:effectRef>
          <a:fontRef idx="minor">
            <a:sysClr val="windowText" lastClr="000000"/>
          </a:fontRef>
        </p:style>
        <p:txBody>
          <a:bodyPr rtlCol="0" anchor="ctr"/>
          <a:lstStyle/>
          <a:p>
            <a:pPr algn="ctr"/>
            <a:endParaRPr lang="zh-CN" altLang="en-US" sz="2000">
              <a:solidFill>
                <a:sysClr val="windowText" lastClr="00000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13" name="文本框 12"/>
          <p:cNvSpPr txBox="1"/>
          <p:nvPr>
            <p:custDataLst>
              <p:tags r:id="rId8"/>
            </p:custDataLst>
          </p:nvPr>
        </p:nvSpPr>
        <p:spPr>
          <a:xfrm>
            <a:off x="9120600" y="5517606"/>
            <a:ext cx="1517929" cy="5949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228600" algn="l" eaLnBrk="1" hangingPunct="1">
              <a:lnSpc>
                <a:spcPct val="90000"/>
              </a:lnSpc>
              <a:spcBef>
                <a:spcPts val="1000"/>
              </a:spcBef>
              <a:buClrTx/>
              <a:buSzTx/>
              <a:buFont typeface="Arial" panose="020B0604020202020204" pitchFamily="34" charset="0"/>
              <a:buNone/>
            </a:pPr>
            <a:r>
              <a:rPr lang="zh-CN" altLang="zh-CN" sz="3600" b="1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公式：</a:t>
            </a:r>
            <a:endParaRPr lang="zh-CN" altLang="zh-CN" sz="3600" b="1">
              <a:solidFill>
                <a:srgbClr val="FF0000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14" name="组合 13"/>
          <p:cNvGrpSpPr/>
          <p:nvPr>
            <p:custDataLst>
              <p:tags r:id="rId9"/>
            </p:custDataLst>
          </p:nvPr>
        </p:nvGrpSpPr>
        <p:grpSpPr>
          <a:xfrm>
            <a:off x="10547088" y="5102954"/>
            <a:ext cx="1415192" cy="1279930"/>
            <a:chOff x="2393357" y="4128015"/>
            <a:chExt cx="1415192" cy="1279930"/>
          </a:xfrm>
        </p:grpSpPr>
        <p:sp>
          <p:nvSpPr>
            <p:cNvPr id="15" name="文本框 14"/>
            <p:cNvSpPr txBox="1"/>
            <p:nvPr>
              <p:custDataLst>
                <p:tags r:id="rId12"/>
              </p:custDataLst>
            </p:nvPr>
          </p:nvSpPr>
          <p:spPr>
            <a:xfrm>
              <a:off x="2393357" y="4347208"/>
              <a:ext cx="462664" cy="7571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indent="-228600">
                <a:lnSpc>
                  <a:spcPct val="90000"/>
                </a:lnSpc>
                <a:spcBef>
                  <a:spcPts val="1000"/>
                </a:spcBef>
              </a:pPr>
              <a:r>
                <a:rPr lang="en-US" altLang="zh-CN" sz="3600" i="1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  <a:sym typeface="+mn-ea"/>
                </a:rPr>
                <a:t>q</a:t>
              </a:r>
              <a:r>
                <a:rPr lang="en-US" altLang="zh-CN" sz="4000" i="1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  <a:sym typeface="+mn-ea"/>
                </a:rPr>
                <a:t> </a:t>
              </a:r>
              <a:r>
                <a:rPr lang="en-US" altLang="zh-CN" sz="4800" i="1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  <a:sym typeface="+mn-ea"/>
                </a:rPr>
                <a:t> </a:t>
              </a:r>
              <a:endParaRPr lang="zh-CN" altLang="zh-CN" sz="4800" i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16" name="文本框 15"/>
            <p:cNvSpPr txBox="1"/>
            <p:nvPr>
              <p:custDataLst>
                <p:tags r:id="rId13"/>
              </p:custDataLst>
            </p:nvPr>
          </p:nvSpPr>
          <p:spPr>
            <a:xfrm>
              <a:off x="3208466" y="4761614"/>
              <a:ext cx="600083" cy="646331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indent="-228600" algn="just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</a:pPr>
              <a:r>
                <a:rPr lang="en-US" altLang="zh-CN" sz="3600" i="1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  <a:sym typeface="+mn-ea"/>
                </a:rPr>
                <a:t>V</a:t>
              </a:r>
              <a:r>
                <a:rPr lang="en-US" altLang="zh-CN" sz="4000" i="1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  <a:sym typeface="+mn-ea"/>
                </a:rPr>
                <a:t> </a:t>
              </a:r>
              <a:endParaRPr lang="zh-CN" sz="4000" i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18" name="文本框 17"/>
            <p:cNvSpPr txBox="1"/>
            <p:nvPr>
              <p:custDataLst>
                <p:tags r:id="rId14"/>
              </p:custDataLst>
            </p:nvPr>
          </p:nvSpPr>
          <p:spPr>
            <a:xfrm>
              <a:off x="3236761" y="4128015"/>
              <a:ext cx="488748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3600" i="1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  <a:sym typeface="+mn-ea"/>
                </a:rPr>
                <a:t>Q</a:t>
              </a:r>
              <a:endParaRPr lang="zh-CN" altLang="en-US" sz="36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endParaRPr>
            </a:p>
          </p:txBody>
        </p:sp>
        <p:cxnSp>
          <p:nvCxnSpPr>
            <p:cNvPr id="19" name="直接连接符 18"/>
            <p:cNvCxnSpPr/>
            <p:nvPr>
              <p:custDataLst>
                <p:tags r:id="rId15"/>
              </p:custDataLst>
            </p:nvPr>
          </p:nvCxnSpPr>
          <p:spPr>
            <a:xfrm>
              <a:off x="3171395" y="4811776"/>
              <a:ext cx="541414" cy="0"/>
            </a:xfrm>
            <a:prstGeom prst="line">
              <a:avLst/>
            </a:prstGeom>
            <a:ln w="38100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0" name="文本框 19"/>
            <p:cNvSpPr txBox="1"/>
            <p:nvPr>
              <p:custDataLst>
                <p:tags r:id="rId16"/>
              </p:custDataLst>
            </p:nvPr>
          </p:nvSpPr>
          <p:spPr>
            <a:xfrm>
              <a:off x="2619464" y="4540851"/>
              <a:ext cx="621797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indent="-228600">
                <a:lnSpc>
                  <a:spcPct val="90000"/>
                </a:lnSpc>
                <a:spcBef>
                  <a:spcPts val="1000"/>
                </a:spcBef>
              </a:pPr>
              <a:r>
                <a:rPr lang="en-US" altLang="zh-CN" sz="3200" i="1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  <a:sym typeface="+mn-ea"/>
                </a:rPr>
                <a:t> </a:t>
              </a:r>
              <a:r>
                <a:rPr lang="en-US" altLang="zh-CN" sz="4000" b="1" i="1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  <a:sym typeface="+mn-ea"/>
                </a:rPr>
                <a:t>=</a:t>
              </a:r>
              <a:r>
                <a:rPr lang="en-US" altLang="zh-CN" sz="4000" i="1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  <a:sym typeface="+mn-ea"/>
                </a:rPr>
                <a:t> </a:t>
              </a:r>
              <a:endParaRPr lang="zh-CN" altLang="zh-CN" sz="4000" i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21" name="文本框 20"/>
          <p:cNvSpPr txBox="1"/>
          <p:nvPr>
            <p:custDataLst>
              <p:tags r:id="rId10"/>
            </p:custDataLst>
          </p:nvPr>
        </p:nvSpPr>
        <p:spPr>
          <a:xfrm>
            <a:off x="4944305" y="331927"/>
            <a:ext cx="6308894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spcBef>
                <a:spcPct val="50000"/>
              </a:spcBef>
              <a:buNone/>
            </a:pPr>
            <a:r>
              <a:rPr lang="zh-CN" altLang="en-US" sz="32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为什么火箭用液态氢作为燃料？</a:t>
            </a:r>
            <a:endParaRPr lang="en-US" altLang="zh-CN" sz="3200" b="1"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  <a:sym typeface="+mn-ea"/>
            </a:endParaRPr>
          </a:p>
        </p:txBody>
      </p:sp>
      <p:pic>
        <p:nvPicPr>
          <p:cNvPr id="22" name="图片 21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10583815" y="55793"/>
            <a:ext cx="1399204" cy="12163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 animBg="1"/>
      <p:bldP spid="6" grpId="0" animBg="1"/>
      <p:bldP spid="12" grpId="0" animBg="1"/>
      <p:bldP spid="13" grpId="0"/>
      <p:bldP spid="2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Object 8"/>
              <p:cNvSpPr txBox="1"/>
              <p:nvPr>
                <p:custDataLst>
                  <p:tags r:id="rId1"/>
                </p:custDataLst>
              </p:nvPr>
            </p:nvSpPr>
            <p:spPr>
              <a:xfrm>
                <a:off x="4382706" y="2465120"/>
                <a:ext cx="4507152" cy="614362"/>
              </a:xfrm>
              <a:prstGeom prst="rect">
                <a:avLst/>
              </a:prstGeom>
              <a:noFill/>
              <a:ln w="38100">
                <a:noFill/>
                <a:miter/>
              </a:ln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zh-CN" altLang="en-US" sz="280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CN" sz="2800" b="0" i="0" smtClean="0">
                          <a:latin typeface="Cambria Math" panose="020405030504060302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  <a:sym typeface="+mn-ea"/>
                        </a:rPr>
                        <m:t>3.9</m:t>
                      </m:r>
                      <m:r>
                        <a:rPr lang="en-US" altLang="zh-CN" sz="2800">
                          <a:latin typeface="Cambria Math" panose="020405030504060302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  <a:sym typeface="+mn-ea"/>
                        </a:rPr>
                        <m:t>×10 </m:t>
                      </m:r>
                      <m:r>
                        <m:rPr>
                          <m:sty m:val="p"/>
                        </m:rPr>
                        <a:rPr lang="en-US" altLang="zh-CN" sz="2800">
                          <a:latin typeface="Cambria Math" panose="020405030504060302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  <a:sym typeface="+mn-ea"/>
                        </a:rPr>
                        <m:t>J</m:t>
                      </m:r>
                      <m:r>
                        <a:rPr lang="en-US" altLang="zh-CN" sz="2800">
                          <a:latin typeface="Cambria Math" panose="020405030504060302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  <a:sym typeface="+mn-ea"/>
                        </a:rPr>
                        <m:t>/</m:t>
                      </m:r>
                      <m:r>
                        <m:rPr>
                          <m:sty m:val="p"/>
                        </m:rPr>
                        <a:rPr lang="en-US" altLang="zh-CN" sz="2800">
                          <a:latin typeface="Cambria Math" panose="020405030504060302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  <a:sym typeface="+mn-ea"/>
                        </a:rPr>
                        <m:t>m</m:t>
                      </m:r>
                      <m:r>
                        <a:rPr lang="en-US" altLang="zh-CN" sz="2800" baseline="30000">
                          <a:latin typeface="Cambria Math" panose="020405030504060302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  <a:sym typeface="+mn-ea"/>
                        </a:rPr>
                        <m:t>3</m:t>
                      </m:r>
                      <m:r>
                        <a:rPr lang="en-US" altLang="zh-CN" sz="2800">
                          <a:latin typeface="Cambria Math" panose="020405030504060302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  <a:sym typeface="+mn-ea"/>
                        </a:rPr>
                        <m:t>×</m:t>
                      </m:r>
                      <m:r>
                        <a:rPr lang="en-US" altLang="zh-CN" sz="2800" b="0" i="0" smtClean="0">
                          <a:latin typeface="Cambria Math" panose="020405030504060302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  <a:sym typeface="+mn-ea"/>
                        </a:rPr>
                        <m:t>0.03</m:t>
                      </m:r>
                      <m:r>
                        <m:rPr>
                          <m:sty m:val="p"/>
                        </m:rPr>
                        <a:rPr lang="en-US" altLang="zh-CN" sz="2800">
                          <a:latin typeface="Cambria Math" panose="020405030504060302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  <a:sym typeface="+mn-ea"/>
                        </a:rPr>
                        <m:t>m</m:t>
                      </m:r>
                      <m:r>
                        <a:rPr lang="en-US" altLang="zh-CN" sz="2800" baseline="30000">
                          <a:latin typeface="Cambria Math" panose="020405030504060302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  <a:sym typeface="+mn-ea"/>
                        </a:rPr>
                        <m:t>3</m:t>
                      </m:r>
                    </m:oMath>
                  </m:oMathPara>
                </a14:m>
                <a:endParaRPr lang="zh-CN" altLang="en-US" sz="2800" i="1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 xmlns="" xmlns:m="http://schemas.openxmlformats.org/officeDocument/2006/math" xmlns:w="http://schemas.openxmlformats.org/wordprocessingml/2006/main" xmlns:wp="http://schemas.openxmlformats.org/drawingml/2006/wordprocessingDrawing" xmlns:p14="http://schemas.microsoft.com/office/powerpoint/2010/main" xmlns:p15="http://schemas.microsoft.com/office/powerpoint/2012/main" xmlns:p159="http://schemas.microsoft.com/office/powerpoint/2015/09/main">
          <p:sp>
            <p:nvSpPr>
              <p:cNvPr id="3" name="Object 8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5"/>
                </p:custDataLst>
              </p:nvPr>
            </p:nvSpPr>
            <p:spPr>
              <a:xfrm>
                <a:off x="4382706" y="2465120"/>
                <a:ext cx="4507152" cy="614362"/>
              </a:xfrm>
              <a:prstGeom prst="rect">
                <a:avLst/>
              </a:prstGeom>
              <a:blipFill rotWithShape="1">
                <a:blip r:embed="rId16"/>
                <a:stretch>
                  <a:fillRect l="-13" t="-7037" r="11" b="60"/>
                </a:stretch>
              </a:blipFill>
              <a:ln w="38100">
                <a:noFill/>
                <a:miter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本框 3"/>
              <p:cNvSpPr txBox="1"/>
              <p:nvPr>
                <p:custDataLst>
                  <p:tags r:id="rId2"/>
                </p:custDataLst>
              </p:nvPr>
            </p:nvSpPr>
            <p:spPr>
              <a:xfrm>
                <a:off x="4389649" y="2892839"/>
                <a:ext cx="2446040" cy="52197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zh-CN" altLang="en-US" sz="280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CN" sz="2800" b="0" i="0" smtClean="0">
                          <a:latin typeface="Cambria Math" panose="020405030504060302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  <a:sym typeface="+mn-ea"/>
                        </a:rPr>
                        <m:t>11.7</m:t>
                      </m:r>
                      <m:r>
                        <a:rPr lang="en-US" altLang="zh-CN" sz="2800">
                          <a:latin typeface="Cambria Math" panose="020405030504060302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  <a:sym typeface="+mn-ea"/>
                        </a:rPr>
                        <m:t>×10   </m:t>
                      </m:r>
                      <m:r>
                        <m:rPr>
                          <m:sty m:val="p"/>
                        </m:rPr>
                        <a:rPr lang="en-US" altLang="zh-CN" sz="2800">
                          <a:latin typeface="Cambria Math" panose="020405030504060302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  <a:sym typeface="+mn-ea"/>
                        </a:rPr>
                        <m:t>J</m:t>
                      </m:r>
                    </m:oMath>
                  </m:oMathPara>
                </a14:m>
                <a:endParaRPr lang="zh-CN" altLang="en-US" sz="2800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 xmlns="" xmlns:m="http://schemas.openxmlformats.org/officeDocument/2006/math" xmlns:w="http://schemas.openxmlformats.org/wordprocessingml/2006/main" xmlns:wp="http://schemas.openxmlformats.org/drawingml/2006/wordprocessingDrawing" xmlns:p14="http://schemas.microsoft.com/office/powerpoint/2010/main" xmlns:p15="http://schemas.microsoft.com/office/powerpoint/2012/main" xmlns:p159="http://schemas.microsoft.com/office/powerpoint/2015/09/main">
          <p:sp>
            <p:nvSpPr>
              <p:cNvPr id="4" name="文本框 3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7"/>
                </p:custDataLst>
              </p:nvPr>
            </p:nvSpPr>
            <p:spPr>
              <a:xfrm>
                <a:off x="4389649" y="2892839"/>
                <a:ext cx="2446040" cy="521970"/>
              </a:xfrm>
              <a:prstGeom prst="rect">
                <a:avLst/>
              </a:prstGeom>
              <a:blipFill rotWithShape="1">
                <a:blip r:embed="rId18"/>
                <a:stretch>
                  <a:fillRect l="-22" t="-79" r="22" b="7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Object 8"/>
              <p:cNvSpPr txBox="1"/>
              <p:nvPr>
                <p:custDataLst>
                  <p:tags r:id="rId3"/>
                </p:custDataLst>
              </p:nvPr>
            </p:nvSpPr>
            <p:spPr>
              <a:xfrm>
                <a:off x="2704671" y="3590573"/>
                <a:ext cx="3269378" cy="578232"/>
              </a:xfrm>
              <a:prstGeom prst="rect">
                <a:avLst/>
              </a:prstGeom>
              <a:noFill/>
              <a:ln w="38100">
                <a:noFill/>
                <a:miter/>
              </a:ln>
            </p:spPr>
            <p:txBody>
              <a:bodyPr>
                <a:no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zh-CN" sz="2800" i="1">
                        <a:latin typeface="Cambria Math" panose="020405030504060302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  <a:sym typeface="+mn-ea"/>
                      </a:rPr>
                      <m:t>𝑄</m:t>
                    </m:r>
                    <m:r>
                      <a:rPr lang="zh-CN" altLang="en-US" sz="2800" i="1" baseline="-25000" smtClean="0">
                        <a:latin typeface="Cambria Math" panose="020405030504060302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  <a:sym typeface="宋体" pitchFamily="2" charset="-122"/>
                      </a:rPr>
                      <m:t>吸</m:t>
                    </m:r>
                    <m:r>
                      <a:rPr lang="zh-CN" altLang="en-US" sz="2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sz="2800" i="1">
                        <a:latin typeface="Cambria Math" panose="020405030504060302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rPr>
                      <m:t>𝑐</m:t>
                    </m:r>
                  </m:oMath>
                </a14:m>
                <a:r>
                  <a:rPr lang="en-US" altLang="zh-CN" sz="3200" i="1">
                    <a:latin typeface="Times New Roman" panose="02020603050405020304" pitchFamily="18" charset="0"/>
                    <a:ea typeface="华文楷体" panose="02010600040101010101" pitchFamily="2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(𝑡 − 𝑡</a:t>
                </a:r>
                <a:r>
                  <a:rPr lang="en-US" altLang="zh-CN" sz="3200" baseline="-2500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  <a:endParaRPr lang="zh-CN" altLang="en-US" sz="3200" i="1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 xmlns="" xmlns:m="http://schemas.openxmlformats.org/officeDocument/2006/math" xmlns:w="http://schemas.openxmlformats.org/wordprocessingml/2006/main" xmlns:wp="http://schemas.openxmlformats.org/drawingml/2006/wordprocessingDrawing" xmlns:p14="http://schemas.microsoft.com/office/powerpoint/2010/main" xmlns:p15="http://schemas.microsoft.com/office/powerpoint/2012/main" xmlns:p159="http://schemas.microsoft.com/office/powerpoint/2015/09/main">
          <p:sp>
            <p:nvSpPr>
              <p:cNvPr id="5" name="Object 8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9"/>
                </p:custDataLst>
              </p:nvPr>
            </p:nvSpPr>
            <p:spPr>
              <a:xfrm>
                <a:off x="2704671" y="3590573"/>
                <a:ext cx="3269378" cy="578232"/>
              </a:xfrm>
              <a:prstGeom prst="rect">
                <a:avLst/>
              </a:prstGeom>
              <a:blipFill rotWithShape="1">
                <a:blip r:embed="rId20"/>
                <a:stretch>
                  <a:fillRect l="-6" t="-11250" r="18" b="-6254"/>
                </a:stretch>
              </a:blipFill>
              <a:ln w="38100">
                <a:noFill/>
                <a:miter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Object 8"/>
              <p:cNvSpPr txBox="1"/>
              <p:nvPr>
                <p:custDataLst>
                  <p:tags r:id="rId4"/>
                </p:custDataLst>
              </p:nvPr>
            </p:nvSpPr>
            <p:spPr>
              <a:xfrm>
                <a:off x="3287801" y="4132197"/>
                <a:ext cx="6785294" cy="523220"/>
              </a:xfrm>
              <a:prstGeom prst="rect">
                <a:avLst/>
              </a:prstGeom>
              <a:noFill/>
              <a:ln w="38100">
                <a:noFill/>
                <a:miter/>
              </a:ln>
            </p:spPr>
            <p:txBody>
              <a:bodyPr>
                <a:noAutofit/>
              </a:bodyPr>
              <a:lstStyle/>
              <a:p>
                <a14:m>
                  <m:oMath xmlns:m="http://schemas.openxmlformats.org/officeDocument/2006/math">
                    <m:r>
                      <a:rPr lang="zh-CN" altLang="en-US" sz="2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sz="2800" b="0" i="0" smtClean="0">
                        <a:latin typeface="Cambria Math" panose="020405030504060302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  <a:sym typeface="+mn-ea"/>
                      </a:rPr>
                      <m:t>4.2</m:t>
                    </m:r>
                    <m:r>
                      <a:rPr lang="en-US" altLang="zh-CN" sz="2800">
                        <a:latin typeface="Cambria Math" panose="020405030504060302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  <a:sym typeface="+mn-ea"/>
                      </a:rPr>
                      <m:t>×10 </m:t>
                    </m:r>
                    <m:r>
                      <m:rPr>
                        <m:sty m:val="p"/>
                      </m:rPr>
                      <a:rPr lang="en-US" altLang="zh-CN" sz="2800">
                        <a:latin typeface="Cambria Math" panose="020405030504060302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  <a:sym typeface="+mn-ea"/>
                      </a:rPr>
                      <m:t>J</m:t>
                    </m:r>
                    <m:r>
                      <a:rPr lang="en-US" altLang="zh-CN" sz="2800">
                        <a:latin typeface="Cambria Math" panose="020405030504060302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  <a:sym typeface="+mn-ea"/>
                      </a:rPr>
                      <m:t>/(</m:t>
                    </m:r>
                    <m:r>
                      <m:rPr>
                        <m:sty m:val="p"/>
                      </m:rPr>
                      <a:rPr lang="en-US" altLang="zh-CN" sz="2800" b="0" i="0" smtClean="0">
                        <a:latin typeface="Cambria Math" panose="020405030504060302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  <a:sym typeface="+mn-ea"/>
                      </a:rPr>
                      <m:t>kg</m:t>
                    </m:r>
                    <m:r>
                      <a:rPr lang="en-US" altLang="zh-CN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  <a:sym typeface="+mn-ea"/>
                      </a:rPr>
                      <m:t>⦁</m:t>
                    </m:r>
                    <m:r>
                      <a:rPr lang="en-US" altLang="zh-CN" sz="2800">
                        <a:latin typeface="Cambria Math" panose="020405030504060302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  <a:sym typeface="+mn-ea"/>
                      </a:rPr>
                      <m:t>℃</m:t>
                    </m:r>
                    <m:r>
                      <a:rPr lang="en-US" altLang="zh-CN" sz="2800" b="0" i="0" smtClean="0">
                        <a:latin typeface="Cambria Math" panose="020405030504060302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  <a:sym typeface="+mn-ea"/>
                      </a:rPr>
                      <m:t>)</m:t>
                    </m:r>
                    <m:r>
                      <a:rPr lang="en-US" altLang="zh-CN" sz="2800">
                        <a:latin typeface="Cambria Math" panose="020405030504060302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  <a:sym typeface="+mn-ea"/>
                      </a:rPr>
                      <m:t>×</m:t>
                    </m:r>
                    <m:r>
                      <a:rPr lang="en-US" altLang="zh-CN" sz="2800" b="0" smtClean="0">
                        <a:latin typeface="Cambria Math" panose="020405030504060302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  <a:sym typeface="+mn-ea"/>
                      </a:rPr>
                      <m:t>1</m:t>
                    </m:r>
                    <m:r>
                      <m:rPr>
                        <m:sty m:val="p"/>
                      </m:rPr>
                      <a:rPr lang="en-US" altLang="zh-CN" sz="2800" b="0" smtClean="0">
                        <a:latin typeface="Cambria Math" panose="020405030504060302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  <a:sym typeface="+mn-ea"/>
                      </a:rPr>
                      <m:t>kg</m:t>
                    </m:r>
                    <m:r>
                      <a:rPr lang="en-US" altLang="zh-CN" sz="2800">
                        <a:latin typeface="Cambria Math" panose="020405030504060302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  <a:sym typeface="+mn-ea"/>
                      </a:rPr>
                      <m:t>×</m:t>
                    </m:r>
                  </m:oMath>
                </a14:m>
                <a:r>
                  <a:rPr lang="en-US" altLang="zh-CN" sz="2800">
                    <a:latin typeface="Times New Roman" panose="02020603050405020304" pitchFamily="18" charset="0"/>
                    <a:ea typeface="华文楷体" panose="02010600040101010101" pitchFamily="2" charset="-122"/>
                    <a:cs typeface="Times New Roman" panose="02020603050405020304" pitchFamily="18" charset="0"/>
                  </a:rPr>
                  <a:t>(100</a:t>
                </a:r>
                <a14:m>
                  <m:oMath xmlns:m="http://schemas.openxmlformats.org/officeDocument/2006/math">
                    <m:r>
                      <a:rPr lang="en-US" altLang="zh-CN" sz="2800">
                        <a:latin typeface="Cambria Math" panose="020405030504060302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  <a:sym typeface="+mn-ea"/>
                      </a:rPr>
                      <m:t>℃</m:t>
                    </m:r>
                  </m:oMath>
                </a14:m>
                <a:r>
                  <a:rPr lang="en-US" altLang="zh-CN" sz="280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−</a:t>
                </a:r>
                <a:r>
                  <a:rPr lang="en-US" altLang="zh-CN" sz="2800">
                    <a:latin typeface="Times New Roman" panose="02020603050405020304" pitchFamily="18" charset="0"/>
                    <a:ea typeface="华文楷体" panose="02010600040101010101" pitchFamily="2" charset="-122"/>
                    <a:cs typeface="Times New Roman" panose="02020603050405020304" pitchFamily="18" charset="0"/>
                  </a:rPr>
                  <a:t>25</a:t>
                </a:r>
                <a14:m>
                  <m:oMath xmlns:m="http://schemas.openxmlformats.org/officeDocument/2006/math">
                    <m:r>
                      <a:rPr lang="en-US" altLang="zh-CN" sz="2800">
                        <a:latin typeface="Cambria Math" panose="020405030504060302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  <a:sym typeface="+mn-ea"/>
                      </a:rPr>
                      <m:t>℃</m:t>
                    </m:r>
                  </m:oMath>
                </a14:m>
                <a:r>
                  <a:rPr lang="en-US" altLang="zh-CN" sz="2800">
                    <a:latin typeface="Times New Roman" panose="02020603050405020304" pitchFamily="18" charset="0"/>
                    <a:ea typeface="华文楷体" panose="02010600040101010101" pitchFamily="2" charset="-122"/>
                    <a:cs typeface="Times New Roman" panose="02020603050405020304" pitchFamily="18" charset="0"/>
                  </a:rPr>
                  <a:t>)</a:t>
                </a:r>
                <a:endParaRPr lang="zh-CN" altLang="en-US" sz="2800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 xmlns="" xmlns:m="http://schemas.openxmlformats.org/officeDocument/2006/math" xmlns:w="http://schemas.openxmlformats.org/wordprocessingml/2006/main" xmlns:wp="http://schemas.openxmlformats.org/drawingml/2006/wordprocessingDrawing" xmlns:p14="http://schemas.microsoft.com/office/powerpoint/2010/main" xmlns:p15="http://schemas.microsoft.com/office/powerpoint/2012/main" xmlns:p159="http://schemas.microsoft.com/office/powerpoint/2015/09/main">
          <p:sp>
            <p:nvSpPr>
              <p:cNvPr id="6" name="Object 8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21"/>
                </p:custDataLst>
              </p:nvPr>
            </p:nvSpPr>
            <p:spPr>
              <a:xfrm>
                <a:off x="3287801" y="4132197"/>
                <a:ext cx="6785294" cy="523220"/>
              </a:xfrm>
              <a:prstGeom prst="rect">
                <a:avLst/>
              </a:prstGeom>
              <a:blipFill rotWithShape="1">
                <a:blip r:embed="rId22"/>
                <a:stretch>
                  <a:fillRect l="-6" t="-48" r="1" b="44"/>
                </a:stretch>
              </a:blipFill>
              <a:ln w="38100">
                <a:noFill/>
                <a:miter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/>
              <p:cNvSpPr txBox="1"/>
              <p:nvPr>
                <p:custDataLst>
                  <p:tags r:id="rId5"/>
                </p:custDataLst>
              </p:nvPr>
            </p:nvSpPr>
            <p:spPr>
              <a:xfrm>
                <a:off x="3273527" y="4618809"/>
                <a:ext cx="2247900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zh-CN" altLang="en-US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CN" sz="2800" b="0" i="0" smtClean="0">
                          <a:latin typeface="Cambria Math" panose="020405030504060302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  <a:sym typeface="+mn-ea"/>
                        </a:rPr>
                        <m:t>3.15</m:t>
                      </m:r>
                      <m:r>
                        <a:rPr lang="en-US" altLang="zh-CN" sz="2800">
                          <a:latin typeface="Cambria Math" panose="020405030504060302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  <a:sym typeface="+mn-ea"/>
                        </a:rPr>
                        <m:t>×10 </m:t>
                      </m:r>
                      <m:r>
                        <m:rPr>
                          <m:sty m:val="p"/>
                        </m:rPr>
                        <a:rPr lang="en-US" altLang="zh-CN" sz="2800">
                          <a:latin typeface="Cambria Math" panose="020405030504060302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  <a:sym typeface="+mn-ea"/>
                        </a:rPr>
                        <m:t>J</m:t>
                      </m:r>
                    </m:oMath>
                  </m:oMathPara>
                </a14:m>
                <a:endParaRPr lang="zh-CN" altLang="en-US" sz="2800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 xmlns="" xmlns:m="http://schemas.openxmlformats.org/officeDocument/2006/math" xmlns:w="http://schemas.openxmlformats.org/wordprocessingml/2006/main" xmlns:wp="http://schemas.openxmlformats.org/drawingml/2006/wordprocessingDrawing" xmlns:p14="http://schemas.microsoft.com/office/powerpoint/2010/main" xmlns:p15="http://schemas.microsoft.com/office/powerpoint/2012/main" xmlns:p159="http://schemas.microsoft.com/office/powerpoint/2015/09/main">
          <p:sp>
            <p:nvSpPr>
              <p:cNvPr id="7" name="文本框 6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23"/>
                </p:custDataLst>
              </p:nvPr>
            </p:nvSpPr>
            <p:spPr>
              <a:xfrm>
                <a:off x="3273527" y="4618809"/>
                <a:ext cx="2247900" cy="523220"/>
              </a:xfrm>
              <a:prstGeom prst="rect">
                <a:avLst/>
              </a:prstGeom>
              <a:blipFill rotWithShape="1">
                <a:blip r:embed="rId24"/>
                <a:stretch>
                  <a:fillRect l="-5" t="-87" r="5" b="8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矩形 7"/>
          <p:cNvSpPr/>
          <p:nvPr>
            <p:custDataLst>
              <p:tags r:id="rId6"/>
            </p:custDataLst>
          </p:nvPr>
        </p:nvSpPr>
        <p:spPr>
          <a:xfrm>
            <a:off x="4810506" y="2952872"/>
            <a:ext cx="1918583" cy="43989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rgbClr val="ED7D31"/>
          </a:lnRef>
          <a:fillRef idx="1">
            <a:sysClr val="window" lastClr="FFFFFF"/>
          </a:fillRef>
          <a:effectRef idx="0">
            <a:srgbClr val="ED7D31"/>
          </a:effectRef>
          <a:fontRef idx="minor">
            <a:sysClr val="windowText" lastClr="000000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ysClr val="windowText" lastClr="000000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2" name="矩形 11"/>
          <p:cNvSpPr/>
          <p:nvPr>
            <p:custDataLst>
              <p:tags r:id="rId7"/>
            </p:custDataLst>
          </p:nvPr>
        </p:nvSpPr>
        <p:spPr>
          <a:xfrm>
            <a:off x="3679424" y="4671188"/>
            <a:ext cx="1774182" cy="45542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rgbClr val="ED7D31"/>
          </a:lnRef>
          <a:fillRef idx="1">
            <a:sysClr val="window" lastClr="FFFFFF"/>
          </a:fillRef>
          <a:effectRef idx="0">
            <a:srgbClr val="ED7D31"/>
          </a:effectRef>
          <a:fontRef idx="minor">
            <a:sysClr val="windowText" lastClr="000000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ysClr val="windowText" lastClr="000000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文本框 12"/>
              <p:cNvSpPr txBox="1"/>
              <p:nvPr>
                <p:custDataLst>
                  <p:tags r:id="rId8"/>
                </p:custDataLst>
              </p:nvPr>
            </p:nvSpPr>
            <p:spPr>
              <a:xfrm>
                <a:off x="5680027" y="2450808"/>
                <a:ext cx="723845" cy="3823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1800" smtClean="0">
                          <a:latin typeface="Cambria Math" panose="020405030504060302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  <a:sym typeface="+mn-ea"/>
                        </a:rPr>
                        <m:t>7</m:t>
                      </m:r>
                    </m:oMath>
                  </m:oMathPara>
                </a14:m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 xmlns:m="http://schemas.openxmlformats.org/officeDocument/2006/math" xmlns:w="http://schemas.openxmlformats.org/wordprocessingml/2006/main" xmlns:wp="http://schemas.openxmlformats.org/drawingml/2006/wordprocessingDrawing" xmlns:p14="http://schemas.microsoft.com/office/powerpoint/2010/main" xmlns:p15="http://schemas.microsoft.com/office/powerpoint/2012/main" xmlns:p159="http://schemas.microsoft.com/office/powerpoint/2015/09/main">
          <p:sp>
            <p:nvSpPr>
              <p:cNvPr id="13" name="文本框 12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25"/>
                </p:custDataLst>
              </p:nvPr>
            </p:nvSpPr>
            <p:spPr>
              <a:xfrm>
                <a:off x="5680027" y="2450808"/>
                <a:ext cx="723845" cy="382399"/>
              </a:xfrm>
              <a:prstGeom prst="rect">
                <a:avLst/>
              </a:prstGeom>
              <a:blipFill rotWithShape="1">
                <a:blip r:embed="rId26"/>
                <a:stretch>
                  <a:fillRect l="-81" t="-90" r="73" b="12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文本框 13"/>
              <p:cNvSpPr txBox="1"/>
              <p:nvPr>
                <p:custDataLst>
                  <p:tags r:id="rId9"/>
                </p:custDataLst>
              </p:nvPr>
            </p:nvSpPr>
            <p:spPr>
              <a:xfrm>
                <a:off x="5976729" y="2865491"/>
                <a:ext cx="536714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1800" smtClean="0">
                          <a:latin typeface="Cambria Math" panose="020405030504060302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  <a:sym typeface="+mn-ea"/>
                        </a:rPr>
                        <m:t>5</m:t>
                      </m:r>
                    </m:oMath>
                  </m:oMathPara>
                </a14:m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 xmlns:m="http://schemas.openxmlformats.org/officeDocument/2006/math" xmlns:w="http://schemas.openxmlformats.org/wordprocessingml/2006/main" xmlns:wp="http://schemas.openxmlformats.org/drawingml/2006/wordprocessingDrawing" xmlns:p14="http://schemas.microsoft.com/office/powerpoint/2010/main" xmlns:p15="http://schemas.microsoft.com/office/powerpoint/2012/main" xmlns:p159="http://schemas.microsoft.com/office/powerpoint/2015/09/main">
          <p:sp>
            <p:nvSpPr>
              <p:cNvPr id="14" name="文本框 13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27"/>
                </p:custDataLst>
              </p:nvPr>
            </p:nvSpPr>
            <p:spPr>
              <a:xfrm>
                <a:off x="5976729" y="2865491"/>
                <a:ext cx="536714" cy="369332"/>
              </a:xfrm>
              <a:prstGeom prst="rect">
                <a:avLst/>
              </a:prstGeom>
              <a:blipFill rotWithShape="1">
                <a:blip r:embed="rId28"/>
                <a:stretch>
                  <a:fillRect l="-20" t="-100" r="46" b="3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文本框 14"/>
              <p:cNvSpPr txBox="1"/>
              <p:nvPr>
                <p:custDataLst>
                  <p:tags r:id="rId10"/>
                </p:custDataLst>
              </p:nvPr>
            </p:nvSpPr>
            <p:spPr>
              <a:xfrm>
                <a:off x="4637002" y="4124878"/>
                <a:ext cx="620169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1800" smtClean="0">
                          <a:latin typeface="Cambria Math" panose="020405030504060302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  <a:sym typeface="+mn-ea"/>
                        </a:rPr>
                        <m:t>3</m:t>
                      </m:r>
                    </m:oMath>
                  </m:oMathPara>
                </a14:m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 xmlns:m="http://schemas.openxmlformats.org/officeDocument/2006/math" xmlns:w="http://schemas.openxmlformats.org/wordprocessingml/2006/main" xmlns:wp="http://schemas.openxmlformats.org/drawingml/2006/wordprocessingDrawing" xmlns:p14="http://schemas.microsoft.com/office/powerpoint/2010/main" xmlns:p15="http://schemas.microsoft.com/office/powerpoint/2012/main" xmlns:p159="http://schemas.microsoft.com/office/powerpoint/2015/09/main">
          <p:sp>
            <p:nvSpPr>
              <p:cNvPr id="15" name="文本框 14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29"/>
                </p:custDataLst>
              </p:nvPr>
            </p:nvSpPr>
            <p:spPr>
              <a:xfrm>
                <a:off x="4637002" y="4124878"/>
                <a:ext cx="620169" cy="369332"/>
              </a:xfrm>
              <a:prstGeom prst="rect">
                <a:avLst/>
              </a:prstGeom>
              <a:blipFill rotWithShape="1">
                <a:blip r:embed="rId30"/>
                <a:stretch>
                  <a:fillRect l="-37" t="-150" r="1" b="8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文本框 15"/>
              <p:cNvSpPr txBox="1"/>
              <p:nvPr>
                <p:custDataLst>
                  <p:tags r:id="rId11"/>
                </p:custDataLst>
              </p:nvPr>
            </p:nvSpPr>
            <p:spPr>
              <a:xfrm>
                <a:off x="4720604" y="4596017"/>
                <a:ext cx="786212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1800" smtClean="0">
                          <a:latin typeface="Cambria Math" panose="020405030504060302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  <a:sym typeface="+mn-ea"/>
                        </a:rPr>
                        <m:t>5</m:t>
                      </m:r>
                    </m:oMath>
                  </m:oMathPara>
                </a14:m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 xmlns:m="http://schemas.openxmlformats.org/officeDocument/2006/math" xmlns:w="http://schemas.openxmlformats.org/wordprocessingml/2006/main" xmlns:wp="http://schemas.openxmlformats.org/drawingml/2006/wordprocessingDrawing" xmlns:p14="http://schemas.microsoft.com/office/powerpoint/2010/main" xmlns:p15="http://schemas.microsoft.com/office/powerpoint/2012/main" xmlns:p159="http://schemas.microsoft.com/office/powerpoint/2015/09/main">
          <p:sp>
            <p:nvSpPr>
              <p:cNvPr id="16" name="文本框 15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31"/>
                </p:custDataLst>
              </p:nvPr>
            </p:nvSpPr>
            <p:spPr>
              <a:xfrm>
                <a:off x="4720604" y="4596017"/>
                <a:ext cx="786212" cy="369332"/>
              </a:xfrm>
              <a:prstGeom prst="rect">
                <a:avLst/>
              </a:prstGeom>
              <a:blipFill rotWithShape="1">
                <a:blip r:embed="rId32"/>
                <a:stretch>
                  <a:fillRect l="-2" t="-141" r="12" b="7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Object 8"/>
              <p:cNvSpPr txBox="1"/>
              <p:nvPr>
                <p:custDataLst>
                  <p:tags r:id="rId12"/>
                </p:custDataLst>
              </p:nvPr>
            </p:nvSpPr>
            <p:spPr>
              <a:xfrm>
                <a:off x="2704671" y="2441905"/>
                <a:ext cx="3269378" cy="663321"/>
              </a:xfrm>
              <a:prstGeom prst="rect">
                <a:avLst/>
              </a:prstGeom>
              <a:noFill/>
              <a:ln w="38100">
                <a:noFill/>
                <a:miter/>
              </a:ln>
            </p:spPr>
            <p:txBody>
              <a:bodyPr>
                <a:no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zh-CN" sz="2800" i="1">
                        <a:latin typeface="Cambria Math" panose="020405030504060302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  <a:sym typeface="+mn-ea"/>
                      </a:rPr>
                      <m:t>𝑄</m:t>
                    </m:r>
                    <m:r>
                      <a:rPr lang="zh-CN" altLang="en-US" sz="2800" i="1" baseline="-25000" smtClean="0">
                        <a:latin typeface="Cambria Math" panose="020405030504060302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  <a:sym typeface="宋体" pitchFamily="2" charset="-122"/>
                      </a:rPr>
                      <m:t>放</m:t>
                    </m:r>
                    <m:r>
                      <a:rPr lang="zh-CN" altLang="en-US" sz="2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sz="2800" i="1">
                        <a:latin typeface="Cambria Math" panose="020405030504060302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  <a:sym typeface="+mn-ea"/>
                      </a:rPr>
                      <m:t>𝑞</m:t>
                    </m:r>
                  </m:oMath>
                </a14:m>
                <a:r>
                  <a:rPr lang="en-US" altLang="zh-CN" sz="3200" i="1">
                    <a:latin typeface="Times New Roman" panose="02020603050405020304" pitchFamily="18" charset="0"/>
                    <a:ea typeface="华文楷体" panose="02010600040101010101" pitchFamily="2" charset="-122"/>
                    <a:cs typeface="Times New Roman" panose="02020603050405020304" pitchFamily="18" charset="0"/>
                  </a:rPr>
                  <a:t>V</a:t>
                </a:r>
                <a:endParaRPr lang="zh-CN" altLang="en-US" sz="3200" i="1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 xmlns="" xmlns:m="http://schemas.openxmlformats.org/officeDocument/2006/math" xmlns:w="http://schemas.openxmlformats.org/wordprocessingml/2006/main" xmlns:wp="http://schemas.openxmlformats.org/drawingml/2006/wordprocessingDrawing" xmlns:p14="http://schemas.microsoft.com/office/powerpoint/2010/main" xmlns:p15="http://schemas.microsoft.com/office/powerpoint/2012/main" xmlns:p159="http://schemas.microsoft.com/office/powerpoint/2015/09/main">
          <p:sp>
            <p:nvSpPr>
              <p:cNvPr id="17" name="Object 8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33"/>
                </p:custDataLst>
              </p:nvPr>
            </p:nvSpPr>
            <p:spPr>
              <a:xfrm>
                <a:off x="2704671" y="2441905"/>
                <a:ext cx="3269378" cy="663321"/>
              </a:xfrm>
              <a:prstGeom prst="rect">
                <a:avLst/>
              </a:prstGeom>
              <a:blipFill rotWithShape="1">
                <a:blip r:embed="rId34"/>
                <a:stretch>
                  <a:fillRect l="-6" t="-50" r="18" b="11"/>
                </a:stretch>
              </a:blipFill>
              <a:ln w="38100">
                <a:noFill/>
                <a:miter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内容占位符 2"/>
              <p:cNvSpPr txBox="1"/>
              <p:nvPr>
                <p:custDataLst>
                  <p:tags r:id="rId13"/>
                </p:custDataLst>
              </p:nvPr>
            </p:nvSpPr>
            <p:spPr bwMode="auto">
              <a:xfrm>
                <a:off x="1306558" y="382668"/>
                <a:ext cx="9483634" cy="1873798"/>
              </a:xfrm>
              <a:prstGeom prst="rect">
                <a:avLst/>
              </a:prstGeom>
            </p:spPr>
            <p:style>
              <a:lnRef idx="2">
                <a:srgbClr val="4472C4"/>
              </a:lnRef>
              <a:fillRef idx="1">
                <a:sysClr val="window" lastClr="FFFFFF"/>
              </a:fillRef>
              <a:effectRef idx="0">
                <a:srgbClr val="4472C4"/>
              </a:effectRef>
              <a:fontRef idx="minor">
                <a:sysClr val="windowText" lastClr="000000"/>
              </a:fontRef>
            </p:style>
            <p:txBody>
              <a:bodyPr vert="horz" lIns="91440" tIns="45720" rIns="91440" bIns="45720" rtlCol="0">
                <a:noAutofit/>
              </a:bodyPr>
              <a:lstStyle>
                <a:lvl1pPr marL="228600" indent="-228600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000">
                    <a:latin typeface="黑体" panose="02010609060101010101" pitchFamily="49" charset="-122"/>
                    <a:ea typeface="黑体" panose="02010609060101010101" pitchFamily="49" charset="-122"/>
                  </a:defRPr>
                </a:lvl1pPr>
                <a:lvl2pPr marL="6858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latin typeface="华文楷体" panose="02010600040101010101" pitchFamily="2" charset="-122"/>
                    <a:ea typeface="华文楷体" panose="02010600040101010101" pitchFamily="2" charset="-122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latin typeface="华文楷体" panose="02010600040101010101" pitchFamily="2" charset="-122"/>
                    <a:ea typeface="华文楷体" panose="02010600040101010101" pitchFamily="2" charset="-122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latin typeface="华文楷体" panose="02010600040101010101" pitchFamily="2" charset="-122"/>
                    <a:ea typeface="华文楷体" panose="02010600040101010101" pitchFamily="2" charset="-122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latin typeface="华文楷体" panose="02010600040101010101" pitchFamily="2" charset="-122"/>
                    <a:ea typeface="华文楷体" panose="02010600040101010101" pitchFamily="2" charset="-122"/>
                  </a:defRPr>
                </a:lvl5pPr>
                <a:lvl6pPr marL="25146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/>
                </a:lvl6pPr>
                <a:lvl7pPr marL="29718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/>
                </a:lvl7pPr>
                <a:lvl8pPr marL="3429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/>
                </a:lvl8pPr>
                <a:lvl9pPr marL="3886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/>
                </a:lvl9pPr>
              </a:lstStyle>
              <a:p>
                <a:pPr marL="0" algn="just">
                  <a:lnSpc>
                    <a:spcPct val="120000"/>
                  </a:lnSpc>
                  <a:buNone/>
                </a:pPr>
                <a:r>
                  <a:rPr lang="zh-CN" altLang="en-US" sz="3200" b="1">
                    <a:solidFill>
                      <a:srgbClr val="FF0000"/>
                    </a:solidFill>
                    <a:latin typeface="Times New Roman" panose="02020603050405020304" pitchFamily="18" charset="0"/>
                    <a:ea typeface="华文楷体" panose="02010600040101010101" pitchFamily="2" charset="-122"/>
                    <a:cs typeface="Times New Roman" panose="02020603050405020304" pitchFamily="18" charset="0"/>
                  </a:rPr>
                  <a:t>问题：</a:t>
                </a:r>
                <a:r>
                  <a:rPr lang="zh-CN" altLang="en-US" sz="320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华文楷体" panose="02010600040101010101" pitchFamily="2" charset="-122"/>
                    <a:cs typeface="Times New Roman" panose="02020603050405020304" pitchFamily="18" charset="0"/>
                  </a:rPr>
                  <a:t>用</a:t>
                </a:r>
                <a:r>
                  <a:rPr lang="en-US" altLang="zh-CN" sz="320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华文楷体" panose="02010600040101010101" pitchFamily="2" charset="-122"/>
                    <a:cs typeface="Times New Roman" panose="02020603050405020304" pitchFamily="18" charset="0"/>
                  </a:rPr>
                  <a:t> 0.03m</a:t>
                </a:r>
                <a:r>
                  <a:rPr lang="en-US" altLang="zh-CN" sz="3200" baseline="3000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华文楷体" panose="02010600040101010101" pitchFamily="2" charset="-122"/>
                    <a:cs typeface="Times New Roman" panose="02020603050405020304" pitchFamily="18" charset="0"/>
                  </a:rPr>
                  <a:t>3</a:t>
                </a:r>
                <a:r>
                  <a:rPr lang="zh-CN" altLang="en-US" sz="320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华文楷体" panose="02010600040101010101" pitchFamily="2" charset="-122"/>
                    <a:cs typeface="Times New Roman" panose="02020603050405020304" pitchFamily="18" charset="0"/>
                  </a:rPr>
                  <a:t>煤气将</a:t>
                </a:r>
                <a:r>
                  <a:rPr lang="en-US" altLang="zh-CN" sz="320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华文楷体" panose="02010600040101010101" pitchFamily="2" charset="-122"/>
                    <a:cs typeface="Times New Roman" panose="02020603050405020304" pitchFamily="18" charset="0"/>
                  </a:rPr>
                  <a:t>1kg</a:t>
                </a:r>
                <a:r>
                  <a:rPr lang="zh-CN" altLang="en-US" sz="320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华文楷体" panose="02010600040101010101" pitchFamily="2" charset="-122"/>
                    <a:cs typeface="Times New Roman" panose="02020603050405020304" pitchFamily="18" charset="0"/>
                  </a:rPr>
                  <a:t>的水烧开（从</a:t>
                </a:r>
                <a:r>
                  <a:rPr lang="en-US" altLang="zh-CN" sz="320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华文楷体" panose="02010600040101010101" pitchFamily="2" charset="-122"/>
                    <a:cs typeface="Times New Roman" panose="02020603050405020304" pitchFamily="18" charset="0"/>
                  </a:rPr>
                  <a:t>25</a:t>
                </a:r>
                <a14:m>
                  <m:oMath xmlns:m="http://schemas.openxmlformats.org/officeDocument/2006/math">
                    <m:r>
                      <a:rPr lang="en-US" altLang="zh-CN" sz="3200">
                        <a:latin typeface="Cambria Math" panose="020405030504060302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  <a:sym typeface="+mn-ea"/>
                      </a:rPr>
                      <m:t>℃</m:t>
                    </m:r>
                    <m:r>
                      <a:rPr lang="en-US" altLang="zh-CN" sz="3200" b="0" i="1">
                        <a:latin typeface="Cambria Math" panose="020405030504060302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  <a:sym typeface="+mn-ea"/>
                      </a:rPr>
                      <m:t> </m:t>
                    </m:r>
                  </m:oMath>
                </a14:m>
                <a:r>
                  <a:rPr lang="zh-CN" altLang="en-US" sz="320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华文楷体" panose="02010600040101010101" pitchFamily="2" charset="-122"/>
                    <a:cs typeface="Times New Roman" panose="02020603050405020304" pitchFamily="18" charset="0"/>
                    <a:sym typeface="宋体" panose="02010600030101010101" pitchFamily="2" charset="-122"/>
                  </a:rPr>
                  <a:t>加热</a:t>
                </a:r>
                <a:r>
                  <a:rPr lang="zh-CN" altLang="en-US" sz="320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华文楷体" panose="02010600040101010101" pitchFamily="2" charset="-122"/>
                    <a:cs typeface="Times New Roman" panose="02020603050405020304" pitchFamily="18" charset="0"/>
                  </a:rPr>
                  <a:t>到</a:t>
                </a:r>
                <a:r>
                  <a:rPr lang="en-US" altLang="zh-CN" sz="320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华文楷体" panose="02010600040101010101" pitchFamily="2" charset="-122"/>
                    <a:cs typeface="Times New Roman" panose="02020603050405020304" pitchFamily="18" charset="0"/>
                  </a:rPr>
                  <a:t>100</a:t>
                </a:r>
                <a14:m>
                  <m:oMath xmlns:m="http://schemas.openxmlformats.org/officeDocument/2006/math">
                    <m:r>
                      <a:rPr lang="en-US" altLang="zh-CN" sz="3200">
                        <a:latin typeface="Cambria Math" panose="020405030504060302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  <a:sym typeface="+mn-ea"/>
                      </a:rPr>
                      <m:t>℃</m:t>
                    </m:r>
                    <m:r>
                      <a:rPr lang="en-US" altLang="zh-CN" sz="3200" b="0" i="1">
                        <a:latin typeface="Cambria Math" panose="020405030504060302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  <a:sym typeface="+mn-ea"/>
                      </a:rPr>
                      <m:t> </m:t>
                    </m:r>
                  </m:oMath>
                </a14:m>
                <a:r>
                  <a:rPr lang="zh-CN" altLang="en-US" sz="320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华文楷体" panose="02010600040101010101" pitchFamily="2" charset="-122"/>
                    <a:cs typeface="Times New Roman" panose="02020603050405020304" pitchFamily="18" charset="0"/>
                  </a:rPr>
                  <a:t>），</a:t>
                </a:r>
                <a:r>
                  <a:rPr lang="zh-CN" altLang="zh-CN" sz="320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华文楷体" panose="02010600040101010101" pitchFamily="2" charset="-122"/>
                    <a:cs typeface="Times New Roman" panose="02020603050405020304" pitchFamily="18" charset="0"/>
                    <a:sym typeface="宋体" panose="02010600030101010101" pitchFamily="2" charset="-122"/>
                  </a:rPr>
                  <a:t>这些</a:t>
                </a:r>
                <a:r>
                  <a:rPr lang="zh-CN" altLang="en-US" sz="320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华文楷体" panose="02010600040101010101" pitchFamily="2" charset="-122"/>
                    <a:cs typeface="Times New Roman" panose="02020603050405020304" pitchFamily="18" charset="0"/>
                    <a:sym typeface="宋体" panose="02010600030101010101" pitchFamily="2" charset="-122"/>
                  </a:rPr>
                  <a:t>煤气</a:t>
                </a:r>
                <a:r>
                  <a:rPr lang="zh-CN" altLang="zh-CN" sz="320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华文楷体" panose="02010600040101010101" pitchFamily="2" charset="-122"/>
                    <a:cs typeface="Times New Roman" panose="02020603050405020304" pitchFamily="18" charset="0"/>
                    <a:sym typeface="宋体" panose="02010600030101010101" pitchFamily="2" charset="-122"/>
                  </a:rPr>
                  <a:t>完全燃烧放出热量是多少</a:t>
                </a:r>
                <a:r>
                  <a:rPr lang="en-US" altLang="zh-CN" sz="320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华文楷体" panose="02010600040101010101" pitchFamily="2" charset="-122"/>
                    <a:cs typeface="Times New Roman" panose="02020603050405020304" pitchFamily="18" charset="0"/>
                    <a:sym typeface="+mn-ea"/>
                  </a:rPr>
                  <a:t>J</a:t>
                </a:r>
                <a:r>
                  <a:rPr lang="zh-CN" altLang="en-US" sz="320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华文楷体" panose="02010600040101010101" pitchFamily="2" charset="-122"/>
                    <a:cs typeface="Times New Roman" panose="02020603050405020304" pitchFamily="18" charset="0"/>
                    <a:sym typeface="宋体" panose="02010600030101010101" pitchFamily="2" charset="-122"/>
                  </a:rPr>
                  <a:t>？水吸收的热量是多少</a:t>
                </a:r>
                <a:r>
                  <a:rPr lang="en-US" altLang="zh-CN" sz="320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华文楷体" panose="02010600040101010101" pitchFamily="2" charset="-122"/>
                    <a:cs typeface="Times New Roman" panose="02020603050405020304" pitchFamily="18" charset="0"/>
                    <a:sym typeface="+mn-ea"/>
                  </a:rPr>
                  <a:t>J</a:t>
                </a:r>
                <a:r>
                  <a:rPr lang="zh-CN" altLang="en-US" sz="320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华文楷体" panose="02010600040101010101" pitchFamily="2" charset="-122"/>
                    <a:cs typeface="Times New Roman" panose="02020603050405020304" pitchFamily="18" charset="0"/>
                    <a:sym typeface="宋体" panose="02010600030101010101" pitchFamily="2" charset="-122"/>
                  </a:rPr>
                  <a:t>？（煤气</a:t>
                </a:r>
                <a:r>
                  <a:rPr lang="zh-CN" altLang="zh-CN" sz="320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华文楷体" panose="02010600040101010101" pitchFamily="2" charset="-122"/>
                    <a:cs typeface="Times New Roman" panose="02020603050405020304" pitchFamily="18" charset="0"/>
                    <a:sym typeface="宋体" panose="02010600030101010101" pitchFamily="2" charset="-122"/>
                  </a:rPr>
                  <a:t>的热值是</a:t>
                </a:r>
                <a:r>
                  <a:rPr lang="en-US" altLang="zh-CN" sz="320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华文楷体" panose="02010600040101010101" pitchFamily="2" charset="-122"/>
                    <a:cs typeface="Times New Roman" panose="02020603050405020304" pitchFamily="18" charset="0"/>
                    <a:sym typeface="+mn-ea"/>
                  </a:rPr>
                  <a:t>3.9</a:t>
                </a:r>
                <a:r>
                  <a:rPr lang="zh-CN" altLang="zh-CN" sz="320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华文楷体" panose="02010600040101010101" pitchFamily="2" charset="-122"/>
                    <a:cs typeface="Times New Roman" panose="02020603050405020304" pitchFamily="18" charset="0"/>
                    <a:sym typeface="宋体" panose="02010600030101010101" pitchFamily="2" charset="-122"/>
                  </a:rPr>
                  <a:t>×10</a:t>
                </a:r>
                <a:r>
                  <a:rPr lang="zh-CN" altLang="zh-CN" sz="3200" baseline="3000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华文楷体" panose="02010600040101010101" pitchFamily="2" charset="-122"/>
                    <a:cs typeface="Times New Roman" panose="02020603050405020304" pitchFamily="18" charset="0"/>
                    <a:sym typeface="宋体" panose="02010600030101010101" pitchFamily="2" charset="-122"/>
                  </a:rPr>
                  <a:t>7</a:t>
                </a:r>
                <a:r>
                  <a:rPr lang="zh-CN" altLang="zh-CN" sz="320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华文楷体" panose="02010600040101010101" pitchFamily="2" charset="-122"/>
                    <a:cs typeface="Times New Roman" panose="02020603050405020304" pitchFamily="18" charset="0"/>
                    <a:sym typeface="宋体" panose="02010600030101010101" pitchFamily="2" charset="-122"/>
                  </a:rPr>
                  <a:t>J/</a:t>
                </a:r>
                <a:r>
                  <a:rPr lang="en-US" altLang="zh-CN" sz="320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华文楷体" panose="02010600040101010101" pitchFamily="2" charset="-122"/>
                    <a:cs typeface="Times New Roman" panose="02020603050405020304" pitchFamily="18" charset="0"/>
                    <a:sym typeface="+mn-ea"/>
                  </a:rPr>
                  <a:t>m</a:t>
                </a:r>
                <a:r>
                  <a:rPr lang="zh-CN" altLang="zh-CN" sz="3200" baseline="3000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华文楷体" panose="02010600040101010101" pitchFamily="2" charset="-122"/>
                    <a:cs typeface="Times New Roman" panose="02020603050405020304" pitchFamily="18" charset="0"/>
                    <a:sym typeface="宋体" panose="02010600030101010101" pitchFamily="2" charset="-122"/>
                  </a:rPr>
                  <a:t>3</a:t>
                </a:r>
                <a:r>
                  <a:rPr lang="zh-CN" altLang="en-US" sz="320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华文楷体" panose="02010600040101010101" pitchFamily="2" charset="-122"/>
                    <a:cs typeface="Times New Roman" panose="02020603050405020304" pitchFamily="18" charset="0"/>
                    <a:sym typeface="宋体" panose="02010600030101010101" pitchFamily="2" charset="-122"/>
                  </a:rPr>
                  <a:t>）</a:t>
                </a:r>
                <a:endParaRPr lang="zh-CN" altLang="zh-CN" sz="3200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 xmlns="" xmlns:m="http://schemas.openxmlformats.org/officeDocument/2006/math" xmlns:w="http://schemas.openxmlformats.org/wordprocessingml/2006/main" xmlns:wp="http://schemas.openxmlformats.org/drawingml/2006/wordprocessingDrawing" xmlns:p14="http://schemas.microsoft.com/office/powerpoint/2010/main" xmlns:p15="http://schemas.microsoft.com/office/powerpoint/2012/main" xmlns:p159="http://schemas.microsoft.com/office/powerpoint/2015/09/main">
          <p:sp>
            <p:nvSpPr>
              <p:cNvPr id="18" name="内容占位符 2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36"/>
                </p:custDataLst>
              </p:nvPr>
            </p:nvSpPr>
            <p:spPr bwMode="auto">
              <a:xfrm>
                <a:off x="1306558" y="382668"/>
                <a:ext cx="9483634" cy="1873798"/>
              </a:xfrm>
              <a:prstGeom prst="rect">
                <a:avLst/>
              </a:prstGeom>
              <a:blipFill rotWithShape="1">
                <a:blip r:embed="rId37"/>
                <a:stretch>
                  <a:fillRect l="-71" t="-3003" r="-64" b="-322"/>
                </a:stretch>
              </a:blipFill>
            </p:spPr>
            <p:style>
              <a:lnRef idx="2">
                <a:srgbClr val="4472C4"/>
              </a:lnRef>
              <a:fillRef idx="1">
                <a:sysClr val="window" lastClr="FFFFFF"/>
              </a:fillRef>
              <a:effectRef idx="0">
                <a:srgbClr val="4472C4"/>
              </a:effectRef>
              <a:fontRef idx="minor">
                <a:sysClr val="windowText" lastClr="000000"/>
              </a:fontRef>
            </p:style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 animBg="1"/>
      <p:bldP spid="12" grpId="0" animBg="1"/>
      <p:bldP spid="13" grpId="0"/>
      <p:bldP spid="14" grpId="0"/>
      <p:bldP spid="15" grpId="0"/>
      <p:bldP spid="16" grpId="0"/>
      <p:bldP spid="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内容占位符 2"/>
          <p:cNvSpPr txBox="1"/>
          <p:nvPr>
            <p:custDataLst>
              <p:tags r:id="rId1"/>
            </p:custDataLst>
          </p:nvPr>
        </p:nvSpPr>
        <p:spPr bwMode="auto">
          <a:xfrm>
            <a:off x="955675" y="1484630"/>
            <a:ext cx="10577830" cy="7493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000">
                <a:latin typeface="黑体" panose="02010609060101010101" pitchFamily="49" charset="-122"/>
                <a:ea typeface="黑体" panose="02010609060101010101" pitchFamily="49" charset="-122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latin typeface="华文楷体" panose="02010600040101010101" pitchFamily="2" charset="-122"/>
                <a:ea typeface="华文楷体" panose="0201060004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latin typeface="华文楷体" panose="02010600040101010101" pitchFamily="2" charset="-122"/>
                <a:ea typeface="华文楷体" panose="0201060004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华文楷体" panose="02010600040101010101" pitchFamily="2" charset="-122"/>
                <a:ea typeface="华文楷体" panose="0201060004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华文楷体" panose="02010600040101010101" pitchFamily="2" charset="-122"/>
                <a:ea typeface="华文楷体" panose="02010600040101010101" pitchFamily="2" charset="-122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/>
            </a:lvl9pPr>
          </a:lstStyle>
          <a:p>
            <a:pPr marL="0" algn="l">
              <a:buClrTx/>
              <a:buSzTx/>
              <a:buNone/>
            </a:pPr>
            <a:r>
              <a:rPr lang="zh-CN" altLang="en-US" sz="36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烧水时</a:t>
            </a:r>
            <a:r>
              <a:rPr lang="en-US" altLang="zh-CN" sz="36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en-US" sz="36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水为什么不能吸收煤气燃烧放出的全部热量</a:t>
            </a:r>
            <a:r>
              <a:rPr lang="zh-CN" altLang="zh-CN" sz="36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？</a:t>
            </a:r>
          </a:p>
        </p:txBody>
      </p:sp>
      <p:pic>
        <p:nvPicPr>
          <p:cNvPr id="21" name="Picture 4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5089" b="45799" l="17110" r="3599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750" t="-1219" r="61646" b="49112"/>
          <a:stretch>
            <a:fillRect/>
          </a:stretch>
        </p:blipFill>
        <p:spPr bwMode="auto">
          <a:xfrm>
            <a:off x="119380" y="527050"/>
            <a:ext cx="1234440" cy="1431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7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161260" y="2492176"/>
            <a:ext cx="10002607" cy="8401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indent="538480">
              <a:lnSpc>
                <a:spcPts val="2920"/>
              </a:lnSpc>
            </a:pPr>
            <a:r>
              <a:rPr lang="zh-CN" altLang="en-US" sz="2665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    </a:t>
            </a:r>
            <a:r>
              <a:rPr lang="zh-CN" altLang="en-US" sz="2665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一是煤气不可能全部燃烧；二是高温的烟气带走了一部分热量；还有一部分热量直接散失了。</a:t>
            </a:r>
          </a:p>
        </p:txBody>
      </p:sp>
      <p:sp>
        <p:nvSpPr>
          <p:cNvPr id="3" name="Rectangle 7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199360" y="3716456"/>
            <a:ext cx="10002607" cy="465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indent="538480">
              <a:lnSpc>
                <a:spcPts val="2920"/>
              </a:lnSpc>
            </a:pPr>
            <a:r>
              <a:rPr lang="zh-CN" altLang="en-US" sz="2665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    </a:t>
            </a:r>
            <a:r>
              <a:rPr lang="zh-CN" altLang="en-US" sz="2665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有效利用的热量只是被水吸收的热量。</a:t>
            </a:r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9047891" y="4221250"/>
            <a:ext cx="2167425" cy="18838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文本框 7"/>
          <p:cNvSpPr txBox="1"/>
          <p:nvPr>
            <p:custDataLst>
              <p:tags r:id="rId6"/>
            </p:custDataLst>
          </p:nvPr>
        </p:nvSpPr>
        <p:spPr>
          <a:xfrm>
            <a:off x="3140887" y="5038460"/>
            <a:ext cx="825123" cy="5909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-228600" algn="just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</a:pPr>
            <a:r>
              <a:rPr lang="en-US" altLang="zh-CN" sz="3600" i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Q</a:t>
            </a:r>
            <a:r>
              <a:rPr lang="zh-CN" altLang="en-US" sz="3600" baseline="-250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放</a:t>
            </a:r>
            <a:endParaRPr lang="zh-CN" sz="3600" i="1"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9" name="文本框 8"/>
          <p:cNvSpPr txBox="1"/>
          <p:nvPr>
            <p:custDataLst>
              <p:tags r:id="rId7"/>
            </p:custDataLst>
          </p:nvPr>
        </p:nvSpPr>
        <p:spPr>
          <a:xfrm>
            <a:off x="3170890" y="4308258"/>
            <a:ext cx="85149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600" i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Q</a:t>
            </a:r>
            <a:r>
              <a:rPr lang="zh-CN" altLang="en-US" sz="3600" baseline="-250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吸</a:t>
            </a:r>
            <a:endParaRPr lang="zh-CN" altLang="en-US" sz="3600"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cxnSp>
        <p:nvCxnSpPr>
          <p:cNvPr id="10" name="直接连接符 9"/>
          <p:cNvCxnSpPr/>
          <p:nvPr>
            <p:custDataLst>
              <p:tags r:id="rId8"/>
            </p:custDataLst>
          </p:nvPr>
        </p:nvCxnSpPr>
        <p:spPr>
          <a:xfrm>
            <a:off x="3140815" y="5056393"/>
            <a:ext cx="667068" cy="2422"/>
          </a:xfrm>
          <a:prstGeom prst="line">
            <a:avLst/>
          </a:prstGeom>
          <a:ln w="28575"/>
        </p:spPr>
        <p:style>
          <a:lnRef idx="3">
            <a:sysClr val="windowText" lastClr="000000"/>
          </a:lnRef>
          <a:fillRef idx="0">
            <a:sysClr val="windowText" lastClr="000000"/>
          </a:fillRef>
          <a:effectRef idx="2">
            <a:sysClr val="windowText" lastClr="000000"/>
          </a:effectRef>
          <a:fontRef idx="minor">
            <a:sysClr val="windowText" lastClr="000000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文本框 10"/>
              <p:cNvSpPr txBox="1"/>
              <p:nvPr>
                <p:custDataLst>
                  <p:tags r:id="rId9"/>
                </p:custDataLst>
              </p:nvPr>
            </p:nvSpPr>
            <p:spPr>
              <a:xfrm>
                <a:off x="4256854" y="5085395"/>
                <a:ext cx="2791250" cy="63563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CN" sz="3200" i="0" smtClean="0">
                          <a:latin typeface="Cambria Math" panose="020405030504060302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  <a:sym typeface="+mn-ea"/>
                        </a:rPr>
                        <m:t>11.7</m:t>
                      </m:r>
                      <m:r>
                        <a:rPr lang="en-US" altLang="zh-CN" sz="3200">
                          <a:latin typeface="Cambria Math" panose="020405030504060302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  <a:sym typeface="+mn-ea"/>
                        </a:rPr>
                        <m:t>×10  </m:t>
                      </m:r>
                      <m:r>
                        <m:rPr>
                          <m:sty m:val="p"/>
                        </m:rPr>
                        <a:rPr lang="en-US" altLang="zh-CN" sz="3200">
                          <a:latin typeface="Cambria Math" panose="020405030504060302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  <a:sym typeface="+mn-ea"/>
                        </a:rPr>
                        <m:t>J</m:t>
                      </m:r>
                    </m:oMath>
                  </m:oMathPara>
                </a14:m>
                <a:endParaRPr lang="zh-CN" altLang="en-US" sz="3200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 xmlns="" xmlns:m="http://schemas.openxmlformats.org/officeDocument/2006/math" xmlns:w="http://schemas.openxmlformats.org/wordprocessingml/2006/main" xmlns:wp="http://schemas.openxmlformats.org/drawingml/2006/wordprocessingDrawing" xmlns:p14="http://schemas.microsoft.com/office/powerpoint/2010/main" xmlns:p15="http://schemas.microsoft.com/office/powerpoint/2012/main" xmlns:p159="http://schemas.microsoft.com/office/powerpoint/2015/09/main">
          <p:sp>
            <p:nvSpPr>
              <p:cNvPr id="11" name="文本框 10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21"/>
                </p:custDataLst>
              </p:nvPr>
            </p:nvSpPr>
            <p:spPr>
              <a:xfrm>
                <a:off x="4256854" y="5085395"/>
                <a:ext cx="2791250" cy="635635"/>
              </a:xfrm>
              <a:prstGeom prst="rect">
                <a:avLst/>
              </a:prstGeom>
              <a:blipFill rotWithShape="1">
                <a:blip r:embed="rId22"/>
                <a:stretch>
                  <a:fillRect l="-16" t="-50" r="9" b="5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本框 4"/>
              <p:cNvSpPr txBox="1"/>
              <p:nvPr>
                <p:custDataLst>
                  <p:tags r:id="rId10"/>
                </p:custDataLst>
              </p:nvPr>
            </p:nvSpPr>
            <p:spPr>
              <a:xfrm>
                <a:off x="4313270" y="4471618"/>
                <a:ext cx="2247900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CN" sz="3200" b="0" i="0" smtClean="0">
                          <a:latin typeface="Cambria Math" panose="020405030504060302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  <a:sym typeface="+mn-ea"/>
                        </a:rPr>
                        <m:t>3.15</m:t>
                      </m:r>
                      <m:r>
                        <a:rPr lang="en-US" altLang="zh-CN" sz="3200">
                          <a:latin typeface="Cambria Math" panose="020405030504060302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  <a:sym typeface="+mn-ea"/>
                        </a:rPr>
                        <m:t>×10  </m:t>
                      </m:r>
                      <m:r>
                        <m:rPr>
                          <m:sty m:val="p"/>
                        </m:rPr>
                        <a:rPr lang="en-US" altLang="zh-CN" sz="3200">
                          <a:latin typeface="Cambria Math" panose="020405030504060302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  <a:sym typeface="+mn-ea"/>
                        </a:rPr>
                        <m:t>J</m:t>
                      </m:r>
                    </m:oMath>
                  </m:oMathPara>
                </a14:m>
                <a:endParaRPr lang="zh-CN" altLang="en-US" sz="3200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 xmlns="" xmlns:m="http://schemas.openxmlformats.org/officeDocument/2006/math" xmlns:w="http://schemas.openxmlformats.org/wordprocessingml/2006/main" xmlns:wp="http://schemas.openxmlformats.org/drawingml/2006/wordprocessingDrawing" xmlns:p14="http://schemas.microsoft.com/office/powerpoint/2010/main" xmlns:p15="http://schemas.microsoft.com/office/powerpoint/2012/main" xmlns:p159="http://schemas.microsoft.com/office/powerpoint/2015/09/main">
          <p:sp>
            <p:nvSpPr>
              <p:cNvPr id="5" name="文本框 4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23"/>
                </p:custDataLst>
              </p:nvPr>
            </p:nvSpPr>
            <p:spPr>
              <a:xfrm>
                <a:off x="4313270" y="4471618"/>
                <a:ext cx="2247900" cy="584775"/>
              </a:xfrm>
              <a:prstGeom prst="rect">
                <a:avLst/>
              </a:prstGeom>
              <a:blipFill rotWithShape="1">
                <a:blip r:embed="rId24"/>
                <a:stretch>
                  <a:fillRect l="-16" t="-100" r="16" b="8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直接连接符 12"/>
          <p:cNvCxnSpPr/>
          <p:nvPr>
            <p:custDataLst>
              <p:tags r:id="rId11"/>
            </p:custDataLst>
          </p:nvPr>
        </p:nvCxnSpPr>
        <p:spPr>
          <a:xfrm flipV="1">
            <a:off x="4243110" y="5056393"/>
            <a:ext cx="2388220" cy="12326"/>
          </a:xfrm>
          <a:prstGeom prst="line">
            <a:avLst/>
          </a:prstGeom>
          <a:ln w="28575"/>
        </p:spPr>
        <p:style>
          <a:lnRef idx="3">
            <a:sysClr val="windowText" lastClr="000000"/>
          </a:lnRef>
          <a:fillRef idx="0">
            <a:sysClr val="windowText" lastClr="000000"/>
          </a:fillRef>
          <a:effectRef idx="2">
            <a:sysClr val="windowText" lastClr="000000"/>
          </a:effectRef>
          <a:fontRef idx="minor">
            <a:sysClr val="windowText" lastClr="000000"/>
          </a:fontRef>
        </p:style>
      </p:cxnSp>
      <p:sp>
        <p:nvSpPr>
          <p:cNvPr id="14" name="文本框 13"/>
          <p:cNvSpPr txBox="1"/>
          <p:nvPr>
            <p:custDataLst>
              <p:tags r:id="rId12"/>
            </p:custDataLst>
          </p:nvPr>
        </p:nvSpPr>
        <p:spPr>
          <a:xfrm>
            <a:off x="3839790" y="4798224"/>
            <a:ext cx="35081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800" b="1" i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=</a:t>
            </a:r>
            <a:endParaRPr lang="zh-CN" altLang="en-US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Object 8"/>
              <p:cNvSpPr txBox="1"/>
              <p:nvPr>
                <p:custDataLst>
                  <p:tags r:id="rId13"/>
                </p:custDataLst>
              </p:nvPr>
            </p:nvSpPr>
            <p:spPr>
              <a:xfrm>
                <a:off x="6666506" y="4778214"/>
                <a:ext cx="914400" cy="614362"/>
              </a:xfrm>
              <a:prstGeom prst="rect">
                <a:avLst/>
              </a:prstGeom>
              <a:noFill/>
              <a:ln w="38100">
                <a:noFill/>
                <a:miter/>
              </a:ln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zh-CN" altLang="en-US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zh-CN" altLang="en-US" sz="2800"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endParaRPr>
              </a:p>
            </p:txBody>
          </p:sp>
        </mc:Choice>
        <mc:Fallback xmlns="" xmlns:m="http://schemas.openxmlformats.org/officeDocument/2006/math" xmlns:w="http://schemas.openxmlformats.org/wordprocessingml/2006/main" xmlns:wp="http://schemas.openxmlformats.org/drawingml/2006/wordprocessingDrawing" xmlns:p14="http://schemas.microsoft.com/office/powerpoint/2010/main" xmlns:p15="http://schemas.microsoft.com/office/powerpoint/2012/main" xmlns:p159="http://schemas.microsoft.com/office/powerpoint/2015/09/main">
          <p:sp>
            <p:nvSpPr>
              <p:cNvPr id="15" name="Object 8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25"/>
                </p:custDataLst>
              </p:nvPr>
            </p:nvSpPr>
            <p:spPr>
              <a:xfrm>
                <a:off x="6666506" y="4778214"/>
                <a:ext cx="914400" cy="614362"/>
              </a:xfrm>
              <a:prstGeom prst="rect">
                <a:avLst/>
              </a:prstGeom>
              <a:blipFill rotWithShape="1">
                <a:blip r:embed="rId26"/>
                <a:stretch>
                  <a:fillRect l="-30" t="-77" r="30" b="25"/>
                </a:stretch>
              </a:blipFill>
              <a:ln w="38100">
                <a:noFill/>
                <a:miter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Object 8"/>
          <p:cNvSpPr txBox="1"/>
          <p:nvPr>
            <p:custDataLst>
              <p:tags r:id="rId14"/>
            </p:custDataLst>
          </p:nvPr>
        </p:nvSpPr>
        <p:spPr>
          <a:xfrm>
            <a:off x="7153440" y="4764005"/>
            <a:ext cx="1538923" cy="614362"/>
          </a:xfrm>
          <a:prstGeom prst="rect">
            <a:avLst/>
          </a:prstGeom>
          <a:noFill/>
          <a:ln w="38100">
            <a:noFill/>
            <a:miter/>
          </a:ln>
        </p:spPr>
        <p:txBody>
          <a:bodyPr>
            <a:noAutofit/>
          </a:bodyPr>
          <a:lstStyle/>
          <a:p>
            <a:r>
              <a:rPr lang="en-US" altLang="zh-CN" sz="32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26.9%</a:t>
            </a:r>
            <a:endParaRPr lang="zh-CN" altLang="en-US" sz="3200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文本框 22"/>
              <p:cNvSpPr txBox="1"/>
              <p:nvPr>
                <p:custDataLst>
                  <p:tags r:id="rId15"/>
                </p:custDataLst>
              </p:nvPr>
            </p:nvSpPr>
            <p:spPr>
              <a:xfrm>
                <a:off x="5751085" y="4374890"/>
                <a:ext cx="520905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smtClean="0">
                          <a:latin typeface="Cambria Math" panose="020405030504060302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  <a:sym typeface="+mn-ea"/>
                        </a:rPr>
                        <m:t>5</m:t>
                      </m:r>
                    </m:oMath>
                  </m:oMathPara>
                </a14:m>
                <a:endParaRPr lang="zh-CN" altLang="en-US" sz="24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 xmlns:m="http://schemas.openxmlformats.org/officeDocument/2006/math" xmlns:w="http://schemas.openxmlformats.org/wordprocessingml/2006/main" xmlns:wp="http://schemas.openxmlformats.org/drawingml/2006/wordprocessingDrawing" xmlns:p14="http://schemas.microsoft.com/office/powerpoint/2010/main" xmlns:p15="http://schemas.microsoft.com/office/powerpoint/2012/main" xmlns:p159="http://schemas.microsoft.com/office/powerpoint/2015/09/main">
          <p:sp>
            <p:nvSpPr>
              <p:cNvPr id="23" name="文本框 22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27"/>
                </p:custDataLst>
              </p:nvPr>
            </p:nvSpPr>
            <p:spPr>
              <a:xfrm>
                <a:off x="5751085" y="4374890"/>
                <a:ext cx="520905" cy="461665"/>
              </a:xfrm>
              <a:prstGeom prst="rect">
                <a:avLst/>
              </a:prstGeom>
              <a:blipFill rotWithShape="1">
                <a:blip r:embed="rId28"/>
                <a:stretch>
                  <a:fillRect l="-101" t="-81" r="18" b="8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文本框 23"/>
              <p:cNvSpPr txBox="1"/>
              <p:nvPr>
                <p:custDataLst>
                  <p:tags r:id="rId16"/>
                </p:custDataLst>
              </p:nvPr>
            </p:nvSpPr>
            <p:spPr>
              <a:xfrm>
                <a:off x="5915315" y="5018242"/>
                <a:ext cx="520905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000" smtClean="0">
                          <a:latin typeface="Cambria Math" panose="020405030504060302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  <a:sym typeface="+mn-ea"/>
                        </a:rPr>
                        <m:t>5</m:t>
                      </m:r>
                    </m:oMath>
                  </m:oMathPara>
                </a14:m>
                <a:endParaRPr lang="zh-CN" altLang="en-US" sz="20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 xmlns:m="http://schemas.openxmlformats.org/officeDocument/2006/math" xmlns:w="http://schemas.openxmlformats.org/wordprocessingml/2006/main" xmlns:wp="http://schemas.openxmlformats.org/drawingml/2006/wordprocessingDrawing" xmlns:p14="http://schemas.microsoft.com/office/powerpoint/2010/main" xmlns:p15="http://schemas.microsoft.com/office/powerpoint/2012/main" xmlns:p159="http://schemas.microsoft.com/office/powerpoint/2015/09/main">
          <p:sp>
            <p:nvSpPr>
              <p:cNvPr id="24" name="文本框 23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30"/>
                </p:custDataLst>
              </p:nvPr>
            </p:nvSpPr>
            <p:spPr>
              <a:xfrm>
                <a:off x="5915315" y="5018242"/>
                <a:ext cx="520905" cy="400110"/>
              </a:xfrm>
              <a:prstGeom prst="rect">
                <a:avLst/>
              </a:prstGeom>
              <a:blipFill rotWithShape="1">
                <a:blip r:embed="rId31"/>
                <a:stretch>
                  <a:fillRect l="-56" t="-118" r="95" b="1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" grpId="0" animBg="1"/>
      <p:bldP spid="3" grpId="0" animBg="1"/>
      <p:bldP spid="8" grpId="0"/>
      <p:bldP spid="9" grpId="0"/>
      <p:bldP spid="11" grpId="0"/>
      <p:bldP spid="5" grpId="0"/>
      <p:bldP spid="14" grpId="0"/>
      <p:bldP spid="15" grpId="0"/>
      <p:bldP spid="6" grpId="0"/>
      <p:bldP spid="23" grpId="0"/>
      <p:bldP spid="2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MDg3N2I3NjM1ZDM3ODgyNmY0NzY3OGM5N2YzYWQ3MzgifQ=="/>
  <p:tag name="KSO_WPP_MARK_KEY" val="cd87a175-73d9-4964-a817-1a01ae54aa94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05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03"/>
  <p:tag name="KSO_WM_DIAGRAM_VIRTUALLY_FRAME" val="{&quot;height&quot;:185.63874015748033,&quot;left&quot;:170.5085826771653,&quot;top&quot;:228.1231496062992,&quot;width&quot;:598.9355118110236}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04"/>
  <p:tag name="KSO_WM_DIAGRAM_VIRTUALLY_FRAME" val="{&quot;height&quot;:185.63874015748033,&quot;left&quot;:170.5085826771653,&quot;top&quot;:228.1231496062992,&quot;width&quot;:598.9355118110236}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05"/>
  <p:tag name="KSO_WM_DIAGRAM_VIRTUALLY_FRAME" val="{&quot;height&quot;:185.63874015748033,&quot;left&quot;:170.5085826771653,&quot;top&quot;:228.1231496062992,&quot;width&quot;:598.9355118110236}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06"/>
  <p:tag name="KSO_WM_DIAGRAM_VIRTUALLY_FRAME" val="{&quot;height&quot;:185.63874015748033,&quot;left&quot;:170.5085826771653,&quot;top&quot;:228.1231496062992,&quot;width&quot;:598.9355118110236}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07"/>
  <p:tag name="KSO_WM_DIAGRAM_VIRTUALLY_FRAME" val="{&quot;height&quot;:185.63874015748033,&quot;left&quot;:170.5085826771653,&quot;top&quot;:228.1231496062992,&quot;width&quot;:598.9355118110236}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08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09"/>
  <p:tag name="KSO_WM_DIAGRAM_VIRTUALLY_FRAME" val="{&quot;height&quot;:185.63874015748033,&quot;left&quot;:170.5085826771653,&quot;top&quot;:228.1231496062992,&quot;width&quot;:598.9355118110236}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10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11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1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06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14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15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16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17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18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20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21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22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23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24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07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30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31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25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26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27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28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29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33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34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35"/>
  <p:tag name="TABLE_ENDDRAG_ORIGIN_RECT" val="788*489"/>
  <p:tag name="TABLE_ENDDRAG_RECT" val="106*78*788*489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08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36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37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38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39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40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41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47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48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42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43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10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44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45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46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50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52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54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56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58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60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6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11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62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64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66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68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70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72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75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76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77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77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12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77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78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79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80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81"/>
</p:tagLst>
</file>

<file path=ppt/tags/tag165.xml><?xml version="1.0" encoding="utf-8"?>
<p:tagLst xmlns:p="http://schemas.openxmlformats.org/presentationml/2006/main">
  <p:tag name="AS_UNIQUEID" val="1251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83"/>
</p:tagLst>
</file>

<file path=ppt/tags/tag167.xml><?xml version="1.0" encoding="utf-8"?>
<p:tagLst xmlns:p="http://schemas.openxmlformats.org/presentationml/2006/main">
  <p:tag name="AS_UNIQUEID" val="1253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85"/>
</p:tagLst>
</file>

<file path=ppt/tags/tag169.xml><?xml version="1.0" encoding="utf-8"?>
<p:tagLst xmlns:p="http://schemas.openxmlformats.org/presentationml/2006/main">
  <p:tag name="AS_UNIQUEID" val="1255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13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86"/>
</p:tagLst>
</file>

<file path=ppt/tags/tag171.xml><?xml version="1.0" encoding="utf-8"?>
<p:tagLst xmlns:p="http://schemas.openxmlformats.org/presentationml/2006/main">
  <p:tag name="AS_UNIQUEID" val="1257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87"/>
</p:tagLst>
</file>

<file path=ppt/tags/tag173.xml><?xml version="1.0" encoding="utf-8"?>
<p:tagLst xmlns:p="http://schemas.openxmlformats.org/presentationml/2006/main">
  <p:tag name="AS_UNIQUEID" val="1259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89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0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2"/>
</p:tagLst>
</file>

<file path=ppt/tags/tag177.xml><?xml version="1.0" encoding="utf-8"?>
<p:tagLst xmlns:p="http://schemas.openxmlformats.org/presentationml/2006/main">
  <p:tag name="AS_UNIQUEID" val="1263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5"/>
</p:tagLst>
</file>

<file path=ppt/tags/tag179.xml><?xml version="1.0" encoding="utf-8"?>
<p:tagLst xmlns:p="http://schemas.openxmlformats.org/presentationml/2006/main">
  <p:tag name="AS_UNIQUEID" val="1265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14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6"/>
</p:tagLst>
</file>

<file path=ppt/tags/tag181.xml><?xml version="1.0" encoding="utf-8"?>
<p:tagLst xmlns:p="http://schemas.openxmlformats.org/presentationml/2006/main">
  <p:tag name="AS_UNIQUEID" val="1267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7"/>
</p:tagLst>
</file>

<file path=ppt/tags/tag183.xml><?xml version="1.0" encoding="utf-8"?>
<p:tagLst xmlns:p="http://schemas.openxmlformats.org/presentationml/2006/main">
  <p:tag name="AS_UNIQUEID" val="1269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8"/>
</p:tagLst>
</file>

<file path=ppt/tags/tag185.xml><?xml version="1.0" encoding="utf-8"?>
<p:tagLst xmlns:p="http://schemas.openxmlformats.org/presentationml/2006/main">
  <p:tag name="AS_UNIQUEID" val="1271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9"/>
</p:tagLst>
</file>

<file path=ppt/tags/tag187.xml><?xml version="1.0" encoding="utf-8"?>
<p:tagLst xmlns:p="http://schemas.openxmlformats.org/presentationml/2006/main">
  <p:tag name="AS_UNIQUEID" val="1273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5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6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16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16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2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7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8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9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0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1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0"/>
</p:tagLst>
</file>

<file path=ppt/tags/tag198.xml><?xml version="1.0" encoding="utf-8"?>
<p:tagLst xmlns:p="http://schemas.openxmlformats.org/presentationml/2006/main">
  <p:tag name="AS_UNIQUEID" val="1282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78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17"/>
</p:tagLst>
</file>

<file path=ppt/tags/tag200.xml><?xml version="1.0" encoding="utf-8"?>
<p:tagLst xmlns:p="http://schemas.openxmlformats.org/presentationml/2006/main">
  <p:tag name="AS_UNIQUEID" val="1284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2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3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4"/>
</p:tagLst>
</file>

<file path=ppt/tags/tag204.xml><?xml version="1.0" encoding="utf-8"?>
<p:tagLst xmlns:p="http://schemas.openxmlformats.org/presentationml/2006/main">
  <p:tag name="AS_UNIQUEID" val="1288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4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5"/>
</p:tagLst>
</file>

<file path=ppt/tags/tag207.xml><?xml version="1.0" encoding="utf-8"?>
<p:tagLst xmlns:p="http://schemas.openxmlformats.org/presentationml/2006/main">
  <p:tag name="AS_UNIQUEID" val="1291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6"/>
</p:tagLst>
</file>

<file path=ppt/tags/tag209.xml><?xml version="1.0" encoding="utf-8"?>
<p:tagLst xmlns:p="http://schemas.openxmlformats.org/presentationml/2006/main">
  <p:tag name="AS_UNIQUEID" val="1293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18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7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8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9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0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1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3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4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5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6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7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19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8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9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0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1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2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4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5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6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2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3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20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4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88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"/>
  <p:tag name="KSO_WM_BEAUTIFY_FLAG" val="#wm#"/>
  <p:tag name="KSO_WM_DIAGRAM_GROUP_CODE" val="m1-1"/>
  <p:tag name="KSO_WM_DIAGRAM_VIRTUALLY_FRAME" val="{&quot;height&quot;:41.006377952755884,&quot;left&quot;:48.69834645669291,&quot;top&quot;:446.8516535433071,&quot;width&quot;:903.0466929133858}"/>
  <p:tag name="KSO_WM_TAG_VERSION" val="1.0"/>
  <p:tag name="KSO_WM_TEMPLATE_CATEGORY" val="diagram"/>
  <p:tag name="KSO_WM_TEMPLATE_INDEX" val="160193"/>
  <p:tag name="KSO_WM_UNIT_CLEAR" val="1"/>
  <p:tag name="KSO_WM_UNIT_COMPATIBLE" val="0"/>
  <p:tag name="KSO_WM_UNIT_HIGHLIGHT" val="0"/>
  <p:tag name="KSO_WM_UNIT_ID" val="diagram160193_3*m_h_a*1_1_1"/>
  <p:tag name="KSO_WM_UNIT_INDEX" val="1_1_1"/>
  <p:tag name="KSO_WM_UNIT_LAYERLEVEL" val="1_1_1"/>
  <p:tag name="KSO_WM_UNIT_PRESET_TEXT_INDEX" val="3"/>
  <p:tag name="KSO_WM_UNIT_PRESET_TEXT_LEN" val="18"/>
  <p:tag name="KSO_WM_UNIT_TEXT_FILL_FORE_SCHEMECOLOR_INDEX" val="7"/>
  <p:tag name="KSO_WM_UNIT_TEXT_FILL_TYPE" val="1"/>
  <p:tag name="KSO_WM_UNIT_TYPE" val="m_h_a"/>
  <p:tag name="KSO_WM_UNIT_VALUE" val="10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89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90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91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92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93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94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95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22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98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01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02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8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99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00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96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97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0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23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2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3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4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5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2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9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6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7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8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9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24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0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1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0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1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2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3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4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3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4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5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25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6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7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6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8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9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0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1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29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0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3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26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5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6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5"/>
</p:tagLst>
</file>

<file path=ppt/tags/tag283.xml><?xml version="1.0" encoding="utf-8"?>
<p:tagLst xmlns:p="http://schemas.openxmlformats.org/presentationml/2006/main">
  <p:tag name="AS_UNIQUEID" val="1347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3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6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7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9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0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27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3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4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5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7"/>
</p:tagLst>
</file>

<file path=ppt/tags/tag294.xml><?xml version="1.0" encoding="utf-8"?>
<p:tagLst xmlns:p="http://schemas.openxmlformats.org/presentationml/2006/main">
  <p:tag name="AS_UNIQUEID" val="1358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8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9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1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2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79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29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9"/>
</p:tagLst>
</file>

<file path=ppt/tags/tag301.xml><?xml version="1.0" encoding="utf-8"?>
<p:tagLst xmlns:p="http://schemas.openxmlformats.org/presentationml/2006/main">
  <p:tag name="AS_UNIQUEID" val="1365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1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2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3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5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30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3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32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33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34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35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36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38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39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80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40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4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43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44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45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47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48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49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50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5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8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52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54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55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56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57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58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59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61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62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6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82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64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65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67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68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69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70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71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73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74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7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83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76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86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87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88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89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90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91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93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94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84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96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97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0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9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2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99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6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3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8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04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7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4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3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4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0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1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1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2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01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02"/>
</p:tagLst>
</file>

<file path=ppt/theme/theme1.xml><?xml version="1.0" encoding="utf-8"?>
<a:theme xmlns:a="http://schemas.openxmlformats.org/drawingml/2006/main" name="mykonglong.taobao.com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宋体"/>
        <a:cs typeface="Arial"/>
      </a:majorFont>
      <a:minorFont>
        <a:latin typeface="Arial"/>
        <a:ea typeface="宋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9EDEE"/>
        </a:accent5>
        <a:accent6>
          <a:srgbClr val="2D2D89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Cambria-Calibri">
      <a:majorFont>
        <a:latin typeface="Cambria"/>
        <a:ea typeface="Cambria"/>
        <a:cs typeface="Arial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1509</Words>
  <Application>Microsoft Office PowerPoint</Application>
  <PresentationFormat>宽屏</PresentationFormat>
  <Paragraphs>202</Paragraphs>
  <Slides>23</Slides>
  <Notes>0</Notes>
  <HiddenSlides>0</HiddenSlides>
  <MMClips>0</MMClips>
  <ScaleCrop>false</ScaleCrop>
  <HeadingPairs>
    <vt:vector size="8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23</vt:i4>
      </vt:variant>
    </vt:vector>
  </HeadingPairs>
  <TitlesOfParts>
    <vt:vector size="32" baseType="lpstr">
      <vt:lpstr>黑体</vt:lpstr>
      <vt:lpstr>华文楷体</vt:lpstr>
      <vt:lpstr>隶书</vt:lpstr>
      <vt:lpstr>微软雅黑</vt:lpstr>
      <vt:lpstr>Arial</vt:lpstr>
      <vt:lpstr>Cambria Math</vt:lpstr>
      <vt:lpstr>Times New Roman</vt:lpstr>
      <vt:lpstr>mykonglong.taobao.com</vt:lpstr>
      <vt:lpstr>Equation.3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Administrator</cp:lastModifiedBy>
  <cp:revision>2</cp:revision>
  <cp:lastPrinted>2025-07-24T21:14:08Z</cp:lastPrinted>
  <dcterms:created xsi:type="dcterms:W3CDTF">2025-07-24T21:14:08Z</dcterms:created>
  <dcterms:modified xsi:type="dcterms:W3CDTF">2025-07-26T01:43:32Z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