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23"/>
  </p:notesMasterIdLst>
  <p:handoutMasterIdLst>
    <p:handoutMasterId r:id="rId24"/>
  </p:handoutMasterIdLst>
  <p:sldIdLst>
    <p:sldId id="509" r:id="rId3"/>
    <p:sldId id="574" r:id="rId4"/>
    <p:sldId id="682" r:id="rId5"/>
    <p:sldId id="715" r:id="rId6"/>
    <p:sldId id="716" r:id="rId7"/>
    <p:sldId id="717" r:id="rId8"/>
    <p:sldId id="718" r:id="rId9"/>
    <p:sldId id="687" r:id="rId10"/>
    <p:sldId id="721" r:id="rId11"/>
    <p:sldId id="719" r:id="rId12"/>
    <p:sldId id="720" r:id="rId13"/>
    <p:sldId id="703" r:id="rId14"/>
    <p:sldId id="722" r:id="rId15"/>
    <p:sldId id="723" r:id="rId16"/>
    <p:sldId id="724" r:id="rId17"/>
    <p:sldId id="725" r:id="rId18"/>
    <p:sldId id="726" r:id="rId19"/>
    <p:sldId id="260" r:id="rId20"/>
    <p:sldId id="503" r:id="rId21"/>
    <p:sldId id="276" r:id="rId22"/>
  </p:sldIdLst>
  <p:sldSz cx="12188825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D7EE"/>
    <a:srgbClr val="00B050"/>
    <a:srgbClr val="00A0E9"/>
    <a:srgbClr val="FE970E"/>
    <a:srgbClr val="036EB8"/>
    <a:srgbClr val="F53009"/>
    <a:srgbClr val="FFBD68"/>
    <a:srgbClr val="00628E"/>
    <a:srgbClr val="C77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6AD77-2964-42C8-8B05-1F47DAE11AA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340" y="1143000"/>
            <a:ext cx="548532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7A2C7-0F1F-4A60-843D-7C9D65C19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473" y="6356350"/>
            <a:ext cx="2844207" cy="365125"/>
          </a:xfrm>
        </p:spPr>
        <p:txBody>
          <a:bodyPr/>
          <a:lstStyle/>
          <a:p>
            <a:fld id="{38B71240-087C-45D6-A491-2BD6268CB41A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4732" y="6356350"/>
            <a:ext cx="3859996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5780" y="6356350"/>
            <a:ext cx="2844207" cy="365125"/>
          </a:xfrm>
        </p:spPr>
        <p:txBody>
          <a:bodyPr/>
          <a:lstStyle/>
          <a:p>
            <a:fld id="{14AD1016-DCFF-4EE2-B658-BAFE6678EF1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基础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等腰三角形 31"/>
          <p:cNvSpPr/>
          <p:nvPr userDrawn="1"/>
        </p:nvSpPr>
        <p:spPr>
          <a:xfrm>
            <a:off x="11767121" y="6400332"/>
            <a:ext cx="177906" cy="388049"/>
          </a:xfrm>
          <a:custGeom>
            <a:avLst/>
            <a:gdLst>
              <a:gd name="connsiteX0" fmla="*/ 0 w 422561"/>
              <a:gd name="connsiteY0" fmla="*/ 385668 h 385668"/>
              <a:gd name="connsiteX1" fmla="*/ 211281 w 422561"/>
              <a:gd name="connsiteY1" fmla="*/ 0 h 385668"/>
              <a:gd name="connsiteX2" fmla="*/ 422561 w 422561"/>
              <a:gd name="connsiteY2" fmla="*/ 385668 h 385668"/>
              <a:gd name="connsiteX3" fmla="*/ 0 w 422561"/>
              <a:gd name="connsiteY3" fmla="*/ 385668 h 385668"/>
              <a:gd name="connsiteX0-1" fmla="*/ 14937 w 437498"/>
              <a:gd name="connsiteY0-2" fmla="*/ 388049 h 388049"/>
              <a:gd name="connsiteX1-3" fmla="*/ 0 w 437498"/>
              <a:gd name="connsiteY1-4" fmla="*/ 0 h 388049"/>
              <a:gd name="connsiteX2-5" fmla="*/ 437498 w 437498"/>
              <a:gd name="connsiteY2-6" fmla="*/ 388049 h 388049"/>
              <a:gd name="connsiteX3-7" fmla="*/ 14937 w 437498"/>
              <a:gd name="connsiteY3-8" fmla="*/ 388049 h 388049"/>
              <a:gd name="connsiteX0-9" fmla="*/ 649 w 423210"/>
              <a:gd name="connsiteY0-10" fmla="*/ 385668 h 385668"/>
              <a:gd name="connsiteX1-11" fmla="*/ 0 w 423210"/>
              <a:gd name="connsiteY1-12" fmla="*/ 0 h 385668"/>
              <a:gd name="connsiteX2-13" fmla="*/ 423210 w 423210"/>
              <a:gd name="connsiteY2-14" fmla="*/ 385668 h 385668"/>
              <a:gd name="connsiteX3-15" fmla="*/ 649 w 423210"/>
              <a:gd name="connsiteY3-16" fmla="*/ 385668 h 385668"/>
              <a:gd name="connsiteX0-17" fmla="*/ 649 w 177941"/>
              <a:gd name="connsiteY0-18" fmla="*/ 385668 h 388049"/>
              <a:gd name="connsiteX1-19" fmla="*/ 0 w 177941"/>
              <a:gd name="connsiteY1-20" fmla="*/ 0 h 388049"/>
              <a:gd name="connsiteX2-21" fmla="*/ 177941 w 177941"/>
              <a:gd name="connsiteY2-22" fmla="*/ 388049 h 388049"/>
              <a:gd name="connsiteX3-23" fmla="*/ 649 w 177941"/>
              <a:gd name="connsiteY3-24" fmla="*/ 385668 h 3880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77941" h="388049">
                <a:moveTo>
                  <a:pt x="649" y="385668"/>
                </a:moveTo>
                <a:cubicBezTo>
                  <a:pt x="433" y="257112"/>
                  <a:pt x="216" y="128556"/>
                  <a:pt x="0" y="0"/>
                </a:cubicBezTo>
                <a:lnTo>
                  <a:pt x="177941" y="388049"/>
                </a:lnTo>
                <a:lnTo>
                  <a:pt x="649" y="385668"/>
                </a:lnTo>
                <a:close/>
              </a:path>
            </a:pathLst>
          </a:custGeom>
          <a:solidFill>
            <a:srgbClr val="C77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 flipV="1">
            <a:off x="617099" y="721269"/>
            <a:ext cx="11572502" cy="28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02859" y="138113"/>
            <a:ext cx="414239" cy="610686"/>
          </a:xfrm>
          <a:prstGeom prst="rect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138113"/>
            <a:ext cx="101580" cy="610686"/>
          </a:xfrm>
          <a:prstGeom prst="rect">
            <a:avLst/>
          </a:prstGeom>
          <a:solidFill>
            <a:srgbClr val="036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 userDrawn="1"/>
        </p:nvGrpSpPr>
        <p:grpSpPr>
          <a:xfrm>
            <a:off x="0" y="6714000"/>
            <a:ext cx="12189600" cy="144000"/>
            <a:chOff x="0" y="6678000"/>
            <a:chExt cx="9331895" cy="180000"/>
          </a:xfrm>
          <a:solidFill>
            <a:srgbClr val="00A0E9"/>
          </a:solidFill>
        </p:grpSpPr>
        <p:sp>
          <p:nvSpPr>
            <p:cNvPr id="9" name="矩形 8"/>
            <p:cNvSpPr/>
            <p:nvPr userDrawn="1"/>
          </p:nvSpPr>
          <p:spPr>
            <a:xfrm>
              <a:off x="0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8"/>
            <p:cNvSpPr/>
            <p:nvPr userDrawn="1"/>
          </p:nvSpPr>
          <p:spPr>
            <a:xfrm>
              <a:off x="3038069" y="6678000"/>
              <a:ext cx="326390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  <a:gd name="connsiteX0-11" fmla="*/ 107950 w 3263900"/>
                <a:gd name="connsiteY0-12" fmla="*/ 0 h 108000"/>
                <a:gd name="connsiteX1-13" fmla="*/ 3263900 w 3263900"/>
                <a:gd name="connsiteY1-14" fmla="*/ 0 h 108000"/>
                <a:gd name="connsiteX2-15" fmla="*/ 3155950 w 3263900"/>
                <a:gd name="connsiteY2-16" fmla="*/ 108000 h 108000"/>
                <a:gd name="connsiteX3-17" fmla="*/ 0 w 3263900"/>
                <a:gd name="connsiteY3-18" fmla="*/ 108000 h 108000"/>
                <a:gd name="connsiteX4-19" fmla="*/ 107950 w 3263900"/>
                <a:gd name="connsiteY4-2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63900" h="108000">
                  <a:moveTo>
                    <a:pt x="107950" y="0"/>
                  </a:moveTo>
                  <a:lnTo>
                    <a:pt x="3263900" y="0"/>
                  </a:lnTo>
                  <a:lnTo>
                    <a:pt x="3155950" y="108000"/>
                  </a:lnTo>
                  <a:lnTo>
                    <a:pt x="0" y="10800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8"/>
            <p:cNvSpPr/>
            <p:nvPr userDrawn="1"/>
          </p:nvSpPr>
          <p:spPr>
            <a:xfrm flipH="1" flipV="1">
              <a:off x="6175945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 userDrawn="1"/>
        </p:nvSpPr>
        <p:spPr>
          <a:xfrm>
            <a:off x="10221488" y="6400332"/>
            <a:ext cx="1545635" cy="385668"/>
          </a:xfrm>
          <a:prstGeom prst="rect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 userDrawn="1"/>
        </p:nvSpPr>
        <p:spPr>
          <a:xfrm>
            <a:off x="10293931" y="64166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名师课件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89460" cy="6870701"/>
            <a:chOff x="0" y="-1"/>
            <a:chExt cx="11791950" cy="6870701"/>
          </a:xfrm>
        </p:grpSpPr>
        <p:sp>
          <p:nvSpPr>
            <p:cNvPr id="2" name="矩形 1"/>
            <p:cNvSpPr/>
            <p:nvPr userDrawn="1"/>
          </p:nvSpPr>
          <p:spPr>
            <a:xfrm>
              <a:off x="0" y="-1"/>
              <a:ext cx="5895975" cy="68580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0 w 6096000"/>
                <a:gd name="connsiteY0-2" fmla="*/ 0 h 6858001"/>
                <a:gd name="connsiteX1-3" fmla="*/ 6096000 w 6096000"/>
                <a:gd name="connsiteY1-4" fmla="*/ 0 h 6858001"/>
                <a:gd name="connsiteX2-5" fmla="*/ 5321300 w 6096000"/>
                <a:gd name="connsiteY2-6" fmla="*/ 6858001 h 6858001"/>
                <a:gd name="connsiteX3-7" fmla="*/ 0 w 6096000"/>
                <a:gd name="connsiteY3-8" fmla="*/ 6858001 h 6858001"/>
                <a:gd name="connsiteX4-9" fmla="*/ 0 w 6096000"/>
                <a:gd name="connsiteY4-10" fmla="*/ 0 h 68580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096000" h="6858001">
                  <a:moveTo>
                    <a:pt x="0" y="0"/>
                  </a:moveTo>
                  <a:lnTo>
                    <a:pt x="6096000" y="0"/>
                  </a:lnTo>
                  <a:lnTo>
                    <a:pt x="5321300" y="6858001"/>
                  </a:lnTo>
                  <a:lnTo>
                    <a:pt x="0" y="6858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5122128" y="-1"/>
              <a:ext cx="6669822" cy="68707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800100 w 6896100"/>
                <a:gd name="connsiteY0-2" fmla="*/ 0 h 6870701"/>
                <a:gd name="connsiteX1-3" fmla="*/ 6896100 w 6896100"/>
                <a:gd name="connsiteY1-4" fmla="*/ 0 h 6870701"/>
                <a:gd name="connsiteX2-5" fmla="*/ 6896100 w 6896100"/>
                <a:gd name="connsiteY2-6" fmla="*/ 6858001 h 6870701"/>
                <a:gd name="connsiteX3-7" fmla="*/ 0 w 6896100"/>
                <a:gd name="connsiteY3-8" fmla="*/ 6870701 h 6870701"/>
                <a:gd name="connsiteX4-9" fmla="*/ 800100 w 6896100"/>
                <a:gd name="connsiteY4-10" fmla="*/ 0 h 68707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96100" h="6870701">
                  <a:moveTo>
                    <a:pt x="800100" y="0"/>
                  </a:moveTo>
                  <a:lnTo>
                    <a:pt x="6896100" y="0"/>
                  </a:lnTo>
                  <a:lnTo>
                    <a:pt x="6896100" y="6858001"/>
                  </a:lnTo>
                  <a:lnTo>
                    <a:pt x="0" y="6870701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圆角矩形 2"/>
          <p:cNvSpPr/>
          <p:nvPr userDrawn="1"/>
        </p:nvSpPr>
        <p:spPr>
          <a:xfrm>
            <a:off x="593978" y="546100"/>
            <a:ext cx="11021303" cy="5765800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>
            <a:noFill/>
          </a:ln>
          <a:effectLst>
            <a:outerShdw blurRad="330200" sx="103000" sy="10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138982" y="5995417"/>
            <a:ext cx="701441" cy="175929"/>
            <a:chOff x="2875007" y="1403846"/>
            <a:chExt cx="701587" cy="175929"/>
          </a:xfrm>
          <a:solidFill>
            <a:schemeClr val="bg1"/>
          </a:solidFill>
        </p:grpSpPr>
        <p:sp>
          <p:nvSpPr>
            <p:cNvPr id="9" name="等腰三角形 8"/>
            <p:cNvSpPr/>
            <p:nvPr userDrawn="1"/>
          </p:nvSpPr>
          <p:spPr>
            <a:xfrm rot="5400000">
              <a:off x="2862874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10" name="等腰三角形 9"/>
            <p:cNvSpPr/>
            <p:nvPr userDrawn="1"/>
          </p:nvSpPr>
          <p:spPr>
            <a:xfrm rot="5400000">
              <a:off x="3137836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11" name="等腰三角形 10"/>
            <p:cNvSpPr/>
            <p:nvPr userDrawn="1"/>
          </p:nvSpPr>
          <p:spPr>
            <a:xfrm rot="5400000">
              <a:off x="3412798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8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854835" y="1515745"/>
            <a:ext cx="8479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21.4  </a:t>
            </a:r>
            <a:r>
              <a:rPr lang="zh-CN" sz="54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越来越宽的信息之路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869950" y="130810"/>
            <a:ext cx="3768090" cy="344170"/>
          </a:xfrm>
          <a:prstGeom prst="rect">
            <a:avLst/>
          </a:prstGeom>
          <a:noFill/>
        </p:spPr>
        <p:txBody>
          <a:bodyPr wrap="square" lIns="68550" tIns="34274" rIns="68550" bIns="34274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人教版九年级下册  第二十一章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6644363" y="3216656"/>
            <a:ext cx="3128454" cy="614045"/>
            <a:chOff x="6474413" y="3006593"/>
            <a:chExt cx="3129758" cy="614301"/>
          </a:xfrm>
        </p:grpSpPr>
        <p:sp>
          <p:nvSpPr>
            <p:cNvPr id="4" name="文本框 3"/>
            <p:cNvSpPr txBox="1"/>
            <p:nvPr/>
          </p:nvSpPr>
          <p:spPr>
            <a:xfrm>
              <a:off x="7394371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  <a:sym typeface="+mn-ea"/>
                </a:rPr>
                <a:t>课程讲授</a:t>
              </a:r>
              <a:endParaRPr lang="zh-CN" altLang="en-US" sz="3400" b="0" u="none" baseline="0" dirty="0">
                <a:solidFill>
                  <a:srgbClr val="FF0000"/>
                </a:solidFill>
                <a:uFill>
                  <a:solidFill>
                    <a:srgbClr val="FE970E"/>
                  </a:solidFill>
                </a:uFill>
                <a:sym typeface="+mn-ea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474413" y="3177377"/>
              <a:ext cx="670290" cy="273984"/>
              <a:chOff x="1775533" y="2742578"/>
              <a:chExt cx="898801" cy="367390"/>
            </a:xfrm>
          </p:grpSpPr>
          <p:sp>
            <p:nvSpPr>
              <p:cNvPr id="24" name="燕尾形 23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燕尾形 24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2564097" y="3216656"/>
            <a:ext cx="3128454" cy="614045"/>
            <a:chOff x="2392445" y="3006593"/>
            <a:chExt cx="3129758" cy="614301"/>
          </a:xfrm>
        </p:grpSpPr>
        <p:sp>
          <p:nvSpPr>
            <p:cNvPr id="2" name="文本框 1"/>
            <p:cNvSpPr txBox="1"/>
            <p:nvPr/>
          </p:nvSpPr>
          <p:spPr>
            <a:xfrm>
              <a:off x="3312403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课程导入</a:t>
              </a: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392445" y="3177377"/>
              <a:ext cx="670290" cy="273984"/>
              <a:chOff x="1775533" y="2742578"/>
              <a:chExt cx="898801" cy="367390"/>
            </a:xfrm>
          </p:grpSpPr>
          <p:sp>
            <p:nvSpPr>
              <p:cNvPr id="8" name="燕尾形 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燕尾形 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2564231" y="4355272"/>
            <a:ext cx="3128628" cy="614045"/>
            <a:chOff x="2503744" y="4443137"/>
            <a:chExt cx="3129758" cy="614301"/>
          </a:xfrm>
        </p:grpSpPr>
        <p:sp>
          <p:nvSpPr>
            <p:cNvPr id="32" name="文本框 31"/>
            <p:cNvSpPr txBox="1"/>
            <p:nvPr/>
          </p:nvSpPr>
          <p:spPr>
            <a:xfrm>
              <a:off x="3423702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本课小结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503744" y="4613921"/>
              <a:ext cx="670290" cy="273984"/>
              <a:chOff x="1775533" y="2742578"/>
              <a:chExt cx="898801" cy="367390"/>
            </a:xfrm>
          </p:grpSpPr>
          <p:sp>
            <p:nvSpPr>
              <p:cNvPr id="35" name="燕尾形 34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燕尾形 35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6647952" y="4355216"/>
            <a:ext cx="3128454" cy="614045"/>
            <a:chOff x="6478002" y="4443137"/>
            <a:chExt cx="3129758" cy="614301"/>
          </a:xfrm>
        </p:grpSpPr>
        <p:sp>
          <p:nvSpPr>
            <p:cNvPr id="33" name="文本框 32"/>
            <p:cNvSpPr txBox="1"/>
            <p:nvPr/>
          </p:nvSpPr>
          <p:spPr>
            <a:xfrm>
              <a:off x="7397960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习题练习</a:t>
              </a: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6478002" y="4613921"/>
              <a:ext cx="670290" cy="273984"/>
              <a:chOff x="1775533" y="2742578"/>
              <a:chExt cx="898801" cy="367390"/>
            </a:xfrm>
          </p:grpSpPr>
          <p:sp>
            <p:nvSpPr>
              <p:cNvPr id="38" name="燕尾形 3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燕尾形 3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005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卫星通信</a:t>
            </a:r>
          </a:p>
        </p:txBody>
      </p:sp>
      <p:sp>
        <p:nvSpPr>
          <p:cNvPr id="3" name="矩形 2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9938" name="Picture 2" descr="E:\教科研、论文资料\人教版教学参考编制\21图\21图\21-4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369" y="1582946"/>
            <a:ext cx="6124053" cy="442987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/>
          <p:cNvSpPr txBox="1">
            <a:spLocks noChangeArrowheads="1"/>
          </p:cNvSpPr>
          <p:nvPr/>
        </p:nvSpPr>
        <p:spPr bwMode="auto">
          <a:xfrm>
            <a:off x="882650" y="3278188"/>
            <a:ext cx="4110990" cy="103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zh-CN" altLang="en-US" sz="2800" dirty="0">
                <a:latin typeface="+mn-ea"/>
                <a:ea typeface="+mn-ea"/>
              </a:rPr>
              <a:t>用碟形天线（大锅）接收来自卫星的信号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005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卫星通信</a:t>
            </a:r>
          </a:p>
        </p:txBody>
      </p:sp>
      <p:sp>
        <p:nvSpPr>
          <p:cNvPr id="3" name="矩形 2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867817" y="1742423"/>
          <a:ext cx="10462741" cy="46255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6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06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9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endParaRPr lang="zh-CN" alt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altLang="en-US" sz="2800" b="0" dirty="0">
                          <a:solidFill>
                            <a:schemeClr val="bg1"/>
                          </a:solidFill>
                        </a:rPr>
                        <a:t>卫星通信</a:t>
                      </a:r>
                    </a:p>
                  </a:txBody>
                  <a:tcPr anchor="ctr" anchorCtr="1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6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86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altLang="en-US" sz="2800" b="0" dirty="0">
                          <a:solidFill>
                            <a:schemeClr val="bg1"/>
                          </a:solidFill>
                        </a:rPr>
                        <a:t>优点</a:t>
                      </a:r>
                    </a:p>
                  </a:txBody>
                  <a:tcPr anchor="ctr" anchorCtr="1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endParaRPr lang="zh-CN" altLang="en-US" sz="28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endParaRPr lang="zh-CN" altLang="en-US" sz="28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endParaRPr lang="zh-CN" altLang="en-US" sz="28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endParaRPr lang="zh-CN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87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altLang="en-US" sz="2800" b="0" dirty="0">
                          <a:solidFill>
                            <a:schemeClr val="bg1"/>
                          </a:solidFill>
                        </a:rPr>
                        <a:t>缺点</a:t>
                      </a:r>
                    </a:p>
                  </a:txBody>
                  <a:tcPr anchor="ctr" anchorCtr="1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endParaRPr lang="zh-CN" altLang="en-US" sz="28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endParaRPr lang="zh-CN" altLang="en-US" sz="28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endParaRPr lang="zh-CN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2204617" y="2279056"/>
            <a:ext cx="8958804" cy="216059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①信号覆盖范围广，在地球周围均匀地布置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颗同步通信卫星，就可覆盖几乎全部的地球表面；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②通信范围大；不易受地形、场地影响；建设速度快，易于实现广播和多址通信。</a:t>
            </a:r>
          </a:p>
        </p:txBody>
      </p:sp>
      <p:sp>
        <p:nvSpPr>
          <p:cNvPr id="7" name="矩形 6"/>
          <p:cNvSpPr/>
          <p:nvPr/>
        </p:nvSpPr>
        <p:spPr>
          <a:xfrm>
            <a:off x="2204617" y="4517411"/>
            <a:ext cx="8958804" cy="177279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800" dirty="0">
                <a:latin typeface="+mn-ea"/>
                <a:cs typeface="Times New Roman" panose="02020603050405020304" charset="0"/>
              </a:rPr>
              <a:t>两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地面站之间使用卫星进行通信时，电磁波传播的距离约为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72000km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，故信号有延迟（约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0.24s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）；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30000"/>
              </a:lnSpc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10GHz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以上频带易受雨、雪的影响</a:t>
            </a:r>
            <a:r>
              <a:rPr lang="zh-CN" altLang="en-US" sz="2800" dirty="0">
                <a:latin typeface="+mn-ea"/>
                <a:cs typeface="Times New Roman" panose="02020603050405020304" charset="0"/>
              </a:rPr>
              <a:t>。</a:t>
            </a:r>
            <a:endParaRPr lang="en-US" altLang="zh-CN" sz="2800" dirty="0">
              <a:latin typeface="+mn-ea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007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光纤通信</a:t>
            </a:r>
          </a:p>
        </p:txBody>
      </p:sp>
      <p:sp>
        <p:nvSpPr>
          <p:cNvPr id="3" name="矩形 2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749" name="Rectangle 2"/>
          <p:cNvSpPr txBox="1">
            <a:spLocks noChangeArrowheads="1"/>
          </p:cNvSpPr>
          <p:nvPr/>
        </p:nvSpPr>
        <p:spPr bwMode="auto">
          <a:xfrm>
            <a:off x="882650" y="3725226"/>
            <a:ext cx="5723255" cy="1526543"/>
          </a:xfrm>
          <a:prstGeom prst="round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eaLnBrk="0" hangingPunct="0">
              <a:defRPr sz="2800" b="1">
                <a:latin typeface="楷体" panose="02010609060101010101" charset="-122"/>
                <a:ea typeface="楷体" panose="02010609060101010101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b="0" dirty="0">
                <a:solidFill>
                  <a:schemeClr val="tx1"/>
                </a:solidFill>
                <a:latin typeface="+mn-ea"/>
                <a:ea typeface="+mn-ea"/>
              </a:rPr>
              <a:t>光通信的“高速公路”比短波、微波的“公路”更宽广。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82650" y="1962150"/>
            <a:ext cx="572262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</a:rPr>
              <a:t>电磁波的传播速度等于光速。光也是一种电磁波，且频率比微波更高。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6" r="3671"/>
          <a:stretch>
            <a:fillRect/>
          </a:stretch>
        </p:blipFill>
        <p:spPr>
          <a:xfrm>
            <a:off x="6605270" y="1962150"/>
            <a:ext cx="4869815" cy="3554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007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光纤通信</a:t>
            </a:r>
          </a:p>
        </p:txBody>
      </p:sp>
      <p:sp>
        <p:nvSpPr>
          <p:cNvPr id="3" name="矩形 2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650" y="1962150"/>
            <a:ext cx="5106670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通信用的激光一般在特殊的管道</a:t>
            </a:r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光导纤维里传播。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6" r="3671"/>
          <a:stretch>
            <a:fillRect/>
          </a:stretch>
        </p:blipFill>
        <p:spPr>
          <a:xfrm>
            <a:off x="6605270" y="1962150"/>
            <a:ext cx="4869815" cy="3554095"/>
          </a:xfrm>
          <a:prstGeom prst="rect">
            <a:avLst/>
          </a:prstGeom>
        </p:spPr>
      </p:pic>
      <p:pic>
        <p:nvPicPr>
          <p:cNvPr id="22576" name="Picture 4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DFF">
                  <a:alpha val="100000"/>
                </a:srgbClr>
              </a:clrFrom>
              <a:clrTo>
                <a:srgbClr val="FFFD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2295" y="3322320"/>
            <a:ext cx="2773680" cy="130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540" r="8247"/>
          <a:stretch>
            <a:fillRect/>
          </a:stretch>
        </p:blipFill>
        <p:spPr>
          <a:xfrm>
            <a:off x="1347470" y="4775200"/>
            <a:ext cx="4177030" cy="137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007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光纤通信</a:t>
            </a:r>
          </a:p>
        </p:txBody>
      </p:sp>
      <p:sp>
        <p:nvSpPr>
          <p:cNvPr id="3" name="矩形 2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" name="实验21-5光沿着水流传播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885" y="2650490"/>
            <a:ext cx="6569075" cy="36766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2650" y="1901190"/>
            <a:ext cx="3738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演示：光沿着水流传播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&amp;pky9868297748_sjzg_VCG41N172184164&amp;"/>
          <p:cNvPicPr>
            <a:picLocks noChangeAspect="1"/>
          </p:cNvPicPr>
          <p:nvPr/>
        </p:nvPicPr>
        <p:blipFill>
          <a:blip r:embed="rId3">
            <a:alphaModFix amt="90000"/>
          </a:blip>
          <a:srcRect t="14957" r="11787" b="3281"/>
          <a:stretch>
            <a:fillRect/>
          </a:stretch>
        </p:blipFill>
        <p:spPr>
          <a:xfrm>
            <a:off x="0" y="0"/>
            <a:ext cx="12188825" cy="68853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007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solidFill>
                  <a:srgbClr val="BDD7E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光纤通信</a:t>
            </a:r>
          </a:p>
        </p:txBody>
      </p:sp>
      <p:sp>
        <p:nvSpPr>
          <p:cNvPr id="3" name="矩形 2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627" name="矩形 3"/>
          <p:cNvSpPr>
            <a:spLocks noChangeArrowheads="1"/>
          </p:cNvSpPr>
          <p:nvPr/>
        </p:nvSpPr>
        <p:spPr bwMode="auto">
          <a:xfrm>
            <a:off x="882497" y="2618797"/>
            <a:ext cx="8101013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Calibri" panose="020F0502020204030204" charset="0"/>
                <a:ea typeface="+mn-ea"/>
                <a:cs typeface="Times New Roman" panose="02020603050405020304" charset="0"/>
              </a:rPr>
              <a:t>①</a:t>
            </a:r>
            <a:r>
              <a:rPr lang="zh-CN" altLang="en-US" sz="2800" dirty="0">
                <a:solidFill>
                  <a:schemeClr val="bg1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传输频带极宽，通信容量很大；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Calibri" panose="020F0502020204030204" charset="0"/>
                <a:ea typeface="+mn-ea"/>
                <a:cs typeface="Times New Roman" panose="02020603050405020304" charset="0"/>
              </a:rPr>
              <a:t>②</a:t>
            </a:r>
            <a:r>
              <a:rPr lang="zh-CN" altLang="en-US" sz="2800" dirty="0">
                <a:solidFill>
                  <a:schemeClr val="bg1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光纤衰减小，无中继设备，传输距离远；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Calibri" panose="020F0502020204030204" charset="0"/>
                <a:ea typeface="+mn-ea"/>
                <a:cs typeface="Times New Roman" panose="02020603050405020304" charset="0"/>
              </a:rPr>
              <a:t>③</a:t>
            </a:r>
            <a:r>
              <a:rPr lang="zh-CN" altLang="en-US" sz="2800" dirty="0">
                <a:solidFill>
                  <a:schemeClr val="bg1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不受电磁干扰，通信质量高，保密性好。 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882358" y="1900888"/>
            <a:ext cx="4833526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>
              <a:defRPr/>
            </a:pPr>
            <a:r>
              <a:rPr lang="zh-CN" altLang="en-US" sz="2800" dirty="0">
                <a:solidFill>
                  <a:schemeClr val="bg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光纤通信的优点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007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网络通信</a:t>
            </a:r>
          </a:p>
        </p:txBody>
      </p:sp>
      <p:sp>
        <p:nvSpPr>
          <p:cNvPr id="3" name="矩形 2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2650" y="1901190"/>
            <a:ext cx="98380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dirty="0">
                <a:latin typeface="+mn-ea"/>
                <a:sym typeface="+mn-ea"/>
              </a:rPr>
              <a:t>计算机可以高速处理各种信息，互联网利用通信线路和电磁波，将分布于世界各地的计算机网络连接起来，用来传递各种信息。</a:t>
            </a:r>
            <a:endParaRPr lang="zh-CN" altLang="en-US" sz="2800" dirty="0">
              <a:latin typeface="+mn-ea"/>
              <a:ea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4" b="10570"/>
          <a:stretch>
            <a:fillRect/>
          </a:stretch>
        </p:blipFill>
        <p:spPr>
          <a:xfrm>
            <a:off x="1697345" y="3602745"/>
            <a:ext cx="8208570" cy="26168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007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网络通信</a:t>
            </a:r>
          </a:p>
        </p:txBody>
      </p:sp>
      <p:sp>
        <p:nvSpPr>
          <p:cNvPr id="3" name="矩形 2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578" name="Rectangle 2"/>
          <p:cNvSpPr txBox="1">
            <a:spLocks noChangeArrowheads="1"/>
          </p:cNvSpPr>
          <p:nvPr/>
        </p:nvSpPr>
        <p:spPr bwMode="auto">
          <a:xfrm>
            <a:off x="889635" y="1962150"/>
            <a:ext cx="4700270" cy="332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dirty="0">
                <a:latin typeface="+mn-ea"/>
                <a:ea typeface="+mn-ea"/>
                <a:cs typeface="Times New Roman" panose="02020603050405020304" charset="0"/>
              </a:rPr>
              <a:t>通过网络可以</a:t>
            </a:r>
            <a:r>
              <a:rPr lang="zh-CN" altLang="en-US" sz="2800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charset="0"/>
              </a:rPr>
              <a:t>收发电子邮件、聊天</a:t>
            </a:r>
            <a:r>
              <a:rPr lang="zh-CN" altLang="en-US" sz="2800" dirty="0">
                <a:latin typeface="+mn-ea"/>
                <a:ea typeface="+mn-ea"/>
                <a:cs typeface="Times New Roman" panose="02020603050405020304" charset="0"/>
              </a:rPr>
              <a:t>，看到不断更新的</a:t>
            </a:r>
            <a:r>
              <a:rPr lang="zh-CN" altLang="en-US" sz="2800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charset="0"/>
              </a:rPr>
              <a:t>新闻</a:t>
            </a:r>
            <a:r>
              <a:rPr lang="zh-CN" altLang="en-US" sz="2800" dirty="0">
                <a:latin typeface="+mn-ea"/>
                <a:ea typeface="+mn-ea"/>
                <a:cs typeface="Times New Roman" panose="02020603050405020304" charset="0"/>
              </a:rPr>
              <a:t>，查到所需的各种</a:t>
            </a:r>
            <a:r>
              <a:rPr lang="zh-CN" altLang="en-US" sz="2800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charset="0"/>
              </a:rPr>
              <a:t>资料，还可以购物、远程教育、远程医疗</a:t>
            </a:r>
            <a:r>
              <a:rPr lang="zh-CN" altLang="en-US" sz="2800" dirty="0">
                <a:latin typeface="+mn-ea"/>
                <a:ea typeface="+mn-ea"/>
                <a:cs typeface="Times New Roman" panose="02020603050405020304" charset="0"/>
              </a:rPr>
              <a:t>等。</a:t>
            </a:r>
          </a:p>
        </p:txBody>
      </p:sp>
      <p:pic>
        <p:nvPicPr>
          <p:cNvPr id="9" name="图片 8" descr="&amp;pky360_sjzg_VCG211340557458_sjzg_VCG211340557458&amp;"/>
          <p:cNvPicPr>
            <a:picLocks noChangeAspect="1"/>
          </p:cNvPicPr>
          <p:nvPr/>
        </p:nvPicPr>
        <p:blipFill>
          <a:blip r:embed="rId3"/>
          <a:srcRect l="17274" t="5296" r="50222" b="3593"/>
          <a:stretch>
            <a:fillRect/>
          </a:stretch>
        </p:blipFill>
        <p:spPr>
          <a:xfrm>
            <a:off x="6481445" y="1163320"/>
            <a:ext cx="1718945" cy="3213100"/>
          </a:xfrm>
          <a:prstGeom prst="rect">
            <a:avLst/>
          </a:prstGeom>
        </p:spPr>
      </p:pic>
      <p:pic>
        <p:nvPicPr>
          <p:cNvPr id="14" name="图片 13" descr="&amp;pky560_sjzg_VCG41N1036098076_sjzg_VCG41N1036098076&amp;"/>
          <p:cNvPicPr>
            <a:picLocks noChangeAspect="1"/>
          </p:cNvPicPr>
          <p:nvPr/>
        </p:nvPicPr>
        <p:blipFill>
          <a:blip r:embed="rId4"/>
          <a:srcRect l="39224" t="40356" r="16728" b="19622"/>
          <a:stretch>
            <a:fillRect/>
          </a:stretch>
        </p:blipFill>
        <p:spPr>
          <a:xfrm>
            <a:off x="6481445" y="4347845"/>
            <a:ext cx="3902075" cy="1993900"/>
          </a:xfrm>
          <a:prstGeom prst="rect">
            <a:avLst/>
          </a:prstGeom>
        </p:spPr>
      </p:pic>
      <p:pic>
        <p:nvPicPr>
          <p:cNvPr id="15" name="图片 14" descr="&amp;pky340_sjzg_VCG41N696981546_sjzg_VCG41N696981546&amp;"/>
          <p:cNvPicPr>
            <a:picLocks noChangeAspect="1"/>
          </p:cNvPicPr>
          <p:nvPr/>
        </p:nvPicPr>
        <p:blipFill>
          <a:blip r:embed="rId5"/>
          <a:srcRect l="35515" t="16417" r="28004" b="4444"/>
          <a:stretch>
            <a:fillRect/>
          </a:stretch>
        </p:blipFill>
        <p:spPr>
          <a:xfrm>
            <a:off x="8200390" y="1163320"/>
            <a:ext cx="2183130" cy="3213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等腰三角形 75"/>
          <p:cNvSpPr/>
          <p:nvPr/>
        </p:nvSpPr>
        <p:spPr>
          <a:xfrm rot="5400000">
            <a:off x="2604535" y="451365"/>
            <a:ext cx="175894" cy="151633"/>
          </a:xfrm>
          <a:prstGeom prst="triangle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0E9"/>
              </a:solidFill>
            </a:endParaRPr>
          </a:p>
        </p:txBody>
      </p:sp>
      <p:sp>
        <p:nvSpPr>
          <p:cNvPr id="77" name="等腰三角形 76"/>
          <p:cNvSpPr/>
          <p:nvPr/>
        </p:nvSpPr>
        <p:spPr>
          <a:xfrm rot="5400000">
            <a:off x="2879443" y="451365"/>
            <a:ext cx="175894" cy="151633"/>
          </a:xfrm>
          <a:prstGeom prst="triangle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78" name="等腰三角形 77"/>
          <p:cNvSpPr/>
          <p:nvPr/>
        </p:nvSpPr>
        <p:spPr>
          <a:xfrm rot="5400000">
            <a:off x="3154351" y="451365"/>
            <a:ext cx="175894" cy="1516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>
            <a:off x="3441389" y="216765"/>
            <a:ext cx="868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小结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2933700" y="1508760"/>
            <a:ext cx="842010" cy="4605311"/>
          </a:xfrm>
          <a:prstGeom prst="roundRect">
            <a:avLst/>
          </a:prstGeom>
          <a:solidFill>
            <a:srgbClr val="036EB8"/>
          </a:solidFill>
          <a:ln>
            <a:solidFill>
              <a:srgbClr val="036EB8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+mn-ea"/>
              </a:rPr>
              <a:t>越来越宽的信息之路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385987" y="1509066"/>
            <a:ext cx="1857828" cy="578882"/>
          </a:xfrm>
          <a:prstGeom prst="roundRect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/>
              <a:t>微波通信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5385987" y="2858584"/>
            <a:ext cx="1857827" cy="578882"/>
          </a:xfrm>
          <a:prstGeom prst="roundRect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/>
              <a:t>卫星通信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5385987" y="4143720"/>
            <a:ext cx="1857828" cy="578882"/>
          </a:xfrm>
          <a:prstGeom prst="roundRect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/>
              <a:t>光纤通信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385987" y="5414487"/>
            <a:ext cx="1857828" cy="578882"/>
          </a:xfrm>
          <a:prstGeom prst="roundRect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/>
              <a:t>网络通信</a:t>
            </a:r>
          </a:p>
        </p:txBody>
      </p:sp>
      <p:sp>
        <p:nvSpPr>
          <p:cNvPr id="4" name="左大括号 3"/>
          <p:cNvSpPr/>
          <p:nvPr/>
        </p:nvSpPr>
        <p:spPr>
          <a:xfrm>
            <a:off x="4325620" y="1768475"/>
            <a:ext cx="769620" cy="3965575"/>
          </a:xfrm>
          <a:prstGeom prst="leftBrace">
            <a:avLst/>
          </a:prstGeom>
          <a:ln w="19050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3" grpId="0" bldLvl="0" animBg="1"/>
      <p:bldP spid="40" grpId="0" bldLvl="0" animBg="1"/>
      <p:bldP spid="45" grpId="0" bldLvl="0" animBg="1"/>
      <p:bldP spid="2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32770" name="矩形 3"/>
          <p:cNvSpPr>
            <a:spLocks noChangeArrowheads="1"/>
          </p:cNvSpPr>
          <p:nvPr/>
        </p:nvSpPr>
        <p:spPr bwMode="auto">
          <a:xfrm>
            <a:off x="1238250" y="2009458"/>
            <a:ext cx="9144000" cy="34499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en-US" altLang="zh-CN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1.</a:t>
            </a:r>
            <a:r>
              <a:rPr lang="zh-CN" altLang="en-US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下列说法不正确的是（</a:t>
            </a:r>
            <a:r>
              <a:rPr lang="en-US" altLang="zh-CN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    </a:t>
            </a:r>
            <a:r>
              <a:rPr lang="zh-CN" altLang="en-US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）</a:t>
            </a:r>
            <a:br>
              <a:rPr lang="zh-CN" altLang="en-US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</a:br>
            <a:r>
              <a:rPr lang="zh-CN" altLang="en-US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</a:t>
            </a:r>
            <a:r>
              <a:rPr lang="en-US" altLang="zh-CN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A.</a:t>
            </a:r>
            <a:r>
              <a:rPr lang="zh-CN" altLang="en-US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微波大致沿直线传播，不能沿地球表面绕射，因此需要建立微波中继站</a:t>
            </a:r>
            <a:br>
              <a:rPr lang="zh-CN" altLang="en-US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</a:br>
            <a:r>
              <a:rPr lang="zh-CN" altLang="en-US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</a:t>
            </a:r>
            <a:r>
              <a:rPr lang="en-US" altLang="zh-CN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B.</a:t>
            </a:r>
            <a:r>
              <a:rPr lang="zh-CN" altLang="en-US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我们可以把月亮作为一个微波中继站</a:t>
            </a:r>
            <a:br>
              <a:rPr lang="zh-CN" altLang="en-US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</a:br>
            <a:r>
              <a:rPr lang="zh-CN" altLang="en-US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</a:t>
            </a:r>
            <a:r>
              <a:rPr lang="en-US" altLang="zh-CN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C.</a:t>
            </a:r>
            <a:r>
              <a:rPr lang="zh-CN" altLang="en-US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卫星通信只需要</a:t>
            </a:r>
            <a:r>
              <a:rPr lang="en-US" altLang="zh-CN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</a:t>
            </a:r>
            <a:r>
              <a:rPr lang="zh-CN" altLang="en-US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颗同步卫星就可以实现全球通信</a:t>
            </a:r>
            <a:br>
              <a:rPr lang="zh-CN" altLang="en-US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</a:br>
            <a:r>
              <a:rPr lang="zh-CN" altLang="en-US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</a:t>
            </a:r>
            <a:r>
              <a:rPr lang="en-US" altLang="zh-CN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D.</a:t>
            </a:r>
            <a:r>
              <a:rPr lang="zh-CN" altLang="en-US" sz="28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光纤通信是靠激光在光缆中传播进行信息传递的。</a:t>
            </a:r>
            <a:endParaRPr lang="zh-CN" altLang="en-US" sz="2800">
              <a:solidFill>
                <a:srgbClr val="CC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5" name="文本框 119810"/>
          <p:cNvSpPr txBox="1">
            <a:spLocks noChangeArrowheads="1"/>
          </p:cNvSpPr>
          <p:nvPr/>
        </p:nvSpPr>
        <p:spPr bwMode="auto">
          <a:xfrm>
            <a:off x="5123771" y="2110469"/>
            <a:ext cx="828675" cy="6076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B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3"/>
          <a:srcRect l="-5" t="1398" r="2023"/>
          <a:stretch>
            <a:fillRect/>
          </a:stretch>
        </p:blipFill>
        <p:spPr>
          <a:xfrm>
            <a:off x="0" y="734060"/>
            <a:ext cx="12190095" cy="6123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课程导入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911475" y="5190490"/>
            <a:ext cx="6163945" cy="1308735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随着科技的发展，地球外探索也越来越频繁，图为我国天宫空间站的构型。天宫空间站上的航天员是如何跟地面影像沟通的呢？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632585" y="1922145"/>
            <a:ext cx="872871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2.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下列各种活动中，能通过互联网做到的是（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A．传送网购的运动鞋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B．远程学习物理课程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C．输送发电厂的电能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D．传输纸质信件 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9051574" y="2140914"/>
            <a:ext cx="42037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280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微波通信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82650" y="1772920"/>
            <a:ext cx="5585460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信息理论表明：</a:t>
            </a:r>
            <a:endParaRPr 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2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作为载体的电磁波，频率越高，相同时间内传输的信息就越多。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882438" y="3912467"/>
            <a:ext cx="5506495" cy="1157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800" b="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微波比中波、短波的</a:t>
            </a:r>
            <a:r>
              <a:rPr lang="zh-CN" altLang="en-US" sz="2800" b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频率更高</a:t>
            </a:r>
            <a:r>
              <a:rPr lang="zh-CN" altLang="en-US" sz="2800" b="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，一定时间内可以传递</a:t>
            </a:r>
            <a:r>
              <a:rPr lang="zh-CN" altLang="en-US" sz="2800" b="0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更多的</a:t>
            </a:r>
            <a:r>
              <a:rPr lang="zh-CN" altLang="en-US" sz="2800" b="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信息。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595" y="2199409"/>
            <a:ext cx="4313056" cy="28708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280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微波通信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595" y="2199409"/>
            <a:ext cx="4313056" cy="2870878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882650" y="2599690"/>
            <a:ext cx="5694045" cy="17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25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zh-CN" altLang="en-US" sz="2800" b="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微波波长在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10m~1mm</a:t>
            </a:r>
            <a:r>
              <a:rPr lang="zh-CN" altLang="en-US" sz="2800" b="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之间，频率在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30MHz~3×10</a:t>
            </a:r>
            <a:r>
              <a:rPr lang="en-US" altLang="zh-CN" sz="2800" b="0" baseline="30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5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MHz</a:t>
            </a:r>
            <a:r>
              <a:rPr lang="zh-CN" altLang="en-US" sz="2800" b="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之间，具有大致沿直线传播的特点。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280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微波通信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95" y="2388870"/>
            <a:ext cx="4932680" cy="29578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2650" y="1962150"/>
            <a:ext cx="4805680" cy="1210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微波的性质：</a:t>
            </a:r>
          </a:p>
          <a:p>
            <a:pPr algn="l">
              <a:lnSpc>
                <a:spcPct val="130000"/>
              </a:lnSpc>
            </a:pPr>
            <a:r>
              <a:rPr lang="zh-CN" altLang="en-US" sz="2800" dirty="0">
                <a:latin typeface="+mn-ea"/>
                <a:sym typeface="+mn-ea"/>
              </a:rPr>
              <a:t>更接近光波，大致沿直线传播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2650" y="3465830"/>
            <a:ext cx="5884545" cy="17703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>
              <a:lnSpc>
                <a:spcPct val="130000"/>
              </a:lnSpc>
              <a:spcBef>
                <a:spcPts val="65"/>
              </a:spcBef>
            </a:pP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必须每隔50km左右要建设一个微波中继站，把传来的信号处理后再传出去，实现远距离通信。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280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微波通信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73837" y="1726548"/>
          <a:ext cx="10462895" cy="45224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6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06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27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CN" alt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800" dirty="0">
                          <a:solidFill>
                            <a:schemeClr val="bg1"/>
                          </a:solidFill>
                        </a:rPr>
                        <a:t>微波通信</a:t>
                      </a:r>
                    </a:p>
                  </a:txBody>
                  <a:tcPr anchor="ctr" anchorCtr="1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6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86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800" dirty="0">
                          <a:solidFill>
                            <a:schemeClr val="bg1"/>
                          </a:solidFill>
                        </a:rPr>
                        <a:t>优点</a:t>
                      </a:r>
                    </a:p>
                  </a:txBody>
                  <a:tcPr anchor="ctr" anchorCtr="1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altLang="zh-CN" sz="28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altLang="zh-CN" sz="28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altLang="zh-CN" sz="28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zh-CN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800" dirty="0">
                          <a:solidFill>
                            <a:schemeClr val="bg1"/>
                          </a:solidFill>
                        </a:rPr>
                        <a:t>缺点</a:t>
                      </a:r>
                    </a:p>
                  </a:txBody>
                  <a:tcPr anchor="ctr" anchorCtr="1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altLang="zh-CN" sz="28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altLang="zh-CN" sz="28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zh-CN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2144217" y="2448126"/>
            <a:ext cx="8897290" cy="216059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+mn-ea"/>
              </a:rPr>
              <a:t>①频率高，传输信息的容量大</a:t>
            </a:r>
            <a:endParaRPr lang="en-US" altLang="zh-CN" sz="2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>
                <a:latin typeface="+mn-ea"/>
              </a:rPr>
              <a:t>②质量好，可以传送很远的距离</a:t>
            </a:r>
            <a:endParaRPr lang="en-US" altLang="zh-CN" sz="28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>
                <a:latin typeface="+mn-ea"/>
              </a:rPr>
              <a:t>③大致沿直线传播，受大气干扰小，能量损耗小，收到的信号强且稳定</a:t>
            </a:r>
          </a:p>
        </p:txBody>
      </p:sp>
      <p:sp>
        <p:nvSpPr>
          <p:cNvPr id="6" name="矩形 5"/>
          <p:cNvSpPr/>
          <p:nvPr/>
        </p:nvSpPr>
        <p:spPr>
          <a:xfrm>
            <a:off x="2144217" y="4694769"/>
            <a:ext cx="8799754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+mn-ea"/>
              </a:rPr>
              <a:t>需要大量中继站进行信号处理，如遇到雪山和大洋无法建立中继站时，微波通信就无法继续</a:t>
            </a:r>
            <a:endParaRPr lang="en-US" altLang="zh-CN" sz="28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&amp;pky380_sjzg_VCG41N655302168_sjzg_VCG41N655302168&amp;"/>
          <p:cNvPicPr>
            <a:picLocks noChangeAspect="1"/>
          </p:cNvPicPr>
          <p:nvPr/>
        </p:nvPicPr>
        <p:blipFill>
          <a:blip r:embed="rId3">
            <a:alphaModFix amt="90000"/>
          </a:blip>
          <a:srcRect l="6856" t="8266" b="12037"/>
          <a:stretch>
            <a:fillRect/>
          </a:stretch>
        </p:blipFill>
        <p:spPr>
          <a:xfrm flipH="1">
            <a:off x="0" y="28575"/>
            <a:ext cx="12189460" cy="68592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280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微波通信</a:t>
            </a:r>
          </a:p>
        </p:txBody>
      </p:sp>
      <p:sp>
        <p:nvSpPr>
          <p:cNvPr id="3" name="矩形 2"/>
          <p:cNvSpPr/>
          <p:nvPr/>
        </p:nvSpPr>
        <p:spPr>
          <a:xfrm>
            <a:off x="882650" y="4658360"/>
            <a:ext cx="8668385" cy="1618615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zh-CN" alt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．月球离我们太远，信号衰减，时间延迟严重；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CN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．只有当月球上两个通信点同时见到月亮时，才能完成这两点间的通信。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882701" y="4037944"/>
            <a:ext cx="2494054" cy="521970"/>
          </a:xfrm>
          <a:prstGeom prst="rect">
            <a:avLst/>
          </a:prstGeom>
          <a:noFill/>
          <a:ln w="12700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答案：  不能　</a:t>
            </a:r>
          </a:p>
        </p:txBody>
      </p:sp>
      <p:sp>
        <p:nvSpPr>
          <p:cNvPr id="34822" name="Rectangle 2"/>
          <p:cNvSpPr txBox="1">
            <a:spLocks noChangeArrowheads="1"/>
          </p:cNvSpPr>
          <p:nvPr/>
        </p:nvSpPr>
        <p:spPr bwMode="auto">
          <a:xfrm>
            <a:off x="882650" y="1894523"/>
            <a:ext cx="592074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+mn-ea"/>
                <a:ea typeface="+mn-ea"/>
              </a:rPr>
              <a:t>想一想，在遇到雪山、大洋，根本无法建设中继站时，能否用月球做中继站，实现微波通信？</a:t>
            </a:r>
          </a:p>
        </p:txBody>
      </p:sp>
      <p:sp>
        <p:nvSpPr>
          <p:cNvPr id="11" name="圆角矩形标注 10"/>
          <p:cNvSpPr/>
          <p:nvPr/>
        </p:nvSpPr>
        <p:spPr>
          <a:xfrm>
            <a:off x="8949690" y="2992755"/>
            <a:ext cx="2344420" cy="1377315"/>
          </a:xfrm>
          <a:prstGeom prst="wedgeRoundRectCallout">
            <a:avLst>
              <a:gd name="adj1" fmla="val -139328"/>
              <a:gd name="adj2" fmla="val 6984"/>
              <a:gd name="adj3" fmla="val 16667"/>
            </a:avLst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800"/>
              <a:t>可以用人造卫星通信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005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卫星通信</a:t>
            </a:r>
          </a:p>
        </p:txBody>
      </p:sp>
      <p:sp>
        <p:nvSpPr>
          <p:cNvPr id="3" name="矩形 2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650" y="2073910"/>
            <a:ext cx="527685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用来通信的卫星一般是同步地球卫星，“同步”的意思是：卫星绕地球转动的周期跟地球自转的周期相同，以地面上某点为参照物，卫星相对该点静止。</a:t>
            </a:r>
          </a:p>
          <a:p>
            <a:pPr algn="just">
              <a:lnSpc>
                <a:spcPct val="150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三颗同步卫星可以实现全球通信。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5" t="9594" r="12452" b="8148"/>
          <a:stretch>
            <a:fillRect/>
          </a:stretch>
        </p:blipFill>
        <p:spPr>
          <a:xfrm>
            <a:off x="6598285" y="2347595"/>
            <a:ext cx="4467225" cy="3141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005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卫星通信</a:t>
            </a:r>
          </a:p>
        </p:txBody>
      </p:sp>
      <p:sp>
        <p:nvSpPr>
          <p:cNvPr id="3" name="矩形 2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82531" y="1900914"/>
            <a:ext cx="53784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中国北斗卫星导航系统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43" y="2819441"/>
            <a:ext cx="4834596" cy="31231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605" y="2819441"/>
            <a:ext cx="4148560" cy="3123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JlZGE0ODQxZWY5OWUxZDc3ZWQwMjI4YjhlNjY0YT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7ade26e9-ffa8-49b9-aa36-3c22c9413dc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aab2f7e-aa9f-464c-a386-d9ada79dffdc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 anchor="t">
        <a:spAutoFit/>
      </a:bodyPr>
      <a:lstStyle>
        <a:defPPr>
          <a:defRPr lang="zh-CN" altLang="en-US" sz="2800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sym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正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823</Words>
  <Application>Microsoft Office PowerPoint</Application>
  <PresentationFormat>自定义</PresentationFormat>
  <Paragraphs>116</Paragraphs>
  <Slides>20</Slides>
  <Notes>16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宋体</vt:lpstr>
      <vt:lpstr>微软雅黑</vt:lpstr>
      <vt:lpstr>Arial</vt:lpstr>
      <vt:lpstr>Calibri</vt:lpstr>
      <vt:lpstr>Times New Roman</vt:lpstr>
      <vt:lpstr>Wingdings</vt:lpstr>
      <vt:lpstr>Office 主题</vt:lpstr>
      <vt:lpstr>2_正文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dcterms:created xsi:type="dcterms:W3CDTF">2021-05-20T00:39:00Z</dcterms:created>
  <dcterms:modified xsi:type="dcterms:W3CDTF">2025-02-06T12:36:50Z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F555CDF3F3DD44FBA21F1BFE120B2B86</vt:lpwstr>
  </property>
  <property fmtid="{D5CDD505-2E9C-101B-9397-08002B2CF9AE}" pid="3" name="KSOProductBuildVer">
    <vt:lpwstr>2052-11.1.0.12019</vt:lpwstr>
  </property>
</Properties>
</file>