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8"/>
  </p:notesMasterIdLst>
  <p:handoutMasterIdLst>
    <p:handoutMasterId r:id="rId29"/>
  </p:handoutMasterIdLst>
  <p:sldIdLst>
    <p:sldId id="291" r:id="rId3"/>
    <p:sldId id="290" r:id="rId4"/>
    <p:sldId id="339" r:id="rId5"/>
    <p:sldId id="334" r:id="rId6"/>
    <p:sldId id="305" r:id="rId7"/>
    <p:sldId id="346" r:id="rId8"/>
    <p:sldId id="331" r:id="rId9"/>
    <p:sldId id="335" r:id="rId10"/>
    <p:sldId id="347" r:id="rId11"/>
    <p:sldId id="345" r:id="rId12"/>
    <p:sldId id="340" r:id="rId13"/>
    <p:sldId id="341" r:id="rId14"/>
    <p:sldId id="318" r:id="rId15"/>
    <p:sldId id="330" r:id="rId16"/>
    <p:sldId id="348" r:id="rId17"/>
    <p:sldId id="344" r:id="rId18"/>
    <p:sldId id="349" r:id="rId19"/>
    <p:sldId id="350" r:id="rId20"/>
    <p:sldId id="343" r:id="rId21"/>
    <p:sldId id="307" r:id="rId22"/>
    <p:sldId id="309" r:id="rId23"/>
    <p:sldId id="280" r:id="rId24"/>
    <p:sldId id="283" r:id="rId25"/>
    <p:sldId id="301" r:id="rId26"/>
    <p:sldId id="329" r:id="rId27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6BA5"/>
    <a:srgbClr val="F8AF3A"/>
    <a:srgbClr val="C3CBF5"/>
    <a:srgbClr val="97C2EB"/>
    <a:srgbClr val="FDC457"/>
    <a:srgbClr val="FBA10F"/>
    <a:srgbClr val="F9B03C"/>
    <a:srgbClr val="CCE4F7"/>
    <a:srgbClr val="FFFFFF"/>
    <a:srgbClr val="FCAE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00" autoAdjust="0"/>
    <p:restoredTop sz="94185" autoAdjust="0"/>
  </p:normalViewPr>
  <p:slideViewPr>
    <p:cSldViewPr snapToGrid="0">
      <p:cViewPr varScale="1">
        <p:scale>
          <a:sx n="64" d="100"/>
          <a:sy n="64" d="100"/>
        </p:scale>
        <p:origin x="72" y="124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8" d="100"/>
        <a:sy n="118" d="100"/>
      </p:scale>
      <p:origin x="0" y="-284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40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34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807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406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3201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4933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320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084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442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30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5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575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8469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56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362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740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7762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60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47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11" y="44301"/>
            <a:ext cx="805270" cy="284905"/>
          </a:xfrm>
          <a:prstGeom prst="rect">
            <a:avLst/>
          </a:prstGeom>
        </p:spPr>
      </p:pic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 smtClean="0"/>
              <a:t>物理精品课件</a:t>
            </a:r>
            <a:endParaRPr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2022/2/21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116632"/>
            <a:ext cx="789537" cy="21945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  <a:endParaRPr lang="zh-CN" altLang="en-US" sz="8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2022/2/21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43.jpeg"/><Relationship Id="rId5" Type="http://schemas.openxmlformats.org/officeDocument/2006/relationships/image" Target="../media/image25.png"/><Relationship Id="rId10" Type="http://schemas.openxmlformats.org/officeDocument/2006/relationships/image" Target="../media/image42.png"/><Relationship Id="rId4" Type="http://schemas.microsoft.com/office/2007/relationships/hdphoto" Target="../media/hdphoto1.wdp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4.jp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10" Type="http://schemas.openxmlformats.org/officeDocument/2006/relationships/image" Target="../media/image49.png"/><Relationship Id="rId4" Type="http://schemas.openxmlformats.org/officeDocument/2006/relationships/image" Target="../media/image45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12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6.jp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12.png"/><Relationship Id="rId10" Type="http://schemas.openxmlformats.org/officeDocument/2006/relationships/image" Target="../media/image61.png"/><Relationship Id="rId4" Type="http://schemas.openxmlformats.org/officeDocument/2006/relationships/image" Target="../media/image13.png"/><Relationship Id="rId9" Type="http://schemas.openxmlformats.org/officeDocument/2006/relationships/image" Target="../media/image60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2.gif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35.png"/><Relationship Id="rId11" Type="http://schemas.openxmlformats.org/officeDocument/2006/relationships/image" Target="../media/image13.png"/><Relationship Id="rId5" Type="http://schemas.openxmlformats.org/officeDocument/2006/relationships/image" Target="../media/image32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jpe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9.png"/><Relationship Id="rId12" Type="http://schemas.openxmlformats.org/officeDocument/2006/relationships/image" Target="../media/image35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image" Target="../media/image12.png"/><Relationship Id="rId11" Type="http://schemas.openxmlformats.org/officeDocument/2006/relationships/image" Target="../media/image73.jpg"/><Relationship Id="rId5" Type="http://schemas.openxmlformats.org/officeDocument/2006/relationships/image" Target="../media/image13.png"/><Relationship Id="rId10" Type="http://schemas.openxmlformats.org/officeDocument/2006/relationships/image" Target="../media/image72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Relationship Id="rId9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79.png"/><Relationship Id="rId4" Type="http://schemas.openxmlformats.org/officeDocument/2006/relationships/image" Target="../media/image7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8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83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3.png"/><Relationship Id="rId3" Type="http://schemas.microsoft.com/office/2007/relationships/media" Target="../media/media2.mp4"/><Relationship Id="rId7" Type="http://schemas.openxmlformats.org/officeDocument/2006/relationships/image" Target="../media/image18.png"/><Relationship Id="rId12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21.png"/><Relationship Id="rId5" Type="http://schemas.openxmlformats.org/officeDocument/2006/relationships/slideLayout" Target="../slideLayouts/slideLayout3.xml"/><Relationship Id="rId10" Type="http://schemas.openxmlformats.org/officeDocument/2006/relationships/image" Target="../media/image20.png"/><Relationship Id="rId4" Type="http://schemas.openxmlformats.org/officeDocument/2006/relationships/video" Target="../media/media2.mp4"/><Relationship Id="rId9" Type="http://schemas.openxmlformats.org/officeDocument/2006/relationships/image" Target="../media/image19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3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smtClean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第九章 压强</a:t>
            </a:r>
            <a:endParaRPr lang="zh-CN" altLang="en-US" sz="600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523220"/>
          </a:xfrm>
        </p:spPr>
        <p:txBody>
          <a:bodyPr/>
          <a:lstStyle/>
          <a:p>
            <a:pPr algn="ctr"/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dirty="0" smtClean="0">
                <a:solidFill>
                  <a:srgbClr val="026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大气压强</a:t>
            </a:r>
            <a:endParaRPr lang="en-US" altLang="zh-CN" dirty="0" smtClean="0">
              <a:solidFill>
                <a:srgbClr val="026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6276" y="0"/>
            <a:ext cx="6045724" cy="68656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-9344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686938" y="3635362"/>
            <a:ext cx="1739053" cy="455923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2957060" y="259055"/>
            <a:ext cx="2953546" cy="735410"/>
            <a:chOff x="2816462" y="403136"/>
            <a:chExt cx="3488328" cy="899144"/>
          </a:xfrm>
        </p:grpSpPr>
        <p:grpSp>
          <p:nvGrpSpPr>
            <p:cNvPr id="50" name="组合 49"/>
            <p:cNvGrpSpPr/>
            <p:nvPr/>
          </p:nvGrpSpPr>
          <p:grpSpPr>
            <a:xfrm>
              <a:off x="2816462" y="403136"/>
              <a:ext cx="3488328" cy="899144"/>
              <a:chOff x="2758539" y="349904"/>
              <a:chExt cx="3488328" cy="89914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2758539" y="349904"/>
                <a:ext cx="3488328" cy="899144"/>
                <a:chOff x="3127094" y="518364"/>
                <a:chExt cx="2674587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244277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7" y="539466"/>
                <a:ext cx="24656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大气压的测量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043903" y="5387387"/>
            <a:ext cx="5421850" cy="611222"/>
            <a:chOff x="3974599" y="5206327"/>
            <a:chExt cx="5421850" cy="611222"/>
          </a:xfrm>
        </p:grpSpPr>
        <p:grpSp>
          <p:nvGrpSpPr>
            <p:cNvPr id="5" name="组合 4"/>
            <p:cNvGrpSpPr/>
            <p:nvPr/>
          </p:nvGrpSpPr>
          <p:grpSpPr>
            <a:xfrm>
              <a:off x="4028387" y="5206327"/>
              <a:ext cx="5314275" cy="523225"/>
              <a:chOff x="4028387" y="5206327"/>
              <a:chExt cx="5314275" cy="523225"/>
            </a:xfrm>
          </p:grpSpPr>
          <p:sp>
            <p:nvSpPr>
              <p:cNvPr id="67" name="矩形 66"/>
              <p:cNvSpPr/>
              <p:nvPr/>
            </p:nvSpPr>
            <p:spPr>
              <a:xfrm>
                <a:off x="4028387" y="5329442"/>
                <a:ext cx="53142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在粗略计算中，标准大气压可以取为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1×10  Pa</a:t>
                </a:r>
                <a:endPara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8733205" y="5206327"/>
                <a:ext cx="2262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6" name="圆角矩形 75"/>
            <p:cNvSpPr/>
            <p:nvPr/>
          </p:nvSpPr>
          <p:spPr>
            <a:xfrm>
              <a:off x="3974599" y="5241445"/>
              <a:ext cx="5421850" cy="576104"/>
            </a:xfrm>
            <a:prstGeom prst="round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136940" y="2418358"/>
            <a:ext cx="7415753" cy="618791"/>
            <a:chOff x="3821202" y="5320125"/>
            <a:chExt cx="7415753" cy="618791"/>
          </a:xfrm>
        </p:grpSpPr>
        <p:sp>
          <p:nvSpPr>
            <p:cNvPr id="78" name="矩形 77"/>
            <p:cNvSpPr/>
            <p:nvPr/>
          </p:nvSpPr>
          <p:spPr>
            <a:xfrm>
              <a:off x="3821202" y="5458624"/>
              <a:ext cx="741575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l-GR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ρ</a:t>
              </a:r>
              <a:r>
                <a:rPr lang="en-US" altLang="zh-CN" sz="2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gh</a:t>
              </a:r>
              <a:r>
                <a:rPr lang="en-US" altLang="zh-CN" sz="2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1.36×10  kg/m ×9.8 </a:t>
              </a: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N/kg×0.76 m = </a:t>
              </a:r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1.013×10  Pa 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5801851" y="5320125"/>
              <a:ext cx="2262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9960643" y="5337496"/>
              <a:ext cx="2262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914447" y="5631139"/>
              <a:ext cx="2262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6442551" y="5368274"/>
              <a:ext cx="2915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909526" y="3667290"/>
            <a:ext cx="6609502" cy="469573"/>
            <a:chOff x="4184278" y="1833596"/>
            <a:chExt cx="6609502" cy="469573"/>
          </a:xfrm>
        </p:grpSpPr>
        <p:sp>
          <p:nvSpPr>
            <p:cNvPr id="7" name="矩形 6"/>
            <p:cNvSpPr/>
            <p:nvPr/>
          </p:nvSpPr>
          <p:spPr>
            <a:xfrm>
              <a:off x="4184278" y="1833596"/>
              <a:ext cx="660950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通常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把</a:t>
              </a:r>
              <a:r>
                <a:rPr lang="en-US" altLang="zh-CN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760mm</a:t>
              </a:r>
              <a:r>
                <a:rPr lang="zh-CN" altLang="en-US" sz="2000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高的水银柱所产生的压强叫做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标准大气压</a:t>
              </a:r>
              <a:r>
                <a:rPr lang="en-US" altLang="zh-CN" sz="2000" i="1" dirty="0" smtClean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p</a:t>
              </a:r>
              <a:endParaRPr lang="zh-CN" altLang="en-US" sz="1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0389036" y="1995392"/>
              <a:ext cx="22624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</a:t>
              </a:r>
              <a:endParaRPr lang="zh-CN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54420" y="4373648"/>
            <a:ext cx="5421850" cy="576104"/>
            <a:chOff x="4501862" y="3760623"/>
            <a:chExt cx="5421850" cy="576104"/>
          </a:xfrm>
        </p:grpSpPr>
        <p:grpSp>
          <p:nvGrpSpPr>
            <p:cNvPr id="4" name="组合 3"/>
            <p:cNvGrpSpPr/>
            <p:nvPr/>
          </p:nvGrpSpPr>
          <p:grpSpPr>
            <a:xfrm>
              <a:off x="4763074" y="3760623"/>
              <a:ext cx="4897495" cy="500564"/>
              <a:chOff x="4404084" y="4244260"/>
              <a:chExt cx="4897495" cy="500564"/>
            </a:xfrm>
          </p:grpSpPr>
          <p:sp>
            <p:nvSpPr>
              <p:cNvPr id="66" name="矩形 65"/>
              <p:cNvSpPr/>
              <p:nvPr/>
            </p:nvSpPr>
            <p:spPr>
              <a:xfrm>
                <a:off x="4404084" y="4344714"/>
                <a:ext cx="489749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个标准大气压 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 1013hPa  = </a:t>
                </a:r>
                <a:r>
                  <a:rPr lang="en-US" altLang="zh-CN" sz="2000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1.013×10  Pa</a:t>
                </a:r>
                <a:endParaRPr lang="zh-CN" altLang="en-US" sz="20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8690056" y="4244260"/>
                <a:ext cx="2262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n-US" altLang="zh-CN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圆角矩形 46"/>
            <p:cNvSpPr/>
            <p:nvPr/>
          </p:nvSpPr>
          <p:spPr>
            <a:xfrm>
              <a:off x="4501862" y="3760623"/>
              <a:ext cx="5421850" cy="576104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59" name="矩形 58"/>
          <p:cNvSpPr/>
          <p:nvPr/>
        </p:nvSpPr>
        <p:spPr>
          <a:xfrm>
            <a:off x="4043903" y="1834970"/>
            <a:ext cx="6609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根据液体压强的公式，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760mm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高的水银柱所产生的压强：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圆角矩形 62"/>
          <p:cNvSpPr/>
          <p:nvPr/>
        </p:nvSpPr>
        <p:spPr>
          <a:xfrm>
            <a:off x="3756898" y="1547537"/>
            <a:ext cx="7369585" cy="1670451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8317" y="5962948"/>
            <a:ext cx="768751" cy="76875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DCFFF7EE-CDFA-4020-8AC8-1CD3B6764B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420" y="1157263"/>
            <a:ext cx="605074" cy="601041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9" name="文本框 6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311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889510" y="4162981"/>
            <a:ext cx="866304" cy="455923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2957060" y="259055"/>
            <a:ext cx="2953546" cy="735410"/>
            <a:chOff x="2816462" y="403136"/>
            <a:chExt cx="3488328" cy="899144"/>
          </a:xfrm>
        </p:grpSpPr>
        <p:grpSp>
          <p:nvGrpSpPr>
            <p:cNvPr id="50" name="组合 49"/>
            <p:cNvGrpSpPr/>
            <p:nvPr/>
          </p:nvGrpSpPr>
          <p:grpSpPr>
            <a:xfrm>
              <a:off x="2816462" y="403136"/>
              <a:ext cx="3488328" cy="899144"/>
              <a:chOff x="2758539" y="349904"/>
              <a:chExt cx="3488328" cy="89914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2758539" y="349904"/>
                <a:ext cx="3488328" cy="899144"/>
                <a:chOff x="3127094" y="518364"/>
                <a:chExt cx="2674587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244277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7" y="539466"/>
                <a:ext cx="24656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大气压的测量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680" y="2302513"/>
            <a:ext cx="1161100" cy="1211112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3718359" y="3887176"/>
            <a:ext cx="6612886" cy="958725"/>
            <a:chOff x="3883237" y="3957771"/>
            <a:chExt cx="6612886" cy="958725"/>
          </a:xfrm>
        </p:grpSpPr>
        <p:sp>
          <p:nvSpPr>
            <p:cNvPr id="42" name="矩形 41"/>
            <p:cNvSpPr/>
            <p:nvPr/>
          </p:nvSpPr>
          <p:spPr>
            <a:xfrm>
              <a:off x="3883237" y="4090494"/>
              <a:ext cx="6612886" cy="579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altLang="zh-CN" sz="2000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=           =</a:t>
              </a:r>
              <a:endPara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4589572" y="3994097"/>
              <a:ext cx="623045" cy="753026"/>
              <a:chOff x="4589572" y="3994097"/>
              <a:chExt cx="623045" cy="753026"/>
            </a:xfrm>
          </p:grpSpPr>
          <p:sp>
            <p:nvSpPr>
              <p:cNvPr id="58" name="文本框 57"/>
              <p:cNvSpPr txBox="1"/>
              <p:nvPr/>
            </p:nvSpPr>
            <p:spPr>
              <a:xfrm>
                <a:off x="4589572" y="4347013"/>
                <a:ext cx="5296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 i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lvl1pPr>
              </a:lstStyle>
              <a:p>
                <a:r>
                  <a:rPr lang="el-GR" altLang="zh-CN" sz="2000" dirty="0" smtClean="0"/>
                  <a:t>ρ</a:t>
                </a:r>
                <a:r>
                  <a:rPr lang="en-US" altLang="zh-CN" sz="2000" dirty="0" smtClean="0"/>
                  <a:t>g</a:t>
                </a:r>
                <a:endParaRPr lang="zh-CN" altLang="en-US" sz="2000" dirty="0"/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4627629" y="4455762"/>
                <a:ext cx="463852" cy="0"/>
              </a:xfrm>
              <a:prstGeom prst="line">
                <a:avLst/>
              </a:prstGeom>
              <a:ln w="1905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2" name="文本框 61"/>
              <p:cNvSpPr txBox="1"/>
              <p:nvPr/>
            </p:nvSpPr>
            <p:spPr>
              <a:xfrm>
                <a:off x="4731850" y="3994097"/>
                <a:ext cx="4807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p</a:t>
                </a:r>
                <a:endParaRPr lang="zh-CN" altLang="en-US" sz="20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V="1">
              <a:off x="5590529" y="4475239"/>
              <a:ext cx="3015708" cy="608"/>
            </a:xfrm>
            <a:prstGeom prst="line">
              <a:avLst/>
            </a:prstGeom>
            <a:ln w="19050"/>
            <a:effectLst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5" name="组合 64"/>
            <p:cNvGrpSpPr/>
            <p:nvPr/>
          </p:nvGrpSpPr>
          <p:grpSpPr>
            <a:xfrm>
              <a:off x="6252147" y="3957771"/>
              <a:ext cx="1764148" cy="503767"/>
              <a:chOff x="6216309" y="3921217"/>
              <a:chExt cx="1764148" cy="50376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6216309" y="4024874"/>
                <a:ext cx="17641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1.013×10  Pa</a:t>
                </a:r>
                <a:endParaRPr lang="zh-CN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7314385" y="3921217"/>
                <a:ext cx="33814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endPara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5680291" y="4453426"/>
              <a:ext cx="3018775" cy="463070"/>
              <a:chOff x="5653115" y="4509737"/>
              <a:chExt cx="3018775" cy="463070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5653115" y="4572697"/>
                <a:ext cx="301877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1.0×10  kg/m  ×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9.8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N/kg </a:t>
                </a:r>
                <a:endParaRPr lang="zh-CN" altLang="en-US" sz="2000" dirty="0"/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7134221" y="4509737"/>
                <a:ext cx="18853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endParaRPr lang="zh-CN" altLang="en-U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740136" y="4261590"/>
              <a:ext cx="1657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≈   10.3m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503784" y="4427337"/>
              <a:ext cx="1885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3564967" y="5649390"/>
            <a:ext cx="6517522" cy="707886"/>
          </a:xfrm>
          <a:prstGeom prst="rect">
            <a:avLst/>
          </a:prstGeom>
          <a:ln>
            <a:solidFill>
              <a:srgbClr val="026BA5"/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个标准大气压，相当于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（约三层楼）高的水柱对底部产生的压强</a:t>
            </a:r>
            <a:endParaRPr lang="zh-CN" altLang="en-US" sz="1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134" y="2350012"/>
            <a:ext cx="965628" cy="1353129"/>
          </a:xfrm>
          <a:prstGeom prst="rect">
            <a:avLst/>
          </a:prstGeom>
        </p:spPr>
      </p:pic>
      <p:sp>
        <p:nvSpPr>
          <p:cNvPr id="92" name="椭圆形标注 91"/>
          <p:cNvSpPr/>
          <p:nvPr/>
        </p:nvSpPr>
        <p:spPr>
          <a:xfrm>
            <a:off x="4602356" y="1276943"/>
            <a:ext cx="2604997" cy="1217434"/>
          </a:xfrm>
          <a:prstGeom prst="wedgeEllipseCallout">
            <a:avLst>
              <a:gd name="adj1" fmla="val -31665"/>
              <a:gd name="adj2" fmla="val 54620"/>
            </a:avLst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850556" y="1529855"/>
            <a:ext cx="2375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为什么不用水来做这个实验呢？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489" y="2913349"/>
            <a:ext cx="556228" cy="580187"/>
          </a:xfrm>
          <a:prstGeom prst="rect">
            <a:avLst/>
          </a:prstGeom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2168" y="3167652"/>
            <a:ext cx="326490" cy="3405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07501" y="1497098"/>
            <a:ext cx="27546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汞常温下即可蒸发，汞蒸气和汞的化合物多有剧毒（慢性</a:t>
            </a:r>
            <a:r>
              <a:rPr lang="zh-CN" altLang="en-US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椭圆形标注 95"/>
          <p:cNvSpPr/>
          <p:nvPr/>
        </p:nvSpPr>
        <p:spPr>
          <a:xfrm>
            <a:off x="7723176" y="1203938"/>
            <a:ext cx="2956412" cy="1386592"/>
          </a:xfrm>
          <a:prstGeom prst="wedgeEllipseCallout">
            <a:avLst>
              <a:gd name="adj1" fmla="val 38900"/>
              <a:gd name="adj2" fmla="val 49974"/>
            </a:avLst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794" y="5182892"/>
            <a:ext cx="1483936" cy="14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879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92" grpId="0" animBg="1"/>
      <p:bldP spid="93" grpId="0"/>
      <p:bldP spid="6" grpId="0"/>
      <p:bldP spid="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957060" y="259055"/>
            <a:ext cx="2953546" cy="735410"/>
            <a:chOff x="2816462" y="403136"/>
            <a:chExt cx="3488328" cy="899144"/>
          </a:xfrm>
        </p:grpSpPr>
        <p:grpSp>
          <p:nvGrpSpPr>
            <p:cNvPr id="50" name="组合 49"/>
            <p:cNvGrpSpPr/>
            <p:nvPr/>
          </p:nvGrpSpPr>
          <p:grpSpPr>
            <a:xfrm>
              <a:off x="2816462" y="403136"/>
              <a:ext cx="3488328" cy="899144"/>
              <a:chOff x="2758539" y="349904"/>
              <a:chExt cx="3488328" cy="89914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2758539" y="349904"/>
                <a:ext cx="3488328" cy="899144"/>
                <a:chOff x="3127094" y="518364"/>
                <a:chExt cx="2674587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244277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7" y="539466"/>
                <a:ext cx="24656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大气压的测量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912373" y="3815251"/>
            <a:ext cx="115007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气压计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041" y="1489375"/>
            <a:ext cx="2148807" cy="214880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3098" y="1171830"/>
            <a:ext cx="1257570" cy="25151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393" y="4602927"/>
            <a:ext cx="1940731" cy="19407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47494" y="3994254"/>
            <a:ext cx="1346269" cy="26671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52935" y="1647289"/>
            <a:ext cx="2068946" cy="181670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41893" y="3727656"/>
            <a:ext cx="1339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水银气压计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2993" y="4656984"/>
            <a:ext cx="1828829" cy="183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71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830168" y="2767935"/>
            <a:ext cx="3161047" cy="45592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79812" y="1856219"/>
            <a:ext cx="564062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一个瓶子，装上适量带色的水。再取一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根两端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开口的细玻璃管，在它上面画上刻度，使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管穿过橡皮塞插入水中，从管子上端吹入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少量气体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，使瓶内气体压强大于大气压，水沿玻璃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管上升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到瓶口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以上。 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57060" y="259055"/>
            <a:ext cx="2953546" cy="735410"/>
            <a:chOff x="2816462" y="403136"/>
            <a:chExt cx="3488328" cy="899144"/>
          </a:xfrm>
        </p:grpSpPr>
        <p:grpSp>
          <p:nvGrpSpPr>
            <p:cNvPr id="50" name="组合 49"/>
            <p:cNvGrpSpPr/>
            <p:nvPr/>
          </p:nvGrpSpPr>
          <p:grpSpPr>
            <a:xfrm>
              <a:off x="2816462" y="403136"/>
              <a:ext cx="3488328" cy="899144"/>
              <a:chOff x="2758539" y="349904"/>
              <a:chExt cx="3488328" cy="899144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/>
              <p:cNvGrpSpPr/>
              <p:nvPr/>
            </p:nvGrpSpPr>
            <p:grpSpPr>
              <a:xfrm>
                <a:off x="2758539" y="349904"/>
                <a:ext cx="3488328" cy="899144"/>
                <a:chOff x="3127094" y="518364"/>
                <a:chExt cx="2674587" cy="689395"/>
              </a:xfrm>
            </p:grpSpPr>
            <p:sp>
              <p:nvSpPr>
                <p:cNvPr id="55" name="圆角矩形 54"/>
                <p:cNvSpPr/>
                <p:nvPr/>
              </p:nvSpPr>
              <p:spPr>
                <a:xfrm>
                  <a:off x="3358903" y="667983"/>
                  <a:ext cx="2442778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6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60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61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54" name="文本框 53"/>
              <p:cNvSpPr txBox="1"/>
              <p:nvPr/>
            </p:nvSpPr>
            <p:spPr>
              <a:xfrm>
                <a:off x="3591917" y="539466"/>
                <a:ext cx="2465678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大气压的测量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3" name="矩形 2"/>
          <p:cNvSpPr/>
          <p:nvPr/>
        </p:nvSpPr>
        <p:spPr>
          <a:xfrm>
            <a:off x="4810236" y="1290501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观察大气压随高度的变化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87889" y="1029582"/>
            <a:ext cx="1332395" cy="30309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49038" y="401949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自制气压计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0168" y="4575121"/>
            <a:ext cx="876345" cy="17717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3780" y="4575120"/>
            <a:ext cx="876345" cy="1771741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4374036" y="4688072"/>
            <a:ext cx="0" cy="30284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/>
          <p:cNvCxnSpPr/>
          <p:nvPr/>
        </p:nvCxnSpPr>
        <p:spPr>
          <a:xfrm flipV="1">
            <a:off x="7995501" y="4661700"/>
            <a:ext cx="0" cy="302840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188800" y="5358364"/>
            <a:ext cx="162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外界大气压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84265" y="5353405"/>
            <a:ext cx="1621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外界大气压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42282">
            <a:off x="6349456" y="5389142"/>
            <a:ext cx="496977" cy="21142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1794">
            <a:off x="10034986" y="5426458"/>
            <a:ext cx="496977" cy="211428"/>
          </a:xfrm>
          <a:prstGeom prst="rect">
            <a:avLst/>
          </a:prstGeom>
        </p:spPr>
      </p:pic>
      <p:pic>
        <p:nvPicPr>
          <p:cNvPr id="64" name="图片 63" descr="矢量智能对象-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71032" y="5494856"/>
            <a:ext cx="553250" cy="136642"/>
          </a:xfrm>
          <a:prstGeom prst="rect">
            <a:avLst/>
          </a:prstGeom>
        </p:spPr>
      </p:pic>
      <p:pic>
        <p:nvPicPr>
          <p:cNvPr id="65" name="图片 64" descr="矢量智能对象-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80444" y="5494856"/>
            <a:ext cx="553250" cy="13664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3" name="文本框 7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0" name="圆角矩形 79"/>
          <p:cNvSpPr/>
          <p:nvPr/>
        </p:nvSpPr>
        <p:spPr>
          <a:xfrm>
            <a:off x="3564967" y="1835226"/>
            <a:ext cx="5927825" cy="1611425"/>
          </a:xfrm>
          <a:prstGeom prst="roundRect">
            <a:avLst>
              <a:gd name="adj" fmla="val 10348"/>
            </a:avLst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26273" y="3801327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请你拿着它从楼下到楼上，观察玻璃管内水柱高度的变化情况。</a:t>
            </a:r>
          </a:p>
        </p:txBody>
      </p:sp>
    </p:spTree>
    <p:extLst>
      <p:ext uri="{BB962C8B-B14F-4D97-AF65-F5344CB8AC3E}">
        <p14:creationId xmlns:p14="http://schemas.microsoft.com/office/powerpoint/2010/main" val="241240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3" grpId="0"/>
      <p:bldP spid="57" grpId="0"/>
      <p:bldP spid="80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031482" y="598413"/>
            <a:ext cx="6690246" cy="5832995"/>
            <a:chOff x="5021450" y="1313430"/>
            <a:chExt cx="5488184" cy="4725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0100" y="1313430"/>
              <a:ext cx="5439534" cy="472505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8607">
              <a:off x="5021450" y="5301649"/>
              <a:ext cx="365330" cy="373754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9904435" y="5231079"/>
            <a:ext cx="2141897" cy="1200329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大气压强随着海拔高度的增加而减小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0107390" y="669750"/>
            <a:ext cx="1319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海拔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越高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069625" y="1939023"/>
            <a:ext cx="15695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空气越稀薄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0069625" y="3268348"/>
            <a:ext cx="181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大气压强越小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7" name="图片 46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0391275" y="1456675"/>
            <a:ext cx="543887" cy="134329"/>
          </a:xfrm>
          <a:prstGeom prst="rect">
            <a:avLst/>
          </a:prstGeom>
        </p:spPr>
      </p:pic>
      <p:pic>
        <p:nvPicPr>
          <p:cNvPr id="48" name="图片 47" descr="矢量智能对象-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10427841" y="2725948"/>
            <a:ext cx="543887" cy="1343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318" y="325256"/>
            <a:ext cx="463164" cy="462236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3090583" y="3930393"/>
            <a:ext cx="25684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海拔</a:t>
            </a:r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3000m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以内，大约每升高</a:t>
            </a:r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，大气压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减小</a:t>
            </a:r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100Pa</a:t>
            </a:r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259967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4" grpId="0"/>
      <p:bldP spid="45" grpId="0"/>
      <p:bldP spid="4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4448" y="697004"/>
            <a:ext cx="4950960" cy="33006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55690" y="1468834"/>
            <a:ext cx="25056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因为海拔的关系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，在高海拔地区烹饪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米饭或菜肴已经需要用到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高压锅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471" y="5243308"/>
            <a:ext cx="861590" cy="898701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902" y="4721319"/>
            <a:ext cx="641812" cy="66945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786" y="4365734"/>
            <a:ext cx="409288" cy="42691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633265" y="3114575"/>
            <a:ext cx="4818363" cy="3319970"/>
            <a:chOff x="6821802" y="2992694"/>
            <a:chExt cx="4818363" cy="3319970"/>
          </a:xfrm>
        </p:grpSpPr>
        <p:grpSp>
          <p:nvGrpSpPr>
            <p:cNvPr id="12" name="组合 11"/>
            <p:cNvGrpSpPr/>
            <p:nvPr/>
          </p:nvGrpSpPr>
          <p:grpSpPr>
            <a:xfrm>
              <a:off x="6821802" y="2992694"/>
              <a:ext cx="4818363" cy="3319970"/>
              <a:chOff x="6575443" y="3042402"/>
              <a:chExt cx="5225433" cy="347991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75443" y="3042402"/>
                <a:ext cx="5225433" cy="3479916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6674339" y="6081339"/>
                <a:ext cx="793286" cy="29011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b="1" dirty="0">
                  <a:solidFill>
                    <a:srgbClr val="C00000"/>
                  </a:solidFill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4713" y="5437828"/>
              <a:ext cx="822680" cy="8085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53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262553" y="5054742"/>
            <a:ext cx="2095056" cy="113245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5055" y="5207970"/>
            <a:ext cx="17100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液体沸点与气压的关系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694063" y="4823910"/>
            <a:ext cx="3389122" cy="690312"/>
            <a:chOff x="5437159" y="4462165"/>
            <a:chExt cx="3389122" cy="690312"/>
          </a:xfrm>
        </p:grpSpPr>
        <p:sp>
          <p:nvSpPr>
            <p:cNvPr id="42" name="文本框 41"/>
            <p:cNvSpPr txBox="1"/>
            <p:nvPr/>
          </p:nvSpPr>
          <p:spPr>
            <a:xfrm>
              <a:off x="5577102" y="4609990"/>
              <a:ext cx="1018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大气压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509300" y="4607266"/>
              <a:ext cx="820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沸点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934711">
              <a:off x="6430139" y="4736715"/>
              <a:ext cx="496977" cy="211428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438640" flipV="1">
              <a:off x="8054903" y="4729859"/>
              <a:ext cx="496977" cy="187735"/>
            </a:xfrm>
            <a:prstGeom prst="rect">
              <a:avLst/>
            </a:prstGeom>
          </p:spPr>
        </p:pic>
        <p:sp>
          <p:nvSpPr>
            <p:cNvPr id="48" name="圆角矩形 47"/>
            <p:cNvSpPr/>
            <p:nvPr/>
          </p:nvSpPr>
          <p:spPr>
            <a:xfrm>
              <a:off x="5437159" y="4462165"/>
              <a:ext cx="3389122" cy="69031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50" name="图片 49" descr="矢量智能对象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74777" y="4755053"/>
              <a:ext cx="617521" cy="152515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5694063" y="5793705"/>
            <a:ext cx="3389122" cy="690312"/>
            <a:chOff x="5327038" y="5656550"/>
            <a:chExt cx="3389122" cy="690312"/>
          </a:xfrm>
        </p:grpSpPr>
        <p:sp>
          <p:nvSpPr>
            <p:cNvPr id="3" name="文本框 2"/>
            <p:cNvSpPr txBox="1"/>
            <p:nvPr/>
          </p:nvSpPr>
          <p:spPr>
            <a:xfrm>
              <a:off x="5623939" y="5819782"/>
              <a:ext cx="10180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大气压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09300" y="5819782"/>
              <a:ext cx="820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沸点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980938">
              <a:off x="6399970" y="5914122"/>
              <a:ext cx="496977" cy="211428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225483" flipV="1">
              <a:off x="8080942" y="5873093"/>
              <a:ext cx="496977" cy="187735"/>
            </a:xfrm>
            <a:prstGeom prst="rect">
              <a:avLst/>
            </a:prstGeom>
          </p:spPr>
        </p:pic>
        <p:sp>
          <p:nvSpPr>
            <p:cNvPr id="47" name="圆角矩形 46"/>
            <p:cNvSpPr/>
            <p:nvPr/>
          </p:nvSpPr>
          <p:spPr>
            <a:xfrm>
              <a:off x="5327038" y="5656550"/>
              <a:ext cx="3389122" cy="690312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51" name="图片 50" descr="矢量智能对象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74777" y="5943578"/>
              <a:ext cx="617521" cy="152515"/>
            </a:xfrm>
            <a:prstGeom prst="rect">
              <a:avLst/>
            </a:prstGeom>
          </p:spPr>
        </p:pic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016" y="5174660"/>
            <a:ext cx="2224685" cy="1250273"/>
          </a:xfrm>
          <a:prstGeom prst="rect">
            <a:avLst/>
          </a:prstGeom>
        </p:spPr>
      </p:pic>
      <p:pic>
        <p:nvPicPr>
          <p:cNvPr id="5" name="液体沸点与气压关系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280928" y="1234159"/>
            <a:ext cx="5579626" cy="313854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49" name="组合 48"/>
          <p:cNvGrpSpPr/>
          <p:nvPr/>
        </p:nvGrpSpPr>
        <p:grpSpPr>
          <a:xfrm>
            <a:off x="9254072" y="2554133"/>
            <a:ext cx="1941327" cy="551448"/>
            <a:chOff x="10294748" y="1430581"/>
            <a:chExt cx="2225224" cy="880660"/>
          </a:xfrm>
        </p:grpSpPr>
        <p:sp>
          <p:nvSpPr>
            <p:cNvPr id="52" name="矩形 51"/>
            <p:cNvSpPr/>
            <p:nvPr/>
          </p:nvSpPr>
          <p:spPr>
            <a:xfrm>
              <a:off x="10397939" y="1516968"/>
              <a:ext cx="201884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瓶内气压减小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10294748" y="1430581"/>
              <a:ext cx="2225224" cy="880660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254072" y="1446329"/>
            <a:ext cx="2530030" cy="563013"/>
            <a:chOff x="10294748" y="1430581"/>
            <a:chExt cx="2225224" cy="880660"/>
          </a:xfrm>
        </p:grpSpPr>
        <p:sp>
          <p:nvSpPr>
            <p:cNvPr id="55" name="矩形 54"/>
            <p:cNvSpPr/>
            <p:nvPr/>
          </p:nvSpPr>
          <p:spPr>
            <a:xfrm>
              <a:off x="10397940" y="1516968"/>
              <a:ext cx="2014249" cy="7302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瓶内气体温度降低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0294748" y="1430581"/>
              <a:ext cx="2225224" cy="880660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254071" y="3668458"/>
            <a:ext cx="1941327" cy="551448"/>
            <a:chOff x="10294748" y="1430581"/>
            <a:chExt cx="2225224" cy="880660"/>
          </a:xfrm>
        </p:grpSpPr>
        <p:sp>
          <p:nvSpPr>
            <p:cNvPr id="58" name="矩形 57"/>
            <p:cNvSpPr/>
            <p:nvPr/>
          </p:nvSpPr>
          <p:spPr>
            <a:xfrm>
              <a:off x="10397939" y="1516967"/>
              <a:ext cx="2018841" cy="6389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水的沸点降低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10294748" y="1430581"/>
              <a:ext cx="2225224" cy="880660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60" name="图片 59" descr="矢量智能对象-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0211039" y="2197875"/>
            <a:ext cx="406787" cy="137908"/>
          </a:xfrm>
          <a:prstGeom prst="rect">
            <a:avLst/>
          </a:prstGeom>
        </p:spPr>
      </p:pic>
      <p:pic>
        <p:nvPicPr>
          <p:cNvPr id="61" name="图片 60" descr="矢量智能对象-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400000">
            <a:off x="10219565" y="3329592"/>
            <a:ext cx="406787" cy="137908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5592042" y="489020"/>
            <a:ext cx="3264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水的沸点与气压的关系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8" name="文本框 67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593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6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10" grpId="0" animBg="1"/>
      <p:bldP spid="2" grpId="0"/>
      <p:bldP spid="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16985" y="1931727"/>
            <a:ext cx="2566263" cy="2004028"/>
            <a:chOff x="6416985" y="1931727"/>
            <a:chExt cx="2566263" cy="200402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16985" y="1931727"/>
              <a:ext cx="2566263" cy="2004028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6800912" y="2461415"/>
              <a:ext cx="204466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你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可以利用本节课所学知识解释这些现象吗？</a:t>
              </a:r>
              <a:endParaRPr lang="zh-CN" altLang="en-US" sz="2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0918" y="3402246"/>
            <a:ext cx="1936230" cy="206331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3388" y="546997"/>
            <a:ext cx="2293490" cy="20534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948" y="913389"/>
            <a:ext cx="1901969" cy="19019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8218" y="3798358"/>
            <a:ext cx="3171755" cy="177403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692797" y="2783405"/>
            <a:ext cx="23833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什么力把塑料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挂钩压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在光滑的墙上？</a:t>
            </a:r>
          </a:p>
        </p:txBody>
      </p:sp>
      <p:sp>
        <p:nvSpPr>
          <p:cNvPr id="10" name="矩形 9"/>
          <p:cNvSpPr/>
          <p:nvPr/>
        </p:nvSpPr>
        <p:spPr>
          <a:xfrm>
            <a:off x="9041606" y="5517765"/>
            <a:ext cx="2261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什么力使</a:t>
            </a:r>
            <a:r>
              <a:rPr lang="zh-CN" altLang="en-US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悬空玻璃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管里的水</a:t>
            </a:r>
            <a:r>
              <a:rPr lang="zh-CN" altLang="en-US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不会流出</a:t>
            </a:r>
            <a:r>
              <a:rPr lang="zh-CN" altLang="en-US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来？</a:t>
            </a:r>
          </a:p>
        </p:txBody>
      </p:sp>
      <p:sp>
        <p:nvSpPr>
          <p:cNvPr id="16" name="矩形 15"/>
          <p:cNvSpPr/>
          <p:nvPr/>
        </p:nvSpPr>
        <p:spPr>
          <a:xfrm>
            <a:off x="9367175" y="2652672"/>
            <a:ext cx="1803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力使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饮料上升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到嘴里？</a:t>
            </a:r>
          </a:p>
        </p:txBody>
      </p:sp>
      <p:sp>
        <p:nvSpPr>
          <p:cNvPr id="17" name="矩形 16"/>
          <p:cNvSpPr/>
          <p:nvPr/>
        </p:nvSpPr>
        <p:spPr>
          <a:xfrm>
            <a:off x="3835873" y="5616591"/>
            <a:ext cx="2622598" cy="648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什么力</a:t>
            </a:r>
            <a:r>
              <a:rPr lang="zh-CN" altLang="en-US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使药液从瓶中上升到注射器里</a:t>
            </a: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36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50"/>
            </p:par>
          </p:childTnLst>
        </p:cTn>
      </p:par>
    </p:tnLst>
    <p:bldLst>
      <p:bldP spid="9" grpId="0"/>
      <p:bldP spid="10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抽水机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77999" y="1209094"/>
            <a:ext cx="5669976" cy="31893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27293" y="4577040"/>
            <a:ext cx="1353232" cy="2106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69182" y="4609560"/>
            <a:ext cx="1369676" cy="2074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23705" y="4545002"/>
            <a:ext cx="1355803" cy="213896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315568" y="536325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活塞式抽水机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014" y="1209094"/>
            <a:ext cx="2125856" cy="3188784"/>
          </a:xfrm>
          <a:prstGeom prst="rect">
            <a:avLst/>
          </a:prstGeom>
        </p:spPr>
      </p:pic>
      <p:pic>
        <p:nvPicPr>
          <p:cNvPr id="49" name="图片 48" descr="矢量智能对象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83351" y="5575558"/>
            <a:ext cx="617521" cy="152515"/>
          </a:xfrm>
          <a:prstGeom prst="rect">
            <a:avLst/>
          </a:prstGeom>
        </p:spPr>
      </p:pic>
      <p:pic>
        <p:nvPicPr>
          <p:cNvPr id="50" name="图片 49" descr="矢量智能对象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88675" y="5570507"/>
            <a:ext cx="617521" cy="15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97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2"/>
            </p:par>
            <p:video>
              <p:cMediaNode vol="80000">
                <p:cTn id="4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702071" y="4874052"/>
            <a:ext cx="7041822" cy="1750286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26037" y="942410"/>
            <a:ext cx="8619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如图所示</a:t>
            </a:r>
            <a:r>
              <a:rPr lang="zh-CN" altLang="en-US" sz="2000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的现象中，与大气压强无关的</a:t>
            </a:r>
            <a:r>
              <a:rPr lang="zh-CN" altLang="en-US" sz="20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是（　　</a:t>
            </a:r>
            <a:r>
              <a:rPr lang="zh-CN" altLang="en-US" sz="2000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</a:t>
            </a:r>
            <a:endParaRPr lang="en-US" altLang="zh-CN" sz="2000" dirty="0" smtClean="0">
              <a:solidFill>
                <a:srgbClr val="3333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rgbClr val="3333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solidFill>
                <a:srgbClr val="3333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 smtClean="0">
                <a:solidFill>
                  <a:srgbClr val="333333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A.</a:t>
            </a:r>
            <a:r>
              <a:rPr lang="en-US" altLang="zh-CN" sz="2000" kern="100" dirty="0" smtClean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2000" kern="100" dirty="0" smtClean="0">
                <a:solidFill>
                  <a:srgbClr val="333333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B.                             C.                              D.</a:t>
            </a:r>
            <a:endParaRPr lang="en-US" altLang="zh-CN" sz="2000" kern="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5714" y="1005884"/>
            <a:ext cx="449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75520" y="4606135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785532" y="5487382"/>
            <a:ext cx="431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用注射器注射药液是由于受到推力作用的缘故，与大气压无关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7610" y="2088598"/>
            <a:ext cx="1076540" cy="154831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97463" y="3886958"/>
            <a:ext cx="1809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注射器注射药液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1879" y="2046563"/>
            <a:ext cx="1179568" cy="1585729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5811879" y="3913130"/>
            <a:ext cx="1809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利用吸管喝水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4673" y="1563589"/>
            <a:ext cx="1411416" cy="2327856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052712" y="3927861"/>
            <a:ext cx="1561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钢笔从墨水瓶中吸墨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41729" y="1983166"/>
            <a:ext cx="1549480" cy="1651085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0045123" y="3764608"/>
            <a:ext cx="1809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纸片“托住”管中的水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110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smtClean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801772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内容占位符 1"/>
          <p:cNvSpPr txBox="1">
            <a:spLocks/>
          </p:cNvSpPr>
          <p:nvPr/>
        </p:nvSpPr>
        <p:spPr>
          <a:xfrm>
            <a:off x="2851492" y="2013416"/>
            <a:ext cx="8892220" cy="855113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通过观察、实验，检验大气压强的存在。能通过实例说出大气压在生产、生活中的应用。</a:t>
            </a:r>
            <a:endParaRPr lang="zh-CN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内容占位符 1"/>
          <p:cNvSpPr txBox="1">
            <a:spLocks/>
          </p:cNvSpPr>
          <p:nvPr/>
        </p:nvSpPr>
        <p:spPr>
          <a:xfrm>
            <a:off x="2851492" y="3122423"/>
            <a:ext cx="9062759" cy="784292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能简单描述托里拆利实验，能说出标准大气压的数量级，能说出大气压随高度变化的规律。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 rot="20913814">
            <a:off x="6768026" y="253767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 rot="20913814">
            <a:off x="7703446" y="254040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 rot="21106913">
            <a:off x="6622761" y="354610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073202" y="3522122"/>
            <a:ext cx="3527355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113148" y="2399973"/>
            <a:ext cx="553123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2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7" name="内容占位符 1"/>
          <p:cNvSpPr txBox="1">
            <a:spLocks/>
          </p:cNvSpPr>
          <p:nvPr/>
        </p:nvSpPr>
        <p:spPr>
          <a:xfrm>
            <a:off x="2851492" y="4160608"/>
            <a:ext cx="6319484" cy="475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能说出液体沸点跟气压的关系。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内容占位符 1"/>
          <p:cNvSpPr txBox="1">
            <a:spLocks/>
          </p:cNvSpPr>
          <p:nvPr/>
        </p:nvSpPr>
        <p:spPr>
          <a:xfrm>
            <a:off x="2851492" y="4889502"/>
            <a:ext cx="7833776" cy="475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了解活塞式抽水机的工作过程和原理。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3" name="文本框 1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00897" y="793194"/>
            <a:ext cx="84181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图是测定大气压值的实验装置，此时管内外水银面高度差是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760mm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，下列描述正确的是（　　）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将玻璃管稍倾斜一点，管内水银柱长度将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不变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如果管中进了些空气，管内外水银面的高度差将小于</a:t>
            </a: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760mm</a:t>
            </a: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将它从山下移到山上，管内外水银面的高度差将变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大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如果不小心管顶破了一个洞，管中的水银将从上面喷出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64439" y="1138895"/>
            <a:ext cx="40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3249" y="6047870"/>
            <a:ext cx="768751" cy="768751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588576" y="3718822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3410070" y="3681223"/>
            <a:ext cx="8289541" cy="285568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72802" y="4307367"/>
            <a:ext cx="743643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倾斜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的玻璃管会使水银柱变长，但竖直高度依然会不变，故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管中进了些空气，少量的空气产生的压强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水银柱产生的压强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外界大气压，所以结果会偏小，故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正确；</a:t>
            </a:r>
          </a:p>
          <a:p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它从山下移到山上，大气压减小，管内外水银面的高度差将变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小；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玻璃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管顶端突然破了一个小孔，空气进入试管，试管内有大气压作用，水银柱下降，直到试管内和容器内水银面相平，故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48339" y="1214799"/>
            <a:ext cx="1351272" cy="2550626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3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0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563098" y="4177834"/>
            <a:ext cx="8345015" cy="2043352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75520" y="1222725"/>
            <a:ext cx="81591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将盛水的烧瓶加热，水沸腾后将烧瓶从火焰上拿开，迅速塞上瓶塞；再把烧瓶倒置后向瓶底浇上冷水，如图所示，下列分析正确的是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 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）</a:t>
            </a:r>
          </a:p>
          <a:p>
            <a:pPr>
              <a:lnSpc>
                <a:spcPct val="12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一直沸腾，浇上冷水时，停止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沸腾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先停止沸腾，浇上冷水时，水面气压增大，水会再次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沸腾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因没有继续加热，浇上冷水时，水不会</a:t>
            </a:r>
            <a:r>
              <a:rPr lang="zh-CN" altLang="en-US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沸腾</a:t>
            </a:r>
            <a:endParaRPr lang="en-US" altLang="zh-CN" sz="20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先停止沸腾，浇上冷水时，水面气压减小，水会再次沸腾</a:t>
            </a:r>
            <a:endParaRPr lang="en-US" altLang="zh-CN" sz="2000" kern="1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96284" y="1582654"/>
            <a:ext cx="449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275520" y="4175128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537198" y="4659668"/>
            <a:ext cx="686923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盛水的烧瓶加热，水沸腾后将烧瓶从火焰上拿开，由于水不能继续吸热，所以水会停止沸腾；迅速塞上瓶塞，再把烧瓶倒置后向瓶底浇上冷水，这时瓶内水面上方气压减小，水的沸点降低，这时烧瓶内的水恢复沸腾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bj.download.cycore.cn/question/2018/8/3/11/29/9f70ad2c-345c-42e0-b3de-bb8baad8aa4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9545" y="2347321"/>
            <a:ext cx="1762812" cy="1088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140344"/>
            <a:ext cx="1572904" cy="65842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57749" y="3206793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随堂练习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563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8970" y="221616"/>
            <a:ext cx="557445" cy="556328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093152" y="2847967"/>
            <a:ext cx="1714792" cy="83160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大气压强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372150" y="1612802"/>
            <a:ext cx="1836068" cy="1009366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</a:t>
            </a:r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压强的存在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81584" y="2251441"/>
            <a:ext cx="604575" cy="2028598"/>
            <a:chOff x="4959980" y="2292527"/>
            <a:chExt cx="604575" cy="2028598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5265936" y="2292527"/>
              <a:ext cx="3" cy="202859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5244587" y="2292527"/>
              <a:ext cx="305959" cy="431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254014" y="4302271"/>
              <a:ext cx="310541" cy="1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959980" y="3294696"/>
              <a:ext cx="288939" cy="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78" name="圆角矩形 77"/>
          <p:cNvSpPr/>
          <p:nvPr/>
        </p:nvSpPr>
        <p:spPr>
          <a:xfrm>
            <a:off x="5376732" y="3757965"/>
            <a:ext cx="2158206" cy="1044149"/>
          </a:xfrm>
          <a:prstGeom prst="roundRect">
            <a:avLst/>
          </a:prstGeom>
          <a:solidFill>
            <a:srgbClr val="0070C0"/>
          </a:solidFill>
          <a:ln w="31750"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大气压的测量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5410" y="5474319"/>
            <a:ext cx="1298839" cy="1298839"/>
          </a:xfrm>
          <a:prstGeom prst="rect">
            <a:avLst/>
          </a:prstGeom>
        </p:spPr>
      </p:pic>
      <p:grpSp>
        <p:nvGrpSpPr>
          <p:cNvPr id="88" name="组合 87"/>
          <p:cNvGrpSpPr/>
          <p:nvPr/>
        </p:nvGrpSpPr>
        <p:grpSpPr>
          <a:xfrm>
            <a:off x="2848629" y="386386"/>
            <a:ext cx="2181336" cy="735410"/>
            <a:chOff x="2816464" y="403136"/>
            <a:chExt cx="2697087" cy="899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2816464" y="403136"/>
              <a:ext cx="2697087" cy="899144"/>
              <a:chOff x="2758541" y="349904"/>
              <a:chExt cx="2697087" cy="89914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5" name="组合 94"/>
              <p:cNvGrpSpPr/>
              <p:nvPr/>
            </p:nvGrpSpPr>
            <p:grpSpPr>
              <a:xfrm>
                <a:off x="2758541" y="349904"/>
                <a:ext cx="2579610" cy="899144"/>
                <a:chOff x="3127094" y="518364"/>
                <a:chExt cx="1977850" cy="689395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3358903" y="667983"/>
                  <a:ext cx="1746041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9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10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96" name="文本框 95"/>
              <p:cNvSpPr txBox="1"/>
              <p:nvPr/>
            </p:nvSpPr>
            <p:spPr>
              <a:xfrm>
                <a:off x="3418752" y="565187"/>
                <a:ext cx="203687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课堂小结</a:t>
                </a:r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sp>
        <p:nvSpPr>
          <p:cNvPr id="51" name="圆角矩形 50"/>
          <p:cNvSpPr/>
          <p:nvPr/>
        </p:nvSpPr>
        <p:spPr>
          <a:xfrm>
            <a:off x="8197757" y="3211855"/>
            <a:ext cx="1499982" cy="777064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托里拆利实验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0014214" y="3337493"/>
            <a:ext cx="1652583" cy="585273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标准大气压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5851" y="3145903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3999813"/>
            <a:ext cx="1572904" cy="658425"/>
          </a:xfrm>
          <a:prstGeom prst="rect">
            <a:avLst/>
          </a:prstGeom>
        </p:spPr>
      </p:pic>
      <p:sp>
        <p:nvSpPr>
          <p:cNvPr id="62" name="文本框 61"/>
          <p:cNvSpPr txBox="1"/>
          <p:nvPr/>
        </p:nvSpPr>
        <p:spPr>
          <a:xfrm>
            <a:off x="157749" y="4066262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9" name="圆角矩形 48"/>
          <p:cNvSpPr/>
          <p:nvPr/>
        </p:nvSpPr>
        <p:spPr>
          <a:xfrm>
            <a:off x="7763898" y="1774510"/>
            <a:ext cx="2054079" cy="696935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马德堡半球实验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7218112" y="2145899"/>
            <a:ext cx="545786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>
            <a:off x="9697739" y="3630130"/>
            <a:ext cx="297622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7534938" y="3630130"/>
            <a:ext cx="671250" cy="1432064"/>
            <a:chOff x="7534938" y="3630130"/>
            <a:chExt cx="671250" cy="1432064"/>
          </a:xfrm>
        </p:grpSpPr>
        <p:grpSp>
          <p:nvGrpSpPr>
            <p:cNvPr id="44" name="组合 43"/>
            <p:cNvGrpSpPr/>
            <p:nvPr/>
          </p:nvGrpSpPr>
          <p:grpSpPr>
            <a:xfrm>
              <a:off x="7534938" y="3630130"/>
              <a:ext cx="662818" cy="1432064"/>
              <a:chOff x="6759288" y="2623816"/>
              <a:chExt cx="998453" cy="1859980"/>
            </a:xfrm>
          </p:grpSpPr>
          <p:cxnSp>
            <p:nvCxnSpPr>
              <p:cNvPr id="45" name="直接箭头连接符 44"/>
              <p:cNvCxnSpPr/>
              <p:nvPr/>
            </p:nvCxnSpPr>
            <p:spPr>
              <a:xfrm>
                <a:off x="7309410" y="2630166"/>
                <a:ext cx="448331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>
                <a:off x="7309410" y="4479267"/>
                <a:ext cx="448330" cy="0"/>
              </a:xfrm>
              <a:prstGeom prst="straightConnector1">
                <a:avLst/>
              </a:prstGeom>
              <a:ln w="28575">
                <a:solidFill>
                  <a:srgbClr val="026BA5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H="1">
                <a:off x="7309410" y="2623816"/>
                <a:ext cx="12700" cy="185998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6759288" y="3511762"/>
                <a:ext cx="550123" cy="0"/>
              </a:xfrm>
              <a:prstGeom prst="line">
                <a:avLst/>
              </a:prstGeom>
              <a:ln w="28575">
                <a:solidFill>
                  <a:srgbClr val="026BA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7" name="直接箭头连接符 56"/>
            <p:cNvCxnSpPr/>
            <p:nvPr/>
          </p:nvCxnSpPr>
          <p:spPr>
            <a:xfrm>
              <a:off x="7908566" y="4313791"/>
              <a:ext cx="297622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圆角矩形 58"/>
          <p:cNvSpPr/>
          <p:nvPr/>
        </p:nvSpPr>
        <p:spPr>
          <a:xfrm>
            <a:off x="8205435" y="4072965"/>
            <a:ext cx="2691951" cy="585273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大气压随高度的变化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8197756" y="4802114"/>
            <a:ext cx="2699630" cy="585273"/>
          </a:xfrm>
          <a:prstGeom prst="roundRect">
            <a:avLst/>
          </a:prstGeom>
          <a:noFill/>
          <a:ln w="28575" cmpd="sng">
            <a:solidFill>
              <a:srgbClr val="026BA5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沸点与大气压的关系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78" grpId="0" animBg="1"/>
      <p:bldP spid="51" grpId="0" animBg="1"/>
      <p:bldP spid="43" grpId="0" animBg="1"/>
      <p:bldP spid="49" grpId="0" animBg="1"/>
      <p:bldP spid="59" grpId="0" animBg="1"/>
      <p:bldP spid="6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993929" y="3136936"/>
            <a:ext cx="1046377" cy="403442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3432222" y="1890277"/>
            <a:ext cx="76827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测量方案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①把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注射器的活塞推至注射器针筒的底端，然后用橡皮帽封住注射器小孔；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②用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细线拴住注射器活塞颈部，使线的一端与弹簧测力计的挂钩相连，然后水平向右慢慢拉动针筒，当活塞刚开始滑动时，记下弹簧测力计的示数为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③读出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注射器针筒上有刻度部分的容积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</a:p>
          <a:p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④用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刻度尺测出注射器针筒上有刻度部分的长度</a:t>
            </a:r>
            <a:r>
              <a:rPr lang="en-US" altLang="zh-CN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000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8305" y="1329182"/>
            <a:ext cx="6269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实验器材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：注射器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、弹簧测力计、细线、刻度尺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en-US" sz="20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9366" y="4951163"/>
            <a:ext cx="3873699" cy="1111307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6174570" y="523679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大气压的测量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16274" y="4923860"/>
            <a:ext cx="2557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注射器</a:t>
            </a:r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针筒的横截面积</a:t>
            </a:r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6150707" y="4798344"/>
            <a:ext cx="1032907" cy="648644"/>
            <a:chOff x="6849266" y="5308788"/>
            <a:chExt cx="1032907" cy="64864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7368978" y="5625705"/>
              <a:ext cx="3676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/>
            <p:cNvSpPr txBox="1"/>
            <p:nvPr/>
          </p:nvSpPr>
          <p:spPr>
            <a:xfrm>
              <a:off x="7035886" y="5409399"/>
              <a:ext cx="3939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368978" y="5308788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849266" y="5432825"/>
              <a:ext cx="316427" cy="3660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368978" y="5588100"/>
              <a:ext cx="5131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58694" y="5544166"/>
            <a:ext cx="1795547" cy="665899"/>
            <a:chOff x="5357330" y="5338190"/>
            <a:chExt cx="1795547" cy="665899"/>
          </a:xfrm>
        </p:grpSpPr>
        <p:grpSp>
          <p:nvGrpSpPr>
            <p:cNvPr id="34" name="组合 33"/>
            <p:cNvGrpSpPr/>
            <p:nvPr/>
          </p:nvGrpSpPr>
          <p:grpSpPr>
            <a:xfrm>
              <a:off x="5357330" y="5338190"/>
              <a:ext cx="1133649" cy="648644"/>
              <a:chOff x="6788317" y="5308788"/>
              <a:chExt cx="1133649" cy="648644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7368978" y="5625705"/>
                <a:ext cx="3676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文本框 36"/>
              <p:cNvSpPr txBox="1"/>
              <p:nvPr/>
            </p:nvSpPr>
            <p:spPr>
              <a:xfrm>
                <a:off x="7035886" y="5409399"/>
                <a:ext cx="3939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6788317" y="5440177"/>
                <a:ext cx="513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7408771" y="5308788"/>
                <a:ext cx="513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7368978" y="5588100"/>
                <a:ext cx="513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306590" y="5355445"/>
              <a:ext cx="846287" cy="648644"/>
              <a:chOff x="7035886" y="5308788"/>
              <a:chExt cx="846287" cy="648644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7368978" y="5625705"/>
                <a:ext cx="3676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文本框 44"/>
              <p:cNvSpPr txBox="1"/>
              <p:nvPr/>
            </p:nvSpPr>
            <p:spPr>
              <a:xfrm>
                <a:off x="7035886" y="5409399"/>
                <a:ext cx="3939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endParaRPr lang="zh-CN" alt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7368978" y="5308788"/>
                <a:ext cx="513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FL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7368978" y="5588100"/>
                <a:ext cx="51319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endParaRPr lang="zh-CN" altLang="en-US" sz="1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741965" y="5689568"/>
            <a:ext cx="117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大气压强</a:t>
            </a:r>
            <a:r>
              <a:rPr lang="en-US" altLang="zh-CN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dirty="0"/>
          </a:p>
        </p:txBody>
      </p:sp>
      <p:sp>
        <p:nvSpPr>
          <p:cNvPr id="51" name="圆角矩形 50"/>
          <p:cNvSpPr/>
          <p:nvPr/>
        </p:nvSpPr>
        <p:spPr>
          <a:xfrm>
            <a:off x="3641878" y="4684032"/>
            <a:ext cx="3577442" cy="1600065"/>
          </a:xfrm>
          <a:prstGeom prst="roundRect">
            <a:avLst/>
          </a:prstGeom>
          <a:noFill/>
          <a:ln w="19050">
            <a:solidFill>
              <a:srgbClr val="FFC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5851" y="3140344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88" y="4861841"/>
            <a:ext cx="1572904" cy="658425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168286" y="4928290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64" name="文本框 63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72" name="圆角矩形 71"/>
          <p:cNvSpPr/>
          <p:nvPr/>
        </p:nvSpPr>
        <p:spPr>
          <a:xfrm>
            <a:off x="3115122" y="1058572"/>
            <a:ext cx="8471397" cy="5510239"/>
          </a:xfrm>
          <a:prstGeom prst="roundRect">
            <a:avLst>
              <a:gd name="adj" fmla="val 5376"/>
            </a:avLst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3" grpId="0"/>
      <p:bldP spid="30" grpId="0"/>
      <p:bldP spid="2" grpId="0"/>
      <p:bldP spid="50" grpId="0"/>
      <p:bldP spid="51" grpId="0" animBg="1"/>
      <p:bldP spid="7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smtClean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endParaRPr lang="zh-CN" altLang="en-US" sz="28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96056" y="3140344"/>
            <a:ext cx="1572699" cy="658339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堂练习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710851"/>
            <a:ext cx="1572904" cy="658425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95851" y="227531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157749" y="5785048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8"/>
            <a:ext cx="12192000" cy="685673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75243" y="3569511"/>
            <a:ext cx="1595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  <a:endParaRPr lang="zh-CN" altLang="en-US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9494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8331" y="3913320"/>
            <a:ext cx="2965125" cy="152780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8276" y="1433656"/>
            <a:ext cx="3610933" cy="22604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784" y="1415749"/>
            <a:ext cx="5715019" cy="3793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126" y="5544340"/>
            <a:ext cx="988568" cy="98856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44289" y="2701583"/>
            <a:ext cx="2714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空气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受重力 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空气具有流动性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08676" y="4332602"/>
            <a:ext cx="2714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</a:t>
            </a:r>
            <a:r>
              <a:rPr lang="zh-CN" altLang="en-US" sz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中是否也存在朝各个方向的压强？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961779" y="4055859"/>
            <a:ext cx="2714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液体压强产生原因：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液体受重力 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液体具有流动性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997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0613680" y="6071450"/>
            <a:ext cx="620127" cy="455923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557235" y="6099356"/>
            <a:ext cx="866304" cy="4559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71671" y="5359688"/>
            <a:ext cx="2663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大气压强是存在的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41299" y="6127263"/>
            <a:ext cx="40318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（大气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压强简称为大气压或</a:t>
            </a: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气压）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796067" y="5352938"/>
            <a:ext cx="16816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实验证明：</a:t>
            </a:r>
            <a:endParaRPr lang="en-US" altLang="zh-CN" sz="24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1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81109" y="877895"/>
            <a:ext cx="5409877" cy="304305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967" y="4880411"/>
            <a:ext cx="943504" cy="133508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96056" y="1415847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6056" y="556378"/>
            <a:ext cx="1572904" cy="658425"/>
            <a:chOff x="118542" y="795531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213036" y="862276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课引入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瓶吞蛋2_Trim_Trim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371671" y="1813011"/>
            <a:ext cx="5405709" cy="30407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910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0"/>
            </p:par>
            <p:video>
              <p:cMediaNode vol="80000">
                <p:cTn id="4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4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3" grpId="0"/>
      <p:bldP spid="4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3529395" y="1631273"/>
            <a:ext cx="74396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1654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日，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在德国马德堡市的广场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上，人们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把两个铜制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空心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半球合在一起，抽去里面的空气，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用两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支马队向相反的方向拉两个半球。当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每一侧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的马匹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匹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时，才将半球拉开，并发</a:t>
            </a:r>
            <a:r>
              <a:rPr lang="zh-CN" altLang="en-US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出巨大</a:t>
            </a:r>
            <a:r>
              <a: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的响声。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3433552" y="1450703"/>
            <a:ext cx="7631321" cy="1625366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07820" y="5843860"/>
            <a:ext cx="2982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证明了大气压的存在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2629" y="5843860"/>
            <a:ext cx="2386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马德堡半球实验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" name="图片 29" descr="矢量智能对象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0663" y="5953010"/>
            <a:ext cx="985361" cy="243364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2957061" y="259055"/>
            <a:ext cx="3198642" cy="735410"/>
            <a:chOff x="2816463" y="403136"/>
            <a:chExt cx="3777801" cy="899144"/>
          </a:xfrm>
        </p:grpSpPr>
        <p:grpSp>
          <p:nvGrpSpPr>
            <p:cNvPr id="32" name="组合 31"/>
            <p:cNvGrpSpPr/>
            <p:nvPr/>
          </p:nvGrpSpPr>
          <p:grpSpPr>
            <a:xfrm>
              <a:off x="2816463" y="403136"/>
              <a:ext cx="3777801" cy="899144"/>
              <a:chOff x="2758540" y="349904"/>
              <a:chExt cx="3777801" cy="899144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3583419" y="1102861"/>
                <a:ext cx="1872208" cy="0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组合 34"/>
              <p:cNvGrpSpPr/>
              <p:nvPr/>
            </p:nvGrpSpPr>
            <p:grpSpPr>
              <a:xfrm>
                <a:off x="2758540" y="349904"/>
                <a:ext cx="3777801" cy="899144"/>
                <a:chOff x="3127094" y="518364"/>
                <a:chExt cx="2896533" cy="689395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3358903" y="667983"/>
                  <a:ext cx="2664724" cy="434877"/>
                </a:xfrm>
                <a:prstGeom prst="roundRect">
                  <a:avLst>
                    <a:gd name="adj" fmla="val 48539"/>
                  </a:avLst>
                </a:prstGeom>
                <a:solidFill>
                  <a:srgbClr val="026BA5"/>
                </a:solidFill>
                <a:ln w="28575">
                  <a:solidFill>
                    <a:schemeClr val="bg1"/>
                  </a:solidFill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8" name="Group 2261"/>
                <p:cNvGrpSpPr/>
                <p:nvPr/>
              </p:nvGrpSpPr>
              <p:grpSpPr>
                <a:xfrm flipH="1">
                  <a:off x="3127094" y="518364"/>
                  <a:ext cx="689395" cy="689395"/>
                  <a:chOff x="-2" y="-1"/>
                  <a:chExt cx="877274" cy="877273"/>
                </a:xfrm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39" name="Shape 2248"/>
                  <p:cNvSpPr/>
                  <p:nvPr/>
                </p:nvSpPr>
                <p:spPr>
                  <a:xfrm>
                    <a:off x="-2" y="-1"/>
                    <a:ext cx="877274" cy="87727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  <a:close/>
                      </a:path>
                    </a:pathLst>
                  </a:custGeom>
                  <a:solidFill>
                    <a:srgbClr val="026BA5"/>
                  </a:solidFill>
                  <a:ln w="28575" cap="flat">
                    <a:solidFill>
                      <a:schemeClr val="bg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  <p:sp>
                <p:nvSpPr>
                  <p:cNvPr id="40" name="Shape 2258"/>
                  <p:cNvSpPr/>
                  <p:nvPr/>
                </p:nvSpPr>
                <p:spPr>
                  <a:xfrm>
                    <a:off x="549890" y="549890"/>
                    <a:ext cx="49604" cy="4960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4168" y="0"/>
                        </a:moveTo>
                        <a:cubicBezTo>
                          <a:pt x="3032" y="1516"/>
                          <a:pt x="1516" y="3032"/>
                          <a:pt x="0" y="4547"/>
                        </a:cubicBezTo>
                        <a:cubicBezTo>
                          <a:pt x="17053" y="21600"/>
                          <a:pt x="17053" y="21600"/>
                          <a:pt x="17053" y="21600"/>
                        </a:cubicBezTo>
                        <a:cubicBezTo>
                          <a:pt x="18568" y="20084"/>
                          <a:pt x="20084" y="18947"/>
                          <a:pt x="21600" y="17432"/>
                        </a:cubicBezTo>
                        <a:cubicBezTo>
                          <a:pt x="4168" y="0"/>
                          <a:pt x="4168" y="0"/>
                          <a:pt x="4168" y="0"/>
                        </a:cubicBezTo>
                      </a:path>
                    </a:pathLst>
                  </a:custGeom>
                  <a:solidFill>
                    <a:srgbClr val="C4C6CA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lvl="0"/>
                    <a:endParaRPr/>
                  </a:p>
                </p:txBody>
              </p:sp>
            </p:grpSp>
          </p:grpSp>
          <p:sp>
            <p:nvSpPr>
              <p:cNvPr id="36" name="文本框 35"/>
              <p:cNvSpPr txBox="1"/>
              <p:nvPr/>
            </p:nvSpPr>
            <p:spPr>
              <a:xfrm>
                <a:off x="3580050" y="545045"/>
                <a:ext cx="2944426" cy="61545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square" rtlCol="0" anchor="t">
                <a:noAutofit/>
                <a:scene3d>
                  <a:camera prst="orthographicFront"/>
                  <a:lightRig rig="threePt" dir="t"/>
                </a:scene3d>
                <a:sp3d>
                  <a:bevelT w="0" h="0"/>
                  <a:bevelB w="0" h="0"/>
                </a:sp3d>
              </a:bodyPr>
              <a:lstStyle/>
              <a:p>
                <a:pPr algn="ctr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  <a:sym typeface="+mn-ea"/>
                  </a:rPr>
                  <a:t>大气压强的存在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3" name="Shape 25434"/>
            <p:cNvSpPr/>
            <p:nvPr/>
          </p:nvSpPr>
          <p:spPr>
            <a:xfrm>
              <a:off x="2997631" y="566701"/>
              <a:ext cx="536808" cy="487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89" y="16180"/>
                  </a:moveTo>
                  <a:lnTo>
                    <a:pt x="19889" y="9897"/>
                  </a:lnTo>
                  <a:lnTo>
                    <a:pt x="11620" y="9897"/>
                  </a:lnTo>
                  <a:lnTo>
                    <a:pt x="11620" y="5420"/>
                  </a:lnTo>
                  <a:lnTo>
                    <a:pt x="13331" y="5420"/>
                  </a:lnTo>
                  <a:lnTo>
                    <a:pt x="13331" y="0"/>
                  </a:lnTo>
                  <a:lnTo>
                    <a:pt x="8269" y="0"/>
                  </a:lnTo>
                  <a:lnTo>
                    <a:pt x="8269" y="5420"/>
                  </a:lnTo>
                  <a:lnTo>
                    <a:pt x="9980" y="5420"/>
                  </a:lnTo>
                  <a:lnTo>
                    <a:pt x="9980" y="9897"/>
                  </a:lnTo>
                  <a:lnTo>
                    <a:pt x="1711" y="9897"/>
                  </a:lnTo>
                  <a:lnTo>
                    <a:pt x="1711" y="16180"/>
                  </a:lnTo>
                  <a:lnTo>
                    <a:pt x="0" y="16180"/>
                  </a:lnTo>
                  <a:lnTo>
                    <a:pt x="0" y="21600"/>
                  </a:lnTo>
                  <a:lnTo>
                    <a:pt x="4919" y="21600"/>
                  </a:lnTo>
                  <a:lnTo>
                    <a:pt x="4919" y="16180"/>
                  </a:lnTo>
                  <a:lnTo>
                    <a:pt x="3350" y="16180"/>
                  </a:lnTo>
                  <a:lnTo>
                    <a:pt x="3350" y="11703"/>
                  </a:lnTo>
                  <a:lnTo>
                    <a:pt x="9980" y="11703"/>
                  </a:lnTo>
                  <a:lnTo>
                    <a:pt x="9980" y="16180"/>
                  </a:lnTo>
                  <a:lnTo>
                    <a:pt x="8269" y="16180"/>
                  </a:lnTo>
                  <a:lnTo>
                    <a:pt x="8269" y="21600"/>
                  </a:lnTo>
                  <a:lnTo>
                    <a:pt x="13331" y="21600"/>
                  </a:lnTo>
                  <a:lnTo>
                    <a:pt x="13331" y="16180"/>
                  </a:lnTo>
                  <a:lnTo>
                    <a:pt x="11620" y="16180"/>
                  </a:lnTo>
                  <a:lnTo>
                    <a:pt x="11620" y="11703"/>
                  </a:lnTo>
                  <a:lnTo>
                    <a:pt x="18250" y="11703"/>
                  </a:lnTo>
                  <a:lnTo>
                    <a:pt x="18250" y="16180"/>
                  </a:lnTo>
                  <a:lnTo>
                    <a:pt x="16681" y="16180"/>
                  </a:lnTo>
                  <a:lnTo>
                    <a:pt x="16681" y="21600"/>
                  </a:lnTo>
                  <a:lnTo>
                    <a:pt x="21600" y="21600"/>
                  </a:lnTo>
                  <a:lnTo>
                    <a:pt x="21600" y="16180"/>
                  </a:lnTo>
                  <a:lnTo>
                    <a:pt x="19889" y="1618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4966" y="3288372"/>
            <a:ext cx="7268685" cy="220356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8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0"/>
            </p:par>
          </p:childTnLst>
        </p:cTn>
      </p:par>
    </p:tnLst>
    <p:bldLst>
      <p:bldP spid="25" grpId="0"/>
      <p:bldP spid="26" grpId="0" animBg="1"/>
      <p:bldP spid="2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26031" y="653627"/>
            <a:ext cx="2412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大气压的“力量”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rot="20635016">
            <a:off x="5399977" y="5750227"/>
            <a:ext cx="2835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大气压究竟有多大？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704" y="5575035"/>
            <a:ext cx="895897" cy="93448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rot="727693">
            <a:off x="8567528" y="5869993"/>
            <a:ext cx="17421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如何测量？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64990" y="1368762"/>
            <a:ext cx="6861145" cy="3848421"/>
            <a:chOff x="3836710" y="1581489"/>
            <a:chExt cx="6861145" cy="384842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巨大油罐车被抽走空气后会怎样？瞬间被大气压压扁！_Trim">
              <a:hlinkClick r:id="" action="ppaction://media"/>
            </p:cNvPr>
            <p:cNvPicPr>
              <a:picLocks noChangeAspect="1"/>
            </p:cNvPicPr>
            <p:nvPr>
              <a:videoFile r:link="rId2"/>
              <p:extLst>
                <p:ext uri="{DAA4B4D4-6D71-4841-9C94-3DE7FCFB9230}">
                  <p14:media xmlns:p14="http://schemas.microsoft.com/office/powerpoint/2010/main" r:embed="rId1"/>
                </p:ext>
              </p:extLst>
            </p:nvPr>
          </p:nvPicPr>
          <p:blipFill>
            <a:blip r:embed="rId6"/>
            <a:stretch>
              <a:fillRect/>
            </a:stretch>
          </p:blipFill>
          <p:spPr>
            <a:xfrm>
              <a:off x="3836710" y="1581489"/>
              <a:ext cx="6825006" cy="383906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326221" flipV="1">
              <a:off x="10034779" y="4733429"/>
              <a:ext cx="663076" cy="696481"/>
            </a:xfrm>
            <a:prstGeom prst="rect">
              <a:avLst/>
            </a:prstGeom>
          </p:spPr>
        </p:pic>
        <p:sp>
          <p:nvSpPr>
            <p:cNvPr id="6" name="圆角矩形 5"/>
            <p:cNvSpPr/>
            <p:nvPr/>
          </p:nvSpPr>
          <p:spPr>
            <a:xfrm>
              <a:off x="9410331" y="1800520"/>
              <a:ext cx="1159497" cy="326206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 w="317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b="1" dirty="0" smtClean="0">
                  <a:solidFill>
                    <a:srgbClr val="0070C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大气压强</a:t>
              </a:r>
              <a:endParaRPr lang="zh-CN" altLang="en-US" sz="16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56" y="1415846"/>
            <a:ext cx="1572904" cy="65842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68482" y="146883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知识讲解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6056" y="2275316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261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32"/>
            </p:par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7" grpId="0"/>
      <p:bldP spid="27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1095348" y="3350600"/>
            <a:ext cx="359789" cy="45833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645138" y="2531185"/>
            <a:ext cx="634631" cy="45592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10308012" y="2178267"/>
            <a:ext cx="523386" cy="45833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79586" y="597208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大气压的测量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612705" y="2239914"/>
            <a:ext cx="50953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）取一根长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r>
              <a:rPr lang="en-US" altLang="zh-CN" sz="2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、一端封闭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的细玻璃管，将玻璃管灌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水银；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2705" y="3366203"/>
            <a:ext cx="52179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）用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手指将管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口堵住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然后将玻璃管倒插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在水银槽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中；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12705" y="4476889"/>
            <a:ext cx="52179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）放开堵管口的手指，让管内的水银流出， 观察实验现象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13981" y="4606749"/>
            <a:ext cx="1561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托里拆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利实验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7738" y="1673353"/>
            <a:ext cx="2745764" cy="28376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800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49"/>
            </p:par>
          </p:childTnLst>
        </p:cTn>
      </p:par>
    </p:tnLst>
    <p:bldLst>
      <p:bldP spid="8" grpId="0"/>
      <p:bldP spid="4" grpId="0"/>
      <p:bldP spid="10" grpId="0"/>
      <p:bldP spid="11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51186" y="55475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大气压的测量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2486">
            <a:off x="6960011" y="5712994"/>
            <a:ext cx="496977" cy="21142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534887" y="5381240"/>
            <a:ext cx="2225224" cy="880660"/>
            <a:chOff x="5298542" y="5781780"/>
            <a:chExt cx="2225224" cy="880660"/>
          </a:xfrm>
        </p:grpSpPr>
        <p:sp>
          <p:nvSpPr>
            <p:cNvPr id="10" name="矩形 9"/>
            <p:cNvSpPr/>
            <p:nvPr/>
          </p:nvSpPr>
          <p:spPr>
            <a:xfrm>
              <a:off x="5432564" y="5868167"/>
              <a:ext cx="201884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大气压支持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管内水银柱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不会落下</a:t>
              </a: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5298542" y="5781780"/>
              <a:ext cx="2225224" cy="880660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36552" y="5375517"/>
            <a:ext cx="2634368" cy="886383"/>
            <a:chOff x="8502158" y="5397446"/>
            <a:chExt cx="2634368" cy="886383"/>
          </a:xfrm>
        </p:grpSpPr>
        <p:sp>
          <p:nvSpPr>
            <p:cNvPr id="11" name="矩形 10"/>
            <p:cNvSpPr/>
            <p:nvPr/>
          </p:nvSpPr>
          <p:spPr>
            <a:xfrm>
              <a:off x="8579999" y="5486694"/>
              <a:ext cx="253344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大气压的</a:t>
              </a:r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数值等于管内水银柱产生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的压强</a:t>
              </a: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8502158" y="5397446"/>
              <a:ext cx="2634368" cy="886383"/>
            </a:xfrm>
            <a:prstGeom prst="roundRect">
              <a:avLst/>
            </a:prstGeom>
            <a:noFill/>
            <a:ln w="19050"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6488662" y="2911066"/>
            <a:ext cx="42037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管内水银面下降到一定高度时就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不再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下降，这时管内外水银面高度差约</a:t>
            </a:r>
            <a:r>
              <a:rPr lang="en-US" altLang="zh-CN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760 mm</a:t>
            </a:r>
            <a:endParaRPr lang="zh-CN" altLang="en-US" sz="2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6211066" y="2454097"/>
            <a:ext cx="4771159" cy="1714539"/>
          </a:xfrm>
          <a:prstGeom prst="round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514521" y="2197598"/>
            <a:ext cx="1272005" cy="4377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实验现象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4421" y="1320883"/>
            <a:ext cx="1658839" cy="3383051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 rot="5400000">
            <a:off x="4585027" y="3836087"/>
            <a:ext cx="370611" cy="112382"/>
          </a:xfrm>
          <a:prstGeom prst="rightArrow">
            <a:avLst>
              <a:gd name="adj1" fmla="val 50000"/>
              <a:gd name="adj2" fmla="val 103058"/>
            </a:avLst>
          </a:prstGeom>
          <a:solidFill>
            <a:srgbClr val="FF000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" name="右箭头 41"/>
          <p:cNvSpPr/>
          <p:nvPr/>
        </p:nvSpPr>
        <p:spPr>
          <a:xfrm rot="5400000">
            <a:off x="5042642" y="3831789"/>
            <a:ext cx="361184" cy="111551"/>
          </a:xfrm>
          <a:prstGeom prst="rightArrow">
            <a:avLst>
              <a:gd name="adj1" fmla="val 50000"/>
              <a:gd name="adj2" fmla="val 103058"/>
            </a:avLst>
          </a:prstGeom>
          <a:solidFill>
            <a:srgbClr val="FF0000"/>
          </a:solid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27759" y="1160337"/>
            <a:ext cx="775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真空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5001599" y="1446779"/>
            <a:ext cx="446812" cy="13471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4911656" y="3311366"/>
            <a:ext cx="1073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大气压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4740570" y="1833394"/>
            <a:ext cx="202899" cy="2234763"/>
          </a:xfrm>
          <a:prstGeom prst="leftBrace">
            <a:avLst>
              <a:gd name="adj1" fmla="val 25589"/>
              <a:gd name="adj2" fmla="val 47602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60806" y="231090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管内水银柱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57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9"/>
            </p:par>
          </p:childTnLst>
        </p:cTn>
      </p:par>
    </p:tnLst>
    <p:bldLst>
      <p:bldP spid="28" grpId="0"/>
      <p:bldP spid="29" grpId="0" animBg="1"/>
      <p:bldP spid="30" grpId="0" animBg="1"/>
      <p:bldP spid="13" grpId="0" animBg="1"/>
      <p:bldP spid="42" grpId="0" animBg="1"/>
      <p:bldP spid="14" grpId="0"/>
      <p:bldP spid="49" grpId="0"/>
      <p:bldP spid="21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51186" y="554752"/>
            <a:ext cx="20313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大气压的测量</a:t>
            </a:r>
            <a:endParaRPr lang="zh-CN" altLang="en-US" sz="240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9234" y="1363545"/>
            <a:ext cx="2424302" cy="29298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54674" y="4520759"/>
            <a:ext cx="1456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玻璃管倾斜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68052" y="4955609"/>
            <a:ext cx="1812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玻璃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管的粗细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4801" y="5052559"/>
            <a:ext cx="219602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管内外水银面竖直高度差不变</a:t>
            </a:r>
            <a:endParaRPr lang="zh-CN" altLang="en-US" sz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 flipH="1">
            <a:off x="5819822" y="4620132"/>
            <a:ext cx="234537" cy="1637628"/>
          </a:xfrm>
          <a:prstGeom prst="leftBrace">
            <a:avLst>
              <a:gd name="adj1" fmla="val 25589"/>
              <a:gd name="adj2" fmla="val 47602"/>
            </a:avLst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865955" y="5825308"/>
            <a:ext cx="20172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上下移动玻璃管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68052" y="5390459"/>
            <a:ext cx="18124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玻璃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管的形状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 descr="矢量智能对象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9978" y="5330244"/>
            <a:ext cx="617521" cy="1525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370" y="5688437"/>
            <a:ext cx="926104" cy="964871"/>
          </a:xfrm>
          <a:prstGeom prst="rect">
            <a:avLst/>
          </a:prstGeom>
        </p:spPr>
      </p:pic>
      <p:sp>
        <p:nvSpPr>
          <p:cNvPr id="41" name="椭圆形标注 40"/>
          <p:cNvSpPr/>
          <p:nvPr/>
        </p:nvSpPr>
        <p:spPr>
          <a:xfrm>
            <a:off x="9213896" y="4293388"/>
            <a:ext cx="2604997" cy="1217434"/>
          </a:xfrm>
          <a:prstGeom prst="wedgeEllipseCallout">
            <a:avLst>
              <a:gd name="adj1" fmla="val 29853"/>
              <a:gd name="adj2" fmla="val 59266"/>
            </a:avLst>
          </a:prstGeom>
          <a:noFill/>
          <a:ln w="12700">
            <a:solidFill>
              <a:schemeClr val="tx2">
                <a:lumMod val="40000"/>
                <a:lumOff val="60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610488" y="4443311"/>
            <a:ext cx="2106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如果在玻璃管顶部开一小孔，会发生什么？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托里拆利实验_Tri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995169" y="1466041"/>
            <a:ext cx="3422792" cy="2567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3" name="组合 32"/>
          <p:cNvGrpSpPr/>
          <p:nvPr/>
        </p:nvGrpSpPr>
        <p:grpSpPr>
          <a:xfrm>
            <a:off x="95851" y="1415801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2275315"/>
            <a:ext cx="1572904" cy="658425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51" y="556374"/>
            <a:ext cx="1572904" cy="65842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157749" y="2341764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实验探究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57749" y="630095"/>
            <a:ext cx="1461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课引入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96056" y="3994254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134785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</a:t>
              </a:r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堂</a:t>
              </a:r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6056" y="5713109"/>
            <a:ext cx="1572699" cy="658339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6056" y="4853723"/>
            <a:ext cx="1572699" cy="658339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984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par>
              <p:cTn id="61"/>
            </p:par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4" grpId="0"/>
      <p:bldP spid="5" grpId="0"/>
      <p:bldP spid="7" grpId="0"/>
      <p:bldP spid="35" grpId="0" animBg="1"/>
      <p:bldP spid="37" grpId="0"/>
      <p:bldP spid="38" grpId="0"/>
      <p:bldP spid="41" grpId="0" animBg="1"/>
      <p:bldP spid="42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13918</TotalTime>
  <Words>1643</Words>
  <Application>Microsoft Office PowerPoint</Application>
  <PresentationFormat>宽屏</PresentationFormat>
  <Paragraphs>349</Paragraphs>
  <Slides>25</Slides>
  <Notes>22</Notes>
  <HiddenSlides>0</HiddenSlides>
  <MMClips>6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仿宋</vt:lpstr>
      <vt:lpstr>黑体</vt:lpstr>
      <vt:lpstr>楷体</vt:lpstr>
      <vt:lpstr>隶书</vt:lpstr>
      <vt:lpstr>宋体</vt:lpstr>
      <vt:lpstr>Microsoft YaHei</vt:lpstr>
      <vt:lpstr>Microsoft YaHei</vt:lpstr>
      <vt:lpstr>Arial</vt:lpstr>
      <vt:lpstr>Calibri</vt:lpstr>
      <vt:lpstr>Times New Roman</vt:lpstr>
      <vt:lpstr>主题1</vt:lpstr>
      <vt:lpstr>Office 主题</vt:lpstr>
      <vt:lpstr>第九章 压强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高洋</cp:lastModifiedBy>
  <cp:revision>1502</cp:revision>
  <cp:lastPrinted>2021-03-01T08:24:18Z</cp:lastPrinted>
  <dcterms:created xsi:type="dcterms:W3CDTF">2018-12-13T05:08:29Z</dcterms:created>
  <dcterms:modified xsi:type="dcterms:W3CDTF">2022-02-21T05:44:03Z</dcterms:modified>
</cp:coreProperties>
</file>