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1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1.xml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slide" Target="slide1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.xml"/><Relationship Id="rId11" Type="http://schemas.openxmlformats.org/officeDocument/2006/relationships/slide" Target="slide22.xml"/><Relationship Id="rId10" Type="http://schemas.openxmlformats.org/officeDocument/2006/relationships/slide" Target="slide2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6.xml"/><Relationship Id="rId1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7.tif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tags" Target="../tags/tag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109788" y="2805430"/>
            <a:ext cx="797306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黑体" panose="02010609060101010101" pitchFamily="49" charset="-122"/>
              </a:rPr>
              <a:t>第十一讲　内能与热机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0253" y="923925"/>
            <a:ext cx="6599555" cy="737235"/>
            <a:chOff x="1156" y="3006"/>
            <a:chExt cx="10393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06"/>
              <a:ext cx="9999" cy="1161"/>
              <a:chOff x="1324" y="1650"/>
              <a:chExt cx="9999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81" y="1650"/>
                <a:ext cx="6742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热学综合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(2018.16、2015.6)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85178" y="1694815"/>
            <a:ext cx="106051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12. (2015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厨房中的物理，下列叙述中错误的是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筷子夹食物，筷子是省力杠杆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利用煤气煮饭是因为煤气热值较高、污染小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炒菜时闻到香味是扩散现象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利用水比热容较大的特点来冷却食物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13. (2018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泡温泉时感觉身体会发热，这是通过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的方式改变了身体的内能．烈日下，小兵去游泳池游泳，他感觉到游泳池边的水泥地面很烫脚，但游泳池里的水却很凉，这是因为水的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较大的缘故．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432483" y="182753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04238" y="4572000"/>
            <a:ext cx="1431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热传递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73583" y="5629910"/>
            <a:ext cx="1147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526088" y="3342640"/>
            <a:ext cx="1343025" cy="845185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71" y="0"/>
                  <a:pt x="969760" y="122491"/>
                  <a:pt x="969760" y="273600"/>
                </a:cubicBezTo>
                <a:cubicBezTo>
                  <a:pt x="969760" y="424709"/>
                  <a:pt x="847271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sz="2400" dirty="0" err="1">
                <a:solidFill>
                  <a:srgbClr val="454545"/>
                </a:solidFill>
                <a:latin typeface="方正粗黑宋简体" panose="02000000000000000000" charset="-122"/>
              </a:rPr>
              <a:t>内能</a:t>
            </a:r>
            <a:r>
              <a:rPr lang="zh-CN" sz="2400" dirty="0">
                <a:solidFill>
                  <a:srgbClr val="45454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与</a:t>
            </a:r>
            <a:endParaRPr lang="zh-CN" sz="2400" dirty="0">
              <a:solidFill>
                <a:srgbClr val="454545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>
              <a:lnSpc>
                <a:spcPct val="100000"/>
              </a:lnSpc>
            </a:pPr>
            <a:r>
              <a:rPr lang="zh-CN" sz="2400" dirty="0">
                <a:solidFill>
                  <a:srgbClr val="45454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热机</a:t>
            </a:r>
            <a:endParaRPr lang="zh-CN" sz="2400" dirty="0">
              <a:solidFill>
                <a:srgbClr val="454545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74148" y="4679315"/>
            <a:ext cx="2571750" cy="1188085"/>
            <a:chOff x="6257" y="8047"/>
            <a:chExt cx="4050" cy="1871"/>
          </a:xfrm>
        </p:grpSpPr>
        <p:sp>
          <p:nvSpPr>
            <p:cNvPr id="103" name="MMConnector"/>
            <p:cNvSpPr/>
            <p:nvPr/>
          </p:nvSpPr>
          <p:spPr>
            <a:xfrm>
              <a:off x="8874" y="8047"/>
              <a:ext cx="1433" cy="1871"/>
            </a:xfrm>
            <a:custGeom>
              <a:avLst/>
              <a:gdLst/>
              <a:ahLst/>
              <a:cxnLst/>
              <a:rect l="0" t="0" r="0" b="0"/>
              <a:pathLst>
                <a:path w="893366" h="1014110">
                  <a:moveTo>
                    <a:pt x="272811" y="-386787"/>
                  </a:moveTo>
                  <a:cubicBezTo>
                    <a:pt x="284655" y="-401837"/>
                    <a:pt x="283181" y="-419262"/>
                    <a:pt x="271694" y="-428322"/>
                  </a:cubicBezTo>
                  <a:cubicBezTo>
                    <a:pt x="260208" y="-437383"/>
                    <a:pt x="242396" y="-435157"/>
                    <a:pt x="231041" y="-419734"/>
                  </a:cubicBezTo>
                  <a:cubicBezTo>
                    <a:pt x="220225" y="-405044"/>
                    <a:pt x="209408" y="-390353"/>
                    <a:pt x="199124" y="-375378"/>
                  </a:cubicBezTo>
                  <a:cubicBezTo>
                    <a:pt x="188839" y="-360402"/>
                    <a:pt x="179087" y="-345140"/>
                    <a:pt x="169628" y="-329749"/>
                  </a:cubicBezTo>
                  <a:cubicBezTo>
                    <a:pt x="160170" y="-314357"/>
                    <a:pt x="151005" y="-298836"/>
                    <a:pt x="142113" y="-283201"/>
                  </a:cubicBezTo>
                  <a:cubicBezTo>
                    <a:pt x="133220" y="-267566"/>
                    <a:pt x="124600" y="-251818"/>
                    <a:pt x="116181" y="-235996"/>
                  </a:cubicBezTo>
                  <a:cubicBezTo>
                    <a:pt x="107763" y="-220175"/>
                    <a:pt x="99546" y="-204280"/>
                    <a:pt x="91482" y="-188336"/>
                  </a:cubicBezTo>
                  <a:cubicBezTo>
                    <a:pt x="83418" y="-172393"/>
                    <a:pt x="75506" y="-156400"/>
                    <a:pt x="67700" y="-140380"/>
                  </a:cubicBezTo>
                  <a:cubicBezTo>
                    <a:pt x="59893" y="-124360"/>
                    <a:pt x="52191" y="-108312"/>
                    <a:pt x="44550" y="-92257"/>
                  </a:cubicBezTo>
                  <a:cubicBezTo>
                    <a:pt x="36909" y="-76201"/>
                    <a:pt x="29329" y="-60137"/>
                    <a:pt x="21770" y="-44081"/>
                  </a:cubicBezTo>
                  <a:cubicBezTo>
                    <a:pt x="14210" y="-28026"/>
                    <a:pt x="6670" y="-11979"/>
                    <a:pt x="-889" y="4042"/>
                  </a:cubicBezTo>
                  <a:cubicBezTo>
                    <a:pt x="-8449" y="20062"/>
                    <a:pt x="-16028" y="36057"/>
                    <a:pt x="-23667" y="52009"/>
                  </a:cubicBezTo>
                  <a:cubicBezTo>
                    <a:pt x="-31306" y="67960"/>
                    <a:pt x="-39004" y="83867"/>
                    <a:pt x="-46802" y="99711"/>
                  </a:cubicBezTo>
                  <a:cubicBezTo>
                    <a:pt x="-54600" y="115555"/>
                    <a:pt x="-62498" y="131335"/>
                    <a:pt x="-70537" y="147029"/>
                  </a:cubicBezTo>
                  <a:cubicBezTo>
                    <a:pt x="-78576" y="162722"/>
                    <a:pt x="-86757" y="178330"/>
                    <a:pt x="-95123" y="193823"/>
                  </a:cubicBezTo>
                  <a:cubicBezTo>
                    <a:pt x="-103489" y="209316"/>
                    <a:pt x="-112040" y="224695"/>
                    <a:pt x="-120823" y="239926"/>
                  </a:cubicBezTo>
                  <a:cubicBezTo>
                    <a:pt x="-129606" y="255158"/>
                    <a:pt x="-138622" y="270241"/>
                    <a:pt x="-147918" y="285135"/>
                  </a:cubicBezTo>
                  <a:cubicBezTo>
                    <a:pt x="-157215" y="300028"/>
                    <a:pt x="-166794" y="314732"/>
                    <a:pt x="-176706" y="329192"/>
                  </a:cubicBezTo>
                  <a:cubicBezTo>
                    <a:pt x="-186618" y="343653"/>
                    <a:pt x="-196864" y="357871"/>
                    <a:pt x="-207496" y="371780"/>
                  </a:cubicBezTo>
                  <a:cubicBezTo>
                    <a:pt x="-218128" y="385688"/>
                    <a:pt x="-229147" y="399288"/>
                    <a:pt x="-240602" y="412496"/>
                  </a:cubicBezTo>
                  <a:cubicBezTo>
                    <a:pt x="-252057" y="425705"/>
                    <a:pt x="-263948" y="438523"/>
                    <a:pt x="-276317" y="450852"/>
                  </a:cubicBezTo>
                  <a:cubicBezTo>
                    <a:pt x="-288686" y="463181"/>
                    <a:pt x="-301533" y="475022"/>
                    <a:pt x="-314879" y="486264"/>
                  </a:cubicBezTo>
                  <a:cubicBezTo>
                    <a:pt x="-328225" y="497507"/>
                    <a:pt x="-342071" y="508151"/>
                    <a:pt x="-356418" y="518084"/>
                  </a:cubicBezTo>
                  <a:cubicBezTo>
                    <a:pt x="-370765" y="528018"/>
                    <a:pt x="-385613" y="537241"/>
                    <a:pt x="-400900" y="545652"/>
                  </a:cubicBezTo>
                  <a:cubicBezTo>
                    <a:pt x="-416187" y="554064"/>
                    <a:pt x="-431914" y="561664"/>
                    <a:pt x="-448086" y="568391"/>
                  </a:cubicBezTo>
                  <a:cubicBezTo>
                    <a:pt x="-464258" y="575117"/>
                    <a:pt x="-480876" y="580970"/>
                    <a:pt x="-497542" y="585908"/>
                  </a:cubicBezTo>
                  <a:cubicBezTo>
                    <a:pt x="-514208" y="590847"/>
                    <a:pt x="-530922" y="594870"/>
                    <a:pt x="-548698" y="598076"/>
                  </a:cubicBezTo>
                  <a:cubicBezTo>
                    <a:pt x="-566475" y="601282"/>
                    <a:pt x="-585314" y="603672"/>
                    <a:pt x="-600948" y="605032"/>
                  </a:cubicBezTo>
                  <a:cubicBezTo>
                    <a:pt x="-616582" y="606392"/>
                    <a:pt x="-629011" y="606721"/>
                    <a:pt x="-641440" y="607050"/>
                  </a:cubicBezTo>
                  <a:cubicBezTo>
                    <a:pt x="-644175" y="607122"/>
                    <a:pt x="-646000" y="608760"/>
                    <a:pt x="-646000" y="610850"/>
                  </a:cubicBezTo>
                  <a:cubicBezTo>
                    <a:pt x="-646000" y="612940"/>
                    <a:pt x="-644176" y="614635"/>
                    <a:pt x="-641440" y="614650"/>
                  </a:cubicBezTo>
                  <a:cubicBezTo>
                    <a:pt x="-628848" y="614720"/>
                    <a:pt x="-616257" y="614791"/>
                    <a:pt x="-600340" y="613919"/>
                  </a:cubicBezTo>
                  <a:cubicBezTo>
                    <a:pt x="-584423" y="613046"/>
                    <a:pt x="-565182" y="611231"/>
                    <a:pt x="-546950" y="608542"/>
                  </a:cubicBezTo>
                  <a:cubicBezTo>
                    <a:pt x="-528717" y="605853"/>
                    <a:pt x="-511495" y="602289"/>
                    <a:pt x="-494256" y="597776"/>
                  </a:cubicBezTo>
                  <a:cubicBezTo>
                    <a:pt x="-477017" y="593264"/>
                    <a:pt x="-459761" y="587802"/>
                    <a:pt x="-442905" y="581416"/>
                  </a:cubicBezTo>
                  <a:cubicBezTo>
                    <a:pt x="-426049" y="575030"/>
                    <a:pt x="-409593" y="567719"/>
                    <a:pt x="-393549" y="559550"/>
                  </a:cubicBezTo>
                  <a:cubicBezTo>
                    <a:pt x="-377505" y="551380"/>
                    <a:pt x="-361873" y="542350"/>
                    <a:pt x="-346732" y="532569"/>
                  </a:cubicBezTo>
                  <a:cubicBezTo>
                    <a:pt x="-331591" y="522788"/>
                    <a:pt x="-316942" y="512255"/>
                    <a:pt x="-302795" y="501093"/>
                  </a:cubicBezTo>
                  <a:cubicBezTo>
                    <a:pt x="-288649" y="489931"/>
                    <a:pt x="-275006" y="478141"/>
                    <a:pt x="-261852" y="465843"/>
                  </a:cubicBezTo>
                  <a:cubicBezTo>
                    <a:pt x="-248697" y="453545"/>
                    <a:pt x="-236032" y="440741"/>
                    <a:pt x="-223818" y="427536"/>
                  </a:cubicBezTo>
                  <a:cubicBezTo>
                    <a:pt x="-211604" y="414331"/>
                    <a:pt x="-199841" y="400726"/>
                    <a:pt x="-188480" y="386811"/>
                  </a:cubicBezTo>
                  <a:cubicBezTo>
                    <a:pt x="-177118" y="372896"/>
                    <a:pt x="-166159" y="358669"/>
                    <a:pt x="-155548" y="344205"/>
                  </a:cubicBezTo>
                  <a:cubicBezTo>
                    <a:pt x="-144936" y="329740"/>
                    <a:pt x="-134673" y="315036"/>
                    <a:pt x="-124706" y="300151"/>
                  </a:cubicBezTo>
                  <a:cubicBezTo>
                    <a:pt x="-114738" y="285266"/>
                    <a:pt x="-105066" y="270200"/>
                    <a:pt x="-95638" y="254997"/>
                  </a:cubicBezTo>
                  <a:cubicBezTo>
                    <a:pt x="-86210" y="239794"/>
                    <a:pt x="-77026" y="224455"/>
                    <a:pt x="-68040" y="209016"/>
                  </a:cubicBezTo>
                  <a:cubicBezTo>
                    <a:pt x="-59053" y="193577"/>
                    <a:pt x="-50264" y="178039"/>
                    <a:pt x="-41627" y="162431"/>
                  </a:cubicBezTo>
                  <a:cubicBezTo>
                    <a:pt x="-32990" y="146823"/>
                    <a:pt x="-24506" y="131145"/>
                    <a:pt x="-16132" y="115424"/>
                  </a:cubicBezTo>
                  <a:cubicBezTo>
                    <a:pt x="-7759" y="99702"/>
                    <a:pt x="504" y="83937"/>
                    <a:pt x="8695" y="68150"/>
                  </a:cubicBezTo>
                  <a:cubicBezTo>
                    <a:pt x="16887" y="52364"/>
                    <a:pt x="25007" y="36556"/>
                    <a:pt x="33094" y="20748"/>
                  </a:cubicBezTo>
                  <a:cubicBezTo>
                    <a:pt x="41182" y="4940"/>
                    <a:pt x="49237" y="-10867"/>
                    <a:pt x="57297" y="-26654"/>
                  </a:cubicBezTo>
                  <a:cubicBezTo>
                    <a:pt x="65357" y="-42440"/>
                    <a:pt x="73423" y="-58205"/>
                    <a:pt x="81532" y="-73927"/>
                  </a:cubicBezTo>
                  <a:cubicBezTo>
                    <a:pt x="89641" y="-89649"/>
                    <a:pt x="97794" y="-105328"/>
                    <a:pt x="106030" y="-120939"/>
                  </a:cubicBezTo>
                  <a:cubicBezTo>
                    <a:pt x="114266" y="-136550"/>
                    <a:pt x="122585" y="-152093"/>
                    <a:pt x="131029" y="-167540"/>
                  </a:cubicBezTo>
                  <a:cubicBezTo>
                    <a:pt x="139473" y="-182986"/>
                    <a:pt x="148043" y="-198336"/>
                    <a:pt x="156778" y="-213557"/>
                  </a:cubicBezTo>
                  <a:cubicBezTo>
                    <a:pt x="165514" y="-228778"/>
                    <a:pt x="174417" y="-243871"/>
                    <a:pt x="183542" y="-258784"/>
                  </a:cubicBezTo>
                  <a:cubicBezTo>
                    <a:pt x="192667" y="-273696"/>
                    <a:pt x="202015" y="-288428"/>
                    <a:pt x="211602" y="-302961"/>
                  </a:cubicBezTo>
                  <a:cubicBezTo>
                    <a:pt x="221188" y="-317494"/>
                    <a:pt x="231014" y="-331828"/>
                    <a:pt x="241255" y="-345766"/>
                  </a:cubicBezTo>
                  <a:cubicBezTo>
                    <a:pt x="251496" y="-359704"/>
                    <a:pt x="262154" y="-373245"/>
                    <a:pt x="272811" y="-38678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6257" y="8766"/>
              <a:ext cx="1608" cy="7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比热容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98628" y="1906270"/>
            <a:ext cx="1278255" cy="2169795"/>
            <a:chOff x="10705" y="3228"/>
            <a:chExt cx="2013" cy="3417"/>
          </a:xfrm>
        </p:grpSpPr>
        <p:sp>
          <p:nvSpPr>
            <p:cNvPr id="105" name="MMConnector"/>
            <p:cNvSpPr/>
            <p:nvPr/>
          </p:nvSpPr>
          <p:spPr>
            <a:xfrm>
              <a:off x="10705" y="4759"/>
              <a:ext cx="973" cy="1886"/>
            </a:xfrm>
            <a:custGeom>
              <a:avLst/>
              <a:gdLst/>
              <a:ahLst/>
              <a:cxnLst/>
              <a:rect l="0" t="0" r="0" b="0"/>
              <a:pathLst>
                <a:path w="871865" h="775361">
                  <a:moveTo>
                    <a:pt x="-249522" y="275670"/>
                  </a:moveTo>
                  <a:cubicBezTo>
                    <a:pt x="-262891" y="289384"/>
                    <a:pt x="-263148" y="306919"/>
                    <a:pt x="-252645" y="317103"/>
                  </a:cubicBezTo>
                  <a:cubicBezTo>
                    <a:pt x="-242142" y="327287"/>
                    <a:pt x="-224173" y="326909"/>
                    <a:pt x="-211328" y="312703"/>
                  </a:cubicBezTo>
                  <a:cubicBezTo>
                    <a:pt x="-199112" y="299193"/>
                    <a:pt x="-186897" y="285684"/>
                    <a:pt x="-175153" y="271858"/>
                  </a:cubicBezTo>
                  <a:cubicBezTo>
                    <a:pt x="-163409" y="258032"/>
                    <a:pt x="-152138" y="243889"/>
                    <a:pt x="-141126" y="229601"/>
                  </a:cubicBezTo>
                  <a:cubicBezTo>
                    <a:pt x="-130115" y="215313"/>
                    <a:pt x="-119364" y="200880"/>
                    <a:pt x="-108848" y="186324"/>
                  </a:cubicBezTo>
                  <a:cubicBezTo>
                    <a:pt x="-98332" y="171768"/>
                    <a:pt x="-88051" y="157089"/>
                    <a:pt x="-77933" y="142338"/>
                  </a:cubicBezTo>
                  <a:cubicBezTo>
                    <a:pt x="-67816" y="127587"/>
                    <a:pt x="-57863" y="112763"/>
                    <a:pt x="-48019" y="97900"/>
                  </a:cubicBezTo>
                  <a:cubicBezTo>
                    <a:pt x="-38176" y="83037"/>
                    <a:pt x="-28442" y="68135"/>
                    <a:pt x="-18763" y="53227"/>
                  </a:cubicBezTo>
                  <a:cubicBezTo>
                    <a:pt x="-9084" y="38319"/>
                    <a:pt x="541" y="23404"/>
                    <a:pt x="10162" y="8514"/>
                  </a:cubicBezTo>
                  <a:cubicBezTo>
                    <a:pt x="19784" y="-6376"/>
                    <a:pt x="29402" y="-21241"/>
                    <a:pt x="39070" y="-36051"/>
                  </a:cubicBezTo>
                  <a:cubicBezTo>
                    <a:pt x="48737" y="-50861"/>
                    <a:pt x="58454" y="-65616"/>
                    <a:pt x="68270" y="-80281"/>
                  </a:cubicBezTo>
                  <a:cubicBezTo>
                    <a:pt x="78087" y="-94947"/>
                    <a:pt x="88003" y="-109523"/>
                    <a:pt x="98073" y="-123972"/>
                  </a:cubicBezTo>
                  <a:cubicBezTo>
                    <a:pt x="108142" y="-138422"/>
                    <a:pt x="118363" y="-152744"/>
                    <a:pt x="128790" y="-166895"/>
                  </a:cubicBezTo>
                  <a:cubicBezTo>
                    <a:pt x="139217" y="-181046"/>
                    <a:pt x="149849" y="-195026"/>
                    <a:pt x="160741" y="-208781"/>
                  </a:cubicBezTo>
                  <a:cubicBezTo>
                    <a:pt x="171633" y="-222536"/>
                    <a:pt x="182784" y="-236067"/>
                    <a:pt x="194248" y="-249310"/>
                  </a:cubicBezTo>
                  <a:cubicBezTo>
                    <a:pt x="205712" y="-262552"/>
                    <a:pt x="217489" y="-275507"/>
                    <a:pt x="229628" y="-288096"/>
                  </a:cubicBezTo>
                  <a:cubicBezTo>
                    <a:pt x="241766" y="-300685"/>
                    <a:pt x="254268" y="-312910"/>
                    <a:pt x="267173" y="-324680"/>
                  </a:cubicBezTo>
                  <a:cubicBezTo>
                    <a:pt x="280078" y="-336450"/>
                    <a:pt x="293386" y="-347766"/>
                    <a:pt x="307124" y="-358528"/>
                  </a:cubicBezTo>
                  <a:cubicBezTo>
                    <a:pt x="320862" y="-369290"/>
                    <a:pt x="335029" y="-379498"/>
                    <a:pt x="349630" y="-389051"/>
                  </a:cubicBezTo>
                  <a:cubicBezTo>
                    <a:pt x="364231" y="-398605"/>
                    <a:pt x="379266" y="-407503"/>
                    <a:pt x="394698" y="-415653"/>
                  </a:cubicBezTo>
                  <a:cubicBezTo>
                    <a:pt x="410129" y="-423804"/>
                    <a:pt x="425957" y="-431206"/>
                    <a:pt x="442164" y="-437800"/>
                  </a:cubicBezTo>
                  <a:cubicBezTo>
                    <a:pt x="458372" y="-444394"/>
                    <a:pt x="474959" y="-450179"/>
                    <a:pt x="491692" y="-455108"/>
                  </a:cubicBezTo>
                  <a:cubicBezTo>
                    <a:pt x="508424" y="-460036"/>
                    <a:pt x="525303" y="-464108"/>
                    <a:pt x="542812" y="-467409"/>
                  </a:cubicBezTo>
                  <a:cubicBezTo>
                    <a:pt x="560321" y="-470710"/>
                    <a:pt x="578461" y="-473240"/>
                    <a:pt x="595004" y="-474772"/>
                  </a:cubicBezTo>
                  <a:cubicBezTo>
                    <a:pt x="611547" y="-476304"/>
                    <a:pt x="626494" y="-476840"/>
                    <a:pt x="641440" y="-477375"/>
                  </a:cubicBezTo>
                  <a:cubicBezTo>
                    <a:pt x="644174" y="-477473"/>
                    <a:pt x="646000" y="-479085"/>
                    <a:pt x="646000" y="-481175"/>
                  </a:cubicBezTo>
                  <a:cubicBezTo>
                    <a:pt x="646000" y="-483265"/>
                    <a:pt x="644176" y="-484970"/>
                    <a:pt x="641440" y="-484975"/>
                  </a:cubicBezTo>
                  <a:cubicBezTo>
                    <a:pt x="626295" y="-485001"/>
                    <a:pt x="611149" y="-485027"/>
                    <a:pt x="594300" y="-484100"/>
                  </a:cubicBezTo>
                  <a:cubicBezTo>
                    <a:pt x="577450" y="-483173"/>
                    <a:pt x="558896" y="-481293"/>
                    <a:pt x="540911" y="-478596"/>
                  </a:cubicBezTo>
                  <a:cubicBezTo>
                    <a:pt x="522927" y="-475899"/>
                    <a:pt x="505511" y="-472384"/>
                    <a:pt x="488174" y="-467976"/>
                  </a:cubicBezTo>
                  <a:cubicBezTo>
                    <a:pt x="470837" y="-463568"/>
                    <a:pt x="453580" y="-458267"/>
                    <a:pt x="436653" y="-452109"/>
                  </a:cubicBezTo>
                  <a:cubicBezTo>
                    <a:pt x="419726" y="-445950"/>
                    <a:pt x="403131" y="-438935"/>
                    <a:pt x="386901" y="-431126"/>
                  </a:cubicBezTo>
                  <a:cubicBezTo>
                    <a:pt x="370670" y="-423317"/>
                    <a:pt x="354805" y="-414713"/>
                    <a:pt x="339361" y="-405416"/>
                  </a:cubicBezTo>
                  <a:cubicBezTo>
                    <a:pt x="323918" y="-396118"/>
                    <a:pt x="308895" y="-386126"/>
                    <a:pt x="294303" y="-375552"/>
                  </a:cubicBezTo>
                  <a:cubicBezTo>
                    <a:pt x="279710" y="-364978"/>
                    <a:pt x="265547" y="-353822"/>
                    <a:pt x="251798" y="-342194"/>
                  </a:cubicBezTo>
                  <a:cubicBezTo>
                    <a:pt x="238048" y="-330567"/>
                    <a:pt x="224712" y="-318468"/>
                    <a:pt x="211753" y="-305998"/>
                  </a:cubicBezTo>
                  <a:cubicBezTo>
                    <a:pt x="198793" y="-293529"/>
                    <a:pt x="186211" y="-280687"/>
                    <a:pt x="173957" y="-267560"/>
                  </a:cubicBezTo>
                  <a:cubicBezTo>
                    <a:pt x="161703" y="-254433"/>
                    <a:pt x="149779" y="-241020"/>
                    <a:pt x="138131" y="-227391"/>
                  </a:cubicBezTo>
                  <a:cubicBezTo>
                    <a:pt x="126484" y="-213763"/>
                    <a:pt x="115113" y="-199920"/>
                    <a:pt x="103965" y="-185921"/>
                  </a:cubicBezTo>
                  <a:cubicBezTo>
                    <a:pt x="92818" y="-171922"/>
                    <a:pt x="81893" y="-157767"/>
                    <a:pt x="71140" y="-143505"/>
                  </a:cubicBezTo>
                  <a:cubicBezTo>
                    <a:pt x="60386" y="-129244"/>
                    <a:pt x="49804" y="-114876"/>
                    <a:pt x="39340" y="-100445"/>
                  </a:cubicBezTo>
                  <a:cubicBezTo>
                    <a:pt x="28877" y="-86013"/>
                    <a:pt x="18534" y="-71518"/>
                    <a:pt x="8260" y="-56998"/>
                  </a:cubicBezTo>
                  <a:cubicBezTo>
                    <a:pt x="-2013" y="-42479"/>
                    <a:pt x="-12217" y="-27934"/>
                    <a:pt x="-22399" y="-13401"/>
                  </a:cubicBezTo>
                  <a:cubicBezTo>
                    <a:pt x="-32581" y="1132"/>
                    <a:pt x="-42741" y="15653"/>
                    <a:pt x="-52928" y="30126"/>
                  </a:cubicBezTo>
                  <a:cubicBezTo>
                    <a:pt x="-63115" y="44599"/>
                    <a:pt x="-73327" y="59023"/>
                    <a:pt x="-83615" y="73360"/>
                  </a:cubicBezTo>
                  <a:cubicBezTo>
                    <a:pt x="-93903" y="87697"/>
                    <a:pt x="-104265" y="101945"/>
                    <a:pt x="-114748" y="116065"/>
                  </a:cubicBezTo>
                  <a:cubicBezTo>
                    <a:pt x="-125231" y="130185"/>
                    <a:pt x="-135835" y="144176"/>
                    <a:pt x="-146616" y="157979"/>
                  </a:cubicBezTo>
                  <a:cubicBezTo>
                    <a:pt x="-157397" y="171782"/>
                    <a:pt x="-168355" y="185397"/>
                    <a:pt x="-179510" y="198800"/>
                  </a:cubicBezTo>
                  <a:cubicBezTo>
                    <a:pt x="-190666" y="212203"/>
                    <a:pt x="-202018" y="225395"/>
                    <a:pt x="-213720" y="238171"/>
                  </a:cubicBezTo>
                  <a:cubicBezTo>
                    <a:pt x="-225421" y="250948"/>
                    <a:pt x="-237471" y="263309"/>
                    <a:pt x="-249522" y="275670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426" y="3228"/>
              <a:ext cx="1293" cy="7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热机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56108" y="3358515"/>
            <a:ext cx="1919605" cy="457835"/>
            <a:chOff x="10953" y="5515"/>
            <a:chExt cx="3023" cy="721"/>
          </a:xfrm>
        </p:grpSpPr>
        <p:sp>
          <p:nvSpPr>
            <p:cNvPr id="107" name="MMConnector"/>
            <p:cNvSpPr/>
            <p:nvPr/>
          </p:nvSpPr>
          <p:spPr>
            <a:xfrm>
              <a:off x="10953" y="5962"/>
              <a:ext cx="680" cy="113"/>
            </a:xfrm>
            <a:custGeom>
              <a:avLst/>
              <a:gdLst/>
              <a:ahLst/>
              <a:cxnLst/>
              <a:rect l="0" t="0" r="0" b="0"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539" y="5515"/>
              <a:ext cx="2437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 dirty="0" err="1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热机的效率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24697" y="4700905"/>
            <a:ext cx="2063750" cy="1198880"/>
            <a:chOff x="10592" y="7629"/>
            <a:chExt cx="2948" cy="1888"/>
          </a:xfrm>
        </p:grpSpPr>
        <p:sp>
          <p:nvSpPr>
            <p:cNvPr id="109" name="MMConnector"/>
            <p:cNvSpPr/>
            <p:nvPr/>
          </p:nvSpPr>
          <p:spPr>
            <a:xfrm>
              <a:off x="10592" y="7629"/>
              <a:ext cx="902" cy="1874"/>
            </a:xfrm>
            <a:custGeom>
              <a:avLst/>
              <a:gdLst/>
              <a:ahLst/>
              <a:cxnLst/>
              <a:rect l="0" t="0" r="0" b="0"/>
              <a:pathLst>
                <a:path w="865540" h="713951">
                  <a:moveTo>
                    <a:pt x="-205638" y="-286125"/>
                  </a:moveTo>
                  <a:cubicBezTo>
                    <a:pt x="-218949" y="-299895"/>
                    <a:pt x="-236925" y="-299663"/>
                    <a:pt x="-247079" y="-289130"/>
                  </a:cubicBezTo>
                  <a:cubicBezTo>
                    <a:pt x="-257234" y="-278598"/>
                    <a:pt x="-256402" y="-261065"/>
                    <a:pt x="-242562" y="-247826"/>
                  </a:cubicBezTo>
                  <a:cubicBezTo>
                    <a:pt x="-230078" y="-235885"/>
                    <a:pt x="-217594" y="-223944"/>
                    <a:pt x="-205435" y="-211585"/>
                  </a:cubicBezTo>
                  <a:cubicBezTo>
                    <a:pt x="-193276" y="-199227"/>
                    <a:pt x="-181442" y="-186451"/>
                    <a:pt x="-169790" y="-173463"/>
                  </a:cubicBezTo>
                  <a:cubicBezTo>
                    <a:pt x="-158138" y="-160475"/>
                    <a:pt x="-146668" y="-147274"/>
                    <a:pt x="-135360" y="-133884"/>
                  </a:cubicBezTo>
                  <a:cubicBezTo>
                    <a:pt x="-124052" y="-120495"/>
                    <a:pt x="-112904" y="-106918"/>
                    <a:pt x="-101862" y="-93215"/>
                  </a:cubicBezTo>
                  <a:cubicBezTo>
                    <a:pt x="-90819" y="-79511"/>
                    <a:pt x="-79882" y="-65682"/>
                    <a:pt x="-69003" y="-51771"/>
                  </a:cubicBezTo>
                  <a:cubicBezTo>
                    <a:pt x="-58123" y="-37861"/>
                    <a:pt x="-47302" y="-23868"/>
                    <a:pt x="-36488" y="-9837"/>
                  </a:cubicBezTo>
                  <a:cubicBezTo>
                    <a:pt x="-25674" y="4194"/>
                    <a:pt x="-14868" y="18263"/>
                    <a:pt x="-4020" y="32328"/>
                  </a:cubicBezTo>
                  <a:cubicBezTo>
                    <a:pt x="6828" y="46394"/>
                    <a:pt x="17718" y="60456"/>
                    <a:pt x="28701" y="74472"/>
                  </a:cubicBezTo>
                  <a:cubicBezTo>
                    <a:pt x="39685" y="88488"/>
                    <a:pt x="50761" y="102458"/>
                    <a:pt x="61982" y="116336"/>
                  </a:cubicBezTo>
                  <a:cubicBezTo>
                    <a:pt x="73203" y="130214"/>
                    <a:pt x="84569" y="144000"/>
                    <a:pt x="96134" y="157643"/>
                  </a:cubicBezTo>
                  <a:cubicBezTo>
                    <a:pt x="107698" y="171286"/>
                    <a:pt x="119461" y="184785"/>
                    <a:pt x="131474" y="198080"/>
                  </a:cubicBezTo>
                  <a:cubicBezTo>
                    <a:pt x="143488" y="211376"/>
                    <a:pt x="155754" y="224468"/>
                    <a:pt x="168323" y="237285"/>
                  </a:cubicBezTo>
                  <a:cubicBezTo>
                    <a:pt x="180892" y="250103"/>
                    <a:pt x="193764" y="262645"/>
                    <a:pt x="206986" y="274829"/>
                  </a:cubicBezTo>
                  <a:cubicBezTo>
                    <a:pt x="220209" y="287013"/>
                    <a:pt x="233782" y="298838"/>
                    <a:pt x="247741" y="310208"/>
                  </a:cubicBezTo>
                  <a:cubicBezTo>
                    <a:pt x="261700" y="321577"/>
                    <a:pt x="276046" y="332490"/>
                    <a:pt x="290796" y="342839"/>
                  </a:cubicBezTo>
                  <a:cubicBezTo>
                    <a:pt x="305545" y="353189"/>
                    <a:pt x="320698" y="362975"/>
                    <a:pt x="336248" y="372089"/>
                  </a:cubicBezTo>
                  <a:cubicBezTo>
                    <a:pt x="351798" y="381203"/>
                    <a:pt x="367744" y="389646"/>
                    <a:pt x="384039" y="397319"/>
                  </a:cubicBezTo>
                  <a:cubicBezTo>
                    <a:pt x="400334" y="404993"/>
                    <a:pt x="416979" y="411898"/>
                    <a:pt x="433927" y="417972"/>
                  </a:cubicBezTo>
                  <a:cubicBezTo>
                    <a:pt x="450876" y="424046"/>
                    <a:pt x="468128" y="429290"/>
                    <a:pt x="485503" y="433662"/>
                  </a:cubicBezTo>
                  <a:cubicBezTo>
                    <a:pt x="502878" y="438035"/>
                    <a:pt x="520376" y="441536"/>
                    <a:pt x="538250" y="444243"/>
                  </a:cubicBezTo>
                  <a:cubicBezTo>
                    <a:pt x="556123" y="446950"/>
                    <a:pt x="574372" y="448862"/>
                    <a:pt x="591633" y="449818"/>
                  </a:cubicBezTo>
                  <a:cubicBezTo>
                    <a:pt x="608894" y="450774"/>
                    <a:pt x="625167" y="450775"/>
                    <a:pt x="641440" y="450775"/>
                  </a:cubicBezTo>
                  <a:cubicBezTo>
                    <a:pt x="644176" y="450775"/>
                    <a:pt x="646000" y="449065"/>
                    <a:pt x="646000" y="446975"/>
                  </a:cubicBezTo>
                  <a:cubicBezTo>
                    <a:pt x="646000" y="444885"/>
                    <a:pt x="644174" y="443282"/>
                    <a:pt x="641440" y="443175"/>
                  </a:cubicBezTo>
                  <a:cubicBezTo>
                    <a:pt x="625382" y="442546"/>
                    <a:pt x="609325" y="441917"/>
                    <a:pt x="592380" y="440313"/>
                  </a:cubicBezTo>
                  <a:cubicBezTo>
                    <a:pt x="575435" y="438709"/>
                    <a:pt x="557602" y="436130"/>
                    <a:pt x="540209" y="432796"/>
                  </a:cubicBezTo>
                  <a:cubicBezTo>
                    <a:pt x="522816" y="429462"/>
                    <a:pt x="505862" y="425373"/>
                    <a:pt x="489097" y="420450"/>
                  </a:cubicBezTo>
                  <a:cubicBezTo>
                    <a:pt x="472333" y="415527"/>
                    <a:pt x="455758" y="409771"/>
                    <a:pt x="439535" y="403231"/>
                  </a:cubicBezTo>
                  <a:cubicBezTo>
                    <a:pt x="423312" y="396691"/>
                    <a:pt x="407442" y="389366"/>
                    <a:pt x="391953" y="381318"/>
                  </a:cubicBezTo>
                  <a:cubicBezTo>
                    <a:pt x="376464" y="373270"/>
                    <a:pt x="361355" y="364498"/>
                    <a:pt x="346656" y="355091"/>
                  </a:cubicBezTo>
                  <a:cubicBezTo>
                    <a:pt x="331957" y="345685"/>
                    <a:pt x="317668" y="335645"/>
                    <a:pt x="303782" y="325069"/>
                  </a:cubicBezTo>
                  <a:cubicBezTo>
                    <a:pt x="289897" y="314492"/>
                    <a:pt x="276415" y="303379"/>
                    <a:pt x="263310" y="291826"/>
                  </a:cubicBezTo>
                  <a:cubicBezTo>
                    <a:pt x="250206" y="280272"/>
                    <a:pt x="237478" y="268278"/>
                    <a:pt x="225087" y="255930"/>
                  </a:cubicBezTo>
                  <a:cubicBezTo>
                    <a:pt x="212695" y="243583"/>
                    <a:pt x="200639" y="230881"/>
                    <a:pt x="188870" y="217901"/>
                  </a:cubicBezTo>
                  <a:cubicBezTo>
                    <a:pt x="177100" y="204920"/>
                    <a:pt x="165616" y="191661"/>
                    <a:pt x="154365" y="178187"/>
                  </a:cubicBezTo>
                  <a:cubicBezTo>
                    <a:pt x="143114" y="164712"/>
                    <a:pt x="132096" y="151023"/>
                    <a:pt x="121256" y="137171"/>
                  </a:cubicBezTo>
                  <a:cubicBezTo>
                    <a:pt x="110415" y="123320"/>
                    <a:pt x="99753" y="109307"/>
                    <a:pt x="89215" y="95178"/>
                  </a:cubicBezTo>
                  <a:cubicBezTo>
                    <a:pt x="78676" y="81049"/>
                    <a:pt x="68261" y="66804"/>
                    <a:pt x="57916" y="52483"/>
                  </a:cubicBezTo>
                  <a:cubicBezTo>
                    <a:pt x="47571" y="38162"/>
                    <a:pt x="37295" y="23765"/>
                    <a:pt x="27035" y="9329"/>
                  </a:cubicBezTo>
                  <a:cubicBezTo>
                    <a:pt x="16775" y="-5107"/>
                    <a:pt x="6531" y="-19582"/>
                    <a:pt x="-3752" y="-34061"/>
                  </a:cubicBezTo>
                  <a:cubicBezTo>
                    <a:pt x="-14035" y="-48540"/>
                    <a:pt x="-24357" y="-63023"/>
                    <a:pt x="-34775" y="-77473"/>
                  </a:cubicBezTo>
                  <a:cubicBezTo>
                    <a:pt x="-45192" y="-91923"/>
                    <a:pt x="-55705" y="-106339"/>
                    <a:pt x="-66368" y="-120686"/>
                  </a:cubicBezTo>
                  <a:cubicBezTo>
                    <a:pt x="-77032" y="-135032"/>
                    <a:pt x="-87846" y="-149308"/>
                    <a:pt x="-98881" y="-163460"/>
                  </a:cubicBezTo>
                  <a:cubicBezTo>
                    <a:pt x="-109917" y="-177613"/>
                    <a:pt x="-121174" y="-191642"/>
                    <a:pt x="-132678" y="-205522"/>
                  </a:cubicBezTo>
                  <a:cubicBezTo>
                    <a:pt x="-144182" y="-219402"/>
                    <a:pt x="-155935" y="-233134"/>
                    <a:pt x="-168136" y="-246544"/>
                  </a:cubicBezTo>
                  <a:cubicBezTo>
                    <a:pt x="-180337" y="-259953"/>
                    <a:pt x="-192987" y="-273039"/>
                    <a:pt x="-205638" y="-28612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1275" y="7969"/>
              <a:ext cx="2265" cy="154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能量的转</a:t>
              </a:r>
              <a:endParaRPr lang="zh-CN" altLang="en-US" sz="2400" dirty="0" smtClean="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化与转移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53498" y="3658235"/>
            <a:ext cx="2160905" cy="457835"/>
            <a:chOff x="6067" y="5987"/>
            <a:chExt cx="3403" cy="721"/>
          </a:xfrm>
        </p:grpSpPr>
        <p:sp>
          <p:nvSpPr>
            <p:cNvPr id="115" name="MMConnector"/>
            <p:cNvSpPr/>
            <p:nvPr/>
          </p:nvSpPr>
          <p:spPr>
            <a:xfrm>
              <a:off x="8417" y="6264"/>
              <a:ext cx="1053" cy="238"/>
            </a:xfrm>
            <a:custGeom>
              <a:avLst/>
              <a:gdLst/>
              <a:ahLst/>
              <a:cxnLst/>
              <a:rect l="0" t="0" r="0" b="0"/>
              <a:pathLst>
                <a:path w="804142" h="160580">
                  <a:moveTo>
                    <a:pt x="168719" y="-25419"/>
                  </a:moveTo>
                  <a:cubicBezTo>
                    <a:pt x="187468" y="-29325"/>
                    <a:pt x="197104" y="-44299"/>
                    <a:pt x="193795" y="-58550"/>
                  </a:cubicBezTo>
                  <a:cubicBezTo>
                    <a:pt x="190486" y="-72800"/>
                    <a:pt x="175190" y="-82179"/>
                    <a:pt x="156686" y="-77240"/>
                  </a:cubicBezTo>
                  <a:cubicBezTo>
                    <a:pt x="139403" y="-72628"/>
                    <a:pt x="122120" y="-68015"/>
                    <a:pt x="104905" y="-63242"/>
                  </a:cubicBezTo>
                  <a:cubicBezTo>
                    <a:pt x="87691" y="-58469"/>
                    <a:pt x="70545" y="-53534"/>
                    <a:pt x="53440" y="-48523"/>
                  </a:cubicBezTo>
                  <a:cubicBezTo>
                    <a:pt x="36335" y="-43513"/>
                    <a:pt x="19270" y="-38425"/>
                    <a:pt x="2241" y="-33285"/>
                  </a:cubicBezTo>
                  <a:cubicBezTo>
                    <a:pt x="-14788" y="-28144"/>
                    <a:pt x="-31782" y="-22950"/>
                    <a:pt x="-48755" y="-17744"/>
                  </a:cubicBezTo>
                  <a:cubicBezTo>
                    <a:pt x="-65728" y="-12539"/>
                    <a:pt x="-82680" y="-7323"/>
                    <a:pt x="-99625" y="-2135"/>
                  </a:cubicBezTo>
                  <a:cubicBezTo>
                    <a:pt x="-116570" y="3053"/>
                    <a:pt x="-133508" y="8211"/>
                    <a:pt x="-150453" y="13299"/>
                  </a:cubicBezTo>
                  <a:cubicBezTo>
                    <a:pt x="-167399" y="18386"/>
                    <a:pt x="-184352" y="23403"/>
                    <a:pt x="-201328" y="28305"/>
                  </a:cubicBezTo>
                  <a:cubicBezTo>
                    <a:pt x="-218303" y="33208"/>
                    <a:pt x="-235300" y="37996"/>
                    <a:pt x="-252332" y="42629"/>
                  </a:cubicBezTo>
                  <a:cubicBezTo>
                    <a:pt x="-269365" y="47261"/>
                    <a:pt x="-286433" y="51737"/>
                    <a:pt x="-303543" y="56016"/>
                  </a:cubicBezTo>
                  <a:cubicBezTo>
                    <a:pt x="-320653" y="60295"/>
                    <a:pt x="-337804" y="64377"/>
                    <a:pt x="-355018" y="68223"/>
                  </a:cubicBezTo>
                  <a:cubicBezTo>
                    <a:pt x="-372232" y="72070"/>
                    <a:pt x="-389508" y="75681"/>
                    <a:pt x="-406798" y="79022"/>
                  </a:cubicBezTo>
                  <a:cubicBezTo>
                    <a:pt x="-424088" y="82362"/>
                    <a:pt x="-441393" y="85432"/>
                    <a:pt x="-458897" y="88207"/>
                  </a:cubicBezTo>
                  <a:cubicBezTo>
                    <a:pt x="-476401" y="90982"/>
                    <a:pt x="-494104" y="93462"/>
                    <a:pt x="-511305" y="95605"/>
                  </a:cubicBezTo>
                  <a:cubicBezTo>
                    <a:pt x="-528506" y="97748"/>
                    <a:pt x="-545205" y="99554"/>
                    <a:pt x="-563987" y="101083"/>
                  </a:cubicBezTo>
                  <a:cubicBezTo>
                    <a:pt x="-582769" y="102611"/>
                    <a:pt x="-603633" y="103863"/>
                    <a:pt x="-616889" y="104545"/>
                  </a:cubicBezTo>
                  <a:cubicBezTo>
                    <a:pt x="-630145" y="105227"/>
                    <a:pt x="-635792" y="105338"/>
                    <a:pt x="-641440" y="105450"/>
                  </a:cubicBezTo>
                  <a:cubicBezTo>
                    <a:pt x="-644175" y="105504"/>
                    <a:pt x="-646000" y="107160"/>
                    <a:pt x="-646000" y="109250"/>
                  </a:cubicBezTo>
                  <a:cubicBezTo>
                    <a:pt x="-646000" y="111340"/>
                    <a:pt x="-644174" y="112952"/>
                    <a:pt x="-641440" y="113050"/>
                  </a:cubicBezTo>
                  <a:cubicBezTo>
                    <a:pt x="-635766" y="113252"/>
                    <a:pt x="-630091" y="113455"/>
                    <a:pt x="-616726" y="113509"/>
                  </a:cubicBezTo>
                  <a:cubicBezTo>
                    <a:pt x="-603362" y="113563"/>
                    <a:pt x="-582306" y="113468"/>
                    <a:pt x="-563310" y="112978"/>
                  </a:cubicBezTo>
                  <a:cubicBezTo>
                    <a:pt x="-544314" y="112488"/>
                    <a:pt x="-527376" y="111602"/>
                    <a:pt x="-509904" y="110403"/>
                  </a:cubicBezTo>
                  <a:cubicBezTo>
                    <a:pt x="-492431" y="109203"/>
                    <a:pt x="-474422" y="107691"/>
                    <a:pt x="-456588" y="105869"/>
                  </a:cubicBezTo>
                  <a:cubicBezTo>
                    <a:pt x="-438754" y="104047"/>
                    <a:pt x="-421096" y="101915"/>
                    <a:pt x="-403434" y="99509"/>
                  </a:cubicBezTo>
                  <a:cubicBezTo>
                    <a:pt x="-385772" y="97102"/>
                    <a:pt x="-368106" y="94420"/>
                    <a:pt x="-350493" y="91498"/>
                  </a:cubicBezTo>
                  <a:cubicBezTo>
                    <a:pt x="-332880" y="88575"/>
                    <a:pt x="-315319" y="85412"/>
                    <a:pt x="-297798" y="82049"/>
                  </a:cubicBezTo>
                  <a:cubicBezTo>
                    <a:pt x="-280278" y="78686"/>
                    <a:pt x="-262798" y="75123"/>
                    <a:pt x="-245360" y="71404"/>
                  </a:cubicBezTo>
                  <a:cubicBezTo>
                    <a:pt x="-227923" y="67685"/>
                    <a:pt x="-210527" y="63810"/>
                    <a:pt x="-193168" y="59823"/>
                  </a:cubicBezTo>
                  <a:cubicBezTo>
                    <a:pt x="-175809" y="55837"/>
                    <a:pt x="-158486" y="51739"/>
                    <a:pt x="-141192" y="47576"/>
                  </a:cubicBezTo>
                  <a:cubicBezTo>
                    <a:pt x="-123899" y="43413"/>
                    <a:pt x="-106635" y="39184"/>
                    <a:pt x="-89392" y="34934"/>
                  </a:cubicBezTo>
                  <a:cubicBezTo>
                    <a:pt x="-72149" y="30683"/>
                    <a:pt x="-54927" y="26412"/>
                    <a:pt x="-37717" y="22161"/>
                  </a:cubicBezTo>
                  <a:cubicBezTo>
                    <a:pt x="-20507" y="17910"/>
                    <a:pt x="-3309" y="13680"/>
                    <a:pt x="13885" y="9513"/>
                  </a:cubicBezTo>
                  <a:cubicBezTo>
                    <a:pt x="31079" y="5346"/>
                    <a:pt x="48270" y="1242"/>
                    <a:pt x="65464" y="-2775"/>
                  </a:cubicBezTo>
                  <a:cubicBezTo>
                    <a:pt x="82657" y="-6792"/>
                    <a:pt x="99853" y="-10724"/>
                    <a:pt x="117063" y="-14484"/>
                  </a:cubicBezTo>
                  <a:cubicBezTo>
                    <a:pt x="134273" y="-18244"/>
                    <a:pt x="151496" y="-21831"/>
                    <a:pt x="168719" y="-2541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6067" y="5987"/>
              <a:ext cx="1459" cy="721"/>
            </a:xfrm>
            <a:custGeom>
              <a:avLst/>
              <a:gdLst>
                <a:gd name="rtl" fmla="*/ 135280 w 668800"/>
                <a:gd name="rtt" fmla="*/ 71440 h 296400"/>
                <a:gd name="rtr" fmla="*/ 530480 w 668800"/>
                <a:gd name="rtb" fmla="*/ 238640 h 296400"/>
              </a:gdLst>
              <a:ahLst/>
              <a:cxnLst/>
              <a:rect l="rtl" t="rtt" r="rtr" b="rtb"/>
              <a:pathLst>
                <a:path w="668800" h="296400">
                  <a:moveTo>
                    <a:pt x="30400" y="0"/>
                  </a:moveTo>
                  <a:lnTo>
                    <a:pt x="638400" y="0"/>
                  </a:lnTo>
                  <a:cubicBezTo>
                    <a:pt x="655181" y="0"/>
                    <a:pt x="668800" y="13619"/>
                    <a:pt x="668800" y="30400"/>
                  </a:cubicBezTo>
                  <a:lnTo>
                    <a:pt x="668800" y="266000"/>
                  </a:lnTo>
                  <a:cubicBezTo>
                    <a:pt x="668800" y="282781"/>
                    <a:pt x="655181" y="296400"/>
                    <a:pt x="638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 dirty="0" err="1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内能</a:t>
              </a:r>
              <a:r>
                <a:rPr sz="2400" dirty="0">
                  <a:solidFill>
                    <a:srgbClr val="303030"/>
                  </a:solidFill>
                  <a:latin typeface="宋体" panose="02010600030101010101" pitchFamily="2" charset="-122"/>
                </a:rPr>
                <a:t> 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02343" y="1484630"/>
            <a:ext cx="3032760" cy="2754630"/>
            <a:chOff x="5514" y="3355"/>
            <a:chExt cx="4776" cy="4338"/>
          </a:xfrm>
        </p:grpSpPr>
        <p:sp>
          <p:nvSpPr>
            <p:cNvPr id="117" name="MMConnector"/>
            <p:cNvSpPr/>
            <p:nvPr/>
          </p:nvSpPr>
          <p:spPr>
            <a:xfrm>
              <a:off x="9027" y="5255"/>
              <a:ext cx="1263" cy="2438"/>
            </a:xfrm>
            <a:custGeom>
              <a:avLst/>
              <a:gdLst/>
              <a:ahLst/>
              <a:cxnLst/>
              <a:rect l="0" t="0" r="0" b="0"/>
              <a:pathLst>
                <a:path w="875518" h="812385">
                  <a:moveTo>
                    <a:pt x="214640" y="328943"/>
                  </a:moveTo>
                  <a:cubicBezTo>
                    <a:pt x="227221" y="343383"/>
                    <a:pt x="245176" y="344098"/>
                    <a:pt x="255868" y="334112"/>
                  </a:cubicBezTo>
                  <a:cubicBezTo>
                    <a:pt x="266559" y="324125"/>
                    <a:pt x="266619" y="306597"/>
                    <a:pt x="253517" y="292628"/>
                  </a:cubicBezTo>
                  <a:cubicBezTo>
                    <a:pt x="241712" y="280041"/>
                    <a:pt x="229908" y="267454"/>
                    <a:pt x="218465" y="254454"/>
                  </a:cubicBezTo>
                  <a:cubicBezTo>
                    <a:pt x="207022" y="241454"/>
                    <a:pt x="195940" y="228040"/>
                    <a:pt x="185064" y="214416"/>
                  </a:cubicBezTo>
                  <a:cubicBezTo>
                    <a:pt x="174189" y="200793"/>
                    <a:pt x="163518" y="186959"/>
                    <a:pt x="153034" y="172937"/>
                  </a:cubicBezTo>
                  <a:cubicBezTo>
                    <a:pt x="142549" y="158915"/>
                    <a:pt x="132250" y="144706"/>
                    <a:pt x="122081" y="130367"/>
                  </a:cubicBezTo>
                  <a:cubicBezTo>
                    <a:pt x="111911" y="116028"/>
                    <a:pt x="101871" y="101559"/>
                    <a:pt x="91915" y="87000"/>
                  </a:cubicBezTo>
                  <a:cubicBezTo>
                    <a:pt x="81960" y="72440"/>
                    <a:pt x="72088" y="57790"/>
                    <a:pt x="62253" y="43087"/>
                  </a:cubicBezTo>
                  <a:cubicBezTo>
                    <a:pt x="52418" y="28384"/>
                    <a:pt x="42619" y="13627"/>
                    <a:pt x="32811" y="-1148"/>
                  </a:cubicBezTo>
                  <a:cubicBezTo>
                    <a:pt x="23003" y="-15924"/>
                    <a:pt x="13185" y="-30719"/>
                    <a:pt x="3311" y="-45500"/>
                  </a:cubicBezTo>
                  <a:cubicBezTo>
                    <a:pt x="-6564" y="-60280"/>
                    <a:pt x="-16495" y="-75046"/>
                    <a:pt x="-26530" y="-89763"/>
                  </a:cubicBezTo>
                  <a:cubicBezTo>
                    <a:pt x="-36566" y="-104480"/>
                    <a:pt x="-46705" y="-119148"/>
                    <a:pt x="-56999" y="-133728"/>
                  </a:cubicBezTo>
                  <a:cubicBezTo>
                    <a:pt x="-67293" y="-148309"/>
                    <a:pt x="-77740" y="-162801"/>
                    <a:pt x="-88392" y="-177163"/>
                  </a:cubicBezTo>
                  <a:cubicBezTo>
                    <a:pt x="-99045" y="-191524"/>
                    <a:pt x="-109902" y="-205755"/>
                    <a:pt x="-121017" y="-219801"/>
                  </a:cubicBezTo>
                  <a:cubicBezTo>
                    <a:pt x="-132133" y="-233848"/>
                    <a:pt x="-143506" y="-247711"/>
                    <a:pt x="-155190" y="-261328"/>
                  </a:cubicBezTo>
                  <a:cubicBezTo>
                    <a:pt x="-166875" y="-274944"/>
                    <a:pt x="-178871" y="-288315"/>
                    <a:pt x="-191229" y="-301361"/>
                  </a:cubicBezTo>
                  <a:cubicBezTo>
                    <a:pt x="-203588" y="-314408"/>
                    <a:pt x="-216309" y="-327131"/>
                    <a:pt x="-229437" y="-339439"/>
                  </a:cubicBezTo>
                  <a:cubicBezTo>
                    <a:pt x="-242565" y="-351747"/>
                    <a:pt x="-256100" y="-363640"/>
                    <a:pt x="-270073" y="-375011"/>
                  </a:cubicBezTo>
                  <a:cubicBezTo>
                    <a:pt x="-284046" y="-386381"/>
                    <a:pt x="-298457" y="-397230"/>
                    <a:pt x="-313309" y="-407442"/>
                  </a:cubicBezTo>
                  <a:cubicBezTo>
                    <a:pt x="-328160" y="-417653"/>
                    <a:pt x="-343453" y="-427228"/>
                    <a:pt x="-359174" y="-436054"/>
                  </a:cubicBezTo>
                  <a:cubicBezTo>
                    <a:pt x="-374895" y="-444881"/>
                    <a:pt x="-391044" y="-452959"/>
                    <a:pt x="-407510" y="-460200"/>
                  </a:cubicBezTo>
                  <a:cubicBezTo>
                    <a:pt x="-423977" y="-467440"/>
                    <a:pt x="-440761" y="-473844"/>
                    <a:pt x="-457960" y="-479358"/>
                  </a:cubicBezTo>
                  <a:cubicBezTo>
                    <a:pt x="-475160" y="-484872"/>
                    <a:pt x="-492776" y="-489497"/>
                    <a:pt x="-510007" y="-493240"/>
                  </a:cubicBezTo>
                  <a:cubicBezTo>
                    <a:pt x="-527238" y="-496984"/>
                    <a:pt x="-544084" y="-499847"/>
                    <a:pt x="-563062" y="-501831"/>
                  </a:cubicBezTo>
                  <a:cubicBezTo>
                    <a:pt x="-582039" y="-503814"/>
                    <a:pt x="-603148" y="-504918"/>
                    <a:pt x="-616566" y="-505366"/>
                  </a:cubicBezTo>
                  <a:cubicBezTo>
                    <a:pt x="-629985" y="-505814"/>
                    <a:pt x="-635712" y="-505607"/>
                    <a:pt x="-641440" y="-505400"/>
                  </a:cubicBezTo>
                  <a:cubicBezTo>
                    <a:pt x="-644174" y="-505301"/>
                    <a:pt x="-646000" y="-503690"/>
                    <a:pt x="-646000" y="-501600"/>
                  </a:cubicBezTo>
                  <a:cubicBezTo>
                    <a:pt x="-646000" y="-499510"/>
                    <a:pt x="-644176" y="-497801"/>
                    <a:pt x="-641440" y="-497800"/>
                  </a:cubicBezTo>
                  <a:cubicBezTo>
                    <a:pt x="-635770" y="-497797"/>
                    <a:pt x="-630101" y="-497794"/>
                    <a:pt x="-616901" y="-496870"/>
                  </a:cubicBezTo>
                  <a:cubicBezTo>
                    <a:pt x="-603701" y="-495945"/>
                    <a:pt x="-582970" y="-494099"/>
                    <a:pt x="-564418" y="-491473"/>
                  </a:cubicBezTo>
                  <a:cubicBezTo>
                    <a:pt x="-545865" y="-488847"/>
                    <a:pt x="-529491" y="-485441"/>
                    <a:pt x="-512806" y="-481171"/>
                  </a:cubicBezTo>
                  <a:cubicBezTo>
                    <a:pt x="-496122" y="-476902"/>
                    <a:pt x="-479127" y="-471769"/>
                    <a:pt x="-462602" y="-465798"/>
                  </a:cubicBezTo>
                  <a:cubicBezTo>
                    <a:pt x="-446077" y="-459827"/>
                    <a:pt x="-430021" y="-453017"/>
                    <a:pt x="-414321" y="-445417"/>
                  </a:cubicBezTo>
                  <a:cubicBezTo>
                    <a:pt x="-398621" y="-437817"/>
                    <a:pt x="-383277" y="-429427"/>
                    <a:pt x="-368380" y="-420332"/>
                  </a:cubicBezTo>
                  <a:cubicBezTo>
                    <a:pt x="-353483" y="-411237"/>
                    <a:pt x="-339034" y="-401438"/>
                    <a:pt x="-325028" y="-391035"/>
                  </a:cubicBezTo>
                  <a:cubicBezTo>
                    <a:pt x="-311023" y="-380632"/>
                    <a:pt x="-297462" y="-369625"/>
                    <a:pt x="-284333" y="-358118"/>
                  </a:cubicBezTo>
                  <a:cubicBezTo>
                    <a:pt x="-271203" y="-346611"/>
                    <a:pt x="-258504" y="-334605"/>
                    <a:pt x="-246199" y="-322193"/>
                  </a:cubicBezTo>
                  <a:cubicBezTo>
                    <a:pt x="-233894" y="-309782"/>
                    <a:pt x="-221983" y="-296966"/>
                    <a:pt x="-210419" y="-283829"/>
                  </a:cubicBezTo>
                  <a:cubicBezTo>
                    <a:pt x="-198855" y="-270692"/>
                    <a:pt x="-187638" y="-257232"/>
                    <a:pt x="-176716" y="-243521"/>
                  </a:cubicBezTo>
                  <a:cubicBezTo>
                    <a:pt x="-165794" y="-229810"/>
                    <a:pt x="-155166" y="-215846"/>
                    <a:pt x="-144780" y="-201687"/>
                  </a:cubicBezTo>
                  <a:cubicBezTo>
                    <a:pt x="-134393" y="-187528"/>
                    <a:pt x="-124248" y="-173173"/>
                    <a:pt x="-114291" y="-158671"/>
                  </a:cubicBezTo>
                  <a:cubicBezTo>
                    <a:pt x="-104334" y="-144168"/>
                    <a:pt x="-94565" y="-129517"/>
                    <a:pt x="-84932" y="-114757"/>
                  </a:cubicBezTo>
                  <a:cubicBezTo>
                    <a:pt x="-75300" y="-99998"/>
                    <a:pt x="-65804" y="-85129"/>
                    <a:pt x="-56394" y="-70185"/>
                  </a:cubicBezTo>
                  <a:cubicBezTo>
                    <a:pt x="-46985" y="-55241"/>
                    <a:pt x="-37661" y="-40221"/>
                    <a:pt x="-28374" y="-25157"/>
                  </a:cubicBezTo>
                  <a:cubicBezTo>
                    <a:pt x="-19087" y="-10092"/>
                    <a:pt x="-9837" y="5017"/>
                    <a:pt x="-573" y="20144"/>
                  </a:cubicBezTo>
                  <a:cubicBezTo>
                    <a:pt x="8690" y="35271"/>
                    <a:pt x="17967" y="50414"/>
                    <a:pt x="27308" y="65547"/>
                  </a:cubicBezTo>
                  <a:cubicBezTo>
                    <a:pt x="36649" y="80679"/>
                    <a:pt x="46054" y="95801"/>
                    <a:pt x="55576" y="110880"/>
                  </a:cubicBezTo>
                  <a:cubicBezTo>
                    <a:pt x="65099" y="125960"/>
                    <a:pt x="74739" y="140998"/>
                    <a:pt x="84551" y="155962"/>
                  </a:cubicBezTo>
                  <a:cubicBezTo>
                    <a:pt x="94362" y="170926"/>
                    <a:pt x="104345" y="185817"/>
                    <a:pt x="114570" y="200586"/>
                  </a:cubicBezTo>
                  <a:cubicBezTo>
                    <a:pt x="124795" y="215355"/>
                    <a:pt x="135262" y="230002"/>
                    <a:pt x="145996" y="244507"/>
                  </a:cubicBezTo>
                  <a:cubicBezTo>
                    <a:pt x="156730" y="259011"/>
                    <a:pt x="167731" y="273372"/>
                    <a:pt x="179216" y="287421"/>
                  </a:cubicBezTo>
                  <a:cubicBezTo>
                    <a:pt x="190701" y="301469"/>
                    <a:pt x="202671" y="315206"/>
                    <a:pt x="214640" y="32894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514" y="3355"/>
              <a:ext cx="2589" cy="72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altLang="en-US" sz="2400" dirty="0" smtClean="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 dirty="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51508" y="1826895"/>
            <a:ext cx="699135" cy="322580"/>
            <a:chOff x="12993" y="3103"/>
            <a:chExt cx="1101" cy="508"/>
          </a:xfrm>
        </p:grpSpPr>
        <p:sp>
          <p:nvSpPr>
            <p:cNvPr id="177" name="MMConnector"/>
            <p:cNvSpPr/>
            <p:nvPr/>
          </p:nvSpPr>
          <p:spPr>
            <a:xfrm>
              <a:off x="12993" y="3565"/>
              <a:ext cx="547" cy="4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3266" y="31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66748" y="2236470"/>
            <a:ext cx="3636010" cy="612140"/>
            <a:chOff x="13017" y="3748"/>
            <a:chExt cx="5726" cy="964"/>
          </a:xfrm>
        </p:grpSpPr>
        <p:sp>
          <p:nvSpPr>
            <p:cNvPr id="178" name="MMConnector"/>
            <p:cNvSpPr/>
            <p:nvPr/>
          </p:nvSpPr>
          <p:spPr>
            <a:xfrm>
              <a:off x="13017" y="3975"/>
              <a:ext cx="547" cy="737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3284" y="3748"/>
              <a:ext cx="5459" cy="569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四冲程汽油机的工作过程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10610" y="3350895"/>
            <a:ext cx="627380" cy="323215"/>
            <a:chOff x="14051" y="5503"/>
            <a:chExt cx="988" cy="509"/>
          </a:xfrm>
        </p:grpSpPr>
        <p:sp>
          <p:nvSpPr>
            <p:cNvPr id="201" name="MMConnector"/>
            <p:cNvSpPr/>
            <p:nvPr/>
          </p:nvSpPr>
          <p:spPr>
            <a:xfrm>
              <a:off x="14051" y="5966"/>
              <a:ext cx="547" cy="4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4211" y="5503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热值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21395" y="4077072"/>
            <a:ext cx="2979420" cy="864235"/>
            <a:chOff x="14051" y="6652"/>
            <a:chExt cx="4692" cy="1361"/>
          </a:xfrm>
        </p:grpSpPr>
        <p:sp>
          <p:nvSpPr>
            <p:cNvPr id="202" name="MMConnector"/>
            <p:cNvSpPr/>
            <p:nvPr/>
          </p:nvSpPr>
          <p:spPr>
            <a:xfrm>
              <a:off x="14051" y="6652"/>
              <a:ext cx="547" cy="1361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-125400" y="-263625"/>
                  </a:moveTo>
                  <a:cubicBezTo>
                    <a:pt x="30216" y="-263625"/>
                    <a:pt x="-78864" y="263625"/>
                    <a:pt x="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318" y="6854"/>
              <a:ext cx="4425" cy="468"/>
            </a:xfrm>
            <a:custGeom>
              <a:avLst/>
              <a:gdLst>
                <a:gd name="rtl" fmla="*/ 54150 w 1352800"/>
                <a:gd name="rtt" fmla="*/ 26030 h 180500"/>
                <a:gd name="rtr" fmla="*/ 1300550 w 1352800"/>
                <a:gd name="rtb" fmla="*/ 162830 h 180500"/>
              </a:gdLst>
              <a:ahLst/>
              <a:cxnLst/>
              <a:rect l="rtl" t="rtt" r="rtr" b="rtb"/>
              <a:pathLst>
                <a:path w="1352800" h="180500" stroke="0">
                  <a:moveTo>
                    <a:pt x="0" y="0"/>
                  </a:moveTo>
                  <a:lnTo>
                    <a:pt x="1352800" y="0"/>
                  </a:lnTo>
                  <a:lnTo>
                    <a:pt x="1352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352800" h="180500" fill="none">
                  <a:moveTo>
                    <a:pt x="0" y="180500"/>
                  </a:moveTo>
                  <a:lnTo>
                    <a:pt x="1352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热效率计算公式的应用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36228" y="2967355"/>
            <a:ext cx="1189990" cy="1186815"/>
            <a:chOff x="4465" y="4899"/>
            <a:chExt cx="1874" cy="1869"/>
          </a:xfrm>
        </p:grpSpPr>
        <p:sp>
          <p:nvSpPr>
            <p:cNvPr id="297" name="MMConnector"/>
            <p:cNvSpPr/>
            <p:nvPr/>
          </p:nvSpPr>
          <p:spPr>
            <a:xfrm>
              <a:off x="5793" y="5926"/>
              <a:ext cx="547" cy="843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4465" y="4899"/>
              <a:ext cx="1101" cy="60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80223" y="857250"/>
            <a:ext cx="1895475" cy="1123950"/>
            <a:chOff x="2802" y="2367"/>
            <a:chExt cx="2985" cy="1770"/>
          </a:xfrm>
        </p:grpSpPr>
        <p:sp>
          <p:nvSpPr>
            <p:cNvPr id="321" name="MMConnector"/>
            <p:cNvSpPr/>
            <p:nvPr/>
          </p:nvSpPr>
          <p:spPr>
            <a:xfrm>
              <a:off x="5240" y="3294"/>
              <a:ext cx="547" cy="843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02" y="2367"/>
              <a:ext cx="2225" cy="505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物质的构成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64348" y="1333500"/>
            <a:ext cx="1910715" cy="394335"/>
            <a:chOff x="2777" y="3117"/>
            <a:chExt cx="3009" cy="621"/>
          </a:xfrm>
        </p:grpSpPr>
        <p:sp>
          <p:nvSpPr>
            <p:cNvPr id="322" name="MMConnector"/>
            <p:cNvSpPr/>
            <p:nvPr/>
          </p:nvSpPr>
          <p:spPr>
            <a:xfrm>
              <a:off x="5240" y="3692"/>
              <a:ext cx="547" cy="46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77" y="3117"/>
              <a:ext cx="2254" cy="53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分子热运动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310448" y="3338830"/>
            <a:ext cx="1715770" cy="647065"/>
            <a:chOff x="3637" y="5484"/>
            <a:chExt cx="2702" cy="1019"/>
          </a:xfrm>
        </p:grpSpPr>
        <p:sp>
          <p:nvSpPr>
            <p:cNvPr id="392" name="MMConnector"/>
            <p:cNvSpPr/>
            <p:nvPr/>
          </p:nvSpPr>
          <p:spPr>
            <a:xfrm>
              <a:off x="5793" y="6191"/>
              <a:ext cx="547" cy="31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637" y="5484"/>
              <a:ext cx="1883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1163" y="1911350"/>
            <a:ext cx="3263900" cy="608330"/>
            <a:chOff x="646" y="4027"/>
            <a:chExt cx="5140" cy="958"/>
          </a:xfrm>
        </p:grpSpPr>
        <p:sp>
          <p:nvSpPr>
            <p:cNvPr id="147" name="MMConnector"/>
            <p:cNvSpPr/>
            <p:nvPr/>
          </p:nvSpPr>
          <p:spPr>
            <a:xfrm>
              <a:off x="5228" y="4137"/>
              <a:ext cx="559" cy="849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646" y="4027"/>
              <a:ext cx="4309" cy="515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分子间的相互作用力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37653" y="3916680"/>
            <a:ext cx="2489200" cy="432435"/>
            <a:chOff x="2420" y="6394"/>
            <a:chExt cx="3920" cy="681"/>
          </a:xfrm>
        </p:grpSpPr>
        <p:sp>
          <p:nvSpPr>
            <p:cNvPr id="151" name="MMConnector"/>
            <p:cNvSpPr/>
            <p:nvPr/>
          </p:nvSpPr>
          <p:spPr>
            <a:xfrm>
              <a:off x="5793" y="6590"/>
              <a:ext cx="547" cy="485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420" y="6394"/>
              <a:ext cx="3145" cy="439"/>
            </a:xfrm>
            <a:custGeom>
              <a:avLst/>
              <a:gdLst>
                <a:gd name="rtl" fmla="*/ 54150 w 988000"/>
                <a:gd name="rtt" fmla="*/ 26030 h 180500"/>
                <a:gd name="rtr" fmla="*/ 935750 w 988000"/>
                <a:gd name="rtb" fmla="*/ 162830 h 180500"/>
              </a:gdLst>
              <a:ahLst/>
              <a:cxnLst/>
              <a:rect l="rtl" t="rtt" r="rtr" b="rtb"/>
              <a:pathLst>
                <a:path w="988000" h="180500" stroke="0">
                  <a:moveTo>
                    <a:pt x="0" y="0"/>
                  </a:moveTo>
                  <a:lnTo>
                    <a:pt x="988000" y="0"/>
                  </a:lnTo>
                  <a:lnTo>
                    <a:pt x="988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988000" h="180500" fill="none">
                  <a:moveTo>
                    <a:pt x="0" y="180500"/>
                  </a:moveTo>
                  <a:lnTo>
                    <a:pt x="988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改变内能的方式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653" y="3747770"/>
            <a:ext cx="1214755" cy="532130"/>
            <a:chOff x="820" y="6128"/>
            <a:chExt cx="1913" cy="838"/>
          </a:xfrm>
        </p:grpSpPr>
        <p:sp>
          <p:nvSpPr>
            <p:cNvPr id="158" name="MMConnector"/>
            <p:cNvSpPr/>
            <p:nvPr/>
          </p:nvSpPr>
          <p:spPr>
            <a:xfrm>
              <a:off x="2187" y="6700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20" y="6128"/>
              <a:ext cx="1094" cy="43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热传递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7193" y="4200525"/>
            <a:ext cx="1350645" cy="400050"/>
            <a:chOff x="624" y="6841"/>
            <a:chExt cx="2127" cy="630"/>
          </a:xfrm>
        </p:grpSpPr>
        <p:sp>
          <p:nvSpPr>
            <p:cNvPr id="160" name="MMConnector"/>
            <p:cNvSpPr/>
            <p:nvPr/>
          </p:nvSpPr>
          <p:spPr>
            <a:xfrm>
              <a:off x="2187" y="7066"/>
              <a:ext cx="564" cy="405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24" y="6841"/>
              <a:ext cx="1268" cy="41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51493" y="4294505"/>
            <a:ext cx="974725" cy="814070"/>
            <a:chOff x="4804" y="6989"/>
            <a:chExt cx="1535" cy="1282"/>
          </a:xfrm>
        </p:grpSpPr>
        <p:sp>
          <p:nvSpPr>
            <p:cNvPr id="165" name="MMConnector"/>
            <p:cNvSpPr/>
            <p:nvPr/>
          </p:nvSpPr>
          <p:spPr>
            <a:xfrm>
              <a:off x="5793" y="6989"/>
              <a:ext cx="547" cy="1282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4804" y="7191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5123" y="4822190"/>
            <a:ext cx="1261745" cy="641350"/>
            <a:chOff x="4542" y="8272"/>
            <a:chExt cx="1987" cy="1010"/>
          </a:xfrm>
        </p:grpSpPr>
        <p:sp>
          <p:nvSpPr>
            <p:cNvPr id="167" name="MMConnector"/>
            <p:cNvSpPr/>
            <p:nvPr/>
          </p:nvSpPr>
          <p:spPr>
            <a:xfrm>
              <a:off x="5983" y="8970"/>
              <a:ext cx="547" cy="31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4542" y="8272"/>
              <a:ext cx="1138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2378" y="5165725"/>
            <a:ext cx="1634490" cy="407035"/>
            <a:chOff x="3955" y="8813"/>
            <a:chExt cx="2574" cy="641"/>
          </a:xfrm>
        </p:grpSpPr>
        <p:sp>
          <p:nvSpPr>
            <p:cNvPr id="169" name="MMConnector"/>
            <p:cNvSpPr/>
            <p:nvPr/>
          </p:nvSpPr>
          <p:spPr>
            <a:xfrm>
              <a:off x="5983" y="9236"/>
              <a:ext cx="547" cy="219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3955" y="8813"/>
              <a:ext cx="1754" cy="533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27138" y="5572760"/>
            <a:ext cx="2920365" cy="598170"/>
            <a:chOff x="1931" y="9454"/>
            <a:chExt cx="4599" cy="942"/>
          </a:xfrm>
        </p:grpSpPr>
        <p:sp>
          <p:nvSpPr>
            <p:cNvPr id="171" name="MMConnector"/>
            <p:cNvSpPr/>
            <p:nvPr/>
          </p:nvSpPr>
          <p:spPr>
            <a:xfrm>
              <a:off x="5983" y="9546"/>
              <a:ext cx="547" cy="850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931" y="9454"/>
              <a:ext cx="3779" cy="501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水比热容大的应用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811980" y="2844800"/>
            <a:ext cx="730885" cy="1038225"/>
            <a:chOff x="15313" y="4706"/>
            <a:chExt cx="1151" cy="1635"/>
          </a:xfrm>
        </p:grpSpPr>
        <p:sp>
          <p:nvSpPr>
            <p:cNvPr id="173" name="MMConnector"/>
            <p:cNvSpPr/>
            <p:nvPr/>
          </p:nvSpPr>
          <p:spPr>
            <a:xfrm>
              <a:off x="15313" y="5544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163875"/>
                  </a:moveTo>
                  <a:cubicBezTo>
                    <a:pt x="11859" y="163875"/>
                    <a:pt x="-36032" y="-163875"/>
                    <a:pt x="125400" y="-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478" y="4706"/>
              <a:ext cx="986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11980" y="3110865"/>
            <a:ext cx="1179830" cy="603885"/>
            <a:chOff x="15313" y="5125"/>
            <a:chExt cx="1858" cy="951"/>
          </a:xfrm>
        </p:grpSpPr>
        <p:sp>
          <p:nvSpPr>
            <p:cNvPr id="175" name="MMConnector"/>
            <p:cNvSpPr/>
            <p:nvPr/>
          </p:nvSpPr>
          <p:spPr>
            <a:xfrm>
              <a:off x="15313" y="5810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5511" y="5125"/>
              <a:ext cx="1661" cy="530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83735" y="3519805"/>
            <a:ext cx="699770" cy="363220"/>
            <a:chOff x="15426" y="5769"/>
            <a:chExt cx="1102" cy="572"/>
          </a:xfrm>
        </p:grpSpPr>
        <p:sp>
          <p:nvSpPr>
            <p:cNvPr id="179" name="MMConnector"/>
            <p:cNvSpPr/>
            <p:nvPr/>
          </p:nvSpPr>
          <p:spPr>
            <a:xfrm>
              <a:off x="15426" y="6075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700" y="5769"/>
              <a:ext cx="829" cy="43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83735" y="3857625"/>
            <a:ext cx="1397000" cy="530860"/>
            <a:chOff x="15426" y="6301"/>
            <a:chExt cx="2200" cy="836"/>
          </a:xfrm>
        </p:grpSpPr>
        <p:sp>
          <p:nvSpPr>
            <p:cNvPr id="182" name="MMConnector"/>
            <p:cNvSpPr/>
            <p:nvPr/>
          </p:nvSpPr>
          <p:spPr>
            <a:xfrm>
              <a:off x="15426" y="6341"/>
              <a:ext cx="547" cy="797"/>
            </a:xfrm>
            <a:custGeom>
              <a:avLst/>
              <a:gdLst/>
              <a:ahLst/>
              <a:cxnLst/>
              <a:rect l="0" t="0" r="0" b="0"/>
              <a:pathLst>
                <a:path w="250800" h="327750" fill="none">
                  <a:moveTo>
                    <a:pt x="-125400" y="-163875"/>
                  </a:moveTo>
                  <a:cubicBezTo>
                    <a:pt x="11859" y="-163875"/>
                    <a:pt x="-36032" y="163875"/>
                    <a:pt x="125400" y="1638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700" y="6301"/>
              <a:ext cx="1927" cy="43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热量计算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0528" y="1177925"/>
            <a:ext cx="1527175" cy="590550"/>
            <a:chOff x="645" y="2872"/>
            <a:chExt cx="2405" cy="930"/>
          </a:xfrm>
        </p:grpSpPr>
        <p:sp>
          <p:nvSpPr>
            <p:cNvPr id="184" name="MMConnector"/>
            <p:cNvSpPr/>
            <p:nvPr/>
          </p:nvSpPr>
          <p:spPr>
            <a:xfrm>
              <a:off x="2504" y="3536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645" y="2872"/>
              <a:ext cx="1609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扩散现象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568" y="1517650"/>
            <a:ext cx="1588770" cy="419735"/>
            <a:chOff x="549" y="3407"/>
            <a:chExt cx="2502" cy="661"/>
          </a:xfrm>
        </p:grpSpPr>
        <p:sp>
          <p:nvSpPr>
            <p:cNvPr id="186" name="MMConnector"/>
            <p:cNvSpPr/>
            <p:nvPr/>
          </p:nvSpPr>
          <p:spPr>
            <a:xfrm>
              <a:off x="2504" y="3802"/>
              <a:ext cx="547" cy="266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549" y="3407"/>
              <a:ext cx="1741" cy="53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04471" y="4947285"/>
            <a:ext cx="1876425" cy="480695"/>
            <a:chOff x="13865" y="8017"/>
            <a:chExt cx="2955" cy="757"/>
          </a:xfrm>
        </p:grpSpPr>
        <p:sp>
          <p:nvSpPr>
            <p:cNvPr id="189" name="MMConnector"/>
            <p:cNvSpPr/>
            <p:nvPr/>
          </p:nvSpPr>
          <p:spPr>
            <a:xfrm>
              <a:off x="13865" y="8562"/>
              <a:ext cx="547" cy="213"/>
            </a:xfrm>
            <a:custGeom>
              <a:avLst/>
              <a:gdLst/>
              <a:ahLst/>
              <a:cxnLst/>
              <a:rect l="0" t="0" r="0" b="0"/>
              <a:pathLst>
                <a:path w="250800" h="87400" fill="none">
                  <a:moveTo>
                    <a:pt x="-125400" y="43700"/>
                  </a:moveTo>
                  <a:cubicBezTo>
                    <a:pt x="-14816" y="43700"/>
                    <a:pt x="26210" y="-43700"/>
                    <a:pt x="125400" y="-437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4092" y="8017"/>
              <a:ext cx="2728" cy="41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能量守恒定律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04471" y="5270500"/>
            <a:ext cx="2834640" cy="1290955"/>
            <a:chOff x="13865" y="8550"/>
            <a:chExt cx="4464" cy="2033"/>
          </a:xfrm>
        </p:grpSpPr>
        <p:sp>
          <p:nvSpPr>
            <p:cNvPr id="191" name="MMConnector"/>
            <p:cNvSpPr/>
            <p:nvPr/>
          </p:nvSpPr>
          <p:spPr>
            <a:xfrm>
              <a:off x="13865" y="9333"/>
              <a:ext cx="547" cy="1250"/>
            </a:xfrm>
            <a:custGeom>
              <a:avLst/>
              <a:gdLst/>
              <a:ahLst/>
              <a:cxnLst/>
              <a:rect l="0" t="0" r="0" b="0"/>
              <a:pathLst>
                <a:path w="250800" h="267900" fill="none">
                  <a:moveTo>
                    <a:pt x="-125400" y="-133950"/>
                  </a:moveTo>
                  <a:cubicBezTo>
                    <a:pt x="5564" y="-133950"/>
                    <a:pt x="-21342" y="133950"/>
                    <a:pt x="125400" y="1339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048" y="8550"/>
              <a:ext cx="4281" cy="1385"/>
            </a:xfrm>
            <a:custGeom>
              <a:avLst/>
              <a:gdLst>
                <a:gd name="rtl" fmla="*/ 54150 w 1109600"/>
                <a:gd name="rtt" fmla="*/ 26030 h 317300"/>
                <a:gd name="rtr" fmla="*/ 1057350 w 1109600"/>
                <a:gd name="rtb" fmla="*/ 299630 h 317300"/>
              </a:gdLst>
              <a:ahLst/>
              <a:cxnLst/>
              <a:rect l="rtl" t="rtt" r="rtr" b="rtb"/>
              <a:pathLst>
                <a:path w="1109600" h="3173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1109600" h="317300" fill="none">
                  <a:moveTo>
                    <a:pt x="0" y="317300"/>
                  </a:moveTo>
                  <a:lnTo>
                    <a:pt x="11096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lstStyle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能量的转化和转移具有一定方向性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1143" y="2212975"/>
            <a:ext cx="2144395" cy="1007745"/>
            <a:chOff x="2963" y="6854"/>
            <a:chExt cx="3377" cy="1587"/>
          </a:xfrm>
        </p:grpSpPr>
        <p:sp>
          <p:nvSpPr>
            <p:cNvPr id="33" name="MMConnector"/>
            <p:cNvSpPr/>
            <p:nvPr/>
          </p:nvSpPr>
          <p:spPr>
            <a:xfrm>
              <a:off x="5793" y="6854"/>
              <a:ext cx="547" cy="1587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2963" y="7089"/>
              <a:ext cx="2560" cy="56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分子动理论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20888" y="5869940"/>
            <a:ext cx="2116455" cy="1007745"/>
            <a:chOff x="3007" y="6854"/>
            <a:chExt cx="3333" cy="1587"/>
          </a:xfrm>
        </p:grpSpPr>
        <p:sp>
          <p:nvSpPr>
            <p:cNvPr id="36" name="MMConnector"/>
            <p:cNvSpPr/>
            <p:nvPr/>
          </p:nvSpPr>
          <p:spPr>
            <a:xfrm>
              <a:off x="5793" y="6854"/>
              <a:ext cx="547" cy="1587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7" name="SubTopic"/>
            <p:cNvSpPr/>
            <p:nvPr/>
          </p:nvSpPr>
          <p:spPr>
            <a:xfrm>
              <a:off x="3007" y="7067"/>
              <a:ext cx="2560" cy="56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热量的计算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30538" y="100592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95770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1218" y="2604135"/>
            <a:ext cx="101784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一、物体的内能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ea typeface="宋体" panose="02010600030101010101" pitchFamily="2" charset="-122"/>
              </a:rPr>
              <a:t>定义：物体内所有分子无规则运动的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 dirty="0">
                <a:ea typeface="宋体" panose="02010600030101010101" pitchFamily="2" charset="-122"/>
              </a:rPr>
              <a:t>与分子势能的总和，叫做物体的内能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 dirty="0">
                <a:ea typeface="宋体" panose="02010600030101010101" pitchFamily="2" charset="-122"/>
              </a:rPr>
              <a:t>单位是焦耳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(J).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ea typeface="宋体" panose="02010600030101010101" pitchFamily="2" charset="-122"/>
              </a:rPr>
              <a:t>影响因素：一切物体，在任何情况下都具有内能，同一个物体，如果体积变化不大，温度越高，分子热运动越剧烈，内能越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 dirty="0">
                <a:ea typeface="宋体" panose="02010600030101010101" pitchFamily="2" charset="-122"/>
              </a:rPr>
              <a:t>；温度越低，其内能越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 dirty="0">
                <a:ea typeface="宋体" panose="02010600030101010101" pitchFamily="2" charset="-122"/>
              </a:rPr>
              <a:t>内能还与物体的质量、种类、结构、状态有关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129973" y="329184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动能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47978" y="493903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07883" y="5483860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454833" y="548068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34658" y="2020570"/>
          <a:ext cx="1133221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580"/>
                <a:gridCol w="880745"/>
                <a:gridCol w="2169795"/>
                <a:gridCol w="2929255"/>
                <a:gridCol w="2470785"/>
                <a:gridCol w="205105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条件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实例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说明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热传递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能量的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物体之间或物体各部分之间存在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温物体转移到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温物体或从物体的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温部分转移到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温部分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a.用热水袋取暖；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b.晒太阳；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c.烧水时水变热；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d.烤火驱寒；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e.哈气取暖等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做功和热传递在改变物体的内能方式上是等效的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58140" y="14163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改变物体内能的两种途径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66203" y="4364355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85758" y="4394200"/>
            <a:ext cx="1188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04118" y="2801620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33683" y="334899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41708" y="3903980"/>
            <a:ext cx="960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76153" y="4963160"/>
            <a:ext cx="103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　</a:t>
            </a:r>
            <a:endParaRPr lang="zh-CN" altLang="en-US"/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670098" y="131889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34658" y="1303020"/>
          <a:ext cx="1123886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580"/>
                <a:gridCol w="880745"/>
                <a:gridCol w="1824990"/>
                <a:gridCol w="2743200"/>
                <a:gridCol w="3385820"/>
                <a:gridCol w="157353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实质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条件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方向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实例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说明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8346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功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能量的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物体对外做功或外界对物体做功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对物体做功，物体的内能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；物体对外做功，物体的内能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a.钻木取火；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b.用锯条锯木板，锯条、木板均发热；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c.搓手取暖；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d.活塞在气缸内燃气推动下向下运动等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做功和热传递在改变物体的内能方式上是等效的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20483" y="3998595"/>
            <a:ext cx="1491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70183" y="3189605"/>
            <a:ext cx="1044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36883" y="4276725"/>
            <a:ext cx="1202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5" name="流程图: 终止 4">
            <a:hlinkClick r:id="rId2" action="ppaction://hlinksldjump"/>
          </p:cNvPr>
          <p:cNvSpPr/>
          <p:nvPr/>
        </p:nvSpPr>
        <p:spPr>
          <a:xfrm>
            <a:off x="9598343" y="555244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10248" y="2084705"/>
          <a:ext cx="10729595" cy="3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270"/>
                <a:gridCol w="4821555"/>
                <a:gridCol w="4763770"/>
              </a:tblGrid>
              <a:tr h="6413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比热容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热值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28917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一定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的某种物质，在温度升高（降低）时吸收（放出）的热量与它的质量和升高（降低）温度的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之比，用符号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某种燃料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放出的热量与其质量(固体、液体)或体积(气体)之比，叫做热值，用符号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9385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J/(kg·℃)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固体、液体：J/kg气体：J/m</a:t>
                      </a:r>
                      <a:r>
                        <a:rPr lang="zh-CN" altLang="en-US" sz="2400" baseline="300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baseline="300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30555" y="12398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二、比热容与热值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1633" y="2868295"/>
            <a:ext cx="1093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97163" y="4463415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乘积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61643" y="308356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完全燃烧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84778" y="4130675"/>
            <a:ext cx="420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7" name="流程图: 终止 6">
            <a:hlinkClick r:id="rId2" action="ppaction://hlinksldjump"/>
          </p:cNvPr>
          <p:cNvSpPr/>
          <p:nvPr/>
        </p:nvSpPr>
        <p:spPr>
          <a:xfrm>
            <a:off x="9454833" y="131889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578803" y="849630"/>
          <a:ext cx="10729595" cy="5360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270"/>
                <a:gridCol w="4821555"/>
                <a:gridCol w="4763770"/>
              </a:tblGrid>
              <a:tr h="6172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比热容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热值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9558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因素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比热容是物质的一种特性，只与物质的种类和状态有关，与质量、体积、温度等无关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热值是燃料的一种属性，只与燃料的种类有关，与燃料的形状、体积、质量无关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65290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计算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吸热公式：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Q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吸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cm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末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－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）</a:t>
                      </a:r>
                      <a:endParaRPr 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放热公式：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Q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放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＝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cm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－</a:t>
                      </a:r>
                      <a:r>
                        <a:rPr 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t</a:t>
                      </a:r>
                      <a:r>
                        <a:rPr 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末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(适用固体、液体)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(适用气体)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347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变形式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求质量：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求温度差：Δ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求质量(固体、液体)：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求体积(气体)：</a:t>
                      </a:r>
                      <a:r>
                        <a:rPr lang="zh-CN" alt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36172" y="3283047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sz="2400" b="0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Δ</a:t>
            </a:r>
            <a:r>
              <a:rPr lang="en-US" sz="2400" b="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777163" y="3500755"/>
            <a:ext cx="651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mq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467094" y="3949064"/>
            <a:ext cx="87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qV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-3853" r="87680" b="-23061"/>
          <a:stretch>
            <a:fillRect/>
          </a:stretch>
        </p:blipFill>
        <p:spPr>
          <a:xfrm>
            <a:off x="3576003" y="4699000"/>
            <a:ext cx="647700" cy="7454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-2461" r="86514" b="-3253"/>
          <a:stretch>
            <a:fillRect/>
          </a:stretch>
        </p:blipFill>
        <p:spPr>
          <a:xfrm>
            <a:off x="2423478" y="5099050"/>
            <a:ext cx="720090" cy="7054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t="-4462" r="82391"/>
          <a:stretch>
            <a:fillRect/>
          </a:stretch>
        </p:blipFill>
        <p:spPr>
          <a:xfrm>
            <a:off x="10414657" y="4719569"/>
            <a:ext cx="648474" cy="582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t="-4462" r="82391"/>
          <a:stretch>
            <a:fillRect/>
          </a:stretch>
        </p:blipFill>
        <p:spPr>
          <a:xfrm>
            <a:off x="9223472" y="5114290"/>
            <a:ext cx="639445" cy="574040"/>
          </a:xfrm>
          <a:prstGeom prst="rect">
            <a:avLst/>
          </a:prstGeom>
        </p:spPr>
      </p:pic>
      <p:sp>
        <p:nvSpPr>
          <p:cNvPr id="11" name="流程图: 终止 10">
            <a:hlinkClick r:id="rId5" action="ppaction://hlinksldjump"/>
          </p:cNvPr>
          <p:cNvSpPr/>
          <p:nvPr/>
        </p:nvSpPr>
        <p:spPr>
          <a:xfrm>
            <a:off x="9311323" y="598297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 bwMode="auto">
          <a:xfrm>
            <a:off x="6617330" y="598282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5788" y="1076325"/>
            <a:ext cx="11021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水的比热容大的应用：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水暖供热；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作为汽车发动机的冷却剂；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湿地、湖泊、海洋能调节气候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三、热机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定义：把燃料燃烧时释放的内能转变为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的装置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定义：燃料直接在发动机气缸内燃烧产生动力的热机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内燃机中最常见的是汽油机和柴油机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1873" y="3948430"/>
            <a:ext cx="1635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机械能</a:t>
            </a:r>
            <a:endParaRPr lang="zh-CN" altLang="en-US"/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311323" y="56959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30213" y="1512570"/>
          <a:ext cx="11407140" cy="4741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565"/>
                <a:gridCol w="2258060"/>
                <a:gridCol w="2426335"/>
                <a:gridCol w="2831465"/>
                <a:gridCol w="2291715"/>
              </a:tblGrid>
              <a:tr h="6426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冲程名称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冲程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9939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10502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气阀、活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塞变化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进气阀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，排气阀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，活塞向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运动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进气阀和排气阀都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，活塞向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运动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进气阀和排气阀都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，火花塞发出电火花，活塞向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运动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进气阀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，排气阀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，活塞向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运动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72745" y="9747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汽油机的工作过程及特点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47913" y="1651000"/>
            <a:ext cx="1202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吸气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762818" y="1651000"/>
            <a:ext cx="1673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压缩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18083" y="1651000"/>
            <a:ext cx="1480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043478" y="1651000"/>
            <a:ext cx="1529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排气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059748" y="4298950"/>
            <a:ext cx="981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打开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059748" y="4759325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206433" y="5219700"/>
            <a:ext cx="815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886643" y="4974590"/>
            <a:ext cx="1274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116513" y="5434965"/>
            <a:ext cx="752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　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036753" y="4759325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137083" y="5690870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689273" y="4227195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关闭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684193" y="4759325"/>
            <a:ext cx="120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打开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761028" y="5219700"/>
            <a:ext cx="986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/>
          </a:p>
        </p:txBody>
      </p:sp>
      <p:pic>
        <p:nvPicPr>
          <p:cNvPr id="2" name="图片 1" descr="258"/>
          <p:cNvPicPr>
            <a:picLocks noChangeAspect="1"/>
          </p:cNvPicPr>
          <p:nvPr/>
        </p:nvPicPr>
        <p:blipFill>
          <a:blip r:embed="rId2"/>
          <a:srcRect r="2523" b="472"/>
          <a:stretch>
            <a:fillRect/>
          </a:stretch>
        </p:blipFill>
        <p:spPr>
          <a:xfrm>
            <a:off x="2290763" y="2199640"/>
            <a:ext cx="1717040" cy="1876425"/>
          </a:xfrm>
          <a:prstGeom prst="rect">
            <a:avLst/>
          </a:prstGeom>
        </p:spPr>
      </p:pic>
      <p:pic>
        <p:nvPicPr>
          <p:cNvPr id="3" name="图片 2" descr="1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178" y="2199640"/>
            <a:ext cx="975995" cy="1897380"/>
          </a:xfrm>
          <a:prstGeom prst="rect">
            <a:avLst/>
          </a:prstGeom>
        </p:spPr>
      </p:pic>
      <p:pic>
        <p:nvPicPr>
          <p:cNvPr id="6" name="图片 5" descr="4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4293" y="2246630"/>
            <a:ext cx="980440" cy="1850390"/>
          </a:xfrm>
          <a:prstGeom prst="rect">
            <a:avLst/>
          </a:prstGeom>
        </p:spPr>
      </p:pic>
      <p:pic>
        <p:nvPicPr>
          <p:cNvPr id="7" name="图片 6" descr="3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5553" y="2235835"/>
            <a:ext cx="998220" cy="1840230"/>
          </a:xfrm>
          <a:prstGeom prst="rect">
            <a:avLst/>
          </a:prstGeom>
        </p:spPr>
      </p:pic>
      <p:sp>
        <p:nvSpPr>
          <p:cNvPr id="28" name="流程图: 终止 27">
            <a:hlinkClick r:id="rId6" action="ppaction://hlinksldjump"/>
          </p:cNvPr>
          <p:cNvSpPr/>
          <p:nvPr/>
        </p:nvSpPr>
        <p:spPr>
          <a:xfrm>
            <a:off x="9741853" y="81661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07073" y="1350010"/>
          <a:ext cx="10767695" cy="2969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955"/>
                <a:gridCol w="2072640"/>
                <a:gridCol w="2482850"/>
                <a:gridCol w="2271395"/>
                <a:gridCol w="2522855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冲程名称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冲程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冲程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9791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一个工作循环，做功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次，活塞往复运动2次，飞轮转2周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3506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能量转化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能转化为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将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能转化为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30568" y="4488815"/>
            <a:ext cx="107442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zh-CN" sz="2400" b="0" dirty="0">
                <a:ea typeface="宋体" panose="02010600030101010101" pitchFamily="2" charset="-122"/>
              </a:rPr>
              <a:t>：汽油机进入气缸的是空气和汽油的混合气体，气缸顶部有火花塞，利用火花塞发出电火花点火；柴油机进入气缸的只有空气，气缸顶部是喷油嘴、进行压燃式点火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632133" y="2301240"/>
            <a:ext cx="56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678998" y="3154680"/>
            <a:ext cx="1335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28248" y="3710940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00608" y="3154680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72058" y="3710940"/>
            <a:ext cx="1335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　</a:t>
            </a:r>
            <a:endParaRPr lang="zh-CN" altLang="en-US"/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311323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3638" y="168338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3640" y="283146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1883" y="4465956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26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27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27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4157663" y="379793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11" action="ppaction://hlinksldjump"/>
          </p:cNvPr>
          <p:cNvSpPr txBox="1"/>
          <p:nvPr/>
        </p:nvSpPr>
        <p:spPr>
          <a:xfrm>
            <a:off x="6537643" y="3798570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5393" y="1617980"/>
            <a:ext cx="95738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四、热机效率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定义：热机运转中，对外做的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与燃料完全燃烧所释放的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之比，叫做热机效率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ea typeface="宋体" panose="02010600030101010101" pitchFamily="2" charset="-122"/>
              </a:rPr>
              <a:t>提高热机效率的途径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 b="0">
                <a:ea typeface="宋体" panose="02010600030101010101" pitchFamily="2" charset="-122"/>
              </a:rPr>
              <a:t>使燃料充分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400" b="0">
                <a:ea typeface="宋体" panose="02010600030101010101" pitchFamily="2" charset="-122"/>
              </a:rPr>
              <a:t>如：将煤磨成煤粉或煤粒，加大送风量等；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机件间使用优良的润滑材料，减小摩擦，以减少能量损失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24818" y="2305050"/>
            <a:ext cx="1407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有用功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8758" y="282575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能量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03893" y="3948430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燃烧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9167813" y="53371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62013" y="1281430"/>
            <a:ext cx="106489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五、能量的转化与守恒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能量转化和转移：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自然界中，能量不但可以从一个物体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到另一个物体，而且可以从一种形式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为另一种形式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ea typeface="宋体" panose="02010600030101010101" pitchFamily="2" charset="-122"/>
              </a:rPr>
              <a:t>能量守恒定律：能量既不会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400" b="0">
                <a:ea typeface="宋体" panose="02010600030101010101" pitchFamily="2" charset="-122"/>
              </a:rPr>
              <a:t>也不会凭空产生，它只会从一种形式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为另一种形式，或者从一个物体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到另一个物体，而能量的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保持不变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如单摆运动中，小球在运动时能量守恒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sz="2400" b="0">
                <a:ea typeface="宋体" panose="02010600030101010101" pitchFamily="2" charset="-122"/>
              </a:rPr>
              <a:t>能量的转化和转移具有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，故永动机是不可能实现的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98833" y="2535555"/>
            <a:ext cx="2580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转移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80808" y="3054985"/>
            <a:ext cx="1153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转化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24730" y="36109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凭空消灭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7443" y="4149333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转化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4893" y="4149333"/>
            <a:ext cx="179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转移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0284143" y="4149333"/>
            <a:ext cx="1189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总量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232593" y="5265420"/>
            <a:ext cx="1260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方向性</a:t>
            </a:r>
            <a:endParaRPr lang="zh-CN" altLang="en-US"/>
          </a:p>
        </p:txBody>
      </p:sp>
      <p:sp>
        <p:nvSpPr>
          <p:cNvPr id="9" name="流程图: 终止 8">
            <a:hlinkClick r:id="rId1" action="ppaction://hlinksldjump"/>
          </p:cNvPr>
          <p:cNvSpPr/>
          <p:nvPr/>
        </p:nvSpPr>
        <p:spPr>
          <a:xfrm>
            <a:off x="9383078" y="51936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8228" y="145542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58228" y="2240915"/>
            <a:ext cx="468376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热量的相关计算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57593" y="3009900"/>
            <a:ext cx="9837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>
                <a:ea typeface="宋体" panose="02010600030101010101" pitchFamily="2" charset="-122"/>
              </a:rPr>
              <a:t>赤峰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利用先进工艺和科学方法，可以使垃圾变废为宝．若从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吨垃圾中能提炼出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140 kg</a:t>
            </a:r>
            <a:r>
              <a:rPr lang="zh-CN" sz="2400" b="0">
                <a:ea typeface="宋体" panose="02010600030101010101" pitchFamily="2" charset="-122"/>
              </a:rPr>
              <a:t>燃料油，燃料油的热值为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4.5×10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r>
              <a:rPr lang="zh-CN" sz="2400" b="0">
                <a:ea typeface="宋体" panose="02010600030101010101" pitchFamily="2" charset="-122"/>
              </a:rPr>
              <a:t>，则这些燃料油完全燃烧时释放出的热量为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_____________J</a:t>
            </a:r>
            <a:r>
              <a:rPr lang="zh-CN" sz="2400" b="0">
                <a:ea typeface="宋体" panose="02010600030101010101" pitchFamily="2" charset="-122"/>
              </a:rPr>
              <a:t>，这些热量可以使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________kg</a:t>
            </a:r>
            <a:r>
              <a:rPr lang="zh-CN" sz="2400" b="0">
                <a:ea typeface="宋体" panose="02010600030101010101" pitchFamily="2" charset="-122"/>
              </a:rPr>
              <a:t>的水温度升高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50 ℃.[</a:t>
            </a:r>
            <a:r>
              <a:rPr lang="zh-CN" sz="2400" b="0">
                <a:ea typeface="宋体" panose="02010600030101010101" pitchFamily="2" charset="-122"/>
              </a:rPr>
              <a:t>水的比热容为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J/(kg·℃)]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957253" y="4212590"/>
            <a:ext cx="1550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42378" y="4759960"/>
            <a:ext cx="1106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8778870" y="239253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4858" y="1239520"/>
            <a:ext cx="10347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遂宁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为了减少环境污染，共建绿水青山的美好生态，我市部分农村地区已经用上了天然气烧水煮饭．设天然气热值为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r>
              <a:rPr lang="zh-CN" sz="2400" b="0" dirty="0">
                <a:ea typeface="宋体" panose="02010600030101010101" pitchFamily="2" charset="-122"/>
              </a:rPr>
              <a:t>，完全燃烧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0.2 kg</a:t>
            </a:r>
            <a:r>
              <a:rPr lang="zh-CN" sz="2400" b="0" dirty="0">
                <a:ea typeface="宋体" panose="02010600030101010101" pitchFamily="2" charset="-122"/>
              </a:rPr>
              <a:t>天然气放出的热量为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________J</a:t>
            </a:r>
            <a:r>
              <a:rPr lang="zh-CN" sz="2400" b="0" dirty="0">
                <a:ea typeface="宋体" panose="02010600030101010101" pitchFamily="2" charset="-122"/>
              </a:rPr>
              <a:t>；若这些热量的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25%</a:t>
            </a:r>
            <a:r>
              <a:rPr lang="zh-CN" sz="2400" b="0" dirty="0">
                <a:ea typeface="宋体" panose="02010600030101010101" pitchFamily="2" charset="-122"/>
              </a:rPr>
              <a:t>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12.5 kg</a:t>
            </a:r>
            <a:r>
              <a:rPr lang="zh-CN" sz="2400" b="0" dirty="0">
                <a:ea typeface="宋体" panose="02010600030101010101" pitchFamily="2" charset="-122"/>
              </a:rPr>
              <a:t>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30 ℃</a:t>
            </a:r>
            <a:r>
              <a:rPr lang="zh-CN" sz="2400" b="0" dirty="0">
                <a:ea typeface="宋体" panose="02010600030101010101" pitchFamily="2" charset="-122"/>
              </a:rPr>
              <a:t>的水吸收，能使水的温度升高到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______℃.[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J/(kg·℃)]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梧州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有一个封闭电热水袋，其额定电压为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 b="0" dirty="0">
                <a:ea typeface="宋体" panose="02010600030101010101" pitchFamily="2" charset="-122"/>
              </a:rPr>
              <a:t>，额定加热功率为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500 W</a:t>
            </a:r>
            <a:r>
              <a:rPr lang="zh-CN" sz="2400" b="0" dirty="0">
                <a:ea typeface="宋体" panose="02010600030101010101" pitchFamily="2" charset="-122"/>
              </a:rPr>
              <a:t>，袋中装有质量为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sz="2400" b="0" dirty="0">
                <a:ea typeface="宋体" panose="02010600030101010101" pitchFamily="2" charset="-122"/>
              </a:rPr>
              <a:t>，温度为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 ℃</a:t>
            </a:r>
            <a:r>
              <a:rPr lang="zh-CN" sz="2400" b="0" dirty="0">
                <a:ea typeface="宋体" panose="02010600030101010101" pitchFamily="2" charset="-122"/>
              </a:rPr>
              <a:t>的水，将袋中的水加热到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60 ℃</a:t>
            </a:r>
            <a:r>
              <a:rPr lang="zh-CN" sz="2400" b="0" dirty="0">
                <a:ea typeface="宋体" panose="02010600030101010101" pitchFamily="2" charset="-122"/>
              </a:rPr>
              <a:t>时自动断电，在这过程中，袋内水吸收的热量是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_________J</a:t>
            </a:r>
            <a:r>
              <a:rPr lang="zh-CN" sz="2400" b="0" dirty="0">
                <a:ea typeface="宋体" panose="02010600030101010101" pitchFamily="2" charset="-122"/>
              </a:rPr>
              <a:t>，假设没有热量损失，加热时间要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______s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0" dirty="0">
                <a:ea typeface="宋体" panose="02010600030101010101" pitchFamily="2" charset="-122"/>
              </a:rPr>
              <a:t>水的比热容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J/(kg·℃)]</a:t>
            </a:r>
            <a:r>
              <a:rPr lang="zh-CN" sz="2400" b="0" dirty="0"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643120" y="24850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8.4×10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34623" y="3065780"/>
            <a:ext cx="598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23773" y="4652883"/>
            <a:ext cx="1396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2.1×10</a:t>
            </a:r>
            <a:r>
              <a:rPr lang="en-US" sz="2400" b="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14383" y="5230495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420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09980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878049" y="3815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05049" y="3942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049" y="4069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0763" y="255709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44405" y="275751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9333" y="1744980"/>
            <a:ext cx="7827645" cy="558165"/>
            <a:chOff x="1388" y="4017"/>
            <a:chExt cx="12327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2145" cy="824"/>
              <a:chOff x="1457" y="4047"/>
              <a:chExt cx="12145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1006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探究物质吸热或放热规律</a:t>
                </a:r>
                <a:r>
                  <a:rPr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近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年未</a:t>
                </a:r>
                <a:r>
                  <a:rPr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77888" y="3063240"/>
            <a:ext cx="103739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1. </a:t>
            </a:r>
            <a:r>
              <a:rPr lang="zh-CN" sz="2400" b="0" dirty="0">
                <a:ea typeface="宋体" panose="02010600030101010101" pitchFamily="2" charset="-122"/>
              </a:rPr>
              <a:t>实验主要仪器及其作用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天平的作用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称量加热物质的质量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选取相同的酒精灯加热的目的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保证</a:t>
            </a:r>
            <a:r>
              <a:rPr lang="zh-CN" sz="2400" b="0" u="sng" dirty="0">
                <a:ea typeface="宋体" panose="02010600030101010101" pitchFamily="2" charset="-122"/>
              </a:rPr>
              <a:t>相同加热时间</a:t>
            </a:r>
            <a:r>
              <a:rPr lang="zh-CN" sz="2400" b="0" dirty="0">
                <a:ea typeface="宋体" panose="02010600030101010101" pitchFamily="2" charset="-122"/>
              </a:rPr>
              <a:t>内物质</a:t>
            </a:r>
            <a:r>
              <a:rPr lang="zh-CN" sz="2400" b="0" u="sng" dirty="0">
                <a:ea typeface="宋体" panose="02010600030101010101" pitchFamily="2" charset="-122"/>
              </a:rPr>
              <a:t>吸收的热量相同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使用搅拌器的目的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使物质受热均匀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温度计的使用和读数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8208" y="785495"/>
            <a:ext cx="105397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>
                <a:ea typeface="宋体" panose="02010600030101010101" pitchFamily="2" charset="-122"/>
              </a:rPr>
              <a:t>实验装置的安装顺序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>
                <a:ea typeface="宋体" panose="02010600030101010101" pitchFamily="2" charset="-122"/>
              </a:rPr>
              <a:t>自下而上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控制变量法的应用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选取</a:t>
            </a:r>
            <a:r>
              <a:rPr lang="zh-CN" sz="2400" b="0" u="sng">
                <a:ea typeface="宋体" panose="02010600030101010101" pitchFamily="2" charset="-122"/>
              </a:rPr>
              <a:t>质量相同的不同物质</a:t>
            </a:r>
            <a:r>
              <a:rPr lang="zh-CN" sz="2400" b="0">
                <a:ea typeface="宋体" panose="02010600030101010101" pitchFamily="2" charset="-122"/>
              </a:rPr>
              <a:t>，用相同的热源加热相同时间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转换法的应用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升高相同的温度时，通过比较加热时间的长短来判断吸热能力的强弱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>
                <a:ea typeface="宋体" panose="02010600030101010101" pitchFamily="2" charset="-122"/>
              </a:rPr>
              <a:t>加热时间长</a:t>
            </a:r>
            <a:r>
              <a:rPr lang="zh-CN" sz="2400" b="0">
                <a:ea typeface="宋体" panose="02010600030101010101" pitchFamily="2" charset="-122"/>
              </a:rPr>
              <a:t>的物质</a:t>
            </a:r>
            <a:r>
              <a:rPr lang="zh-CN" sz="2400" b="0" u="sng">
                <a:ea typeface="宋体" panose="02010600030101010101" pitchFamily="2" charset="-122"/>
              </a:rPr>
              <a:t>吸热能力强</a:t>
            </a:r>
            <a:r>
              <a:rPr lang="zh-CN" sz="2400" b="0">
                <a:ea typeface="宋体" panose="02010600030101010101" pitchFamily="2" charset="-122"/>
              </a:rPr>
              <a:t>或吸收的</a:t>
            </a:r>
            <a:r>
              <a:rPr lang="zh-CN" sz="2400" b="0" u="sng">
                <a:ea typeface="宋体" panose="02010600030101010101" pitchFamily="2" charset="-122"/>
              </a:rPr>
              <a:t>热量多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加热时间相同时，通过比较温度变化的快慢来判断吸热能力的强弱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>
                <a:ea typeface="宋体" panose="02010600030101010101" pitchFamily="2" charset="-122"/>
              </a:rPr>
              <a:t>温度变化快</a:t>
            </a:r>
            <a:r>
              <a:rPr lang="zh-CN" sz="2400" b="0">
                <a:ea typeface="宋体" panose="02010600030101010101" pitchFamily="2" charset="-122"/>
              </a:rPr>
              <a:t>的物质</a:t>
            </a:r>
            <a:r>
              <a:rPr lang="zh-CN" sz="2400" b="0" u="sng">
                <a:ea typeface="宋体" panose="02010600030101010101" pitchFamily="2" charset="-122"/>
              </a:rPr>
              <a:t>吸热能力弱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实验表格设计及数据记录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分析数据和现象，总结结论</a:t>
            </a:r>
            <a:r>
              <a:rPr lang="zh-CN" sz="2400" b="0">
                <a:ea typeface="宋体" panose="02010600030101010101" pitchFamily="2" charset="-122"/>
              </a:rPr>
              <a:t>】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 b="0">
                <a:ea typeface="宋体" panose="02010600030101010101" pitchFamily="2" charset="-122"/>
              </a:rPr>
              <a:t>分析表格数据或图像，总结结论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6598" y="1311275"/>
            <a:ext cx="10539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【交流与反思】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 b="0" dirty="0">
                <a:ea typeface="宋体" panose="02010600030101010101" pitchFamily="2" charset="-122"/>
              </a:rPr>
              <a:t>用相同规格的电加热器代替酒精灯的好处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 dirty="0">
                <a:ea typeface="宋体" panose="02010600030101010101" pitchFamily="2" charset="-122"/>
              </a:rPr>
              <a:t>与酒精灯相比，更容易控制相同时间内提供的热量相同；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热量损失少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 b="0" dirty="0">
                <a:ea typeface="宋体" panose="02010600030101010101" pitchFamily="2" charset="-122"/>
              </a:rPr>
              <a:t>热量的相关计算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 dirty="0">
                <a:ea typeface="宋体" panose="02010600030101010101" pitchFamily="2" charset="-122"/>
              </a:rPr>
              <a:t>水的比热容在生活中的应用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 dirty="0">
                <a:ea typeface="宋体" panose="02010600030101010101" pitchFamily="2" charset="-122"/>
              </a:rPr>
              <a:t>暖气管中用水作介质；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调节气温；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作为汽车发动机的冷却剂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实验结论：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相同质量的同种物质，升高相同的温度，吸收的热量相同</a:t>
            </a:r>
            <a:r>
              <a:rPr lang="zh-CN" sz="2400" b="0" dirty="0" smtClean="0">
                <a:ea typeface="宋体" panose="02010600030101010101" pitchFamily="2" charset="-122"/>
              </a:rPr>
              <a:t>；</a:t>
            </a:r>
            <a:endParaRPr lang="en-US" altLang="zh-CN" sz="2400" b="0" dirty="0" smtClean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相同质量的不同种物质，升高相同的温度，吸收的热量不同．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4168" y="133925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399900" y="5396349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88353" y="2298065"/>
            <a:ext cx="106610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　为研究水和食用油的吸热能力，小楠同学用如图甲所示两套完全相同的装置进行实验探究．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baseline="-2500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 dirty="0">
                <a:ea typeface="宋体" panose="02010600030101010101" pitchFamily="2" charset="-122"/>
              </a:rPr>
              <a:t>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J/(kg·℃)]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实验前应称取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相等的水和食用油进行实验．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选用相同的酒精灯进行加热，是为了使单位时间内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水和食用油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相同；不断搅拌的目的是使水和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食用油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5" name="图片 -2147482550" descr="C:\Documents and Settings\Administrator\桌面\海南物理（沪科）@\AY540.tif"/>
          <p:cNvPicPr>
            <a:picLocks noChangeAspect="1"/>
          </p:cNvPicPr>
          <p:nvPr/>
        </p:nvPicPr>
        <p:blipFill>
          <a:blip r:embed="rId2" r:link="rId3"/>
          <a:srcRect t="-8117" r="18434" b="-5458"/>
          <a:stretch>
            <a:fillRect/>
          </a:stretch>
        </p:blipFill>
        <p:spPr>
          <a:xfrm>
            <a:off x="8217853" y="3236595"/>
            <a:ext cx="3088640" cy="2190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121343" y="3498225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704783" y="4618990"/>
            <a:ext cx="1250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06258" y="5151120"/>
            <a:ext cx="1525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受热均匀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4688" y="499110"/>
            <a:ext cx="1084199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zh-CN" sz="2400" b="0" dirty="0">
                <a:ea typeface="宋体" panose="02010600030101010101" pitchFamily="2" charset="-122"/>
              </a:rPr>
              <a:t>小楠每隔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 min</a:t>
            </a:r>
            <a:r>
              <a:rPr lang="zh-CN" sz="2400" b="0" dirty="0">
                <a:ea typeface="宋体" panose="02010600030101010101" pitchFamily="2" charset="-122"/>
              </a:rPr>
              <a:t>测量一次水和食用油的温度，一段时间后，撤去酒精灯，将实验数据记录在下表中．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第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 min </a:t>
            </a:r>
            <a:r>
              <a:rPr lang="zh-CN" sz="2400" b="0" dirty="0">
                <a:ea typeface="宋体" panose="02010600030101010101" pitchFamily="2" charset="-122"/>
              </a:rPr>
              <a:t>时水中温度计示数如图乙所示，示数为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______℃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实验中水和食用油吸收的热量由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加热时间的长短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液体的种类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来决定；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分析表格数据可知，吸收相同热量，升温较快的是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；若使两者升高相同的温度，则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吸收的热量较多，由此可见，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的吸热能力强．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食用油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56603" y="1666875"/>
          <a:ext cx="822833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455"/>
                <a:gridCol w="902335"/>
                <a:gridCol w="1093470"/>
                <a:gridCol w="1092835"/>
                <a:gridCol w="1092200"/>
                <a:gridCol w="1092835"/>
                <a:gridCol w="1092200"/>
              </a:tblGrid>
              <a:tr h="548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油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493318" y="3393440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32095" y="38610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加热时间的长短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771448" y="5023485"/>
            <a:ext cx="1287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食用油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56268" y="5567045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49603" y="5567045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  <p:pic>
        <p:nvPicPr>
          <p:cNvPr id="8" name="图片 -2147482550" descr="C:\Documents and Settings\Administrator\桌面\海南物理（沪科）@\AY540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1566" t="15371" r="-2604" b="-1764"/>
          <a:stretch>
            <a:fillRect/>
          </a:stretch>
        </p:blipFill>
        <p:spPr>
          <a:xfrm>
            <a:off x="9637078" y="948055"/>
            <a:ext cx="1427480" cy="2985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72833" y="72707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25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6933" y="977900"/>
            <a:ext cx="103282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本实验是通过比较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来判断物质的吸热能力，从而得出结论的，这里用到的科学探究方法是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，下面的四个实例中也采用这种研究方法的是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 </a:t>
            </a:r>
            <a:r>
              <a:rPr lang="zh-CN" sz="2400" b="0">
                <a:ea typeface="宋体" panose="02010600030101010101" pitchFamily="2" charset="-122"/>
              </a:rPr>
              <a:t>认识电压时，我们可以用水压来类比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 </a:t>
            </a:r>
            <a:r>
              <a:rPr lang="zh-CN" sz="2400" b="0">
                <a:ea typeface="宋体" panose="02010600030101010101" pitchFamily="2" charset="-122"/>
              </a:rPr>
              <a:t>用磁感线来描述磁场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 </a:t>
            </a:r>
            <a:r>
              <a:rPr lang="zh-CN" sz="2400" b="0">
                <a:ea typeface="宋体" panose="02010600030101010101" pitchFamily="2" charset="-122"/>
              </a:rPr>
              <a:t>探究影响电磁铁磁性强弱的因素时，通过比较电磁铁吸引大头针数目的多少来判断电磁铁磁性的强弱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保持电阻不变，改变电阻两端电压，探究电流与电压的关系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若烧杯中水的质量为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0.2 kg</a:t>
            </a:r>
            <a:r>
              <a:rPr lang="zh-CN" sz="2400" b="0">
                <a:ea typeface="宋体" panose="02010600030101010101" pitchFamily="2" charset="-122"/>
              </a:rPr>
              <a:t>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 min</a:t>
            </a:r>
            <a:r>
              <a:rPr lang="zh-CN" sz="2400" b="0">
                <a:ea typeface="宋体" panose="02010600030101010101" pitchFamily="2" charset="-122"/>
              </a:rPr>
              <a:t>内水吸收的热量是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__________J.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若在食用油和水中选择一种作为汽车发动机的冷却剂，则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的冷却效果更好．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53510" y="111537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温度变化量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04080" y="168878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转换法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30425" y="22323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026843" y="4987290"/>
            <a:ext cx="2023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196388" y="5519420"/>
            <a:ext cx="1541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49133" y="87727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5338" y="156019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改变物体内能的途径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(2018.16第1空、2015.8、2012.14)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045528" y="2296795"/>
            <a:ext cx="100552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(2015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下列事例中，利用热传递改变内能的是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海南黎族钻木取火技艺被列入国家级非物质文化遗产名录．钻木取火是通过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做功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热传递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把机械能转化为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能．</a:t>
            </a:r>
            <a:endParaRPr lang="zh-CN" altLang="en-US"/>
          </a:p>
        </p:txBody>
      </p:sp>
      <p:pic>
        <p:nvPicPr>
          <p:cNvPr id="2" name="图片 -2147482569" descr="C:\Documents and Settings\Administrator\桌面\海南物理（沪科）@\AY367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626168" y="3026410"/>
            <a:ext cx="4639945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787448" y="2510155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98608" y="5276850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17638" y="5808980"/>
            <a:ext cx="782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37273" y="1003935"/>
            <a:ext cx="7157085" cy="737235"/>
            <a:chOff x="1156" y="3019"/>
            <a:chExt cx="11271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0877" cy="1161"/>
              <a:chOff x="1324" y="1663"/>
              <a:chExt cx="10877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81" y="1663"/>
                <a:ext cx="7620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比热容的理解及计算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(10年5考)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28688" y="1797685"/>
            <a:ext cx="101339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(2014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 b="0">
                <a:ea typeface="宋体" panose="02010600030101010101" pitchFamily="2" charset="-122"/>
              </a:rPr>
              <a:t>题第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今年我省加大规划建设湿地公园的力度，湿地能使周围环境昼夜的温差减小，是因为水的比热容较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(2010 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如图是刘星在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五一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假期探究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海水和海滩的温度随时间变化的规律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时画的一张示意图．根据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图中的信息，刘星观察的时间是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中午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夜晚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，产生这一现象的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原因是水的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比沙石的大</a:t>
            </a:r>
            <a:r>
              <a:rPr lang="en-US" altLang="zh-CN" sz="2400" b="0">
                <a:ea typeface="宋体" panose="02010600030101010101" pitchFamily="2" charset="-122"/>
              </a:rPr>
              <a:t>.</a:t>
            </a:r>
            <a:endParaRPr lang="en-US" altLang="zh-CN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567" descr="C:\Documents and Settings\Administrator\桌面\海南物理（沪科）@\AY36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403783" y="3571875"/>
            <a:ext cx="2787015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568714" y="577707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923848" y="2484755"/>
            <a:ext cx="1009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04168" y="4088765"/>
            <a:ext cx="102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中午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33028" y="5234940"/>
            <a:ext cx="1588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比热容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67263" y="1946310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95718" y="2610485"/>
            <a:ext cx="96691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我国成为全球首个海域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可燃冰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开采国，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可燃冰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的热值很高，若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g</a:t>
            </a:r>
            <a:r>
              <a:rPr lang="zh-CN" sz="2400" b="0">
                <a:ea typeface="宋体" panose="02010600030101010101" pitchFamily="2" charset="-122"/>
              </a:rPr>
              <a:t>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可燃冰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完全燃烧放出的热量为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</a:t>
            </a:r>
            <a:r>
              <a:rPr lang="zh-CN" sz="2400" b="0">
                <a:ea typeface="宋体" panose="02010600030101010101" pitchFamily="2" charset="-122"/>
              </a:rPr>
              <a:t>，则这些热量可使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kg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℃</a:t>
            </a:r>
            <a:r>
              <a:rPr lang="zh-CN" sz="2400" b="0">
                <a:ea typeface="宋体" panose="02010600030101010101" pitchFamily="2" charset="-122"/>
              </a:rPr>
              <a:t>的水温度升高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______℃</a:t>
            </a:r>
            <a:r>
              <a:rPr lang="zh-CN" sz="2400" b="0">
                <a:ea typeface="宋体" panose="02010600030101010101" pitchFamily="2" charset="-122"/>
              </a:rPr>
              <a:t>；若用这些热量加热等质量的沙石和水，沙石升高的温度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水升高的温度．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58248" y="3806825"/>
            <a:ext cx="693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43568" y="4364355"/>
            <a:ext cx="1033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79158" y="908050"/>
            <a:ext cx="8008620" cy="737235"/>
            <a:chOff x="1156" y="3019"/>
            <a:chExt cx="1261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2218" cy="1161"/>
              <a:chOff x="1324" y="1663"/>
              <a:chExt cx="1221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903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热值的理解及计算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(2019.14、2015.6B)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838518" y="1691640"/>
            <a:ext cx="102501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(2019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)2019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日，我国首次用固体燃料运载火箭把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文昌物联一号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卫星成功送上太空．火箭发射时要选用热值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的固体燃料，燃料的质量减少，热值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“</a:t>
            </a:r>
            <a:r>
              <a:rPr lang="zh-CN" sz="2400" b="0">
                <a:ea typeface="宋体" panose="02010600030101010101" pitchFamily="2" charset="-122"/>
              </a:rPr>
              <a:t>西气东输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大大改善了城乡居民的生活环境，小仙的家也安装了天然气．小仙用燃气灶将质量为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 kg</a:t>
            </a:r>
            <a:r>
              <a:rPr lang="zh-CN" sz="2400" b="0">
                <a:ea typeface="宋体" panose="02010600030101010101" pitchFamily="2" charset="-122"/>
              </a:rPr>
              <a:t>初温为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℃</a:t>
            </a:r>
            <a:r>
              <a:rPr lang="zh-CN" sz="2400" b="0">
                <a:ea typeface="宋体" panose="02010600030101010101" pitchFamily="2" charset="-122"/>
              </a:rPr>
              <a:t>的水加热到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80 ℃</a:t>
            </a:r>
            <a:r>
              <a:rPr lang="zh-CN" sz="2400" b="0">
                <a:ea typeface="宋体" panose="02010600030101010101" pitchFamily="2" charset="-122"/>
              </a:rPr>
              <a:t>，消耗了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0.1 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的天然气，则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0.1 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的天然气完全燃烧放出的热量是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__________J</a:t>
            </a:r>
            <a:r>
              <a:rPr lang="zh-CN" sz="2400" b="0">
                <a:ea typeface="宋体" panose="02010600030101010101" pitchFamily="2" charset="-122"/>
              </a:rPr>
              <a:t>，小仙所用燃气灶的效率为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baseline="-25000">
                <a:ea typeface="宋体" panose="02010600030101010101" pitchFamily="2" charset="-122"/>
              </a:rPr>
              <a:t>水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J/(kg·℃)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 baseline="-25000">
                <a:ea typeface="宋体" panose="02010600030101010101" pitchFamily="2" charset="-122"/>
              </a:rPr>
              <a:t>气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J/m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36733" y="3453165"/>
            <a:ext cx="2295295" cy="475615"/>
            <a:chOff x="1698" y="7133"/>
            <a:chExt cx="3615" cy="749"/>
          </a:xfrm>
        </p:grpSpPr>
        <p:pic>
          <p:nvPicPr>
            <p:cNvPr id="9" name="图片 8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111173" y="2387600"/>
            <a:ext cx="807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36068" y="2895600"/>
            <a:ext cx="848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00683" y="5087620"/>
            <a:ext cx="1866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375978" y="5661660"/>
            <a:ext cx="1141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30%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93763" y="1075690"/>
            <a:ext cx="5605145" cy="737235"/>
            <a:chOff x="1156" y="3019"/>
            <a:chExt cx="8827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8433" cy="1161"/>
              <a:chOff x="1324" y="1663"/>
              <a:chExt cx="8433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81" y="1663"/>
                <a:ext cx="5176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热机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(2016.6、2014.4)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856933" y="1929130"/>
            <a:ext cx="103276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(2016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从能量转换的角度看，一台四冲程内燃机在一个循环中，存在着机械能转化为内能过程的是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吸气冲程　　　　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压缩冲程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做功冲程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D. </a:t>
            </a:r>
            <a:r>
              <a:rPr lang="zh-CN" sz="2400" b="0">
                <a:ea typeface="宋体" panose="02010600030101010101" pitchFamily="2" charset="-122"/>
              </a:rPr>
              <a:t>排气冲程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(2014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内燃机工作时，将内能转化为机械能的冲程是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吸气冲程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B. </a:t>
            </a:r>
            <a:r>
              <a:rPr lang="zh-CN" sz="2400" b="0">
                <a:ea typeface="宋体" panose="02010600030101010101" pitchFamily="2" charset="-122"/>
              </a:rPr>
              <a:t>压缩冲程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排气冲程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D. </a:t>
            </a:r>
            <a:r>
              <a:rPr lang="zh-CN" sz="2400" b="0">
                <a:ea typeface="宋体" panose="02010600030101010101" pitchFamily="2" charset="-122"/>
              </a:rPr>
              <a:t>做功冲程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29923" y="2616200"/>
            <a:ext cx="596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06598" y="4271645"/>
            <a:ext cx="743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37273" y="1577975"/>
            <a:ext cx="5323205" cy="737235"/>
            <a:chOff x="1156" y="3019"/>
            <a:chExt cx="8383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7989" cy="1161"/>
              <a:chOff x="1324" y="1663"/>
              <a:chExt cx="7989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81" y="1663"/>
                <a:ext cx="4732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能量转化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(10年4考)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72198" y="2813685"/>
            <a:ext cx="10339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10. (2017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如图所示，塞子从试管口跳出，是由于水蒸气对塞子做了功．这个过程中能量的转化是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内能转化为机械能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化学能转化为内能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机械能转化为内能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只有内能的转移</a:t>
            </a:r>
            <a:endParaRPr lang="zh-CN" altLang="en-US"/>
          </a:p>
        </p:txBody>
      </p:sp>
      <p:pic>
        <p:nvPicPr>
          <p:cNvPr id="3" name="图片 -2147482561" descr="C:\Documents and Settings\Administrator\桌面\海南物理（沪科）@\AY36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153843" y="3497580"/>
            <a:ext cx="1781810" cy="1716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440569" y="539988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366068" y="354203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0443" y="1522095"/>
            <a:ext cx="103397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11. (2013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如图所示的四个过程，从能量转化和转移的角度看，属于机械能转化为内能的是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7" name="图片 -2147482560" descr="C:\Documents and Settings\Administrator\桌面\海南物理（沪科）@\AY37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34983" y="3048635"/>
            <a:ext cx="643191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327843" y="2237740"/>
            <a:ext cx="77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7d2c97e3-39ba-4e8e-85a7-ec92b7da9096}"/>
</p:tagLst>
</file>

<file path=ppt/tags/tag11.xml><?xml version="1.0" encoding="utf-8"?>
<p:tagLst xmlns:p="http://schemas.openxmlformats.org/presentationml/2006/main">
  <p:tag name="KSO_WM_UNIT_TABLE_BEAUTIFY" val="smartTable{f0f6d72e-6df3-4b79-841d-737658dfc7a8}"/>
</p:tagLst>
</file>

<file path=ppt/tags/tag12.xml><?xml version="1.0" encoding="utf-8"?>
<p:tagLst xmlns:p="http://schemas.openxmlformats.org/presentationml/2006/main">
  <p:tag name="KSO_WM_UNIT_TABLE_BEAUTIFY" val="smartTable{f0f6d72e-6df3-4b79-841d-737658dfc7a8}"/>
</p:tagLst>
</file>

<file path=ppt/tags/tag13.xml><?xml version="1.0" encoding="utf-8"?>
<p:tagLst xmlns:p="http://schemas.openxmlformats.org/presentationml/2006/main">
  <p:tag name="KSO_WM_UNIT_TABLE_BEAUTIFY" val="smartTable{949b0115-afac-49da-9ab2-21e1be1b0305}"/>
</p:tagLst>
</file>

<file path=ppt/tags/tag14.xml><?xml version="1.0" encoding="utf-8"?>
<p:tagLst xmlns:p="http://schemas.openxmlformats.org/presentationml/2006/main">
  <p:tag name="KSO_WM_UNIT_TABLE_BEAUTIFY" val="smartTable{949b0115-afac-49da-9ab2-21e1be1b0305}"/>
</p:tagLst>
</file>

<file path=ppt/tags/tag15.xml><?xml version="1.0" encoding="utf-8"?>
<p:tagLst xmlns:p="http://schemas.openxmlformats.org/presentationml/2006/main">
  <p:tag name="KSO_WM_UNIT_TABLE_BEAUTIFY" val="smartTable{baa0a92c-69e8-4e9f-a089-6a31423049d3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7d2c97e3-39ba-4e8e-85a7-ec92b7da909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5699</Words>
  <Application>WPS 演示</Application>
  <PresentationFormat>宽屏</PresentationFormat>
  <Paragraphs>672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Times New Roman</vt:lpstr>
      <vt:lpstr>Calibri</vt:lpstr>
      <vt:lpstr>方正粗黑宋简体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