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396" r:id="rId3"/>
    <p:sldId id="293" r:id="rId4"/>
    <p:sldId id="423" r:id="rId5"/>
    <p:sldId id="433" r:id="rId6"/>
    <p:sldId id="434" r:id="rId7"/>
    <p:sldId id="484" r:id="rId8"/>
    <p:sldId id="486" r:id="rId9"/>
    <p:sldId id="467" r:id="rId10"/>
    <p:sldId id="468" r:id="rId11"/>
    <p:sldId id="487" r:id="rId12"/>
    <p:sldId id="494" r:id="rId13"/>
    <p:sldId id="490" r:id="rId14"/>
    <p:sldId id="424" r:id="rId15"/>
    <p:sldId id="425" r:id="rId16"/>
    <p:sldId id="436" r:id="rId17"/>
    <p:sldId id="469" r:id="rId18"/>
    <p:sldId id="470" r:id="rId19"/>
    <p:sldId id="488" r:id="rId20"/>
    <p:sldId id="491" r:id="rId21"/>
    <p:sldId id="427" r:id="rId22"/>
    <p:sldId id="428" r:id="rId23"/>
    <p:sldId id="438" r:id="rId24"/>
    <p:sldId id="473" r:id="rId25"/>
    <p:sldId id="474" r:id="rId26"/>
    <p:sldId id="472" r:id="rId27"/>
    <p:sldId id="475" r:id="rId28"/>
    <p:sldId id="492" r:id="rId29"/>
    <p:sldId id="429" r:id="rId30"/>
    <p:sldId id="430" r:id="rId31"/>
    <p:sldId id="431" r:id="rId32"/>
    <p:sldId id="454" r:id="rId33"/>
    <p:sldId id="476" r:id="rId34"/>
    <p:sldId id="477" r:id="rId35"/>
    <p:sldId id="495" r:id="rId36"/>
    <p:sldId id="496" r:id="rId37"/>
    <p:sldId id="493" r:id="rId38"/>
    <p:sldId id="452" r:id="rId39"/>
    <p:sldId id="449" r:id="rId40"/>
    <p:sldId id="450" r:id="rId41"/>
    <p:sldId id="497" r:id="rId42"/>
    <p:sldId id="479" r:id="rId43"/>
    <p:sldId id="480" r:id="rId44"/>
    <p:sldId id="432" r:id="rId45"/>
    <p:sldId id="463" r:id="rId46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5494" autoAdjust="0"/>
  </p:normalViewPr>
  <p:slideViewPr>
    <p:cSldViewPr snapToGrid="0">
      <p:cViewPr varScale="1">
        <p:scale>
          <a:sx n="114" d="100"/>
          <a:sy n="114" d="100"/>
        </p:scale>
        <p:origin x="-1668" y="-108"/>
      </p:cViewPr>
      <p:guideLst>
        <p:guide orient="horz" pos="2159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180.eps" TargetMode="External"/><Relationship Id="rId5" Type="http://schemas.openxmlformats.org/officeDocument/2006/relationships/image" Target="../media/image10.wmf"/><Relationship Id="rId4" Type="http://schemas.openxmlformats.org/officeDocument/2006/relationships/image" Target="file:///C:\Documents%20and%20Settings\Administrator\&#26700;&#38754;\pai\&#27491;&#25991;pai\2018XD-179.e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82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178.TIF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/C:\Documents%20and%20Settings\Administrator\&#26700;&#38754;\pai\&#27491;&#25991;pai\2018XD-177.T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215398" y="2461079"/>
            <a:ext cx="492987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部分  电与磁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电路 电流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和电压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174667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示，要使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R1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R2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组成并联电路，应闭合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开关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示，甲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以上两空均选填“电流表”或“电压表”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0582" y="402876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49649" y="39788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11-5</a:t>
            </a:r>
            <a:endParaRPr lang="zh-CN" altLang="en-US" dirty="0"/>
          </a:p>
        </p:txBody>
      </p:sp>
      <p:sp>
        <p:nvSpPr>
          <p:cNvPr id="12" name="TextBox 16"/>
          <p:cNvSpPr txBox="1"/>
          <p:nvPr/>
        </p:nvSpPr>
        <p:spPr>
          <a:xfrm>
            <a:off x="3805698" y="1582937"/>
            <a:ext cx="18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S</a:t>
            </a:r>
            <a:r>
              <a:rPr lang="en-US" altLang="zh-CN" sz="28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S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050" name="Picture 2" descr="C:\Documents and Settings\Administrator\桌面\pai\正文pai\2018XD-179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08" y="2151001"/>
            <a:ext cx="2291171" cy="19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Administrator\桌面\pai\正文pai\2018XD-180.ep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10" y="2208235"/>
            <a:ext cx="2140322" cy="18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/>
          <p:nvPr/>
        </p:nvSpPr>
        <p:spPr>
          <a:xfrm>
            <a:off x="7073085" y="4628124"/>
            <a:ext cx="18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电流表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8140" y="5131466"/>
            <a:ext cx="18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电压表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9705" y="883744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15</a:t>
            </a:r>
            <a:r>
              <a:rPr lang="zh-CN" altLang="zh-CN" sz="2800" dirty="0"/>
              <a:t>题</a:t>
            </a:r>
            <a:r>
              <a:rPr lang="en-US" altLang="zh-CN" sz="2800" dirty="0"/>
              <a:t>)(3)</a:t>
            </a:r>
            <a:r>
              <a:rPr lang="zh-CN" altLang="zh-CN" sz="2800" dirty="0"/>
              <a:t>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为某兴趣小组设计的电子秤简易电路图，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是压敏电阻，阻值随所受压力的增大而减小，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是定值电阻。测量时，</a:t>
            </a:r>
            <a:r>
              <a:rPr lang="zh-CN" altLang="zh-CN" sz="2800" dirty="0" smtClean="0"/>
              <a:t>电压表</a:t>
            </a:r>
            <a:endParaRPr lang="en-US" altLang="zh-CN" sz="2800" dirty="0" smtClean="0"/>
          </a:p>
          <a:p>
            <a:r>
              <a:rPr lang="zh-CN" altLang="zh-CN" sz="2800" dirty="0" smtClean="0"/>
              <a:t>的</a:t>
            </a:r>
            <a:r>
              <a:rPr lang="zh-CN" altLang="zh-CN" sz="2800" dirty="0"/>
              <a:t>示数随所称量物体对压敏电阻的压力增大而增大。请根据以上信息，在虚线框内将电路图补充完整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16</a:t>
            </a:r>
            <a:r>
              <a:rPr lang="zh-CN" altLang="zh-CN" sz="2800" dirty="0"/>
              <a:t>题</a:t>
            </a:r>
            <a:r>
              <a:rPr lang="en-US" altLang="zh-CN" sz="2800" dirty="0"/>
              <a:t>)(2)</a:t>
            </a:r>
            <a:r>
              <a:rPr lang="zh-CN" altLang="zh-CN" sz="2800" dirty="0"/>
              <a:t>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所示，图甲中电流表的读数为</a:t>
            </a:r>
            <a:r>
              <a:rPr lang="en-US" altLang="zh-CN" sz="2800" dirty="0"/>
              <a:t>__________A</a:t>
            </a:r>
            <a:r>
              <a:rPr lang="zh-CN" altLang="zh-CN" sz="2800" dirty="0"/>
              <a:t>，图乙中电压表的读数为</a:t>
            </a:r>
            <a:r>
              <a:rPr lang="en-US" altLang="zh-CN" sz="2800" dirty="0"/>
              <a:t>__________V</a:t>
            </a:r>
            <a:r>
              <a:rPr lang="zh-CN" altLang="zh-CN" sz="2800" dirty="0"/>
              <a:t>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724708" y="5585656"/>
            <a:ext cx="18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1.4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2" name="TextBox 16"/>
          <p:cNvSpPr txBox="1"/>
          <p:nvPr/>
        </p:nvSpPr>
        <p:spPr>
          <a:xfrm>
            <a:off x="272595" y="6027147"/>
            <a:ext cx="18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1.5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03" y="3112563"/>
            <a:ext cx="7139006" cy="20316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96" y="1826389"/>
            <a:ext cx="370433" cy="343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72" y="3488215"/>
            <a:ext cx="1860310" cy="139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电荷；导体和绝缘体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7" y="882653"/>
            <a:ext cx="8274781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用一根与毛皮摩擦过的橡胶棒靠近一轻质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，发现两者互相排斥，由此可知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．小球一定带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正电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．小球一定带负电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．小球可能带负电，也可能带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正电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一定不带电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275000" y="1257754"/>
            <a:ext cx="8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3438" y="3501939"/>
            <a:ext cx="8274781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用毛皮摩擦过的橡胶棒带负电，用丝绸摩擦过的玻璃棒带正电。用毛皮摩擦过的橡胶棒靠近轻质小球出现了排斥现象，根据电荷间的相互作用规律可以判断该轻质小球一定带负电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293438" y="5312052"/>
            <a:ext cx="8274781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思维点拨：记住用毛皮摩擦过的橡胶棒和用丝绸摩擦过的玻璃棒所带的电，再根据同种电荷互相排斥，异种电荷互相吸引规律来解答此类题目。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3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91759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所示，用带电棒接触原来不带电的验电器的金属球，发现验电器的金属箔张开，下列判断正确的是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．带电棒一定带负电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．带电棒一定带正电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．两片金属箔一定带同种电荷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．两片金属箔一定带异种</a:t>
            </a:r>
            <a:r>
              <a:rPr lang="zh-CN" altLang="zh-CN" sz="2800" dirty="0" smtClean="0"/>
              <a:t>电荷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．以下有关电的相关说法正确的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 )</a:t>
            </a:r>
            <a:endParaRPr lang="zh-CN" altLang="zh-CN" sz="2800" dirty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．绝缘体中没有电荷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．导体两端有电压，就一定能形成稳定电流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．金属导体中靠自由电子定向移动形成电流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．半导体的导电性与环境变化无关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914" y="1679162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141269" y="4264211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与丝绸摩擦过的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玻璃棒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分别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靠近悬挂的轻质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带电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小球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，发现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被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排斥，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被吸引，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则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填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或“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）带正电；用久的风扇扇叶上布满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灰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尘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，主要是由于风扇旋转与空气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发生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带电体具有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性质。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6941715" y="1661603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6276639" y="2649806"/>
            <a:ext cx="201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摩擦起电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2425182" y="3139729"/>
            <a:ext cx="26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吸引轻小物体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新疆维吾尔自治区</a:t>
            </a:r>
            <a:r>
              <a:rPr lang="en-US" altLang="zh-CN" sz="2800" dirty="0"/>
              <a:t>)</a:t>
            </a:r>
            <a:r>
              <a:rPr lang="zh-CN" altLang="zh-CN" sz="2800" dirty="0"/>
              <a:t>芯片是指含有集成电路的硅片，制造芯片的主要材料是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．导体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B</a:t>
            </a:r>
            <a:r>
              <a:rPr lang="zh-CN" altLang="zh-CN" sz="2800" dirty="0"/>
              <a:t>．半导体</a:t>
            </a:r>
            <a:r>
              <a:rPr lang="en-US" altLang="zh-CN" sz="2800" dirty="0"/>
              <a:t>   </a:t>
            </a:r>
            <a:r>
              <a:rPr lang="en-US" altLang="zh-CN" sz="2800" dirty="0" smtClean="0"/>
              <a:t>     C</a:t>
            </a:r>
            <a:r>
              <a:rPr lang="zh-CN" altLang="zh-CN" sz="2800" dirty="0"/>
              <a:t>．绝缘体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D</a:t>
            </a:r>
            <a:r>
              <a:rPr lang="zh-CN" altLang="zh-CN" sz="2800" dirty="0"/>
              <a:t>．超导体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·内江市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下列有关电现象的说法中正确的是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．验电器的工作原理是同种电荷互相排斥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．摩擦起电是利用摩擦的方式创造电荷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．电荷的移动形成电流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．与丝绸摩擦过的玻璃棒带负电荷</a:t>
            </a:r>
          </a:p>
        </p:txBody>
      </p:sp>
      <p:sp>
        <p:nvSpPr>
          <p:cNvPr id="9" name="矩形 8"/>
          <p:cNvSpPr/>
          <p:nvPr/>
        </p:nvSpPr>
        <p:spPr>
          <a:xfrm>
            <a:off x="5696555" y="170276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5818" y="364183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．将塑料包装袋撕成细丝后，上端打结，然后用干燥的丝绸或毛皮等顺着细丝向下捋几下，希望做成如图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所示的各种情形，其中无法完成的是（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A                      B                          C                           D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786" t="2526" r="981"/>
          <a:stretch>
            <a:fillRect/>
          </a:stretch>
        </p:blipFill>
        <p:spPr bwMode="auto">
          <a:xfrm>
            <a:off x="121580" y="3539630"/>
            <a:ext cx="8817536" cy="11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604583" y="22440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广州市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所示，金属球使小芳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．得到电子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．失去电子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．得到原子核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．相互排斥的头发带上同种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电荷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毛皮摩擦过的橡胶棒接触不带电的验电器金属球时，验电器的金属箔张角变大，这是由于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验电器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（选填“得到”或“失去”）电子，所带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（选填“正”或“负”）电荷增多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991" y="17695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2052" name="Picture 4" descr="C:\Documents and Settings\Administrator\桌面\pai\正文pai\2018XD-18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31" y="1769505"/>
            <a:ext cx="2706550" cy="18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536898" y="3592023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10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18700" y="509559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得到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712" y="564128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串联和并联电路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1108403"/>
            <a:ext cx="8275078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1.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电荷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(</a:t>
            </a: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1)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摩擦起电的原因：不同物质的原子核束缚电子本领不同，相互摩擦时，原子核束缚电子能力强的会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因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电子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而带负电，原子核束缚电子能力弱的会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因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电子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而带正电，摩擦起电的实质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就是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(2)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物体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有了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的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性质，表明物体带了电。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(3)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两种电荷：用丝绸摩擦过的玻璃棒上带的电荷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叫</a:t>
            </a:r>
            <a:r>
              <a:rPr lang="zh-CN" altLang="en-US" sz="2400" u="sng" dirty="0" smtClean="0">
                <a:latin typeface="+mn-ea"/>
                <a:cs typeface="方正静蕾简体" panose="03000509000000000000" pitchFamily="65" charset="-122"/>
              </a:rPr>
              <a:t>     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；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用毛皮摩擦过的橡胶棒上带的电荷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叫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(4)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相互作用规律：同种电荷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相互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，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异种电荷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相互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(5)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验电器：是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利用</a:t>
            </a: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   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的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原理制成，是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用来</a:t>
            </a:r>
            <a:endParaRPr lang="en-US" altLang="zh-CN" sz="2400" dirty="0" smtClean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400" u="sng" dirty="0" smtClean="0">
                <a:latin typeface="+mn-ea"/>
                <a:cs typeface="方正静蕾简体" panose="03000509000000000000" pitchFamily="65" charset="-122"/>
              </a:rPr>
              <a:t>                   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116295" y="1956028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83842" y="2338746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失去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624362" y="2800411"/>
            <a:ext cx="194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电子的转移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918035" y="3262076"/>
            <a:ext cx="242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吸引轻小物体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7143090" y="3723741"/>
            <a:ext cx="14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正电荷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5313082" y="4155009"/>
            <a:ext cx="14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负电荷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590847" y="4537727"/>
            <a:ext cx="14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排斥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7736140" y="4537726"/>
            <a:ext cx="123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吸引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920894" y="4983138"/>
            <a:ext cx="280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同种电荷相互排斥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457232" y="5375641"/>
            <a:ext cx="280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检验物体是否带电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221" y="907645"/>
            <a:ext cx="8275022" cy="9531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】在图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11-7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乙的四幅电路图中，与图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11-7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实物图对应的是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3826613" y="1284899"/>
            <a:ext cx="513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867" y="3864634"/>
            <a:ext cx="827478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从实物图可以看出，</a:t>
            </a:r>
            <a:r>
              <a:rPr lang="zh-CN" altLang="en-US" sz="2800" dirty="0">
                <a:ea typeface="宋体" panose="02010600030101010101" pitchFamily="2" charset="-122"/>
              </a:rPr>
              <a:t>灯泡</a:t>
            </a:r>
            <a:r>
              <a:rPr lang="en-US" altLang="zh-CN" sz="2800" dirty="0">
                <a:ea typeface="宋体" panose="02010600030101010101" pitchFamily="2" charset="-122"/>
              </a:rPr>
              <a:t>L</a:t>
            </a:r>
            <a:r>
              <a:rPr lang="en-US" altLang="zh-CN" sz="2800" baseline="-25000" dirty="0"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ea typeface="宋体" panose="02010600030101010101" pitchFamily="2" charset="-122"/>
              </a:rPr>
              <a:t>L</a:t>
            </a:r>
            <a:r>
              <a:rPr lang="en-US" altLang="zh-CN" sz="2800" baseline="-25000" dirty="0"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</a:rPr>
              <a:t>并联，开关在干路上，电流表测的是通过灯泡</a:t>
            </a:r>
            <a:r>
              <a:rPr lang="en-US" altLang="zh-CN" sz="2800" dirty="0">
                <a:ea typeface="宋体" panose="02010600030101010101" pitchFamily="2" charset="-122"/>
              </a:rPr>
              <a:t>L</a:t>
            </a:r>
            <a:r>
              <a:rPr lang="en-US" altLang="zh-CN" sz="2800" baseline="-25000" dirty="0"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</a:rPr>
              <a:t>的电流，因此对应的电路图是选项</a:t>
            </a:r>
            <a:r>
              <a:rPr lang="en-US" altLang="zh-CN" sz="28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7" y="1806869"/>
            <a:ext cx="8082830" cy="20577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4659" y="5707811"/>
            <a:ext cx="827478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学会识别串联电路和并联电路。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3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584" y="963617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．电灯、插座、电视机在家庭电路中的连接方式是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．全部串联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．插座与电灯串联，与电视机并联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．全部并联</a:t>
            </a:r>
            <a:r>
              <a:rPr lang="en-US" altLang="zh-CN" sz="2800" dirty="0"/>
              <a:t>		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．电灯与电视机串联，与插座</a:t>
            </a:r>
            <a:r>
              <a:rPr lang="zh-CN" altLang="zh-CN" sz="2800" dirty="0" smtClean="0"/>
              <a:t>并联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(2017·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两只小灯泡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连接在同一电路中，以下哪个特点可以确认两灯是并联</a:t>
            </a:r>
            <a:r>
              <a:rPr lang="zh-CN" altLang="zh-CN" sz="2800" dirty="0" smtClean="0"/>
              <a:t>的</a:t>
            </a:r>
            <a:r>
              <a:rPr lang="en-US" altLang="zh-CN" sz="2800" dirty="0"/>
              <a:t>(       )</a:t>
            </a:r>
            <a:endParaRPr lang="zh-CN" altLang="zh-CN" sz="2800" dirty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．两灯亮度不同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．两灯两端的电压相等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．通过两灯的电流相等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．通过两灯的电流不相等</a:t>
            </a:r>
          </a:p>
        </p:txBody>
      </p:sp>
      <p:sp>
        <p:nvSpPr>
          <p:cNvPr id="4" name="矩形 3"/>
          <p:cNvSpPr/>
          <p:nvPr/>
        </p:nvSpPr>
        <p:spPr>
          <a:xfrm>
            <a:off x="617629" y="146950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7032806" y="441686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6" y="1229892"/>
            <a:ext cx="8328418" cy="19902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汽车上安装了“安全带指示灯”，提醒驾驶员系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好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安全带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。当安全带系好时，相当于闭合开关，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指示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不亮；安全带未系好时，相当于断开开关，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指示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indent="-514985"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发光。图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11-12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符合上述要求的电路图是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7885665" y="2620304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3" y="3420825"/>
            <a:ext cx="8666705" cy="1787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40293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 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11-13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所示的电路中，要使灯泡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组成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串联电路，应该（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．只闭合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．只闭合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．同时闭合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．同时闭合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3</a:t>
            </a:r>
            <a:endParaRPr lang="en-US" altLang="zh-CN" sz="2800" baseline="-250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642400" y="2225232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338" y="2747202"/>
            <a:ext cx="4104962" cy="322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11" y="882653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．楼道里，夜间只是偶尔有人经过，电灯总是亮着会浪费电能。小明和小刚利用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光控开关</a:t>
            </a:r>
            <a:r>
              <a:rPr lang="en-US" altLang="zh-CN" sz="2800" dirty="0">
                <a:latin typeface="+mn-ea"/>
              </a:rPr>
              <a:t>”(</a:t>
            </a:r>
            <a:r>
              <a:rPr lang="zh-CN" altLang="zh-CN" sz="2800" dirty="0">
                <a:latin typeface="+mn-ea"/>
              </a:rPr>
              <a:t>天黑时自动闭合，天亮时自动断开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和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声控开关</a:t>
            </a:r>
            <a:r>
              <a:rPr lang="en-US" altLang="zh-CN" sz="2800" dirty="0">
                <a:latin typeface="+mn-ea"/>
              </a:rPr>
              <a:t>”(</a:t>
            </a:r>
            <a:r>
              <a:rPr lang="zh-CN" altLang="zh-CN" sz="2800" dirty="0">
                <a:latin typeface="+mn-ea"/>
              </a:rPr>
              <a:t>当有人走过发出声音时，自动闭合，无</a:t>
            </a:r>
            <a:r>
              <a:rPr lang="zh-CN" altLang="zh-CN" sz="2800" dirty="0"/>
              <a:t>人走过没有声音时，自动断开</a:t>
            </a:r>
            <a:r>
              <a:rPr lang="en-US" altLang="zh-CN" sz="2800" dirty="0"/>
              <a:t>)</a:t>
            </a:r>
            <a:r>
              <a:rPr lang="zh-CN" altLang="zh-CN" sz="2800" dirty="0"/>
              <a:t>设计了如图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所示的电路，使楼道照明变得</a:t>
            </a:r>
            <a:r>
              <a:rPr lang="en-US" altLang="zh-CN" sz="2800" dirty="0"/>
              <a:t>“</a:t>
            </a:r>
            <a:r>
              <a:rPr lang="zh-CN" altLang="zh-CN" sz="2800" dirty="0"/>
              <a:t>智能化</a:t>
            </a:r>
            <a:r>
              <a:rPr lang="en-US" altLang="zh-CN" sz="2800" dirty="0"/>
              <a:t>”</a:t>
            </a:r>
            <a:r>
              <a:rPr lang="zh-CN" altLang="zh-CN" sz="2800" dirty="0"/>
              <a:t>。下列符合</a:t>
            </a:r>
            <a:r>
              <a:rPr lang="zh-CN" altLang="zh-CN" sz="2800" dirty="0">
                <a:latin typeface="+mn-ea"/>
              </a:rPr>
              <a:t>这种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智能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要求</a:t>
            </a:r>
            <a:r>
              <a:rPr lang="zh-CN" altLang="zh-CN" sz="2800" dirty="0"/>
              <a:t>的电路图是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503890" y="3862080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0" y="4503021"/>
            <a:ext cx="8479766" cy="190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79" cy="32421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重庆市</a:t>
            </a:r>
            <a:r>
              <a:rPr lang="en-US" altLang="zh-CN" sz="2800" dirty="0"/>
              <a:t>)</a:t>
            </a:r>
            <a:r>
              <a:rPr lang="zh-CN" altLang="zh-CN" sz="2800" dirty="0"/>
              <a:t>某同学设计了道路井盖移动报警电路。当井盖没有被移动，井盖开关</a:t>
            </a:r>
            <a:r>
              <a:rPr lang="en-US" altLang="zh-CN" sz="2800" dirty="0"/>
              <a:t>S</a:t>
            </a:r>
            <a:r>
              <a:rPr lang="zh-CN" altLang="zh-CN" sz="2800" dirty="0"/>
              <a:t>闭合，警示灯</a:t>
            </a:r>
            <a:r>
              <a:rPr lang="en-US" altLang="zh-CN" sz="2800" dirty="0"/>
              <a:t>L</a:t>
            </a:r>
            <a:r>
              <a:rPr lang="zh-CN" altLang="zh-CN" sz="2800" dirty="0"/>
              <a:t>不亮；当井盖被移动，井盖开关</a:t>
            </a:r>
            <a:r>
              <a:rPr lang="en-US" altLang="zh-CN" sz="2800" dirty="0"/>
              <a:t>S</a:t>
            </a:r>
            <a:r>
              <a:rPr lang="zh-CN" altLang="zh-CN" sz="2800" dirty="0"/>
              <a:t>断开，警示灯</a:t>
            </a:r>
            <a:r>
              <a:rPr lang="en-US" altLang="zh-CN" sz="2800" dirty="0"/>
              <a:t>L</a:t>
            </a:r>
            <a:r>
              <a:rPr lang="zh-CN" altLang="zh-CN" sz="2800" dirty="0"/>
              <a:t>发光，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为保护电阻。图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15</a:t>
            </a:r>
            <a:r>
              <a:rPr lang="zh-CN" altLang="zh-CN" sz="2800" dirty="0"/>
              <a:t>中符合设计要求的电路图是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748679" y="364967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78" y="4272722"/>
            <a:ext cx="8625308" cy="204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1079" y="1092078"/>
            <a:ext cx="827477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zh-CN" sz="2800" dirty="0"/>
              <a:t>家庭常用的电吹风既能吹冷风又能吹热风。下列电路中最符合电吹风工作要求的是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9841" y="185410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0" y="2800801"/>
            <a:ext cx="8714864" cy="207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电流表；串、并联电路的电流规律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2262" y="982447"/>
            <a:ext cx="8292465" cy="104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】小明要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测量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中的电流大小，如图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11-17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电路图正确的是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535" y="3797409"/>
            <a:ext cx="8352790" cy="151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要正确找出答案，就要知道：首先，电流表应和待测电器串联在一起；其次，使用电流表时，电流应从“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+”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接线柱进去，“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-”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接线柱出来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683919" y="1429864"/>
            <a:ext cx="62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" y="2066235"/>
            <a:ext cx="7867291" cy="168869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6933" y="5778609"/>
            <a:ext cx="8352790" cy="5087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zh-CN" sz="2800" b="1" dirty="0"/>
              <a:t>思维点拨：</a:t>
            </a:r>
            <a:r>
              <a:rPr lang="zh-CN" altLang="zh-CN" sz="2800" dirty="0"/>
              <a:t>考查了电流表使用知识点。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 animBg="1"/>
      <p:bldP spid="10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274780" cy="35168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．为了纪念物理学家对物理学的杰出贡献，常用他们的名字命名一些物理量单位。电流的单位是用下列哪位物理学家的名字来命名的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．法拉第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．帕斯卡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．牛顿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．安培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18</a:t>
            </a:r>
            <a:r>
              <a:rPr lang="zh-CN" altLang="zh-CN" sz="2800" dirty="0"/>
              <a:t>所示，能直接测量通过灯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电流的电路是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5305271" y="219973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4530981"/>
            <a:ext cx="8781691" cy="18751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55015" y="39236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39928"/>
            <a:ext cx="8274780" cy="39693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．电路的组成和连接方式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）电路的组成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导线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连接起来就组成了电路。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）连接方式：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串联：把用电器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首尾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相连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。特点：电路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只有一条路径，电流处处相等。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②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并联：把用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连接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。特点：电路有两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条以上路径，各并联用电器两端电压相等。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电路三种状态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3657600" y="1505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电源、用电器、开关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4361040" y="2827359"/>
            <a:ext cx="13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顺次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3701010" y="3671640"/>
            <a:ext cx="12133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并列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647881" y="4503815"/>
            <a:ext cx="12531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通路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5086017" y="4503815"/>
            <a:ext cx="10607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开路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83057" y="4503815"/>
            <a:ext cx="11493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9839" y="1198404"/>
            <a:ext cx="8328025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．使用电流表、电压表时，都应预先估计被测量电流或电压的大小，然后选用合适的量程。若不能预先估计，则应从电表</a:t>
            </a:r>
            <a:r>
              <a:rPr lang="en-US" altLang="zh-CN" sz="2800" dirty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较大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较小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的量程选起，并采用</a:t>
            </a:r>
            <a:r>
              <a:rPr lang="en-US" altLang="zh-CN" sz="2800" dirty="0"/>
              <a:t>______</a:t>
            </a:r>
            <a:r>
              <a:rPr lang="zh-CN" altLang="zh-CN" sz="2800" dirty="0"/>
              <a:t>法来判断被测量值是否大于电表的量程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3308276" y="258801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08332" y="3246928"/>
            <a:ext cx="110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328025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4</a:t>
            </a:r>
            <a:r>
              <a:rPr lang="zh-CN" altLang="zh-CN" sz="2800" dirty="0"/>
              <a:t>．小化同学按照如图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甲所示的电路图连接了电路，灯泡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标有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6 V</a:t>
            </a:r>
            <a:r>
              <a:rPr lang="zh-CN" altLang="zh-CN" sz="2800" dirty="0"/>
              <a:t>　</a:t>
            </a:r>
            <a:r>
              <a:rPr lang="en-US" altLang="zh-CN" sz="2800" dirty="0"/>
              <a:t>3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字样，灯泡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是</a:t>
            </a:r>
            <a:r>
              <a:rPr lang="en-US" altLang="zh-CN" sz="2800" dirty="0"/>
              <a:t>_____</a:t>
            </a:r>
            <a:r>
              <a:rPr lang="zh-CN" altLang="zh-CN" sz="2800" dirty="0"/>
              <a:t>联连接的。开关闭合时，两个电流表的示数分别如图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乙、丙所示，其中</a:t>
            </a:r>
            <a:r>
              <a:rPr lang="en-US" altLang="zh-CN" sz="2800" dirty="0"/>
              <a:t>A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表的读数是</a:t>
            </a:r>
            <a:r>
              <a:rPr lang="en-US" altLang="zh-CN" sz="2800" dirty="0" smtClean="0"/>
              <a:t>_____</a:t>
            </a:r>
            <a:r>
              <a:rPr lang="en-US" altLang="zh-CN" sz="2800" dirty="0"/>
              <a:t>A</a:t>
            </a:r>
            <a:r>
              <a:rPr lang="zh-CN" altLang="zh-CN" sz="2800" dirty="0"/>
              <a:t>，通过灯泡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的电流大小是</a:t>
            </a:r>
            <a:r>
              <a:rPr lang="en-US" altLang="zh-CN" sz="2800" dirty="0"/>
              <a:t>_______A</a:t>
            </a:r>
            <a:r>
              <a:rPr lang="zh-CN" altLang="zh-CN" sz="2800" dirty="0"/>
              <a:t>，此时灯泡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是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不是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正常发光的。</a:t>
            </a:r>
          </a:p>
        </p:txBody>
      </p:sp>
      <p:sp>
        <p:nvSpPr>
          <p:cNvPr id="4" name="矩形 3"/>
          <p:cNvSpPr/>
          <p:nvPr/>
        </p:nvSpPr>
        <p:spPr>
          <a:xfrm>
            <a:off x="723976" y="177922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30357" y="2216804"/>
            <a:ext cx="110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0.2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7667" y="2642317"/>
            <a:ext cx="1027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0.5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1623" y="3048777"/>
            <a:ext cx="956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4" y="3641273"/>
            <a:ext cx="7565366" cy="2629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997694"/>
            <a:ext cx="827478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甲所示的电路中，闭合开关，两灯泡均发光，且两个完全相同的电流表指针偏转均如图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乙所示，通过灯泡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的电流分别为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1 A</a:t>
            </a:r>
            <a:r>
              <a:rPr lang="zh-CN" altLang="zh-CN" sz="2800" dirty="0"/>
              <a:t>　</a:t>
            </a:r>
            <a:r>
              <a:rPr lang="en-US" altLang="zh-CN" sz="2800" dirty="0"/>
              <a:t>0.2 A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</a:t>
            </a:r>
            <a:r>
              <a:rPr lang="en-US" altLang="zh-CN" sz="2800" dirty="0"/>
              <a:t>0.2 A</a:t>
            </a:r>
            <a:r>
              <a:rPr lang="zh-CN" altLang="zh-CN" sz="2800" dirty="0"/>
              <a:t>　</a:t>
            </a:r>
            <a:r>
              <a:rPr lang="en-US" altLang="zh-CN" sz="2800" dirty="0"/>
              <a:t>0.2 A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</a:t>
            </a:r>
            <a:r>
              <a:rPr lang="en-US" altLang="zh-CN" sz="2800" dirty="0"/>
              <a:t>0.2 A</a:t>
            </a:r>
            <a:r>
              <a:rPr lang="zh-CN" altLang="zh-CN" sz="2800" dirty="0"/>
              <a:t>　</a:t>
            </a:r>
            <a:r>
              <a:rPr lang="en-US" altLang="zh-CN" sz="2800" dirty="0"/>
              <a:t>0.8 A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</a:t>
            </a:r>
            <a:r>
              <a:rPr lang="en-US" altLang="zh-CN" sz="2800" dirty="0"/>
              <a:t>1 A</a:t>
            </a:r>
            <a:r>
              <a:rPr lang="zh-CN" altLang="zh-CN" sz="2800" dirty="0"/>
              <a:t>　</a:t>
            </a:r>
            <a:r>
              <a:rPr lang="en-US" altLang="zh-CN" sz="2800" dirty="0"/>
              <a:t>0.8 A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7386436" y="18594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4" y="3244462"/>
            <a:ext cx="6719977" cy="322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83132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成都市</a:t>
            </a:r>
            <a:r>
              <a:rPr lang="en-US" altLang="zh-CN" sz="2800" dirty="0"/>
              <a:t>)</a:t>
            </a:r>
            <a:r>
              <a:rPr lang="zh-CN" altLang="zh-CN" sz="2800" dirty="0"/>
              <a:t>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探究串联电路的电流特点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的实验中，小虹同学选用</a:t>
            </a:r>
            <a:r>
              <a:rPr lang="zh-CN" altLang="zh-CN" sz="2800" dirty="0"/>
              <a:t>两个不同的小灯泡组成了如图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甲所示的串联电路，然后用一个电流表分别接在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、</a:t>
            </a:r>
            <a:r>
              <a:rPr lang="en-US" altLang="zh-CN" sz="2800" i="1" dirty="0"/>
              <a:t>c</a:t>
            </a:r>
            <a:r>
              <a:rPr lang="zh-CN" altLang="zh-CN" sz="2800" dirty="0"/>
              <a:t>三处去测量电流</a:t>
            </a:r>
            <a:r>
              <a:rPr lang="zh-CN" altLang="zh-CN" sz="2800" dirty="0" smtClean="0"/>
              <a:t>。</a:t>
            </a:r>
            <a:endParaRPr lang="zh-CN" altLang="zh-CN" sz="2800" dirty="0"/>
          </a:p>
          <a:p>
            <a:r>
              <a:rPr lang="en-US" altLang="zh-CN" sz="2800" dirty="0"/>
              <a:t>(1)</a:t>
            </a:r>
            <a:r>
              <a:rPr lang="zh-CN" altLang="zh-CN" sz="2800" dirty="0"/>
              <a:t>她先把电流表接在</a:t>
            </a:r>
            <a:r>
              <a:rPr lang="en-US" altLang="zh-CN" sz="2800" i="1" dirty="0"/>
              <a:t>a</a:t>
            </a:r>
            <a:r>
              <a:rPr lang="zh-CN" altLang="zh-CN" sz="2800" dirty="0"/>
              <a:t>处，闭合开关后，发现两灯的亮度不稳定，电流表的指针也来回摆动。故障的原因可能是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选填字母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．某段导线断开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．某接线柱处</a:t>
            </a:r>
            <a:r>
              <a:rPr lang="zh-CN" altLang="zh-CN" sz="2800" dirty="0" smtClean="0"/>
              <a:t>接触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不良</a:t>
            </a:r>
            <a:r>
              <a:rPr lang="en-US" altLang="zh-CN" sz="2800" dirty="0" smtClean="0"/>
              <a:t>  </a:t>
            </a:r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．某灯泡被</a:t>
            </a:r>
            <a:r>
              <a:rPr lang="zh-CN" altLang="zh-CN" sz="2800" dirty="0" smtClean="0"/>
              <a:t>短路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．电流表被</a:t>
            </a:r>
            <a:r>
              <a:rPr lang="zh-CN" altLang="zh-CN" sz="2800" dirty="0" smtClean="0"/>
              <a:t>烧坏</a:t>
            </a:r>
            <a:endParaRPr lang="en-US" altLang="zh-CN" sz="2800" dirty="0" smtClean="0"/>
          </a:p>
        </p:txBody>
      </p:sp>
      <p:sp>
        <p:nvSpPr>
          <p:cNvPr id="10" name="矩形 9"/>
          <p:cNvSpPr/>
          <p:nvPr/>
        </p:nvSpPr>
        <p:spPr>
          <a:xfrm>
            <a:off x="2005916" y="329539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baseline="-25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17" y="3818615"/>
            <a:ext cx="5098211" cy="2162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83132"/>
            <a:ext cx="8274779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(</a:t>
            </a:r>
            <a:r>
              <a:rPr lang="en-US" altLang="zh-CN" sz="2800" dirty="0"/>
              <a:t>2)</a:t>
            </a:r>
            <a:r>
              <a:rPr lang="zh-CN" altLang="zh-CN" sz="2800" dirty="0"/>
              <a:t>她排除故障后，重新闭合开关。电流表的指针指示位置如图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乙所示。则所测的电流值为</a:t>
            </a:r>
            <a:r>
              <a:rPr lang="en-US" altLang="zh-CN" sz="2800" dirty="0" smtClean="0"/>
              <a:t>_______</a:t>
            </a:r>
            <a:r>
              <a:rPr lang="en-US" altLang="zh-CN" sz="2800" dirty="0"/>
              <a:t>A</a:t>
            </a:r>
            <a:r>
              <a:rPr lang="zh-CN" altLang="zh-CN" sz="2800" dirty="0"/>
              <a:t>。</a:t>
            </a:r>
            <a:endParaRPr lang="en-US" altLang="zh-CN" sz="2800" dirty="0" smtClean="0"/>
          </a:p>
        </p:txBody>
      </p:sp>
      <p:sp>
        <p:nvSpPr>
          <p:cNvPr id="10" name="矩形 9"/>
          <p:cNvSpPr/>
          <p:nvPr/>
        </p:nvSpPr>
        <p:spPr>
          <a:xfrm>
            <a:off x="7440557" y="471012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0.22</a:t>
            </a:r>
            <a:endParaRPr lang="zh-CN" altLang="en-US" baseline="-25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06" y="1126740"/>
            <a:ext cx="6028351" cy="255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83132"/>
            <a:ext cx="8466033" cy="60170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她测量了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、</a:t>
            </a:r>
            <a:r>
              <a:rPr lang="en-US" altLang="zh-CN" sz="2800" i="1" dirty="0"/>
              <a:t>c</a:t>
            </a:r>
            <a:r>
              <a:rPr lang="zh-CN" altLang="zh-CN" sz="2800" dirty="0"/>
              <a:t>三处的电流，又改变灯泡的规格进行了多次实验，其中一次实验的测量数据如下表，在分析数据时，她发现三处的测量值有差异。下列分析正确的是</a:t>
            </a:r>
            <a:r>
              <a:rPr lang="en-US" altLang="zh-CN" sz="2800" dirty="0"/>
              <a:t>__________(</a:t>
            </a:r>
            <a:r>
              <a:rPr lang="zh-CN" altLang="zh-CN" sz="2800" dirty="0"/>
              <a:t>选填字母</a:t>
            </a:r>
            <a:r>
              <a:rPr lang="en-US" altLang="zh-CN" sz="2800" dirty="0"/>
              <a:t>)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en-US" altLang="zh-CN" sz="2800" dirty="0"/>
          </a:p>
          <a:p>
            <a:pPr>
              <a:lnSpc>
                <a:spcPct val="125000"/>
              </a:lnSpc>
            </a:pP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en-US" altLang="zh-CN" sz="2800" dirty="0" smtClean="0"/>
              <a:t>.   </a:t>
            </a:r>
            <a:r>
              <a:rPr lang="zh-CN" altLang="zh-CN" sz="2800" dirty="0" smtClean="0"/>
              <a:t>可能</a:t>
            </a:r>
            <a:r>
              <a:rPr lang="zh-CN" altLang="zh-CN" sz="2800" dirty="0"/>
              <a:t>是因为测量误差造成的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．是因为没有对电流表调零造成的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．串联电路中各处的电流本来就不等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．电流从电源正极流向负极的过程中，电流越来越小</a:t>
            </a:r>
          </a:p>
        </p:txBody>
      </p:sp>
      <p:sp>
        <p:nvSpPr>
          <p:cNvPr id="10" name="矩形 9"/>
          <p:cNvSpPr/>
          <p:nvPr/>
        </p:nvSpPr>
        <p:spPr>
          <a:xfrm>
            <a:off x="9648919" y="227747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0.22</a:t>
            </a:r>
            <a:endParaRPr lang="zh-CN" altLang="en-US" baseline="-25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57692" y="3157467"/>
          <a:ext cx="8285976" cy="1267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44"/>
                <a:gridCol w="2340929"/>
                <a:gridCol w="2967203"/>
              </a:tblGrid>
              <a:tr h="63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</a:rPr>
                        <a:t>I</a:t>
                      </a:r>
                      <a:r>
                        <a:rPr lang="en-US" sz="2800" i="1" kern="100" baseline="-25000" dirty="0" err="1">
                          <a:effectLst/>
                        </a:rPr>
                        <a:t>a</a:t>
                      </a:r>
                      <a:r>
                        <a:rPr lang="en-US" sz="2800" kern="100" dirty="0">
                          <a:effectLst/>
                        </a:rPr>
                        <a:t>/A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</a:rPr>
                        <a:t>I</a:t>
                      </a:r>
                      <a:r>
                        <a:rPr lang="en-US" sz="2800" i="1" kern="100" baseline="-25000" dirty="0" err="1">
                          <a:effectLst/>
                        </a:rPr>
                        <a:t>b</a:t>
                      </a:r>
                      <a:r>
                        <a:rPr lang="en-US" sz="2800" kern="100" dirty="0">
                          <a:effectLst/>
                        </a:rPr>
                        <a:t>/A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</a:rPr>
                        <a:t>I</a:t>
                      </a:r>
                      <a:r>
                        <a:rPr lang="en-US" sz="2800" i="1" kern="100" baseline="-25000" dirty="0" err="1">
                          <a:effectLst/>
                        </a:rPr>
                        <a:t>c</a:t>
                      </a:r>
                      <a:r>
                        <a:rPr lang="en-US" sz="2800" kern="100" dirty="0">
                          <a:effectLst/>
                        </a:rPr>
                        <a:t>/A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0.16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0.14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电压表；串、并联电路的电压规律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6720" y="1270635"/>
            <a:ext cx="829246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zh-CN" sz="2800" dirty="0"/>
              <a:t>实验室里常用的电压表的表盘</a:t>
            </a:r>
            <a:r>
              <a:rPr lang="zh-CN" altLang="zh-CN" sz="2800" dirty="0" smtClean="0"/>
              <a:t>如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zh-CN" altLang="zh-CN" sz="2800" dirty="0" smtClean="0"/>
              <a:t>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所示，当所选量程为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3 V</a:t>
            </a:r>
            <a:r>
              <a:rPr lang="zh-CN" altLang="zh-CN" sz="2800" dirty="0"/>
              <a:t>时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zh-CN" altLang="zh-CN" sz="2800" dirty="0" smtClean="0"/>
              <a:t>电压表</a:t>
            </a:r>
            <a:r>
              <a:rPr lang="zh-CN" altLang="zh-CN" sz="2800" dirty="0"/>
              <a:t>的示数为</a:t>
            </a:r>
            <a:r>
              <a:rPr lang="en-US" altLang="zh-CN" sz="2800" dirty="0" smtClean="0"/>
              <a:t>_____</a:t>
            </a:r>
            <a:r>
              <a:rPr lang="en-US" altLang="zh-CN" sz="2800" dirty="0"/>
              <a:t>V</a:t>
            </a:r>
            <a:r>
              <a:rPr lang="zh-CN" altLang="zh-CN" sz="2800" dirty="0"/>
              <a:t>，分度值是</a:t>
            </a:r>
            <a:r>
              <a:rPr lang="en-US" altLang="zh-CN" sz="2800" dirty="0" smtClean="0"/>
              <a:t>____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zh-CN" altLang="zh-CN" sz="2800" dirty="0" smtClean="0"/>
              <a:t>当</a:t>
            </a:r>
            <a:r>
              <a:rPr lang="zh-CN" altLang="zh-CN" sz="2800" dirty="0"/>
              <a:t>所选量程为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15 V</a:t>
            </a:r>
            <a:r>
              <a:rPr lang="zh-CN" altLang="zh-CN" sz="2800" dirty="0"/>
              <a:t>时，电压表的示</a:t>
            </a:r>
            <a:r>
              <a:rPr lang="zh-CN" altLang="zh-CN" sz="2800" dirty="0" smtClean="0"/>
              <a:t>数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zh-CN" altLang="zh-CN" sz="2800" dirty="0" smtClean="0"/>
              <a:t>为</a:t>
            </a:r>
            <a:r>
              <a:rPr lang="en-US" altLang="zh-CN" sz="2800" dirty="0" smtClean="0"/>
              <a:t>_____</a:t>
            </a:r>
            <a:r>
              <a:rPr lang="en-US" altLang="zh-CN" sz="2800" dirty="0"/>
              <a:t>V</a:t>
            </a:r>
            <a:r>
              <a:rPr lang="zh-CN" altLang="zh-CN" sz="2800" dirty="0" smtClean="0"/>
              <a:t>，分</a:t>
            </a:r>
            <a:r>
              <a:rPr lang="zh-CN" altLang="zh-CN" sz="2800" dirty="0"/>
              <a:t>度值是</a:t>
            </a:r>
            <a:r>
              <a:rPr lang="en-US" altLang="zh-CN" sz="2800" dirty="0" smtClean="0"/>
              <a:t>______</a:t>
            </a:r>
            <a:r>
              <a:rPr lang="zh-CN" altLang="zh-CN" sz="2800" dirty="0"/>
              <a:t>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3062" y="4071345"/>
            <a:ext cx="8352790" cy="10413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ea typeface="宋体" panose="02010600030101010101" pitchFamily="2" charset="-122"/>
              </a:rPr>
              <a:t>电压表有</a:t>
            </a:r>
            <a:r>
              <a:rPr lang="en-US" altLang="zh-CN" sz="2800" dirty="0">
                <a:ea typeface="宋体" panose="02010600030101010101" pitchFamily="2" charset="-122"/>
              </a:rPr>
              <a:t>0~3 V</a:t>
            </a:r>
            <a:r>
              <a:rPr lang="zh-CN" altLang="en-US" sz="2800" dirty="0">
                <a:ea typeface="宋体" panose="02010600030101010101" pitchFamily="2" charset="-122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</a:rPr>
              <a:t>0~15 V</a:t>
            </a:r>
            <a:r>
              <a:rPr lang="zh-CN" altLang="en-US" sz="2800" dirty="0">
                <a:ea typeface="宋体" panose="02010600030101010101" pitchFamily="2" charset="-122"/>
              </a:rPr>
              <a:t>两个量程，分度值分别为</a:t>
            </a:r>
            <a:r>
              <a:rPr lang="en-US" altLang="zh-CN" sz="2800" dirty="0" smtClean="0">
                <a:ea typeface="宋体" panose="02010600030101010101" pitchFamily="2" charset="-122"/>
              </a:rPr>
              <a:t>0.1 </a:t>
            </a:r>
            <a:r>
              <a:rPr lang="en-US" altLang="zh-CN" sz="2800" dirty="0">
                <a:ea typeface="宋体" panose="02010600030101010101" pitchFamily="2" charset="-122"/>
              </a:rPr>
              <a:t>V</a:t>
            </a:r>
            <a:r>
              <a:rPr lang="zh-CN" altLang="en-US" sz="2800" dirty="0">
                <a:ea typeface="宋体" panose="02010600030101010101" pitchFamily="2" charset="-122"/>
              </a:rPr>
              <a:t>和</a:t>
            </a:r>
            <a:r>
              <a:rPr lang="en-US" altLang="zh-CN" sz="2800" dirty="0" smtClean="0">
                <a:ea typeface="宋体" panose="02010600030101010101" pitchFamily="2" charset="-122"/>
              </a:rPr>
              <a:t>0.5 </a:t>
            </a:r>
            <a:r>
              <a:rPr lang="en-US" altLang="zh-CN" sz="2800" dirty="0">
                <a:ea typeface="宋体" panose="02010600030101010101" pitchFamily="2" charset="-122"/>
              </a:rPr>
              <a:t>V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2955776" y="2191770"/>
            <a:ext cx="77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0.6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629022" y="2209277"/>
            <a:ext cx="11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0.1 V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1673" y="3109963"/>
            <a:ext cx="77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726355" y="3102855"/>
            <a:ext cx="11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0.5 V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78" y="946721"/>
            <a:ext cx="2374312" cy="21739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0179" y="5638477"/>
            <a:ext cx="8352790" cy="5279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zh-CN" sz="2800" b="1" dirty="0"/>
              <a:t>思维点拨：</a:t>
            </a:r>
            <a:r>
              <a:rPr lang="zh-CN" altLang="zh-CN" sz="2800" dirty="0"/>
              <a:t>电压表的读数要注意量程和分度值。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2" grpId="0"/>
      <p:bldP spid="16" grpId="0"/>
      <p:bldP spid="18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09287" y="930021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成都市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23</a:t>
            </a:r>
            <a:r>
              <a:rPr lang="zh-CN" altLang="zh-CN" sz="2800" dirty="0"/>
              <a:t>所示，将手机充电器插入家庭电路插座中，即可为手机充电。充电器为手机充电时的输出电压约为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1.5 V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</a:t>
            </a:r>
            <a:r>
              <a:rPr lang="en-US" altLang="zh-CN" sz="2800" dirty="0"/>
              <a:t>5 V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</a:t>
            </a:r>
            <a:r>
              <a:rPr lang="en-US" altLang="zh-CN" sz="2800" dirty="0"/>
              <a:t>110 V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</a:t>
            </a:r>
            <a:r>
              <a:rPr lang="en-US" altLang="zh-CN" sz="2800" dirty="0"/>
              <a:t>220 </a:t>
            </a:r>
            <a:r>
              <a:rPr lang="en-US" altLang="zh-CN" sz="2800" dirty="0" smtClean="0"/>
              <a:t>V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24</a:t>
            </a:r>
            <a:r>
              <a:rPr lang="zh-CN" altLang="zh-CN" sz="2800" dirty="0"/>
              <a:t>所示的电路中，电阻阻值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后，电阻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两端的电压分别为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，通过两个电阻的电流分别为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。下列判断中正确的是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4027500" y="184539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79" y="2645395"/>
            <a:ext cx="5434642" cy="17862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86534" y="56238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328025" cy="42216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/>
              <a:t>3. </a:t>
            </a:r>
            <a:r>
              <a:rPr lang="zh-CN" altLang="zh-CN" sz="2600" dirty="0"/>
              <a:t>小明同学按照图</a:t>
            </a:r>
            <a:r>
              <a:rPr lang="en-US" altLang="zh-CN" sz="2600" dirty="0"/>
              <a:t>11</a:t>
            </a:r>
            <a:r>
              <a:rPr lang="zh-CN" altLang="zh-CN" sz="2600" dirty="0"/>
              <a:t>－</a:t>
            </a:r>
            <a:r>
              <a:rPr lang="en-US" altLang="zh-CN" sz="2600" dirty="0"/>
              <a:t>25</a:t>
            </a:r>
            <a:r>
              <a:rPr lang="zh-CN" altLang="zh-CN" sz="2600" dirty="0"/>
              <a:t>所示的电路进行实验探究，两个灯的规格相同。当开关闭合时，其中一个灯亮，一个灯不亮，电压表有示数。则故障原因可能是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	A</a:t>
            </a:r>
            <a:r>
              <a:rPr lang="zh-CN" altLang="zh-CN" sz="2600" dirty="0"/>
              <a:t>．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短路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		B</a:t>
            </a:r>
            <a:r>
              <a:rPr lang="zh-CN" altLang="zh-CN" sz="2600" dirty="0"/>
              <a:t>．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断路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	C</a:t>
            </a:r>
            <a:r>
              <a:rPr lang="zh-CN" altLang="zh-CN" sz="2600" dirty="0"/>
              <a:t>．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短路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		D</a:t>
            </a:r>
            <a:r>
              <a:rPr lang="zh-CN" altLang="zh-CN" sz="2600" dirty="0"/>
              <a:t>．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 smtClean="0"/>
              <a:t>断路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endParaRPr lang="en-US" altLang="zh-CN" sz="2600" dirty="0"/>
          </a:p>
          <a:p>
            <a:pPr>
              <a:lnSpc>
                <a:spcPct val="150000"/>
              </a:lnSpc>
            </a:pPr>
            <a:endParaRPr lang="en-US" altLang="zh-CN" sz="2600" dirty="0" smtClean="0"/>
          </a:p>
        </p:txBody>
      </p:sp>
      <p:sp>
        <p:nvSpPr>
          <p:cNvPr id="4" name="矩形 3"/>
          <p:cNvSpPr/>
          <p:nvPr/>
        </p:nvSpPr>
        <p:spPr>
          <a:xfrm>
            <a:off x="6304120" y="21758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76" y="3817655"/>
            <a:ext cx="3302723" cy="2573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33233"/>
            <a:ext cx="8274780" cy="44525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认识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和测量电流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）电流的形成：电荷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形成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电流。方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向：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规定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定向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移动的方向为电流方向。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）电流表：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量程：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～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0.6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A,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分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度值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～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 A,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分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度值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②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使用：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a.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电流必须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从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________________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流入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从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___________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流出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b.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电流表必须与被测用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电器 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c.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被测电流不能超过电流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表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任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何情况下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都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将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电流表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直接连到电源两极。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815892" y="1592703"/>
            <a:ext cx="16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定向移动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36404" y="2937513"/>
            <a:ext cx="10558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0.02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721178" y="3359915"/>
            <a:ext cx="117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0.1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291705" y="3757853"/>
            <a:ext cx="252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+”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接线柱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1981837" y="2080536"/>
            <a:ext cx="162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正电荷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661" y="4179135"/>
            <a:ext cx="233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-”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接线柱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603852" y="4644018"/>
            <a:ext cx="125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串联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6115216" y="4613964"/>
            <a:ext cx="114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量程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2387412" y="5042897"/>
            <a:ext cx="108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0" grpId="0"/>
      <p:bldP spid="17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32802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4</a:t>
            </a:r>
            <a:r>
              <a:rPr lang="zh-CN" altLang="zh-CN" sz="2800" dirty="0" smtClean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达州市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11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所示，甲、乙均为理想电表，当开关</a:t>
            </a:r>
            <a:r>
              <a:rPr lang="en-US" altLang="zh-CN" sz="2800" dirty="0"/>
              <a:t>S</a:t>
            </a:r>
            <a:r>
              <a:rPr lang="zh-CN" altLang="zh-CN" sz="2800" dirty="0"/>
              <a:t>闭合后灯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都能发光，下列说法中正确的是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是串联在电路中的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．甲一定是电流表，乙</a:t>
            </a:r>
            <a:r>
              <a:rPr lang="zh-CN" altLang="zh-CN" sz="2800" dirty="0" smtClean="0"/>
              <a:t>一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定</a:t>
            </a:r>
            <a:r>
              <a:rPr lang="zh-CN" altLang="zh-CN" sz="2800" dirty="0"/>
              <a:t>是电压表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．当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短路时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仍能发光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．乙、甲两电表示数的</a:t>
            </a:r>
            <a:r>
              <a:rPr lang="zh-CN" altLang="zh-CN" sz="2800" dirty="0" smtClean="0"/>
              <a:t>比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值</a:t>
            </a:r>
            <a:r>
              <a:rPr lang="zh-CN" altLang="zh-CN" sz="2800" dirty="0"/>
              <a:t>与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的阻值相等</a:t>
            </a:r>
          </a:p>
        </p:txBody>
      </p:sp>
      <p:sp>
        <p:nvSpPr>
          <p:cNvPr id="4" name="矩形 3"/>
          <p:cNvSpPr/>
          <p:nvPr/>
        </p:nvSpPr>
        <p:spPr>
          <a:xfrm>
            <a:off x="2508498" y="233976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35" y="3459192"/>
            <a:ext cx="3608356" cy="2993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21084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5</a:t>
            </a:r>
            <a:r>
              <a:rPr lang="zh-CN" altLang="zh-CN" sz="2600" dirty="0"/>
              <a:t>．某同学连接的电路如图</a:t>
            </a:r>
            <a:r>
              <a:rPr lang="en-US" altLang="zh-CN" sz="2600" dirty="0"/>
              <a:t>11</a:t>
            </a:r>
            <a:r>
              <a:rPr lang="zh-CN" altLang="zh-CN" sz="2600" dirty="0"/>
              <a:t>－</a:t>
            </a:r>
            <a:r>
              <a:rPr lang="en-US" altLang="zh-CN" sz="2600" dirty="0"/>
              <a:t>27</a:t>
            </a:r>
            <a:r>
              <a:rPr lang="zh-CN" altLang="zh-CN" sz="2600" dirty="0"/>
              <a:t>所示，他所用的电源是四节新干电池串联组成的电池组，当他将开关闭合后，电压表的示数为</a:t>
            </a:r>
            <a:r>
              <a:rPr lang="en-US" altLang="zh-CN" sz="2600" dirty="0"/>
              <a:t>2 V</a:t>
            </a:r>
            <a:r>
              <a:rPr lang="zh-CN" altLang="zh-CN" sz="2600" dirty="0"/>
              <a:t>，则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两端的电压为</a:t>
            </a:r>
            <a:r>
              <a:rPr lang="en-US" altLang="zh-CN" sz="2600" dirty="0"/>
              <a:t>_____V</a:t>
            </a:r>
            <a:r>
              <a:rPr lang="zh-CN" altLang="zh-CN" sz="2600" dirty="0"/>
              <a:t>，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两端的电压为</a:t>
            </a:r>
            <a:r>
              <a:rPr lang="en-US" altLang="zh-CN" sz="2600" dirty="0"/>
              <a:t>_____V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zh-CN" altLang="zh-CN" sz="2600" dirty="0"/>
          </a:p>
          <a:p>
            <a:r>
              <a:rPr lang="en-US" altLang="zh-CN" sz="2600" dirty="0"/>
              <a:t>6</a:t>
            </a:r>
            <a:r>
              <a:rPr lang="zh-CN" altLang="zh-CN" sz="2600" dirty="0"/>
              <a:t>．小明按图</a:t>
            </a:r>
            <a:r>
              <a:rPr lang="en-US" altLang="zh-CN" sz="2600" dirty="0"/>
              <a:t>11</a:t>
            </a:r>
            <a:r>
              <a:rPr lang="zh-CN" altLang="zh-CN" sz="2600" dirty="0"/>
              <a:t>－</a:t>
            </a:r>
            <a:r>
              <a:rPr lang="en-US" altLang="zh-CN" sz="2600" dirty="0"/>
              <a:t>28</a:t>
            </a:r>
            <a:r>
              <a:rPr lang="zh-CN" altLang="zh-CN" sz="2600" dirty="0"/>
              <a:t>甲所示的电路进行实验，当闭合开关，用电器正常工作时，电压表</a:t>
            </a:r>
            <a:r>
              <a:rPr lang="en-US" altLang="zh-CN" sz="2600" dirty="0"/>
              <a:t>V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dirty="0"/>
              <a:t>V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的指针位置完全一样，如图</a:t>
            </a:r>
            <a:r>
              <a:rPr lang="en-US" altLang="zh-CN" sz="2600" dirty="0"/>
              <a:t>11</a:t>
            </a:r>
            <a:r>
              <a:rPr lang="zh-CN" altLang="zh-CN" sz="2600" dirty="0"/>
              <a:t>－</a:t>
            </a:r>
            <a:r>
              <a:rPr lang="en-US" altLang="zh-CN" sz="2600" dirty="0"/>
              <a:t>28</a:t>
            </a:r>
            <a:r>
              <a:rPr lang="zh-CN" altLang="zh-CN" sz="2600" dirty="0"/>
              <a:t>乙所示。则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两端的电压为</a:t>
            </a:r>
            <a:r>
              <a:rPr lang="en-US" altLang="zh-CN" sz="2600" dirty="0"/>
              <a:t>_____V</a:t>
            </a:r>
            <a:r>
              <a:rPr lang="zh-CN" altLang="zh-CN" sz="2600" dirty="0"/>
              <a:t>，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两端的电压为</a:t>
            </a:r>
            <a:r>
              <a:rPr lang="en-US" altLang="zh-CN" sz="2600" dirty="0"/>
              <a:t>_____V</a:t>
            </a:r>
            <a:r>
              <a:rPr lang="zh-CN" altLang="zh-CN" sz="2600" dirty="0"/>
              <a:t>。</a:t>
            </a:r>
            <a:endParaRPr lang="zh-CN" altLang="en-US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25975" y="17181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06" y="2605241"/>
            <a:ext cx="6875253" cy="21506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32254" y="208202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08076" y="565756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026499" y="605149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8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3826" y="791759"/>
            <a:ext cx="8274779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zh-CN" sz="2400" dirty="0"/>
              <a:t>．两个相同的小灯泡串联起来接入电路中，正常工作，如果其中一只灯泡发生了断路，另一只灯泡也不能工作。用一根导线或电压表与其中一只小灯泡并联，就能检测出发生断路的小灯泡。你认为用</a:t>
            </a:r>
            <a:r>
              <a:rPr lang="en-US" altLang="zh-CN" sz="2400" dirty="0"/>
              <a:t>_______(</a:t>
            </a:r>
            <a:r>
              <a:rPr lang="zh-CN" altLang="zh-CN" sz="2400" dirty="0"/>
              <a:t>选填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导线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或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电压表</a:t>
            </a:r>
            <a:r>
              <a:rPr lang="en-US" altLang="zh-CN" sz="2400" dirty="0">
                <a:latin typeface="+mn-ea"/>
              </a:rPr>
              <a:t>”</a:t>
            </a:r>
            <a:r>
              <a:rPr lang="en-US" altLang="zh-CN" sz="2400" dirty="0"/>
              <a:t>)</a:t>
            </a:r>
            <a:r>
              <a:rPr lang="zh-CN" altLang="zh-CN" sz="2400" dirty="0"/>
              <a:t>检测更好些，理由是</a:t>
            </a:r>
            <a:r>
              <a:rPr lang="en-US" altLang="zh-CN" sz="2400" dirty="0" smtClean="0"/>
              <a:t>_________________________________________</a:t>
            </a:r>
          </a:p>
          <a:p>
            <a:r>
              <a:rPr lang="en-US" altLang="zh-CN" sz="2400" dirty="0" smtClean="0"/>
              <a:t>__________________________</a:t>
            </a:r>
            <a:r>
              <a:rPr lang="en-US" altLang="zh-CN" sz="2400" dirty="0"/>
              <a:t>__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r>
              <a:rPr lang="en-US" altLang="zh-CN" sz="2400" dirty="0"/>
              <a:t>8</a:t>
            </a:r>
            <a:r>
              <a:rPr lang="zh-CN" altLang="zh-CN" sz="2400" dirty="0"/>
              <a:t>．如图</a:t>
            </a:r>
            <a:r>
              <a:rPr lang="en-US" altLang="zh-CN" sz="2400" dirty="0"/>
              <a:t>11</a:t>
            </a:r>
            <a:r>
              <a:rPr lang="zh-CN" altLang="zh-CN" sz="2400" dirty="0"/>
              <a:t>－</a:t>
            </a:r>
            <a:r>
              <a:rPr lang="en-US" altLang="zh-CN" sz="2400" dirty="0"/>
              <a:t>29</a:t>
            </a:r>
            <a:r>
              <a:rPr lang="zh-CN" altLang="zh-CN" sz="2400" dirty="0"/>
              <a:t>所示，在探究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串联电路的电压关系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实验</a:t>
            </a:r>
            <a:r>
              <a:rPr lang="zh-CN" altLang="zh-CN" sz="2400" dirty="0"/>
              <a:t>时，小明先用电压表测量了电阻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两端的电压为</a:t>
            </a:r>
            <a:r>
              <a:rPr lang="en-US" altLang="zh-CN" sz="2400" dirty="0"/>
              <a:t>1 V</a:t>
            </a:r>
            <a:r>
              <a:rPr lang="zh-CN" altLang="zh-CN" sz="2400" dirty="0"/>
              <a:t>，然后保持电压表接</a:t>
            </a:r>
            <a:r>
              <a:rPr lang="en-US" altLang="zh-CN" sz="2400" i="1" dirty="0"/>
              <a:t>A</a:t>
            </a:r>
            <a:r>
              <a:rPr lang="zh-CN" altLang="zh-CN" sz="2400" dirty="0"/>
              <a:t>点不动，将接</a:t>
            </a:r>
            <a:r>
              <a:rPr lang="en-US" altLang="zh-CN" sz="2400" i="1" dirty="0"/>
              <a:t>B</a:t>
            </a:r>
            <a:r>
              <a:rPr lang="zh-CN" altLang="zh-CN" sz="2400" dirty="0"/>
              <a:t>点的那一段导线改接到电路中的</a:t>
            </a:r>
            <a:r>
              <a:rPr lang="en-US" altLang="zh-CN" sz="2400" i="1" dirty="0"/>
              <a:t>C</a:t>
            </a:r>
            <a:r>
              <a:rPr lang="zh-CN" altLang="zh-CN" sz="2400" dirty="0"/>
              <a:t>点，电压表示数为</a:t>
            </a:r>
            <a:r>
              <a:rPr lang="en-US" altLang="zh-CN" sz="2400" dirty="0"/>
              <a:t>3 V</a:t>
            </a:r>
            <a:r>
              <a:rPr lang="zh-CN" altLang="zh-CN" sz="2400" dirty="0"/>
              <a:t>。已知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＝</a:t>
            </a:r>
            <a:r>
              <a:rPr lang="en-US" altLang="zh-CN" sz="2400" dirty="0"/>
              <a:t>5 </a:t>
            </a:r>
            <a:r>
              <a:rPr lang="zh-CN" altLang="zh-CN" sz="2400" dirty="0"/>
              <a:t>Ω，则</a:t>
            </a:r>
            <a:r>
              <a:rPr lang="zh-CN" altLang="zh-CN" sz="2400" dirty="0" smtClean="0"/>
              <a:t>电阻</a:t>
            </a:r>
            <a:endParaRPr lang="en-US" altLang="zh-CN" sz="2400" dirty="0" smtClean="0"/>
          </a:p>
          <a:p>
            <a:r>
              <a:rPr lang="en-US" altLang="zh-CN" sz="2400" i="1" dirty="0" smtClean="0"/>
              <a:t>R</a:t>
            </a:r>
            <a:r>
              <a:rPr lang="en-US" altLang="zh-CN" sz="2400" baseline="-25000" dirty="0" smtClean="0"/>
              <a:t>2</a:t>
            </a:r>
            <a:r>
              <a:rPr lang="zh-CN" altLang="zh-CN" sz="2400" dirty="0"/>
              <a:t>两端的电压为</a:t>
            </a:r>
            <a:r>
              <a:rPr lang="en-US" altLang="zh-CN" sz="2400" dirty="0"/>
              <a:t>_____V</a:t>
            </a:r>
            <a:r>
              <a:rPr lang="zh-CN" altLang="zh-CN" sz="2400" dirty="0"/>
              <a:t>，通过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的电流</a:t>
            </a:r>
            <a:r>
              <a:rPr lang="zh-CN" altLang="zh-CN" sz="2400" dirty="0" smtClean="0"/>
              <a:t>为</a:t>
            </a:r>
            <a:endParaRPr lang="en-US" altLang="zh-CN" sz="2400" dirty="0" smtClean="0"/>
          </a:p>
          <a:p>
            <a:r>
              <a:rPr lang="en-US" altLang="zh-CN" sz="2400" dirty="0" smtClean="0"/>
              <a:t>_______</a:t>
            </a:r>
            <a:r>
              <a:rPr lang="en-US" altLang="zh-CN" sz="2400" dirty="0"/>
              <a:t>A</a:t>
            </a:r>
            <a:r>
              <a:rPr lang="zh-CN" altLang="zh-CN" sz="2400" dirty="0"/>
              <a:t>。如果他保持电压表接</a:t>
            </a:r>
            <a:r>
              <a:rPr lang="en-US" altLang="zh-CN" sz="2400" i="1" dirty="0"/>
              <a:t>B</a:t>
            </a:r>
            <a:r>
              <a:rPr lang="zh-CN" altLang="zh-CN" sz="2400" dirty="0"/>
              <a:t>点不动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r>
              <a:rPr lang="zh-CN" altLang="zh-CN" sz="2400" dirty="0" smtClean="0"/>
              <a:t>将</a:t>
            </a:r>
            <a:r>
              <a:rPr lang="zh-CN" altLang="zh-CN" sz="2400" dirty="0"/>
              <a:t>电压表接</a:t>
            </a:r>
            <a:r>
              <a:rPr lang="en-US" altLang="zh-CN" sz="2400" i="1" dirty="0"/>
              <a:t>A</a:t>
            </a:r>
            <a:r>
              <a:rPr lang="zh-CN" altLang="zh-CN" sz="2400" dirty="0"/>
              <a:t>点的那一段导线改接到</a:t>
            </a:r>
            <a:r>
              <a:rPr lang="zh-CN" altLang="zh-CN" sz="2400" dirty="0" smtClean="0"/>
              <a:t>电路</a:t>
            </a:r>
            <a:endParaRPr lang="en-US" altLang="zh-CN" sz="2400" dirty="0" smtClean="0"/>
          </a:p>
          <a:p>
            <a:r>
              <a:rPr lang="zh-CN" altLang="zh-CN" sz="2400" dirty="0" smtClean="0"/>
              <a:t>中</a:t>
            </a:r>
            <a:r>
              <a:rPr lang="zh-CN" altLang="zh-CN" sz="2400" dirty="0"/>
              <a:t>的</a:t>
            </a:r>
            <a:r>
              <a:rPr lang="en-US" altLang="zh-CN" sz="2400" i="1" dirty="0"/>
              <a:t>C</a:t>
            </a:r>
            <a:r>
              <a:rPr lang="zh-CN" altLang="zh-CN" sz="2400" dirty="0"/>
              <a:t>点，这种接法是错误的，理由</a:t>
            </a:r>
            <a:r>
              <a:rPr lang="zh-CN" altLang="zh-CN" sz="2400" dirty="0" smtClean="0"/>
              <a:t>是</a:t>
            </a:r>
            <a:endParaRPr lang="en-US" altLang="zh-CN" sz="2400" dirty="0" smtClean="0"/>
          </a:p>
          <a:p>
            <a:r>
              <a:rPr lang="en-US" altLang="zh-CN" sz="2400" dirty="0" smtClean="0"/>
              <a:t>__________</a:t>
            </a:r>
            <a:r>
              <a:rPr lang="en-US" altLang="zh-CN" sz="2400" dirty="0"/>
              <a:t>_</a:t>
            </a:r>
            <a:r>
              <a:rPr lang="en-US" altLang="zh-CN" sz="2400" dirty="0" smtClean="0"/>
              <a:t>______________</a:t>
            </a:r>
            <a:r>
              <a:rPr lang="zh-CN" altLang="zh-CN" sz="24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475781" y="1891689"/>
            <a:ext cx="139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电压表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99" y="4159753"/>
            <a:ext cx="2760246" cy="23213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32708" y="2268376"/>
            <a:ext cx="832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如果选择导线，可能会造成另一灯泡两端电压过高，从而烧坏灯泡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54061" y="4442232"/>
            <a:ext cx="139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1600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8570" y="4836860"/>
            <a:ext cx="139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0.2</a:t>
            </a:r>
            <a:endParaRPr lang="zh-CN" altLang="en-US" sz="1600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4943" y="5906113"/>
            <a:ext cx="35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电压表正负接线柱接反了</a:t>
            </a:r>
            <a:endParaRPr lang="zh-CN" altLang="en-US" sz="16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本</a:t>
            </a:r>
            <a:r>
              <a:rPr lang="zh-CN" altLang="zh-CN" sz="2800" dirty="0"/>
              <a:t>讲理解要求的考点：</a:t>
            </a:r>
            <a:r>
              <a:rPr lang="zh-CN" altLang="zh-CN" sz="2800" u="sng" dirty="0"/>
              <a:t>简单电路图</a:t>
            </a:r>
            <a:r>
              <a:rPr lang="zh-CN" altLang="zh-CN" sz="2800" dirty="0"/>
              <a:t>；</a:t>
            </a:r>
            <a:r>
              <a:rPr lang="zh-CN" altLang="zh-CN" sz="2800" u="sng" dirty="0"/>
              <a:t>简单串、并联电路</a:t>
            </a:r>
            <a:r>
              <a:rPr lang="zh-CN" altLang="zh-CN" sz="2800" dirty="0"/>
              <a:t>。操作要求的考点：</a:t>
            </a:r>
            <a:r>
              <a:rPr lang="zh-CN" altLang="zh-CN" sz="2800" u="sng" dirty="0"/>
              <a:t>简单串、并联电路的连接</a:t>
            </a:r>
            <a:r>
              <a:rPr lang="zh-CN" altLang="zh-CN" sz="2800" dirty="0"/>
              <a:t>；</a:t>
            </a:r>
            <a:r>
              <a:rPr lang="zh-CN" altLang="zh-CN" sz="2800" u="sng" dirty="0"/>
              <a:t>电流表和电压表</a:t>
            </a:r>
            <a:r>
              <a:rPr lang="zh-CN" altLang="zh-CN" sz="2800" dirty="0"/>
              <a:t>。认识要求的考点：从能量转化的角度认识电源和用电器的作用。近三年中考题型以选择题、作图题、实验题为主，其中</a:t>
            </a:r>
            <a:r>
              <a:rPr lang="zh-CN" altLang="zh-CN" sz="2800" u="sng" dirty="0"/>
              <a:t>电流表、电压表、简单串、并联电路</a:t>
            </a:r>
            <a:r>
              <a:rPr lang="zh-CN" altLang="zh-CN" sz="2800" dirty="0"/>
              <a:t>为每年必考知识点。本讲分值大约是</a:t>
            </a:r>
            <a:r>
              <a:rPr lang="en-US" altLang="zh-CN" sz="2800" dirty="0"/>
              <a:t>3</a:t>
            </a:r>
            <a:r>
              <a:rPr lang="zh-CN" altLang="zh-CN" sz="2800" dirty="0"/>
              <a:t>分。</a:t>
            </a:r>
            <a:r>
              <a:rPr lang="en-US" altLang="zh-CN" sz="2800" dirty="0" smtClean="0"/>
              <a:t>2020</a:t>
            </a:r>
            <a:r>
              <a:rPr lang="zh-CN" altLang="zh-CN" sz="2800" dirty="0" smtClean="0"/>
              <a:t>年</a:t>
            </a:r>
            <a:r>
              <a:rPr lang="zh-CN" altLang="zh-CN" sz="2800" dirty="0"/>
              <a:t>预测：摩擦起电；电流表、电压表；电路图设计。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 dir="d"/>
      </p:transition>
    </mc:Choice>
    <mc:Fallback xmlns="">
      <p:transition advTm="0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39441" y="1385091"/>
          <a:ext cx="8189811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33"/>
                <a:gridCol w="3617844"/>
                <a:gridCol w="3488634"/>
              </a:tblGrid>
              <a:tr h="370840"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电压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电流的形成：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电荷</a:t>
                      </a:r>
                      <a:endParaRPr lang="en-US" sz="2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形成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电流。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方向：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规定</a:t>
                      </a:r>
                      <a:r>
                        <a:rPr lang="en-US" sz="28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定向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移动方向为电流方向。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电压是电路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  <a:endParaRPr lang="en-US" altLang="zh-CN" sz="2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__________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原因。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alt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n-US" altLang="zh-CN" sz="28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装置。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测量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仪器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8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8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8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8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电流表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电压表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96957" y="845606"/>
            <a:ext cx="8274780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．认识电流和电压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1386753" y="2233511"/>
            <a:ext cx="201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定向移动</a:t>
            </a:r>
          </a:p>
        </p:txBody>
      </p:sp>
      <p:pic>
        <p:nvPicPr>
          <p:cNvPr id="1026" name="Picture 2" descr="C:\Documents and Settings\Administrator\桌面\pai\正文pai\2018XD-177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32" y="4125870"/>
            <a:ext cx="1873732" cy="21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istrator\桌面\pai\正文pai\2018XD-178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57" y="4125870"/>
            <a:ext cx="1873732" cy="21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44040" y="2686788"/>
            <a:ext cx="201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正电荷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051128" y="2470743"/>
            <a:ext cx="201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形成电流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609302" y="2912510"/>
            <a:ext cx="201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提供电压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6266" y="1265808"/>
          <a:ext cx="9049322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40"/>
                <a:gridCol w="4114800"/>
                <a:gridCol w="4573582"/>
              </a:tblGrid>
              <a:tr h="0"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电压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仪器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使用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量程：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0.6 A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，分度值为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A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，分度值为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①使用前先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②电流表必须与被测用电器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，电流必须从</a:t>
                      </a:r>
                      <a:r>
                        <a:rPr lang="zh-CN" alt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接线柱流入，从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接线柱流出；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③被测电流不能超过电流表</a:t>
                      </a:r>
                      <a:endParaRPr lang="en-US" altLang="zh-CN" sz="2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u="sng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④任何情况下都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将电流表直接连到电源两极。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量程：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V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，分度值为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 V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，分度值为</a:t>
                      </a:r>
                      <a:r>
                        <a:rPr lang="zh-CN" alt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①使用前先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②电压表要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在被测电路两端，电流从</a:t>
                      </a:r>
                      <a:r>
                        <a:rPr lang="en-US" altLang="zh-CN" sz="2400" u="sng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接线柱流入，从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接线柱流出；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③应选择合适量程，在无法估测被测电压时，可选用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的量程进行试触；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④在不超量程前提下，可将电压表</a:t>
                      </a:r>
                      <a:r>
                        <a:rPr lang="zh-CN" altLang="en-US" sz="2400" u="sng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连到电源两极测电压。</a:t>
                      </a:r>
                      <a:endParaRPr lang="zh-CN" altLang="en-US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33051" y="794299"/>
            <a:ext cx="8274780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．认识电流和电压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06787" y="2092127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6787" y="2425880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038630" y="3180169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校零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637213" y="3919473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串联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3231362" y="3926872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“＋”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2167875" y="4353721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“－”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577135" y="5363023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量程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515690" y="5739756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8282813" y="1904358"/>
            <a:ext cx="85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7090116" y="2267785"/>
            <a:ext cx="85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6083863" y="2970126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校零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6083863" y="3353458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并联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5996793" y="3736790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“＋”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4528622" y="4122888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“－”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7276595" y="4815386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较大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4709408" y="5930832"/>
            <a:ext cx="11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3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3947" y="1512166"/>
          <a:ext cx="818981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33"/>
                <a:gridCol w="3617844"/>
                <a:gridCol w="3488634"/>
              </a:tblGrid>
              <a:tr h="370840"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电压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串联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电路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sz="2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sz="2400" kern="100" baseline="-250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并联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电路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sz="2400" kern="100" baseline="-250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u="sng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u="sng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sz="2400" kern="100" baseline="-250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kern="100" baseline="-250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kern="100" baseline="-250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31463" y="972681"/>
            <a:ext cx="8274780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．认识电流和电压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26177" y="2101466"/>
            <a:ext cx="156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总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=I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784595" y="2919961"/>
            <a:ext cx="1563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6452134" y="2101466"/>
            <a:ext cx="1563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8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8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TextBox 40"/>
          <p:cNvSpPr txBox="1"/>
          <p:nvPr/>
        </p:nvSpPr>
        <p:spPr>
          <a:xfrm>
            <a:off x="780142" y="4226801"/>
            <a:ext cx="8274780" cy="18364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4.</a:t>
            </a:r>
            <a:r>
              <a:rPr lang="zh-CN" altLang="en-US" sz="2800" dirty="0">
                <a:cs typeface="方正静蕾简体" panose="03000509000000000000" pitchFamily="65" charset="-122"/>
              </a:rPr>
              <a:t>生活中常见的电压值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  一</a:t>
            </a:r>
            <a:r>
              <a:rPr lang="zh-CN" altLang="en-US" sz="2800" dirty="0">
                <a:cs typeface="方正静蕾简体" panose="03000509000000000000" pitchFamily="65" charset="-122"/>
              </a:rPr>
              <a:t>节新干电池电压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cs typeface="方正静蕾简体" panose="03000509000000000000" pitchFamily="65" charset="-122"/>
              </a:rPr>
              <a:t>；一个蓄电池电压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cs typeface="方正静蕾简体" panose="03000509000000000000" pitchFamily="65" charset="-122"/>
              </a:rPr>
              <a:t>；对人体安全电压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cs typeface="方正静蕾简体" panose="03000509000000000000" pitchFamily="65" charset="-122"/>
              </a:rPr>
              <a:t>；家庭电路电压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4364366" y="4597576"/>
            <a:ext cx="110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1.5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500712" y="5024958"/>
            <a:ext cx="110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4605573" y="5024958"/>
            <a:ext cx="21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不高于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36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455861" y="5456748"/>
            <a:ext cx="11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220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14" grpId="0"/>
      <p:bldP spid="1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90458" y="1233661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）小明用两个单刀双掷开关、一个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LED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灯和若干导线，设计一个楼梯灯电路，无论是楼上或楼下都可以任意开灯、灭灯，既可以在楼下开灯到楼上灭灯，又可以在楼上开灯到楼下灭灯。请你根据小明设计的意图，用笔画线代替导线完成图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的电路。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896" y="3803547"/>
            <a:ext cx="3598817" cy="25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941" y="3831499"/>
            <a:ext cx="3598817" cy="256258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174667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所示，电流表的示数是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若连接电路后，闭合开关，发现电压表的指针偏转如图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所示，其原因可能是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207" y="2153266"/>
            <a:ext cx="5913847" cy="18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496347" y="384901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58980" y="38785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11-3</a:t>
            </a:r>
            <a:endParaRPr lang="zh-CN" altLang="en-US" dirty="0"/>
          </a:p>
        </p:txBody>
      </p:sp>
      <p:sp>
        <p:nvSpPr>
          <p:cNvPr id="12" name="TextBox 16"/>
          <p:cNvSpPr txBox="1"/>
          <p:nvPr/>
        </p:nvSpPr>
        <p:spPr>
          <a:xfrm>
            <a:off x="951278" y="1630046"/>
            <a:ext cx="123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2.5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75416" y="5132310"/>
            <a:ext cx="41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电压表正负接线柱接反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3624</Words>
  <Application>Microsoft Office PowerPoint</Application>
  <PresentationFormat>自定义</PresentationFormat>
  <Paragraphs>467</Paragraphs>
  <Slides>44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