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8" r:id="rId3"/>
    <p:sldId id="420" r:id="rId4"/>
    <p:sldId id="434" r:id="rId5"/>
    <p:sldId id="362" r:id="rId6"/>
    <p:sldId id="400" r:id="rId7"/>
    <p:sldId id="278" r:id="rId8"/>
    <p:sldId id="406" r:id="rId9"/>
    <p:sldId id="386" r:id="rId10"/>
    <p:sldId id="413" r:id="rId11"/>
    <p:sldId id="449" r:id="rId12"/>
    <p:sldId id="450" r:id="rId13"/>
    <p:sldId id="451" r:id="rId14"/>
    <p:sldId id="452" r:id="rId15"/>
    <p:sldId id="453" r:id="rId16"/>
    <p:sldId id="446" r:id="rId17"/>
    <p:sldId id="397" r:id="rId18"/>
    <p:sldId id="454" r:id="rId19"/>
    <p:sldId id="437" r:id="rId20"/>
    <p:sldId id="31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4800" b="1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CC"/>
    <a:srgbClr val="990033"/>
    <a:srgbClr val="CC0000"/>
    <a:srgbClr val="45C7C4"/>
    <a:srgbClr val="CCFF99"/>
    <a:srgbClr val="FF99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47" d="100"/>
          <a:sy n="47" d="100"/>
        </p:scale>
        <p:origin x="-1458" y="-96"/>
      </p:cViewPr>
      <p:guideLst>
        <p:guide orient="horz" pos="775"/>
        <p:guide pos="2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8" name="Rectangle 4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b="0" dirty="0">
                <a:latin typeface="Arial" panose="020B0604020202020204" pitchFamily="34" charset="0"/>
              </a:rPr>
            </a:fld>
            <a:endParaRPr lang="zh-CN" altLang="en-US" sz="1200" b="0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2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229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b="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trips dir="rd"/>
    <p:sndAc>
      <p:stSnd>
        <p:snd r:embed="rId14" name="click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media" Target="file:///C:\Documents%20and%20Settings\Administrator.A01EED168D014F1\My%20Documents\&#12298;&#25105;&#20026;&#27468;&#29378;&#12299;-&#25105;&#30340;&#33310;&#21488;.mp3" TargetMode="External"/><Relationship Id="rId1" Type="http://schemas.openxmlformats.org/officeDocument/2006/relationships/audio" Target="file:///C:\Documents%20and%20Settings\Administrator.A01EED168D014F1\My%20Documents\&#12298;&#25105;&#20026;&#27468;&#29378;&#12299;-&#25105;&#30340;&#33310;&#21488;.mp3" TargetMode="Externa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0.png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1.png"/><Relationship Id="rId1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3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30.wmf"/><Relationship Id="rId2" Type="http://schemas.openxmlformats.org/officeDocument/2006/relationships/oleObject" Target="../embeddings/oleObject25.bin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GIF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9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2" Type="http://schemas.openxmlformats.org/officeDocument/2006/relationships/image" Target="../media/image7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8.png"/><Relationship Id="rId2" Type="http://schemas.microsoft.com/office/2007/relationships/media" Target="file:///F:\&#36164;&#26009;&#25910;&#38598;\&#27979;&#37327;&#30005;&#27969;&#30005;&#21387;(1)%2000_00_00-00_02_12.wmv" TargetMode="External"/><Relationship Id="rId1" Type="http://schemas.openxmlformats.org/officeDocument/2006/relationships/video" Target="file:///F:\&#36164;&#26009;&#25910;&#38598;\&#27979;&#37327;&#30005;&#27969;&#30005;&#21387;(1)%2000_00_00-00_02_1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58ED5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《我为歌狂》-我的舞台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685338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u=192291950,1680333996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3368" y="2492375"/>
            <a:ext cx="3516312" cy="2640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15900" y="1416050"/>
            <a:ext cx="8842375" cy="7699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C0C0C0">
                <a:alpha val="76999"/>
              </a:srgb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kern="120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串、并联电路中电压的规律</a:t>
            </a:r>
            <a:r>
              <a:rPr kumimoji="0" lang="en-US" altLang="zh-CN" sz="4400" kern="120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(1</a:t>
            </a:r>
            <a:r>
              <a:rPr kumimoji="0" lang="zh-CN" altLang="en-US" sz="4400" kern="120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r>
              <a:rPr kumimoji="0" lang="en-US" altLang="zh-CN" sz="4400" kern="1200" cap="none" spc="0" normalizeH="0" baseline="0" noProof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4400" kern="1200" cap="none" spc="0" normalizeH="0" baseline="0" noProof="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19" name="TextBox 9"/>
          <p:cNvSpPr txBox="1"/>
          <p:nvPr/>
        </p:nvSpPr>
        <p:spPr>
          <a:xfrm>
            <a:off x="144463" y="368300"/>
            <a:ext cx="8604250" cy="809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人教版九年级物理第十六章</a:t>
            </a:r>
            <a:r>
              <a:rPr lang="zh-CN" altLang="en-US" sz="4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第二节</a:t>
            </a:r>
            <a:endParaRPr lang="zh-CN" altLang="en-US" sz="4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24" fill="hold"/>
                                        <p:tgtEl>
                                          <p:spTgt spid="30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"/>
                </p:tgtEl>
              </p:cMediaNode>
            </p:audio>
          </p:childTnLst>
        </p:cTn>
      </p:par>
    </p:tnLst>
    <p:bldLst>
      <p:bldP spid="307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Object 3"/>
          <p:cNvGraphicFramePr/>
          <p:nvPr/>
        </p:nvGraphicFramePr>
        <p:xfrm>
          <a:off x="287338" y="1989138"/>
          <a:ext cx="3744912" cy="233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" imgW="4876800" imgH="3028950" progId="Paint.Picture">
                  <p:embed/>
                </p:oleObj>
              </mc:Choice>
              <mc:Fallback>
                <p:oleObj name="" r:id="rId1" imgW="4876800" imgH="3028950" progId="Paint.Picture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338" y="1989138"/>
                        <a:ext cx="3744912" cy="2338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/>
          <p:nvPr/>
        </p:nvGraphicFramePr>
        <p:xfrm>
          <a:off x="4500563" y="1952625"/>
          <a:ext cx="3744912" cy="233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4876800" imgH="3028950" progId="Paint.Picture">
                  <p:embed/>
                </p:oleObj>
              </mc:Choice>
              <mc:Fallback>
                <p:oleObj name="" r:id="rId3" imgW="4876800" imgH="3028950" progId="Paint.Picture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00563" y="1952625"/>
                        <a:ext cx="3744912" cy="2338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" name="TextBox 5"/>
          <p:cNvSpPr txBox="1"/>
          <p:nvPr/>
        </p:nvSpPr>
        <p:spPr>
          <a:xfrm>
            <a:off x="360363" y="404813"/>
            <a:ext cx="802798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Calibri" panose="020F0502020204030204" pitchFamily="34" charset="0"/>
              </a:rPr>
              <a:t>前面我们已经知道串联一个灯泡时，灯泡的亮度会随之发生相应的变化，那么</a:t>
            </a: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并联</a:t>
            </a:r>
            <a:r>
              <a:rPr lang="zh-CN" altLang="en-US" sz="2800" dirty="0">
                <a:latin typeface="Calibri" panose="020F0502020204030204" pitchFamily="34" charset="0"/>
              </a:rPr>
              <a:t>一个呢？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7173" name="TextBox 7"/>
          <p:cNvSpPr txBox="1"/>
          <p:nvPr/>
        </p:nvSpPr>
        <p:spPr>
          <a:xfrm>
            <a:off x="431800" y="4652963"/>
            <a:ext cx="84597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Calibri" panose="020F0502020204030204" pitchFamily="34" charset="0"/>
              </a:rPr>
              <a:t>通过实验我们知道，灯泡的亮度也会发生变化，那么他们之间的</a:t>
            </a: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电压</a:t>
            </a:r>
            <a:r>
              <a:rPr lang="zh-CN" altLang="en-US" sz="2800" dirty="0">
                <a:latin typeface="Calibri" panose="020F0502020204030204" pitchFamily="34" charset="0"/>
              </a:rPr>
              <a:t>又是怎样的关系？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5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文本框 29699"/>
          <p:cNvSpPr txBox="1"/>
          <p:nvPr/>
        </p:nvSpPr>
        <p:spPr>
          <a:xfrm>
            <a:off x="73025" y="412750"/>
            <a:ext cx="24098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提出问题：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29699"/>
          <p:cNvSpPr txBox="1"/>
          <p:nvPr/>
        </p:nvSpPr>
        <p:spPr>
          <a:xfrm>
            <a:off x="165100" y="5156200"/>
            <a:ext cx="299243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、猜想与假设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704" name="矩形 29703"/>
          <p:cNvSpPr/>
          <p:nvPr/>
        </p:nvSpPr>
        <p:spPr>
          <a:xfrm>
            <a:off x="2371725" y="447675"/>
            <a:ext cx="60610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CC"/>
                </a:solidFill>
                <a:latin typeface="Verdana" panose="020B0604030504040204" pitchFamily="34" charset="0"/>
              </a:rPr>
              <a:t>并联电路各支路用电器两端的电压与电源两端的电压有什么关系？</a:t>
            </a:r>
            <a:endParaRPr lang="zh-CN" altLang="en-US" sz="2800" dirty="0">
              <a:solidFill>
                <a:srgbClr val="0000CC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9703" name="对象 29702"/>
          <p:cNvGraphicFramePr/>
          <p:nvPr/>
        </p:nvGraphicFramePr>
        <p:xfrm>
          <a:off x="161925" y="2160588"/>
          <a:ext cx="2678113" cy="259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1924050" imgH="1409700" progId="Paint.Picture">
                  <p:embed/>
                </p:oleObj>
              </mc:Choice>
              <mc:Fallback>
                <p:oleObj name="" r:id="rId1" imgW="1924050" imgH="1409700" progId="Paint.Picture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925" y="2160588"/>
                        <a:ext cx="2678113" cy="2593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/>
          <p:nvPr/>
        </p:nvGraphicFramePr>
        <p:xfrm>
          <a:off x="2840038" y="2160588"/>
          <a:ext cx="2614612" cy="322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3" imgW="1924050" imgH="1581150" progId="Paint.Picture">
                  <p:embed/>
                </p:oleObj>
              </mc:Choice>
              <mc:Fallback>
                <p:oleObj name="" r:id="rId3" imgW="1924050" imgH="1581150" progId="Paint.Picture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0038" y="2160588"/>
                        <a:ext cx="2614612" cy="3224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5651500" y="2276475"/>
          <a:ext cx="3044825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1924050" imgH="1304925" progId="Paint.Picture">
                  <p:embed/>
                </p:oleObj>
              </mc:Choice>
              <mc:Fallback>
                <p:oleObj name="" r:id="rId5" imgW="1924050" imgH="1304925" progId="Paint.Picture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51500" y="2276475"/>
                        <a:ext cx="3044825" cy="284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29700"/>
          <p:cNvSpPr/>
          <p:nvPr/>
        </p:nvSpPr>
        <p:spPr>
          <a:xfrm>
            <a:off x="2341563" y="2627313"/>
            <a:ext cx="392113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A</a:t>
            </a:r>
            <a:endParaRPr lang="en-US" altLang="zh-CN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3" name="矩形 29700"/>
          <p:cNvSpPr/>
          <p:nvPr/>
        </p:nvSpPr>
        <p:spPr>
          <a:xfrm>
            <a:off x="236538" y="2663825"/>
            <a:ext cx="417513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D</a:t>
            </a:r>
            <a:endParaRPr lang="en-US" altLang="zh-CN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4" name="矩形 29700"/>
          <p:cNvSpPr/>
          <p:nvPr/>
        </p:nvSpPr>
        <p:spPr>
          <a:xfrm>
            <a:off x="2193925" y="2879725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•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29700"/>
          <p:cNvSpPr/>
          <p:nvPr/>
        </p:nvSpPr>
        <p:spPr>
          <a:xfrm>
            <a:off x="508000" y="2882900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•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trips dir="rd"/>
    <p:sndAc>
      <p:stSnd>
        <p:snd r:embed="rId7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4" grpId="0"/>
      <p:bldP spid="29704" grpId="0"/>
      <p:bldP spid="29704" grpId="1"/>
      <p:bldP spid="10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29699"/>
          <p:cNvSpPr txBox="1"/>
          <p:nvPr/>
        </p:nvSpPr>
        <p:spPr>
          <a:xfrm>
            <a:off x="323850" y="260350"/>
            <a:ext cx="51482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、制定计划和设计实验：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29700"/>
          <p:cNvSpPr/>
          <p:nvPr/>
        </p:nvSpPr>
        <p:spPr>
          <a:xfrm>
            <a:off x="241300" y="3209925"/>
            <a:ext cx="4572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进行实验并记录数据：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323850" y="3968750"/>
          <a:ext cx="8221663" cy="1981200"/>
        </p:xfrm>
        <a:graphic>
          <a:graphicData uri="http://schemas.openxmlformats.org/drawingml/2006/table">
            <a:tbl>
              <a:tblPr/>
              <a:tblGrid>
                <a:gridCol w="749935"/>
                <a:gridCol w="1035050"/>
                <a:gridCol w="2259330"/>
                <a:gridCol w="2265045"/>
                <a:gridCol w="1912620"/>
              </a:tblGrid>
              <a:tr h="639763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1200"/>
                        </a:spcBef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观测对象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灯泡</a:t>
                      </a: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en-US" altLang="zh-CN" sz="2000" b="1" baseline="-25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两端的电压</a:t>
                      </a: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2000" b="1" baseline="-25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/v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灯泡</a:t>
                      </a: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en-US" altLang="zh-CN" sz="2000" b="1" baseline="-25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两端的电压</a:t>
                      </a:r>
                      <a:r>
                        <a:rPr lang="en-US" altLang="zh-CN" sz="2000" b="1" baseline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U</a:t>
                      </a:r>
                      <a:r>
                        <a:rPr lang="en-US" altLang="zh-CN" sz="2000" b="1" baseline="-250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zh-CN" sz="2000" b="1" baseline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/v</a:t>
                      </a:r>
                      <a:endParaRPr lang="zh-CN" altLang="en-US" sz="2000" b="1" baseline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en-US" altLang="zh-CN" sz="2000" b="1" baseline="-25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</a:t>
                      </a:r>
                      <a:r>
                        <a:rPr lang="en-US" altLang="zh-CN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en-US" altLang="zh-CN" sz="2000" b="1" baseline="-25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并联后的总电压</a:t>
                      </a:r>
                      <a:r>
                        <a:rPr lang="en-US" altLang="zh-CN" sz="2000" b="1" baseline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U/v</a:t>
                      </a:r>
                      <a:endParaRPr lang="zh-CN" altLang="en-US" sz="2000" b="1" baseline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测量结果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第一次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baseline="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第二次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7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baseline="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第三次</a:t>
                      </a: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000" b="1" baseline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495300" y="777875"/>
          <a:ext cx="2528888" cy="214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2000250" imgH="2000250" progId="Paint.Picture">
                  <p:embed/>
                </p:oleObj>
              </mc:Choice>
              <mc:Fallback>
                <p:oleObj name="" r:id="rId1" imgW="2000250" imgH="2000250" progId="Paint.Picture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5300" y="777875"/>
                        <a:ext cx="2528888" cy="2147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3424238" y="889000"/>
          <a:ext cx="2208212" cy="203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2019300" imgH="1533525" progId="Paint.Picture">
                  <p:embed/>
                </p:oleObj>
              </mc:Choice>
              <mc:Fallback>
                <p:oleObj name="" r:id="rId3" imgW="2019300" imgH="1533525" progId="Paint.Picture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24238" y="889000"/>
                        <a:ext cx="2208212" cy="2036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6099175" y="1016000"/>
          <a:ext cx="2305050" cy="197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5" imgW="2028825" imgH="2085975" progId="Paint.Picture">
                  <p:embed/>
                </p:oleObj>
              </mc:Choice>
              <mc:Fallback>
                <p:oleObj name="" r:id="rId5" imgW="2028825" imgH="2085975" progId="Paint.Picture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9175" y="1016000"/>
                        <a:ext cx="2305050" cy="1974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  <p:sndAc>
      <p:stSnd>
        <p:snd r:embed="rId7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9"/>
          <p:cNvSpPr/>
          <p:nvPr/>
        </p:nvSpPr>
        <p:spPr>
          <a:xfrm>
            <a:off x="1890713" y="3143250"/>
            <a:ext cx="2592387" cy="633413"/>
          </a:xfrm>
          <a:prstGeom prst="rect">
            <a:avLst/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i="1" dirty="0">
                <a:latin typeface="Times New Roman" panose="02020603050405020304" pitchFamily="18" charset="0"/>
              </a:rPr>
              <a:t>U</a:t>
            </a:r>
            <a:r>
              <a:rPr lang="zh-CN" altLang="en-US" sz="2800" dirty="0">
                <a:latin typeface="Times New Roman" panose="02020603050405020304" pitchFamily="18" charset="0"/>
              </a:rPr>
              <a:t>=</a:t>
            </a:r>
            <a:r>
              <a:rPr lang="zh-CN" altLang="en-US" sz="2800" i="1" dirty="0">
                <a:latin typeface="Times New Roman" panose="02020603050405020304" pitchFamily="18" charset="0"/>
              </a:rPr>
              <a:t>U</a:t>
            </a:r>
            <a:r>
              <a:rPr lang="zh-CN" altLang="en-US" sz="2800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=</a:t>
            </a:r>
            <a:r>
              <a:rPr lang="zh-CN" altLang="en-US" sz="2800" i="1" dirty="0">
                <a:latin typeface="Times New Roman" panose="02020603050405020304" pitchFamily="18" charset="0"/>
              </a:rPr>
              <a:t>U</a:t>
            </a:r>
            <a:r>
              <a:rPr lang="zh-CN" altLang="en-US" sz="2800" baseline="-25000" dirty="0">
                <a:latin typeface="Times New Roman" panose="02020603050405020304" pitchFamily="18" charset="0"/>
              </a:rPr>
              <a:t>2</a:t>
            </a:r>
            <a:endParaRPr lang="zh-CN" altLang="en-US" sz="2800" baseline="-250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975225" y="-63500"/>
            <a:ext cx="3525838" cy="3336925"/>
            <a:chOff x="0" y="0"/>
            <a:chExt cx="1838" cy="1825"/>
          </a:xfrm>
        </p:grpSpPr>
        <p:sp>
          <p:nvSpPr>
            <p:cNvPr id="16408" name="Rectangle 4"/>
            <p:cNvSpPr/>
            <p:nvPr/>
          </p:nvSpPr>
          <p:spPr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9" name="Rectangle 5"/>
            <p:cNvSpPr/>
            <p:nvPr/>
          </p:nvSpPr>
          <p:spPr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10" name="AutoShape 187"/>
            <p:cNvSpPr/>
            <p:nvPr/>
          </p:nvSpPr>
          <p:spPr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6411" name="AutoShape 187"/>
            <p:cNvSpPr/>
            <p:nvPr/>
          </p:nvSpPr>
          <p:spPr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grpSp>
          <p:nvGrpSpPr>
            <p:cNvPr id="16412" name="Group 8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16421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22" name="Line 24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3" name="Line 25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413" name="Text Box 109"/>
            <p:cNvSpPr txBox="1"/>
            <p:nvPr/>
          </p:nvSpPr>
          <p:spPr>
            <a:xfrm>
              <a:off x="1021" y="0"/>
              <a:ext cx="341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800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800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6414" name="Group 13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1641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41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2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415" name="Text Box 109"/>
            <p:cNvSpPr txBox="1"/>
            <p:nvPr/>
          </p:nvSpPr>
          <p:spPr>
            <a:xfrm>
              <a:off x="1112" y="658"/>
              <a:ext cx="341" cy="2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800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8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16416" name="Oval 125"/>
            <p:cNvSpPr/>
            <p:nvPr/>
          </p:nvSpPr>
          <p:spPr>
            <a:xfrm rot="5400000" flipV="1">
              <a:off x="1438" y="619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6417" name="Oval 125"/>
            <p:cNvSpPr/>
            <p:nvPr/>
          </p:nvSpPr>
          <p:spPr>
            <a:xfrm rot="5400000" flipV="1">
              <a:off x="338" y="619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p>
              <a:endParaRPr lang="zh-CN" altLang="en-US" sz="1800" b="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5743575" y="1957388"/>
            <a:ext cx="2051050" cy="503237"/>
            <a:chOff x="0" y="0"/>
            <a:chExt cx="1202" cy="317"/>
          </a:xfrm>
        </p:grpSpPr>
        <p:sp>
          <p:nvSpPr>
            <p:cNvPr id="16404" name="Line 21"/>
            <p:cNvSpPr/>
            <p:nvPr/>
          </p:nvSpPr>
          <p:spPr>
            <a:xfrm>
              <a:off x="0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5" name="Line 22"/>
            <p:cNvSpPr/>
            <p:nvPr/>
          </p:nvSpPr>
          <p:spPr>
            <a:xfrm>
              <a:off x="1202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6" name="Line 23"/>
            <p:cNvSpPr/>
            <p:nvPr/>
          </p:nvSpPr>
          <p:spPr>
            <a:xfrm>
              <a:off x="0" y="158"/>
              <a:ext cx="1180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6407" name="Rectangle 24"/>
            <p:cNvSpPr/>
            <p:nvPr/>
          </p:nvSpPr>
          <p:spPr>
            <a:xfrm>
              <a:off x="443" y="48"/>
              <a:ext cx="260" cy="26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18000" tIns="0" rIns="18000" bIns="0"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aseline="-25000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5743575" y="912813"/>
            <a:ext cx="2063750" cy="427037"/>
            <a:chOff x="0" y="44"/>
            <a:chExt cx="1157" cy="269"/>
          </a:xfrm>
        </p:grpSpPr>
        <p:sp>
          <p:nvSpPr>
            <p:cNvPr id="16402" name="Line 26"/>
            <p:cNvSpPr/>
            <p:nvPr/>
          </p:nvSpPr>
          <p:spPr>
            <a:xfrm>
              <a:off x="0" y="136"/>
              <a:ext cx="1157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6403" name="Rectangle 27"/>
            <p:cNvSpPr/>
            <p:nvPr/>
          </p:nvSpPr>
          <p:spPr>
            <a:xfrm>
              <a:off x="409" y="44"/>
              <a:ext cx="284" cy="26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36000" tIns="0" rIns="36000" bIns="0"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aseline="-25000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endParaRPr lang="zh-CN" altLang="en-US" sz="2800" baseline="-25000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28"/>
          <p:cNvGrpSpPr/>
          <p:nvPr/>
        </p:nvGrpSpPr>
        <p:grpSpPr>
          <a:xfrm>
            <a:off x="5002213" y="3140075"/>
            <a:ext cx="3508375" cy="503238"/>
            <a:chOff x="0" y="0"/>
            <a:chExt cx="952" cy="317"/>
          </a:xfrm>
        </p:grpSpPr>
        <p:sp>
          <p:nvSpPr>
            <p:cNvPr id="16398" name="Line 29"/>
            <p:cNvSpPr/>
            <p:nvPr/>
          </p:nvSpPr>
          <p:spPr>
            <a:xfrm>
              <a:off x="0" y="22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399" name="Line 30"/>
            <p:cNvSpPr/>
            <p:nvPr/>
          </p:nvSpPr>
          <p:spPr>
            <a:xfrm>
              <a:off x="952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0" name="Line 31"/>
            <p:cNvSpPr/>
            <p:nvPr/>
          </p:nvSpPr>
          <p:spPr>
            <a:xfrm>
              <a:off x="22" y="202"/>
              <a:ext cx="885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6401" name="Rectangle 32"/>
            <p:cNvSpPr/>
            <p:nvPr/>
          </p:nvSpPr>
          <p:spPr>
            <a:xfrm>
              <a:off x="337" y="48"/>
              <a:ext cx="84" cy="26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lIns="18000" tIns="0" rIns="18000" bIns="0"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zh-CN" altLang="en-US" sz="2800" baseline="-25000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6391" name="Rectangle 4"/>
          <p:cNvSpPr/>
          <p:nvPr/>
        </p:nvSpPr>
        <p:spPr>
          <a:xfrm>
            <a:off x="504825" y="361950"/>
            <a:ext cx="2254250" cy="579438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、结　论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87" name="Text Box 35"/>
          <p:cNvSpPr txBox="1"/>
          <p:nvPr/>
        </p:nvSpPr>
        <p:spPr>
          <a:xfrm>
            <a:off x="504825" y="1317625"/>
            <a:ext cx="41433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并联</a:t>
            </a:r>
            <a:r>
              <a:rPr lang="zh-CN" altLang="en-US" sz="3200" dirty="0">
                <a:solidFill>
                  <a:srgbClr val="0066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电路中电源两端电压</a:t>
            </a:r>
            <a:r>
              <a:rPr lang="zh-CN" altLang="en-US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与各支路用电器两端的电压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相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等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5" name="矩形 40987"/>
          <p:cNvSpPr/>
          <p:nvPr/>
        </p:nvSpPr>
        <p:spPr>
          <a:xfrm>
            <a:off x="504825" y="3170238"/>
            <a:ext cx="12303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公式：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725" y="4152900"/>
            <a:ext cx="28384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、交流评估：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75" y="4732338"/>
            <a:ext cx="82280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）实验应该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多次测量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，避免实验结果的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偶然性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28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1" name="文本框 31746"/>
          <p:cNvSpPr txBox="1"/>
          <p:nvPr/>
        </p:nvSpPr>
        <p:spPr>
          <a:xfrm>
            <a:off x="80963" y="5286375"/>
            <a:ext cx="91614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）如果不更换灯泡，还有什么方法可以改变电压？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31746"/>
          <p:cNvSpPr txBox="1"/>
          <p:nvPr/>
        </p:nvSpPr>
        <p:spPr>
          <a:xfrm>
            <a:off x="1008063" y="5915025"/>
            <a:ext cx="604361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改变电源两端的电压（更换电池）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16391" grpId="0" animBg="1"/>
      <p:bldP spid="23587" grpId="0"/>
      <p:bldP spid="1035" grpId="0"/>
      <p:bldP spid="3" grpId="0"/>
      <p:bldP spid="12291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31745"/>
          <p:cNvSpPr>
            <a:spLocks noGrp="1"/>
          </p:cNvSpPr>
          <p:nvPr>
            <p:ph type="title"/>
          </p:nvPr>
        </p:nvSpPr>
        <p:spPr>
          <a:xfrm>
            <a:off x="3311525" y="225425"/>
            <a:ext cx="2667000" cy="762000"/>
          </a:xfrm>
          <a:ln/>
        </p:spPr>
        <p:txBody>
          <a:bodyPr vert="horz" wrap="square" lIns="91440" tIns="45720" rIns="91440" bIns="45720" anchor="ctr"/>
          <a:p>
            <a:r>
              <a:rPr lang="" altLang="en-US" sz="4000" b="1" dirty="0">
                <a:latin typeface="宋体" panose="02010600030101010101" pitchFamily="2" charset="-122"/>
              </a:rPr>
              <a:t>课堂小结</a:t>
            </a:r>
            <a:r>
              <a:rPr lang="" altLang="zh-CN" sz="4000" b="1" dirty="0">
                <a:latin typeface="宋体" panose="02010600030101010101" pitchFamily="2" charset="-122"/>
              </a:rPr>
              <a:t>:</a:t>
            </a:r>
            <a:endParaRPr lang="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463" y="1298575"/>
            <a:ext cx="483076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一、</a:t>
            </a:r>
            <a:r>
              <a:rPr lang="zh-CN" altLang="en-US" sz="2800" dirty="0">
                <a:solidFill>
                  <a:srgbClr val="3366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串联电路中电压的规律：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338" y="2089150"/>
            <a:ext cx="8420100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串联电路中电源两端电压等于各用电器两端电压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之和。（公式：</a:t>
            </a:r>
            <a:r>
              <a:rPr lang="en-US" altLang="zh-CN" sz="2800" dirty="0"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U= U</a:t>
            </a:r>
            <a:r>
              <a:rPr lang="en-US" altLang="zh-CN" sz="2800" baseline="-250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+ U</a:t>
            </a:r>
            <a:r>
              <a:rPr lang="en-US" altLang="zh-CN" sz="2800" baseline="-250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518025"/>
            <a:ext cx="810101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并联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电路中电源两端电压</a:t>
            </a:r>
            <a:r>
              <a:rPr lang="zh-CN" altLang="en-US" sz="2800" dirty="0">
                <a:latin typeface="宋体" panose="02010600030101010101" pitchFamily="2" charset="-122"/>
              </a:rPr>
              <a:t>与各支路用电器两端的电压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相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等。（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公式 ：</a:t>
            </a:r>
            <a:r>
              <a:rPr lang="en-US" altLang="zh-CN" sz="2800" dirty="0">
                <a:latin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U = U</a:t>
            </a:r>
            <a:r>
              <a:rPr lang="en-US" altLang="zh-CN" sz="280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 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= U</a:t>
            </a:r>
            <a:r>
              <a:rPr lang="en-US" altLang="zh-CN" sz="2800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050" y="3848100"/>
            <a:ext cx="4829175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二、并</a:t>
            </a:r>
            <a:r>
              <a:rPr lang="zh-CN" altLang="en-US" sz="2800" dirty="0">
                <a:solidFill>
                  <a:srgbClr val="3366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联电路中电压的规律：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1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4" name="文本框 22529"/>
          <p:cNvSpPr txBox="1"/>
          <p:nvPr/>
        </p:nvSpPr>
        <p:spPr>
          <a:xfrm>
            <a:off x="385763" y="1143000"/>
            <a:ext cx="8458200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2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</a:rPr>
              <a:t>、根据甲所示的电路图，闭合开关后，读出图乙中</a:t>
            </a:r>
            <a:r>
              <a:rPr lang="en-US" altLang="zh-CN" sz="3200" dirty="0">
                <a:latin typeface="宋体" panose="02010600030101010101" pitchFamily="2" charset="-122"/>
              </a:rPr>
              <a:t>V</a:t>
            </a:r>
            <a:r>
              <a:rPr lang="en-US" altLang="zh-CN" sz="3200" baseline="-250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</a:rPr>
              <a:t>的示数为</a:t>
            </a:r>
            <a:r>
              <a:rPr lang="zh-CN" altLang="en-US" sz="3200" u="sng" dirty="0">
                <a:latin typeface="宋体" panose="02010600030101010101" pitchFamily="2" charset="-122"/>
              </a:rPr>
              <a:t>       </a:t>
            </a:r>
            <a:r>
              <a:rPr lang="en-US" altLang="zh-CN" sz="3200" dirty="0">
                <a:latin typeface="宋体" panose="02010600030101010101" pitchFamily="2" charset="-122"/>
              </a:rPr>
              <a:t>V</a:t>
            </a:r>
            <a:r>
              <a:rPr lang="zh-CN" altLang="en-US" sz="3200" dirty="0">
                <a:latin typeface="宋体" panose="02010600030101010101" pitchFamily="2" charset="-122"/>
              </a:rPr>
              <a:t>，图丙中</a:t>
            </a:r>
            <a:r>
              <a:rPr lang="en-US" altLang="zh-CN" sz="3200" dirty="0">
                <a:latin typeface="宋体" panose="02010600030101010101" pitchFamily="2" charset="-122"/>
              </a:rPr>
              <a:t>V</a:t>
            </a:r>
            <a:r>
              <a:rPr lang="en-US" altLang="zh-CN" sz="3200" baseline="-25000" dirty="0">
                <a:latin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</a:rPr>
              <a:t>的示数为</a:t>
            </a:r>
            <a:r>
              <a:rPr lang="zh-CN" altLang="en-US" sz="3200" u="sng" dirty="0">
                <a:latin typeface="宋体" panose="02010600030101010101" pitchFamily="2" charset="-122"/>
              </a:rPr>
              <a:t>     </a:t>
            </a:r>
            <a:r>
              <a:rPr lang="en-US" altLang="zh-CN" sz="3200" dirty="0">
                <a:latin typeface="宋体" panose="02010600030101010101" pitchFamily="2" charset="-122"/>
              </a:rPr>
              <a:t>V</a:t>
            </a:r>
            <a:r>
              <a:rPr lang="zh-CN" altLang="en-US" sz="3200" dirty="0">
                <a:latin typeface="宋体" panose="02010600030101010101" pitchFamily="2" charset="-122"/>
              </a:rPr>
              <a:t>，则通过灯</a:t>
            </a:r>
            <a:r>
              <a:rPr lang="en-US" altLang="zh-CN" sz="3200" dirty="0">
                <a:latin typeface="宋体" panose="02010600030101010101" pitchFamily="2" charset="-122"/>
              </a:rPr>
              <a:t>L</a:t>
            </a:r>
            <a:r>
              <a:rPr lang="en-US" altLang="zh-CN" sz="3200" baseline="-25000" dirty="0">
                <a:latin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</a:rPr>
              <a:t>的两端的电压是</a:t>
            </a:r>
            <a:r>
              <a:rPr lang="en-US" altLang="zh-CN" sz="3200" dirty="0">
                <a:latin typeface="宋体" panose="02010600030101010101" pitchFamily="2" charset="-122"/>
              </a:rPr>
              <a:t>_____V</a:t>
            </a:r>
            <a:endParaRPr lang="en-US" altLang="zh-CN" sz="3200" dirty="0">
              <a:latin typeface="宋体" panose="02010600030101010101" pitchFamily="2" charset="-122"/>
            </a:endParaRPr>
          </a:p>
        </p:txBody>
      </p:sp>
      <p:grpSp>
        <p:nvGrpSpPr>
          <p:cNvPr id="10245" name="组合 22530"/>
          <p:cNvGrpSpPr/>
          <p:nvPr/>
        </p:nvGrpSpPr>
        <p:grpSpPr>
          <a:xfrm>
            <a:off x="419100" y="3357563"/>
            <a:ext cx="3149600" cy="2838450"/>
            <a:chOff x="0" y="0"/>
            <a:chExt cx="1587" cy="1572"/>
          </a:xfrm>
        </p:grpSpPr>
        <p:sp>
          <p:nvSpPr>
            <p:cNvPr id="10252" name="直接连接符 22531"/>
            <p:cNvSpPr/>
            <p:nvPr/>
          </p:nvSpPr>
          <p:spPr>
            <a:xfrm>
              <a:off x="3" y="480"/>
              <a:ext cx="680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3" name="直接连接符 22532"/>
            <p:cNvSpPr/>
            <p:nvPr/>
          </p:nvSpPr>
          <p:spPr>
            <a:xfrm>
              <a:off x="683" y="400"/>
              <a:ext cx="0" cy="16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4" name="直接连接符 22533"/>
            <p:cNvSpPr/>
            <p:nvPr/>
          </p:nvSpPr>
          <p:spPr>
            <a:xfrm>
              <a:off x="763" y="360"/>
              <a:ext cx="0" cy="24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5" name="直接连接符 22534"/>
            <p:cNvSpPr/>
            <p:nvPr/>
          </p:nvSpPr>
          <p:spPr>
            <a:xfrm>
              <a:off x="763" y="480"/>
              <a:ext cx="360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6" name="直接连接符 22535"/>
            <p:cNvSpPr/>
            <p:nvPr/>
          </p:nvSpPr>
          <p:spPr>
            <a:xfrm flipV="1">
              <a:off x="1123" y="400"/>
              <a:ext cx="160" cy="8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7" name="直接连接符 22536"/>
            <p:cNvSpPr/>
            <p:nvPr/>
          </p:nvSpPr>
          <p:spPr>
            <a:xfrm>
              <a:off x="1243" y="480"/>
              <a:ext cx="320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8" name="直接连接符 22537"/>
            <p:cNvSpPr/>
            <p:nvPr/>
          </p:nvSpPr>
          <p:spPr>
            <a:xfrm>
              <a:off x="3" y="150"/>
              <a:ext cx="0" cy="108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9" name="直接连接符 22538"/>
            <p:cNvSpPr/>
            <p:nvPr/>
          </p:nvSpPr>
          <p:spPr>
            <a:xfrm>
              <a:off x="1563" y="150"/>
              <a:ext cx="0" cy="108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0" name="直接连接符 22539"/>
            <p:cNvSpPr/>
            <p:nvPr/>
          </p:nvSpPr>
          <p:spPr>
            <a:xfrm>
              <a:off x="3" y="1230"/>
              <a:ext cx="1560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61" name="组合 22540"/>
            <p:cNvGrpSpPr/>
            <p:nvPr/>
          </p:nvGrpSpPr>
          <p:grpSpPr>
            <a:xfrm>
              <a:off x="291" y="360"/>
              <a:ext cx="200" cy="200"/>
              <a:chOff x="0" y="0"/>
              <a:chExt cx="240" cy="240"/>
            </a:xfrm>
          </p:grpSpPr>
          <p:sp>
            <p:nvSpPr>
              <p:cNvPr id="10283" name="椭圆 22541"/>
              <p:cNvSpPr/>
              <p:nvPr/>
            </p:nvSpPr>
            <p:spPr>
              <a:xfrm rot="2700000">
                <a:off x="0" y="0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84" name="矩形 22542"/>
              <p:cNvSpPr>
                <a:spLocks noTextEdit="1"/>
              </p:cNvSpPr>
              <p:nvPr/>
            </p:nvSpPr>
            <p:spPr>
              <a:xfrm rot="2700000">
                <a:off x="18" y="18"/>
                <a:ext cx="204" cy="20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+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262" name="组合 22543"/>
            <p:cNvGrpSpPr/>
            <p:nvPr/>
          </p:nvGrpSpPr>
          <p:grpSpPr>
            <a:xfrm>
              <a:off x="627" y="1134"/>
              <a:ext cx="200" cy="200"/>
              <a:chOff x="0" y="0"/>
              <a:chExt cx="240" cy="240"/>
            </a:xfrm>
          </p:grpSpPr>
          <p:sp>
            <p:nvSpPr>
              <p:cNvPr id="10281" name="椭圆 22544"/>
              <p:cNvSpPr/>
              <p:nvPr/>
            </p:nvSpPr>
            <p:spPr>
              <a:xfrm rot="2700000">
                <a:off x="0" y="0"/>
                <a:ext cx="240" cy="240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82" name="矩形 22545"/>
              <p:cNvSpPr>
                <a:spLocks noTextEdit="1"/>
              </p:cNvSpPr>
              <p:nvPr/>
            </p:nvSpPr>
            <p:spPr>
              <a:xfrm rot="2700000">
                <a:off x="18" y="18"/>
                <a:ext cx="204" cy="20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+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63" name="矩形 22546"/>
            <p:cNvSpPr>
              <a:spLocks noTextEdit="1"/>
            </p:cNvSpPr>
            <p:nvPr/>
          </p:nvSpPr>
          <p:spPr>
            <a:xfrm>
              <a:off x="651" y="1430"/>
              <a:ext cx="120" cy="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甲</a:t>
              </a:r>
              <a:endPara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0264" name="组合 22547"/>
            <p:cNvGrpSpPr/>
            <p:nvPr/>
          </p:nvGrpSpPr>
          <p:grpSpPr>
            <a:xfrm>
              <a:off x="243" y="606"/>
              <a:ext cx="210" cy="151"/>
              <a:chOff x="0" y="0"/>
              <a:chExt cx="210" cy="151"/>
            </a:xfrm>
          </p:grpSpPr>
          <p:sp>
            <p:nvSpPr>
              <p:cNvPr id="10279" name="矩形 22548"/>
              <p:cNvSpPr>
                <a:spLocks noTextEdit="1"/>
              </p:cNvSpPr>
              <p:nvPr/>
            </p:nvSpPr>
            <p:spPr>
              <a:xfrm>
                <a:off x="0" y="0"/>
                <a:ext cx="120" cy="14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L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280" name="矩形 22549"/>
              <p:cNvSpPr>
                <a:spLocks noTextEdit="1"/>
              </p:cNvSpPr>
              <p:nvPr/>
            </p:nvSpPr>
            <p:spPr>
              <a:xfrm>
                <a:off x="165" y="66"/>
                <a:ext cx="45" cy="8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65" name="矩形 22550"/>
            <p:cNvSpPr>
              <a:spLocks noTextEdit="1"/>
            </p:cNvSpPr>
            <p:nvPr/>
          </p:nvSpPr>
          <p:spPr>
            <a:xfrm>
              <a:off x="387" y="990"/>
              <a:ext cx="120" cy="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</a:t>
              </a:r>
              <a:endPara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66" name="矩形 22551"/>
            <p:cNvSpPr>
              <a:spLocks noTextEdit="1"/>
            </p:cNvSpPr>
            <p:nvPr/>
          </p:nvSpPr>
          <p:spPr>
            <a:xfrm>
              <a:off x="547" y="1068"/>
              <a:ext cx="45" cy="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67" name="矩形 22552"/>
            <p:cNvSpPr>
              <a:spLocks noTextEdit="1"/>
            </p:cNvSpPr>
            <p:nvPr/>
          </p:nvSpPr>
          <p:spPr>
            <a:xfrm>
              <a:off x="1163" y="560"/>
              <a:ext cx="120" cy="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</a:t>
              </a:r>
              <a:endPara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268" name="直接连接符 22553"/>
            <p:cNvSpPr/>
            <p:nvPr/>
          </p:nvSpPr>
          <p:spPr>
            <a:xfrm>
              <a:off x="0" y="153"/>
              <a:ext cx="1560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69" name="组合 22554"/>
            <p:cNvGrpSpPr/>
            <p:nvPr/>
          </p:nvGrpSpPr>
          <p:grpSpPr>
            <a:xfrm>
              <a:off x="723" y="0"/>
              <a:ext cx="238" cy="239"/>
              <a:chOff x="0" y="0"/>
              <a:chExt cx="238" cy="239"/>
            </a:xfrm>
          </p:grpSpPr>
          <p:sp>
            <p:nvSpPr>
              <p:cNvPr id="10276" name="椭圆 22555"/>
              <p:cNvSpPr/>
              <p:nvPr/>
            </p:nvSpPr>
            <p:spPr>
              <a:xfrm rot="2700000">
                <a:off x="0" y="0"/>
                <a:ext cx="239" cy="23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77" name="矩形 22556"/>
              <p:cNvSpPr>
                <a:spLocks noTextEdit="1"/>
              </p:cNvSpPr>
              <p:nvPr/>
            </p:nvSpPr>
            <p:spPr>
              <a:xfrm>
                <a:off x="36" y="44"/>
                <a:ext cx="102" cy="17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V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278" name="矩形 22557"/>
              <p:cNvSpPr>
                <a:spLocks noTextEdit="1"/>
              </p:cNvSpPr>
              <p:nvPr/>
            </p:nvSpPr>
            <p:spPr>
              <a:xfrm>
                <a:off x="144" y="108"/>
                <a:ext cx="45" cy="8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70" name="直接连接符 22558"/>
            <p:cNvSpPr/>
            <p:nvPr/>
          </p:nvSpPr>
          <p:spPr>
            <a:xfrm>
              <a:off x="531" y="462"/>
              <a:ext cx="0" cy="336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1" name="直接连接符 22559"/>
            <p:cNvSpPr/>
            <p:nvPr/>
          </p:nvSpPr>
          <p:spPr>
            <a:xfrm>
              <a:off x="531" y="798"/>
              <a:ext cx="1056" cy="0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72" name="组合 22560"/>
            <p:cNvGrpSpPr/>
            <p:nvPr/>
          </p:nvGrpSpPr>
          <p:grpSpPr>
            <a:xfrm>
              <a:off x="915" y="675"/>
              <a:ext cx="238" cy="239"/>
              <a:chOff x="0" y="0"/>
              <a:chExt cx="238" cy="239"/>
            </a:xfrm>
          </p:grpSpPr>
          <p:sp>
            <p:nvSpPr>
              <p:cNvPr id="10273" name="椭圆 22561"/>
              <p:cNvSpPr/>
              <p:nvPr/>
            </p:nvSpPr>
            <p:spPr>
              <a:xfrm rot="2700000">
                <a:off x="0" y="0"/>
                <a:ext cx="239" cy="238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74" name="矩形 22562"/>
              <p:cNvSpPr>
                <a:spLocks noTextEdit="1"/>
              </p:cNvSpPr>
              <p:nvPr/>
            </p:nvSpPr>
            <p:spPr>
              <a:xfrm>
                <a:off x="36" y="44"/>
                <a:ext cx="102" cy="17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V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275" name="矩形 22563"/>
              <p:cNvSpPr>
                <a:spLocks noTextEdit="1"/>
              </p:cNvSpPr>
              <p:nvPr/>
            </p:nvSpPr>
            <p:spPr>
              <a:xfrm>
                <a:off x="144" y="114"/>
                <a:ext cx="45" cy="8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600" b="1">
                    <a:ln w="9525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zh-CN" altLang="en-US" sz="36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10242" name="对象 1"/>
          <p:cNvGraphicFramePr/>
          <p:nvPr/>
        </p:nvGraphicFramePr>
        <p:xfrm>
          <a:off x="3603625" y="3213100"/>
          <a:ext cx="2374900" cy="298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" imgW="2171700" imgH="2952750" progId="Paint.Picture">
                  <p:embed/>
                </p:oleObj>
              </mc:Choice>
              <mc:Fallback>
                <p:oleObj name="" r:id="rId1" imgW="2171700" imgH="2952750" progId="Paint.Picture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03625" y="3213100"/>
                        <a:ext cx="2374900" cy="298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对象 3"/>
          <p:cNvGraphicFramePr/>
          <p:nvPr/>
        </p:nvGraphicFramePr>
        <p:xfrm>
          <a:off x="6242050" y="3151188"/>
          <a:ext cx="2473325" cy="291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2771775" imgH="3648075" progId="Paint.Picture">
                  <p:embed/>
                </p:oleObj>
              </mc:Choice>
              <mc:Fallback>
                <p:oleObj name="" r:id="rId3" imgW="2771775" imgH="3648075" progId="Paint.Picture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42050" y="3151188"/>
                        <a:ext cx="2473325" cy="291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Rectangle 4"/>
          <p:cNvSpPr/>
          <p:nvPr/>
        </p:nvSpPr>
        <p:spPr>
          <a:xfrm>
            <a:off x="2592388" y="333375"/>
            <a:ext cx="3784600" cy="76200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课堂练习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77050" y="5876925"/>
            <a:ext cx="1546225" cy="723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U</a:t>
            </a:r>
            <a:r>
              <a:rPr lang="en-US" altLang="zh-CN" sz="3200" baseline="-250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=2.5V</a:t>
            </a:r>
            <a:endParaRPr lang="en-US" altLang="zh-CN" sz="3200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2613" y="5948363"/>
            <a:ext cx="1003300" cy="725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U=6V</a:t>
            </a:r>
            <a:endParaRPr lang="en-US" altLang="zh-CN" sz="3200" dirty="0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40200" y="1773238"/>
            <a:ext cx="414338" cy="804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6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8063" y="2371725"/>
            <a:ext cx="873125" cy="804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2.5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5688" y="2384425"/>
            <a:ext cx="874712" cy="8048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3.5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图片 39937" descr="ws_9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1878013"/>
            <a:ext cx="3495675" cy="2393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39938"/>
          <p:cNvSpPr txBox="1"/>
          <p:nvPr/>
        </p:nvSpPr>
        <p:spPr>
          <a:xfrm>
            <a:off x="395288" y="260350"/>
            <a:ext cx="8305800" cy="40957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0">
              <a:lnSpc>
                <a:spcPct val="120000"/>
              </a:lnSpc>
              <a:tabLst>
                <a:tab pos="615950" algn="l"/>
                <a:tab pos="3951605" algn="l"/>
              </a:tabLst>
            </a:pPr>
            <a:r>
              <a:rPr lang="zh-CN" altLang="en-US" sz="1800" dirty="0">
                <a:latin typeface="Arial" panose="020B0604020202020204" pitchFamily="34" charset="0"/>
              </a:rPr>
              <a:t>	</a:t>
            </a:r>
            <a:r>
              <a:rPr lang="en-US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、如图所示，电源电压保持不变，当开关 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断开、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接通时，电压表示数为 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4.5 V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；当开关 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接通、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aseline="-25000" dirty="0">
                <a:latin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断开时，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电压表示数为 3 V；则 L</a:t>
            </a:r>
            <a:r>
              <a:rPr lang="zh-CN" altLang="en-US" sz="2800" baseline="-25000" dirty="0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和 L</a:t>
            </a:r>
            <a:r>
              <a:rPr lang="zh-CN" altLang="en-US" sz="2800" baseline="-25000" dirty="0">
                <a:latin typeface="宋体" panose="02010600030101010101" pitchFamily="2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两端电压分别是(　　 )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defTabSz="0">
              <a:lnSpc>
                <a:spcPct val="120000"/>
              </a:lnSpc>
              <a:tabLst>
                <a:tab pos="615950" algn="l"/>
                <a:tab pos="3951605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A．3 V   和  4.5 V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0">
              <a:lnSpc>
                <a:spcPct val="120000"/>
              </a:lnSpc>
              <a:tabLst>
                <a:tab pos="615950" algn="l"/>
                <a:tab pos="3951605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B．1.5 V 和  4.5 V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0">
              <a:lnSpc>
                <a:spcPct val="120000"/>
              </a:lnSpc>
              <a:tabLst>
                <a:tab pos="615950" algn="l"/>
                <a:tab pos="3951605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C．3 V   和  1.5 V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0">
              <a:lnSpc>
                <a:spcPct val="120000"/>
              </a:lnSpc>
              <a:tabLst>
                <a:tab pos="615950" algn="l"/>
                <a:tab pos="3951605" algn="l"/>
              </a:tabLst>
            </a:pP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D．1.5 V 和  3V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952750" y="2058988"/>
            <a:ext cx="330200" cy="4826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923925">
              <a:lnSpc>
                <a:spcPts val="2215"/>
              </a:lnSpc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684213" y="4540250"/>
          <a:ext cx="3173412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" imgW="3448050" imgH="2466975" progId="Paint.Picture">
                  <p:embed/>
                </p:oleObj>
              </mc:Choice>
              <mc:Fallback>
                <p:oleObj name="" r:id="rId2" imgW="3448050" imgH="2466975" progId="Paint.Picture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4213" y="4540250"/>
                        <a:ext cx="3173412" cy="217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4895850" y="4468813"/>
          <a:ext cx="3109913" cy="214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4" imgW="3486150" imgH="2486025" progId="Paint.Picture">
                  <p:embed/>
                </p:oleObj>
              </mc:Choice>
              <mc:Fallback>
                <p:oleObj name="" r:id="rId4" imgW="3486150" imgH="2486025" progId="Paint.Picture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95850" y="4468813"/>
                        <a:ext cx="3109913" cy="2144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  <p:sndAc>
      <p:stSnd>
        <p:snd r:embed="rId6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40963" descr="ws_9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138" y="1052513"/>
            <a:ext cx="466725" cy="461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40964" descr="ws_9D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9863" y="1052513"/>
            <a:ext cx="481012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40965" descr="ws_9D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1593850"/>
            <a:ext cx="488950" cy="477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40966" descr="ws_9D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75" y="2744788"/>
            <a:ext cx="511175" cy="41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图片 40967" descr="ws_9D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713" y="1592263"/>
            <a:ext cx="504825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40968" descr="ws_9D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575" y="2168525"/>
            <a:ext cx="500063" cy="45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40971" descr="ws_9DA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6463" y="1701800"/>
            <a:ext cx="3586162" cy="2890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40972"/>
          <p:cNvSpPr txBox="1"/>
          <p:nvPr/>
        </p:nvSpPr>
        <p:spPr>
          <a:xfrm>
            <a:off x="395288" y="404813"/>
            <a:ext cx="8493125" cy="33258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923925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、如图所示的电路，闭合开关后，有关电压表  、   的示数，下列说法正确的是（    ）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  和    的示数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相同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  的示数大  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  的示数大  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宋体" panose="02010600030101010101" pitchFamily="2" charset="-122"/>
              </a:rPr>
              <a:t>、无法确定   </a:t>
            </a:r>
            <a:endParaRPr lang="zh-CN" altLang="en-US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0982" name="文本框 40981"/>
          <p:cNvSpPr txBox="1"/>
          <p:nvPr/>
        </p:nvSpPr>
        <p:spPr>
          <a:xfrm>
            <a:off x="358775" y="4149725"/>
            <a:ext cx="4227513" cy="1108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923925">
              <a:lnSpc>
                <a:spcPct val="13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宋体" panose="02010600030101010101" pitchFamily="2" charset="-122"/>
              </a:rPr>
              <a:t>思路点拨：</a:t>
            </a:r>
            <a:endParaRPr lang="zh-CN" altLang="en-US" sz="2800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）分析电路连接方式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83" name="文本框 40982"/>
          <p:cNvSpPr txBox="1"/>
          <p:nvPr/>
        </p:nvSpPr>
        <p:spPr>
          <a:xfrm>
            <a:off x="358775" y="5337175"/>
            <a:ext cx="4668838" cy="685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923925">
              <a:lnSpc>
                <a:spcPts val="2425"/>
              </a:lnSpc>
            </a:pP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defTabSz="923925">
              <a:lnSpc>
                <a:spcPts val="2425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）熟记并联电路电压特点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84" name="文本框 40983"/>
          <p:cNvSpPr txBox="1"/>
          <p:nvPr/>
        </p:nvSpPr>
        <p:spPr>
          <a:xfrm>
            <a:off x="6873875" y="944563"/>
            <a:ext cx="428625" cy="7477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defTabSz="923925">
              <a:lnSpc>
                <a:spcPts val="2215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 A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  <p:sndAc>
      <p:stSnd>
        <p:snd r:embed="rId8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2" grpId="0"/>
      <p:bldP spid="40983" grpId="0"/>
      <p:bldP spid="409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31745"/>
          <p:cNvSpPr>
            <a:spLocks noGrp="1"/>
          </p:cNvSpPr>
          <p:nvPr/>
        </p:nvSpPr>
        <p:spPr>
          <a:xfrm>
            <a:off x="738188" y="2759075"/>
            <a:ext cx="7300912" cy="1949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30000"/>
              </a:lnSpc>
            </a:pPr>
            <a:r>
              <a:rPr lang="zh-CN" altLang="en-US" sz="4000" dirty="0">
                <a:latin typeface="宋体" panose="02010600030101010101" pitchFamily="2" charset="-122"/>
              </a:rPr>
              <a:t>完成课本第</a:t>
            </a:r>
            <a:r>
              <a:rPr lang="en-US" altLang="zh-CN" sz="4000" dirty="0">
                <a:latin typeface="宋体" panose="02010600030101010101" pitchFamily="2" charset="-122"/>
              </a:rPr>
              <a:t>62</a:t>
            </a:r>
            <a:r>
              <a:rPr lang="zh-CN" altLang="en-US" sz="4000" dirty="0">
                <a:latin typeface="宋体" panose="02010600030101010101" pitchFamily="2" charset="-122"/>
              </a:rPr>
              <a:t>页：第</a:t>
            </a:r>
            <a:r>
              <a:rPr lang="en-US" altLang="zh-CN" sz="4000" dirty="0">
                <a:latin typeface="宋体" panose="02010600030101010101" pitchFamily="2" charset="-122"/>
              </a:rPr>
              <a:t>1—4</a:t>
            </a:r>
            <a:r>
              <a:rPr lang="zh-CN" altLang="en-US" sz="4000" dirty="0">
                <a:latin typeface="宋体" panose="02010600030101010101" pitchFamily="2" charset="-122"/>
              </a:rPr>
              <a:t>题</a:t>
            </a:r>
            <a:endParaRPr lang="zh-CN" altLang="en-US" sz="4000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4000" dirty="0">
                <a:latin typeface="宋体" panose="02010600030101010101" pitchFamily="2" charset="-122"/>
              </a:rPr>
              <a:t>               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9459" name="Rectangle 4"/>
          <p:cNvSpPr/>
          <p:nvPr/>
        </p:nvSpPr>
        <p:spPr>
          <a:xfrm>
            <a:off x="2592388" y="1052513"/>
            <a:ext cx="3784600" cy="76200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布置作业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rd"/>
    <p:sndAc>
      <p:stSnd>
        <p:snd r:embed="rId1" name="click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7a30eb1be50e876b42a9ad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" y="-1333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6" descr="SH (5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2636838"/>
            <a:ext cx="992188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7" descr="SH (5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700" y="2600325"/>
            <a:ext cx="1081088" cy="91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WordArt 12"/>
          <p:cNvSpPr>
            <a:spLocks noTextEdit="1"/>
          </p:cNvSpPr>
          <p:nvPr/>
        </p:nvSpPr>
        <p:spPr>
          <a:xfrm>
            <a:off x="1582738" y="3824288"/>
            <a:ext cx="60960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 b="1" i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sy="50000" kx="2115830" algn="bl" rotWithShape="0">
                    <a:srgbClr val="C0C0C0">
                      <a:alpha val="76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谢 谢</a:t>
            </a:r>
            <a:endParaRPr lang="zh-CN" altLang="en-US" sz="9600" b="1" i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sy="50000" kx="2115830" algn="bl" rotWithShape="0">
                  <a:srgbClr val="C0C0C0">
                    <a:alpha val="76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6" name="Picture 4" descr="SH (5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8663"/>
            <a:ext cx="1428750" cy="120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6" descr="SH (5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938" y="260350"/>
            <a:ext cx="1019175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7" name="组合 71760"/>
          <p:cNvGrpSpPr/>
          <p:nvPr/>
        </p:nvGrpSpPr>
        <p:grpSpPr>
          <a:xfrm>
            <a:off x="5575300" y="188913"/>
            <a:ext cx="2239963" cy="2555875"/>
            <a:chOff x="340" y="255"/>
            <a:chExt cx="1411" cy="1610"/>
          </a:xfrm>
        </p:grpSpPr>
        <p:sp>
          <p:nvSpPr>
            <p:cNvPr id="1054" name="文本框 71699"/>
            <p:cNvSpPr txBox="1"/>
            <p:nvPr/>
          </p:nvSpPr>
          <p:spPr>
            <a:xfrm>
              <a:off x="1542" y="1185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_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55" name="文本框 71700"/>
            <p:cNvSpPr txBox="1"/>
            <p:nvPr/>
          </p:nvSpPr>
          <p:spPr>
            <a:xfrm>
              <a:off x="1542" y="777"/>
              <a:ext cx="20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+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56" name="文本框 71711"/>
            <p:cNvSpPr txBox="1"/>
            <p:nvPr/>
          </p:nvSpPr>
          <p:spPr>
            <a:xfrm>
              <a:off x="703" y="255"/>
              <a:ext cx="24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dirty="0">
                  <a:latin typeface="Times New Roman" panose="02020603050405020304" pitchFamily="18" charset="0"/>
                </a:rPr>
                <a:t>S</a:t>
              </a:r>
              <a:endParaRPr lang="en-US" altLang="zh-CN" sz="2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1057" name="矩形 71713"/>
            <p:cNvSpPr/>
            <p:nvPr/>
          </p:nvSpPr>
          <p:spPr>
            <a:xfrm>
              <a:off x="363" y="504"/>
              <a:ext cx="1133" cy="136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58" name="文本框 71714"/>
            <p:cNvSpPr txBox="1"/>
            <p:nvPr/>
          </p:nvSpPr>
          <p:spPr>
            <a:xfrm>
              <a:off x="749" y="595"/>
              <a:ext cx="2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L</a:t>
              </a:r>
              <a:r>
                <a:rPr lang="en-US" altLang="zh-CN" sz="2000" baseline="-25000" dirty="0">
                  <a:latin typeface="Arial" panose="020B0604020202020204" pitchFamily="34" charset="0"/>
                </a:rPr>
                <a:t>1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grpSp>
          <p:nvGrpSpPr>
            <p:cNvPr id="1059" name="组合 71715"/>
            <p:cNvGrpSpPr/>
            <p:nvPr/>
          </p:nvGrpSpPr>
          <p:grpSpPr>
            <a:xfrm>
              <a:off x="862" y="391"/>
              <a:ext cx="283" cy="170"/>
              <a:chOff x="0" y="0"/>
              <a:chExt cx="256" cy="142"/>
            </a:xfrm>
          </p:grpSpPr>
          <p:sp>
            <p:nvSpPr>
              <p:cNvPr id="1069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70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71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060" name="组合 71719"/>
            <p:cNvGrpSpPr/>
            <p:nvPr/>
          </p:nvGrpSpPr>
          <p:grpSpPr>
            <a:xfrm rot="-5400000" flipH="1">
              <a:off x="1434" y="958"/>
              <a:ext cx="85" cy="340"/>
              <a:chOff x="0" y="0"/>
              <a:chExt cx="85" cy="340"/>
            </a:xfrm>
          </p:grpSpPr>
          <p:sp>
            <p:nvSpPr>
              <p:cNvPr id="1066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vert="eaVert"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67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68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61" name="文本框 71727"/>
            <p:cNvSpPr txBox="1"/>
            <p:nvPr/>
          </p:nvSpPr>
          <p:spPr>
            <a:xfrm>
              <a:off x="726" y="1253"/>
              <a:ext cx="2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L</a:t>
              </a:r>
              <a:r>
                <a:rPr lang="en-US" altLang="zh-CN" sz="2000" baseline="-25000" dirty="0">
                  <a:latin typeface="Arial" panose="020B0604020202020204" pitchFamily="34" charset="0"/>
                </a:rPr>
                <a:t>2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pic>
          <p:nvPicPr>
            <p:cNvPr id="1062" name="图片 717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0" y="822"/>
              <a:ext cx="666" cy="7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3" name="AutoShape 21"/>
            <p:cNvSpPr/>
            <p:nvPr/>
          </p:nvSpPr>
          <p:spPr>
            <a:xfrm>
              <a:off x="499" y="686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64" name="AutoShape 21"/>
            <p:cNvSpPr/>
            <p:nvPr/>
          </p:nvSpPr>
          <p:spPr>
            <a:xfrm>
              <a:off x="499" y="1389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65" name="文本框 71750"/>
            <p:cNvSpPr txBox="1"/>
            <p:nvPr/>
          </p:nvSpPr>
          <p:spPr>
            <a:xfrm>
              <a:off x="749" y="1253"/>
              <a:ext cx="2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L</a:t>
              </a:r>
              <a:r>
                <a:rPr lang="en-US" altLang="zh-CN" sz="2000" baseline="-25000" dirty="0">
                  <a:latin typeface="Arial" panose="020B0604020202020204" pitchFamily="34" charset="0"/>
                </a:rPr>
                <a:t>2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28" name="组合 71761"/>
          <p:cNvGrpSpPr/>
          <p:nvPr/>
        </p:nvGrpSpPr>
        <p:grpSpPr>
          <a:xfrm>
            <a:off x="5148263" y="2960688"/>
            <a:ext cx="2484437" cy="2752725"/>
            <a:chOff x="2018" y="1480"/>
            <a:chExt cx="1565" cy="1734"/>
          </a:xfrm>
        </p:grpSpPr>
        <p:sp>
          <p:nvSpPr>
            <p:cNvPr id="1037" name="文本框 71737"/>
            <p:cNvSpPr txBox="1"/>
            <p:nvPr/>
          </p:nvSpPr>
          <p:spPr>
            <a:xfrm>
              <a:off x="3175" y="2069"/>
              <a:ext cx="24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dirty="0">
                  <a:latin typeface="Times New Roman" panose="02020603050405020304" pitchFamily="18" charset="0"/>
                </a:rPr>
                <a:t>S</a:t>
              </a:r>
              <a:endParaRPr lang="en-US" altLang="zh-CN" sz="2400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1038" name="矩形 71738"/>
            <p:cNvSpPr/>
            <p:nvPr/>
          </p:nvSpPr>
          <p:spPr>
            <a:xfrm>
              <a:off x="2018" y="1820"/>
              <a:ext cx="1564" cy="1247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1039" name="AutoShape 21"/>
            <p:cNvSpPr/>
            <p:nvPr/>
          </p:nvSpPr>
          <p:spPr>
            <a:xfrm>
              <a:off x="2585" y="1661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40" name="文本框 71740"/>
            <p:cNvSpPr txBox="1"/>
            <p:nvPr/>
          </p:nvSpPr>
          <p:spPr>
            <a:xfrm>
              <a:off x="2880" y="1480"/>
              <a:ext cx="2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L</a:t>
              </a:r>
              <a:r>
                <a:rPr lang="en-US" altLang="zh-CN" sz="2000" baseline="-25000" dirty="0">
                  <a:latin typeface="Arial" panose="020B0604020202020204" pitchFamily="34" charset="0"/>
                </a:rPr>
                <a:t>1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41" name="AutoShape 21"/>
            <p:cNvSpPr/>
            <p:nvPr/>
          </p:nvSpPr>
          <p:spPr>
            <a:xfrm>
              <a:off x="2585" y="290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42" name="文本框 71751"/>
            <p:cNvSpPr txBox="1"/>
            <p:nvPr/>
          </p:nvSpPr>
          <p:spPr>
            <a:xfrm>
              <a:off x="2132" y="2115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_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43" name="文本框 71752"/>
            <p:cNvSpPr txBox="1"/>
            <p:nvPr/>
          </p:nvSpPr>
          <p:spPr>
            <a:xfrm>
              <a:off x="2517" y="2183"/>
              <a:ext cx="20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+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  <p:sp>
          <p:nvSpPr>
            <p:cNvPr id="1044" name="直接连接符 71753"/>
            <p:cNvSpPr/>
            <p:nvPr/>
          </p:nvSpPr>
          <p:spPr>
            <a:xfrm>
              <a:off x="2018" y="2455"/>
              <a:ext cx="156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45" name="组合 71745"/>
            <p:cNvGrpSpPr/>
            <p:nvPr/>
          </p:nvGrpSpPr>
          <p:grpSpPr>
            <a:xfrm flipH="1">
              <a:off x="2404" y="2273"/>
              <a:ext cx="85" cy="340"/>
              <a:chOff x="0" y="0"/>
              <a:chExt cx="85" cy="340"/>
            </a:xfrm>
          </p:grpSpPr>
          <p:sp>
            <p:nvSpPr>
              <p:cNvPr id="1051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52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3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46" name="组合 71741"/>
            <p:cNvGrpSpPr/>
            <p:nvPr/>
          </p:nvGrpSpPr>
          <p:grpSpPr>
            <a:xfrm>
              <a:off x="2880" y="2341"/>
              <a:ext cx="283" cy="170"/>
              <a:chOff x="0" y="0"/>
              <a:chExt cx="256" cy="142"/>
            </a:xfrm>
          </p:grpSpPr>
          <p:sp>
            <p:nvSpPr>
              <p:cNvPr id="104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4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47" name="文本框 71759"/>
            <p:cNvSpPr txBox="1"/>
            <p:nvPr/>
          </p:nvSpPr>
          <p:spPr>
            <a:xfrm>
              <a:off x="2880" y="2750"/>
              <a:ext cx="2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000" dirty="0">
                  <a:latin typeface="Arial" panose="020B0604020202020204" pitchFamily="34" charset="0"/>
                </a:rPr>
                <a:t>L</a:t>
              </a:r>
              <a:r>
                <a:rPr lang="en-US" altLang="zh-CN" sz="2000" baseline="-25000" dirty="0">
                  <a:latin typeface="Arial" panose="020B0604020202020204" pitchFamily="34" charset="0"/>
                </a:rPr>
                <a:t>2</a:t>
              </a:r>
              <a:endParaRPr lang="en-US" altLang="zh-CN" sz="2000" baseline="-25000" dirty="0">
                <a:latin typeface="Arial" panose="020B0604020202020204" pitchFamily="34" charset="0"/>
              </a:endParaRPr>
            </a:p>
          </p:txBody>
        </p:sp>
      </p:grpSp>
      <p:sp>
        <p:nvSpPr>
          <p:cNvPr id="1029" name="文本框 71809"/>
          <p:cNvSpPr txBox="1"/>
          <p:nvPr/>
        </p:nvSpPr>
        <p:spPr>
          <a:xfrm>
            <a:off x="2195513" y="5157788"/>
            <a:ext cx="5397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(3)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1030" name="文本框 71810"/>
          <p:cNvSpPr txBox="1"/>
          <p:nvPr/>
        </p:nvSpPr>
        <p:spPr>
          <a:xfrm>
            <a:off x="7847013" y="4868863"/>
            <a:ext cx="5397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(4)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1031" name="文本框 71811"/>
          <p:cNvSpPr txBox="1"/>
          <p:nvPr/>
        </p:nvSpPr>
        <p:spPr>
          <a:xfrm>
            <a:off x="2125663" y="2600325"/>
            <a:ext cx="5397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(1)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1032" name="文本框 71812"/>
          <p:cNvSpPr txBox="1"/>
          <p:nvPr/>
        </p:nvSpPr>
        <p:spPr>
          <a:xfrm>
            <a:off x="7704138" y="2205038"/>
            <a:ext cx="5397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(2)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71814" name="文本框 71813"/>
          <p:cNvSpPr txBox="1"/>
          <p:nvPr/>
        </p:nvSpPr>
        <p:spPr>
          <a:xfrm>
            <a:off x="795338" y="5911850"/>
            <a:ext cx="6985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</a:rPr>
              <a:t>、</a:t>
            </a:r>
            <a:r>
              <a:rPr lang="en-US" altLang="zh-CN" sz="2800" dirty="0">
                <a:latin typeface="宋体" panose="02010600030101010101" pitchFamily="2" charset="-122"/>
              </a:rPr>
              <a:t>2</a:t>
            </a:r>
            <a:r>
              <a:rPr lang="zh-CN" altLang="zh-CN" sz="2800" dirty="0">
                <a:latin typeface="宋体" panose="02010600030101010101" pitchFamily="2" charset="-122"/>
              </a:rPr>
              <a:t>、</a:t>
            </a:r>
            <a:r>
              <a:rPr lang="en-US" altLang="zh-CN" sz="2800" dirty="0">
                <a:latin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</a:rPr>
              <a:t>属于串联电路；</a:t>
            </a:r>
            <a:r>
              <a:rPr lang="en-US" altLang="zh-CN" sz="2800" dirty="0">
                <a:latin typeface="宋体" panose="02010600030101010101" pitchFamily="2" charset="-122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</a:rPr>
              <a:t>属于并联电路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034" name="椭圆 71816"/>
          <p:cNvSpPr/>
          <p:nvPr/>
        </p:nvSpPr>
        <p:spPr>
          <a:xfrm>
            <a:off x="5076825" y="4437063"/>
            <a:ext cx="142875" cy="1079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35" name="椭圆 71817"/>
          <p:cNvSpPr/>
          <p:nvPr/>
        </p:nvSpPr>
        <p:spPr>
          <a:xfrm>
            <a:off x="7559675" y="4437063"/>
            <a:ext cx="142875" cy="1079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36" name="图片 10737429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3394075"/>
            <a:ext cx="3438525" cy="18272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6" name="对象 3"/>
          <p:cNvGraphicFramePr/>
          <p:nvPr/>
        </p:nvGraphicFramePr>
        <p:xfrm>
          <a:off x="863600" y="512763"/>
          <a:ext cx="2987675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2619375" imgH="1752600" progId="Paint.Picture">
                  <p:embed/>
                </p:oleObj>
              </mc:Choice>
              <mc:Fallback>
                <p:oleObj name="" r:id="rId3" imgW="2619375" imgH="17526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3600" y="512763"/>
                        <a:ext cx="2987675" cy="2063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  <p:sndAc>
      <p:stSnd>
        <p:snd r:embed="rId5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0" name="对象 3"/>
          <p:cNvGraphicFramePr/>
          <p:nvPr/>
        </p:nvGraphicFramePr>
        <p:xfrm>
          <a:off x="863600" y="152400"/>
          <a:ext cx="3044825" cy="192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381250" imgH="1714500" progId="Paint.Picture">
                  <p:embed/>
                </p:oleObj>
              </mc:Choice>
              <mc:Fallback>
                <p:oleObj name="" r:id="rId1" imgW="2381250" imgH="17145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3600" y="152400"/>
                        <a:ext cx="3044825" cy="1925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图片 10737429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96863"/>
            <a:ext cx="3438525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30275" y="4371975"/>
            <a:ext cx="72675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Calibri" panose="020F0502020204030204" pitchFamily="34" charset="0"/>
              </a:rPr>
              <a:t>闭合开关，大家观察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pitchFamily="34" charset="0"/>
              </a:rPr>
              <a:t>灯泡的亮暗</a:t>
            </a:r>
            <a:r>
              <a:rPr lang="zh-CN" altLang="en-US" sz="3200" dirty="0">
                <a:latin typeface="Calibri" panose="020F0502020204030204" pitchFamily="34" charset="0"/>
              </a:rPr>
              <a:t>情况；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4862513" y="2028825"/>
          <a:ext cx="3422650" cy="216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4" imgW="3419475" imgH="2162175" progId="Paint.Picture">
                  <p:embed/>
                </p:oleObj>
              </mc:Choice>
              <mc:Fallback>
                <p:oleObj name="" r:id="rId4" imgW="3419475" imgH="2162175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62513" y="2028825"/>
                        <a:ext cx="3422650" cy="2163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87388" y="2065338"/>
          <a:ext cx="342265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6" imgW="3419475" imgH="2295525" progId="Paint.Picture">
                  <p:embed/>
                </p:oleObj>
              </mc:Choice>
              <mc:Fallback>
                <p:oleObj name="" r:id="rId6" imgW="3419475" imgH="2295525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7388" y="2065338"/>
                        <a:ext cx="3422650" cy="229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3" name="TextBox 12"/>
          <p:cNvSpPr txBox="1"/>
          <p:nvPr/>
        </p:nvSpPr>
        <p:spPr>
          <a:xfrm>
            <a:off x="327025" y="4906963"/>
            <a:ext cx="8497888" cy="1627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65150">
              <a:lnSpc>
                <a:spcPct val="12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Calibri" panose="020F0502020204030204" pitchFamily="34" charset="0"/>
              </a:rPr>
              <a:t>电路中有一个小灯泡时，它两端的电压和电源电压可能</a:t>
            </a: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相等</a:t>
            </a:r>
            <a:r>
              <a:rPr lang="zh-CN" altLang="en-US" sz="2800" dirty="0">
                <a:solidFill>
                  <a:srgbClr val="0070C0"/>
                </a:solidFill>
                <a:latin typeface="Calibri" panose="020F0502020204030204" pitchFamily="34" charset="0"/>
              </a:rPr>
              <a:t>。</a:t>
            </a:r>
            <a:r>
              <a:rPr lang="zh-CN" altLang="en-US" sz="2800" dirty="0">
                <a:solidFill>
                  <a:srgbClr val="0066CC"/>
                </a:solidFill>
                <a:latin typeface="Calibri" panose="020F0502020204030204" pitchFamily="34" charset="0"/>
              </a:rPr>
              <a:t>那么在这个基础上</a:t>
            </a: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再串联一个</a:t>
            </a:r>
            <a:r>
              <a:rPr lang="zh-CN" altLang="en-US" sz="2800" dirty="0">
                <a:solidFill>
                  <a:srgbClr val="0066CC"/>
                </a:solidFill>
                <a:latin typeface="Calibri" panose="020F0502020204030204" pitchFamily="34" charset="0"/>
              </a:rPr>
              <a:t>呢？他们又会是怎样的变化呢？用大家的最强大脑想一想：</a:t>
            </a:r>
            <a:endParaRPr lang="zh-CN" altLang="en-US" sz="2800" dirty="0">
              <a:solidFill>
                <a:srgbClr val="0066CC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strips dir="rd"/>
    <p:sndAc>
      <p:stSnd>
        <p:snd r:embed="rId8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对象 8"/>
          <p:cNvGraphicFramePr/>
          <p:nvPr/>
        </p:nvGraphicFramePr>
        <p:xfrm>
          <a:off x="428625" y="1900238"/>
          <a:ext cx="3670300" cy="260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3305175" imgH="2600325" progId="Paint.Picture">
                  <p:embed/>
                </p:oleObj>
              </mc:Choice>
              <mc:Fallback>
                <p:oleObj name="" r:id="rId1" imgW="3305175" imgH="26003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625" y="1900238"/>
                        <a:ext cx="3670300" cy="2601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1" name="矩形 27650"/>
          <p:cNvSpPr/>
          <p:nvPr/>
        </p:nvSpPr>
        <p:spPr>
          <a:xfrm>
            <a:off x="2590800" y="549275"/>
            <a:ext cx="532288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0000CC"/>
                </a:solidFill>
                <a:latin typeface="Verdana" panose="020B0604030504040204" pitchFamily="34" charset="0"/>
              </a:rPr>
              <a:t>串联电路中用电器两端的电压与电源两端电压有什么关系？</a:t>
            </a:r>
            <a:endParaRPr lang="zh-CN" altLang="en-US" sz="2800" dirty="0">
              <a:solidFill>
                <a:srgbClr val="0000CC"/>
              </a:solidFill>
              <a:latin typeface="Verdana" panose="020B0604030504040204" pitchFamily="34" charset="0"/>
            </a:endParaRPr>
          </a:p>
        </p:txBody>
      </p:sp>
      <p:sp>
        <p:nvSpPr>
          <p:cNvPr id="8197" name="矩形 27679"/>
          <p:cNvSpPr/>
          <p:nvPr/>
        </p:nvSpPr>
        <p:spPr>
          <a:xfrm>
            <a:off x="255588" y="4770438"/>
            <a:ext cx="2930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、猜想与假设：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8199" name="矩形 27681"/>
          <p:cNvSpPr/>
          <p:nvPr/>
        </p:nvSpPr>
        <p:spPr>
          <a:xfrm>
            <a:off x="180975" y="69215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、提出问题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27683" name="矩形 27682"/>
          <p:cNvSpPr/>
          <p:nvPr/>
        </p:nvSpPr>
        <p:spPr>
          <a:xfrm>
            <a:off x="4283075" y="1881188"/>
            <a:ext cx="20193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dirty="0">
                <a:latin typeface="Verdana" panose="020B0604030504040204" pitchFamily="34" charset="0"/>
                <a:sym typeface="Wingdings" panose="05000000000000000000" pitchFamily="2" charset="2"/>
              </a:rPr>
              <a:t>（仿照水压）</a:t>
            </a:r>
            <a:endParaRPr lang="zh-CN" altLang="en-US" sz="2400" dirty="0">
              <a:latin typeface="Verdana" panose="020B0604030504040204" pitchFamily="34" charset="0"/>
              <a:sym typeface="Wingdings" panose="05000000000000000000" pitchFamily="2" charset="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464050" y="2420938"/>
          <a:ext cx="3119438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2428875" imgH="2133600" progId="Paint.Picture">
                  <p:embed/>
                </p:oleObj>
              </mc:Choice>
              <mc:Fallback>
                <p:oleObj name="" r:id="rId3" imgW="2428875" imgH="213360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4050" y="2420938"/>
                        <a:ext cx="3119438" cy="269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6264275" y="1989138"/>
          <a:ext cx="2374900" cy="184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1570990" imgH="804545" progId="Paint.Picture">
                  <p:embed/>
                </p:oleObj>
              </mc:Choice>
              <mc:Fallback>
                <p:oleObj name="" r:id="rId5" imgW="1570990" imgH="804545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64275" y="1989138"/>
                        <a:ext cx="2374900" cy="184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29700"/>
          <p:cNvSpPr/>
          <p:nvPr/>
        </p:nvSpPr>
        <p:spPr>
          <a:xfrm>
            <a:off x="3779838" y="2005013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•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29700"/>
          <p:cNvSpPr/>
          <p:nvPr/>
        </p:nvSpPr>
        <p:spPr>
          <a:xfrm>
            <a:off x="1766888" y="2006600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•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29700"/>
          <p:cNvSpPr/>
          <p:nvPr/>
        </p:nvSpPr>
        <p:spPr>
          <a:xfrm>
            <a:off x="398463" y="2006600"/>
            <a:ext cx="288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•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29700"/>
          <p:cNvSpPr/>
          <p:nvPr/>
        </p:nvSpPr>
        <p:spPr>
          <a:xfrm>
            <a:off x="3662363" y="1725613"/>
            <a:ext cx="390525" cy="458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A</a:t>
            </a:r>
            <a:endParaRPr lang="en-US" altLang="zh-CN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6" name="矩形 29700"/>
          <p:cNvSpPr/>
          <p:nvPr/>
        </p:nvSpPr>
        <p:spPr>
          <a:xfrm>
            <a:off x="1725613" y="1724025"/>
            <a:ext cx="392113" cy="458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B</a:t>
            </a:r>
            <a:endParaRPr lang="en-US" altLang="zh-CN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矩形 29700"/>
          <p:cNvSpPr/>
          <p:nvPr/>
        </p:nvSpPr>
        <p:spPr>
          <a:xfrm>
            <a:off x="292100" y="1724025"/>
            <a:ext cx="395288" cy="458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</a:rPr>
              <a:t>C</a:t>
            </a:r>
            <a:endParaRPr lang="en-US" altLang="zh-CN" sz="2400" b="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" name="矩形 29700"/>
          <p:cNvSpPr/>
          <p:nvPr/>
        </p:nvSpPr>
        <p:spPr>
          <a:xfrm>
            <a:off x="2844800" y="3754438"/>
            <a:ext cx="390525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→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9700"/>
          <p:cNvSpPr/>
          <p:nvPr/>
        </p:nvSpPr>
        <p:spPr>
          <a:xfrm>
            <a:off x="3133725" y="1884363"/>
            <a:ext cx="782638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←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2" name="矩形 29700"/>
          <p:cNvSpPr/>
          <p:nvPr/>
        </p:nvSpPr>
        <p:spPr>
          <a:xfrm>
            <a:off x="1835150" y="1895475"/>
            <a:ext cx="784225" cy="700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←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6" name="矩形 29700"/>
          <p:cNvSpPr/>
          <p:nvPr/>
        </p:nvSpPr>
        <p:spPr>
          <a:xfrm>
            <a:off x="504825" y="1966913"/>
            <a:ext cx="771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  <a:t>←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7" name="矩形 29700"/>
          <p:cNvSpPr/>
          <p:nvPr/>
        </p:nvSpPr>
        <p:spPr>
          <a:xfrm>
            <a:off x="5076825" y="3538538"/>
            <a:ext cx="3905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↘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8" name="矩形 29700"/>
          <p:cNvSpPr/>
          <p:nvPr/>
        </p:nvSpPr>
        <p:spPr>
          <a:xfrm>
            <a:off x="5795963" y="4113213"/>
            <a:ext cx="39052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↘</a:t>
            </a:r>
            <a:endParaRPr kumimoji="0" lang="en-US" altLang="zh-CN" sz="36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8197" grpId="0"/>
      <p:bldP spid="8199" grpId="0"/>
      <p:bldP spid="27683" grpId="0"/>
      <p:bldP spid="14" grpId="0"/>
      <p:bldP spid="4" grpId="0"/>
      <p:bldP spid="5" grpId="0"/>
      <p:bldP spid="13" grpId="0"/>
      <p:bldP spid="6" grpId="0"/>
      <p:bldP spid="8" grpId="0"/>
      <p:bldP spid="2" grpId="0"/>
      <p:bldP spid="10" grpId="0"/>
      <p:bldP spid="12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27680"/>
          <p:cNvSpPr/>
          <p:nvPr/>
        </p:nvSpPr>
        <p:spPr>
          <a:xfrm>
            <a:off x="214313" y="403225"/>
            <a:ext cx="4295775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、制定计划和设计实验：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40987"/>
          <p:cNvSpPr/>
          <p:nvPr/>
        </p:nvSpPr>
        <p:spPr>
          <a:xfrm>
            <a:off x="214313" y="3354388"/>
            <a:ext cx="4295775" cy="517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、进行实验并记录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数据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endParaRPr lang="zh-CN" altLang="en-US" sz="28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395288" y="3963988"/>
          <a:ext cx="8489950" cy="2378075"/>
        </p:xfrm>
        <a:graphic>
          <a:graphicData uri="http://schemas.openxmlformats.org/drawingml/2006/table">
            <a:tbl>
              <a:tblPr/>
              <a:tblGrid>
                <a:gridCol w="774065"/>
                <a:gridCol w="1424940"/>
                <a:gridCol w="2042795"/>
                <a:gridCol w="1969135"/>
                <a:gridCol w="2278380"/>
              </a:tblGrid>
              <a:tr h="639763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1200"/>
                        </a:spcBef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观测对象</a:t>
                      </a: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灯泡</a:t>
                      </a: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L</a:t>
                      </a:r>
                      <a:r>
                        <a:rPr lang="en-US" altLang="zh-CN" sz="2400" b="1" baseline="-250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两端的电压</a:t>
                      </a: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U</a:t>
                      </a:r>
                      <a:r>
                        <a:rPr lang="en-US" altLang="zh-CN" sz="2400" b="1" baseline="-250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/v</a:t>
                      </a: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灯泡</a:t>
                      </a: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L</a:t>
                      </a:r>
                      <a:r>
                        <a:rPr lang="en-US" altLang="zh-CN" sz="2400" b="1" baseline="-250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两端的电压</a:t>
                      </a:r>
                      <a:r>
                        <a:rPr lang="en-US" altLang="zh-CN" sz="2400" b="1" baseline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U</a:t>
                      </a:r>
                      <a:r>
                        <a:rPr lang="en-US" altLang="zh-CN" sz="2400" b="1" baseline="-2500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en-US" altLang="zh-CN" sz="2400" b="1" baseline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/v</a:t>
                      </a:r>
                      <a:endParaRPr lang="zh-CN" altLang="en-US" sz="2400" b="1" baseline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L</a:t>
                      </a:r>
                      <a:r>
                        <a:rPr lang="en-US" altLang="zh-CN" sz="2400" b="1" baseline="-250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和</a:t>
                      </a:r>
                      <a:r>
                        <a:rPr lang="en-US" altLang="zh-CN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L</a:t>
                      </a:r>
                      <a:r>
                        <a:rPr lang="en-US" altLang="zh-CN" sz="2400" b="1" baseline="-250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串联后的总电压</a:t>
                      </a:r>
                      <a:r>
                        <a:rPr lang="en-US" altLang="zh-CN" sz="2400" b="1" baseline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U/v</a:t>
                      </a:r>
                      <a:endParaRPr lang="zh-CN" altLang="en-US" sz="2400" b="1" baseline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测量结果</a:t>
                      </a: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第一次</a:t>
                      </a: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49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baseline="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第二次</a:t>
                      </a: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73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baseline="0" dirty="0" smtClean="0">
                          <a:solidFill>
                            <a:srgbClr val="FF0000"/>
                          </a:solidFill>
                          <a:latin typeface="+mn-ea"/>
                        </a:rPr>
                        <a:t>第三次</a:t>
                      </a:r>
                      <a:endParaRPr lang="zh-CN" altLang="en-US" sz="2400" b="1" baseline="0" dirty="0" smtClean="0">
                        <a:solidFill>
                          <a:srgbClr val="FF0000"/>
                        </a:solidFill>
                        <a:latin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400" b="1" baseline="0" dirty="0">
                        <a:solidFill>
                          <a:srgbClr val="FF0000"/>
                        </a:solidFill>
                        <a:latin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266700" y="981075"/>
          <a:ext cx="2770188" cy="213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2562225" imgH="2133600" progId="Paint.Picture">
                  <p:embed/>
                </p:oleObj>
              </mc:Choice>
              <mc:Fallback>
                <p:oleObj name="" r:id="rId1" imgW="2562225" imgH="2133600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700" y="981075"/>
                        <a:ext cx="2770188" cy="2135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3314700" y="944563"/>
          <a:ext cx="2622550" cy="219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2524125" imgH="2190750" progId="Paint.Picture">
                  <p:embed/>
                </p:oleObj>
              </mc:Choice>
              <mc:Fallback>
                <p:oleObj name="" r:id="rId3" imgW="2524125" imgH="219075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4700" y="944563"/>
                        <a:ext cx="2622550" cy="2192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6" name="对象 2"/>
          <p:cNvGraphicFramePr/>
          <p:nvPr/>
        </p:nvGraphicFramePr>
        <p:xfrm>
          <a:off x="6156325" y="908050"/>
          <a:ext cx="2687638" cy="22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2686050" imgH="2171700" progId="Paint.Picture">
                  <p:embed/>
                </p:oleObj>
              </mc:Choice>
              <mc:Fallback>
                <p:oleObj name="" r:id="rId5" imgW="2686050" imgH="2171700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56325" y="908050"/>
                        <a:ext cx="2687638" cy="2255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  <p:sndAc>
      <p:stSnd>
        <p:snd r:embed="rId7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Rectangle 31"/>
          <p:cNvSpPr/>
          <p:nvPr/>
        </p:nvSpPr>
        <p:spPr>
          <a:xfrm>
            <a:off x="1619250" y="2744788"/>
            <a:ext cx="2519363" cy="633412"/>
          </a:xfrm>
          <a:prstGeom prst="rect">
            <a:avLst/>
          </a:prstGeom>
          <a:solidFill>
            <a:srgbClr val="FFDB93"/>
          </a:solidFill>
          <a:ln w="2857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i="1" dirty="0">
                <a:latin typeface="Times New Roman" panose="02020603050405020304" pitchFamily="18" charset="0"/>
              </a:rPr>
              <a:t>U=U</a:t>
            </a:r>
            <a:r>
              <a:rPr lang="zh-CN" altLang="en-US" sz="2800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i="1" dirty="0">
                <a:latin typeface="Times New Roman" panose="02020603050405020304" pitchFamily="18" charset="0"/>
              </a:rPr>
              <a:t>+U</a:t>
            </a:r>
            <a:r>
              <a:rPr lang="zh-CN" altLang="en-US" sz="2800" baseline="-25000" dirty="0">
                <a:latin typeface="Times New Roman" panose="02020603050405020304" pitchFamily="18" charset="0"/>
              </a:rPr>
              <a:t>2</a:t>
            </a:r>
            <a:endParaRPr lang="zh-CN" altLang="en-US" sz="2800" baseline="-25000" dirty="0">
              <a:latin typeface="Times New Roman" panose="02020603050405020304" pitchFamily="18" charset="0"/>
            </a:endParaRPr>
          </a:p>
        </p:txBody>
      </p:sp>
      <p:grpSp>
        <p:nvGrpSpPr>
          <p:cNvPr id="14339" name="Group 3"/>
          <p:cNvGrpSpPr/>
          <p:nvPr/>
        </p:nvGrpSpPr>
        <p:grpSpPr>
          <a:xfrm>
            <a:off x="4819650" y="190500"/>
            <a:ext cx="3902075" cy="2593975"/>
            <a:chOff x="231" y="0"/>
            <a:chExt cx="2359" cy="1724"/>
          </a:xfrm>
        </p:grpSpPr>
        <p:sp>
          <p:nvSpPr>
            <p:cNvPr id="14355" name="Rectangle 4"/>
            <p:cNvSpPr/>
            <p:nvPr/>
          </p:nvSpPr>
          <p:spPr>
            <a:xfrm>
              <a:off x="231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6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b="0" dirty="0">
                <a:latin typeface="Calibri" panose="020F0502020204030204" pitchFamily="34" charset="0"/>
              </a:endParaRPr>
            </a:p>
          </p:txBody>
        </p:sp>
        <p:sp>
          <p:nvSpPr>
            <p:cNvPr id="14357" name="Text Box 6"/>
            <p:cNvSpPr txBox="1"/>
            <p:nvPr/>
          </p:nvSpPr>
          <p:spPr>
            <a:xfrm>
              <a:off x="1542" y="0"/>
              <a:ext cx="341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800" baseline="-25000" dirty="0">
                  <a:latin typeface="Times New Roman" panose="02020603050405020304" pitchFamily="18" charset="0"/>
                </a:rPr>
                <a:t>2</a:t>
              </a:r>
              <a:endParaRPr lang="en-US" altLang="zh-CN" sz="2800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4358" name="Group 7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14365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66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67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4359" name="Group 11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14362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363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64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360" name="AutoShape 21"/>
            <p:cNvSpPr/>
            <p:nvPr/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800" b="0" dirty="0">
                <a:latin typeface="Calibri" panose="020F0502020204030204" pitchFamily="34" charset="0"/>
              </a:endParaRPr>
            </a:p>
          </p:txBody>
        </p:sp>
        <p:sp>
          <p:nvSpPr>
            <p:cNvPr id="14361" name="Text Box 16"/>
            <p:cNvSpPr txBox="1"/>
            <p:nvPr/>
          </p:nvSpPr>
          <p:spPr>
            <a:xfrm>
              <a:off x="613" y="0"/>
              <a:ext cx="341" cy="3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800" baseline="-25000" dirty="0">
                  <a:latin typeface="Times New Roman" panose="02020603050405020304" pitchFamily="18" charset="0"/>
                </a:rPr>
                <a:t>1</a:t>
              </a:r>
              <a:endParaRPr lang="en-US" altLang="zh-CN" sz="2800" baseline="-25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17"/>
          <p:cNvGrpSpPr/>
          <p:nvPr/>
        </p:nvGrpSpPr>
        <p:grpSpPr>
          <a:xfrm>
            <a:off x="4808538" y="1131888"/>
            <a:ext cx="3913187" cy="1130300"/>
            <a:chOff x="0" y="0"/>
            <a:chExt cx="2290" cy="712"/>
          </a:xfrm>
        </p:grpSpPr>
        <p:sp>
          <p:nvSpPr>
            <p:cNvPr id="14348" name="Line 18"/>
            <p:cNvSpPr/>
            <p:nvPr/>
          </p:nvSpPr>
          <p:spPr>
            <a:xfrm>
              <a:off x="1134" y="0"/>
              <a:ext cx="0" cy="29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9" name="Line 19"/>
            <p:cNvSpPr/>
            <p:nvPr/>
          </p:nvSpPr>
          <p:spPr>
            <a:xfrm>
              <a:off x="0" y="181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4350" name="Line 20"/>
            <p:cNvSpPr/>
            <p:nvPr/>
          </p:nvSpPr>
          <p:spPr>
            <a:xfrm>
              <a:off x="1202" y="204"/>
              <a:ext cx="10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4351" name="Line 21"/>
            <p:cNvSpPr/>
            <p:nvPr/>
          </p:nvSpPr>
          <p:spPr>
            <a:xfrm>
              <a:off x="23" y="567"/>
              <a:ext cx="220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4352" name="Rectangle 22"/>
            <p:cNvSpPr/>
            <p:nvPr/>
          </p:nvSpPr>
          <p:spPr>
            <a:xfrm>
              <a:off x="998" y="386"/>
              <a:ext cx="278" cy="32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endParaRPr lang="zh-CN" altLang="en-US" sz="2800" i="1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53" name="Rectangle 23"/>
            <p:cNvSpPr/>
            <p:nvPr/>
          </p:nvSpPr>
          <p:spPr>
            <a:xfrm>
              <a:off x="454" y="23"/>
              <a:ext cx="354" cy="32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aseline="-25000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1</a:t>
              </a:r>
              <a:endParaRPr lang="zh-CN" altLang="en-US" sz="2800" baseline="-25000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54" name="Rectangle 24"/>
            <p:cNvSpPr/>
            <p:nvPr/>
          </p:nvSpPr>
          <p:spPr>
            <a:xfrm>
              <a:off x="1542" y="23"/>
              <a:ext cx="354" cy="32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i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zh-CN" altLang="en-US" sz="2800" baseline="-25000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800" baseline="-25000" dirty="0">
                <a:solidFill>
                  <a:srgbClr val="CC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341" name="Rectangle 4"/>
          <p:cNvSpPr/>
          <p:nvPr/>
        </p:nvSpPr>
        <p:spPr>
          <a:xfrm>
            <a:off x="182563" y="331788"/>
            <a:ext cx="2655887" cy="639762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、结　论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87" name="Text Box 27"/>
          <p:cNvSpPr txBox="1"/>
          <p:nvPr/>
        </p:nvSpPr>
        <p:spPr>
          <a:xfrm>
            <a:off x="320675" y="1125538"/>
            <a:ext cx="457835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66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串联电路中电源两端电压等于各用电器两端电压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之和。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35" name="矩形 40987"/>
          <p:cNvSpPr/>
          <p:nvPr/>
        </p:nvSpPr>
        <p:spPr>
          <a:xfrm>
            <a:off x="250825" y="2781300"/>
            <a:ext cx="123348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Verdana" panose="020B0604030504040204" pitchFamily="34" charset="0"/>
              </a:rPr>
              <a:t>公式：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323850" y="3654425"/>
            <a:ext cx="311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、交流评估：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850" y="4418013"/>
            <a:ext cx="82280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）实验应该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多次测量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，避免实验结果的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偶然性</a:t>
            </a:r>
            <a:r>
              <a:rPr lang="zh-CN" altLang="en-US" sz="2800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2800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1" name="文本框 31746"/>
          <p:cNvSpPr txBox="1"/>
          <p:nvPr/>
        </p:nvSpPr>
        <p:spPr>
          <a:xfrm>
            <a:off x="69850" y="5121275"/>
            <a:ext cx="91614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</a:rPr>
              <a:t>）如果不更换灯泡，还有什么方法可以改变电压？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31746"/>
          <p:cNvSpPr txBox="1"/>
          <p:nvPr/>
        </p:nvSpPr>
        <p:spPr>
          <a:xfrm>
            <a:off x="1028700" y="5727700"/>
            <a:ext cx="60436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改变电源两端的电压（更换电池）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87" grpId="0"/>
      <p:bldP spid="1035" grpId="0"/>
      <p:bldP spid="4" grpId="0"/>
      <p:bldP spid="1229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503238" y="3644900"/>
            <a:ext cx="8280400" cy="155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0" dirty="0">
                <a:latin typeface="+mn-ea"/>
                <a:ea typeface="+mn-ea"/>
                <a:cs typeface="+mn-cs"/>
              </a:rPr>
              <a:t>原来同一个灯泡</a:t>
            </a:r>
            <a:r>
              <a:rPr kumimoji="0" lang="en-US" altLang="zh-CN" sz="4000" kern="1200" cap="none" spc="0" normalizeH="0" baseline="0" noProof="0" dirty="0">
                <a:latin typeface="+mn-ea"/>
                <a:ea typeface="+mn-ea"/>
                <a:cs typeface="+mn-cs"/>
              </a:rPr>
              <a:t>L</a:t>
            </a:r>
            <a:r>
              <a:rPr kumimoji="0" lang="en-US" altLang="zh-CN" sz="4000" kern="1200" cap="none" spc="0" normalizeH="0" baseline="-25000" noProof="0" dirty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4000" kern="1200" cap="none" spc="0" normalizeH="0" baseline="0" noProof="0" dirty="0">
                <a:latin typeface="+mn-ea"/>
                <a:ea typeface="+mn-ea"/>
                <a:cs typeface="+mn-cs"/>
              </a:rPr>
              <a:t>的</a:t>
            </a:r>
            <a:r>
              <a:rPr kumimoji="0" lang="zh-CN" altLang="en-US" sz="40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亮暗程度不同</a:t>
            </a:r>
            <a:r>
              <a:rPr kumimoji="0" lang="zh-CN" altLang="en-US" sz="4000" kern="1200" cap="none" spc="0" normalizeH="0" baseline="0" noProof="0" dirty="0">
                <a:latin typeface="+mn-ea"/>
                <a:ea typeface="+mn-ea"/>
                <a:cs typeface="+mn-cs"/>
              </a:rPr>
              <a:t>是由于</a:t>
            </a:r>
            <a:r>
              <a:rPr kumimoji="0" lang="zh-CN" altLang="en-US" sz="4000" kern="1200" cap="none" spc="0" normalizeH="0" baseline="0" noProof="0" dirty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两端电压</a:t>
            </a:r>
            <a:r>
              <a:rPr kumimoji="0" lang="zh-CN" altLang="en-US" sz="4000" kern="1200" cap="none" spc="0" normalizeH="0" baseline="0" noProof="0" dirty="0">
                <a:latin typeface="+mn-ea"/>
                <a:ea typeface="+mn-ea"/>
                <a:cs typeface="+mn-cs"/>
              </a:rPr>
              <a:t>发生的改变而导致的。</a:t>
            </a:r>
            <a:endParaRPr kumimoji="0" lang="zh-CN" altLang="en-US" sz="4000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graphicFrame>
        <p:nvGraphicFramePr>
          <p:cNvPr id="10" name="对象 9"/>
          <p:cNvGraphicFramePr/>
          <p:nvPr/>
        </p:nvGraphicFramePr>
        <p:xfrm>
          <a:off x="611188" y="1017588"/>
          <a:ext cx="3422650" cy="229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3419475" imgH="2295525" progId="Paint.Picture">
                  <p:embed/>
                </p:oleObj>
              </mc:Choice>
              <mc:Fallback>
                <p:oleObj name="" r:id="rId1" imgW="3419475" imgH="2295525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188" y="1017588"/>
                        <a:ext cx="3422650" cy="2297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5111750" y="1160463"/>
          <a:ext cx="3422650" cy="216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3419475" imgH="2162175" progId="Paint.Picture">
                  <p:embed/>
                </p:oleObj>
              </mc:Choice>
              <mc:Fallback>
                <p:oleObj name="" r:id="rId3" imgW="3419475" imgH="2162175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11750" y="1160463"/>
                        <a:ext cx="3422650" cy="2163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trips dir="rd"/>
    <p:sndAc>
      <p:stSnd>
        <p:snd r:embed="rId5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53" name="文本框 26652"/>
          <p:cNvSpPr txBox="1"/>
          <p:nvPr/>
        </p:nvSpPr>
        <p:spPr>
          <a:xfrm>
            <a:off x="323850" y="368300"/>
            <a:ext cx="8540750" cy="1116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Verdana" panose="020B0604030504040204" pitchFamily="34" charset="0"/>
              </a:rPr>
              <a:t>请同学们思考：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一节电池</a:t>
            </a:r>
            <a:r>
              <a:rPr lang="zh-CN" altLang="en-US" sz="2800" dirty="0">
                <a:latin typeface="Verdana" panose="020B0604030504040204" pitchFamily="34" charset="0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两节电池</a:t>
            </a:r>
            <a:r>
              <a:rPr lang="zh-CN" altLang="en-US" sz="2800" dirty="0">
                <a:latin typeface="Verdana" panose="020B0604030504040204" pitchFamily="34" charset="0"/>
              </a:rPr>
              <a:t>（或三节以上）</a:t>
            </a:r>
            <a:r>
              <a:rPr lang="zh-CN" altLang="en-US" sz="2800" dirty="0">
                <a:solidFill>
                  <a:srgbClr val="FF0000"/>
                </a:solidFill>
                <a:latin typeface="Verdana" panose="020B0604030504040204" pitchFamily="34" charset="0"/>
              </a:rPr>
              <a:t>串联起来组成电池组</a:t>
            </a:r>
            <a:r>
              <a:rPr lang="zh-CN" altLang="en-US" sz="2800" dirty="0">
                <a:latin typeface="Verdana" panose="020B0604030504040204" pitchFamily="34" charset="0"/>
              </a:rPr>
              <a:t>它们之间的电压有什么关系？</a:t>
            </a:r>
            <a:endParaRPr lang="zh-CN" altLang="en-US" sz="2800" dirty="0">
              <a:latin typeface="Verdana" panose="020B0604030504040204" pitchFamily="34" charset="0"/>
            </a:endParaRPr>
          </a:p>
        </p:txBody>
      </p:sp>
      <p:graphicFrame>
        <p:nvGraphicFramePr>
          <p:cNvPr id="12" name="对象 11"/>
          <p:cNvGraphicFramePr/>
          <p:nvPr/>
        </p:nvGraphicFramePr>
        <p:xfrm>
          <a:off x="996950" y="1646238"/>
          <a:ext cx="3254375" cy="2439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2686050" imgH="2247900" progId="Paint.Picture">
                  <p:embed/>
                </p:oleObj>
              </mc:Choice>
              <mc:Fallback>
                <p:oleObj name="" r:id="rId1" imgW="2686050" imgH="2247900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6950" y="1646238"/>
                        <a:ext cx="3254375" cy="2439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/>
          <p:nvPr/>
        </p:nvGraphicFramePr>
        <p:xfrm>
          <a:off x="5040313" y="1628775"/>
          <a:ext cx="3008312" cy="247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2562225" imgH="2047875" progId="Paint.Picture">
                  <p:embed/>
                </p:oleObj>
              </mc:Choice>
              <mc:Fallback>
                <p:oleObj name="" r:id="rId3" imgW="2562225" imgH="204787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0313" y="1628775"/>
                        <a:ext cx="3008312" cy="2478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表格 6148"/>
          <p:cNvGraphicFramePr/>
          <p:nvPr/>
        </p:nvGraphicFramePr>
        <p:xfrm>
          <a:off x="938213" y="4541838"/>
          <a:ext cx="7345362" cy="1831975"/>
        </p:xfrm>
        <a:graphic>
          <a:graphicData uri="http://schemas.openxmlformats.org/drawingml/2006/table">
            <a:tbl>
              <a:tblPr/>
              <a:tblGrid>
                <a:gridCol w="800100"/>
                <a:gridCol w="1828800"/>
                <a:gridCol w="2124075"/>
                <a:gridCol w="2592388"/>
              </a:tblGrid>
              <a:tr h="7524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次数</a:t>
                      </a:r>
                      <a:endParaRPr lang="zh-CN" altLang="en-US" sz="20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第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一节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电池电压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U</a:t>
                      </a:r>
                      <a:r>
                        <a:rPr lang="en-US" altLang="zh-CN" sz="2000" baseline="-25000" dirty="0">
                          <a:latin typeface="宋体" panose="02010600030101010101" pitchFamily="2" charset="-122"/>
                        </a:rPr>
                        <a:t>1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/v</a:t>
                      </a:r>
                      <a:endParaRPr lang="en-US" altLang="zh-CN" sz="20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第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二节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电池电压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U</a:t>
                      </a:r>
                      <a:r>
                        <a:rPr lang="en-US" altLang="zh-CN" sz="2000" baseline="-25000" dirty="0">
                          <a:latin typeface="宋体" panose="02010600030101010101" pitchFamily="2" charset="-122"/>
                        </a:rPr>
                        <a:t>2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/v</a:t>
                      </a:r>
                      <a:endParaRPr lang="en-US" altLang="zh-CN" sz="20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两节电池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串联</a:t>
                      </a:r>
                      <a:r>
                        <a:rPr lang="zh-CN" altLang="en-US" sz="2000" dirty="0">
                          <a:latin typeface="宋体" panose="02010600030101010101" pitchFamily="2" charset="-122"/>
                        </a:rPr>
                        <a:t>电压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U</a:t>
                      </a:r>
                      <a:r>
                        <a:rPr lang="zh-CN" altLang="en-US" sz="2000" baseline="-25000" dirty="0">
                          <a:latin typeface="宋体" panose="02010600030101010101" pitchFamily="2" charset="-122"/>
                        </a:rPr>
                        <a:t>串</a:t>
                      </a:r>
                      <a:r>
                        <a:rPr lang="en-US" altLang="zh-CN" sz="2000" dirty="0">
                          <a:latin typeface="宋体" panose="02010600030101010101" pitchFamily="2" charset="-122"/>
                        </a:rPr>
                        <a:t>/v</a:t>
                      </a:r>
                      <a:endParaRPr lang="en-US" altLang="zh-CN" sz="20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800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4800" b="1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366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trips dir="rd"/>
    <p:sndAc>
      <p:stSnd>
        <p:snd r:embed="rId5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测量电流电压(1) 00_00_00-00_02_12.wmv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87338" y="427038"/>
            <a:ext cx="8718550" cy="588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4"/>
          <p:cNvSpPr/>
          <p:nvPr/>
        </p:nvSpPr>
        <p:spPr>
          <a:xfrm>
            <a:off x="3497263" y="549275"/>
            <a:ext cx="5356225" cy="76200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串联电池电压的关系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trips dir="rd"/>
    <p:sndAc>
      <p:stSnd>
        <p:snd r:embed="rId4" name="click.wav"/>
      </p:stSnd>
    </p:sndAc>
  </p:transition>
  <p:timing>
    <p:tnLst>
      <p:par>
        <p:cTn id="1" dur="indefinite" restart="never" nodeType="tmRoot">
          <p:childTnLst>
            <p:video fullScrn="0">
              <p:cMediaNode vol="92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C0C0C0">
              <a:alpha val="76999"/>
            </a:srgbClr>
          </a:outerShdw>
        </a:effectLst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4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C0C0C0">
              <a:alpha val="76999"/>
            </a:srgbClr>
          </a:outerShdw>
        </a:effectLst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4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0</TotalTime>
  <Words>1428</Words>
  <Application>WPS 演示</Application>
  <PresentationFormat>全屏显示(4:3)</PresentationFormat>
  <Paragraphs>286</Paragraphs>
  <Slides>19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26</vt:i4>
      </vt:variant>
      <vt:variant>
        <vt:lpstr>幻灯片标题</vt:lpstr>
      </vt:variant>
      <vt:variant>
        <vt:i4>19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黑体</vt:lpstr>
      <vt:lpstr>微软雅黑</vt:lpstr>
      <vt:lpstr>仿宋</vt:lpstr>
      <vt:lpstr>Times New Roman</vt:lpstr>
      <vt:lpstr>Verdana</vt:lpstr>
      <vt:lpstr>Arial Unicode MS</vt:lpstr>
      <vt:lpstr>Office 主题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295</cp:revision>
  <dcterms:created xsi:type="dcterms:W3CDTF">2014-12-09T01:28:24Z</dcterms:created>
  <dcterms:modified xsi:type="dcterms:W3CDTF">2018-06-30T09:00:31Z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