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59C17-66AB-466A-A9F2-F2040DF8001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A387-CE0E-483B-86AB-9267D29DA3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52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53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54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EC3A5-A7AC-402F-A0E0-61A54B182AFC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 rot="-8149545">
            <a:off x="8278813" y="5341938"/>
            <a:ext cx="495300" cy="1681162"/>
            <a:chOff x="11762339" y="3746221"/>
            <a:chExt cx="406107" cy="1155987"/>
          </a:xfrm>
        </p:grpSpPr>
        <p:sp>
          <p:nvSpPr>
            <p:cNvPr id="3" name="Freeform 16"/>
            <p:cNvSpPr>
              <a:spLocks/>
            </p:cNvSpPr>
            <p:nvPr userDrawn="1"/>
          </p:nvSpPr>
          <p:spPr bwMode="auto">
            <a:xfrm flipV="1">
              <a:off x="11768025" y="3746390"/>
              <a:ext cx="395694" cy="564349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4" name="Freeform 30"/>
            <p:cNvSpPr>
              <a:spLocks/>
            </p:cNvSpPr>
            <p:nvPr userDrawn="1"/>
          </p:nvSpPr>
          <p:spPr bwMode="auto">
            <a:xfrm rot="15296182">
              <a:off x="11832752" y="4195900"/>
              <a:ext cx="275079" cy="329311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2"/>
            <p:cNvSpPr>
              <a:spLocks/>
            </p:cNvSpPr>
            <p:nvPr userDrawn="1"/>
          </p:nvSpPr>
          <p:spPr bwMode="auto">
            <a:xfrm rot="7160246">
              <a:off x="11693167" y="4425323"/>
              <a:ext cx="546884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6" name="组合 11"/>
          <p:cNvGrpSpPr>
            <a:grpSpLocks/>
          </p:cNvGrpSpPr>
          <p:nvPr/>
        </p:nvGrpSpPr>
        <p:grpSpPr bwMode="auto">
          <a:xfrm rot="2731254">
            <a:off x="297656" y="38894"/>
            <a:ext cx="565150" cy="1208088"/>
            <a:chOff x="4454660" y="3810474"/>
            <a:chExt cx="406107" cy="1155987"/>
          </a:xfrm>
        </p:grpSpPr>
        <p:sp>
          <p:nvSpPr>
            <p:cNvPr id="7" name="Freeform 16"/>
            <p:cNvSpPr>
              <a:spLocks/>
            </p:cNvSpPr>
            <p:nvPr userDrawn="1"/>
          </p:nvSpPr>
          <p:spPr bwMode="auto">
            <a:xfrm flipV="1">
              <a:off x="4459212" y="3808919"/>
              <a:ext cx="396981" cy="565081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30"/>
            <p:cNvSpPr>
              <a:spLocks/>
            </p:cNvSpPr>
            <p:nvPr userDrawn="1"/>
          </p:nvSpPr>
          <p:spPr bwMode="auto">
            <a:xfrm rot="15296182">
              <a:off x="4521344" y="4260128"/>
              <a:ext cx="276465" cy="329676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 rot="7160246">
              <a:off x="4384343" y="4488864"/>
              <a:ext cx="546853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0" name="组合 15"/>
          <p:cNvGrpSpPr>
            <a:grpSpLocks/>
          </p:cNvGrpSpPr>
          <p:nvPr/>
        </p:nvGrpSpPr>
        <p:grpSpPr bwMode="auto">
          <a:xfrm rot="2280000" flipV="1">
            <a:off x="122238" y="1588"/>
            <a:ext cx="160337" cy="604837"/>
            <a:chOff x="4454660" y="3810474"/>
            <a:chExt cx="406107" cy="1155987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 flipV="1">
              <a:off x="4457946" y="3811315"/>
              <a:ext cx="398068" cy="564341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auto">
            <a:xfrm rot="15296182">
              <a:off x="4518326" y="4259401"/>
              <a:ext cx="276101" cy="32971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rot="7160246">
              <a:off x="4384290" y="4491306"/>
              <a:ext cx="546136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4" name="组合 19"/>
          <p:cNvGrpSpPr>
            <a:grpSpLocks/>
          </p:cNvGrpSpPr>
          <p:nvPr/>
        </p:nvGrpSpPr>
        <p:grpSpPr bwMode="auto">
          <a:xfrm rot="2280000" flipV="1">
            <a:off x="8799513" y="6251575"/>
            <a:ext cx="158750" cy="604838"/>
            <a:chOff x="4454660" y="3810474"/>
            <a:chExt cx="406107" cy="1155987"/>
          </a:xfrm>
        </p:grpSpPr>
        <p:sp>
          <p:nvSpPr>
            <p:cNvPr id="15" name="Freeform 16"/>
            <p:cNvSpPr>
              <a:spLocks/>
            </p:cNvSpPr>
            <p:nvPr userDrawn="1"/>
          </p:nvSpPr>
          <p:spPr bwMode="auto">
            <a:xfrm flipV="1">
              <a:off x="4457978" y="3811316"/>
              <a:ext cx="397985" cy="564340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30"/>
            <p:cNvSpPr>
              <a:spLocks/>
            </p:cNvSpPr>
            <p:nvPr userDrawn="1"/>
          </p:nvSpPr>
          <p:spPr bwMode="auto">
            <a:xfrm rot="15296182">
              <a:off x="4521162" y="4259522"/>
              <a:ext cx="276101" cy="328945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 rot="7160246">
              <a:off x="4384287" y="4491304"/>
              <a:ext cx="546135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1230EB78-FD3C-45D2-8176-057131C1B7D5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fld id="{47220B3E-0B70-4192-BF79-208596B0B38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楷体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8.wmf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png"/><Relationship Id="rId11" Type="http://schemas.openxmlformats.org/officeDocument/2006/relationships/image" Target="../media/image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95275" y="2649538"/>
            <a:ext cx="87487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第九章</a:t>
            </a:r>
            <a:r>
              <a:rPr lang="en-US" altLang="zh-CN" sz="44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CN" altLang="en-US" sz="4400" b="1" dirty="0">
                <a:solidFill>
                  <a:srgbClr val="FF0000"/>
                </a:solidFill>
                <a:latin typeface="+mj-ea"/>
                <a:ea typeface="+mj-ea"/>
              </a:rPr>
              <a:t>压强 复习课件</a:t>
            </a:r>
          </a:p>
        </p:txBody>
      </p:sp>
    </p:spTree>
    <p:extLst>
      <p:ext uri="{BB962C8B-B14F-4D97-AF65-F5344CB8AC3E}">
        <p14:creationId xmlns:p14="http://schemas.microsoft.com/office/powerpoint/2010/main" val="3004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82625" y="511175"/>
            <a:ext cx="3636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4</a:t>
            </a:r>
            <a:r>
              <a:rPr lang="zh-CN" altLang="en-US" sz="2800" b="1">
                <a:latin typeface="宋体" charset="-122"/>
              </a:rPr>
              <a:t>．增大、减小压强</a:t>
            </a:r>
          </a:p>
        </p:txBody>
      </p:sp>
      <p:pic>
        <p:nvPicPr>
          <p:cNvPr id="3" name="Picture 4" descr="u=1784808323,3885729410&amp;g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2879725" cy="191293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3284538"/>
            <a:ext cx="2232025" cy="1782762"/>
          </a:xfrm>
          <a:prstGeom prst="rect">
            <a:avLst/>
          </a:prstGeom>
          <a:noFill/>
          <a:ln w="19050">
            <a:solidFill>
              <a:srgbClr val="F7994B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5" descr="anim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084763"/>
            <a:ext cx="2592387" cy="1728787"/>
          </a:xfrm>
          <a:prstGeom prst="rect">
            <a:avLst/>
          </a:prstGeom>
          <a:noFill/>
          <a:ln w="19050">
            <a:solidFill>
              <a:srgbClr val="F7994B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 descr="u=3830192718,286430128&amp;gp=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3213100"/>
            <a:ext cx="1836738" cy="18700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7" descr="DSCF01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5713" y="3205163"/>
            <a:ext cx="2592387" cy="18446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7" descr="u=3771973167,4147715726&amp;gp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8038" y="5084763"/>
            <a:ext cx="2376487" cy="1736725"/>
          </a:xfrm>
          <a:prstGeom prst="rect">
            <a:avLst/>
          </a:prstGeom>
          <a:noFill/>
          <a:ln w="19050">
            <a:solidFill>
              <a:srgbClr val="F7994B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1" descr="u=168509950,515091030&amp;gp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5084763"/>
            <a:ext cx="2519363" cy="1733550"/>
          </a:xfrm>
          <a:prstGeom prst="rect">
            <a:avLst/>
          </a:prstGeom>
          <a:noFill/>
          <a:ln w="19050">
            <a:solidFill>
              <a:srgbClr val="F7994B"/>
            </a:solidFill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9" name="Picture 13" descr="轮胎达216个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475" y="1412875"/>
            <a:ext cx="2665413" cy="1804988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888" y="1412875"/>
            <a:ext cx="2555875" cy="18002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4438" y="3249613"/>
            <a:ext cx="1835150" cy="1816100"/>
          </a:xfrm>
          <a:prstGeom prst="rect">
            <a:avLst/>
          </a:prstGeom>
          <a:noFill/>
          <a:ln w="9525">
            <a:solidFill>
              <a:srgbClr val="F7994B"/>
            </a:solidFill>
            <a:miter lim="800000"/>
            <a:headEnd/>
            <a:tailEnd/>
          </a:ln>
        </p:spPr>
      </p:pic>
      <p:pic>
        <p:nvPicPr>
          <p:cNvPr id="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94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8313" y="900113"/>
            <a:ext cx="8604250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Calibri" pitchFamily="34" charset="0"/>
              </a:rPr>
              <a:t>例</a:t>
            </a:r>
            <a:r>
              <a:rPr lang="zh-CN" altLang="en-US" sz="2800" b="1">
                <a:latin typeface="Calibri" pitchFamily="34" charset="0"/>
              </a:rPr>
              <a:t>　</a:t>
            </a:r>
            <a:r>
              <a:rPr lang="zh-CN" altLang="en-US" sz="2800" b="1">
                <a:latin typeface="Times New Roman" pitchFamily="18" charset="0"/>
              </a:rPr>
              <a:t>一块均匀的正方体木块，放在水平地面上，对地面的压强为</a:t>
            </a:r>
            <a:r>
              <a:rPr lang="en-US" altLang="zh-CN" sz="2800" b="1" i="1">
                <a:latin typeface="Times New Roman" pitchFamily="18" charset="0"/>
              </a:rPr>
              <a:t>p</a:t>
            </a:r>
            <a:r>
              <a:rPr lang="zh-CN" altLang="en-US" sz="2800" b="1">
                <a:latin typeface="Times New Roman" pitchFamily="18" charset="0"/>
              </a:rPr>
              <a:t>，若任意截去</a:t>
            </a:r>
            <a:r>
              <a:rPr lang="en-US" altLang="zh-CN" sz="2800" b="1">
                <a:latin typeface="Times New Roman" pitchFamily="18" charset="0"/>
              </a:rPr>
              <a:t>1/2</a:t>
            </a:r>
            <a:r>
              <a:rPr lang="zh-CN" altLang="en-US" sz="2800" b="1">
                <a:latin typeface="Times New Roman" pitchFamily="18" charset="0"/>
              </a:rPr>
              <a:t>；有三位同学对剩下的</a:t>
            </a:r>
            <a:r>
              <a:rPr lang="en-US" altLang="zh-CN" sz="2800" b="1">
                <a:latin typeface="Times New Roman" pitchFamily="18" charset="0"/>
              </a:rPr>
              <a:t>1/2</a:t>
            </a:r>
            <a:r>
              <a:rPr lang="zh-CN" altLang="en-US" sz="2800" b="1">
                <a:latin typeface="Times New Roman" pitchFamily="18" charset="0"/>
              </a:rPr>
              <a:t>木块对地面的压强做了如下判断：小红认为可能为</a:t>
            </a:r>
            <a:r>
              <a:rPr lang="en-US" altLang="zh-CN" sz="2800" b="1" i="1">
                <a:latin typeface="Times New Roman" pitchFamily="18" charset="0"/>
              </a:rPr>
              <a:t>p</a:t>
            </a:r>
            <a:r>
              <a:rPr lang="en-US" altLang="zh-CN" sz="2800" b="1">
                <a:latin typeface="Times New Roman" pitchFamily="18" charset="0"/>
              </a:rPr>
              <a:t>/2</a:t>
            </a:r>
            <a:r>
              <a:rPr lang="zh-CN" altLang="en-US" sz="2800" b="1">
                <a:latin typeface="Times New Roman" pitchFamily="18" charset="0"/>
              </a:rPr>
              <a:t>；小明认为可能为</a:t>
            </a:r>
            <a:r>
              <a:rPr lang="en-US" altLang="zh-CN" sz="2800" b="1" i="1">
                <a:latin typeface="Times New Roman" pitchFamily="18" charset="0"/>
              </a:rPr>
              <a:t>p</a:t>
            </a:r>
            <a:r>
              <a:rPr lang="zh-CN" altLang="en-US" sz="2800" b="1">
                <a:latin typeface="Times New Roman" pitchFamily="18" charset="0"/>
              </a:rPr>
              <a:t>；小刚认为可能为</a:t>
            </a:r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en-US" altLang="zh-CN" sz="2800" b="1" i="1">
                <a:latin typeface="Times New Roman" pitchFamily="18" charset="0"/>
              </a:rPr>
              <a:t>p</a:t>
            </a:r>
            <a:r>
              <a:rPr lang="zh-CN" altLang="en-US" sz="2800" b="1">
                <a:latin typeface="Times New Roman" pitchFamily="18" charset="0"/>
              </a:rPr>
              <a:t>，则以上判断中（　）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</a:rPr>
              <a:t>    A. </a:t>
            </a:r>
            <a:r>
              <a:rPr lang="zh-CN" altLang="en-US" sz="2800" b="1">
                <a:latin typeface="Times New Roman" pitchFamily="18" charset="0"/>
              </a:rPr>
              <a:t>只有小红正确            </a:t>
            </a:r>
            <a:r>
              <a:rPr lang="en-US" altLang="zh-CN" sz="2800" b="1">
                <a:latin typeface="Times New Roman" pitchFamily="18" charset="0"/>
              </a:rPr>
              <a:t>B. </a:t>
            </a:r>
            <a:r>
              <a:rPr lang="zh-CN" altLang="en-US" sz="2800" b="1">
                <a:latin typeface="Times New Roman" pitchFamily="18" charset="0"/>
              </a:rPr>
              <a:t>只有小明正确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</a:rPr>
              <a:t>    C. </a:t>
            </a:r>
            <a:r>
              <a:rPr lang="zh-CN" altLang="en-US" sz="2800" b="1">
                <a:latin typeface="Times New Roman" pitchFamily="18" charset="0"/>
              </a:rPr>
              <a:t>小刚不正确                </a:t>
            </a:r>
            <a:r>
              <a:rPr lang="en-US" altLang="zh-CN" sz="2800" b="1">
                <a:latin typeface="Times New Roman" pitchFamily="18" charset="0"/>
              </a:rPr>
              <a:t>D. </a:t>
            </a:r>
            <a:r>
              <a:rPr lang="zh-CN" altLang="en-US" sz="2800" b="1">
                <a:latin typeface="Times New Roman" pitchFamily="18" charset="0"/>
              </a:rPr>
              <a:t>小红、小明、小刚都正确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9613" y="30337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D</a:t>
            </a:r>
            <a:endParaRPr lang="zh-CN" altLang="en-US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311525" y="5192713"/>
            <a:ext cx="936625" cy="790575"/>
            <a:chOff x="544" y="3680"/>
            <a:chExt cx="590" cy="498"/>
          </a:xfrm>
        </p:grpSpPr>
        <p:sp>
          <p:nvSpPr>
            <p:cNvPr id="20498" name="Rectangle 5"/>
            <p:cNvSpPr>
              <a:spLocks noChangeArrowheads="1"/>
            </p:cNvSpPr>
            <p:nvPr/>
          </p:nvSpPr>
          <p:spPr bwMode="auto">
            <a:xfrm>
              <a:off x="544" y="3680"/>
              <a:ext cx="590" cy="498"/>
            </a:xfrm>
            <a:prstGeom prst="rect">
              <a:avLst/>
            </a:prstGeom>
            <a:solidFill>
              <a:srgbClr val="FFDEBD"/>
            </a:solidFill>
            <a:ln w="28575">
              <a:solidFill>
                <a:srgbClr val="F7994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0499" name="Rectangle 8" descr="浅色上对角线"/>
            <p:cNvSpPr>
              <a:spLocks noChangeArrowheads="1"/>
            </p:cNvSpPr>
            <p:nvPr/>
          </p:nvSpPr>
          <p:spPr bwMode="auto">
            <a:xfrm>
              <a:off x="544" y="3680"/>
              <a:ext cx="590" cy="24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DEBD"/>
              </a:bgClr>
            </a:pattFill>
            <a:ln w="28575">
              <a:solidFill>
                <a:srgbClr val="F7994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075238" y="5192713"/>
            <a:ext cx="936625" cy="790575"/>
            <a:chOff x="1655" y="3680"/>
            <a:chExt cx="590" cy="498"/>
          </a:xfrm>
        </p:grpSpPr>
        <p:sp>
          <p:nvSpPr>
            <p:cNvPr id="20496" name="Rectangle 6"/>
            <p:cNvSpPr>
              <a:spLocks noChangeArrowheads="1"/>
            </p:cNvSpPr>
            <p:nvPr/>
          </p:nvSpPr>
          <p:spPr bwMode="auto">
            <a:xfrm>
              <a:off x="1655" y="3680"/>
              <a:ext cx="590" cy="498"/>
            </a:xfrm>
            <a:prstGeom prst="rect">
              <a:avLst/>
            </a:prstGeom>
            <a:solidFill>
              <a:srgbClr val="FFDEBD"/>
            </a:solidFill>
            <a:ln w="28575">
              <a:solidFill>
                <a:srgbClr val="F7994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0497" name="Rectangle 9" descr="浅色上对角线"/>
            <p:cNvSpPr>
              <a:spLocks noChangeArrowheads="1"/>
            </p:cNvSpPr>
            <p:nvPr/>
          </p:nvSpPr>
          <p:spPr bwMode="auto">
            <a:xfrm>
              <a:off x="1950" y="3680"/>
              <a:ext cx="295" cy="49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DEBD"/>
              </a:bgClr>
            </a:pattFill>
            <a:ln w="28575">
              <a:solidFill>
                <a:srgbClr val="F7994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840538" y="5194300"/>
            <a:ext cx="936625" cy="827088"/>
            <a:chOff x="4309" y="3272"/>
            <a:chExt cx="590" cy="521"/>
          </a:xfrm>
        </p:grpSpPr>
        <p:sp>
          <p:nvSpPr>
            <p:cNvPr id="20493" name="Rectangle 7" descr="浅色上对角线"/>
            <p:cNvSpPr>
              <a:spLocks noChangeArrowheads="1"/>
            </p:cNvSpPr>
            <p:nvPr/>
          </p:nvSpPr>
          <p:spPr bwMode="auto">
            <a:xfrm>
              <a:off x="4309" y="3272"/>
              <a:ext cx="590" cy="49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DEBD"/>
              </a:bgClr>
            </a:pattFill>
            <a:ln w="28575">
              <a:solidFill>
                <a:srgbClr val="F7994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>
              <a:off x="4354" y="3272"/>
              <a:ext cx="499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887 w 21600"/>
                <a:gd name="T13" fmla="*/ 5887 h 21600"/>
                <a:gd name="T14" fmla="*/ 15713 w 21600"/>
                <a:gd name="T15" fmla="*/ 15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81" y="21600"/>
                  </a:lnTo>
                  <a:lnTo>
                    <a:pt x="1341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EBD"/>
            </a:solidFill>
            <a:ln w="28575">
              <a:solidFill>
                <a:srgbClr val="F7994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4603" y="3272"/>
              <a:ext cx="0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468313" y="5192713"/>
            <a:ext cx="8208962" cy="900112"/>
            <a:chOff x="295" y="3271"/>
            <a:chExt cx="5171" cy="567"/>
          </a:xfrm>
        </p:grpSpPr>
        <p:sp>
          <p:nvSpPr>
            <p:cNvPr id="20489" name="Rectangle 16"/>
            <p:cNvSpPr>
              <a:spLocks noChangeArrowheads="1"/>
            </p:cNvSpPr>
            <p:nvPr/>
          </p:nvSpPr>
          <p:spPr bwMode="auto">
            <a:xfrm>
              <a:off x="680" y="3271"/>
              <a:ext cx="590" cy="498"/>
            </a:xfrm>
            <a:prstGeom prst="rect">
              <a:avLst/>
            </a:prstGeom>
            <a:solidFill>
              <a:srgbClr val="FFDEBD"/>
            </a:solidFill>
            <a:ln w="28575">
              <a:solidFill>
                <a:srgbClr val="F7994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20490" name="Group 22"/>
            <p:cNvGrpSpPr>
              <a:grpSpLocks/>
            </p:cNvGrpSpPr>
            <p:nvPr/>
          </p:nvGrpSpPr>
          <p:grpSpPr bwMode="auto">
            <a:xfrm>
              <a:off x="295" y="3793"/>
              <a:ext cx="5171" cy="45"/>
              <a:chOff x="249" y="3929"/>
              <a:chExt cx="5171" cy="68"/>
            </a:xfrm>
          </p:grpSpPr>
          <p:sp>
            <p:nvSpPr>
              <p:cNvPr id="20491" name="Rectangle 21" descr="宽上对角线"/>
              <p:cNvSpPr>
                <a:spLocks noChangeArrowheads="1"/>
              </p:cNvSpPr>
              <p:nvPr/>
            </p:nvSpPr>
            <p:spPr bwMode="auto">
              <a:xfrm>
                <a:off x="249" y="3929"/>
                <a:ext cx="5126" cy="68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/>
              </a:p>
            </p:txBody>
          </p:sp>
          <p:sp>
            <p:nvSpPr>
              <p:cNvPr id="20492" name="Line 20"/>
              <p:cNvSpPr>
                <a:spLocks noChangeShapeType="1"/>
              </p:cNvSpPr>
              <p:nvPr/>
            </p:nvSpPr>
            <p:spPr bwMode="auto">
              <a:xfrm>
                <a:off x="249" y="3929"/>
                <a:ext cx="51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048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34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2420938"/>
            <a:ext cx="19923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11188" y="4760913"/>
            <a:ext cx="3743325" cy="54451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0000CC"/>
                </a:solidFill>
                <a:latin typeface="华文隶书" pitchFamily="2" charset="-122"/>
              </a:rPr>
              <a:t>压强计的</a:t>
            </a:r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</a:rPr>
              <a:t>构造与使用</a:t>
            </a:r>
            <a:endParaRPr lang="zh-CN" altLang="en-US" sz="2800" b="1">
              <a:solidFill>
                <a:srgbClr val="0000CC"/>
              </a:solidFill>
              <a:latin typeface="华文隶书" pitchFamily="2" charset="-122"/>
            </a:endParaRPr>
          </a:p>
        </p:txBody>
      </p:sp>
      <p:sp>
        <p:nvSpPr>
          <p:cNvPr id="5" name="Text Box 5"/>
          <p:cNvSpPr>
            <a:spLocks noChangeArrowheads="1"/>
          </p:cNvSpPr>
          <p:nvPr/>
        </p:nvSpPr>
        <p:spPr bwMode="auto">
          <a:xfrm>
            <a:off x="431800" y="5551488"/>
            <a:ext cx="8424863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4BACC6"/>
            </a:solidFill>
            <a:round/>
            <a:headEnd/>
            <a:tailEnd/>
          </a:ln>
        </p:spPr>
        <p:txBody>
          <a:bodyPr lIns="18000" rIns="180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D15B3"/>
                </a:solidFill>
                <a:latin typeface="Times New Roman" pitchFamily="18" charset="0"/>
              </a:rPr>
              <a:t>同种液体，同一深度内部向各个方向的压强</a:t>
            </a:r>
            <a:r>
              <a:rPr lang="en-US" altLang="zh-CN" sz="2800" b="1">
                <a:solidFill>
                  <a:srgbClr val="0D15B3"/>
                </a:solidFill>
                <a:latin typeface="Times New Roman" pitchFamily="18" charset="0"/>
              </a:rPr>
              <a:t>______</a:t>
            </a:r>
            <a:r>
              <a:rPr lang="zh-CN" altLang="en-US" sz="2800" b="1">
                <a:solidFill>
                  <a:srgbClr val="0D15B3"/>
                </a:solidFill>
                <a:latin typeface="Times New Roman" pitchFamily="18" charset="0"/>
              </a:rPr>
              <a:t>。</a:t>
            </a:r>
            <a:endParaRPr lang="en-US" altLang="zh-CN" sz="2800" b="1">
              <a:solidFill>
                <a:srgbClr val="0D15B3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80288" y="5610225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相等</a:t>
            </a:r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914400" y="541338"/>
            <a:ext cx="3609975" cy="835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隶书" pitchFamily="49" charset="-122"/>
              </a:rPr>
              <a:t>二、液体压强</a:t>
            </a:r>
          </a:p>
        </p:txBody>
      </p:sp>
      <p:sp>
        <p:nvSpPr>
          <p:cNvPr id="21511" name="TextBox 2"/>
          <p:cNvSpPr txBox="1">
            <a:spLocks noChangeArrowheads="1"/>
          </p:cNvSpPr>
          <p:nvPr/>
        </p:nvSpPr>
        <p:spPr bwMode="auto">
          <a:xfrm>
            <a:off x="571500" y="1785938"/>
            <a:ext cx="3576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1</a:t>
            </a:r>
            <a:r>
              <a:rPr lang="zh-CN" altLang="en-US" sz="2800" b="1">
                <a:latin typeface="Calibri" pitchFamily="34" charset="0"/>
              </a:rPr>
              <a:t>．探究液体压强特点</a:t>
            </a:r>
          </a:p>
        </p:txBody>
      </p:sp>
      <p:pic>
        <p:nvPicPr>
          <p:cNvPr id="2151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375" y="1970088"/>
            <a:ext cx="428625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6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9"/>
          <p:cNvGrpSpPr>
            <a:grpSpLocks/>
          </p:cNvGrpSpPr>
          <p:nvPr/>
        </p:nvGrpSpPr>
        <p:grpSpPr bwMode="auto">
          <a:xfrm>
            <a:off x="804863" y="815975"/>
            <a:ext cx="2233612" cy="2986088"/>
            <a:chOff x="158" y="522"/>
            <a:chExt cx="1681" cy="2247"/>
          </a:xfrm>
        </p:grpSpPr>
        <p:sp>
          <p:nvSpPr>
            <p:cNvPr id="22592" name="Rectangle 10"/>
            <p:cNvSpPr>
              <a:spLocks noChangeArrowheads="1"/>
            </p:cNvSpPr>
            <p:nvPr/>
          </p:nvSpPr>
          <p:spPr bwMode="auto">
            <a:xfrm>
              <a:off x="161" y="1602"/>
              <a:ext cx="636" cy="6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93" name="Rectangle 11"/>
            <p:cNvSpPr>
              <a:spLocks noChangeArrowheads="1"/>
            </p:cNvSpPr>
            <p:nvPr/>
          </p:nvSpPr>
          <p:spPr bwMode="auto">
            <a:xfrm>
              <a:off x="1253" y="855"/>
              <a:ext cx="308" cy="134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94" name="Rectangle 12"/>
            <p:cNvSpPr>
              <a:spLocks noChangeArrowheads="1"/>
            </p:cNvSpPr>
            <p:nvPr/>
          </p:nvSpPr>
          <p:spPr bwMode="auto">
            <a:xfrm>
              <a:off x="1453" y="706"/>
              <a:ext cx="49" cy="5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95" name="Rectangle 13"/>
            <p:cNvSpPr>
              <a:spLocks noChangeArrowheads="1"/>
            </p:cNvSpPr>
            <p:nvPr/>
          </p:nvSpPr>
          <p:spPr bwMode="auto">
            <a:xfrm>
              <a:off x="1306" y="712"/>
              <a:ext cx="44" cy="7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96" name="Line 14"/>
            <p:cNvSpPr>
              <a:spLocks noChangeShapeType="1"/>
            </p:cNvSpPr>
            <p:nvPr/>
          </p:nvSpPr>
          <p:spPr bwMode="auto">
            <a:xfrm>
              <a:off x="1390" y="10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97" name="Line 15"/>
            <p:cNvSpPr>
              <a:spLocks noChangeShapeType="1"/>
            </p:cNvSpPr>
            <p:nvPr/>
          </p:nvSpPr>
          <p:spPr bwMode="auto">
            <a:xfrm>
              <a:off x="1390" y="11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98" name="Line 16"/>
            <p:cNvSpPr>
              <a:spLocks noChangeShapeType="1"/>
            </p:cNvSpPr>
            <p:nvPr/>
          </p:nvSpPr>
          <p:spPr bwMode="auto">
            <a:xfrm>
              <a:off x="1390" y="1223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99" name="Line 17"/>
            <p:cNvSpPr>
              <a:spLocks noChangeShapeType="1"/>
            </p:cNvSpPr>
            <p:nvPr/>
          </p:nvSpPr>
          <p:spPr bwMode="auto">
            <a:xfrm>
              <a:off x="1385" y="13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00" name="Line 18"/>
            <p:cNvSpPr>
              <a:spLocks noChangeShapeType="1"/>
            </p:cNvSpPr>
            <p:nvPr/>
          </p:nvSpPr>
          <p:spPr bwMode="auto">
            <a:xfrm>
              <a:off x="1390" y="14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01" name="Line 19"/>
            <p:cNvSpPr>
              <a:spLocks noChangeShapeType="1"/>
            </p:cNvSpPr>
            <p:nvPr/>
          </p:nvSpPr>
          <p:spPr bwMode="auto">
            <a:xfrm>
              <a:off x="1390" y="1523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02" name="Line 20"/>
            <p:cNvSpPr>
              <a:spLocks noChangeShapeType="1"/>
            </p:cNvSpPr>
            <p:nvPr/>
          </p:nvSpPr>
          <p:spPr bwMode="auto">
            <a:xfrm>
              <a:off x="1390" y="1623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03" name="Line 21"/>
            <p:cNvSpPr>
              <a:spLocks noChangeShapeType="1"/>
            </p:cNvSpPr>
            <p:nvPr/>
          </p:nvSpPr>
          <p:spPr bwMode="auto">
            <a:xfrm>
              <a:off x="1390" y="1722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04" name="Line 22"/>
            <p:cNvSpPr>
              <a:spLocks noChangeShapeType="1"/>
            </p:cNvSpPr>
            <p:nvPr/>
          </p:nvSpPr>
          <p:spPr bwMode="auto">
            <a:xfrm>
              <a:off x="1397" y="1823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05" name="Line 23"/>
            <p:cNvSpPr>
              <a:spLocks noChangeShapeType="1"/>
            </p:cNvSpPr>
            <p:nvPr/>
          </p:nvSpPr>
          <p:spPr bwMode="auto">
            <a:xfrm>
              <a:off x="1397" y="1923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06" name="Line 24"/>
            <p:cNvSpPr>
              <a:spLocks noChangeShapeType="1"/>
            </p:cNvSpPr>
            <p:nvPr/>
          </p:nvSpPr>
          <p:spPr bwMode="auto">
            <a:xfrm>
              <a:off x="1390" y="9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07" name="Freeform 25"/>
            <p:cNvSpPr>
              <a:spLocks/>
            </p:cNvSpPr>
            <p:nvPr/>
          </p:nvSpPr>
          <p:spPr bwMode="auto">
            <a:xfrm>
              <a:off x="981" y="2203"/>
              <a:ext cx="858" cy="183"/>
            </a:xfrm>
            <a:custGeom>
              <a:avLst/>
              <a:gdLst>
                <a:gd name="T0" fmla="*/ 0 w 1089"/>
                <a:gd name="T1" fmla="*/ 26 h 227"/>
                <a:gd name="T2" fmla="*/ 21 w 1089"/>
                <a:gd name="T3" fmla="*/ 0 h 227"/>
                <a:gd name="T4" fmla="*/ 80 w 1089"/>
                <a:gd name="T5" fmla="*/ 0 h 227"/>
                <a:gd name="T6" fmla="*/ 101 w 1089"/>
                <a:gd name="T7" fmla="*/ 26 h 227"/>
                <a:gd name="T8" fmla="*/ 82 w 1089"/>
                <a:gd name="T9" fmla="*/ 25 h 227"/>
                <a:gd name="T10" fmla="*/ 73 w 1089"/>
                <a:gd name="T11" fmla="*/ 10 h 227"/>
                <a:gd name="T12" fmla="*/ 28 w 1089"/>
                <a:gd name="T13" fmla="*/ 10 h 227"/>
                <a:gd name="T14" fmla="*/ 20 w 1089"/>
                <a:gd name="T15" fmla="*/ 26 h 227"/>
                <a:gd name="T16" fmla="*/ 0 w 1089"/>
                <a:gd name="T17" fmla="*/ 26 h 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9"/>
                <a:gd name="T28" fmla="*/ 0 h 227"/>
                <a:gd name="T29" fmla="*/ 1089 w 1089"/>
                <a:gd name="T30" fmla="*/ 227 h 2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9" h="227">
                  <a:moveTo>
                    <a:pt x="0" y="227"/>
                  </a:moveTo>
                  <a:lnTo>
                    <a:pt x="227" y="0"/>
                  </a:lnTo>
                  <a:lnTo>
                    <a:pt x="862" y="0"/>
                  </a:lnTo>
                  <a:lnTo>
                    <a:pt x="1089" y="227"/>
                  </a:lnTo>
                  <a:lnTo>
                    <a:pt x="888" y="218"/>
                  </a:lnTo>
                  <a:lnTo>
                    <a:pt x="797" y="90"/>
                  </a:lnTo>
                  <a:lnTo>
                    <a:pt x="312" y="90"/>
                  </a:lnTo>
                  <a:lnTo>
                    <a:pt x="212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608" name="AutoShape 26"/>
            <p:cNvSpPr>
              <a:spLocks noChangeArrowheads="1"/>
            </p:cNvSpPr>
            <p:nvPr/>
          </p:nvSpPr>
          <p:spPr bwMode="auto">
            <a:xfrm flipV="1">
              <a:off x="1306" y="1904"/>
              <a:ext cx="192" cy="1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09" name="Rectangle 27"/>
            <p:cNvSpPr>
              <a:spLocks noChangeArrowheads="1"/>
            </p:cNvSpPr>
            <p:nvPr/>
          </p:nvSpPr>
          <p:spPr bwMode="auto">
            <a:xfrm>
              <a:off x="1453" y="1255"/>
              <a:ext cx="49" cy="74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610" name="Rectangle 28"/>
            <p:cNvSpPr>
              <a:spLocks noChangeArrowheads="1"/>
            </p:cNvSpPr>
            <p:nvPr/>
          </p:nvSpPr>
          <p:spPr bwMode="auto">
            <a:xfrm>
              <a:off x="1304" y="1391"/>
              <a:ext cx="45" cy="61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611" name="Rectangle 29"/>
            <p:cNvSpPr>
              <a:spLocks noChangeArrowheads="1"/>
            </p:cNvSpPr>
            <p:nvPr/>
          </p:nvSpPr>
          <p:spPr bwMode="auto">
            <a:xfrm>
              <a:off x="161" y="1346"/>
              <a:ext cx="636" cy="8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grpSp>
          <p:nvGrpSpPr>
            <p:cNvPr id="22612" name="Group 30"/>
            <p:cNvGrpSpPr>
              <a:grpSpLocks/>
            </p:cNvGrpSpPr>
            <p:nvPr/>
          </p:nvGrpSpPr>
          <p:grpSpPr bwMode="auto">
            <a:xfrm>
              <a:off x="415" y="1673"/>
              <a:ext cx="190" cy="220"/>
              <a:chOff x="2653" y="3067"/>
              <a:chExt cx="272" cy="272"/>
            </a:xfrm>
          </p:grpSpPr>
          <p:sp>
            <p:nvSpPr>
              <p:cNvPr id="22616" name="Oval 31"/>
              <p:cNvSpPr>
                <a:spLocks noChangeArrowheads="1"/>
              </p:cNvSpPr>
              <p:nvPr/>
            </p:nvSpPr>
            <p:spPr bwMode="auto">
              <a:xfrm>
                <a:off x="2653" y="3067"/>
                <a:ext cx="272" cy="272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22617" name="Oval 32"/>
              <p:cNvSpPr>
                <a:spLocks noChangeArrowheads="1"/>
              </p:cNvSpPr>
              <p:nvPr/>
            </p:nvSpPr>
            <p:spPr bwMode="auto">
              <a:xfrm>
                <a:off x="2699" y="3113"/>
                <a:ext cx="182" cy="18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>
                  <a:latin typeface="Calibri" pitchFamily="34" charset="0"/>
                </a:endParaRPr>
              </a:p>
            </p:txBody>
          </p:sp>
        </p:grpSp>
        <p:sp>
          <p:nvSpPr>
            <p:cNvPr id="22613" name="Text Box 33"/>
            <p:cNvSpPr txBox="1">
              <a:spLocks noChangeArrowheads="1"/>
            </p:cNvSpPr>
            <p:nvPr/>
          </p:nvSpPr>
          <p:spPr bwMode="auto">
            <a:xfrm>
              <a:off x="690" y="2378"/>
              <a:ext cx="272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800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2614" name="Text Box 34"/>
            <p:cNvSpPr txBox="1">
              <a:spLocks noChangeArrowheads="1"/>
            </p:cNvSpPr>
            <p:nvPr/>
          </p:nvSpPr>
          <p:spPr bwMode="auto">
            <a:xfrm>
              <a:off x="158" y="1617"/>
              <a:ext cx="368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ahoma" pitchFamily="34" charset="0"/>
                </a:rPr>
                <a:t>水</a:t>
              </a:r>
            </a:p>
          </p:txBody>
        </p:sp>
        <p:sp>
          <p:nvSpPr>
            <p:cNvPr id="22615" name="Freeform 35"/>
            <p:cNvSpPr>
              <a:spLocks/>
            </p:cNvSpPr>
            <p:nvPr/>
          </p:nvSpPr>
          <p:spPr bwMode="auto">
            <a:xfrm>
              <a:off x="521" y="522"/>
              <a:ext cx="808" cy="1142"/>
            </a:xfrm>
            <a:custGeom>
              <a:avLst/>
              <a:gdLst>
                <a:gd name="T0" fmla="*/ 808 w 808"/>
                <a:gd name="T1" fmla="*/ 187 h 1142"/>
                <a:gd name="T2" fmla="*/ 777 w 808"/>
                <a:gd name="T3" fmla="*/ 100 h 1142"/>
                <a:gd name="T4" fmla="*/ 686 w 808"/>
                <a:gd name="T5" fmla="*/ 45 h 1142"/>
                <a:gd name="T6" fmla="*/ 439 w 808"/>
                <a:gd name="T7" fmla="*/ 54 h 1142"/>
                <a:gd name="T8" fmla="*/ 173 w 808"/>
                <a:gd name="T9" fmla="*/ 368 h 1142"/>
                <a:gd name="T10" fmla="*/ 0 w 808"/>
                <a:gd name="T11" fmla="*/ 1142 h 1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8"/>
                <a:gd name="T19" fmla="*/ 0 h 1142"/>
                <a:gd name="T20" fmla="*/ 808 w 808"/>
                <a:gd name="T21" fmla="*/ 1142 h 1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8" h="1142">
                  <a:moveTo>
                    <a:pt x="808" y="187"/>
                  </a:moveTo>
                  <a:cubicBezTo>
                    <a:pt x="803" y="173"/>
                    <a:pt x="797" y="124"/>
                    <a:pt x="777" y="100"/>
                  </a:cubicBezTo>
                  <a:cubicBezTo>
                    <a:pt x="757" y="76"/>
                    <a:pt x="742" y="53"/>
                    <a:pt x="686" y="45"/>
                  </a:cubicBezTo>
                  <a:cubicBezTo>
                    <a:pt x="630" y="37"/>
                    <a:pt x="524" y="0"/>
                    <a:pt x="439" y="54"/>
                  </a:cubicBezTo>
                  <a:cubicBezTo>
                    <a:pt x="354" y="108"/>
                    <a:pt x="246" y="187"/>
                    <a:pt x="173" y="368"/>
                  </a:cubicBezTo>
                  <a:cubicBezTo>
                    <a:pt x="100" y="549"/>
                    <a:pt x="36" y="981"/>
                    <a:pt x="0" y="1142"/>
                  </a:cubicBezTo>
                </a:path>
              </a:pathLst>
            </a:custGeom>
            <a:noFill/>
            <a:ln w="76200">
              <a:solidFill>
                <a:srgbClr val="CC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3419475" y="836613"/>
            <a:ext cx="2305050" cy="3108325"/>
            <a:chOff x="2018" y="527"/>
            <a:chExt cx="1671" cy="2235"/>
          </a:xfrm>
        </p:grpSpPr>
        <p:sp>
          <p:nvSpPr>
            <p:cNvPr id="22566" name="Rectangle 37"/>
            <p:cNvSpPr>
              <a:spLocks noChangeArrowheads="1"/>
            </p:cNvSpPr>
            <p:nvPr/>
          </p:nvSpPr>
          <p:spPr bwMode="auto">
            <a:xfrm>
              <a:off x="2020" y="1605"/>
              <a:ext cx="636" cy="62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67" name="Rectangle 38"/>
            <p:cNvSpPr>
              <a:spLocks noChangeArrowheads="1"/>
            </p:cNvSpPr>
            <p:nvPr/>
          </p:nvSpPr>
          <p:spPr bwMode="auto">
            <a:xfrm>
              <a:off x="3103" y="858"/>
              <a:ext cx="308" cy="134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68" name="Rectangle 39"/>
            <p:cNvSpPr>
              <a:spLocks noChangeArrowheads="1"/>
            </p:cNvSpPr>
            <p:nvPr/>
          </p:nvSpPr>
          <p:spPr bwMode="auto">
            <a:xfrm>
              <a:off x="3312" y="709"/>
              <a:ext cx="49" cy="5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69" name="Rectangle 40"/>
            <p:cNvSpPr>
              <a:spLocks noChangeArrowheads="1"/>
            </p:cNvSpPr>
            <p:nvPr/>
          </p:nvSpPr>
          <p:spPr bwMode="auto">
            <a:xfrm>
              <a:off x="3156" y="715"/>
              <a:ext cx="44" cy="8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70" name="Line 41"/>
            <p:cNvSpPr>
              <a:spLocks noChangeShapeType="1"/>
            </p:cNvSpPr>
            <p:nvPr/>
          </p:nvSpPr>
          <p:spPr bwMode="auto">
            <a:xfrm>
              <a:off x="3240" y="1027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1" name="Line 42"/>
            <p:cNvSpPr>
              <a:spLocks noChangeShapeType="1"/>
            </p:cNvSpPr>
            <p:nvPr/>
          </p:nvSpPr>
          <p:spPr bwMode="auto">
            <a:xfrm>
              <a:off x="3240" y="1127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2" name="Line 43"/>
            <p:cNvSpPr>
              <a:spLocks noChangeShapeType="1"/>
            </p:cNvSpPr>
            <p:nvPr/>
          </p:nvSpPr>
          <p:spPr bwMode="auto">
            <a:xfrm>
              <a:off x="3240" y="122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3" name="Line 44"/>
            <p:cNvSpPr>
              <a:spLocks noChangeShapeType="1"/>
            </p:cNvSpPr>
            <p:nvPr/>
          </p:nvSpPr>
          <p:spPr bwMode="auto">
            <a:xfrm>
              <a:off x="3235" y="1327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4" name="Line 45"/>
            <p:cNvSpPr>
              <a:spLocks noChangeShapeType="1"/>
            </p:cNvSpPr>
            <p:nvPr/>
          </p:nvSpPr>
          <p:spPr bwMode="auto">
            <a:xfrm>
              <a:off x="3240" y="1427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5" name="Line 46"/>
            <p:cNvSpPr>
              <a:spLocks noChangeShapeType="1"/>
            </p:cNvSpPr>
            <p:nvPr/>
          </p:nvSpPr>
          <p:spPr bwMode="auto">
            <a:xfrm>
              <a:off x="3240" y="152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6" name="Line 47"/>
            <p:cNvSpPr>
              <a:spLocks noChangeShapeType="1"/>
            </p:cNvSpPr>
            <p:nvPr/>
          </p:nvSpPr>
          <p:spPr bwMode="auto">
            <a:xfrm>
              <a:off x="3240" y="162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7" name="Line 48"/>
            <p:cNvSpPr>
              <a:spLocks noChangeShapeType="1"/>
            </p:cNvSpPr>
            <p:nvPr/>
          </p:nvSpPr>
          <p:spPr bwMode="auto">
            <a:xfrm>
              <a:off x="3240" y="1725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8" name="Line 49"/>
            <p:cNvSpPr>
              <a:spLocks noChangeShapeType="1"/>
            </p:cNvSpPr>
            <p:nvPr/>
          </p:nvSpPr>
          <p:spPr bwMode="auto">
            <a:xfrm>
              <a:off x="3247" y="182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9" name="Line 50"/>
            <p:cNvSpPr>
              <a:spLocks noChangeShapeType="1"/>
            </p:cNvSpPr>
            <p:nvPr/>
          </p:nvSpPr>
          <p:spPr bwMode="auto">
            <a:xfrm>
              <a:off x="3247" y="1926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80" name="Line 51"/>
            <p:cNvSpPr>
              <a:spLocks noChangeShapeType="1"/>
            </p:cNvSpPr>
            <p:nvPr/>
          </p:nvSpPr>
          <p:spPr bwMode="auto">
            <a:xfrm>
              <a:off x="3240" y="927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81" name="Freeform 52"/>
            <p:cNvSpPr>
              <a:spLocks/>
            </p:cNvSpPr>
            <p:nvPr/>
          </p:nvSpPr>
          <p:spPr bwMode="auto">
            <a:xfrm>
              <a:off x="2831" y="2206"/>
              <a:ext cx="858" cy="183"/>
            </a:xfrm>
            <a:custGeom>
              <a:avLst/>
              <a:gdLst>
                <a:gd name="T0" fmla="*/ 0 w 1089"/>
                <a:gd name="T1" fmla="*/ 26 h 227"/>
                <a:gd name="T2" fmla="*/ 21 w 1089"/>
                <a:gd name="T3" fmla="*/ 0 h 227"/>
                <a:gd name="T4" fmla="*/ 80 w 1089"/>
                <a:gd name="T5" fmla="*/ 0 h 227"/>
                <a:gd name="T6" fmla="*/ 101 w 1089"/>
                <a:gd name="T7" fmla="*/ 26 h 227"/>
                <a:gd name="T8" fmla="*/ 82 w 1089"/>
                <a:gd name="T9" fmla="*/ 25 h 227"/>
                <a:gd name="T10" fmla="*/ 73 w 1089"/>
                <a:gd name="T11" fmla="*/ 10 h 227"/>
                <a:gd name="T12" fmla="*/ 28 w 1089"/>
                <a:gd name="T13" fmla="*/ 10 h 227"/>
                <a:gd name="T14" fmla="*/ 20 w 1089"/>
                <a:gd name="T15" fmla="*/ 26 h 227"/>
                <a:gd name="T16" fmla="*/ 0 w 1089"/>
                <a:gd name="T17" fmla="*/ 26 h 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9"/>
                <a:gd name="T28" fmla="*/ 0 h 227"/>
                <a:gd name="T29" fmla="*/ 1089 w 1089"/>
                <a:gd name="T30" fmla="*/ 227 h 2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9" h="227">
                  <a:moveTo>
                    <a:pt x="0" y="227"/>
                  </a:moveTo>
                  <a:lnTo>
                    <a:pt x="227" y="0"/>
                  </a:lnTo>
                  <a:lnTo>
                    <a:pt x="862" y="0"/>
                  </a:lnTo>
                  <a:lnTo>
                    <a:pt x="1089" y="227"/>
                  </a:lnTo>
                  <a:lnTo>
                    <a:pt x="888" y="218"/>
                  </a:lnTo>
                  <a:lnTo>
                    <a:pt x="797" y="90"/>
                  </a:lnTo>
                  <a:lnTo>
                    <a:pt x="312" y="90"/>
                  </a:lnTo>
                  <a:lnTo>
                    <a:pt x="212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82" name="AutoShape 53"/>
            <p:cNvSpPr>
              <a:spLocks noChangeArrowheads="1"/>
            </p:cNvSpPr>
            <p:nvPr/>
          </p:nvSpPr>
          <p:spPr bwMode="auto">
            <a:xfrm flipV="1">
              <a:off x="3165" y="1907"/>
              <a:ext cx="192" cy="1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83" name="Rectangle 54"/>
            <p:cNvSpPr>
              <a:spLocks noChangeArrowheads="1"/>
            </p:cNvSpPr>
            <p:nvPr/>
          </p:nvSpPr>
          <p:spPr bwMode="auto">
            <a:xfrm>
              <a:off x="3312" y="1209"/>
              <a:ext cx="44" cy="79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84" name="Rectangle 55"/>
            <p:cNvSpPr>
              <a:spLocks noChangeArrowheads="1"/>
            </p:cNvSpPr>
            <p:nvPr/>
          </p:nvSpPr>
          <p:spPr bwMode="auto">
            <a:xfrm>
              <a:off x="3161" y="1527"/>
              <a:ext cx="46" cy="47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grpSp>
          <p:nvGrpSpPr>
            <p:cNvPr id="22585" name="Group 56"/>
            <p:cNvGrpSpPr>
              <a:grpSpLocks/>
            </p:cNvGrpSpPr>
            <p:nvPr/>
          </p:nvGrpSpPr>
          <p:grpSpPr bwMode="auto">
            <a:xfrm>
              <a:off x="2211" y="1988"/>
              <a:ext cx="190" cy="220"/>
              <a:chOff x="2653" y="3067"/>
              <a:chExt cx="272" cy="272"/>
            </a:xfrm>
          </p:grpSpPr>
          <p:sp>
            <p:nvSpPr>
              <p:cNvPr id="22590" name="Oval 57"/>
              <p:cNvSpPr>
                <a:spLocks noChangeArrowheads="1"/>
              </p:cNvSpPr>
              <p:nvPr/>
            </p:nvSpPr>
            <p:spPr bwMode="auto">
              <a:xfrm>
                <a:off x="2653" y="3067"/>
                <a:ext cx="272" cy="272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22591" name="Oval 58"/>
              <p:cNvSpPr>
                <a:spLocks noChangeArrowheads="1"/>
              </p:cNvSpPr>
              <p:nvPr/>
            </p:nvSpPr>
            <p:spPr bwMode="auto">
              <a:xfrm>
                <a:off x="2699" y="3113"/>
                <a:ext cx="182" cy="18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>
                  <a:latin typeface="Calibri" pitchFamily="34" charset="0"/>
                </a:endParaRPr>
              </a:p>
            </p:txBody>
          </p:sp>
        </p:grpSp>
        <p:sp>
          <p:nvSpPr>
            <p:cNvPr id="22586" name="Rectangle 59"/>
            <p:cNvSpPr>
              <a:spLocks noChangeArrowheads="1"/>
            </p:cNvSpPr>
            <p:nvPr/>
          </p:nvSpPr>
          <p:spPr bwMode="auto">
            <a:xfrm>
              <a:off x="2020" y="1349"/>
              <a:ext cx="636" cy="8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87" name="Text Box 60"/>
            <p:cNvSpPr txBox="1">
              <a:spLocks noChangeArrowheads="1"/>
            </p:cNvSpPr>
            <p:nvPr/>
          </p:nvSpPr>
          <p:spPr bwMode="auto">
            <a:xfrm>
              <a:off x="2562" y="2389"/>
              <a:ext cx="278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800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2588" name="Text Box 61"/>
            <p:cNvSpPr txBox="1">
              <a:spLocks noChangeArrowheads="1"/>
            </p:cNvSpPr>
            <p:nvPr/>
          </p:nvSpPr>
          <p:spPr bwMode="auto">
            <a:xfrm>
              <a:off x="2018" y="1617"/>
              <a:ext cx="354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ahoma" pitchFamily="34" charset="0"/>
                </a:rPr>
                <a:t>水</a:t>
              </a:r>
            </a:p>
          </p:txBody>
        </p:sp>
        <p:sp>
          <p:nvSpPr>
            <p:cNvPr id="22589" name="Freeform 62"/>
            <p:cNvSpPr>
              <a:spLocks/>
            </p:cNvSpPr>
            <p:nvPr/>
          </p:nvSpPr>
          <p:spPr bwMode="auto">
            <a:xfrm>
              <a:off x="2313" y="527"/>
              <a:ext cx="867" cy="1466"/>
            </a:xfrm>
            <a:custGeom>
              <a:avLst/>
              <a:gdLst>
                <a:gd name="T0" fmla="*/ 867 w 867"/>
                <a:gd name="T1" fmla="*/ 187 h 1466"/>
                <a:gd name="T2" fmla="*/ 836 w 867"/>
                <a:gd name="T3" fmla="*/ 100 h 1466"/>
                <a:gd name="T4" fmla="*/ 745 w 867"/>
                <a:gd name="T5" fmla="*/ 45 h 1466"/>
                <a:gd name="T6" fmla="*/ 498 w 867"/>
                <a:gd name="T7" fmla="*/ 54 h 1466"/>
                <a:gd name="T8" fmla="*/ 232 w 867"/>
                <a:gd name="T9" fmla="*/ 368 h 1466"/>
                <a:gd name="T10" fmla="*/ 0 w 867"/>
                <a:gd name="T11" fmla="*/ 1466 h 14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7"/>
                <a:gd name="T19" fmla="*/ 0 h 1466"/>
                <a:gd name="T20" fmla="*/ 867 w 867"/>
                <a:gd name="T21" fmla="*/ 1466 h 14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7" h="1466">
                  <a:moveTo>
                    <a:pt x="867" y="187"/>
                  </a:moveTo>
                  <a:cubicBezTo>
                    <a:pt x="862" y="173"/>
                    <a:pt x="856" y="124"/>
                    <a:pt x="836" y="100"/>
                  </a:cubicBezTo>
                  <a:cubicBezTo>
                    <a:pt x="816" y="76"/>
                    <a:pt x="801" y="53"/>
                    <a:pt x="745" y="45"/>
                  </a:cubicBezTo>
                  <a:cubicBezTo>
                    <a:pt x="689" y="37"/>
                    <a:pt x="583" y="0"/>
                    <a:pt x="498" y="54"/>
                  </a:cubicBezTo>
                  <a:cubicBezTo>
                    <a:pt x="413" y="108"/>
                    <a:pt x="315" y="133"/>
                    <a:pt x="232" y="368"/>
                  </a:cubicBezTo>
                  <a:cubicBezTo>
                    <a:pt x="149" y="603"/>
                    <a:pt x="48" y="1237"/>
                    <a:pt x="0" y="1466"/>
                  </a:cubicBezTo>
                </a:path>
              </a:pathLst>
            </a:custGeom>
            <a:noFill/>
            <a:ln w="76200">
              <a:solidFill>
                <a:srgbClr val="CC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6229350" y="836613"/>
            <a:ext cx="2303463" cy="3052762"/>
            <a:chOff x="3833" y="518"/>
            <a:chExt cx="1669" cy="2255"/>
          </a:xfrm>
        </p:grpSpPr>
        <p:sp>
          <p:nvSpPr>
            <p:cNvPr id="22540" name="Rectangle 64"/>
            <p:cNvSpPr>
              <a:spLocks noChangeArrowheads="1"/>
            </p:cNvSpPr>
            <p:nvPr/>
          </p:nvSpPr>
          <p:spPr bwMode="auto">
            <a:xfrm>
              <a:off x="3833" y="1603"/>
              <a:ext cx="636" cy="623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41" name="Rectangle 65"/>
            <p:cNvSpPr>
              <a:spLocks noChangeArrowheads="1"/>
            </p:cNvSpPr>
            <p:nvPr/>
          </p:nvSpPr>
          <p:spPr bwMode="auto">
            <a:xfrm>
              <a:off x="4916" y="856"/>
              <a:ext cx="308" cy="134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42" name="Rectangle 66"/>
            <p:cNvSpPr>
              <a:spLocks noChangeArrowheads="1"/>
            </p:cNvSpPr>
            <p:nvPr/>
          </p:nvSpPr>
          <p:spPr bwMode="auto">
            <a:xfrm>
              <a:off x="5125" y="707"/>
              <a:ext cx="49" cy="5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43" name="Rectangle 67"/>
            <p:cNvSpPr>
              <a:spLocks noChangeArrowheads="1"/>
            </p:cNvSpPr>
            <p:nvPr/>
          </p:nvSpPr>
          <p:spPr bwMode="auto">
            <a:xfrm>
              <a:off x="4967" y="713"/>
              <a:ext cx="45" cy="9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44" name="Line 68"/>
            <p:cNvSpPr>
              <a:spLocks noChangeShapeType="1"/>
            </p:cNvSpPr>
            <p:nvPr/>
          </p:nvSpPr>
          <p:spPr bwMode="auto">
            <a:xfrm>
              <a:off x="5053" y="1025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45" name="Line 69"/>
            <p:cNvSpPr>
              <a:spLocks noChangeShapeType="1"/>
            </p:cNvSpPr>
            <p:nvPr/>
          </p:nvSpPr>
          <p:spPr bwMode="auto">
            <a:xfrm>
              <a:off x="5053" y="1125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46" name="Line 70"/>
            <p:cNvSpPr>
              <a:spLocks noChangeShapeType="1"/>
            </p:cNvSpPr>
            <p:nvPr/>
          </p:nvSpPr>
          <p:spPr bwMode="auto">
            <a:xfrm>
              <a:off x="5053" y="12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47" name="Line 71"/>
            <p:cNvSpPr>
              <a:spLocks noChangeShapeType="1"/>
            </p:cNvSpPr>
            <p:nvPr/>
          </p:nvSpPr>
          <p:spPr bwMode="auto">
            <a:xfrm>
              <a:off x="5048" y="1325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48" name="Line 72"/>
            <p:cNvSpPr>
              <a:spLocks noChangeShapeType="1"/>
            </p:cNvSpPr>
            <p:nvPr/>
          </p:nvSpPr>
          <p:spPr bwMode="auto">
            <a:xfrm>
              <a:off x="5053" y="1425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49" name="Line 73"/>
            <p:cNvSpPr>
              <a:spLocks noChangeShapeType="1"/>
            </p:cNvSpPr>
            <p:nvPr/>
          </p:nvSpPr>
          <p:spPr bwMode="auto">
            <a:xfrm>
              <a:off x="5053" y="15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0" name="Line 74"/>
            <p:cNvSpPr>
              <a:spLocks noChangeShapeType="1"/>
            </p:cNvSpPr>
            <p:nvPr/>
          </p:nvSpPr>
          <p:spPr bwMode="auto">
            <a:xfrm>
              <a:off x="5053" y="16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1" name="Line 75"/>
            <p:cNvSpPr>
              <a:spLocks noChangeShapeType="1"/>
            </p:cNvSpPr>
            <p:nvPr/>
          </p:nvSpPr>
          <p:spPr bwMode="auto">
            <a:xfrm>
              <a:off x="5053" y="1723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2" name="Line 76"/>
            <p:cNvSpPr>
              <a:spLocks noChangeShapeType="1"/>
            </p:cNvSpPr>
            <p:nvPr/>
          </p:nvSpPr>
          <p:spPr bwMode="auto">
            <a:xfrm>
              <a:off x="5060" y="18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3" name="Line 77"/>
            <p:cNvSpPr>
              <a:spLocks noChangeShapeType="1"/>
            </p:cNvSpPr>
            <p:nvPr/>
          </p:nvSpPr>
          <p:spPr bwMode="auto">
            <a:xfrm>
              <a:off x="5060" y="1924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4" name="Line 78"/>
            <p:cNvSpPr>
              <a:spLocks noChangeShapeType="1"/>
            </p:cNvSpPr>
            <p:nvPr/>
          </p:nvSpPr>
          <p:spPr bwMode="auto">
            <a:xfrm>
              <a:off x="5053" y="925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5" name="Freeform 79"/>
            <p:cNvSpPr>
              <a:spLocks/>
            </p:cNvSpPr>
            <p:nvPr/>
          </p:nvSpPr>
          <p:spPr bwMode="auto">
            <a:xfrm>
              <a:off x="4644" y="2204"/>
              <a:ext cx="858" cy="183"/>
            </a:xfrm>
            <a:custGeom>
              <a:avLst/>
              <a:gdLst>
                <a:gd name="T0" fmla="*/ 0 w 1089"/>
                <a:gd name="T1" fmla="*/ 26 h 227"/>
                <a:gd name="T2" fmla="*/ 21 w 1089"/>
                <a:gd name="T3" fmla="*/ 0 h 227"/>
                <a:gd name="T4" fmla="*/ 80 w 1089"/>
                <a:gd name="T5" fmla="*/ 0 h 227"/>
                <a:gd name="T6" fmla="*/ 101 w 1089"/>
                <a:gd name="T7" fmla="*/ 26 h 227"/>
                <a:gd name="T8" fmla="*/ 82 w 1089"/>
                <a:gd name="T9" fmla="*/ 25 h 227"/>
                <a:gd name="T10" fmla="*/ 73 w 1089"/>
                <a:gd name="T11" fmla="*/ 10 h 227"/>
                <a:gd name="T12" fmla="*/ 28 w 1089"/>
                <a:gd name="T13" fmla="*/ 10 h 227"/>
                <a:gd name="T14" fmla="*/ 20 w 1089"/>
                <a:gd name="T15" fmla="*/ 26 h 227"/>
                <a:gd name="T16" fmla="*/ 0 w 1089"/>
                <a:gd name="T17" fmla="*/ 26 h 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9"/>
                <a:gd name="T28" fmla="*/ 0 h 227"/>
                <a:gd name="T29" fmla="*/ 1089 w 1089"/>
                <a:gd name="T30" fmla="*/ 227 h 2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9" h="227">
                  <a:moveTo>
                    <a:pt x="0" y="227"/>
                  </a:moveTo>
                  <a:lnTo>
                    <a:pt x="227" y="0"/>
                  </a:lnTo>
                  <a:lnTo>
                    <a:pt x="862" y="0"/>
                  </a:lnTo>
                  <a:lnTo>
                    <a:pt x="1089" y="227"/>
                  </a:lnTo>
                  <a:lnTo>
                    <a:pt x="888" y="218"/>
                  </a:lnTo>
                  <a:lnTo>
                    <a:pt x="797" y="90"/>
                  </a:lnTo>
                  <a:lnTo>
                    <a:pt x="312" y="90"/>
                  </a:lnTo>
                  <a:lnTo>
                    <a:pt x="212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56" name="AutoShape 80"/>
            <p:cNvSpPr>
              <a:spLocks noChangeArrowheads="1"/>
            </p:cNvSpPr>
            <p:nvPr/>
          </p:nvSpPr>
          <p:spPr bwMode="auto">
            <a:xfrm flipV="1">
              <a:off x="4978" y="1896"/>
              <a:ext cx="192" cy="1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57" name="Rectangle 81"/>
            <p:cNvSpPr>
              <a:spLocks noChangeArrowheads="1"/>
            </p:cNvSpPr>
            <p:nvPr/>
          </p:nvSpPr>
          <p:spPr bwMode="auto">
            <a:xfrm>
              <a:off x="5125" y="1207"/>
              <a:ext cx="44" cy="79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58" name="Rectangle 82"/>
            <p:cNvSpPr>
              <a:spLocks noChangeArrowheads="1"/>
            </p:cNvSpPr>
            <p:nvPr/>
          </p:nvSpPr>
          <p:spPr bwMode="auto">
            <a:xfrm>
              <a:off x="4969" y="1391"/>
              <a:ext cx="44" cy="61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grpSp>
          <p:nvGrpSpPr>
            <p:cNvPr id="22559" name="Group 83"/>
            <p:cNvGrpSpPr>
              <a:grpSpLocks/>
            </p:cNvGrpSpPr>
            <p:nvPr/>
          </p:nvGrpSpPr>
          <p:grpSpPr bwMode="auto">
            <a:xfrm>
              <a:off x="4024" y="1986"/>
              <a:ext cx="190" cy="220"/>
              <a:chOff x="2653" y="3067"/>
              <a:chExt cx="272" cy="272"/>
            </a:xfrm>
          </p:grpSpPr>
          <p:sp>
            <p:nvSpPr>
              <p:cNvPr id="22564" name="Oval 84"/>
              <p:cNvSpPr>
                <a:spLocks noChangeArrowheads="1"/>
              </p:cNvSpPr>
              <p:nvPr/>
            </p:nvSpPr>
            <p:spPr bwMode="auto">
              <a:xfrm>
                <a:off x="2653" y="3067"/>
                <a:ext cx="272" cy="272"/>
              </a:xfrm>
              <a:prstGeom prst="ellipse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>
                  <a:latin typeface="Calibri" pitchFamily="34" charset="0"/>
                </a:endParaRPr>
              </a:p>
            </p:txBody>
          </p:sp>
          <p:sp>
            <p:nvSpPr>
              <p:cNvPr id="22565" name="Oval 85"/>
              <p:cNvSpPr>
                <a:spLocks noChangeArrowheads="1"/>
              </p:cNvSpPr>
              <p:nvPr/>
            </p:nvSpPr>
            <p:spPr bwMode="auto">
              <a:xfrm>
                <a:off x="2699" y="3113"/>
                <a:ext cx="182" cy="18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zh-CN">
                  <a:latin typeface="Calibri" pitchFamily="34" charset="0"/>
                </a:endParaRPr>
              </a:p>
            </p:txBody>
          </p:sp>
        </p:grpSp>
        <p:sp>
          <p:nvSpPr>
            <p:cNvPr id="22560" name="Rectangle 86"/>
            <p:cNvSpPr>
              <a:spLocks noChangeArrowheads="1"/>
            </p:cNvSpPr>
            <p:nvPr/>
          </p:nvSpPr>
          <p:spPr bwMode="auto">
            <a:xfrm>
              <a:off x="3833" y="1347"/>
              <a:ext cx="636" cy="8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22561" name="Text Box 87"/>
            <p:cNvSpPr txBox="1">
              <a:spLocks noChangeArrowheads="1"/>
            </p:cNvSpPr>
            <p:nvPr/>
          </p:nvSpPr>
          <p:spPr bwMode="auto">
            <a:xfrm>
              <a:off x="4468" y="2389"/>
              <a:ext cx="24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zh-CN" sz="2800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2562" name="Text Box 88"/>
            <p:cNvSpPr txBox="1">
              <a:spLocks noChangeArrowheads="1"/>
            </p:cNvSpPr>
            <p:nvPr/>
          </p:nvSpPr>
          <p:spPr bwMode="auto">
            <a:xfrm>
              <a:off x="3842" y="1615"/>
              <a:ext cx="644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zh-CN" altLang="en-US" sz="2400">
                  <a:latin typeface="Tahoma" pitchFamily="34" charset="0"/>
                </a:rPr>
                <a:t>煤 油</a:t>
              </a:r>
            </a:p>
          </p:txBody>
        </p:sp>
        <p:sp>
          <p:nvSpPr>
            <p:cNvPr id="22563" name="Freeform 89"/>
            <p:cNvSpPr>
              <a:spLocks/>
            </p:cNvSpPr>
            <p:nvPr/>
          </p:nvSpPr>
          <p:spPr bwMode="auto">
            <a:xfrm>
              <a:off x="4123" y="518"/>
              <a:ext cx="867" cy="1466"/>
            </a:xfrm>
            <a:custGeom>
              <a:avLst/>
              <a:gdLst>
                <a:gd name="T0" fmla="*/ 867 w 867"/>
                <a:gd name="T1" fmla="*/ 187 h 1466"/>
                <a:gd name="T2" fmla="*/ 836 w 867"/>
                <a:gd name="T3" fmla="*/ 100 h 1466"/>
                <a:gd name="T4" fmla="*/ 745 w 867"/>
                <a:gd name="T5" fmla="*/ 45 h 1466"/>
                <a:gd name="T6" fmla="*/ 498 w 867"/>
                <a:gd name="T7" fmla="*/ 54 h 1466"/>
                <a:gd name="T8" fmla="*/ 232 w 867"/>
                <a:gd name="T9" fmla="*/ 368 h 1466"/>
                <a:gd name="T10" fmla="*/ 0 w 867"/>
                <a:gd name="T11" fmla="*/ 1466 h 14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7"/>
                <a:gd name="T19" fmla="*/ 0 h 1466"/>
                <a:gd name="T20" fmla="*/ 867 w 867"/>
                <a:gd name="T21" fmla="*/ 1466 h 14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7" h="1466">
                  <a:moveTo>
                    <a:pt x="867" y="187"/>
                  </a:moveTo>
                  <a:cubicBezTo>
                    <a:pt x="862" y="173"/>
                    <a:pt x="856" y="124"/>
                    <a:pt x="836" y="100"/>
                  </a:cubicBezTo>
                  <a:cubicBezTo>
                    <a:pt x="816" y="76"/>
                    <a:pt x="801" y="53"/>
                    <a:pt x="745" y="45"/>
                  </a:cubicBezTo>
                  <a:cubicBezTo>
                    <a:pt x="689" y="37"/>
                    <a:pt x="583" y="0"/>
                    <a:pt x="498" y="54"/>
                  </a:cubicBezTo>
                  <a:cubicBezTo>
                    <a:pt x="413" y="108"/>
                    <a:pt x="315" y="133"/>
                    <a:pt x="232" y="368"/>
                  </a:cubicBezTo>
                  <a:cubicBezTo>
                    <a:pt x="149" y="603"/>
                    <a:pt x="48" y="1237"/>
                    <a:pt x="0" y="1466"/>
                  </a:cubicBezTo>
                </a:path>
              </a:pathLst>
            </a:custGeom>
            <a:noFill/>
            <a:ln w="76200">
              <a:solidFill>
                <a:srgbClr val="CC99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" name="Text Box 5"/>
          <p:cNvSpPr>
            <a:spLocks noChangeArrowheads="1"/>
          </p:cNvSpPr>
          <p:nvPr/>
        </p:nvSpPr>
        <p:spPr bwMode="auto">
          <a:xfrm>
            <a:off x="404813" y="3975100"/>
            <a:ext cx="8480425" cy="125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4BACC6"/>
            </a:solidFill>
            <a:round/>
            <a:headEnd/>
            <a:tailEnd/>
          </a:ln>
        </p:spPr>
        <p:txBody>
          <a:bodyPr lIns="18000" rIns="180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en-US" sz="2800" b="1">
                <a:latin typeface="Tahoma" pitchFamily="34" charset="0"/>
              </a:rPr>
              <a:t>同种液体内部的压强跟＿＿＿有关，深度增加，压强＿＿＿。</a:t>
            </a:r>
          </a:p>
        </p:txBody>
      </p:sp>
      <p:sp>
        <p:nvSpPr>
          <p:cNvPr id="2" name="Text Box 5"/>
          <p:cNvSpPr>
            <a:spLocks noChangeArrowheads="1"/>
          </p:cNvSpPr>
          <p:nvPr/>
        </p:nvSpPr>
        <p:spPr bwMode="auto">
          <a:xfrm>
            <a:off x="358775" y="5337175"/>
            <a:ext cx="8480425" cy="1254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4BACC6"/>
            </a:solidFill>
            <a:round/>
            <a:headEnd/>
            <a:tailEnd/>
          </a:ln>
        </p:spPr>
        <p:txBody>
          <a:bodyPr lIns="18000" rIns="180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zh-CN" altLang="en-US" sz="2800" b="1">
                <a:latin typeface="Tahoma" pitchFamily="34" charset="0"/>
              </a:rPr>
              <a:t>不同液体内部的压强跟液体的＿＿＿有关，密度越大，压强＿＿＿。</a:t>
            </a:r>
            <a:endParaRPr lang="en-US" altLang="zh-CN" sz="2800" b="1">
              <a:solidFill>
                <a:srgbClr val="0D15B3"/>
              </a:solidFill>
              <a:latin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140200" y="4041775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b="1">
                <a:solidFill>
                  <a:srgbClr val="CC0000"/>
                </a:solidFill>
                <a:latin typeface="Tahoma" pitchFamily="34" charset="0"/>
              </a:rPr>
              <a:t>深度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4213" y="4572000"/>
            <a:ext cx="8985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b="1">
                <a:solidFill>
                  <a:srgbClr val="CC0000"/>
                </a:solidFill>
                <a:latin typeface="Tahoma" pitchFamily="34" charset="0"/>
              </a:rPr>
              <a:t>增大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19700" y="5445125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b="1">
                <a:solidFill>
                  <a:srgbClr val="CC0000"/>
                </a:solidFill>
                <a:latin typeface="Tahoma" pitchFamily="34" charset="0"/>
              </a:rPr>
              <a:t>密度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22388" y="5970588"/>
            <a:ext cx="9064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sz="2800" b="1">
                <a:solidFill>
                  <a:srgbClr val="CC0000"/>
                </a:solidFill>
                <a:latin typeface="Tahoma" pitchFamily="34" charset="0"/>
              </a:rPr>
              <a:t>增大</a:t>
            </a:r>
          </a:p>
        </p:txBody>
      </p:sp>
      <p:pic>
        <p:nvPicPr>
          <p:cNvPr id="2253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4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7"/>
          <p:cNvGrpSpPr>
            <a:grpSpLocks/>
          </p:cNvGrpSpPr>
          <p:nvPr/>
        </p:nvGrpSpPr>
        <p:grpSpPr bwMode="auto">
          <a:xfrm>
            <a:off x="323850" y="836613"/>
            <a:ext cx="8353425" cy="2844800"/>
            <a:chOff x="204" y="935"/>
            <a:chExt cx="5262" cy="1792"/>
          </a:xfrm>
        </p:grpSpPr>
        <p:grpSp>
          <p:nvGrpSpPr>
            <p:cNvPr id="23560" name="Group 66"/>
            <p:cNvGrpSpPr>
              <a:grpSpLocks/>
            </p:cNvGrpSpPr>
            <p:nvPr/>
          </p:nvGrpSpPr>
          <p:grpSpPr bwMode="auto">
            <a:xfrm>
              <a:off x="204" y="935"/>
              <a:ext cx="5262" cy="1792"/>
              <a:chOff x="204" y="935"/>
              <a:chExt cx="5262" cy="1792"/>
            </a:xfrm>
          </p:grpSpPr>
          <p:grpSp>
            <p:nvGrpSpPr>
              <p:cNvPr id="23562" name="Group 65"/>
              <p:cNvGrpSpPr>
                <a:grpSpLocks/>
              </p:cNvGrpSpPr>
              <p:nvPr/>
            </p:nvGrpSpPr>
            <p:grpSpPr bwMode="auto">
              <a:xfrm>
                <a:off x="204" y="935"/>
                <a:ext cx="5240" cy="1792"/>
                <a:chOff x="204" y="935"/>
                <a:chExt cx="5240" cy="1792"/>
              </a:xfrm>
            </p:grpSpPr>
            <p:sp>
              <p:nvSpPr>
                <p:cNvPr id="23573" name="Rectangle 6"/>
                <p:cNvSpPr>
                  <a:spLocks noChangeArrowheads="1"/>
                </p:cNvSpPr>
                <p:nvPr/>
              </p:nvSpPr>
              <p:spPr bwMode="auto">
                <a:xfrm>
                  <a:off x="3836" y="2469"/>
                  <a:ext cx="1273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8.5</a:t>
                  </a:r>
                </a:p>
              </p:txBody>
            </p:sp>
            <p:sp>
              <p:nvSpPr>
                <p:cNvPr id="23574" name="Rectangle 7"/>
                <p:cNvSpPr>
                  <a:spLocks noChangeArrowheads="1"/>
                </p:cNvSpPr>
                <p:nvPr/>
              </p:nvSpPr>
              <p:spPr bwMode="auto">
                <a:xfrm>
                  <a:off x="2792" y="2469"/>
                  <a:ext cx="746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朝下</a:t>
                  </a:r>
                </a:p>
              </p:txBody>
            </p:sp>
            <p:sp>
              <p:nvSpPr>
                <p:cNvPr id="23575" name="Rectangle 8"/>
                <p:cNvSpPr>
                  <a:spLocks noChangeArrowheads="1"/>
                </p:cNvSpPr>
                <p:nvPr/>
              </p:nvSpPr>
              <p:spPr bwMode="auto">
                <a:xfrm>
                  <a:off x="1886" y="2500"/>
                  <a:ext cx="690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9</a:t>
                  </a:r>
                </a:p>
              </p:txBody>
            </p:sp>
            <p:sp>
              <p:nvSpPr>
                <p:cNvPr id="23576" name="Rectangle 9"/>
                <p:cNvSpPr>
                  <a:spLocks noChangeArrowheads="1"/>
                </p:cNvSpPr>
                <p:nvPr/>
              </p:nvSpPr>
              <p:spPr bwMode="auto">
                <a:xfrm>
                  <a:off x="1196" y="2476"/>
                  <a:ext cx="51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盐水</a:t>
                  </a:r>
                </a:p>
              </p:txBody>
            </p:sp>
            <p:sp>
              <p:nvSpPr>
                <p:cNvPr id="23577" name="Rectangle 10"/>
                <p:cNvSpPr>
                  <a:spLocks noChangeArrowheads="1"/>
                </p:cNvSpPr>
                <p:nvPr/>
              </p:nvSpPr>
              <p:spPr bwMode="auto">
                <a:xfrm>
                  <a:off x="280" y="2469"/>
                  <a:ext cx="701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6</a:t>
                  </a:r>
                </a:p>
              </p:txBody>
            </p:sp>
            <p:sp>
              <p:nvSpPr>
                <p:cNvPr id="235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836" y="2241"/>
                  <a:ext cx="1273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8.2</a:t>
                  </a:r>
                </a:p>
              </p:txBody>
            </p:sp>
            <p:sp>
              <p:nvSpPr>
                <p:cNvPr id="23579" name="Rectangle 12"/>
                <p:cNvSpPr>
                  <a:spLocks noChangeArrowheads="1"/>
                </p:cNvSpPr>
                <p:nvPr/>
              </p:nvSpPr>
              <p:spPr bwMode="auto">
                <a:xfrm>
                  <a:off x="2792" y="2241"/>
                  <a:ext cx="746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朝上</a:t>
                  </a:r>
                </a:p>
              </p:txBody>
            </p:sp>
            <p:sp>
              <p:nvSpPr>
                <p:cNvPr id="23580" name="Rectangle 13"/>
                <p:cNvSpPr>
                  <a:spLocks noChangeArrowheads="1"/>
                </p:cNvSpPr>
                <p:nvPr/>
              </p:nvSpPr>
              <p:spPr bwMode="auto">
                <a:xfrm>
                  <a:off x="1886" y="2272"/>
                  <a:ext cx="690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9</a:t>
                  </a:r>
                </a:p>
              </p:txBody>
            </p:sp>
            <p:sp>
              <p:nvSpPr>
                <p:cNvPr id="23581" name="Rectangle 14"/>
                <p:cNvSpPr>
                  <a:spLocks noChangeArrowheads="1"/>
                </p:cNvSpPr>
                <p:nvPr/>
              </p:nvSpPr>
              <p:spPr bwMode="auto">
                <a:xfrm>
                  <a:off x="1196" y="2248"/>
                  <a:ext cx="517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水</a:t>
                  </a:r>
                </a:p>
              </p:txBody>
            </p:sp>
            <p:sp>
              <p:nvSpPr>
                <p:cNvPr id="235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80" y="2241"/>
                  <a:ext cx="701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23583" name="Rectangle 16"/>
                <p:cNvSpPr>
                  <a:spLocks noChangeArrowheads="1"/>
                </p:cNvSpPr>
                <p:nvPr/>
              </p:nvSpPr>
              <p:spPr bwMode="auto">
                <a:xfrm>
                  <a:off x="3836" y="2014"/>
                  <a:ext cx="1273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5.4</a:t>
                  </a:r>
                </a:p>
              </p:txBody>
            </p:sp>
            <p:sp>
              <p:nvSpPr>
                <p:cNvPr id="23584" name="Rectangle 17"/>
                <p:cNvSpPr>
                  <a:spLocks noChangeArrowheads="1"/>
                </p:cNvSpPr>
                <p:nvPr/>
              </p:nvSpPr>
              <p:spPr bwMode="auto">
                <a:xfrm>
                  <a:off x="2792" y="2014"/>
                  <a:ext cx="746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朝上</a:t>
                  </a:r>
                </a:p>
              </p:txBody>
            </p:sp>
            <p:sp>
              <p:nvSpPr>
                <p:cNvPr id="23585" name="Rectangle 18"/>
                <p:cNvSpPr>
                  <a:spLocks noChangeArrowheads="1"/>
                </p:cNvSpPr>
                <p:nvPr/>
              </p:nvSpPr>
              <p:spPr bwMode="auto">
                <a:xfrm>
                  <a:off x="1886" y="2045"/>
                  <a:ext cx="690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6</a:t>
                  </a:r>
                </a:p>
              </p:txBody>
            </p:sp>
            <p:sp>
              <p:nvSpPr>
                <p:cNvPr id="23586" name="Rectangle 19"/>
                <p:cNvSpPr>
                  <a:spLocks noChangeArrowheads="1"/>
                </p:cNvSpPr>
                <p:nvPr/>
              </p:nvSpPr>
              <p:spPr bwMode="auto">
                <a:xfrm>
                  <a:off x="1196" y="2021"/>
                  <a:ext cx="51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水</a:t>
                  </a:r>
                </a:p>
              </p:txBody>
            </p:sp>
            <p:sp>
              <p:nvSpPr>
                <p:cNvPr id="23587" name="Rectangle 20"/>
                <p:cNvSpPr>
                  <a:spLocks noChangeArrowheads="1"/>
                </p:cNvSpPr>
                <p:nvPr/>
              </p:nvSpPr>
              <p:spPr bwMode="auto">
                <a:xfrm>
                  <a:off x="280" y="2014"/>
                  <a:ext cx="701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23588" name="Rectangle 21"/>
                <p:cNvSpPr>
                  <a:spLocks noChangeArrowheads="1"/>
                </p:cNvSpPr>
                <p:nvPr/>
              </p:nvSpPr>
              <p:spPr bwMode="auto">
                <a:xfrm>
                  <a:off x="3836" y="1786"/>
                  <a:ext cx="1273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2.6</a:t>
                  </a:r>
                </a:p>
              </p:txBody>
            </p:sp>
            <p:sp>
              <p:nvSpPr>
                <p:cNvPr id="23589" name="Rectangle 22"/>
                <p:cNvSpPr>
                  <a:spLocks noChangeArrowheads="1"/>
                </p:cNvSpPr>
                <p:nvPr/>
              </p:nvSpPr>
              <p:spPr bwMode="auto">
                <a:xfrm>
                  <a:off x="2792" y="1786"/>
                  <a:ext cx="746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侧面</a:t>
                  </a:r>
                </a:p>
              </p:txBody>
            </p:sp>
            <p:sp>
              <p:nvSpPr>
                <p:cNvPr id="23590" name="Rectangle 23"/>
                <p:cNvSpPr>
                  <a:spLocks noChangeArrowheads="1"/>
                </p:cNvSpPr>
                <p:nvPr/>
              </p:nvSpPr>
              <p:spPr bwMode="auto">
                <a:xfrm>
                  <a:off x="1886" y="1817"/>
                  <a:ext cx="690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23591" name="Rectangle 24"/>
                <p:cNvSpPr>
                  <a:spLocks noChangeArrowheads="1"/>
                </p:cNvSpPr>
                <p:nvPr/>
              </p:nvSpPr>
              <p:spPr bwMode="auto">
                <a:xfrm>
                  <a:off x="1196" y="1793"/>
                  <a:ext cx="517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水</a:t>
                  </a:r>
                </a:p>
              </p:txBody>
            </p:sp>
            <p:sp>
              <p:nvSpPr>
                <p:cNvPr id="23592" name="Rectangle 25"/>
                <p:cNvSpPr>
                  <a:spLocks noChangeArrowheads="1"/>
                </p:cNvSpPr>
                <p:nvPr/>
              </p:nvSpPr>
              <p:spPr bwMode="auto">
                <a:xfrm>
                  <a:off x="280" y="1786"/>
                  <a:ext cx="701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23593" name="Rectangle 26"/>
                <p:cNvSpPr>
                  <a:spLocks noChangeArrowheads="1"/>
                </p:cNvSpPr>
                <p:nvPr/>
              </p:nvSpPr>
              <p:spPr bwMode="auto">
                <a:xfrm>
                  <a:off x="3836" y="1559"/>
                  <a:ext cx="1273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2.6</a:t>
                  </a:r>
                </a:p>
              </p:txBody>
            </p:sp>
            <p:sp>
              <p:nvSpPr>
                <p:cNvPr id="23594" name="Rectangle 27"/>
                <p:cNvSpPr>
                  <a:spLocks noChangeArrowheads="1"/>
                </p:cNvSpPr>
                <p:nvPr/>
              </p:nvSpPr>
              <p:spPr bwMode="auto">
                <a:xfrm>
                  <a:off x="2792" y="1559"/>
                  <a:ext cx="746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朝下</a:t>
                  </a:r>
                </a:p>
              </p:txBody>
            </p:sp>
            <p:sp>
              <p:nvSpPr>
                <p:cNvPr id="23595" name="Rectangle 28"/>
                <p:cNvSpPr>
                  <a:spLocks noChangeArrowheads="1"/>
                </p:cNvSpPr>
                <p:nvPr/>
              </p:nvSpPr>
              <p:spPr bwMode="auto">
                <a:xfrm>
                  <a:off x="1886" y="1590"/>
                  <a:ext cx="690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23596" name="Rectangle 29"/>
                <p:cNvSpPr>
                  <a:spLocks noChangeArrowheads="1"/>
                </p:cNvSpPr>
                <p:nvPr/>
              </p:nvSpPr>
              <p:spPr bwMode="auto">
                <a:xfrm>
                  <a:off x="1196" y="1566"/>
                  <a:ext cx="517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水</a:t>
                  </a:r>
                </a:p>
              </p:txBody>
            </p:sp>
            <p:sp>
              <p:nvSpPr>
                <p:cNvPr id="23597" name="Rectangle 30"/>
                <p:cNvSpPr>
                  <a:spLocks noChangeArrowheads="1"/>
                </p:cNvSpPr>
                <p:nvPr/>
              </p:nvSpPr>
              <p:spPr bwMode="auto">
                <a:xfrm>
                  <a:off x="280" y="1559"/>
                  <a:ext cx="701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23598" name="Rectangle 31"/>
                <p:cNvSpPr>
                  <a:spLocks noChangeArrowheads="1"/>
                </p:cNvSpPr>
                <p:nvPr/>
              </p:nvSpPr>
              <p:spPr bwMode="auto">
                <a:xfrm>
                  <a:off x="3836" y="1331"/>
                  <a:ext cx="1273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2.6</a:t>
                  </a:r>
                </a:p>
              </p:txBody>
            </p:sp>
            <p:sp>
              <p:nvSpPr>
                <p:cNvPr id="23599" name="Rectangle 32"/>
                <p:cNvSpPr>
                  <a:spLocks noChangeArrowheads="1"/>
                </p:cNvSpPr>
                <p:nvPr/>
              </p:nvSpPr>
              <p:spPr bwMode="auto">
                <a:xfrm>
                  <a:off x="2792" y="1331"/>
                  <a:ext cx="746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朝上</a:t>
                  </a:r>
                </a:p>
              </p:txBody>
            </p:sp>
            <p:sp>
              <p:nvSpPr>
                <p:cNvPr id="23600" name="Rectangle 33"/>
                <p:cNvSpPr>
                  <a:spLocks noChangeArrowheads="1"/>
                </p:cNvSpPr>
                <p:nvPr/>
              </p:nvSpPr>
              <p:spPr bwMode="auto">
                <a:xfrm>
                  <a:off x="1886" y="1363"/>
                  <a:ext cx="690" cy="2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23601" name="Rectangle 34"/>
                <p:cNvSpPr>
                  <a:spLocks noChangeArrowheads="1"/>
                </p:cNvSpPr>
                <p:nvPr/>
              </p:nvSpPr>
              <p:spPr bwMode="auto">
                <a:xfrm>
                  <a:off x="1196" y="1338"/>
                  <a:ext cx="517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水</a:t>
                  </a:r>
                </a:p>
              </p:txBody>
            </p:sp>
            <p:sp>
              <p:nvSpPr>
                <p:cNvPr id="23602" name="Rectangle 35"/>
                <p:cNvSpPr>
                  <a:spLocks noChangeArrowheads="1"/>
                </p:cNvSpPr>
                <p:nvPr/>
              </p:nvSpPr>
              <p:spPr bwMode="auto">
                <a:xfrm>
                  <a:off x="280" y="1331"/>
                  <a:ext cx="701" cy="2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23603" name="Rectangle 36"/>
                <p:cNvSpPr>
                  <a:spLocks noChangeArrowheads="1"/>
                </p:cNvSpPr>
                <p:nvPr/>
              </p:nvSpPr>
              <p:spPr bwMode="auto">
                <a:xfrm>
                  <a:off x="3612" y="935"/>
                  <a:ext cx="1832" cy="4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rIns="18000"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en-US" altLang="zh-CN" sz="2400" b="1">
                      <a:latin typeface="Times New Roman" pitchFamily="18" charset="0"/>
                    </a:rPr>
                    <a:t>U</a:t>
                  </a:r>
                  <a:r>
                    <a:rPr lang="zh-CN" altLang="en-US" sz="2400" b="1">
                      <a:latin typeface="Times New Roman" pitchFamily="18" charset="0"/>
                    </a:rPr>
                    <a:t>型管液面高度差</a:t>
                  </a:r>
                  <a:r>
                    <a:rPr lang="en-US" altLang="zh-CN" sz="2400" b="1">
                      <a:latin typeface="Times New Roman" pitchFamily="18" charset="0"/>
                    </a:rPr>
                    <a:t>/cm</a:t>
                  </a:r>
                </a:p>
              </p:txBody>
            </p:sp>
            <p:sp>
              <p:nvSpPr>
                <p:cNvPr id="23604" name="Rectangle 37"/>
                <p:cNvSpPr>
                  <a:spLocks noChangeArrowheads="1"/>
                </p:cNvSpPr>
                <p:nvPr/>
              </p:nvSpPr>
              <p:spPr bwMode="auto">
                <a:xfrm>
                  <a:off x="2748" y="975"/>
                  <a:ext cx="746" cy="3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方向</a:t>
                  </a:r>
                </a:p>
              </p:txBody>
            </p:sp>
            <p:sp>
              <p:nvSpPr>
                <p:cNvPr id="23605" name="Rectangle 38"/>
                <p:cNvSpPr>
                  <a:spLocks noChangeArrowheads="1"/>
                </p:cNvSpPr>
                <p:nvPr/>
              </p:nvSpPr>
              <p:spPr bwMode="auto">
                <a:xfrm>
                  <a:off x="1757" y="975"/>
                  <a:ext cx="992" cy="3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400" b="1">
                      <a:latin typeface="Times New Roman" pitchFamily="18" charset="0"/>
                    </a:rPr>
                    <a:t>深度</a:t>
                  </a:r>
                  <a:r>
                    <a:rPr lang="en-US" altLang="zh-CN" sz="2400" b="1">
                      <a:latin typeface="Times New Roman" pitchFamily="18" charset="0"/>
                    </a:rPr>
                    <a:t>/cm</a:t>
                  </a:r>
                  <a:endParaRPr lang="zh-CN" altLang="en-US" sz="2400" b="1">
                    <a:latin typeface="Times New Roman" pitchFamily="18" charset="0"/>
                  </a:endParaRPr>
                </a:p>
              </p:txBody>
            </p:sp>
            <p:sp>
              <p:nvSpPr>
                <p:cNvPr id="23606" name="Rectangle 39"/>
                <p:cNvSpPr>
                  <a:spLocks noChangeArrowheads="1"/>
                </p:cNvSpPr>
                <p:nvPr/>
              </p:nvSpPr>
              <p:spPr bwMode="auto">
                <a:xfrm>
                  <a:off x="981" y="940"/>
                  <a:ext cx="862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所用液体</a:t>
                  </a:r>
                </a:p>
              </p:txBody>
            </p:sp>
            <p:sp>
              <p:nvSpPr>
                <p:cNvPr id="23607" name="Rectangle 40"/>
                <p:cNvSpPr>
                  <a:spLocks noChangeArrowheads="1"/>
                </p:cNvSpPr>
                <p:nvPr/>
              </p:nvSpPr>
              <p:spPr bwMode="auto">
                <a:xfrm>
                  <a:off x="204" y="940"/>
                  <a:ext cx="873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spcBef>
                      <a:spcPct val="20000"/>
                    </a:spcBef>
                  </a:pPr>
                  <a:r>
                    <a:rPr lang="zh-CN" altLang="en-US" sz="2200" b="1">
                      <a:latin typeface="Calibri" pitchFamily="34" charset="0"/>
                    </a:rPr>
                    <a:t>实验次数</a:t>
                  </a:r>
                </a:p>
              </p:txBody>
            </p:sp>
          </p:grpSp>
          <p:sp>
            <p:nvSpPr>
              <p:cNvPr id="23563" name="Line 41"/>
              <p:cNvSpPr>
                <a:spLocks noChangeShapeType="1"/>
              </p:cNvSpPr>
              <p:nvPr/>
            </p:nvSpPr>
            <p:spPr bwMode="auto">
              <a:xfrm>
                <a:off x="280" y="1318"/>
                <a:ext cx="51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4" name="Line 42"/>
              <p:cNvSpPr>
                <a:spLocks noChangeShapeType="1"/>
              </p:cNvSpPr>
              <p:nvPr/>
            </p:nvSpPr>
            <p:spPr bwMode="auto">
              <a:xfrm>
                <a:off x="280" y="1555"/>
                <a:ext cx="51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5" name="Line 43"/>
              <p:cNvSpPr>
                <a:spLocks noChangeShapeType="1"/>
              </p:cNvSpPr>
              <p:nvPr/>
            </p:nvSpPr>
            <p:spPr bwMode="auto">
              <a:xfrm>
                <a:off x="302" y="1791"/>
                <a:ext cx="51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6" name="Line 44"/>
              <p:cNvSpPr>
                <a:spLocks noChangeShapeType="1"/>
              </p:cNvSpPr>
              <p:nvPr/>
            </p:nvSpPr>
            <p:spPr bwMode="auto">
              <a:xfrm>
                <a:off x="280" y="2028"/>
                <a:ext cx="51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7" name="Line 45"/>
              <p:cNvSpPr>
                <a:spLocks noChangeShapeType="1"/>
              </p:cNvSpPr>
              <p:nvPr/>
            </p:nvSpPr>
            <p:spPr bwMode="auto">
              <a:xfrm>
                <a:off x="280" y="2264"/>
                <a:ext cx="51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8" name="Line 46"/>
              <p:cNvSpPr>
                <a:spLocks noChangeShapeType="1"/>
              </p:cNvSpPr>
              <p:nvPr/>
            </p:nvSpPr>
            <p:spPr bwMode="auto">
              <a:xfrm>
                <a:off x="280" y="2502"/>
                <a:ext cx="516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69" name="Line 47"/>
              <p:cNvSpPr>
                <a:spLocks noChangeShapeType="1"/>
              </p:cNvSpPr>
              <p:nvPr/>
            </p:nvSpPr>
            <p:spPr bwMode="auto">
              <a:xfrm>
                <a:off x="1020" y="981"/>
                <a:ext cx="4" cy="17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0" name="Line 48"/>
              <p:cNvSpPr>
                <a:spLocks noChangeShapeType="1"/>
              </p:cNvSpPr>
              <p:nvPr/>
            </p:nvSpPr>
            <p:spPr bwMode="auto">
              <a:xfrm>
                <a:off x="1837" y="981"/>
                <a:ext cx="0" cy="17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1" name="Line 49"/>
              <p:cNvSpPr>
                <a:spLocks noChangeShapeType="1"/>
              </p:cNvSpPr>
              <p:nvPr/>
            </p:nvSpPr>
            <p:spPr bwMode="auto">
              <a:xfrm>
                <a:off x="2744" y="981"/>
                <a:ext cx="0" cy="17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2" name="Line 50"/>
              <p:cNvSpPr>
                <a:spLocks noChangeShapeType="1"/>
              </p:cNvSpPr>
              <p:nvPr/>
            </p:nvSpPr>
            <p:spPr bwMode="auto">
              <a:xfrm>
                <a:off x="3560" y="981"/>
                <a:ext cx="8" cy="17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61" name="Rectangle 51"/>
            <p:cNvSpPr>
              <a:spLocks noChangeArrowheads="1"/>
            </p:cNvSpPr>
            <p:nvPr/>
          </p:nvSpPr>
          <p:spPr bwMode="auto">
            <a:xfrm>
              <a:off x="272" y="981"/>
              <a:ext cx="5194" cy="17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alibri" pitchFamily="34" charset="0"/>
              </a:endParaRPr>
            </a:p>
          </p:txBody>
        </p:sp>
      </p:grpSp>
      <p:sp>
        <p:nvSpPr>
          <p:cNvPr id="23555" name="Text Box 52"/>
          <p:cNvSpPr txBox="1">
            <a:spLocks noChangeArrowheads="1"/>
          </p:cNvSpPr>
          <p:nvPr/>
        </p:nvSpPr>
        <p:spPr bwMode="auto">
          <a:xfrm>
            <a:off x="250825" y="4292600"/>
            <a:ext cx="8675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根据上表中的数据：比较＿＿＿＿＿组数据可得：液体的压强随深度增加而增大；比较＿＿＿＿组数据可得：在同一深度，液体向各个方向的压强相等；比较＿＿＿组数据可得：不同液体的压强还跟密度有关。</a:t>
            </a:r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4356100" y="4365625"/>
            <a:ext cx="187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、</a:t>
            </a: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4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、</a:t>
            </a: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>
            <a:off x="5183188" y="4868863"/>
            <a:ext cx="1476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、</a:t>
            </a: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、</a:t>
            </a: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7812088" y="543083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</a:rPr>
              <a:t>、</a:t>
            </a: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6</a:t>
            </a:r>
          </a:p>
        </p:txBody>
      </p:sp>
      <p:pic>
        <p:nvPicPr>
          <p:cNvPr id="2355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9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96" grpId="0"/>
      <p:bldP spid="35897" grpId="0"/>
      <p:bldP spid="358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8" descr="横虚线"/>
          <p:cNvSpPr>
            <a:spLocks noChangeArrowheads="1"/>
          </p:cNvSpPr>
          <p:nvPr/>
        </p:nvSpPr>
        <p:spPr bwMode="auto">
          <a:xfrm>
            <a:off x="3203575" y="4149725"/>
            <a:ext cx="1260475" cy="1584325"/>
          </a:xfrm>
          <a:prstGeom prst="rect">
            <a:avLst/>
          </a:prstGeom>
          <a:pattFill prst="dashHorz">
            <a:fgClr>
              <a:schemeClr val="tx2"/>
            </a:fgClr>
            <a:bgClr>
              <a:srgbClr val="CCEC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4101" name="Rectangle 17" descr="横虚线"/>
          <p:cNvSpPr>
            <a:spLocks noChangeArrowheads="1"/>
          </p:cNvSpPr>
          <p:nvPr/>
        </p:nvSpPr>
        <p:spPr bwMode="auto">
          <a:xfrm>
            <a:off x="684213" y="3429000"/>
            <a:ext cx="2519362" cy="2339975"/>
          </a:xfrm>
          <a:prstGeom prst="rect">
            <a:avLst/>
          </a:prstGeom>
          <a:pattFill prst="dashHorz">
            <a:fgClr>
              <a:schemeClr val="tx2"/>
            </a:fgClr>
            <a:bgClr>
              <a:srgbClr val="CCEC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571500" y="1011238"/>
            <a:ext cx="3576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．液体压强计算式：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0" y="3276600"/>
            <a:ext cx="3810000" cy="2684463"/>
          </a:xfrm>
          <a:prstGeom prst="rect">
            <a:avLst/>
          </a:prstGeom>
          <a:noFill/>
          <a:ln w="28575">
            <a:solidFill>
              <a:srgbClr val="F7994B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Calibri" pitchFamily="34" charset="0"/>
              </a:rPr>
              <a:t>         只需考虑液体密度和深度，不用考虑液体质量、形状等问题。其中</a:t>
            </a:r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深度</a:t>
            </a:r>
            <a:r>
              <a:rPr lang="zh-CN" altLang="en-US" sz="2800" b="1">
                <a:latin typeface="Calibri" pitchFamily="34" charset="0"/>
              </a:rPr>
              <a:t>是指所求点到自由液面的距离。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27088" y="1700213"/>
          <a:ext cx="75612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2933700" imgH="419100" progId="">
                  <p:embed/>
                </p:oleObj>
              </mc:Choice>
              <mc:Fallback>
                <p:oleObj name="Equation" r:id="rId4" imgW="29337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7561262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828800" y="3276600"/>
          <a:ext cx="865188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Flash Document" r:id="rId6" imgW="865440" imgH="1832760" progId="">
                  <p:embed/>
                </p:oleObj>
              </mc:Choice>
              <mc:Fallback>
                <p:oleObj name="Flash Document" r:id="rId6" imgW="865440" imgH="1832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276600"/>
                        <a:ext cx="865188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590800" y="4953000"/>
            <a:ext cx="1828800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024188" y="3465513"/>
            <a:ext cx="0" cy="15128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lg"/>
            <a:tailEnd type="triangle" w="med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106" name="Group 16"/>
          <p:cNvGrpSpPr>
            <a:grpSpLocks/>
          </p:cNvGrpSpPr>
          <p:nvPr/>
        </p:nvGrpSpPr>
        <p:grpSpPr bwMode="auto">
          <a:xfrm>
            <a:off x="647700" y="3068638"/>
            <a:ext cx="3852863" cy="2700337"/>
            <a:chOff x="408" y="1933"/>
            <a:chExt cx="2427" cy="1701"/>
          </a:xfrm>
        </p:grpSpPr>
        <p:sp>
          <p:nvSpPr>
            <p:cNvPr id="4109" name="Line 11"/>
            <p:cNvSpPr>
              <a:spLocks noChangeShapeType="1"/>
            </p:cNvSpPr>
            <p:nvPr/>
          </p:nvSpPr>
          <p:spPr bwMode="auto">
            <a:xfrm>
              <a:off x="408" y="1955"/>
              <a:ext cx="0" cy="16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>
              <a:off x="2041" y="1933"/>
              <a:ext cx="0" cy="6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Line 13"/>
            <p:cNvSpPr>
              <a:spLocks noChangeShapeType="1"/>
            </p:cNvSpPr>
            <p:nvPr/>
          </p:nvSpPr>
          <p:spPr bwMode="auto">
            <a:xfrm>
              <a:off x="408" y="3634"/>
              <a:ext cx="24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Line 14"/>
            <p:cNvSpPr>
              <a:spLocks noChangeShapeType="1"/>
            </p:cNvSpPr>
            <p:nvPr/>
          </p:nvSpPr>
          <p:spPr bwMode="auto">
            <a:xfrm>
              <a:off x="2041" y="2591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Line 15"/>
            <p:cNvSpPr>
              <a:spLocks noChangeShapeType="1"/>
            </p:cNvSpPr>
            <p:nvPr/>
          </p:nvSpPr>
          <p:spPr bwMode="auto">
            <a:xfrm>
              <a:off x="2835" y="2591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7" name="Line 19"/>
          <p:cNvSpPr>
            <a:spLocks noChangeShapeType="1"/>
          </p:cNvSpPr>
          <p:nvPr/>
        </p:nvSpPr>
        <p:spPr bwMode="auto">
          <a:xfrm>
            <a:off x="684213" y="3429000"/>
            <a:ext cx="2519362" cy="0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10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50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ChangeArrowheads="1"/>
          </p:cNvSpPr>
          <p:nvPr/>
        </p:nvSpPr>
        <p:spPr bwMode="auto">
          <a:xfrm>
            <a:off x="468313" y="908050"/>
            <a:ext cx="82819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Calibri" pitchFamily="34" charset="0"/>
              </a:rPr>
              <a:t>          </a:t>
            </a:r>
            <a:r>
              <a:rPr lang="zh-CN" altLang="en-US" sz="2800" b="1">
                <a:latin typeface="Times New Roman" pitchFamily="18" charset="0"/>
              </a:rPr>
              <a:t>如下图，竖直放置的一容器，甲、乙端封闭。丙端开口向上，容器中注入水后如图。水中在同一水平线上的</a:t>
            </a:r>
            <a:r>
              <a:rPr lang="en-US" altLang="zh-CN" sz="2800" b="1" i="1">
                <a:latin typeface="Times New Roman" pitchFamily="18" charset="0"/>
              </a:rPr>
              <a:t>a</a:t>
            </a:r>
            <a:r>
              <a:rPr lang="zh-CN" altLang="en-US" sz="2800" b="1">
                <a:latin typeface="Times New Roman" pitchFamily="18" charset="0"/>
              </a:rPr>
              <a:t>、</a:t>
            </a:r>
            <a:r>
              <a:rPr lang="en-US" altLang="zh-CN" sz="2800" b="1" i="1">
                <a:latin typeface="Times New Roman" pitchFamily="18" charset="0"/>
              </a:rPr>
              <a:t>b</a:t>
            </a:r>
            <a:r>
              <a:rPr lang="zh-CN" altLang="en-US" sz="2800" b="1">
                <a:latin typeface="Times New Roman" pitchFamily="18" charset="0"/>
              </a:rPr>
              <a:t>、</a:t>
            </a:r>
            <a:r>
              <a:rPr lang="en-US" altLang="zh-CN" sz="2800" b="1" i="1">
                <a:latin typeface="Times New Roman" pitchFamily="18" charset="0"/>
              </a:rPr>
              <a:t>c</a:t>
            </a:r>
            <a:r>
              <a:rPr lang="zh-CN" altLang="en-US" sz="2800" b="1">
                <a:latin typeface="Times New Roman" pitchFamily="18" charset="0"/>
              </a:rPr>
              <a:t>三点的压强分别为</a:t>
            </a:r>
            <a:r>
              <a:rPr lang="en-US" altLang="zh-CN" sz="2800" b="1" i="1">
                <a:latin typeface="Times New Roman" pitchFamily="18" charset="0"/>
              </a:rPr>
              <a:t>p</a:t>
            </a:r>
            <a:r>
              <a:rPr lang="en-US" altLang="zh-CN" sz="2800" b="1" i="1" baseline="-25000">
                <a:latin typeface="Times New Roman" pitchFamily="18" charset="0"/>
              </a:rPr>
              <a:t>a</a:t>
            </a:r>
            <a:r>
              <a:rPr lang="zh-CN" altLang="en-US" sz="2800" b="1">
                <a:latin typeface="Times New Roman" pitchFamily="18" charset="0"/>
              </a:rPr>
              <a:t>、</a:t>
            </a:r>
            <a:r>
              <a:rPr lang="en-US" altLang="zh-CN" sz="2800" b="1" i="1">
                <a:latin typeface="Times New Roman" pitchFamily="18" charset="0"/>
              </a:rPr>
              <a:t>p</a:t>
            </a:r>
            <a:r>
              <a:rPr lang="en-US" altLang="zh-CN" sz="2800" b="1" i="1" baseline="-25000">
                <a:latin typeface="Times New Roman" pitchFamily="18" charset="0"/>
              </a:rPr>
              <a:t>b</a:t>
            </a:r>
            <a:r>
              <a:rPr lang="zh-CN" altLang="en-US" sz="2800" b="1">
                <a:latin typeface="Times New Roman" pitchFamily="18" charset="0"/>
              </a:rPr>
              <a:t>、</a:t>
            </a:r>
            <a:r>
              <a:rPr lang="en-US" altLang="zh-CN" sz="2800" b="1" i="1">
                <a:latin typeface="Times New Roman" pitchFamily="18" charset="0"/>
              </a:rPr>
              <a:t>p</a:t>
            </a:r>
            <a:r>
              <a:rPr lang="en-US" altLang="zh-CN" sz="2800" b="1" i="1" baseline="-25000">
                <a:latin typeface="Times New Roman" pitchFamily="18" charset="0"/>
              </a:rPr>
              <a:t>c</a:t>
            </a:r>
            <a:r>
              <a:rPr lang="zh-CN" altLang="en-US" sz="2800" b="1">
                <a:latin typeface="Times New Roman" pitchFamily="18" charset="0"/>
              </a:rPr>
              <a:t>，那么这三个压强的大小关系是</a:t>
            </a:r>
            <a:r>
              <a:rPr lang="en-US" altLang="zh-CN" sz="2800" b="1">
                <a:latin typeface="Times New Roman" pitchFamily="18" charset="0"/>
              </a:rPr>
              <a:t>_______</a:t>
            </a:r>
            <a:r>
              <a:rPr lang="zh-CN" altLang="en-US" sz="2800" b="1">
                <a:latin typeface="Times New Roman" pitchFamily="18" charset="0"/>
              </a:rPr>
              <a:t>。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5183188" y="2478088"/>
            <a:ext cx="11509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相等</a:t>
            </a:r>
          </a:p>
        </p:txBody>
      </p:sp>
      <p:pic>
        <p:nvPicPr>
          <p:cNvPr id="24580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263" y="3233738"/>
            <a:ext cx="385286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7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14375" y="857250"/>
            <a:ext cx="1790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3</a:t>
            </a:r>
            <a:r>
              <a:rPr lang="zh-CN" altLang="en-US" sz="2800" b="1">
                <a:latin typeface="Times New Roman" pitchFamily="18" charset="0"/>
              </a:rPr>
              <a:t>．连通器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57250" y="1476375"/>
            <a:ext cx="685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latin typeface="Calibri" pitchFamily="34" charset="0"/>
              </a:rPr>
              <a:t>上端开口、下端连通的容器叫做连通器。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038" y="2276475"/>
            <a:ext cx="1982787" cy="3163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55988" y="2490788"/>
            <a:ext cx="5219700" cy="1658937"/>
          </a:xfrm>
          <a:prstGeom prst="rect">
            <a:avLst/>
          </a:prstGeom>
          <a:noFill/>
          <a:ln w="28575">
            <a:solidFill>
              <a:srgbClr val="F7994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Calibri" pitchFamily="34" charset="0"/>
              </a:rPr>
              <a:t>连通器的特点：连通器里装</a:t>
            </a:r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同种液体</a:t>
            </a:r>
            <a:r>
              <a:rPr lang="zh-CN" altLang="en-US" sz="2800" b="1">
                <a:latin typeface="Calibri" pitchFamily="34" charset="0"/>
              </a:rPr>
              <a:t>，当液体</a:t>
            </a:r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不流动时</a:t>
            </a:r>
            <a:r>
              <a:rPr lang="zh-CN" altLang="en-US" sz="2800" b="1">
                <a:latin typeface="Calibri" pitchFamily="34" charset="0"/>
              </a:rPr>
              <a:t>，连通器个部分中的液面总是相平的。</a:t>
            </a:r>
          </a:p>
        </p:txBody>
      </p:sp>
      <p:pic>
        <p:nvPicPr>
          <p:cNvPr id="25606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1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71500" y="1058863"/>
            <a:ext cx="2347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latin typeface="Calibri" pitchFamily="34" charset="0"/>
              </a:rPr>
              <a:t>连通器的应用</a:t>
            </a:r>
          </a:p>
        </p:txBody>
      </p:sp>
      <p:pic>
        <p:nvPicPr>
          <p:cNvPr id="5" name="Picture 13" descr="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1773238"/>
            <a:ext cx="2578100" cy="2268537"/>
          </a:xfrm>
          <a:prstGeom prst="rect">
            <a:avLst/>
          </a:prstGeom>
          <a:noFill/>
          <a:ln w="28575">
            <a:solidFill>
              <a:srgbClr val="F7994B"/>
            </a:solidFill>
            <a:miter lim="800000"/>
            <a:headEnd/>
            <a:tailEnd/>
          </a:ln>
        </p:spPr>
      </p:pic>
      <p:pic>
        <p:nvPicPr>
          <p:cNvPr id="6" name="Picture 11" descr="200701210015228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628775"/>
            <a:ext cx="4716463" cy="23876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2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9713" y="4143375"/>
            <a:ext cx="615791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54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1031875"/>
            <a:ext cx="8153400" cy="5287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Calibri" pitchFamily="34" charset="0"/>
              </a:rPr>
              <a:t>        </a:t>
            </a:r>
            <a:r>
              <a:rPr lang="zh-CN" altLang="en-US" sz="2800" b="1">
                <a:latin typeface="Times New Roman" pitchFamily="18" charset="0"/>
              </a:rPr>
              <a:t>如图，一个重</a:t>
            </a:r>
            <a:r>
              <a:rPr lang="en-US" altLang="zh-CN" sz="2800" b="1">
                <a:latin typeface="Times New Roman" pitchFamily="18" charset="0"/>
              </a:rPr>
              <a:t>4 N</a:t>
            </a:r>
            <a:r>
              <a:rPr lang="zh-CN" altLang="en-US" sz="2800" b="1">
                <a:latin typeface="Times New Roman" pitchFamily="18" charset="0"/>
              </a:rPr>
              <a:t>，底面积为</a:t>
            </a:r>
            <a:r>
              <a:rPr lang="en-US" altLang="zh-CN" sz="2800" b="1">
                <a:latin typeface="Times New Roman" pitchFamily="18" charset="0"/>
              </a:rPr>
              <a:t>20 cm</a:t>
            </a:r>
            <a:r>
              <a:rPr lang="en-US" altLang="zh-CN" sz="2800" b="1" baseline="30000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的薄壁玻璃杯放在水平桌面上，将重</a:t>
            </a:r>
            <a:r>
              <a:rPr lang="en-US" altLang="zh-CN" sz="2800" b="1">
                <a:latin typeface="Times New Roman" pitchFamily="18" charset="0"/>
              </a:rPr>
              <a:t>5 N</a:t>
            </a:r>
            <a:r>
              <a:rPr lang="zh-CN" altLang="en-US" sz="2800" b="1">
                <a:latin typeface="Times New Roman" pitchFamily="18" charset="0"/>
              </a:rPr>
              <a:t>的水倒入杯中，水面到杯底的距离为</a:t>
            </a:r>
            <a:r>
              <a:rPr lang="en-US" altLang="zh-CN" sz="2800" b="1">
                <a:latin typeface="Times New Roman" pitchFamily="18" charset="0"/>
              </a:rPr>
              <a:t>10 cm</a:t>
            </a:r>
            <a:r>
              <a:rPr lang="zh-CN" altLang="en-US" sz="2800" b="1">
                <a:latin typeface="Times New Roman" pitchFamily="18" charset="0"/>
              </a:rPr>
              <a:t>，若</a:t>
            </a:r>
            <a:r>
              <a:rPr lang="en-US" altLang="zh-CN" sz="2800" b="1" i="1">
                <a:latin typeface="Times New Roman" pitchFamily="18" charset="0"/>
              </a:rPr>
              <a:t>g</a:t>
            </a:r>
            <a:r>
              <a:rPr lang="en-US" altLang="zh-CN" sz="2800" b="1">
                <a:latin typeface="Times New Roman" pitchFamily="18" charset="0"/>
              </a:rPr>
              <a:t>=10 N/kg</a:t>
            </a:r>
            <a:r>
              <a:rPr lang="zh-CN" altLang="en-US" sz="2800" b="1">
                <a:latin typeface="Times New Roman" pitchFamily="18" charset="0"/>
              </a:rPr>
              <a:t>，则（   　 ）。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</a:rPr>
              <a:t>      A</a:t>
            </a:r>
            <a:r>
              <a:rPr lang="zh-CN" altLang="en-US" sz="2800" b="1">
                <a:latin typeface="Times New Roman" pitchFamily="18" charset="0"/>
              </a:rPr>
              <a:t>．水对杯底的压强为</a:t>
            </a:r>
            <a:r>
              <a:rPr lang="en-US" altLang="zh-CN" sz="2800" b="1">
                <a:latin typeface="Times New Roman" pitchFamily="18" charset="0"/>
              </a:rPr>
              <a:t>2 500 Pa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</a:rPr>
              <a:t>      B</a:t>
            </a:r>
            <a:r>
              <a:rPr lang="zh-CN" altLang="en-US" sz="2800" b="1">
                <a:latin typeface="Times New Roman" pitchFamily="18" charset="0"/>
              </a:rPr>
              <a:t>．水对杯底的压力为</a:t>
            </a:r>
            <a:r>
              <a:rPr lang="en-US" altLang="zh-CN" sz="2800" b="1">
                <a:latin typeface="Times New Roman" pitchFamily="18" charset="0"/>
              </a:rPr>
              <a:t>2 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</a:rPr>
              <a:t>      C</a:t>
            </a:r>
            <a:r>
              <a:rPr lang="zh-CN" altLang="en-US" sz="2800" b="1">
                <a:latin typeface="Times New Roman" pitchFamily="18" charset="0"/>
              </a:rPr>
              <a:t>．盛有水的玻璃杯对桌面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             的压力为</a:t>
            </a:r>
            <a:r>
              <a:rPr lang="en-US" altLang="zh-CN" sz="2800" b="1">
                <a:latin typeface="Times New Roman" pitchFamily="18" charset="0"/>
              </a:rPr>
              <a:t>4 N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</a:rPr>
              <a:t>      D</a:t>
            </a:r>
            <a:r>
              <a:rPr lang="zh-CN" altLang="en-US" sz="2800" b="1">
                <a:latin typeface="Times New Roman" pitchFamily="18" charset="0"/>
              </a:rPr>
              <a:t>．盛有水的玻璃杯对桌面的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             压强为</a:t>
            </a:r>
            <a:r>
              <a:rPr lang="en-US" altLang="zh-CN" sz="2800" b="1">
                <a:latin typeface="Times New Roman" pitchFamily="18" charset="0"/>
              </a:rPr>
              <a:t>4 500 Pa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086475" y="3429000"/>
          <a:ext cx="205740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Flash Document" r:id="rId4" imgW="3660840" imgH="2164680" progId="">
                  <p:embed/>
                </p:oleObj>
              </mc:Choice>
              <mc:Fallback>
                <p:oleObj name="Flash Document" r:id="rId4" imgW="3660840" imgH="216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429000"/>
                        <a:ext cx="205740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92200" y="2676525"/>
            <a:ext cx="682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</a:rPr>
              <a:t>BD</a:t>
            </a:r>
            <a:endParaRPr lang="zh-CN" altLang="en-US" sz="280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512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5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476250" y="3043238"/>
            <a:ext cx="757238" cy="406400"/>
          </a:xfrm>
          <a:prstGeom prst="rect">
            <a:avLst/>
          </a:prstGeom>
          <a:solidFill>
            <a:srgbClr val="FFDEBD"/>
          </a:solidFill>
          <a:ln w="19050">
            <a:solidFill>
              <a:srgbClr val="F7994B"/>
            </a:solidFill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algn="ctr" eaLnBrk="1" hangingPunct="1"/>
            <a:r>
              <a:rPr lang="zh-CN" altLang="en-US" sz="2400" b="1">
                <a:latin typeface="宋体" charset="-122"/>
              </a:rPr>
              <a:t>压力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1339850" y="2827338"/>
            <a:ext cx="674688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1" hangingPunct="1"/>
            <a:r>
              <a:rPr lang="zh-CN" altLang="en-US" sz="2400" b="1">
                <a:latin typeface="宋体" charset="-122"/>
              </a:rPr>
              <a:t>作用</a:t>
            </a:r>
            <a:endParaRPr lang="en-US" altLang="zh-CN" sz="2400" b="1">
              <a:latin typeface="宋体" charset="-122"/>
            </a:endParaRPr>
          </a:p>
          <a:p>
            <a:pPr eaLnBrk="1" hangingPunct="1"/>
            <a:r>
              <a:rPr lang="zh-CN" altLang="en-US" sz="2400" b="1">
                <a:latin typeface="宋体" charset="-122"/>
              </a:rPr>
              <a:t>效果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2132013" y="3043238"/>
            <a:ext cx="842962" cy="406400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algn="ctr" eaLnBrk="1" hangingPunct="1"/>
            <a:r>
              <a:rPr lang="zh-CN" altLang="en-US" sz="2400" b="1">
                <a:latin typeface="宋体" charset="-122"/>
              </a:rPr>
              <a:t>压强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rot="5400000">
            <a:off x="694532" y="3690144"/>
            <a:ext cx="28575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5400000">
            <a:off x="2350294" y="3717131"/>
            <a:ext cx="28575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8"/>
          <p:cNvSpPr txBox="1">
            <a:spLocks noChangeArrowheads="1"/>
          </p:cNvSpPr>
          <p:nvPr/>
        </p:nvSpPr>
        <p:spPr bwMode="auto">
          <a:xfrm>
            <a:off x="3492500" y="1538288"/>
            <a:ext cx="979488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latin typeface="宋体" charset="-122"/>
              </a:rPr>
              <a:t>压 强</a:t>
            </a:r>
          </a:p>
        </p:txBody>
      </p:sp>
      <p:sp>
        <p:nvSpPr>
          <p:cNvPr id="1034" name="TextBox 19"/>
          <p:cNvSpPr txBox="1">
            <a:spLocks noChangeArrowheads="1"/>
          </p:cNvSpPr>
          <p:nvPr/>
        </p:nvSpPr>
        <p:spPr bwMode="auto">
          <a:xfrm>
            <a:off x="3384550" y="3078163"/>
            <a:ext cx="1511300" cy="461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1" hangingPunct="1"/>
            <a:r>
              <a:rPr lang="zh-CN" altLang="en-US" sz="2400" b="1">
                <a:latin typeface="宋体" charset="-122"/>
              </a:rPr>
              <a:t>液体压强</a:t>
            </a:r>
          </a:p>
        </p:txBody>
      </p:sp>
      <p:sp>
        <p:nvSpPr>
          <p:cNvPr id="1035" name="TextBox 20"/>
          <p:cNvSpPr txBox="1">
            <a:spLocks noChangeArrowheads="1"/>
          </p:cNvSpPr>
          <p:nvPr/>
        </p:nvSpPr>
        <p:spPr bwMode="auto">
          <a:xfrm>
            <a:off x="3419475" y="5192713"/>
            <a:ext cx="143192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latin typeface="宋体" charset="-122"/>
              </a:rPr>
              <a:t>大气压强</a:t>
            </a:r>
          </a:p>
        </p:txBody>
      </p:sp>
      <p:sp>
        <p:nvSpPr>
          <p:cNvPr id="1036" name="TextBox 23"/>
          <p:cNvSpPr txBox="1">
            <a:spLocks noChangeArrowheads="1"/>
          </p:cNvSpPr>
          <p:nvPr/>
        </p:nvSpPr>
        <p:spPr bwMode="auto">
          <a:xfrm>
            <a:off x="5003800" y="942975"/>
            <a:ext cx="3841750" cy="1625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2400" b="1">
                <a:latin typeface="宋体" charset="-122"/>
              </a:rPr>
              <a:t>与压力作用效果有关的因素</a:t>
            </a:r>
            <a:endParaRPr lang="en-US" altLang="zh-CN" sz="2400" b="1">
              <a:latin typeface="宋体" charset="-122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2400" b="1">
                <a:latin typeface="宋体" charset="-122"/>
              </a:rPr>
              <a:t>公式</a:t>
            </a:r>
            <a:endParaRPr lang="en-US" altLang="zh-CN" sz="2400" b="1">
              <a:latin typeface="宋体" charset="-122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2400" b="1">
                <a:latin typeface="宋体" charset="-122"/>
              </a:rPr>
              <a:t>增大与减小压强</a:t>
            </a:r>
          </a:p>
        </p:txBody>
      </p:sp>
      <p:sp>
        <p:nvSpPr>
          <p:cNvPr id="25" name="左大括号 24"/>
          <p:cNvSpPr>
            <a:spLocks/>
          </p:cNvSpPr>
          <p:nvPr/>
        </p:nvSpPr>
        <p:spPr bwMode="auto">
          <a:xfrm>
            <a:off x="4895850" y="3005138"/>
            <a:ext cx="360363" cy="720725"/>
          </a:xfrm>
          <a:prstGeom prst="lef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1038" name="TextBox 25"/>
          <p:cNvSpPr txBox="1">
            <a:spLocks noChangeArrowheads="1"/>
          </p:cNvSpPr>
          <p:nvPr/>
        </p:nvSpPr>
        <p:spPr bwMode="auto">
          <a:xfrm>
            <a:off x="5291138" y="2717800"/>
            <a:ext cx="757237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特点</a:t>
            </a:r>
          </a:p>
        </p:txBody>
      </p:sp>
      <p:sp>
        <p:nvSpPr>
          <p:cNvPr id="1039" name="TextBox 27"/>
          <p:cNvSpPr txBox="1">
            <a:spLocks noChangeArrowheads="1"/>
          </p:cNvSpPr>
          <p:nvPr/>
        </p:nvSpPr>
        <p:spPr bwMode="auto">
          <a:xfrm>
            <a:off x="5219700" y="3981450"/>
            <a:ext cx="38512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现象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测量：托里拆利实验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      标准大气压</a:t>
            </a:r>
            <a:r>
              <a:rPr lang="en-US" altLang="zh-CN" sz="2400" b="1">
                <a:latin typeface="Times New Roman" pitchFamily="18" charset="0"/>
              </a:rPr>
              <a:t>10</a:t>
            </a:r>
            <a:r>
              <a:rPr lang="en-US" altLang="zh-CN" sz="2400" b="1" baseline="30000">
                <a:latin typeface="Times New Roman" pitchFamily="18" charset="0"/>
              </a:rPr>
              <a:t>5</a:t>
            </a:r>
            <a:r>
              <a:rPr lang="en-US" altLang="zh-CN" sz="2400" b="1">
                <a:latin typeface="Times New Roman" pitchFamily="18" charset="0"/>
              </a:rPr>
              <a:t>Pa</a:t>
            </a:r>
            <a:r>
              <a:rPr lang="zh-CN" altLang="en-US" sz="2400" b="1">
                <a:latin typeface="Times New Roman" pitchFamily="18" charset="0"/>
              </a:rPr>
              <a:t> </a:t>
            </a:r>
            <a:r>
              <a:rPr lang="zh-CN" altLang="en-US" sz="2400" b="1">
                <a:latin typeface="宋体" charset="-122"/>
              </a:rPr>
              <a:t> </a:t>
            </a:r>
            <a:endParaRPr lang="en-US" altLang="zh-CN" sz="2400" b="1">
              <a:latin typeface="宋体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特点：随高度的增加而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      减小</a:t>
            </a:r>
            <a:endParaRPr lang="en-US" altLang="zh-CN" sz="2400" b="1">
              <a:latin typeface="宋体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应用：活塞式抽水机离心泵</a:t>
            </a:r>
            <a:endParaRPr lang="zh-CN" altLang="en-US" sz="2000" b="1">
              <a:latin typeface="宋体" charset="-122"/>
            </a:endParaRPr>
          </a:p>
        </p:txBody>
      </p:sp>
      <p:cxnSp>
        <p:nvCxnSpPr>
          <p:cNvPr id="1040" name="直接箭头连接符 36"/>
          <p:cNvCxnSpPr>
            <a:cxnSpLocks noChangeShapeType="1"/>
            <a:endCxn id="1030" idx="1"/>
          </p:cNvCxnSpPr>
          <p:nvPr/>
        </p:nvCxnSpPr>
        <p:spPr bwMode="auto">
          <a:xfrm flipV="1">
            <a:off x="1344613" y="3246438"/>
            <a:ext cx="777875" cy="79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41" name="TextBox 25"/>
          <p:cNvSpPr txBox="1">
            <a:spLocks noChangeArrowheads="1"/>
          </p:cNvSpPr>
          <p:nvPr/>
        </p:nvSpPr>
        <p:spPr bwMode="auto">
          <a:xfrm>
            <a:off x="5219700" y="3438525"/>
            <a:ext cx="2635250" cy="530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连通器原理及应用</a:t>
            </a:r>
          </a:p>
        </p:txBody>
      </p:sp>
      <p:sp>
        <p:nvSpPr>
          <p:cNvPr id="4" name="左大括号 24"/>
          <p:cNvSpPr>
            <a:spLocks/>
          </p:cNvSpPr>
          <p:nvPr/>
        </p:nvSpPr>
        <p:spPr bwMode="auto">
          <a:xfrm>
            <a:off x="5940425" y="2790825"/>
            <a:ext cx="360363" cy="503238"/>
          </a:xfrm>
          <a:prstGeom prst="lef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1043" name="TextBox 25"/>
          <p:cNvSpPr txBox="1">
            <a:spLocks noChangeArrowheads="1"/>
          </p:cNvSpPr>
          <p:nvPr/>
        </p:nvSpPr>
        <p:spPr bwMode="auto">
          <a:xfrm>
            <a:off x="6372225" y="2573338"/>
            <a:ext cx="2159000" cy="968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方向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宋体" charset="-122"/>
              </a:rPr>
              <a:t>大小</a:t>
            </a:r>
            <a:r>
              <a:rPr lang="en-US" altLang="zh-CN" sz="2400" b="1" i="1">
                <a:latin typeface="Times New Roman" pitchFamily="18" charset="0"/>
              </a:rPr>
              <a:t>p </a:t>
            </a:r>
            <a:r>
              <a:rPr lang="en-US" altLang="zh-CN" sz="2400" b="1">
                <a:latin typeface="宋体" charset="-122"/>
              </a:rPr>
              <a:t>=</a:t>
            </a:r>
            <a:r>
              <a:rPr lang="el-GR" altLang="zh-CN" sz="2400" b="1" i="1">
                <a:latin typeface="Symbol" pitchFamily="18" charset="2"/>
              </a:rPr>
              <a:t>r</a:t>
            </a:r>
            <a:r>
              <a:rPr lang="en-US" altLang="zh-CN" sz="2400" b="1" i="1">
                <a:latin typeface="宋体" charset="-122"/>
              </a:rPr>
              <a:t>gh</a:t>
            </a:r>
            <a:endParaRPr lang="zh-CN" altLang="en-US" sz="2400" b="1">
              <a:latin typeface="宋体" charset="-122"/>
            </a:endParaRPr>
          </a:p>
        </p:txBody>
      </p:sp>
      <p:graphicFrame>
        <p:nvGraphicFramePr>
          <p:cNvPr id="1026" name="Object 30"/>
          <p:cNvGraphicFramePr>
            <a:graphicFrameLocks noChangeAspect="1"/>
          </p:cNvGraphicFramePr>
          <p:nvPr/>
        </p:nvGraphicFramePr>
        <p:xfrm>
          <a:off x="5808663" y="1376363"/>
          <a:ext cx="9810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457002" imgH="406224" progId="">
                  <p:embed/>
                </p:oleObj>
              </mc:Choice>
              <mc:Fallback>
                <p:oleObj name="Equation" r:id="rId5" imgW="457002" imgH="4062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1376363"/>
                        <a:ext cx="9810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4" name="Group 36"/>
          <p:cNvGrpSpPr>
            <a:grpSpLocks/>
          </p:cNvGrpSpPr>
          <p:nvPr/>
        </p:nvGrpSpPr>
        <p:grpSpPr bwMode="auto">
          <a:xfrm>
            <a:off x="2992438" y="1808163"/>
            <a:ext cx="427037" cy="3657600"/>
            <a:chOff x="1885" y="935"/>
            <a:chExt cx="269" cy="2350"/>
          </a:xfrm>
        </p:grpSpPr>
        <p:sp>
          <p:nvSpPr>
            <p:cNvPr id="18" name="左大括号 17"/>
            <p:cNvSpPr>
              <a:spLocks/>
            </p:cNvSpPr>
            <p:nvPr/>
          </p:nvSpPr>
          <p:spPr bwMode="auto">
            <a:xfrm>
              <a:off x="1885" y="935"/>
              <a:ext cx="269" cy="2350"/>
            </a:xfrm>
            <a:prstGeom prst="leftBrace">
              <a:avLst>
                <a:gd name="adj1" fmla="val 0"/>
                <a:gd name="adj2" fmla="val 41449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>
                <a:latin typeface="+mj-ea"/>
                <a:ea typeface="+mj-ea"/>
              </a:endParaRPr>
            </a:p>
          </p:txBody>
        </p:sp>
        <p:sp>
          <p:nvSpPr>
            <p:cNvPr id="1059" name="Line 31"/>
            <p:cNvSpPr>
              <a:spLocks noChangeShapeType="1"/>
            </p:cNvSpPr>
            <p:nvPr/>
          </p:nvSpPr>
          <p:spPr bwMode="auto">
            <a:xfrm>
              <a:off x="1927" y="1911"/>
              <a:ext cx="1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45" name="Group 37"/>
          <p:cNvGrpSpPr>
            <a:grpSpLocks/>
          </p:cNvGrpSpPr>
          <p:nvPr/>
        </p:nvGrpSpPr>
        <p:grpSpPr bwMode="auto">
          <a:xfrm>
            <a:off x="4859338" y="4256088"/>
            <a:ext cx="396875" cy="2232025"/>
            <a:chOff x="3061" y="2523"/>
            <a:chExt cx="250" cy="1406"/>
          </a:xfrm>
        </p:grpSpPr>
        <p:sp>
          <p:nvSpPr>
            <p:cNvPr id="27" name="左大括号 26"/>
            <p:cNvSpPr>
              <a:spLocks/>
            </p:cNvSpPr>
            <p:nvPr/>
          </p:nvSpPr>
          <p:spPr bwMode="auto">
            <a:xfrm>
              <a:off x="3061" y="2523"/>
              <a:ext cx="225" cy="140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>
                <a:latin typeface="+mj-ea"/>
                <a:ea typeface="+mj-ea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>
              <a:off x="3175" y="2795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3175" y="336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46" name="Group 35"/>
          <p:cNvGrpSpPr>
            <a:grpSpLocks/>
          </p:cNvGrpSpPr>
          <p:nvPr/>
        </p:nvGrpSpPr>
        <p:grpSpPr bwMode="auto">
          <a:xfrm>
            <a:off x="4500563" y="1231900"/>
            <a:ext cx="431800" cy="1079500"/>
            <a:chOff x="2835" y="618"/>
            <a:chExt cx="272" cy="680"/>
          </a:xfrm>
        </p:grpSpPr>
        <p:sp>
          <p:nvSpPr>
            <p:cNvPr id="23" name="左大括号 22"/>
            <p:cNvSpPr>
              <a:spLocks/>
            </p:cNvSpPr>
            <p:nvPr/>
          </p:nvSpPr>
          <p:spPr bwMode="auto">
            <a:xfrm>
              <a:off x="2835" y="618"/>
              <a:ext cx="272" cy="68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>
                <a:latin typeface="+mj-ea"/>
                <a:ea typeface="+mj-ea"/>
              </a:endParaRPr>
            </a:p>
          </p:txBody>
        </p:sp>
        <p:sp>
          <p:nvSpPr>
            <p:cNvPr id="1054" name="Line 34"/>
            <p:cNvSpPr>
              <a:spLocks noChangeShapeType="1"/>
            </p:cNvSpPr>
            <p:nvPr/>
          </p:nvSpPr>
          <p:spPr bwMode="auto">
            <a:xfrm>
              <a:off x="2971" y="958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" name="TextBox 8"/>
          <p:cNvSpPr>
            <a:spLocks noChangeArrowheads="1"/>
          </p:cNvSpPr>
          <p:nvPr/>
        </p:nvSpPr>
        <p:spPr bwMode="auto">
          <a:xfrm>
            <a:off x="287338" y="3897313"/>
            <a:ext cx="1390650" cy="1641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宋体" charset="-122"/>
              </a:rPr>
              <a:t>方向：垂直指向受压物体表面</a:t>
            </a:r>
            <a:endParaRPr lang="en-US" altLang="zh-CN" sz="2800" b="1">
              <a:solidFill>
                <a:srgbClr val="000000"/>
              </a:solidFill>
              <a:latin typeface="宋体" charset="-122"/>
            </a:endParaRPr>
          </a:p>
        </p:txBody>
      </p:sp>
      <p:sp>
        <p:nvSpPr>
          <p:cNvPr id="10" name="TextBox 8"/>
          <p:cNvSpPr>
            <a:spLocks noChangeArrowheads="1"/>
          </p:cNvSpPr>
          <p:nvPr/>
        </p:nvSpPr>
        <p:spPr bwMode="auto">
          <a:xfrm>
            <a:off x="1979613" y="4005263"/>
            <a:ext cx="1108075" cy="1249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宋体" charset="-122"/>
              </a:rPr>
              <a:t>单位：帕斯卡（</a:t>
            </a:r>
            <a:r>
              <a:rPr lang="en-US" altLang="zh-CN" sz="2400" b="1">
                <a:solidFill>
                  <a:srgbClr val="000000"/>
                </a:solidFill>
                <a:latin typeface="Times New Roman" pitchFamily="18" charset="0"/>
              </a:rPr>
              <a:t>Pa</a:t>
            </a:r>
            <a:r>
              <a:rPr lang="zh-CN" altLang="en-US" sz="2400" b="1">
                <a:solidFill>
                  <a:srgbClr val="000000"/>
                </a:solidFill>
                <a:latin typeface="宋体" charset="-122"/>
              </a:rPr>
              <a:t>）</a:t>
            </a:r>
          </a:p>
        </p:txBody>
      </p:sp>
      <p:grpSp>
        <p:nvGrpSpPr>
          <p:cNvPr id="1049" name="Group 63"/>
          <p:cNvGrpSpPr>
            <a:grpSpLocks/>
          </p:cNvGrpSpPr>
          <p:nvPr/>
        </p:nvGrpSpPr>
        <p:grpSpPr bwMode="auto">
          <a:xfrm>
            <a:off x="2992438" y="133350"/>
            <a:ext cx="2846387" cy="685800"/>
            <a:chOff x="3940" y="1200"/>
            <a:chExt cx="1793" cy="432"/>
          </a:xfrm>
        </p:grpSpPr>
        <p:sp>
          <p:nvSpPr>
            <p:cNvPr id="4122" name="Rectangle 59"/>
            <p:cNvSpPr>
              <a:spLocks noChangeArrowheads="1"/>
            </p:cNvSpPr>
            <p:nvPr/>
          </p:nvSpPr>
          <p:spPr bwMode="auto">
            <a:xfrm>
              <a:off x="3940" y="1200"/>
              <a:ext cx="1724" cy="4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7D7547"/>
              </a:outerShdw>
            </a:effectLst>
          </p:spPr>
          <p:txBody>
            <a:bodyPr wrap="none" anchor="ctr"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51" name="AutoShape 60"/>
            <p:cNvSpPr>
              <a:spLocks noChangeArrowheads="1"/>
            </p:cNvSpPr>
            <p:nvPr/>
          </p:nvSpPr>
          <p:spPr bwMode="auto">
            <a:xfrm>
              <a:off x="3940" y="1200"/>
              <a:ext cx="318" cy="432"/>
            </a:xfrm>
            <a:prstGeom prst="homePlate">
              <a:avLst>
                <a:gd name="adj" fmla="val 25000"/>
              </a:avLst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4124" name="Rectangle 2"/>
            <p:cNvSpPr>
              <a:spLocks noChangeArrowheads="1"/>
            </p:cNvSpPr>
            <p:nvPr/>
          </p:nvSpPr>
          <p:spPr bwMode="auto">
            <a:xfrm>
              <a:off x="4197" y="1269"/>
              <a:ext cx="153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b"/>
            <a:lstStyle/>
            <a:p>
              <a:pPr eaLnBrk="1" hangingPunct="1">
                <a:buFont typeface="Arial" pitchFamily="34" charset="0"/>
                <a:buNone/>
                <a:defRPr/>
              </a:pPr>
              <a:r>
                <a:rPr lang="zh-CN" altLang="en-US" sz="4000" b="1">
                  <a:solidFill>
                    <a:schemeClr val="bg1"/>
                  </a:solidFill>
                  <a:latin typeface="汉仪粗黑简" pitchFamily="49" charset="-122"/>
                  <a:ea typeface="黑体" pitchFamily="49" charset="-122"/>
                </a:rPr>
                <a:t>知识结构</a:t>
              </a:r>
              <a:endParaRPr lang="zh-CN" altLang="en-US" sz="4000" b="1">
                <a:solidFill>
                  <a:schemeClr val="bg1"/>
                </a:solidFill>
                <a:latin typeface="Arial" pitchFamily="34" charset="0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855663" y="531813"/>
            <a:ext cx="3609975" cy="835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隶书" pitchFamily="49" charset="-122"/>
              </a:rPr>
              <a:t>三、大气压强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41338" y="1577975"/>
            <a:ext cx="3219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1</a:t>
            </a:r>
            <a:r>
              <a:rPr lang="zh-CN" altLang="en-US" sz="2800" b="1">
                <a:latin typeface="Calibri" pitchFamily="34" charset="0"/>
              </a:rPr>
              <a:t>．证明大气压存在</a:t>
            </a:r>
          </a:p>
        </p:txBody>
      </p:sp>
      <p:pic>
        <p:nvPicPr>
          <p:cNvPr id="7" name="Picture 2" descr="吸饮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329113"/>
            <a:ext cx="2387600" cy="1984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76475"/>
            <a:ext cx="2916237" cy="18192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49" name="Picture 13" descr="吸盘挂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292600"/>
            <a:ext cx="2376488" cy="20621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50" name="Picture 14" descr="8-16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9225" y="2097088"/>
            <a:ext cx="1692275" cy="201771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51" name="Picture 15" descr="真空吸盘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13" y="4292600"/>
            <a:ext cx="2535237" cy="206851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9952" name="Picture 16" descr="瓶子吞鸡蛋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6938" y="2097088"/>
            <a:ext cx="2700337" cy="20256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765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1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71500" y="822325"/>
            <a:ext cx="607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．测定大气压数值：托里拆利实验。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892425" y="4560888"/>
          <a:ext cx="30305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1117600" imgH="241300" progId="">
                  <p:embed/>
                </p:oleObj>
              </mc:Choice>
              <mc:Fallback>
                <p:oleObj name="Equation" r:id="rId4" imgW="11176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4560888"/>
                        <a:ext cx="30305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162175" y="5291138"/>
            <a:ext cx="4408488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CC0000"/>
                </a:solidFill>
              </a:rPr>
              <a:t>标准大气压</a:t>
            </a:r>
            <a:r>
              <a:rPr kumimoji="1" lang="zh-CN" altLang="en-US" sz="2800" b="1" dirty="0">
                <a:solidFill>
                  <a:srgbClr val="CC0000"/>
                </a:solidFill>
              </a:rPr>
              <a:t>＝</a:t>
            </a:r>
            <a:r>
              <a:rPr kumimoji="1" lang="en-US" altLang="zh-CN" sz="2800" b="1" dirty="0">
                <a:solidFill>
                  <a:srgbClr val="CC0000"/>
                </a:solidFill>
              </a:rPr>
              <a:t>1.01×10</a:t>
            </a:r>
            <a:r>
              <a:rPr kumimoji="1" lang="en-US" altLang="zh-CN" sz="2800" b="1" baseline="30000" dirty="0">
                <a:solidFill>
                  <a:srgbClr val="CC0000"/>
                </a:solidFill>
              </a:rPr>
              <a:t>5 </a:t>
            </a:r>
            <a:r>
              <a:rPr kumimoji="1" lang="en-US" altLang="zh-CN" sz="2800" b="1" dirty="0">
                <a:solidFill>
                  <a:srgbClr val="CC0000"/>
                </a:solidFill>
              </a:rPr>
              <a:t>Pa</a:t>
            </a:r>
            <a:endParaRPr kumimoji="1" lang="zh-CN" altLang="en-US" sz="2800" b="1" dirty="0">
              <a:solidFill>
                <a:srgbClr val="CC0000"/>
              </a:solidFill>
            </a:endParaRPr>
          </a:p>
        </p:txBody>
      </p:sp>
      <p:pic>
        <p:nvPicPr>
          <p:cNvPr id="6149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1592263"/>
            <a:ext cx="69421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0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98525" y="1031875"/>
            <a:ext cx="5005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3</a:t>
            </a:r>
            <a:r>
              <a:rPr lang="zh-CN" altLang="en-US" sz="2800" b="1">
                <a:latin typeface="Times New Roman" pitchFamily="18" charset="0"/>
              </a:rPr>
              <a:t>．大气压随高度的增加而减小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49300" y="2316163"/>
            <a:ext cx="1255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zh-CN" altLang="en-US" sz="2800" b="1">
                <a:latin typeface="Calibri" pitchFamily="34" charset="0"/>
              </a:rPr>
              <a:t>气压计</a:t>
            </a: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051050" y="2236788"/>
            <a:ext cx="211138" cy="871537"/>
          </a:xfrm>
          <a:custGeom>
            <a:avLst/>
            <a:gdLst>
              <a:gd name="T0" fmla="*/ 2147483647 w 49"/>
              <a:gd name="T1" fmla="*/ 0 h 769"/>
              <a:gd name="T2" fmla="*/ 2147483647 w 49"/>
              <a:gd name="T3" fmla="*/ 2147483647 h 769"/>
              <a:gd name="T4" fmla="*/ 2147483647 w 49"/>
              <a:gd name="T5" fmla="*/ 2147483647 h 769"/>
              <a:gd name="T6" fmla="*/ 2147483647 w 49"/>
              <a:gd name="T7" fmla="*/ 2147483647 h 769"/>
              <a:gd name="T8" fmla="*/ 2147483647 w 49"/>
              <a:gd name="T9" fmla="*/ 2147483647 h 769"/>
              <a:gd name="T10" fmla="*/ 2147483647 w 49"/>
              <a:gd name="T11" fmla="*/ 2147483647 h 769"/>
              <a:gd name="T12" fmla="*/ 2147483647 w 49"/>
              <a:gd name="T13" fmla="*/ 2147483647 h 769"/>
              <a:gd name="T14" fmla="*/ 2147483647 w 49"/>
              <a:gd name="T15" fmla="*/ 2147483647 h 769"/>
              <a:gd name="T16" fmla="*/ 2147483647 w 49"/>
              <a:gd name="T17" fmla="*/ 2147483647 h 769"/>
              <a:gd name="T18" fmla="*/ 2147483647 w 49"/>
              <a:gd name="T19" fmla="*/ 2147483647 h 769"/>
              <a:gd name="T20" fmla="*/ 2147483647 w 49"/>
              <a:gd name="T21" fmla="*/ 2147483647 h 769"/>
              <a:gd name="T22" fmla="*/ 2147483647 w 49"/>
              <a:gd name="T23" fmla="*/ 2147483647 h 769"/>
              <a:gd name="T24" fmla="*/ 2147483647 w 49"/>
              <a:gd name="T25" fmla="*/ 2147483647 h 769"/>
              <a:gd name="T26" fmla="*/ 2147483647 w 49"/>
              <a:gd name="T27" fmla="*/ 2147483647 h 769"/>
              <a:gd name="T28" fmla="*/ 2147483647 w 49"/>
              <a:gd name="T29" fmla="*/ 2147483647 h 769"/>
              <a:gd name="T30" fmla="*/ 2147483647 w 49"/>
              <a:gd name="T31" fmla="*/ 2147483647 h 769"/>
              <a:gd name="T32" fmla="*/ 2147483647 w 49"/>
              <a:gd name="T33" fmla="*/ 2147483647 h 769"/>
              <a:gd name="T34" fmla="*/ 2147483647 w 49"/>
              <a:gd name="T35" fmla="*/ 2147483647 h 769"/>
              <a:gd name="T36" fmla="*/ 2147483647 w 49"/>
              <a:gd name="T37" fmla="*/ 2147483647 h 769"/>
              <a:gd name="T38" fmla="*/ 2147483647 w 49"/>
              <a:gd name="T39" fmla="*/ 2147483647 h 769"/>
              <a:gd name="T40" fmla="*/ 2147483647 w 49"/>
              <a:gd name="T41" fmla="*/ 2147483647 h 769"/>
              <a:gd name="T42" fmla="*/ 2147483647 w 49"/>
              <a:gd name="T43" fmla="*/ 2147483647 h 769"/>
              <a:gd name="T44" fmla="*/ 2147483647 w 49"/>
              <a:gd name="T45" fmla="*/ 2147483647 h 769"/>
              <a:gd name="T46" fmla="*/ 2147483647 w 49"/>
              <a:gd name="T47" fmla="*/ 2147483647 h 769"/>
              <a:gd name="T48" fmla="*/ 2147483647 w 49"/>
              <a:gd name="T49" fmla="*/ 2147483647 h 769"/>
              <a:gd name="T50" fmla="*/ 2147483647 w 49"/>
              <a:gd name="T51" fmla="*/ 2147483647 h 769"/>
              <a:gd name="T52" fmla="*/ 2147483647 w 49"/>
              <a:gd name="T53" fmla="*/ 2147483647 h 769"/>
              <a:gd name="T54" fmla="*/ 2147483647 w 49"/>
              <a:gd name="T55" fmla="*/ 2147483647 h 769"/>
              <a:gd name="T56" fmla="*/ 2147483647 w 49"/>
              <a:gd name="T57" fmla="*/ 2147483647 h 769"/>
              <a:gd name="T58" fmla="*/ 2147483647 w 49"/>
              <a:gd name="T59" fmla="*/ 2147483647 h 769"/>
              <a:gd name="T60" fmla="*/ 2147483647 w 49"/>
              <a:gd name="T61" fmla="*/ 2147483647 h 769"/>
              <a:gd name="T62" fmla="*/ 0 w 49"/>
              <a:gd name="T63" fmla="*/ 2147483647 h 769"/>
              <a:gd name="T64" fmla="*/ 2147483647 w 49"/>
              <a:gd name="T65" fmla="*/ 2147483647 h 769"/>
              <a:gd name="T66" fmla="*/ 2147483647 w 49"/>
              <a:gd name="T67" fmla="*/ 2147483647 h 769"/>
              <a:gd name="T68" fmla="*/ 2147483647 w 49"/>
              <a:gd name="T69" fmla="*/ 2147483647 h 769"/>
              <a:gd name="T70" fmla="*/ 2147483647 w 49"/>
              <a:gd name="T71" fmla="*/ 2147483647 h 769"/>
              <a:gd name="T72" fmla="*/ 2147483647 w 49"/>
              <a:gd name="T73" fmla="*/ 2147483647 h 769"/>
              <a:gd name="T74" fmla="*/ 2147483647 w 49"/>
              <a:gd name="T75" fmla="*/ 2147483647 h 769"/>
              <a:gd name="T76" fmla="*/ 2147483647 w 49"/>
              <a:gd name="T77" fmla="*/ 2147483647 h 769"/>
              <a:gd name="T78" fmla="*/ 2147483647 w 49"/>
              <a:gd name="T79" fmla="*/ 2147483647 h 769"/>
              <a:gd name="T80" fmla="*/ 2147483647 w 49"/>
              <a:gd name="T81" fmla="*/ 2147483647 h 769"/>
              <a:gd name="T82" fmla="*/ 2147483647 w 49"/>
              <a:gd name="T83" fmla="*/ 2147483647 h 769"/>
              <a:gd name="T84" fmla="*/ 2147483647 w 49"/>
              <a:gd name="T85" fmla="*/ 2147483647 h 769"/>
              <a:gd name="T86" fmla="*/ 2147483647 w 49"/>
              <a:gd name="T87" fmla="*/ 2147483647 h 769"/>
              <a:gd name="T88" fmla="*/ 2147483647 w 49"/>
              <a:gd name="T89" fmla="*/ 2147483647 h 769"/>
              <a:gd name="T90" fmla="*/ 2147483647 w 49"/>
              <a:gd name="T91" fmla="*/ 2147483647 h 769"/>
              <a:gd name="T92" fmla="*/ 2147483647 w 49"/>
              <a:gd name="T93" fmla="*/ 2147483647 h 769"/>
              <a:gd name="T94" fmla="*/ 2147483647 w 49"/>
              <a:gd name="T95" fmla="*/ 2147483647 h 769"/>
              <a:gd name="T96" fmla="*/ 2147483647 w 49"/>
              <a:gd name="T97" fmla="*/ 2147483647 h 769"/>
              <a:gd name="T98" fmla="*/ 2147483647 w 49"/>
              <a:gd name="T99" fmla="*/ 2147483647 h 769"/>
              <a:gd name="T100" fmla="*/ 2147483647 w 49"/>
              <a:gd name="T101" fmla="*/ 2147483647 h 769"/>
              <a:gd name="T102" fmla="*/ 2147483647 w 49"/>
              <a:gd name="T103" fmla="*/ 2147483647 h 769"/>
              <a:gd name="T104" fmla="*/ 2147483647 w 49"/>
              <a:gd name="T105" fmla="*/ 2147483647 h 769"/>
              <a:gd name="T106" fmla="*/ 2147483647 w 49"/>
              <a:gd name="T107" fmla="*/ 2147483647 h 769"/>
              <a:gd name="T108" fmla="*/ 2147483647 w 49"/>
              <a:gd name="T109" fmla="*/ 2147483647 h 769"/>
              <a:gd name="T110" fmla="*/ 2147483647 w 49"/>
              <a:gd name="T111" fmla="*/ 2147483647 h 769"/>
              <a:gd name="T112" fmla="*/ 2147483647 w 49"/>
              <a:gd name="T113" fmla="*/ 2147483647 h 769"/>
              <a:gd name="T114" fmla="*/ 2147483647 w 49"/>
              <a:gd name="T115" fmla="*/ 2147483647 h 769"/>
              <a:gd name="T116" fmla="*/ 2147483647 w 49"/>
              <a:gd name="T117" fmla="*/ 2147483647 h 769"/>
              <a:gd name="T118" fmla="*/ 2147483647 w 49"/>
              <a:gd name="T119" fmla="*/ 2147483647 h 769"/>
              <a:gd name="T120" fmla="*/ 2147483647 w 49"/>
              <a:gd name="T121" fmla="*/ 2147483647 h 769"/>
              <a:gd name="T122" fmla="*/ 2147483647 w 49"/>
              <a:gd name="T123" fmla="*/ 2147483647 h 769"/>
              <a:gd name="T124" fmla="*/ 2147483647 w 49"/>
              <a:gd name="T125" fmla="*/ 2147483647 h 76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9"/>
              <a:gd name="T190" fmla="*/ 0 h 769"/>
              <a:gd name="T191" fmla="*/ 49 w 49"/>
              <a:gd name="T192" fmla="*/ 769 h 76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9" h="769">
                <a:moveTo>
                  <a:pt x="48" y="0"/>
                </a:moveTo>
                <a:lnTo>
                  <a:pt x="43" y="1"/>
                </a:lnTo>
                <a:lnTo>
                  <a:pt x="41" y="2"/>
                </a:lnTo>
                <a:lnTo>
                  <a:pt x="39" y="5"/>
                </a:lnTo>
                <a:lnTo>
                  <a:pt x="37" y="7"/>
                </a:lnTo>
                <a:lnTo>
                  <a:pt x="35" y="11"/>
                </a:lnTo>
                <a:lnTo>
                  <a:pt x="33" y="15"/>
                </a:lnTo>
                <a:lnTo>
                  <a:pt x="31" y="20"/>
                </a:lnTo>
                <a:lnTo>
                  <a:pt x="30" y="23"/>
                </a:lnTo>
                <a:lnTo>
                  <a:pt x="28" y="28"/>
                </a:lnTo>
                <a:lnTo>
                  <a:pt x="27" y="34"/>
                </a:lnTo>
                <a:lnTo>
                  <a:pt x="26" y="39"/>
                </a:lnTo>
                <a:lnTo>
                  <a:pt x="25" y="46"/>
                </a:lnTo>
                <a:lnTo>
                  <a:pt x="24" y="52"/>
                </a:lnTo>
                <a:lnTo>
                  <a:pt x="24" y="58"/>
                </a:lnTo>
                <a:lnTo>
                  <a:pt x="24" y="64"/>
                </a:lnTo>
                <a:lnTo>
                  <a:pt x="24" y="320"/>
                </a:lnTo>
                <a:lnTo>
                  <a:pt x="24" y="326"/>
                </a:lnTo>
                <a:lnTo>
                  <a:pt x="24" y="333"/>
                </a:lnTo>
                <a:lnTo>
                  <a:pt x="23" y="340"/>
                </a:lnTo>
                <a:lnTo>
                  <a:pt x="22" y="345"/>
                </a:lnTo>
                <a:lnTo>
                  <a:pt x="21" y="351"/>
                </a:lnTo>
                <a:lnTo>
                  <a:pt x="20" y="356"/>
                </a:lnTo>
                <a:lnTo>
                  <a:pt x="18" y="361"/>
                </a:lnTo>
                <a:lnTo>
                  <a:pt x="17" y="365"/>
                </a:lnTo>
                <a:lnTo>
                  <a:pt x="15" y="369"/>
                </a:lnTo>
                <a:lnTo>
                  <a:pt x="13" y="373"/>
                </a:lnTo>
                <a:lnTo>
                  <a:pt x="11" y="377"/>
                </a:lnTo>
                <a:lnTo>
                  <a:pt x="9" y="379"/>
                </a:lnTo>
                <a:lnTo>
                  <a:pt x="7" y="381"/>
                </a:lnTo>
                <a:lnTo>
                  <a:pt x="5" y="383"/>
                </a:lnTo>
                <a:lnTo>
                  <a:pt x="0" y="384"/>
                </a:lnTo>
                <a:lnTo>
                  <a:pt x="5" y="385"/>
                </a:lnTo>
                <a:lnTo>
                  <a:pt x="7" y="386"/>
                </a:lnTo>
                <a:lnTo>
                  <a:pt x="9" y="389"/>
                </a:lnTo>
                <a:lnTo>
                  <a:pt x="11" y="391"/>
                </a:lnTo>
                <a:lnTo>
                  <a:pt x="13" y="395"/>
                </a:lnTo>
                <a:lnTo>
                  <a:pt x="15" y="399"/>
                </a:lnTo>
                <a:lnTo>
                  <a:pt x="17" y="404"/>
                </a:lnTo>
                <a:lnTo>
                  <a:pt x="18" y="407"/>
                </a:lnTo>
                <a:lnTo>
                  <a:pt x="20" y="412"/>
                </a:lnTo>
                <a:lnTo>
                  <a:pt x="21" y="418"/>
                </a:lnTo>
                <a:lnTo>
                  <a:pt x="22" y="423"/>
                </a:lnTo>
                <a:lnTo>
                  <a:pt x="23" y="429"/>
                </a:lnTo>
                <a:lnTo>
                  <a:pt x="24" y="436"/>
                </a:lnTo>
                <a:lnTo>
                  <a:pt x="24" y="442"/>
                </a:lnTo>
                <a:lnTo>
                  <a:pt x="24" y="448"/>
                </a:lnTo>
                <a:lnTo>
                  <a:pt x="24" y="704"/>
                </a:lnTo>
                <a:lnTo>
                  <a:pt x="24" y="710"/>
                </a:lnTo>
                <a:lnTo>
                  <a:pt x="24" y="717"/>
                </a:lnTo>
                <a:lnTo>
                  <a:pt x="25" y="723"/>
                </a:lnTo>
                <a:lnTo>
                  <a:pt x="26" y="728"/>
                </a:lnTo>
                <a:lnTo>
                  <a:pt x="27" y="735"/>
                </a:lnTo>
                <a:lnTo>
                  <a:pt x="28" y="739"/>
                </a:lnTo>
                <a:lnTo>
                  <a:pt x="30" y="744"/>
                </a:lnTo>
                <a:lnTo>
                  <a:pt x="31" y="749"/>
                </a:lnTo>
                <a:lnTo>
                  <a:pt x="33" y="753"/>
                </a:lnTo>
                <a:lnTo>
                  <a:pt x="35" y="757"/>
                </a:lnTo>
                <a:lnTo>
                  <a:pt x="37" y="760"/>
                </a:lnTo>
                <a:lnTo>
                  <a:pt x="39" y="763"/>
                </a:lnTo>
                <a:lnTo>
                  <a:pt x="41" y="765"/>
                </a:lnTo>
                <a:lnTo>
                  <a:pt x="43" y="767"/>
                </a:lnTo>
                <a:lnTo>
                  <a:pt x="48" y="768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975" y="2046288"/>
            <a:ext cx="5184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/>
            <a:r>
              <a:rPr lang="zh-CN" altLang="en-US" sz="2800" b="1">
                <a:latin typeface="Calibri" pitchFamily="34" charset="0"/>
              </a:rPr>
              <a:t>水银气压计：准确但携带不方便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79650" y="2673350"/>
            <a:ext cx="5883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Calibri" pitchFamily="34" charset="0"/>
              </a:rPr>
              <a:t>金属盒气压计（无液气压计）：可改装为登山用的高度计。</a:t>
            </a:r>
          </a:p>
        </p:txBody>
      </p:sp>
      <p:pic>
        <p:nvPicPr>
          <p:cNvPr id="28679" name="Picture 8" descr="气压计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4057650"/>
            <a:ext cx="25400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9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  <p:bldP spid="5" grpId="0" autoUpdateAnimBg="0"/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63" y="1071563"/>
            <a:ext cx="8358187" cy="1655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>
                <a:solidFill>
                  <a:srgbClr val="000000"/>
                </a:solidFill>
              </a:rPr>
              <a:t>　　压力锅出气口的直径</a:t>
            </a:r>
            <a:r>
              <a:rPr lang="en-US" altLang="zh-CN" sz="2800" b="1" i="1">
                <a:solidFill>
                  <a:srgbClr val="000000"/>
                </a:solidFill>
              </a:rPr>
              <a:t>d</a:t>
            </a:r>
            <a:r>
              <a:rPr lang="zh-CN" altLang="en-US" sz="2800" b="1">
                <a:solidFill>
                  <a:srgbClr val="000000"/>
                </a:solidFill>
              </a:rPr>
              <a:t>，限压阀的质量为</a:t>
            </a:r>
            <a:r>
              <a:rPr lang="en-US" altLang="zh-CN" sz="2800" b="1" i="1">
                <a:solidFill>
                  <a:srgbClr val="000000"/>
                </a:solidFill>
              </a:rPr>
              <a:t>m</a:t>
            </a:r>
            <a:r>
              <a:rPr lang="zh-CN" altLang="en-US" sz="2800" b="1">
                <a:solidFill>
                  <a:srgbClr val="000000"/>
                </a:solidFill>
              </a:rPr>
              <a:t>，大气压强</a:t>
            </a:r>
            <a:r>
              <a:rPr lang="en-US" altLang="zh-CN" sz="2800" b="1" i="1">
                <a:solidFill>
                  <a:srgbClr val="000000"/>
                </a:solidFill>
              </a:rPr>
              <a:t>p</a:t>
            </a:r>
            <a:r>
              <a:rPr lang="en-US" altLang="zh-CN" sz="2800" b="1" baseline="-25000">
                <a:solidFill>
                  <a:srgbClr val="000000"/>
                </a:solidFill>
              </a:rPr>
              <a:t>0</a:t>
            </a:r>
            <a:r>
              <a:rPr lang="zh-CN" altLang="en-US" sz="2800" b="1">
                <a:solidFill>
                  <a:srgbClr val="000000"/>
                </a:solidFill>
              </a:rPr>
              <a:t>，当限压阀刚好被抬起向外喷气时，锅内气体的压强是多大？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8525" y="2838450"/>
            <a:ext cx="6970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latin typeface="Calibri" pitchFamily="34" charset="0"/>
              </a:rPr>
              <a:t>分析：限压阀刚好抬起时，满足受力平衡。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011363" y="3475038"/>
          <a:ext cx="18399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774028" imgH="177646" progId="">
                  <p:embed/>
                </p:oleObj>
              </mc:Choice>
              <mc:Fallback>
                <p:oleObj name="Equation" r:id="rId4" imgW="774028" imgH="1776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3475038"/>
                        <a:ext cx="1839912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908175" y="4005263"/>
          <a:ext cx="25590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6" imgW="1104900" imgH="241300" progId="">
                  <p:embed/>
                </p:oleObj>
              </mc:Choice>
              <mc:Fallback>
                <p:oleObj name="Equation" r:id="rId6" imgW="1104900" imgH="241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005263"/>
                        <a:ext cx="25590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722438" y="4565650"/>
          <a:ext cx="21701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8" imgW="888614" imgH="203112" progId="">
                  <p:embed/>
                </p:oleObj>
              </mc:Choice>
              <mc:Fallback>
                <p:oleObj name="Equation" r:id="rId8" imgW="888614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4565650"/>
                        <a:ext cx="2170112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936750" y="5084763"/>
          <a:ext cx="230822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0" imgW="990170" imgH="406224" progId="">
                  <p:embed/>
                </p:oleObj>
              </mc:Choice>
              <mc:Fallback>
                <p:oleObj name="Equation" r:id="rId10" imgW="990170" imgH="4062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5084763"/>
                        <a:ext cx="2308225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5963" y="3897313"/>
            <a:ext cx="25050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3"/>
          <p:cNvSpPr txBox="1">
            <a:spLocks noChangeArrowheads="1"/>
          </p:cNvSpPr>
          <p:nvPr/>
        </p:nvSpPr>
        <p:spPr bwMode="auto">
          <a:xfrm>
            <a:off x="6985000" y="3824288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itchFamily="18" charset="0"/>
              </a:rPr>
              <a:t>F</a:t>
            </a:r>
            <a:r>
              <a:rPr lang="en-US" altLang="zh-CN" sz="2400" b="1">
                <a:latin typeface="Times New Roman" pitchFamily="18" charset="0"/>
              </a:rPr>
              <a:t>′</a:t>
            </a:r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7056438" y="5984875"/>
            <a:ext cx="46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itchFamily="18" charset="0"/>
              </a:rPr>
              <a:t>F</a:t>
            </a:r>
            <a:endParaRPr lang="en-US" altLang="zh-CN" sz="2400" b="1">
              <a:latin typeface="Times New Roman" pitchFamily="18" charset="0"/>
            </a:endParaRP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7056438" y="5516563"/>
            <a:ext cx="46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i="1">
                <a:latin typeface="Times New Roman" pitchFamily="18" charset="0"/>
              </a:rPr>
              <a:t>G</a:t>
            </a:r>
            <a:endParaRPr lang="en-US" altLang="zh-CN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1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857250" y="1535113"/>
            <a:ext cx="7429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latin typeface="Times New Roman" pitchFamily="18" charset="0"/>
              </a:rPr>
              <a:t>1</a:t>
            </a:r>
            <a:r>
              <a:rPr lang="zh-CN" altLang="en-US" sz="2800" b="1">
                <a:latin typeface="Times New Roman" pitchFamily="18" charset="0"/>
              </a:rPr>
              <a:t>．流体流速越大的位置压强越小。 </a:t>
            </a:r>
          </a:p>
        </p:txBody>
      </p:sp>
      <p:grpSp>
        <p:nvGrpSpPr>
          <p:cNvPr id="4" name="组合 10"/>
          <p:cNvGrpSpPr>
            <a:grpSpLocks/>
          </p:cNvGrpSpPr>
          <p:nvPr/>
        </p:nvGrpSpPr>
        <p:grpSpPr bwMode="auto">
          <a:xfrm>
            <a:off x="500063" y="2071688"/>
            <a:ext cx="8001000" cy="2443162"/>
            <a:chOff x="500034" y="2357430"/>
            <a:chExt cx="8001056" cy="2443529"/>
          </a:xfrm>
        </p:grpSpPr>
        <p:graphicFrame>
          <p:nvGraphicFramePr>
            <p:cNvPr id="8194" name="Object 4"/>
            <p:cNvGraphicFramePr>
              <a:graphicFrameLocks noChangeAspect="1"/>
            </p:cNvGraphicFramePr>
            <p:nvPr/>
          </p:nvGraphicFramePr>
          <p:xfrm>
            <a:off x="500034" y="2357430"/>
            <a:ext cx="2989089" cy="2428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位图图像" r:id="rId4" imgW="3962953" imgH="3304762" progId="PBrush">
                    <p:embed/>
                  </p:oleObj>
                </mc:Choice>
                <mc:Fallback>
                  <p:oleObj name="位图图像" r:id="rId4" imgW="3962953" imgH="3304762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34" y="2357430"/>
                          <a:ext cx="2989089" cy="2428892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5" name="Group 17"/>
            <p:cNvGrpSpPr>
              <a:grpSpLocks/>
            </p:cNvGrpSpPr>
            <p:nvPr/>
          </p:nvGrpSpPr>
          <p:grpSpPr bwMode="auto">
            <a:xfrm>
              <a:off x="3643306" y="2357430"/>
              <a:ext cx="2071702" cy="2357454"/>
              <a:chOff x="431" y="1752"/>
              <a:chExt cx="1199" cy="1905"/>
            </a:xfrm>
          </p:grpSpPr>
          <p:pic>
            <p:nvPicPr>
              <p:cNvPr id="8207" name="Picture 1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31" y="1752"/>
                <a:ext cx="1199" cy="190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8208" name="Text Box 19"/>
              <p:cNvSpPr txBox="1">
                <a:spLocks noChangeArrowheads="1"/>
              </p:cNvSpPr>
              <p:nvPr/>
            </p:nvSpPr>
            <p:spPr bwMode="auto">
              <a:xfrm>
                <a:off x="1056" y="1761"/>
                <a:ext cx="535" cy="31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400">
                    <a:latin typeface="Calibri" pitchFamily="34" charset="0"/>
                  </a:rPr>
                  <a:t>吹气</a:t>
                </a:r>
              </a:p>
            </p:txBody>
          </p:sp>
        </p:grpSp>
        <p:pic>
          <p:nvPicPr>
            <p:cNvPr id="820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2350" t="12198" b="9145"/>
            <a:stretch>
              <a:fillRect/>
            </a:stretch>
          </p:blipFill>
          <p:spPr bwMode="auto">
            <a:xfrm>
              <a:off x="6000760" y="2357430"/>
              <a:ext cx="2500330" cy="2443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22"/>
          <p:cNvGrpSpPr>
            <a:grpSpLocks/>
          </p:cNvGrpSpPr>
          <p:nvPr/>
        </p:nvGrpSpPr>
        <p:grpSpPr bwMode="auto">
          <a:xfrm>
            <a:off x="1000125" y="4643438"/>
            <a:ext cx="3705225" cy="1571625"/>
            <a:chOff x="268881" y="714356"/>
            <a:chExt cx="5160375" cy="2189170"/>
          </a:xfrm>
        </p:grpSpPr>
        <p:sp>
          <p:nvSpPr>
            <p:cNvPr id="8201" name="AutoShape 25"/>
            <p:cNvSpPr>
              <a:spLocks noChangeArrowheads="1"/>
            </p:cNvSpPr>
            <p:nvPr/>
          </p:nvSpPr>
          <p:spPr bwMode="auto">
            <a:xfrm rot="3121107">
              <a:off x="1627044" y="534263"/>
              <a:ext cx="279938" cy="2996263"/>
            </a:xfrm>
            <a:prstGeom prst="can">
              <a:avLst>
                <a:gd name="adj" fmla="val 58422"/>
              </a:avLst>
            </a:prstGeom>
            <a:solidFill>
              <a:srgbClr val="FF00FF">
                <a:alpha val="6196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8202" name="Group 26"/>
            <p:cNvGrpSpPr>
              <a:grpSpLocks/>
            </p:cNvGrpSpPr>
            <p:nvPr/>
          </p:nvGrpSpPr>
          <p:grpSpPr bwMode="auto">
            <a:xfrm>
              <a:off x="2428860" y="714356"/>
              <a:ext cx="3000396" cy="2189170"/>
              <a:chOff x="1927" y="2770"/>
              <a:chExt cx="726" cy="696"/>
            </a:xfrm>
          </p:grpSpPr>
          <p:pic>
            <p:nvPicPr>
              <p:cNvPr id="8203" name="Picture 23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7" y="2931"/>
                <a:ext cx="726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24"/>
              <p:cNvPicPr>
                <a:picLocks noChangeAspect="1" noChangeArrowheads="1" noCrop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-3276460">
                <a:off x="2084" y="2664"/>
                <a:ext cx="142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10" cstate="print"/>
          <a:srcRect r="6383" b="5331"/>
          <a:stretch>
            <a:fillRect/>
          </a:stretch>
        </p:blipFill>
        <p:spPr bwMode="auto">
          <a:xfrm>
            <a:off x="5143500" y="4500563"/>
            <a:ext cx="2389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636588" y="531813"/>
            <a:ext cx="7559675" cy="835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隶书" pitchFamily="49" charset="-122"/>
              </a:rPr>
              <a:t>四、流体压强与流速的关系</a:t>
            </a:r>
            <a:endParaRPr lang="zh-CN" altLang="en-US" sz="4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隶书" pitchFamily="49" charset="-122"/>
            </a:endParaRPr>
          </a:p>
        </p:txBody>
      </p:sp>
      <p:pic>
        <p:nvPicPr>
          <p:cNvPr id="8200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6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55650" y="982663"/>
            <a:ext cx="1433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．应用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700213"/>
            <a:ext cx="486092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940425" y="1784350"/>
            <a:ext cx="267493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         机翼上下表面的压强差是产生升力的原因。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52475" y="3857625"/>
            <a:ext cx="3390900" cy="2790825"/>
            <a:chOff x="474" y="2430"/>
            <a:chExt cx="2136" cy="1758"/>
          </a:xfrm>
        </p:grpSpPr>
        <p:pic>
          <p:nvPicPr>
            <p:cNvPr id="29706" name="Picture 38" descr="跑车尾翼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4" y="2430"/>
              <a:ext cx="2134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476" y="3884"/>
              <a:ext cx="2134" cy="30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zh-CN" altLang="en-US" b="1">
                  <a:solidFill>
                    <a:srgbClr val="FF0000"/>
                  </a:solidFill>
                </a:rPr>
                <a:t>           </a:t>
              </a:r>
              <a:r>
                <a:rPr lang="zh-CN" altLang="en-US" sz="2400" b="1">
                  <a:solidFill>
                    <a:srgbClr val="CC0000"/>
                  </a:solidFill>
                </a:rPr>
                <a:t>跑   车   尾   翼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787900" y="3857625"/>
            <a:ext cx="3529013" cy="2925763"/>
            <a:chOff x="3016" y="2432"/>
            <a:chExt cx="2223" cy="1843"/>
          </a:xfrm>
        </p:grpSpPr>
        <p:pic>
          <p:nvPicPr>
            <p:cNvPr id="29704" name="Picture 19" descr="地铁安全线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6" y="2432"/>
              <a:ext cx="2223" cy="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 Box 41"/>
            <p:cNvSpPr txBox="1">
              <a:spLocks noChangeArrowheads="1"/>
            </p:cNvSpPr>
            <p:nvPr/>
          </p:nvSpPr>
          <p:spPr bwMode="auto">
            <a:xfrm>
              <a:off x="3538" y="3971"/>
              <a:ext cx="1497" cy="30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79646"/>
              </a:solidFill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CC0000"/>
                  </a:solidFill>
                  <a:latin typeface="Calibri" pitchFamily="34" charset="0"/>
                </a:rPr>
                <a:t>地 铁  安  全  线</a:t>
              </a:r>
            </a:p>
          </p:txBody>
        </p:sp>
      </p:grpSp>
      <p:pic>
        <p:nvPicPr>
          <p:cNvPr id="29703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1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 cstate="print"/>
          <a:srcRect t="12566"/>
          <a:stretch>
            <a:fillRect/>
          </a:stretch>
        </p:blipFill>
        <p:spPr bwMode="auto">
          <a:xfrm>
            <a:off x="685800" y="2430463"/>
            <a:ext cx="7878763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4738" y="5254625"/>
            <a:ext cx="2409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453313" y="5302250"/>
            <a:ext cx="936625" cy="454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67034" y="265471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宋体" pitchFamily="2" charset="-122"/>
              </a:rPr>
              <a:t>考点精析</a:t>
            </a:r>
          </a:p>
        </p:txBody>
      </p:sp>
      <p:sp>
        <p:nvSpPr>
          <p:cNvPr id="9" name="矩形 8"/>
          <p:cNvSpPr/>
          <p:nvPr/>
        </p:nvSpPr>
        <p:spPr>
          <a:xfrm>
            <a:off x="323850" y="1547813"/>
            <a:ext cx="3057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+mj-ea"/>
                <a:ea typeface="+mj-ea"/>
              </a:rPr>
              <a:t>考点一：固体压强</a:t>
            </a:r>
          </a:p>
        </p:txBody>
      </p:sp>
    </p:spTree>
    <p:extLst>
      <p:ext uri="{BB962C8B-B14F-4D97-AF65-F5344CB8AC3E}">
        <p14:creationId xmlns:p14="http://schemas.microsoft.com/office/powerpoint/2010/main" val="23097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1009650"/>
            <a:ext cx="832485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3325" y="5310188"/>
            <a:ext cx="2438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3305175"/>
            <a:ext cx="189071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967288" y="5310188"/>
            <a:ext cx="9366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709613" y="384175"/>
            <a:ext cx="2647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/>
              <a:t>考点二：液体压强</a:t>
            </a:r>
          </a:p>
        </p:txBody>
      </p:sp>
    </p:spTree>
    <p:extLst>
      <p:ext uri="{BB962C8B-B14F-4D97-AF65-F5344CB8AC3E}">
        <p14:creationId xmlns:p14="http://schemas.microsoft.com/office/powerpoint/2010/main" val="29310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24400"/>
            <a:ext cx="84756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708400" y="4797425"/>
            <a:ext cx="17272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084888" y="4797425"/>
            <a:ext cx="11509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862888" y="4932363"/>
            <a:ext cx="936625" cy="296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23850" y="5364163"/>
            <a:ext cx="143986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27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2425" y="1931988"/>
            <a:ext cx="11715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矩形 9"/>
          <p:cNvSpPr>
            <a:spLocks noChangeArrowheads="1"/>
          </p:cNvSpPr>
          <p:nvPr/>
        </p:nvSpPr>
        <p:spPr bwMode="auto">
          <a:xfrm>
            <a:off x="323850" y="1312863"/>
            <a:ext cx="76485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       【</a:t>
            </a:r>
            <a:r>
              <a:rPr lang="zh-CN" altLang="en-US" sz="2400"/>
              <a:t>例</a:t>
            </a:r>
            <a:r>
              <a:rPr lang="en-US" altLang="zh-CN" sz="2400"/>
              <a:t>3】</a:t>
            </a:r>
            <a:r>
              <a:rPr lang="zh-CN" altLang="en-US" sz="2400"/>
              <a:t>如图所示，将一支试管装满水银后倒插在水银槽中，管顶高出水银面</a:t>
            </a:r>
            <a:r>
              <a:rPr lang="en-US" altLang="zh-CN" sz="2400"/>
              <a:t>20cm</a:t>
            </a:r>
            <a:r>
              <a:rPr lang="zh-CN" altLang="en-US" sz="2400"/>
              <a:t>，在标准大气压下，管外水银面上受到的大气压强等于</a:t>
            </a:r>
            <a:r>
              <a:rPr lang="en-US" altLang="zh-CN" sz="2400"/>
              <a:t>_____Pa</a:t>
            </a:r>
            <a:r>
              <a:rPr lang="zh-CN" altLang="en-US" sz="2400"/>
              <a:t>，管顶端受到水银的压强应等于</a:t>
            </a:r>
            <a:r>
              <a:rPr lang="en-US" altLang="zh-CN" sz="2400"/>
              <a:t>____</a:t>
            </a:r>
            <a:r>
              <a:rPr lang="zh-CN" altLang="en-US" sz="2400"/>
              <a:t>高水银柱产生的压强。若在试管顶部开一个小孔，将看到的现象是水银柱</a:t>
            </a:r>
            <a:r>
              <a:rPr lang="en-US" altLang="zh-CN" sz="2400"/>
              <a:t>_______</a:t>
            </a:r>
            <a:r>
              <a:rPr lang="zh-CN" altLang="en-US" sz="2400"/>
              <a:t>（选填“流回水银槽中”“向上喷出”或“无变化”）。</a:t>
            </a:r>
          </a:p>
        </p:txBody>
      </p:sp>
      <p:sp>
        <p:nvSpPr>
          <p:cNvPr id="32777" name="矩形 10"/>
          <p:cNvSpPr>
            <a:spLocks noChangeArrowheads="1"/>
          </p:cNvSpPr>
          <p:nvPr/>
        </p:nvSpPr>
        <p:spPr bwMode="auto">
          <a:xfrm>
            <a:off x="747713" y="339725"/>
            <a:ext cx="3057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/>
              <a:t>考点三：大气压强</a:t>
            </a:r>
          </a:p>
        </p:txBody>
      </p:sp>
    </p:spTree>
    <p:extLst>
      <p:ext uri="{BB962C8B-B14F-4D97-AF65-F5344CB8AC3E}">
        <p14:creationId xmlns:p14="http://schemas.microsoft.com/office/powerpoint/2010/main" val="23736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8"/>
          <p:cNvSpPr>
            <a:spLocks noChangeArrowheads="1"/>
          </p:cNvSpPr>
          <p:nvPr/>
        </p:nvSpPr>
        <p:spPr bwMode="auto">
          <a:xfrm>
            <a:off x="996950" y="1814513"/>
            <a:ext cx="7896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1.</a:t>
            </a:r>
            <a:r>
              <a:rPr lang="zh-CN" altLang="en-US" sz="2400"/>
              <a:t>（</a:t>
            </a:r>
            <a:r>
              <a:rPr lang="en-US" altLang="zh-CN" sz="2400"/>
              <a:t>2017·</a:t>
            </a:r>
            <a:r>
              <a:rPr lang="zh-CN" altLang="en-US" sz="2400"/>
              <a:t>怀化）下列做法中属于增大压强的是（     </a:t>
            </a:r>
            <a:r>
              <a:rPr lang="en-US" altLang="zh-CN" sz="2400"/>
              <a:t>C  </a:t>
            </a:r>
            <a:r>
              <a:rPr lang="zh-CN" altLang="en-US" sz="2400"/>
              <a:t>）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805738" y="1844675"/>
            <a:ext cx="50323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01563" y="345083"/>
            <a:ext cx="29674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宋体" pitchFamily="2" charset="-122"/>
              </a:rPr>
              <a:t>中考突破</a:t>
            </a:r>
          </a:p>
        </p:txBody>
      </p:sp>
      <p:sp>
        <p:nvSpPr>
          <p:cNvPr id="33797" name="矩形 7"/>
          <p:cNvSpPr>
            <a:spLocks noChangeArrowheads="1"/>
          </p:cNvSpPr>
          <p:nvPr/>
        </p:nvSpPr>
        <p:spPr bwMode="auto">
          <a:xfrm>
            <a:off x="401638" y="1166813"/>
            <a:ext cx="1722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/>
              <a:t>一、选择题</a:t>
            </a:r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825" y="2886075"/>
            <a:ext cx="43243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矩形 10"/>
          <p:cNvSpPr>
            <a:spLocks noChangeArrowheads="1"/>
          </p:cNvSpPr>
          <p:nvPr/>
        </p:nvSpPr>
        <p:spPr bwMode="auto">
          <a:xfrm>
            <a:off x="401638" y="4456113"/>
            <a:ext cx="84915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A.</a:t>
            </a:r>
            <a:r>
              <a:rPr lang="zh-CN" altLang="en-US" sz="2400"/>
              <a:t>站在滑板上滑雪，脚不会陷入雪地</a:t>
            </a:r>
            <a:endParaRPr lang="en-US" altLang="zh-CN" sz="2400"/>
          </a:p>
          <a:p>
            <a:r>
              <a:rPr lang="en-US" altLang="zh-CN" sz="2400"/>
              <a:t>B.</a:t>
            </a:r>
            <a:r>
              <a:rPr lang="zh-CN" altLang="en-US" sz="2400"/>
              <a:t>骆驼被称为“沙漠之舟”，是由于它具有宽大的脚掌</a:t>
            </a:r>
            <a:endParaRPr lang="en-US" altLang="zh-CN" sz="2400"/>
          </a:p>
          <a:p>
            <a:r>
              <a:rPr lang="en-US" altLang="zh-CN" sz="2400"/>
              <a:t>C.</a:t>
            </a:r>
            <a:r>
              <a:rPr lang="zh-CN" altLang="en-US" sz="2400"/>
              <a:t>蚊子尖尖的口器可以插入皮肤吸吮血液</a:t>
            </a:r>
            <a:endParaRPr lang="en-US" altLang="zh-CN" sz="2400"/>
          </a:p>
          <a:p>
            <a:r>
              <a:rPr lang="en-US" altLang="zh-CN" sz="2400"/>
              <a:t>D.</a:t>
            </a:r>
            <a:r>
              <a:rPr lang="zh-CN" altLang="en-US" sz="2400"/>
              <a:t>为了防止载重汽车压坏路面，装有多个宽大的车轮</a:t>
            </a:r>
          </a:p>
        </p:txBody>
      </p:sp>
    </p:spTree>
    <p:extLst>
      <p:ext uri="{BB962C8B-B14F-4D97-AF65-F5344CB8AC3E}">
        <p14:creationId xmlns:p14="http://schemas.microsoft.com/office/powerpoint/2010/main" val="63504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1"/>
          <p:cNvSpPr txBox="1">
            <a:spLocks noChangeArrowheads="1"/>
          </p:cNvSpPr>
          <p:nvPr/>
        </p:nvSpPr>
        <p:spPr bwMode="auto">
          <a:xfrm>
            <a:off x="487363" y="2820988"/>
            <a:ext cx="3068637" cy="6080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>
                <a:latin typeface="宋体" charset="-122"/>
              </a:rPr>
              <a:t>流体压强与流速</a:t>
            </a:r>
          </a:p>
        </p:txBody>
      </p:sp>
      <p:sp>
        <p:nvSpPr>
          <p:cNvPr id="29" name="左大括号 28"/>
          <p:cNvSpPr>
            <a:spLocks/>
          </p:cNvSpPr>
          <p:nvPr/>
        </p:nvSpPr>
        <p:spPr bwMode="auto">
          <a:xfrm>
            <a:off x="3556000" y="2312988"/>
            <a:ext cx="357188" cy="1692275"/>
          </a:xfrm>
          <a:prstGeom prst="leftBrace">
            <a:avLst>
              <a:gd name="adj1" fmla="val 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14341" name="TextBox 29"/>
          <p:cNvSpPr txBox="1">
            <a:spLocks noChangeArrowheads="1"/>
          </p:cNvSpPr>
          <p:nvPr/>
        </p:nvSpPr>
        <p:spPr bwMode="auto">
          <a:xfrm>
            <a:off x="3951288" y="2060575"/>
            <a:ext cx="51927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 b="1">
                <a:latin typeface="宋体" charset="-122"/>
              </a:rPr>
              <a:t>流体：气体、液体</a:t>
            </a:r>
            <a:endParaRPr lang="en-US" altLang="zh-CN" sz="3200" b="1">
              <a:latin typeface="宋体" charset="-122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 b="1">
                <a:latin typeface="宋体" charset="-122"/>
              </a:rPr>
              <a:t>特点：流速大的位置压强小</a:t>
            </a:r>
            <a:endParaRPr lang="en-US" altLang="zh-CN" sz="3200" b="1">
              <a:latin typeface="宋体" charset="-122"/>
            </a:endParaRP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zh-CN" altLang="en-US" sz="3200" b="1">
                <a:latin typeface="宋体" charset="-122"/>
              </a:rPr>
              <a:t>应用：飞机机翼、喷雾器</a:t>
            </a:r>
          </a:p>
        </p:txBody>
      </p:sp>
    </p:spTree>
    <p:extLst>
      <p:ext uri="{BB962C8B-B14F-4D97-AF65-F5344CB8AC3E}">
        <p14:creationId xmlns:p14="http://schemas.microsoft.com/office/powerpoint/2010/main" val="37240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"/>
          <p:cNvSpPr>
            <a:spLocks noChangeArrowheads="1"/>
          </p:cNvSpPr>
          <p:nvPr/>
        </p:nvSpPr>
        <p:spPr bwMode="auto">
          <a:xfrm>
            <a:off x="354013" y="1474788"/>
            <a:ext cx="8509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/>
              <a:t>2.</a:t>
            </a:r>
            <a:r>
              <a:rPr lang="zh-CN" altLang="en-US" sz="3200"/>
              <a:t>下列物品利用连通器原理工作的是（   </a:t>
            </a:r>
            <a:r>
              <a:rPr lang="en-US" altLang="zh-CN" sz="3200"/>
              <a:t>B   </a:t>
            </a:r>
            <a:r>
              <a:rPr lang="zh-CN" altLang="en-US" sz="3200"/>
              <a:t>）</a:t>
            </a:r>
          </a:p>
          <a:p>
            <a:r>
              <a:rPr lang="en-US" altLang="zh-CN" sz="3200"/>
              <a:t>A.</a:t>
            </a:r>
            <a:r>
              <a:rPr lang="zh-CN" altLang="en-US" sz="3200"/>
              <a:t>试管    </a:t>
            </a:r>
            <a:r>
              <a:rPr lang="en-US" altLang="zh-CN" sz="3200"/>
              <a:t>B.</a:t>
            </a:r>
            <a:r>
              <a:rPr lang="zh-CN" altLang="en-US" sz="3200"/>
              <a:t>茶壶    </a:t>
            </a:r>
            <a:r>
              <a:rPr lang="en-US" altLang="zh-CN" sz="3200"/>
              <a:t>C.</a:t>
            </a:r>
            <a:r>
              <a:rPr lang="zh-CN" altLang="en-US" sz="3200"/>
              <a:t>茶杯    </a:t>
            </a:r>
            <a:r>
              <a:rPr lang="en-US" altLang="zh-CN" sz="3200"/>
              <a:t>D.</a:t>
            </a:r>
            <a:r>
              <a:rPr lang="zh-CN" altLang="en-US" sz="3200"/>
              <a:t>注射器</a:t>
            </a:r>
            <a:endParaRPr lang="en-US" altLang="zh-CN" sz="3200"/>
          </a:p>
          <a:p>
            <a:endParaRPr lang="zh-CN" altLang="en-US" sz="3200"/>
          </a:p>
          <a:p>
            <a:r>
              <a:rPr lang="en-US" altLang="zh-CN" sz="3200"/>
              <a:t>3.</a:t>
            </a:r>
            <a:r>
              <a:rPr lang="zh-CN" altLang="en-US" sz="3200"/>
              <a:t>下列现象中能说明存在大气压的是（   </a:t>
            </a:r>
            <a:r>
              <a:rPr lang="en-US" altLang="zh-CN" sz="3200"/>
              <a:t>D   </a:t>
            </a:r>
            <a:r>
              <a:rPr lang="zh-CN" altLang="en-US" sz="3200"/>
              <a:t>）</a:t>
            </a:r>
          </a:p>
          <a:p>
            <a:r>
              <a:rPr lang="en-US" altLang="zh-CN" sz="3200"/>
              <a:t>A.</a:t>
            </a:r>
            <a:r>
              <a:rPr lang="zh-CN" altLang="en-US" sz="3200"/>
              <a:t>火箭升空过程不断喷射高温燃气</a:t>
            </a:r>
          </a:p>
          <a:p>
            <a:r>
              <a:rPr lang="en-US" altLang="zh-CN" sz="3200"/>
              <a:t>B.</a:t>
            </a:r>
            <a:r>
              <a:rPr lang="zh-CN" altLang="en-US" sz="3200"/>
              <a:t>坦克装有宽大的履带</a:t>
            </a:r>
          </a:p>
          <a:p>
            <a:r>
              <a:rPr lang="en-US" altLang="zh-CN" sz="3200"/>
              <a:t>C.</a:t>
            </a:r>
            <a:r>
              <a:rPr lang="zh-CN" altLang="en-US" sz="3200"/>
              <a:t>医生推动活塞给病人注射药液</a:t>
            </a:r>
          </a:p>
          <a:p>
            <a:r>
              <a:rPr lang="en-US" altLang="zh-CN" sz="3200"/>
              <a:t>D.</a:t>
            </a:r>
            <a:r>
              <a:rPr lang="zh-CN" altLang="en-US" sz="3200"/>
              <a:t>用吸管将杯中饮料吸入口中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523163" y="1484313"/>
            <a:ext cx="577850" cy="654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524750" y="2994025"/>
            <a:ext cx="57626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5"/>
          <p:cNvSpPr>
            <a:spLocks noChangeArrowheads="1"/>
          </p:cNvSpPr>
          <p:nvPr/>
        </p:nvSpPr>
        <p:spPr bwMode="auto">
          <a:xfrm>
            <a:off x="768350" y="1484313"/>
            <a:ext cx="77422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4.</a:t>
            </a:r>
            <a:r>
              <a:rPr lang="zh-CN" altLang="en-US" sz="2800"/>
              <a:t>（</a:t>
            </a:r>
            <a:r>
              <a:rPr lang="en-US" altLang="zh-CN" sz="2800"/>
              <a:t>2017·</a:t>
            </a:r>
            <a:r>
              <a:rPr lang="zh-CN" altLang="en-US" sz="2800"/>
              <a:t>威海）关于压力和压强，下列说法正确的是（   </a:t>
            </a:r>
            <a:r>
              <a:rPr lang="en-US" altLang="zh-CN" sz="2800"/>
              <a:t>D  </a:t>
            </a:r>
            <a:r>
              <a:rPr lang="zh-CN" altLang="en-US" sz="2800"/>
              <a:t>）</a:t>
            </a:r>
            <a:endParaRPr lang="en-US" altLang="zh-CN" sz="2800"/>
          </a:p>
          <a:p>
            <a:r>
              <a:rPr lang="en-US" altLang="zh-CN" sz="2800"/>
              <a:t>A.</a:t>
            </a:r>
            <a:r>
              <a:rPr lang="zh-CN" altLang="en-US" sz="2800"/>
              <a:t>物体的重力越大，对接触面的压强就一定越大</a:t>
            </a:r>
            <a:endParaRPr lang="en-US" altLang="zh-CN" sz="2800"/>
          </a:p>
          <a:p>
            <a:r>
              <a:rPr lang="en-US" altLang="zh-CN" sz="2800"/>
              <a:t>B.</a:t>
            </a:r>
            <a:r>
              <a:rPr lang="zh-CN" altLang="en-US" sz="2800"/>
              <a:t>刀刃磨得很锋利，是为了增大压力</a:t>
            </a:r>
            <a:endParaRPr lang="en-US" altLang="zh-CN" sz="2800"/>
          </a:p>
          <a:p>
            <a:r>
              <a:rPr lang="en-US" altLang="zh-CN" sz="2800"/>
              <a:t>C.</a:t>
            </a:r>
            <a:r>
              <a:rPr lang="zh-CN" altLang="en-US" sz="2800"/>
              <a:t>大气压强随着海拔高度的增加而增大</a:t>
            </a:r>
            <a:endParaRPr lang="en-US" altLang="zh-CN" sz="2800"/>
          </a:p>
          <a:p>
            <a:r>
              <a:rPr lang="en-US" altLang="zh-CN" sz="2800"/>
              <a:t>D.</a:t>
            </a:r>
            <a:r>
              <a:rPr lang="zh-CN" altLang="en-US" sz="2800"/>
              <a:t>水坝建成上窄下宽的形状，是由于水对坝体的压强随深度的增加而增大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373313" y="1981200"/>
            <a:ext cx="5762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5"/>
          <p:cNvSpPr>
            <a:spLocks noChangeArrowheads="1"/>
          </p:cNvSpPr>
          <p:nvPr/>
        </p:nvSpPr>
        <p:spPr bwMode="auto">
          <a:xfrm>
            <a:off x="295275" y="1565275"/>
            <a:ext cx="8388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5.</a:t>
            </a:r>
            <a:r>
              <a:rPr lang="zh-CN" altLang="en-US" sz="2800"/>
              <a:t>（</a:t>
            </a:r>
            <a:r>
              <a:rPr lang="en-US" altLang="zh-CN" sz="2800"/>
              <a:t>2017·</a:t>
            </a:r>
            <a:r>
              <a:rPr lang="zh-CN" altLang="en-US" sz="2800"/>
              <a:t>淮安）医院体检抽血时，普遍采用如图所示的真空采血管，使用时将导管一端的针头插入被检查者的静脉，另一端的针头插入真空采血管，血液便自动流入采血管，此时的血液是（   </a:t>
            </a:r>
            <a:r>
              <a:rPr lang="en-US" altLang="zh-CN" sz="2800"/>
              <a:t>D</a:t>
            </a:r>
            <a:r>
              <a:rPr lang="zh-CN" altLang="en-US" sz="2800"/>
              <a:t>   ）</a:t>
            </a:r>
            <a:endParaRPr lang="en-US" altLang="zh-CN" sz="2800"/>
          </a:p>
          <a:p>
            <a:r>
              <a:rPr lang="en-US" altLang="zh-CN" sz="2800"/>
              <a:t>A.</a:t>
            </a:r>
            <a:r>
              <a:rPr lang="zh-CN" altLang="en-US" sz="2800"/>
              <a:t>靠自身重力流入采血管</a:t>
            </a:r>
          </a:p>
          <a:p>
            <a:r>
              <a:rPr lang="en-US" altLang="zh-CN" sz="2800"/>
              <a:t>B.</a:t>
            </a:r>
            <a:r>
              <a:rPr lang="zh-CN" altLang="en-US" sz="2800"/>
              <a:t>被真空吸入采血管</a:t>
            </a:r>
            <a:endParaRPr lang="en-US" altLang="zh-CN" sz="2800"/>
          </a:p>
          <a:p>
            <a:r>
              <a:rPr lang="en-US" altLang="zh-CN" sz="2800"/>
              <a:t>C.</a:t>
            </a:r>
            <a:r>
              <a:rPr lang="zh-CN" altLang="en-US" sz="2800"/>
              <a:t>被空气压入采血管</a:t>
            </a:r>
            <a:endParaRPr lang="en-US" altLang="zh-CN" sz="2800"/>
          </a:p>
          <a:p>
            <a:r>
              <a:rPr lang="en-US" altLang="zh-CN" sz="2800"/>
              <a:t>D.</a:t>
            </a:r>
            <a:r>
              <a:rPr lang="zh-CN" altLang="en-US" sz="2800"/>
              <a:t>由血压压入采血管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413" y="3716338"/>
            <a:ext cx="31146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967413" y="2905125"/>
            <a:ext cx="57467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71588"/>
            <a:ext cx="84375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812088" y="2851150"/>
            <a:ext cx="5762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5"/>
          <p:cNvSpPr>
            <a:spLocks noChangeArrowheads="1"/>
          </p:cNvSpPr>
          <p:nvPr/>
        </p:nvSpPr>
        <p:spPr bwMode="auto">
          <a:xfrm>
            <a:off x="587375" y="1466850"/>
            <a:ext cx="8305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/>
              <a:t>7.</a:t>
            </a:r>
            <a:r>
              <a:rPr lang="zh-CN" altLang="en-US" sz="2800"/>
              <a:t>如图所示，</a:t>
            </a:r>
            <a:r>
              <a:rPr lang="en-US" altLang="zh-CN" sz="2800"/>
              <a:t>A</a:t>
            </a:r>
            <a:r>
              <a:rPr lang="zh-CN" altLang="en-US" sz="2800"/>
              <a:t>、</a:t>
            </a:r>
            <a:r>
              <a:rPr lang="en-US" altLang="zh-CN" sz="2800"/>
              <a:t>B</a:t>
            </a:r>
            <a:r>
              <a:rPr lang="zh-CN" altLang="en-US" sz="2800"/>
              <a:t>两个同样材料制成的正方体，棱长之比为</a:t>
            </a:r>
            <a:r>
              <a:rPr lang="en-US" altLang="zh-CN" sz="2800"/>
              <a:t>1</a:t>
            </a:r>
            <a:r>
              <a:rPr lang="zh-CN" altLang="en-US" sz="2800"/>
              <a:t>：</a:t>
            </a:r>
            <a:r>
              <a:rPr lang="en-US" altLang="zh-CN" sz="2800"/>
              <a:t>2</a:t>
            </a:r>
            <a:r>
              <a:rPr lang="zh-CN" altLang="en-US" sz="2800"/>
              <a:t>，将</a:t>
            </a:r>
            <a:r>
              <a:rPr lang="en-US" altLang="zh-CN" sz="2800"/>
              <a:t>A</a:t>
            </a:r>
            <a:r>
              <a:rPr lang="zh-CN" altLang="en-US" sz="2800"/>
              <a:t>叠放在</a:t>
            </a:r>
            <a:r>
              <a:rPr lang="en-US" altLang="zh-CN" sz="2800"/>
              <a:t>B</a:t>
            </a:r>
            <a:r>
              <a:rPr lang="zh-CN" altLang="en-US" sz="2800"/>
              <a:t>上后再放在水平桌面中央，则</a:t>
            </a:r>
            <a:r>
              <a:rPr lang="en-US" altLang="zh-CN" sz="2800"/>
              <a:t>A</a:t>
            </a:r>
            <a:r>
              <a:rPr lang="zh-CN" altLang="en-US" sz="2800"/>
              <a:t>对</a:t>
            </a:r>
            <a:r>
              <a:rPr lang="en-US" altLang="zh-CN" sz="2800"/>
              <a:t>B</a:t>
            </a:r>
            <a:r>
              <a:rPr lang="zh-CN" altLang="en-US" sz="2800"/>
              <a:t>的压强与</a:t>
            </a:r>
            <a:r>
              <a:rPr lang="en-US" altLang="zh-CN" sz="2800"/>
              <a:t>B</a:t>
            </a:r>
            <a:r>
              <a:rPr lang="zh-CN" altLang="en-US" sz="2800"/>
              <a:t>对桌面的压强之比为（   </a:t>
            </a:r>
            <a:r>
              <a:rPr lang="en-US" altLang="zh-CN" sz="2800"/>
              <a:t>A </a:t>
            </a:r>
            <a:r>
              <a:rPr lang="zh-CN" altLang="en-US" sz="2800"/>
              <a:t>）</a:t>
            </a:r>
            <a:endParaRPr lang="en-US" altLang="zh-CN" sz="2800"/>
          </a:p>
          <a:p>
            <a:r>
              <a:rPr lang="en-US" altLang="zh-CN" sz="2800"/>
              <a:t>A.4</a:t>
            </a:r>
            <a:r>
              <a:rPr lang="zh-CN" altLang="en-US" sz="2800"/>
              <a:t>：</a:t>
            </a:r>
            <a:r>
              <a:rPr lang="en-US" altLang="zh-CN" sz="2800"/>
              <a:t>9    B.1</a:t>
            </a:r>
            <a:r>
              <a:rPr lang="zh-CN" altLang="en-US" sz="2800"/>
              <a:t>：</a:t>
            </a:r>
            <a:r>
              <a:rPr lang="en-US" altLang="zh-CN" sz="2800"/>
              <a:t>2    C.1</a:t>
            </a:r>
            <a:r>
              <a:rPr lang="zh-CN" altLang="en-US" sz="2800"/>
              <a:t>：</a:t>
            </a:r>
            <a:r>
              <a:rPr lang="en-US" altLang="zh-CN" sz="2800"/>
              <a:t>8    D.1</a:t>
            </a:r>
            <a:r>
              <a:rPr lang="zh-CN" altLang="en-US" sz="2800"/>
              <a:t>：</a:t>
            </a:r>
            <a:r>
              <a:rPr lang="en-US" altLang="zh-CN" sz="2800"/>
              <a:t>4</a:t>
            </a:r>
            <a:endParaRPr lang="zh-CN" altLang="en-US" sz="280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600" y="3714750"/>
            <a:ext cx="27146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735888" y="2419350"/>
            <a:ext cx="5762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5132388"/>
            <a:ext cx="982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8538" y="4173538"/>
            <a:ext cx="2725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6788" y="5132388"/>
            <a:ext cx="1762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030288" y="5045075"/>
            <a:ext cx="3033712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2" name="矩形 8"/>
          <p:cNvSpPr>
            <a:spLocks noChangeArrowheads="1"/>
          </p:cNvSpPr>
          <p:nvPr/>
        </p:nvSpPr>
        <p:spPr bwMode="auto">
          <a:xfrm>
            <a:off x="765175" y="757238"/>
            <a:ext cx="80391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/>
              <a:t>8.</a:t>
            </a:r>
            <a:r>
              <a:rPr lang="zh-CN" altLang="en-US" sz="2400"/>
              <a:t>（</a:t>
            </a:r>
            <a:r>
              <a:rPr lang="en-US" altLang="zh-CN" sz="2400"/>
              <a:t>2017·</a:t>
            </a:r>
            <a:r>
              <a:rPr lang="zh-CN" altLang="en-US" sz="2400"/>
              <a:t>长沙）在两个完全相同的容器中分别倒入甲和乙两种不同的液体，如图所示，下列分析正确的是（  ）</a:t>
            </a:r>
            <a:endParaRPr lang="en-US" altLang="zh-CN" sz="2400"/>
          </a:p>
          <a:p>
            <a:r>
              <a:rPr lang="en-US" altLang="zh-CN" sz="2400"/>
              <a:t>A.</a:t>
            </a:r>
            <a:r>
              <a:rPr lang="zh-CN" altLang="en-US" sz="2400"/>
              <a:t>若甲和乙的质量相等，则甲的密度小于乙的密度</a:t>
            </a:r>
            <a:endParaRPr lang="en-US" altLang="zh-CN" sz="2400"/>
          </a:p>
          <a:p>
            <a:r>
              <a:rPr lang="en-US" altLang="zh-CN" sz="2400"/>
              <a:t>B.</a:t>
            </a:r>
            <a:r>
              <a:rPr lang="zh-CN" altLang="en-US" sz="2400"/>
              <a:t>若甲和乙对容器底部的压强相等，则甲的密度小于乙的密度</a:t>
            </a:r>
          </a:p>
          <a:p>
            <a:r>
              <a:rPr lang="en-US" altLang="zh-CN" sz="2400"/>
              <a:t>C.</a:t>
            </a:r>
            <a:r>
              <a:rPr lang="zh-CN" altLang="en-US" sz="2400"/>
              <a:t>若甲和乙对容器底部的压强相等，则甲的质量小于乙的质量</a:t>
            </a:r>
          </a:p>
          <a:p>
            <a:r>
              <a:rPr lang="en-US" altLang="zh-CN" sz="2400"/>
              <a:t>D.</a:t>
            </a:r>
            <a:r>
              <a:rPr lang="zh-CN" altLang="en-US" sz="2400"/>
              <a:t>若甲和乙的质量相等，则甲对容器底部的压强小于乙对容器底部的压强</a:t>
            </a:r>
          </a:p>
        </p:txBody>
      </p:sp>
    </p:spTree>
    <p:extLst>
      <p:ext uri="{BB962C8B-B14F-4D97-AF65-F5344CB8AC3E}">
        <p14:creationId xmlns:p14="http://schemas.microsoft.com/office/powerpoint/2010/main" val="10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0713"/>
            <a:ext cx="83264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" y="2141538"/>
            <a:ext cx="83264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91050" y="2214563"/>
            <a:ext cx="17287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11863" y="3294063"/>
            <a:ext cx="14795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矩形 8"/>
          <p:cNvSpPr>
            <a:spLocks noChangeArrowheads="1"/>
          </p:cNvSpPr>
          <p:nvPr/>
        </p:nvSpPr>
        <p:spPr bwMode="auto">
          <a:xfrm>
            <a:off x="468313" y="631825"/>
            <a:ext cx="81847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/>
              <a:t>10.</a:t>
            </a:r>
            <a:r>
              <a:rPr lang="zh-CN" altLang="en-US" sz="2800" dirty="0"/>
              <a:t>在水杯中加半杯水，将一根吸管分别插入水中不同深度，用嘴吹气，使水下冒气泡，深度越深，吹气越难，这种现象说明液体的压强随着深度的增加</a:t>
            </a:r>
            <a:r>
              <a:rPr lang="zh-CN" altLang="en-US" sz="2800" dirty="0" smtClean="0"/>
              <a:t>而</a:t>
            </a:r>
            <a:r>
              <a:rPr lang="zh-CN" altLang="en-US" sz="2800" u="sng" dirty="0" smtClean="0"/>
              <a:t>增大</a:t>
            </a:r>
            <a:r>
              <a:rPr lang="zh-CN" altLang="en-US" sz="2800" dirty="0" smtClean="0"/>
              <a:t>；</a:t>
            </a:r>
            <a:r>
              <a:rPr lang="zh-CN" altLang="en-US" sz="2800" dirty="0"/>
              <a:t>用吸管可以将杯中的水吸到嘴里，这是</a:t>
            </a:r>
            <a:r>
              <a:rPr lang="zh-CN" altLang="en-US" sz="2800" dirty="0" smtClean="0"/>
              <a:t>由于</a:t>
            </a:r>
            <a:r>
              <a:rPr lang="zh-CN" altLang="en-US" sz="2800" u="sng" dirty="0" smtClean="0"/>
              <a:t>大气压</a:t>
            </a:r>
            <a:r>
              <a:rPr lang="zh-CN" altLang="en-US" sz="2800" dirty="0" smtClean="0"/>
              <a:t>的</a:t>
            </a:r>
            <a:r>
              <a:rPr lang="zh-CN" altLang="en-US" sz="2800" dirty="0"/>
              <a:t>作用。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105196"/>
            <a:ext cx="7923212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71550" y="1892300"/>
            <a:ext cx="57626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71550" y="2446794"/>
            <a:ext cx="960489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516688" y="3519488"/>
            <a:ext cx="12954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971550" y="5084763"/>
            <a:ext cx="11525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49275"/>
            <a:ext cx="84978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068638"/>
            <a:ext cx="38195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75463" y="476250"/>
            <a:ext cx="16573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227763" y="1576388"/>
            <a:ext cx="18002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3014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2320925"/>
            <a:ext cx="2952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66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7213"/>
            <a:ext cx="1171575" cy="2667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44039" name="矩形 7"/>
          <p:cNvSpPr>
            <a:spLocks noChangeArrowheads="1"/>
          </p:cNvSpPr>
          <p:nvPr/>
        </p:nvSpPr>
        <p:spPr bwMode="auto">
          <a:xfrm>
            <a:off x="486697" y="784225"/>
            <a:ext cx="84065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/>
              <a:t>13.</a:t>
            </a:r>
            <a:r>
              <a:rPr lang="zh-CN" altLang="en-US" sz="2800" dirty="0"/>
              <a:t>饮茶是我国的传统文化，如图所示是一把装有水的茶壶，壶嘴与壶身</a:t>
            </a:r>
            <a:r>
              <a:rPr lang="zh-CN" altLang="en-US" sz="2800" dirty="0" smtClean="0"/>
              <a:t>构成（   连通器  ），</a:t>
            </a:r>
            <a:r>
              <a:rPr lang="zh-CN" altLang="en-US" sz="2800" dirty="0"/>
              <a:t>茶壶的底部受到水产生的压强</a:t>
            </a:r>
            <a:r>
              <a:rPr lang="zh-CN" altLang="en-US" sz="2800" dirty="0" smtClean="0"/>
              <a:t>为（              ）</a:t>
            </a:r>
            <a:r>
              <a:rPr lang="en-US" altLang="zh-CN" sz="2800" dirty="0" smtClean="0"/>
              <a:t>Pa</a:t>
            </a:r>
            <a:r>
              <a:rPr lang="zh-CN" altLang="en-US" sz="2800" dirty="0"/>
              <a:t>。若茶壶内部底面积为</a:t>
            </a:r>
            <a:r>
              <a:rPr lang="en-US" altLang="zh-CN" sz="2800" dirty="0" smtClean="0"/>
              <a:t>18c㎡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则茶壶内底部受到水的压力</a:t>
            </a:r>
            <a:r>
              <a:rPr lang="zh-CN" altLang="en-US" sz="2800" dirty="0" smtClean="0"/>
              <a:t>为（   </a:t>
            </a:r>
            <a:r>
              <a:rPr lang="en-US" altLang="zh-CN" sz="2800" dirty="0" smtClean="0"/>
              <a:t>2.7  </a:t>
            </a:r>
            <a:r>
              <a:rPr lang="zh-CN" altLang="en-US" sz="2800" dirty="0" smtClean="0"/>
              <a:t>）</a:t>
            </a:r>
            <a:r>
              <a:rPr lang="en-US" altLang="zh-CN" sz="2800" dirty="0" smtClean="0"/>
              <a:t>N</a:t>
            </a:r>
            <a:r>
              <a:rPr lang="zh-CN" altLang="en-US" sz="2800" dirty="0" smtClean="0"/>
              <a:t>。（</a:t>
            </a:r>
            <a:r>
              <a:rPr lang="en-US" altLang="zh-CN" sz="2800" dirty="0"/>
              <a:t>g</a:t>
            </a:r>
            <a:r>
              <a:rPr lang="zh-CN" altLang="en-US" sz="2800" dirty="0"/>
              <a:t>取</a:t>
            </a:r>
            <a:r>
              <a:rPr lang="en-US" altLang="zh-CN" sz="2800" dirty="0"/>
              <a:t>10N/kg</a:t>
            </a:r>
            <a:r>
              <a:rPr lang="zh-CN" altLang="en-US" sz="2800" dirty="0"/>
              <a:t>）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400118"/>
            <a:ext cx="37052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095875" y="1230313"/>
            <a:ext cx="12954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0" y="1662113"/>
            <a:ext cx="1171576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65471" y="2599194"/>
            <a:ext cx="8636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720725" y="982663"/>
            <a:ext cx="3389313" cy="10033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隶书" pitchFamily="49" charset="-122"/>
              </a:rPr>
              <a:t>一、压强</a:t>
            </a:r>
          </a:p>
        </p:txBody>
      </p:sp>
      <p:graphicFrame>
        <p:nvGraphicFramePr>
          <p:cNvPr id="13438" name="Group 126"/>
          <p:cNvGraphicFramePr>
            <a:graphicFrameLocks noGrp="1"/>
          </p:cNvGraphicFramePr>
          <p:nvPr/>
        </p:nvGraphicFramePr>
        <p:xfrm>
          <a:off x="179388" y="2787650"/>
          <a:ext cx="8748712" cy="3148117"/>
        </p:xfrm>
        <a:graphic>
          <a:graphicData uri="http://schemas.openxmlformats.org/drawingml/2006/table">
            <a:tbl>
              <a:tblPr/>
              <a:tblGrid>
                <a:gridCol w="1276350"/>
                <a:gridCol w="1109662"/>
                <a:gridCol w="1177925"/>
                <a:gridCol w="1368425"/>
                <a:gridCol w="1317625"/>
                <a:gridCol w="1247775"/>
                <a:gridCol w="1250950"/>
              </a:tblGrid>
              <a:tr h="1254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情景图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946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压力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大小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  <a:tr h="946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压力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方向</a:t>
                      </a: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00" marR="90000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9" name="Text Box 140"/>
          <p:cNvSpPr txBox="1">
            <a:spLocks noChangeArrowheads="1"/>
          </p:cNvSpPr>
          <p:nvPr/>
        </p:nvSpPr>
        <p:spPr bwMode="auto">
          <a:xfrm>
            <a:off x="1547813" y="4292600"/>
            <a:ext cx="72723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eaLnBrk="1" hangingPunct="1"/>
            <a:r>
              <a:rPr lang="en-US" altLang="zh-CN" sz="2400" b="1" i="1">
                <a:solidFill>
                  <a:srgbClr val="0000CC"/>
                </a:solidFill>
                <a:latin typeface="Times New Roman" pitchFamily="18" charset="0"/>
              </a:rPr>
              <a:t> F=G	     F&lt;G      F=G+</a:t>
            </a:r>
            <a:r>
              <a:rPr lang="en-US" altLang="zh-CN" sz="2400" b="1" i="1">
                <a:solidFill>
                  <a:srgbClr val="CC0000"/>
                </a:solidFill>
                <a:latin typeface="Times New Roman" pitchFamily="18" charset="0"/>
              </a:rPr>
              <a:t>F</a:t>
            </a:r>
            <a:r>
              <a:rPr lang="en-US" altLang="zh-CN" sz="2400" b="1" baseline="-2500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en-US" altLang="zh-CN" sz="2400" b="1" i="1">
                <a:solidFill>
                  <a:srgbClr val="FF00FF"/>
                </a:solidFill>
                <a:latin typeface="Times New Roman" pitchFamily="18" charset="0"/>
              </a:rPr>
              <a:t>    </a:t>
            </a:r>
            <a:r>
              <a:rPr lang="en-US" altLang="zh-CN" sz="2400" b="1" i="1">
                <a:solidFill>
                  <a:srgbClr val="0000CC"/>
                </a:solidFill>
                <a:latin typeface="Times New Roman" pitchFamily="18" charset="0"/>
              </a:rPr>
              <a:t>F=G</a:t>
            </a:r>
            <a:r>
              <a:rPr lang="en-US" altLang="zh-CN" sz="2400" b="1" i="1">
                <a:solidFill>
                  <a:srgbClr val="0000CC"/>
                </a:solidFill>
                <a:latin typeface="宋体" charset="-122"/>
              </a:rPr>
              <a:t>-</a:t>
            </a:r>
            <a:r>
              <a:rPr lang="en-US" altLang="zh-CN" sz="2400" b="1" i="1">
                <a:solidFill>
                  <a:srgbClr val="CC0000"/>
                </a:solidFill>
                <a:latin typeface="Times New Roman" pitchFamily="18" charset="0"/>
              </a:rPr>
              <a:t>F</a:t>
            </a:r>
            <a:r>
              <a:rPr lang="en-US" altLang="zh-CN" sz="2400" b="1" baseline="-2500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en-US" altLang="zh-CN" sz="2400" b="1" i="1">
                <a:solidFill>
                  <a:srgbClr val="FF00FF"/>
                </a:solidFill>
                <a:latin typeface="Times New Roman" pitchFamily="18" charset="0"/>
              </a:rPr>
              <a:t>  </a:t>
            </a:r>
            <a:r>
              <a:rPr lang="en-US" altLang="zh-CN" sz="2400" b="1" i="1">
                <a:solidFill>
                  <a:srgbClr val="0000CC"/>
                </a:solidFill>
                <a:latin typeface="Times New Roman" pitchFamily="18" charset="0"/>
              </a:rPr>
              <a:t>F=</a:t>
            </a:r>
            <a:r>
              <a:rPr lang="en-US" altLang="zh-CN" sz="2400" b="1" i="1">
                <a:solidFill>
                  <a:srgbClr val="CC0000"/>
                </a:solidFill>
                <a:latin typeface="Times New Roman" pitchFamily="18" charset="0"/>
              </a:rPr>
              <a:t>F</a:t>
            </a:r>
            <a:r>
              <a:rPr lang="en-US" altLang="zh-CN" sz="2400" b="1" baseline="-2500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en-US" altLang="zh-CN" sz="2400" b="1" i="1">
                <a:solidFill>
                  <a:srgbClr val="0000CC"/>
                </a:solidFill>
                <a:latin typeface="宋体" charset="-122"/>
              </a:rPr>
              <a:t>-</a:t>
            </a:r>
            <a:r>
              <a:rPr lang="en-US" altLang="zh-CN" sz="2400" b="1" i="1">
                <a:solidFill>
                  <a:srgbClr val="0000CC"/>
                </a:solidFill>
                <a:latin typeface="Times New Roman" pitchFamily="18" charset="0"/>
              </a:rPr>
              <a:t>G    F=</a:t>
            </a:r>
            <a:r>
              <a:rPr lang="en-US" altLang="zh-CN" sz="2400" b="1" i="1">
                <a:solidFill>
                  <a:srgbClr val="CC0000"/>
                </a:solidFill>
                <a:latin typeface="Times New Roman" pitchFamily="18" charset="0"/>
              </a:rPr>
              <a:t>F</a:t>
            </a:r>
            <a:r>
              <a:rPr lang="en-US" altLang="zh-CN" sz="2400" b="1" baseline="-25000">
                <a:solidFill>
                  <a:srgbClr val="CC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80" name="Text Box 141"/>
          <p:cNvSpPr txBox="1">
            <a:spLocks noChangeArrowheads="1"/>
          </p:cNvSpPr>
          <p:nvPr/>
        </p:nvSpPr>
        <p:spPr bwMode="auto">
          <a:xfrm>
            <a:off x="1476375" y="5049838"/>
            <a:ext cx="7667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00CC"/>
                </a:solidFill>
                <a:latin typeface="Calibri" pitchFamily="34" charset="0"/>
              </a:rPr>
              <a:t>竖直       垂直斜          竖直         竖直         竖直         水平</a:t>
            </a:r>
          </a:p>
          <a:p>
            <a:pPr eaLnBrk="1" hangingPunct="1"/>
            <a:r>
              <a:rPr lang="zh-CN" altLang="en-US" sz="2400" b="1">
                <a:solidFill>
                  <a:srgbClr val="0000CC"/>
                </a:solidFill>
                <a:latin typeface="Calibri" pitchFamily="34" charset="0"/>
              </a:rPr>
              <a:t>向下        面向下          向下        向下         向上         向左</a:t>
            </a:r>
          </a:p>
        </p:txBody>
      </p:sp>
      <p:sp>
        <p:nvSpPr>
          <p:cNvPr id="81" name="Text Box 142"/>
          <p:cNvSpPr txBox="1">
            <a:spLocks noChangeArrowheads="1"/>
          </p:cNvSpPr>
          <p:nvPr/>
        </p:nvSpPr>
        <p:spPr bwMode="auto">
          <a:xfrm>
            <a:off x="617538" y="2000250"/>
            <a:ext cx="2952750" cy="579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．压力和重力</a:t>
            </a:r>
          </a:p>
        </p:txBody>
      </p:sp>
      <p:grpSp>
        <p:nvGrpSpPr>
          <p:cNvPr id="3" name="Group 141"/>
          <p:cNvGrpSpPr>
            <a:grpSpLocks/>
          </p:cNvGrpSpPr>
          <p:nvPr/>
        </p:nvGrpSpPr>
        <p:grpSpPr bwMode="auto">
          <a:xfrm>
            <a:off x="1476375" y="2924175"/>
            <a:ext cx="7380288" cy="944563"/>
            <a:chOff x="930" y="1842"/>
            <a:chExt cx="4649" cy="595"/>
          </a:xfrm>
        </p:grpSpPr>
        <p:grpSp>
          <p:nvGrpSpPr>
            <p:cNvPr id="15406" name="Group 66"/>
            <p:cNvGrpSpPr>
              <a:grpSpLocks/>
            </p:cNvGrpSpPr>
            <p:nvPr/>
          </p:nvGrpSpPr>
          <p:grpSpPr bwMode="auto">
            <a:xfrm>
              <a:off x="930" y="2024"/>
              <a:ext cx="635" cy="272"/>
              <a:chOff x="2517" y="2341"/>
              <a:chExt cx="635" cy="272"/>
            </a:xfrm>
          </p:grpSpPr>
          <p:sp>
            <p:nvSpPr>
              <p:cNvPr id="15475" name="Rectangle 67"/>
              <p:cNvSpPr>
                <a:spLocks noChangeArrowheads="1"/>
              </p:cNvSpPr>
              <p:nvPr/>
            </p:nvSpPr>
            <p:spPr bwMode="auto">
              <a:xfrm>
                <a:off x="2699" y="2341"/>
                <a:ext cx="317" cy="227"/>
              </a:xfrm>
              <a:prstGeom prst="rect">
                <a:avLst/>
              </a:prstGeom>
              <a:solidFill>
                <a:srgbClr val="5BC99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400">
                  <a:latin typeface="Calibri" pitchFamily="34" charset="0"/>
                </a:endParaRPr>
              </a:p>
            </p:txBody>
          </p:sp>
          <p:sp>
            <p:nvSpPr>
              <p:cNvPr id="15476" name="Line 68"/>
              <p:cNvSpPr>
                <a:spLocks noChangeShapeType="1"/>
              </p:cNvSpPr>
              <p:nvPr/>
            </p:nvSpPr>
            <p:spPr bwMode="auto">
              <a:xfrm>
                <a:off x="2517" y="2568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77" name="Line 69"/>
              <p:cNvSpPr>
                <a:spLocks noChangeShapeType="1"/>
              </p:cNvSpPr>
              <p:nvPr/>
            </p:nvSpPr>
            <p:spPr bwMode="auto">
              <a:xfrm flipH="1">
                <a:off x="2744" y="2568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78" name="Line 70"/>
              <p:cNvSpPr>
                <a:spLocks noChangeShapeType="1"/>
              </p:cNvSpPr>
              <p:nvPr/>
            </p:nvSpPr>
            <p:spPr bwMode="auto">
              <a:xfrm flipH="1">
                <a:off x="2835" y="2568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79" name="Line 71"/>
              <p:cNvSpPr>
                <a:spLocks noChangeShapeType="1"/>
              </p:cNvSpPr>
              <p:nvPr/>
            </p:nvSpPr>
            <p:spPr bwMode="auto">
              <a:xfrm flipH="1">
                <a:off x="2925" y="2568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0" name="Line 72"/>
              <p:cNvSpPr>
                <a:spLocks noChangeShapeType="1"/>
              </p:cNvSpPr>
              <p:nvPr/>
            </p:nvSpPr>
            <p:spPr bwMode="auto">
              <a:xfrm flipH="1">
                <a:off x="3016" y="2568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1" name="Line 73"/>
              <p:cNvSpPr>
                <a:spLocks noChangeShapeType="1"/>
              </p:cNvSpPr>
              <p:nvPr/>
            </p:nvSpPr>
            <p:spPr bwMode="auto">
              <a:xfrm flipH="1">
                <a:off x="3107" y="2568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2" name="Line 74"/>
              <p:cNvSpPr>
                <a:spLocks noChangeShapeType="1"/>
              </p:cNvSpPr>
              <p:nvPr/>
            </p:nvSpPr>
            <p:spPr bwMode="auto">
              <a:xfrm flipH="1">
                <a:off x="2653" y="2568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83" name="Line 75"/>
              <p:cNvSpPr>
                <a:spLocks noChangeShapeType="1"/>
              </p:cNvSpPr>
              <p:nvPr/>
            </p:nvSpPr>
            <p:spPr bwMode="auto">
              <a:xfrm flipH="1">
                <a:off x="2562" y="2568"/>
                <a:ext cx="45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07" name="Group 139"/>
            <p:cNvGrpSpPr>
              <a:grpSpLocks/>
            </p:cNvGrpSpPr>
            <p:nvPr/>
          </p:nvGrpSpPr>
          <p:grpSpPr bwMode="auto">
            <a:xfrm>
              <a:off x="1611" y="1954"/>
              <a:ext cx="679" cy="387"/>
              <a:chOff x="1566" y="1954"/>
              <a:chExt cx="679" cy="387"/>
            </a:xfrm>
          </p:grpSpPr>
          <p:grpSp>
            <p:nvGrpSpPr>
              <p:cNvPr id="15464" name="Group 117"/>
              <p:cNvGrpSpPr>
                <a:grpSpLocks/>
              </p:cNvGrpSpPr>
              <p:nvPr/>
            </p:nvGrpSpPr>
            <p:grpSpPr bwMode="auto">
              <a:xfrm rot="-1910687">
                <a:off x="1566" y="1954"/>
                <a:ext cx="600" cy="297"/>
                <a:chOff x="2517" y="2341"/>
                <a:chExt cx="635" cy="272"/>
              </a:xfrm>
            </p:grpSpPr>
            <p:sp>
              <p:nvSpPr>
                <p:cNvPr id="15466" name="Rectangle 118"/>
                <p:cNvSpPr>
                  <a:spLocks noChangeArrowheads="1"/>
                </p:cNvSpPr>
                <p:nvPr/>
              </p:nvSpPr>
              <p:spPr bwMode="auto">
                <a:xfrm>
                  <a:off x="2699" y="2341"/>
                  <a:ext cx="317" cy="227"/>
                </a:xfrm>
                <a:prstGeom prst="rect">
                  <a:avLst/>
                </a:prstGeom>
                <a:solidFill>
                  <a:srgbClr val="5BC99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en-US" sz="1400">
                    <a:latin typeface="Calibri" pitchFamily="34" charset="0"/>
                  </a:endParaRPr>
                </a:p>
              </p:txBody>
            </p:sp>
            <p:sp>
              <p:nvSpPr>
                <p:cNvPr id="15467" name="Line 119"/>
                <p:cNvSpPr>
                  <a:spLocks noChangeShapeType="1"/>
                </p:cNvSpPr>
                <p:nvPr/>
              </p:nvSpPr>
              <p:spPr bwMode="auto">
                <a:xfrm>
                  <a:off x="2517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8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2744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9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283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70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292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71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3016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72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3107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73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2653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74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2562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465" name="Line 127"/>
              <p:cNvSpPr>
                <a:spLocks noChangeShapeType="1"/>
              </p:cNvSpPr>
              <p:nvPr/>
            </p:nvSpPr>
            <p:spPr bwMode="auto">
              <a:xfrm>
                <a:off x="1655" y="2341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5408" name="Group 136"/>
            <p:cNvGrpSpPr>
              <a:grpSpLocks/>
            </p:cNvGrpSpPr>
            <p:nvPr/>
          </p:nvGrpSpPr>
          <p:grpSpPr bwMode="auto">
            <a:xfrm>
              <a:off x="2517" y="1885"/>
              <a:ext cx="635" cy="456"/>
              <a:chOff x="2517" y="1885"/>
              <a:chExt cx="635" cy="456"/>
            </a:xfrm>
          </p:grpSpPr>
          <p:grpSp>
            <p:nvGrpSpPr>
              <p:cNvPr id="15451" name="Group 76"/>
              <p:cNvGrpSpPr>
                <a:grpSpLocks/>
              </p:cNvGrpSpPr>
              <p:nvPr/>
            </p:nvGrpSpPr>
            <p:grpSpPr bwMode="auto">
              <a:xfrm>
                <a:off x="2517" y="2069"/>
                <a:ext cx="635" cy="272"/>
                <a:chOff x="2517" y="2341"/>
                <a:chExt cx="635" cy="272"/>
              </a:xfrm>
            </p:grpSpPr>
            <p:sp>
              <p:nvSpPr>
                <p:cNvPr id="15455" name="Rectangle 77"/>
                <p:cNvSpPr>
                  <a:spLocks noChangeArrowheads="1"/>
                </p:cNvSpPr>
                <p:nvPr/>
              </p:nvSpPr>
              <p:spPr bwMode="auto">
                <a:xfrm>
                  <a:off x="2699" y="2341"/>
                  <a:ext cx="317" cy="227"/>
                </a:xfrm>
                <a:prstGeom prst="rect">
                  <a:avLst/>
                </a:prstGeom>
                <a:solidFill>
                  <a:srgbClr val="5BC99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en-US" sz="1400">
                    <a:latin typeface="Calibri" pitchFamily="34" charset="0"/>
                  </a:endParaRPr>
                </a:p>
              </p:txBody>
            </p:sp>
            <p:sp>
              <p:nvSpPr>
                <p:cNvPr id="15456" name="Line 78"/>
                <p:cNvSpPr>
                  <a:spLocks noChangeShapeType="1"/>
                </p:cNvSpPr>
                <p:nvPr/>
              </p:nvSpPr>
              <p:spPr bwMode="auto">
                <a:xfrm>
                  <a:off x="2517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2744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8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283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9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92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0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3016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3107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2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653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3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2562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452" name="Group 120"/>
              <p:cNvGrpSpPr>
                <a:grpSpLocks/>
              </p:cNvGrpSpPr>
              <p:nvPr/>
            </p:nvGrpSpPr>
            <p:grpSpPr bwMode="auto">
              <a:xfrm>
                <a:off x="2867" y="1885"/>
                <a:ext cx="269" cy="267"/>
                <a:chOff x="2157" y="1837"/>
                <a:chExt cx="269" cy="267"/>
              </a:xfrm>
            </p:grpSpPr>
            <p:sp>
              <p:nvSpPr>
                <p:cNvPr id="15453" name="Line 129"/>
                <p:cNvSpPr>
                  <a:spLocks noChangeShapeType="1"/>
                </p:cNvSpPr>
                <p:nvPr/>
              </p:nvSpPr>
              <p:spPr bwMode="auto">
                <a:xfrm>
                  <a:off x="2157" y="1837"/>
                  <a:ext cx="0" cy="198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4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202" y="1873"/>
                  <a:ext cx="22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rIns="18000">
                  <a:spAutoFit/>
                </a:bodyPr>
                <a:lstStyle/>
                <a:p>
                  <a:pPr eaLnBrk="1" hangingPunct="1"/>
                  <a:r>
                    <a:rPr lang="en-US" altLang="zh-CN" b="1" i="1">
                      <a:solidFill>
                        <a:srgbClr val="CC0000"/>
                      </a:solidFill>
                      <a:latin typeface="Times New Roman" pitchFamily="18" charset="0"/>
                    </a:rPr>
                    <a:t>F</a:t>
                  </a:r>
                  <a:r>
                    <a:rPr lang="en-US" altLang="zh-CN" b="1" baseline="-25000">
                      <a:solidFill>
                        <a:srgbClr val="CC0000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15409" name="Group 137"/>
            <p:cNvGrpSpPr>
              <a:grpSpLocks/>
            </p:cNvGrpSpPr>
            <p:nvPr/>
          </p:nvGrpSpPr>
          <p:grpSpPr bwMode="auto">
            <a:xfrm>
              <a:off x="4097" y="1931"/>
              <a:ext cx="635" cy="463"/>
              <a:chOff x="4097" y="1931"/>
              <a:chExt cx="635" cy="463"/>
            </a:xfrm>
          </p:grpSpPr>
          <p:grpSp>
            <p:nvGrpSpPr>
              <p:cNvPr id="15438" name="Group 96"/>
              <p:cNvGrpSpPr>
                <a:grpSpLocks/>
              </p:cNvGrpSpPr>
              <p:nvPr/>
            </p:nvGrpSpPr>
            <p:grpSpPr bwMode="auto">
              <a:xfrm rot="10800000">
                <a:off x="4097" y="1931"/>
                <a:ext cx="635" cy="272"/>
                <a:chOff x="2517" y="2341"/>
                <a:chExt cx="635" cy="272"/>
              </a:xfrm>
            </p:grpSpPr>
            <p:sp>
              <p:nvSpPr>
                <p:cNvPr id="15442" name="Rectangle 97"/>
                <p:cNvSpPr>
                  <a:spLocks noChangeArrowheads="1"/>
                </p:cNvSpPr>
                <p:nvPr/>
              </p:nvSpPr>
              <p:spPr bwMode="auto">
                <a:xfrm>
                  <a:off x="2699" y="2341"/>
                  <a:ext cx="317" cy="227"/>
                </a:xfrm>
                <a:prstGeom prst="rect">
                  <a:avLst/>
                </a:prstGeom>
                <a:solidFill>
                  <a:srgbClr val="5BC99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eaLnBrk="1" hangingPunct="1"/>
                  <a:endParaRPr lang="zh-CN" altLang="en-US" sz="1400">
                    <a:latin typeface="Calibri" pitchFamily="34" charset="0"/>
                  </a:endParaRPr>
                </a:p>
              </p:txBody>
            </p:sp>
            <p:sp>
              <p:nvSpPr>
                <p:cNvPr id="15443" name="Line 98"/>
                <p:cNvSpPr>
                  <a:spLocks noChangeShapeType="1"/>
                </p:cNvSpPr>
                <p:nvPr/>
              </p:nvSpPr>
              <p:spPr bwMode="auto">
                <a:xfrm>
                  <a:off x="2517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4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2744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5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283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6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292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7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016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8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3107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9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2653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0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562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439" name="Group 118"/>
              <p:cNvGrpSpPr>
                <a:grpSpLocks/>
              </p:cNvGrpSpPr>
              <p:nvPr/>
            </p:nvGrpSpPr>
            <p:grpSpPr bwMode="auto">
              <a:xfrm>
                <a:off x="4390" y="2160"/>
                <a:ext cx="335" cy="234"/>
                <a:chOff x="3597" y="2160"/>
                <a:chExt cx="335" cy="234"/>
              </a:xfrm>
            </p:grpSpPr>
            <p:sp>
              <p:nvSpPr>
                <p:cNvPr id="15440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3597" y="220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1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3696" y="2160"/>
                  <a:ext cx="2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rIns="18000">
                  <a:spAutoFit/>
                </a:bodyPr>
                <a:lstStyle/>
                <a:p>
                  <a:pPr eaLnBrk="1" hangingPunct="1"/>
                  <a:r>
                    <a:rPr lang="en-US" altLang="zh-CN" b="1" i="1">
                      <a:solidFill>
                        <a:srgbClr val="CC0000"/>
                      </a:solidFill>
                      <a:latin typeface="Times New Roman" pitchFamily="18" charset="0"/>
                    </a:rPr>
                    <a:t>F</a:t>
                  </a:r>
                  <a:r>
                    <a:rPr lang="en-US" altLang="zh-CN" b="1" baseline="-25000">
                      <a:solidFill>
                        <a:srgbClr val="CC0000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15410" name="Group 138"/>
            <p:cNvGrpSpPr>
              <a:grpSpLocks/>
            </p:cNvGrpSpPr>
            <p:nvPr/>
          </p:nvGrpSpPr>
          <p:grpSpPr bwMode="auto">
            <a:xfrm>
              <a:off x="4959" y="1888"/>
              <a:ext cx="620" cy="549"/>
              <a:chOff x="4959" y="1842"/>
              <a:chExt cx="620" cy="549"/>
            </a:xfrm>
          </p:grpSpPr>
          <p:grpSp>
            <p:nvGrpSpPr>
              <p:cNvPr id="15425" name="Group 106"/>
              <p:cNvGrpSpPr>
                <a:grpSpLocks/>
              </p:cNvGrpSpPr>
              <p:nvPr/>
            </p:nvGrpSpPr>
            <p:grpSpPr bwMode="auto">
              <a:xfrm rot="5400000">
                <a:off x="4822" y="1979"/>
                <a:ext cx="545" cy="272"/>
                <a:chOff x="2517" y="2341"/>
                <a:chExt cx="635" cy="272"/>
              </a:xfrm>
            </p:grpSpPr>
            <p:sp>
              <p:nvSpPr>
                <p:cNvPr id="15429" name="Rectangle 107"/>
                <p:cNvSpPr>
                  <a:spLocks noChangeArrowheads="1"/>
                </p:cNvSpPr>
                <p:nvPr/>
              </p:nvSpPr>
              <p:spPr bwMode="auto">
                <a:xfrm>
                  <a:off x="2699" y="2341"/>
                  <a:ext cx="317" cy="227"/>
                </a:xfrm>
                <a:prstGeom prst="rect">
                  <a:avLst/>
                </a:prstGeom>
                <a:solidFill>
                  <a:srgbClr val="5BC99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eaLnBrk="1" hangingPunct="1"/>
                  <a:endParaRPr lang="zh-CN" altLang="en-US" sz="1400">
                    <a:latin typeface="Calibri" pitchFamily="34" charset="0"/>
                  </a:endParaRPr>
                </a:p>
              </p:txBody>
            </p:sp>
            <p:sp>
              <p:nvSpPr>
                <p:cNvPr id="15430" name="Line 108"/>
                <p:cNvSpPr>
                  <a:spLocks noChangeShapeType="1"/>
                </p:cNvSpPr>
                <p:nvPr/>
              </p:nvSpPr>
              <p:spPr bwMode="auto">
                <a:xfrm>
                  <a:off x="2517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2744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2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283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3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92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4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3016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5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3107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653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7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2562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426" name="Group 117"/>
              <p:cNvGrpSpPr>
                <a:grpSpLocks/>
              </p:cNvGrpSpPr>
              <p:nvPr/>
            </p:nvGrpSpPr>
            <p:grpSpPr bwMode="auto">
              <a:xfrm>
                <a:off x="5243" y="2142"/>
                <a:ext cx="336" cy="249"/>
                <a:chOff x="4450" y="2142"/>
                <a:chExt cx="336" cy="249"/>
              </a:xfrm>
            </p:grpSpPr>
            <p:sp>
              <p:nvSpPr>
                <p:cNvPr id="15427" name="Line 135"/>
                <p:cNvSpPr>
                  <a:spLocks noChangeShapeType="1"/>
                </p:cNvSpPr>
                <p:nvPr/>
              </p:nvSpPr>
              <p:spPr bwMode="auto">
                <a:xfrm flipH="1">
                  <a:off x="4450" y="2142"/>
                  <a:ext cx="267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8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4468" y="2160"/>
                  <a:ext cx="31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rIns="18000">
                  <a:spAutoFit/>
                </a:bodyPr>
                <a:lstStyle/>
                <a:p>
                  <a:pPr eaLnBrk="1" hangingPunct="1"/>
                  <a:r>
                    <a:rPr lang="en-US" altLang="zh-CN" b="1" i="1">
                      <a:solidFill>
                        <a:srgbClr val="CC0000"/>
                      </a:solidFill>
                      <a:latin typeface="Times New Roman" pitchFamily="18" charset="0"/>
                    </a:rPr>
                    <a:t>F</a:t>
                  </a:r>
                  <a:r>
                    <a:rPr lang="en-US" altLang="zh-CN" b="1" baseline="-25000">
                      <a:solidFill>
                        <a:srgbClr val="CC0000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</p:grpSp>
        </p:grpSp>
        <p:grpSp>
          <p:nvGrpSpPr>
            <p:cNvPr id="15411" name="Group 135"/>
            <p:cNvGrpSpPr>
              <a:grpSpLocks/>
            </p:cNvGrpSpPr>
            <p:nvPr/>
          </p:nvGrpSpPr>
          <p:grpSpPr bwMode="auto">
            <a:xfrm>
              <a:off x="3334" y="1842"/>
              <a:ext cx="635" cy="493"/>
              <a:chOff x="3325" y="1848"/>
              <a:chExt cx="635" cy="493"/>
            </a:xfrm>
          </p:grpSpPr>
          <p:grpSp>
            <p:nvGrpSpPr>
              <p:cNvPr id="15412" name="Group 86"/>
              <p:cNvGrpSpPr>
                <a:grpSpLocks/>
              </p:cNvGrpSpPr>
              <p:nvPr/>
            </p:nvGrpSpPr>
            <p:grpSpPr bwMode="auto">
              <a:xfrm>
                <a:off x="3325" y="2069"/>
                <a:ext cx="635" cy="272"/>
                <a:chOff x="2517" y="2341"/>
                <a:chExt cx="635" cy="272"/>
              </a:xfrm>
            </p:grpSpPr>
            <p:sp>
              <p:nvSpPr>
                <p:cNvPr id="15416" name="Rectangle 87"/>
                <p:cNvSpPr>
                  <a:spLocks noChangeArrowheads="1"/>
                </p:cNvSpPr>
                <p:nvPr/>
              </p:nvSpPr>
              <p:spPr bwMode="auto">
                <a:xfrm>
                  <a:off x="2699" y="2341"/>
                  <a:ext cx="317" cy="227"/>
                </a:xfrm>
                <a:prstGeom prst="rect">
                  <a:avLst/>
                </a:prstGeom>
                <a:solidFill>
                  <a:srgbClr val="5BC99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zh-CN" altLang="en-US" sz="1400">
                    <a:latin typeface="Calibri" pitchFamily="34" charset="0"/>
                  </a:endParaRPr>
                </a:p>
              </p:txBody>
            </p:sp>
            <p:sp>
              <p:nvSpPr>
                <p:cNvPr id="15417" name="Line 88"/>
                <p:cNvSpPr>
                  <a:spLocks noChangeShapeType="1"/>
                </p:cNvSpPr>
                <p:nvPr/>
              </p:nvSpPr>
              <p:spPr bwMode="auto">
                <a:xfrm>
                  <a:off x="2517" y="2568"/>
                  <a:ext cx="6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8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2744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83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0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2925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016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2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3107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3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2653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24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2562" y="2568"/>
                  <a:ext cx="45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5413" name="Group 119"/>
              <p:cNvGrpSpPr>
                <a:grpSpLocks/>
              </p:cNvGrpSpPr>
              <p:nvPr/>
            </p:nvGrpSpPr>
            <p:grpSpPr bwMode="auto">
              <a:xfrm>
                <a:off x="3662" y="1848"/>
                <a:ext cx="283" cy="234"/>
                <a:chOff x="2869" y="1800"/>
                <a:chExt cx="283" cy="234"/>
              </a:xfrm>
            </p:grpSpPr>
            <p:sp>
              <p:nvSpPr>
                <p:cNvPr id="15414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2869" y="1842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1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2971" y="1800"/>
                  <a:ext cx="181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rIns="0">
                  <a:spAutoFit/>
                </a:bodyPr>
                <a:lstStyle/>
                <a:p>
                  <a:pPr eaLnBrk="1" hangingPunct="1"/>
                  <a:r>
                    <a:rPr lang="en-US" altLang="zh-CN" b="1" i="1">
                      <a:solidFill>
                        <a:srgbClr val="CC0000"/>
                      </a:solidFill>
                      <a:latin typeface="Times New Roman" pitchFamily="18" charset="0"/>
                    </a:rPr>
                    <a:t>F</a:t>
                  </a:r>
                  <a:r>
                    <a:rPr lang="en-US" altLang="zh-CN" b="1" baseline="-25000">
                      <a:solidFill>
                        <a:srgbClr val="CC0000"/>
                      </a:solidFill>
                      <a:latin typeface="Calibri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15401" name="Group 63"/>
          <p:cNvGrpSpPr>
            <a:grpSpLocks/>
          </p:cNvGrpSpPr>
          <p:nvPr/>
        </p:nvGrpSpPr>
        <p:grpSpPr bwMode="auto">
          <a:xfrm>
            <a:off x="3165475" y="314325"/>
            <a:ext cx="2846388" cy="685800"/>
            <a:chOff x="3940" y="1200"/>
            <a:chExt cx="1793" cy="432"/>
          </a:xfrm>
        </p:grpSpPr>
        <p:sp>
          <p:nvSpPr>
            <p:cNvPr id="6187" name="Rectangle 59"/>
            <p:cNvSpPr>
              <a:spLocks noChangeArrowheads="1"/>
            </p:cNvSpPr>
            <p:nvPr/>
          </p:nvSpPr>
          <p:spPr bwMode="auto">
            <a:xfrm>
              <a:off x="3940" y="1200"/>
              <a:ext cx="1724" cy="43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7D7547"/>
              </a:outerShdw>
            </a:effectLst>
          </p:spPr>
          <p:txBody>
            <a:bodyPr wrap="none" anchor="ctr"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5404" name="AutoShape 60"/>
            <p:cNvSpPr>
              <a:spLocks noChangeArrowheads="1"/>
            </p:cNvSpPr>
            <p:nvPr/>
          </p:nvSpPr>
          <p:spPr bwMode="auto">
            <a:xfrm>
              <a:off x="3940" y="1200"/>
              <a:ext cx="318" cy="432"/>
            </a:xfrm>
            <a:prstGeom prst="homePlate">
              <a:avLst>
                <a:gd name="adj" fmla="val 25000"/>
              </a:avLst>
            </a:prstGeom>
            <a:solidFill>
              <a:srgbClr val="CCCC00"/>
            </a:solidFill>
            <a:ln w="9525">
              <a:solidFill>
                <a:srgbClr val="CCCC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 typeface="Arial" charset="0"/>
                <a:buNone/>
              </a:pPr>
              <a:endParaRPr lang="zh-CN" altLang="en-US"/>
            </a:p>
          </p:txBody>
        </p:sp>
        <p:sp>
          <p:nvSpPr>
            <p:cNvPr id="6189" name="Rectangle 2"/>
            <p:cNvSpPr>
              <a:spLocks noChangeArrowheads="1"/>
            </p:cNvSpPr>
            <p:nvPr/>
          </p:nvSpPr>
          <p:spPr bwMode="auto">
            <a:xfrm>
              <a:off x="4197" y="1269"/>
              <a:ext cx="1536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b"/>
            <a:lstStyle/>
            <a:p>
              <a:pPr eaLnBrk="1" hangingPunct="1">
                <a:buFont typeface="Arial" pitchFamily="34" charset="0"/>
                <a:buNone/>
                <a:defRPr/>
              </a:pPr>
              <a:r>
                <a:rPr lang="zh-CN" altLang="en-US" sz="4000" b="1">
                  <a:solidFill>
                    <a:schemeClr val="bg1"/>
                  </a:solidFill>
                  <a:latin typeface="汉仪粗黑简" pitchFamily="49" charset="-122"/>
                  <a:ea typeface="黑体" pitchFamily="49" charset="-122"/>
                </a:rPr>
                <a:t>知识梳理</a:t>
              </a:r>
              <a:endParaRPr lang="zh-CN" altLang="en-US" sz="4000" b="1">
                <a:solidFill>
                  <a:schemeClr val="bg1"/>
                </a:solidFill>
                <a:latin typeface="Arial" pitchFamily="34" charset="0"/>
                <a:ea typeface="黑体" pitchFamily="49" charset="-122"/>
              </a:endParaRPr>
            </a:p>
          </p:txBody>
        </p:sp>
      </p:grpSp>
      <p:pic>
        <p:nvPicPr>
          <p:cNvPr id="15402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80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矩形 3"/>
          <p:cNvSpPr>
            <a:spLocks noChangeArrowheads="1"/>
          </p:cNvSpPr>
          <p:nvPr/>
        </p:nvSpPr>
        <p:spPr bwMode="auto">
          <a:xfrm>
            <a:off x="427704" y="712788"/>
            <a:ext cx="82105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/>
              <a:t>三、实验题</a:t>
            </a:r>
          </a:p>
          <a:p>
            <a:r>
              <a:rPr lang="en-US" altLang="zh-CN" sz="2800" dirty="0"/>
              <a:t>14.</a:t>
            </a:r>
            <a:r>
              <a:rPr lang="zh-CN" altLang="en-US" sz="2800" dirty="0"/>
              <a:t>老师要求同学们用身边的物品探究“压力的作用效果与哪些因素有关”。小亮找到的器材有海绵和两瓶完全相同的矿泉水。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385" y="3016045"/>
            <a:ext cx="4575340" cy="16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7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矩形 8"/>
          <p:cNvSpPr>
            <a:spLocks noChangeArrowheads="1"/>
          </p:cNvSpPr>
          <p:nvPr/>
        </p:nvSpPr>
        <p:spPr bwMode="auto">
          <a:xfrm>
            <a:off x="1" y="2244775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）该同学通过</a:t>
            </a:r>
            <a:r>
              <a:rPr lang="zh-CN" altLang="en-US" sz="2400" dirty="0" smtClean="0"/>
              <a:t>观察（  海绵的凹陷性程度或海绵的压痕深浅    ）来</a:t>
            </a:r>
            <a:r>
              <a:rPr lang="zh-CN" altLang="en-US" sz="2400" dirty="0"/>
              <a:t>反映压力的作用效果。</a:t>
            </a:r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）如图所示，小亮将两瓶完全相同的矿泉水分别正立和倒立放在海绵上，其目的是</a:t>
            </a:r>
            <a:r>
              <a:rPr lang="zh-CN" altLang="en-US" sz="2400" dirty="0" smtClean="0"/>
              <a:t>控制（  压力   ）大小</a:t>
            </a:r>
            <a:r>
              <a:rPr lang="zh-CN" altLang="en-US" sz="2400" dirty="0"/>
              <a:t>相同，改变受力面积的大小。从该实验中得出的结论</a:t>
            </a:r>
            <a:r>
              <a:rPr lang="zh-CN" altLang="en-US" sz="2400" dirty="0" smtClean="0"/>
              <a:t>是：压力一定，受力面积越小，压力的作用效果越明显。</a:t>
            </a:r>
            <a:endParaRPr lang="zh-CN" altLang="en-US" sz="2400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419475" y="2219325"/>
            <a:ext cx="494019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763297" y="3409950"/>
            <a:ext cx="89719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232787" y="3789363"/>
            <a:ext cx="4911214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" y="4121299"/>
            <a:ext cx="24479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4" grpId="0" animBg="1"/>
      <p:bldP spid="225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矩形 4"/>
          <p:cNvSpPr>
            <a:spLocks noChangeArrowheads="1"/>
          </p:cNvSpPr>
          <p:nvPr/>
        </p:nvSpPr>
        <p:spPr bwMode="auto">
          <a:xfrm>
            <a:off x="811161" y="1386348"/>
            <a:ext cx="761052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/>
              <a:t>以下事例中应用该结论的</a:t>
            </a:r>
            <a:r>
              <a:rPr lang="zh-CN" altLang="en-US" sz="2800" dirty="0" smtClean="0"/>
              <a:t>有（   </a:t>
            </a:r>
            <a:r>
              <a:rPr lang="en-US" altLang="zh-CN" sz="2800" dirty="0" smtClean="0"/>
              <a:t>ABD   </a:t>
            </a:r>
            <a:r>
              <a:rPr lang="zh-CN" altLang="en-US" sz="2800" dirty="0" smtClean="0"/>
              <a:t>）。</a:t>
            </a:r>
            <a:r>
              <a:rPr lang="zh-CN" altLang="en-US" sz="2800" dirty="0"/>
              <a:t>（选填字母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r>
              <a:rPr lang="en-US" altLang="zh-CN" sz="2800" dirty="0" smtClean="0"/>
              <a:t>A</a:t>
            </a:r>
            <a:r>
              <a:rPr lang="en-US" altLang="zh-CN" sz="2800" dirty="0"/>
              <a:t>.</a:t>
            </a:r>
            <a:r>
              <a:rPr lang="zh-CN" altLang="en-US" sz="2800" dirty="0"/>
              <a:t>菜刀要经常</a:t>
            </a:r>
            <a:r>
              <a:rPr lang="zh-CN" altLang="en-US" sz="2800" dirty="0" smtClean="0"/>
              <a:t>磨一磨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en-US" altLang="zh-CN" sz="2800" dirty="0"/>
              <a:t>.</a:t>
            </a:r>
            <a:r>
              <a:rPr lang="zh-CN" altLang="en-US" sz="2800" dirty="0"/>
              <a:t>书包要用宽的</a:t>
            </a:r>
            <a:r>
              <a:rPr lang="zh-CN" altLang="en-US" sz="2800" dirty="0" smtClean="0"/>
              <a:t>背带</a:t>
            </a:r>
            <a:endParaRPr lang="en-US" altLang="zh-CN" sz="2800" dirty="0" smtClean="0"/>
          </a:p>
          <a:p>
            <a:r>
              <a:rPr lang="en-US" altLang="zh-CN" sz="2800" dirty="0" smtClean="0"/>
              <a:t>C</a:t>
            </a:r>
            <a:r>
              <a:rPr lang="en-US" altLang="zh-CN" sz="2800" dirty="0"/>
              <a:t>.</a:t>
            </a:r>
            <a:r>
              <a:rPr lang="zh-CN" altLang="en-US" sz="2800" dirty="0"/>
              <a:t>汽车限重</a:t>
            </a:r>
          </a:p>
          <a:p>
            <a:r>
              <a:rPr lang="en-US" altLang="zh-CN" sz="2800" dirty="0"/>
              <a:t>D.</a:t>
            </a:r>
            <a:r>
              <a:rPr lang="zh-CN" altLang="en-US" sz="2800" dirty="0"/>
              <a:t>啄木鸟有个坚硬而细长的喙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544344" y="1386348"/>
            <a:ext cx="10810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0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00113" y="2551837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答案一：把其中一瓶倒出一些水后正立放在海绵上，另一瓶也正立放在海绵上，观察对比海绵的凹陷程度；</a:t>
            </a:r>
            <a:endParaRPr lang="en-US" altLang="zh-CN" sz="2400" dirty="0" smtClean="0"/>
          </a:p>
          <a:p>
            <a:r>
              <a:rPr lang="zh-CN" altLang="en-US" sz="2400" dirty="0" smtClean="0"/>
              <a:t>答案二：把同一瓶水，正立放在海绵上，倒出一些水后，再正立放在海绵上，观察对比前后两次海绵的凹陷程度。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64549" y="2551837"/>
            <a:ext cx="8084164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137" name="矩形 9"/>
          <p:cNvSpPr>
            <a:spLocks noChangeArrowheads="1"/>
          </p:cNvSpPr>
          <p:nvPr/>
        </p:nvSpPr>
        <p:spPr bwMode="auto">
          <a:xfrm>
            <a:off x="900113" y="964039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）接下来小亮要探究“压力的作用效果与压力大小的关系”，他的操作步骤是：</a:t>
            </a:r>
          </a:p>
        </p:txBody>
      </p:sp>
    </p:spTree>
    <p:extLst>
      <p:ext uri="{BB962C8B-B14F-4D97-AF65-F5344CB8AC3E}">
        <p14:creationId xmlns:p14="http://schemas.microsoft.com/office/powerpoint/2010/main" val="15785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6921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矩形 4"/>
          <p:cNvSpPr>
            <a:spLocks noChangeArrowheads="1"/>
          </p:cNvSpPr>
          <p:nvPr/>
        </p:nvSpPr>
        <p:spPr bwMode="auto">
          <a:xfrm>
            <a:off x="545691" y="781665"/>
            <a:ext cx="77134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/>
              <a:t>15.</a:t>
            </a:r>
            <a:r>
              <a:rPr lang="zh-CN" altLang="en-US" sz="2800" dirty="0"/>
              <a:t>（</a:t>
            </a:r>
            <a:r>
              <a:rPr lang="en-US" altLang="zh-CN" sz="2800" dirty="0"/>
              <a:t>2017·</a:t>
            </a:r>
            <a:r>
              <a:rPr lang="zh-CN" altLang="en-US" sz="2800" dirty="0"/>
              <a:t>大连）小明在探究“液体压强的大小与液体深度和液体密度的关系”实验中，所用的器材有：</a:t>
            </a:r>
            <a:r>
              <a:rPr lang="en-US" altLang="zh-CN" sz="2800" dirty="0"/>
              <a:t>U</a:t>
            </a:r>
            <a:r>
              <a:rPr lang="zh-CN" altLang="en-US" sz="2800" dirty="0"/>
              <a:t>形管压强计、烧杯、刻度尺、足量的酒精、水和盐水，</a:t>
            </a:r>
            <a:r>
              <a:rPr lang="zh-CN" altLang="en-US" sz="2800" dirty="0" smtClean="0"/>
              <a:t>已知</a:t>
            </a:r>
            <a:endParaRPr lang="zh-CN" altLang="en-US" sz="2800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599" y="2126059"/>
            <a:ext cx="2066925" cy="3143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6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矩形 5"/>
          <p:cNvSpPr>
            <a:spLocks noChangeArrowheads="1"/>
          </p:cNvSpPr>
          <p:nvPr/>
        </p:nvSpPr>
        <p:spPr bwMode="auto">
          <a:xfrm>
            <a:off x="221226" y="614928"/>
            <a:ext cx="892277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）如图</a:t>
            </a:r>
            <a:r>
              <a:rPr lang="en-US" altLang="zh-CN" sz="2800" dirty="0"/>
              <a:t>1</a:t>
            </a:r>
            <a:r>
              <a:rPr lang="zh-CN" altLang="en-US" sz="2800" dirty="0"/>
              <a:t>是</a:t>
            </a:r>
            <a:r>
              <a:rPr lang="en-US" altLang="zh-CN" sz="2800" dirty="0"/>
              <a:t>U</a:t>
            </a:r>
            <a:r>
              <a:rPr lang="zh-CN" altLang="en-US" sz="2800" dirty="0"/>
              <a:t>形管压强计。实验前，为了检查探头与</a:t>
            </a:r>
            <a:r>
              <a:rPr lang="en-US" altLang="zh-CN" sz="2800" dirty="0"/>
              <a:t>U</a:t>
            </a:r>
            <a:r>
              <a:rPr lang="zh-CN" altLang="en-US" sz="2800" dirty="0"/>
              <a:t>形管之间是否漏气，小明用手轻压探头的橡皮膜，同时观察</a:t>
            </a:r>
            <a:r>
              <a:rPr lang="en-US" altLang="zh-CN" sz="2800" dirty="0"/>
              <a:t>U</a:t>
            </a:r>
            <a:r>
              <a:rPr lang="zh-CN" altLang="en-US" sz="2800" dirty="0"/>
              <a:t>形管两侧</a:t>
            </a:r>
            <a:r>
              <a:rPr lang="zh-CN" altLang="en-US" sz="2800" dirty="0" smtClean="0"/>
              <a:t>液面（  是否相平  ）。</a:t>
            </a:r>
            <a:endParaRPr lang="en-US" altLang="zh-CN" sz="2800" dirty="0" smtClean="0"/>
          </a:p>
          <a:p>
            <a:r>
              <a:rPr lang="zh-CN" altLang="en-US" sz="2800" dirty="0" smtClean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）在探究“液体压强的大小与液体深度的关系”时，记录的部分实验信息如下表：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925" y="3430588"/>
            <a:ext cx="622776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36437" y="1522413"/>
            <a:ext cx="16573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4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0113" y="3459163"/>
            <a:ext cx="633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液体密度一定，液体深度越大，液体压强越大</a:t>
            </a:r>
            <a:endParaRPr lang="zh-CN" altLang="en-US" sz="2400" dirty="0"/>
          </a:p>
        </p:txBody>
      </p:sp>
      <p:sp>
        <p:nvSpPr>
          <p:cNvPr id="51208" name="矩形 8"/>
          <p:cNvSpPr>
            <a:spLocks noChangeArrowheads="1"/>
          </p:cNvSpPr>
          <p:nvPr/>
        </p:nvSpPr>
        <p:spPr bwMode="auto">
          <a:xfrm>
            <a:off x="598129" y="1297553"/>
            <a:ext cx="83393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/>
              <a:t>①请将表格中</a:t>
            </a:r>
            <a:r>
              <a:rPr lang="en-US" altLang="zh-CN" sz="2800" dirty="0"/>
              <a:t>a</a:t>
            </a:r>
            <a:r>
              <a:rPr lang="zh-CN" altLang="en-US" sz="2800" dirty="0"/>
              <a:t>、</a:t>
            </a:r>
            <a:r>
              <a:rPr lang="en-US" altLang="zh-CN" sz="2800" dirty="0"/>
              <a:t>b</a:t>
            </a:r>
            <a:r>
              <a:rPr lang="zh-CN" altLang="en-US" sz="2800" dirty="0"/>
              <a:t>、</a:t>
            </a:r>
            <a:r>
              <a:rPr lang="en-US" altLang="zh-CN" sz="2800" dirty="0"/>
              <a:t>c</a:t>
            </a:r>
            <a:r>
              <a:rPr lang="zh-CN" altLang="en-US" sz="2800" dirty="0"/>
              <a:t>三处空缺的信息补充完整：</a:t>
            </a:r>
          </a:p>
          <a:p>
            <a:r>
              <a:rPr lang="zh-CN" altLang="en-US" sz="2800" dirty="0"/>
              <a:t>（选填“小”“中”或“大”）</a:t>
            </a:r>
          </a:p>
          <a:p>
            <a:r>
              <a:rPr lang="en-US" altLang="zh-CN" sz="2800" dirty="0" smtClean="0"/>
              <a:t>A</a:t>
            </a:r>
            <a:r>
              <a:rPr lang="zh-CN" altLang="en-US" sz="2800" dirty="0" smtClean="0"/>
              <a:t>：（  小  ）</a:t>
            </a:r>
            <a:r>
              <a:rPr lang="en-US" altLang="zh-CN" sz="2800" dirty="0" smtClean="0"/>
              <a:t>b</a:t>
            </a:r>
            <a:r>
              <a:rPr lang="zh-CN" altLang="en-US" sz="2800" dirty="0" smtClean="0">
                <a:sym typeface="Wingdings" pitchFamily="2" charset="2"/>
              </a:rPr>
              <a:t>：（  中  ）</a:t>
            </a:r>
            <a:r>
              <a:rPr lang="en-US" altLang="zh-CN" sz="2800" dirty="0" smtClean="0"/>
              <a:t>c</a:t>
            </a:r>
            <a:r>
              <a:rPr lang="zh-CN" altLang="en-US" sz="2800" dirty="0" smtClean="0"/>
              <a:t>（  大  ）</a:t>
            </a:r>
            <a:endParaRPr lang="zh-CN" altLang="en-US" sz="2800" dirty="0"/>
          </a:p>
          <a:p>
            <a:r>
              <a:rPr lang="zh-CN" altLang="en-US" sz="2800" dirty="0"/>
              <a:t>②根据表中信息可得出的探究结论</a:t>
            </a:r>
            <a:r>
              <a:rPr lang="zh-CN" altLang="en-US" sz="2800" dirty="0" smtClean="0"/>
              <a:t>是：</a:t>
            </a:r>
            <a:endParaRPr lang="zh-CN" altLang="en-US" sz="2800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63713" y="2205038"/>
            <a:ext cx="5762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51275" y="2205038"/>
            <a:ext cx="57626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291137" y="2205038"/>
            <a:ext cx="57626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900113" y="3489028"/>
            <a:ext cx="626427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5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76250"/>
            <a:ext cx="7545388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781300"/>
            <a:ext cx="7634288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393825" y="3962400"/>
            <a:ext cx="71389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042988" y="4537075"/>
            <a:ext cx="74898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042988" y="5110163"/>
            <a:ext cx="56896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8" grpId="0" animBg="1"/>
      <p:bldP spid="2867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429000"/>
            <a:ext cx="68183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00113" y="3429000"/>
            <a:ext cx="7138987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900113" y="4437063"/>
            <a:ext cx="7138987" cy="1620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3254" name="矩形 6"/>
          <p:cNvSpPr>
            <a:spLocks noChangeArrowheads="1"/>
          </p:cNvSpPr>
          <p:nvPr/>
        </p:nvSpPr>
        <p:spPr bwMode="auto">
          <a:xfrm>
            <a:off x="530942" y="751344"/>
            <a:ext cx="840658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/>
              <a:t>四、计算题</a:t>
            </a:r>
          </a:p>
          <a:p>
            <a:r>
              <a:rPr lang="en-US" altLang="zh-CN" sz="2800" dirty="0"/>
              <a:t>16.</a:t>
            </a:r>
            <a:r>
              <a:rPr lang="zh-CN" altLang="en-US" sz="2800" dirty="0"/>
              <a:t>（</a:t>
            </a:r>
            <a:r>
              <a:rPr lang="en-US" altLang="zh-CN" sz="2800" dirty="0"/>
              <a:t>2017·</a:t>
            </a:r>
            <a:r>
              <a:rPr lang="zh-CN" altLang="en-US" sz="2800" dirty="0"/>
              <a:t>岳阳）今年</a:t>
            </a:r>
            <a:r>
              <a:rPr lang="en-US" altLang="zh-CN" sz="2800" dirty="0"/>
              <a:t>5</a:t>
            </a:r>
            <a:r>
              <a:rPr lang="zh-CN" altLang="en-US" sz="2800" dirty="0"/>
              <a:t>月</a:t>
            </a:r>
            <a:r>
              <a:rPr lang="en-US" altLang="zh-CN" sz="2800" dirty="0"/>
              <a:t>13</a:t>
            </a:r>
            <a:r>
              <a:rPr lang="zh-CN" altLang="en-US" sz="2800" dirty="0"/>
              <a:t>日，小明参加了我市“环南湖健步行”活动，小明的质量为</a:t>
            </a:r>
            <a:r>
              <a:rPr lang="en-US" altLang="zh-CN" sz="2800" dirty="0"/>
              <a:t>50kg</a:t>
            </a:r>
            <a:r>
              <a:rPr lang="zh-CN" altLang="en-US" sz="2800" dirty="0"/>
              <a:t>，双脚与地面的总接触面积为</a:t>
            </a:r>
            <a:r>
              <a:rPr lang="en-US" altLang="zh-CN" sz="2800" dirty="0" smtClean="0"/>
              <a:t>0.04㎡</a:t>
            </a:r>
            <a:r>
              <a:rPr lang="zh-CN" altLang="en-US" sz="2800" dirty="0" smtClean="0"/>
              <a:t>，</a:t>
            </a:r>
            <a:r>
              <a:rPr lang="en-US" altLang="zh-CN" sz="2800" dirty="0"/>
              <a:t>g=10N/kg</a:t>
            </a:r>
            <a:r>
              <a:rPr lang="zh-CN" altLang="en-US" sz="2800" dirty="0"/>
              <a:t>。求：</a:t>
            </a:r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）小明所受的重力大小；</a:t>
            </a:r>
          </a:p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）小明双脚站立在水平地面时对地面的压强。</a:t>
            </a:r>
          </a:p>
        </p:txBody>
      </p:sp>
    </p:spTree>
    <p:extLst>
      <p:ext uri="{BB962C8B-B14F-4D97-AF65-F5344CB8AC3E}">
        <p14:creationId xmlns:p14="http://schemas.microsoft.com/office/powerpoint/2010/main" val="42839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801211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508500"/>
            <a:ext cx="793115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539750" y="4365625"/>
            <a:ext cx="8064500" cy="1655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4277" name="图片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1813" y="2913063"/>
            <a:ext cx="2952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71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11188" y="1376363"/>
            <a:ext cx="3924300" cy="5810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r>
              <a:rPr kumimoji="1" lang="zh-CN" altLang="en-US" sz="2800" b="1">
                <a:latin typeface="Times New Roman" pitchFamily="18" charset="0"/>
              </a:rPr>
              <a:t>完成以下压力的示意图</a:t>
            </a:r>
          </a:p>
        </p:txBody>
      </p:sp>
      <p:pic>
        <p:nvPicPr>
          <p:cNvPr id="3" name="Picture 3" descr="斜面上的木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452688"/>
            <a:ext cx="3352800" cy="1905000"/>
          </a:xfrm>
          <a:prstGeom prst="rect">
            <a:avLst/>
          </a:prstGeom>
          <a:noFill/>
          <a:ln w="5397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64275" y="3455988"/>
            <a:ext cx="609600" cy="1060450"/>
            <a:chOff x="2880" y="2478"/>
            <a:chExt cx="317" cy="623"/>
          </a:xfrm>
        </p:grpSpPr>
        <p:sp>
          <p:nvSpPr>
            <p:cNvPr id="16406" name="Line 5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4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Text Box 6"/>
            <p:cNvSpPr txBox="1">
              <a:spLocks noChangeArrowheads="1"/>
            </p:cNvSpPr>
            <p:nvPr/>
          </p:nvSpPr>
          <p:spPr bwMode="auto">
            <a:xfrm>
              <a:off x="2971" y="2795"/>
              <a:ext cx="226" cy="306"/>
            </a:xfrm>
            <a:prstGeom prst="rect">
              <a:avLst/>
            </a:prstGeom>
            <a:noFill/>
            <a:ln w="539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624638" y="3529013"/>
            <a:ext cx="228600" cy="152400"/>
            <a:chOff x="816" y="3792"/>
            <a:chExt cx="144" cy="96"/>
          </a:xfrm>
        </p:grpSpPr>
        <p:sp>
          <p:nvSpPr>
            <p:cNvPr id="16404" name="Line 8"/>
            <p:cNvSpPr>
              <a:spLocks noChangeShapeType="1"/>
            </p:cNvSpPr>
            <p:nvPr/>
          </p:nvSpPr>
          <p:spPr bwMode="auto">
            <a:xfrm flipH="1">
              <a:off x="912" y="3792"/>
              <a:ext cx="48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Line 9"/>
            <p:cNvSpPr>
              <a:spLocks noChangeShapeType="1"/>
            </p:cNvSpPr>
            <p:nvPr/>
          </p:nvSpPr>
          <p:spPr bwMode="auto">
            <a:xfrm flipH="1" flipV="1">
              <a:off x="816" y="3840"/>
              <a:ext cx="96" cy="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00113" y="2706688"/>
            <a:ext cx="3024187" cy="1022350"/>
            <a:chOff x="2653" y="3330"/>
            <a:chExt cx="1905" cy="644"/>
          </a:xfrm>
        </p:grpSpPr>
        <p:sp>
          <p:nvSpPr>
            <p:cNvPr id="16402" name="Rectangle 11"/>
            <p:cNvSpPr>
              <a:spLocks noChangeArrowheads="1"/>
            </p:cNvSpPr>
            <p:nvPr/>
          </p:nvSpPr>
          <p:spPr bwMode="auto">
            <a:xfrm>
              <a:off x="2653" y="3884"/>
              <a:ext cx="1905" cy="9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6403" name="Rectangle 12"/>
            <p:cNvSpPr>
              <a:spLocks noChangeArrowheads="1"/>
            </p:cNvSpPr>
            <p:nvPr/>
          </p:nvSpPr>
          <p:spPr bwMode="auto">
            <a:xfrm>
              <a:off x="3107" y="3330"/>
              <a:ext cx="952" cy="5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979613" y="3573463"/>
            <a:ext cx="360362" cy="1095375"/>
            <a:chOff x="4848" y="2688"/>
            <a:chExt cx="227" cy="690"/>
          </a:xfrm>
        </p:grpSpPr>
        <p:sp>
          <p:nvSpPr>
            <p:cNvPr id="16400" name="Line 14"/>
            <p:cNvSpPr>
              <a:spLocks noChangeShapeType="1"/>
            </p:cNvSpPr>
            <p:nvPr/>
          </p:nvSpPr>
          <p:spPr bwMode="auto">
            <a:xfrm>
              <a:off x="5075" y="2688"/>
              <a:ext cx="0" cy="58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4848" y="3051"/>
              <a:ext cx="226" cy="327"/>
            </a:xfrm>
            <a:prstGeom prst="rect">
              <a:avLst/>
            </a:prstGeom>
            <a:noFill/>
            <a:ln w="539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2800" b="1" i="1"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339975" y="3551238"/>
            <a:ext cx="176213" cy="238125"/>
            <a:chOff x="5088" y="2688"/>
            <a:chExt cx="96" cy="192"/>
          </a:xfrm>
        </p:grpSpPr>
        <p:sp>
          <p:nvSpPr>
            <p:cNvPr id="16398" name="Line 17"/>
            <p:cNvSpPr>
              <a:spLocks noChangeShapeType="1"/>
            </p:cNvSpPr>
            <p:nvPr/>
          </p:nvSpPr>
          <p:spPr bwMode="auto">
            <a:xfrm>
              <a:off x="5184" y="268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Line 18"/>
            <p:cNvSpPr>
              <a:spLocks noChangeShapeType="1"/>
            </p:cNvSpPr>
            <p:nvPr/>
          </p:nvSpPr>
          <p:spPr bwMode="auto">
            <a:xfrm flipH="1">
              <a:off x="5088" y="2880"/>
              <a:ext cx="9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68313" y="5080000"/>
            <a:ext cx="3887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Times New Roman" pitchFamily="18" charset="0"/>
              </a:rPr>
              <a:t>静止于水平桌面</a:t>
            </a:r>
            <a:r>
              <a:rPr lang="en-US" altLang="zh-CN" sz="2800" b="1" i="1">
                <a:solidFill>
                  <a:srgbClr val="0000CC"/>
                </a:solidFill>
                <a:latin typeface="Times New Roman" pitchFamily="18" charset="0"/>
              </a:rPr>
              <a:t>F=G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932363" y="4724400"/>
            <a:ext cx="39592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CC"/>
                </a:solidFill>
                <a:latin typeface="Times New Roman" pitchFamily="18" charset="0"/>
              </a:rPr>
              <a:t>压力由于重力产生，但</a:t>
            </a:r>
            <a:r>
              <a:rPr lang="en-US" altLang="zh-CN" sz="2800" b="1" i="1">
                <a:solidFill>
                  <a:srgbClr val="0000CC"/>
                </a:solidFill>
                <a:latin typeface="Times New Roman" pitchFamily="18" charset="0"/>
              </a:rPr>
              <a:t>F</a:t>
            </a:r>
            <a:r>
              <a:rPr lang="en-US" altLang="zh-CN" sz="2800" b="1">
                <a:solidFill>
                  <a:srgbClr val="0000CC"/>
                </a:solidFill>
                <a:latin typeface="Times New Roman" pitchFamily="18" charset="0"/>
              </a:rPr>
              <a:t>≠</a:t>
            </a:r>
            <a:r>
              <a:rPr lang="en-US" altLang="zh-CN" sz="2800" b="1" i="1">
                <a:solidFill>
                  <a:srgbClr val="0000CC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268538" y="3500438"/>
            <a:ext cx="142875" cy="1444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>
              <a:latin typeface="Calibri" pitchFamily="34" charset="0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6624638" y="3392488"/>
            <a:ext cx="144462" cy="1444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>
              <a:latin typeface="Calibri" pitchFamily="34" charset="0"/>
            </a:endParaRPr>
          </a:p>
        </p:txBody>
      </p:sp>
      <p:pic>
        <p:nvPicPr>
          <p:cNvPr id="16397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26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83407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3" y="1412875"/>
            <a:ext cx="8280400" cy="1223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301" name="矩形 5"/>
          <p:cNvSpPr>
            <a:spLocks noChangeArrowheads="1"/>
          </p:cNvSpPr>
          <p:nvPr/>
        </p:nvSpPr>
        <p:spPr bwMode="auto">
          <a:xfrm>
            <a:off x="689539" y="571326"/>
            <a:ext cx="7598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）求乙容器中</a:t>
            </a:r>
            <a:r>
              <a:rPr lang="en-US" altLang="zh-CN" sz="2800" dirty="0"/>
              <a:t>0.1m</a:t>
            </a:r>
            <a:r>
              <a:rPr lang="zh-CN" altLang="en-US" sz="2800" dirty="0"/>
              <a:t>深处酒精的</a:t>
            </a:r>
            <a:r>
              <a:rPr lang="zh-CN" altLang="en-US" sz="2800" dirty="0" smtClean="0"/>
              <a:t>压强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833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713"/>
            <a:ext cx="762635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0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82137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68313" y="588963"/>
            <a:ext cx="8207375" cy="460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baseline="-25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765300"/>
            <a:ext cx="7810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3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649288" y="2757488"/>
            <a:ext cx="8229600" cy="1143000"/>
          </a:xfrm>
        </p:spPr>
        <p:txBody>
          <a:bodyPr/>
          <a:lstStyle/>
          <a:p>
            <a:r>
              <a:rPr lang="zh-CN" altLang="en-US" smtClean="0"/>
              <a:t>谢    谢</a:t>
            </a:r>
          </a:p>
        </p:txBody>
      </p:sp>
    </p:spTree>
    <p:extLst>
      <p:ext uri="{BB962C8B-B14F-4D97-AF65-F5344CB8AC3E}">
        <p14:creationId xmlns:p14="http://schemas.microsoft.com/office/powerpoint/2010/main" val="32832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8"/>
          <p:cNvSpPr txBox="1">
            <a:spLocks noChangeArrowheads="1"/>
          </p:cNvSpPr>
          <p:nvPr/>
        </p:nvSpPr>
        <p:spPr bwMode="auto">
          <a:xfrm>
            <a:off x="179388" y="3959225"/>
            <a:ext cx="8785225" cy="2159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36000" tIns="10800" rIns="36000" bIns="10800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）实验时通过观察泡沫塑料</a:t>
            </a:r>
            <a:r>
              <a:rPr lang="zh-CN" altLang="en-US" sz="28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，显示压力作用的效果。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）比较甲、乙，说明压力的作用效果与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有关</a:t>
            </a:r>
            <a:r>
              <a:rPr lang="zh-CN" altLang="en-US" sz="2800" b="1"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4" name="Text Box 111"/>
          <p:cNvSpPr txBox="1">
            <a:spLocks noChangeArrowheads="1"/>
          </p:cNvSpPr>
          <p:nvPr/>
        </p:nvSpPr>
        <p:spPr bwMode="auto">
          <a:xfrm>
            <a:off x="5051425" y="3968750"/>
            <a:ext cx="1584325" cy="449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凹陷程度</a:t>
            </a:r>
          </a:p>
        </p:txBody>
      </p:sp>
      <p:sp>
        <p:nvSpPr>
          <p:cNvPr id="5" name="Text Box 112"/>
          <p:cNvSpPr txBox="1">
            <a:spLocks noChangeArrowheads="1"/>
          </p:cNvSpPr>
          <p:nvPr/>
        </p:nvSpPr>
        <p:spPr bwMode="auto">
          <a:xfrm>
            <a:off x="7235825" y="5070475"/>
            <a:ext cx="16557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压力大小</a:t>
            </a:r>
          </a:p>
        </p:txBody>
      </p:sp>
      <p:sp>
        <p:nvSpPr>
          <p:cNvPr id="17413" name="Text Box 106"/>
          <p:cNvSpPr txBox="1">
            <a:spLocks noChangeArrowheads="1"/>
          </p:cNvSpPr>
          <p:nvPr/>
        </p:nvSpPr>
        <p:spPr bwMode="auto">
          <a:xfrm>
            <a:off x="250825" y="930275"/>
            <a:ext cx="590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、探究影响压力作用效果的因素</a:t>
            </a:r>
          </a:p>
        </p:txBody>
      </p:sp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76388"/>
            <a:ext cx="74168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8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8"/>
          <p:cNvSpPr txBox="1">
            <a:spLocks noChangeArrowheads="1"/>
          </p:cNvSpPr>
          <p:nvPr/>
        </p:nvSpPr>
        <p:spPr bwMode="auto">
          <a:xfrm>
            <a:off x="179388" y="3860800"/>
            <a:ext cx="8785225" cy="2244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pPr algn="just"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）比较乙、丙，说明压力的作用效果与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有关；    </a:t>
            </a:r>
            <a:endParaRPr lang="zh-CN" altLang="en-US" sz="2800" b="1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）在此主要应用的研究方法是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法；</a:t>
            </a:r>
          </a:p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</a:rPr>
              <a:t>）为了表示压力的作用效果引入了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</a:rPr>
              <a:t>______</a:t>
            </a:r>
            <a:r>
              <a:rPr lang="en-US" altLang="zh-CN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zh-CN" altLang="en-US" sz="2800" b="1">
                <a:solidFill>
                  <a:srgbClr val="000000"/>
                </a:solidFill>
                <a:latin typeface="Times New Roman" pitchFamily="18" charset="0"/>
              </a:rPr>
              <a:t>概念。</a:t>
            </a: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5432425" y="4972050"/>
            <a:ext cx="1800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控制变量</a:t>
            </a:r>
          </a:p>
        </p:txBody>
      </p:sp>
      <p:sp>
        <p:nvSpPr>
          <p:cNvPr id="8" name="Text Box 115"/>
          <p:cNvSpPr txBox="1">
            <a:spLocks noChangeArrowheads="1"/>
          </p:cNvSpPr>
          <p:nvPr/>
        </p:nvSpPr>
        <p:spPr bwMode="auto">
          <a:xfrm>
            <a:off x="6116638" y="5583238"/>
            <a:ext cx="100806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压强</a:t>
            </a:r>
          </a:p>
        </p:txBody>
      </p:sp>
      <p:sp>
        <p:nvSpPr>
          <p:cNvPr id="18437" name="Text Box 106"/>
          <p:cNvSpPr txBox="1">
            <a:spLocks noChangeArrowheads="1"/>
          </p:cNvSpPr>
          <p:nvPr/>
        </p:nvSpPr>
        <p:spPr bwMode="auto">
          <a:xfrm>
            <a:off x="250825" y="930275"/>
            <a:ext cx="590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．探究影响压力作用效果的因素</a:t>
            </a:r>
          </a:p>
        </p:txBody>
      </p: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76388"/>
            <a:ext cx="74168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3"/>
          <p:cNvSpPr txBox="1">
            <a:spLocks noChangeArrowheads="1"/>
          </p:cNvSpPr>
          <p:nvPr/>
        </p:nvSpPr>
        <p:spPr bwMode="auto">
          <a:xfrm>
            <a:off x="6943725" y="3860800"/>
            <a:ext cx="18002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Calibri" pitchFamily="34" charset="0"/>
              </a:rPr>
              <a:t>受力面积</a:t>
            </a:r>
          </a:p>
        </p:txBody>
      </p:sp>
      <p:pic>
        <p:nvPicPr>
          <p:cNvPr id="18440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8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792163" y="908050"/>
            <a:ext cx="2701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latin typeface="Times New Roman" pitchFamily="18" charset="0"/>
              </a:rPr>
              <a:t>3</a:t>
            </a:r>
            <a:r>
              <a:rPr lang="zh-CN" altLang="en-US" sz="2800" b="1">
                <a:latin typeface="Times New Roman" pitchFamily="18" charset="0"/>
              </a:rPr>
              <a:t>．压强</a:t>
            </a:r>
          </a:p>
        </p:txBody>
      </p:sp>
      <p:sp>
        <p:nvSpPr>
          <p:cNvPr id="1028" name="矩形 2"/>
          <p:cNvSpPr>
            <a:spLocks noChangeArrowheads="1"/>
          </p:cNvSpPr>
          <p:nvPr/>
        </p:nvSpPr>
        <p:spPr bwMode="auto">
          <a:xfrm>
            <a:off x="792163" y="1773238"/>
            <a:ext cx="7572375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物体所受压力的大小与受力面积之比叫压强：</a:t>
            </a:r>
          </a:p>
          <a:p>
            <a:pPr eaLnBrk="1" hangingPunct="1">
              <a:lnSpc>
                <a:spcPct val="120000"/>
              </a:lnSpc>
            </a:pPr>
            <a:endParaRPr lang="zh-CN" altLang="en-US" sz="2800" b="1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800" b="1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800" b="1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数值上等于物体单位面积上所受的压力；</a:t>
            </a:r>
            <a:endParaRPr lang="en-US" altLang="zh-CN" sz="2800" b="1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itchFamily="18" charset="0"/>
              </a:rPr>
              <a:t>单位：</a:t>
            </a:r>
            <a:r>
              <a:rPr lang="en-US" altLang="zh-CN" sz="2800" b="1">
                <a:latin typeface="Times New Roman" pitchFamily="18" charset="0"/>
              </a:rPr>
              <a:t>1 Pa=1 N/m</a:t>
            </a:r>
            <a:r>
              <a:rPr lang="en-US" altLang="zh-CN" sz="2800" b="1" baseline="30000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。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3527425" y="2492375"/>
          <a:ext cx="13414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457002" imgH="406224" progId="">
                  <p:embed/>
                </p:oleObj>
              </mc:Choice>
              <mc:Fallback>
                <p:oleObj name="Equation" r:id="rId4" imgW="457002" imgH="4062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492375"/>
                        <a:ext cx="1341438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2"/>
          <p:cNvSpPr>
            <a:spLocks noChangeArrowheads="1"/>
          </p:cNvSpPr>
          <p:nvPr/>
        </p:nvSpPr>
        <p:spPr bwMode="auto">
          <a:xfrm>
            <a:off x="792163" y="1301750"/>
            <a:ext cx="75723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例</a:t>
            </a:r>
            <a:r>
              <a:rPr lang="zh-CN" altLang="en-US" sz="2800" b="1">
                <a:latin typeface="Times New Roman" pitchFamily="18" charset="0"/>
              </a:rPr>
              <a:t>　用</a:t>
            </a:r>
            <a:r>
              <a:rPr lang="en-US" altLang="zh-CN" sz="2800" b="1">
                <a:latin typeface="Times New Roman" pitchFamily="18" charset="0"/>
              </a:rPr>
              <a:t>42 N</a:t>
            </a:r>
            <a:r>
              <a:rPr lang="zh-CN" altLang="en-US" sz="2800" b="1">
                <a:latin typeface="Times New Roman" pitchFamily="18" charset="0"/>
              </a:rPr>
              <a:t>的力把重</a:t>
            </a:r>
            <a:r>
              <a:rPr lang="en-US" altLang="zh-CN" sz="2800" b="1">
                <a:latin typeface="Times New Roman" pitchFamily="18" charset="0"/>
              </a:rPr>
              <a:t>49 N</a:t>
            </a:r>
            <a:r>
              <a:rPr lang="zh-CN" altLang="en-US" sz="2800" b="1">
                <a:latin typeface="Times New Roman" pitchFamily="18" charset="0"/>
              </a:rPr>
              <a:t>的物体紧压在竖直墙上，物体与墙壁的接触面积为</a:t>
            </a:r>
            <a:r>
              <a:rPr lang="en-US" altLang="zh-CN" sz="2800" b="1">
                <a:latin typeface="Times New Roman" pitchFamily="18" charset="0"/>
              </a:rPr>
              <a:t>100 cm</a:t>
            </a:r>
            <a:r>
              <a:rPr lang="en-US" altLang="zh-CN" sz="2800" b="1" baseline="30000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，则墙受到的压强为多少？</a:t>
            </a:r>
            <a:endParaRPr lang="zh-CN" altLang="en-US" sz="2800">
              <a:latin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8525" y="3244850"/>
            <a:ext cx="3832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latin typeface="Calibri" pitchFamily="34" charset="0"/>
              </a:rPr>
              <a:t>解：     </a:t>
            </a:r>
            <a:r>
              <a:rPr lang="en-US" altLang="zh-CN" sz="2800" b="1">
                <a:latin typeface="Times New Roman" pitchFamily="18" charset="0"/>
              </a:rPr>
              <a:t>100 cm</a:t>
            </a:r>
            <a:r>
              <a:rPr lang="en-US" altLang="zh-CN" sz="2800" b="1" baseline="30000">
                <a:latin typeface="Times New Roman" pitchFamily="18" charset="0"/>
              </a:rPr>
              <a:t>2</a:t>
            </a:r>
            <a:r>
              <a:rPr lang="en-US" altLang="zh-CN" sz="2800" b="1">
                <a:latin typeface="Times New Roman" pitchFamily="18" charset="0"/>
              </a:rPr>
              <a:t>=0.01 m</a:t>
            </a:r>
            <a:r>
              <a:rPr lang="en-US" altLang="zh-CN" sz="2800" b="1" baseline="30000">
                <a:latin typeface="Times New Roman" pitchFamily="18" charset="0"/>
              </a:rPr>
              <a:t>2</a:t>
            </a:r>
            <a:endParaRPr lang="en-US" altLang="zh-CN" sz="2800" b="1">
              <a:latin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873250" y="3816350"/>
          <a:ext cx="43910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1816100" imgH="431800" progId="">
                  <p:embed/>
                </p:oleObj>
              </mc:Choice>
              <mc:Fallback>
                <p:oleObj name="Equation" r:id="rId4" imgW="18161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816350"/>
                        <a:ext cx="43910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39863" y="5283200"/>
            <a:ext cx="5040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latin typeface="Times New Roman" pitchFamily="18" charset="0"/>
              </a:rPr>
              <a:t>答：墙受到的压强为</a:t>
            </a:r>
            <a:r>
              <a:rPr lang="en-US" altLang="zh-CN" sz="2800" b="1">
                <a:latin typeface="Times New Roman" pitchFamily="18" charset="0"/>
              </a:rPr>
              <a:t>4 200 Pa</a:t>
            </a:r>
            <a:r>
              <a:rPr lang="zh-CN" altLang="en-US" sz="2800" b="1">
                <a:latin typeface="Times New Roman" pitchFamily="18" charset="0"/>
              </a:rPr>
              <a:t>。</a:t>
            </a:r>
          </a:p>
        </p:txBody>
      </p:sp>
      <p:pic>
        <p:nvPicPr>
          <p:cNvPr id="3078" name="Picture 9" descr="E:\李燃\教师教学用书\2012人教教师用书项目\ppt\物理\图标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84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</p:bld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第九章 压强 复习课件</Template>
  <TotalTime>0</TotalTime>
  <Words>2230</Words>
  <Application>Microsoft Office PowerPoint</Application>
  <PresentationFormat>全屏显示(4:3)</PresentationFormat>
  <Paragraphs>287</Paragraphs>
  <Slides>54</Slides>
  <Notes>54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54</vt:i4>
      </vt:variant>
    </vt:vector>
  </HeadingPairs>
  <TitlesOfParts>
    <vt:vector size="58" baseType="lpstr">
      <vt:lpstr>主题1</vt:lpstr>
      <vt:lpstr>Equation</vt:lpstr>
      <vt:lpstr>Flash Document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   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</cp:revision>
  <dcterms:created xsi:type="dcterms:W3CDTF">2020-01-09T14:47:08Z</dcterms:created>
  <dcterms:modified xsi:type="dcterms:W3CDTF">2020-03-31T13:49:05Z</dcterms:modified>
</cp:coreProperties>
</file>