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bin" ContentType="application/vnd.ms-office.activeX"/>
  <Default Extension="vml" ContentType="application/vnd.openxmlformats-officedocument.vmlDrawing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xml" ContentType="application/vnd.ms-office.activeX+xml"/>
  <Override PartName="/ppt/activeX/activeX2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24" r:id="rId3"/>
    <p:sldId id="741" r:id="rId4"/>
    <p:sldId id="742" r:id="rId5"/>
    <p:sldId id="743" r:id="rId6"/>
    <p:sldId id="744" r:id="rId7"/>
    <p:sldId id="750" r:id="rId8"/>
    <p:sldId id="751" r:id="rId9"/>
    <p:sldId id="752" r:id="rId10"/>
    <p:sldId id="753" r:id="rId11"/>
    <p:sldId id="754" r:id="rId12"/>
    <p:sldId id="755" r:id="rId13"/>
    <p:sldId id="756" r:id="rId14"/>
    <p:sldId id="757" r:id="rId15"/>
    <p:sldId id="758" r:id="rId16"/>
    <p:sldId id="759" r:id="rId17"/>
    <p:sldId id="760" r:id="rId18"/>
    <p:sldId id="761" r:id="rId19"/>
    <p:sldId id="762" r:id="rId20"/>
    <p:sldId id="763" r:id="rId21"/>
    <p:sldId id="764" r:id="rId22"/>
    <p:sldId id="765" r:id="rId23"/>
    <p:sldId id="766" r:id="rId24"/>
    <p:sldId id="767" r:id="rId25"/>
    <p:sldId id="768" r:id="rId26"/>
    <p:sldId id="769" r:id="rId27"/>
    <p:sldId id="770" r:id="rId28"/>
    <p:sldId id="771" r:id="rId29"/>
    <p:sldId id="745" r:id="rId30"/>
    <p:sldId id="746" r:id="rId31"/>
    <p:sldId id="773" r:id="rId32"/>
    <p:sldId id="774" r:id="rId33"/>
    <p:sldId id="775" r:id="rId34"/>
    <p:sldId id="747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678" y="-96"/>
      </p:cViewPr>
      <p:guideLst>
        <p:guide orient="horz" pos="2523"/>
        <p:guide pos="387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198" cy="7619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tags" Target="tags/tag2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2.xml" /><Relationship Id="rId40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activeX/_rels/activeX1.xml.rels>&#65279;<?xml version="1.0" encoding="utf-8" standalone="yes"?><Relationships xmlns="http://schemas.openxmlformats.org/package/2006/relationships"><Relationship Id="rId1" Type="http://schemas.microsoft.com/office/2006/relationships/activeXControlBinary" Target="activeX1.bin" /></Relationships>
</file>

<file path=ppt/activeX/_rels/activeX2.xml.rels>&#65279;<?xml version="1.0" encoding="utf-8" standalone="yes"?><Relationships xmlns="http://schemas.openxmlformats.org/package/2006/relationships"><Relationship Id="rId1" Type="http://schemas.microsoft.com/office/2006/relationships/activeXControlBinary" Target="activeX2.bin" /></Relationships>
</file>

<file path=ppt/activeX/activeX1.xml><?xml version="1.0" encoding="utf-8"?>
<ax:ocx xmlns:r="http://schemas.openxmlformats.org/officeDocument/2006/relationships" xmlns:ax="http://schemas.microsoft.com/office/2006/activeX" ax:classid="{d27cdb6e-ae6d-11cf-96b8-444553540000}" r:id="rId1" ax:persistence="persistStorage"/>
</file>

<file path=ppt/activeX/activeX2.xml><?xml version="1.0" encoding="utf-8"?>
<ax:ocx xmlns:r="http://schemas.openxmlformats.org/officeDocument/2006/relationships" xmlns:ax="http://schemas.microsoft.com/office/2006/activeX" ax:classid="{d27cdb6e-ae6d-11cf-96b8-444553540000}" r:id="rId1" ax:persistence="persistStorage"/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6" name="Rectangle 4"/>
          <p:cNvSpPr>
            <a:spLocks noGrp="1" noRot="1" noChangeAspec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4"/>
          <p:cNvSpPr txBox="1"/>
          <p:nvPr userDrawn="1"/>
        </p:nvSpPr>
        <p:spPr>
          <a:xfrm>
            <a:off x="250825" y="327025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布置作业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390525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4765" y="6360795"/>
            <a:ext cx="12206605" cy="513715"/>
            <a:chOff x="-23" y="9990"/>
            <a:chExt cx="19223" cy="809"/>
          </a:xfrm>
        </p:grpSpPr>
        <p:pic>
          <p:nvPicPr>
            <p:cNvPr id="2051" name="图片 1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7243" y="9990"/>
              <a:ext cx="1957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 2"/>
            <p:cNvSpPr/>
            <p:nvPr userDrawn="1"/>
          </p:nvSpPr>
          <p:spPr>
            <a:xfrm>
              <a:off x="0" y="10507"/>
              <a:ext cx="19200" cy="293"/>
            </a:xfrm>
            <a:prstGeom prst="roundRect">
              <a:avLst>
                <a:gd name="adj" fmla="val 0"/>
              </a:avLst>
            </a:prstGeom>
            <a:solidFill>
              <a:srgbClr val="59B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>
                <a:solidFill>
                  <a:prstClr val="white"/>
                </a:solidFill>
              </a:endParaRPr>
            </a:p>
          </p:txBody>
        </p:sp>
        <p:pic>
          <p:nvPicPr>
            <p:cNvPr id="2053" name="图片 3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23" y="10120"/>
              <a:ext cx="2500" cy="65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37"/>
          <p:cNvGrpSpPr/>
          <p:nvPr userDrawn="1"/>
        </p:nvGrpSpPr>
        <p:grpSpPr>
          <a:xfrm>
            <a:off x="3352800" y="3143250"/>
            <a:ext cx="2879725" cy="658813"/>
            <a:chOff x="5279" y="3614"/>
            <a:chExt cx="4537" cy="1036"/>
          </a:xfrm>
        </p:grpSpPr>
        <p:sp>
          <p:nvSpPr>
            <p:cNvPr id="4" name="流程图: 可选过程 3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7" name="组合 41"/>
          <p:cNvGrpSpPr/>
          <p:nvPr userDrawn="1"/>
        </p:nvGrpSpPr>
        <p:grpSpPr>
          <a:xfrm>
            <a:off x="3352800" y="3992563"/>
            <a:ext cx="2879725" cy="658812"/>
            <a:chOff x="5279" y="3614"/>
            <a:chExt cx="4537" cy="1036"/>
          </a:xfrm>
        </p:grpSpPr>
        <p:sp>
          <p:nvSpPr>
            <p:cNvPr id="8" name="流程图: 可选过程 7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9" name="流程图: 可选过程 8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0" name="椭圆 9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1" name="组合 45"/>
          <p:cNvGrpSpPr/>
          <p:nvPr userDrawn="1"/>
        </p:nvGrpSpPr>
        <p:grpSpPr>
          <a:xfrm>
            <a:off x="3352800" y="4841875"/>
            <a:ext cx="2879725" cy="657225"/>
            <a:chOff x="5279" y="3614"/>
            <a:chExt cx="4537" cy="1036"/>
          </a:xfrm>
        </p:grpSpPr>
        <p:sp>
          <p:nvSpPr>
            <p:cNvPr id="12" name="流程图: 可选过程 11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3" name="流程图: 可选过程 12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5" name="组合 27"/>
          <p:cNvGrpSpPr/>
          <p:nvPr userDrawn="1"/>
        </p:nvGrpSpPr>
        <p:grpSpPr>
          <a:xfrm>
            <a:off x="7146925" y="3148013"/>
            <a:ext cx="2881313" cy="657225"/>
            <a:chOff x="5279" y="3614"/>
            <a:chExt cx="4537" cy="1036"/>
          </a:xfrm>
        </p:grpSpPr>
        <p:sp>
          <p:nvSpPr>
            <p:cNvPr id="16" name="流程图: 可选过程 15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7" name="流程图: 可选过程 16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8" name="椭圆 17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9" name="组合 31"/>
          <p:cNvGrpSpPr/>
          <p:nvPr userDrawn="1"/>
        </p:nvGrpSpPr>
        <p:grpSpPr>
          <a:xfrm>
            <a:off x="7146925" y="4000500"/>
            <a:ext cx="2881313" cy="657225"/>
            <a:chOff x="5279" y="3614"/>
            <a:chExt cx="4537" cy="1036"/>
          </a:xfrm>
        </p:grpSpPr>
        <p:sp>
          <p:nvSpPr>
            <p:cNvPr id="20" name="流程图: 可选过程 19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1" name="流程图: 可选过程 20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2" name="椭圆 21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7146925" y="2295525"/>
            <a:ext cx="2881313" cy="657225"/>
            <a:chOff x="5279" y="3614"/>
            <a:chExt cx="4537" cy="1036"/>
          </a:xfrm>
        </p:grpSpPr>
        <p:sp>
          <p:nvSpPr>
            <p:cNvPr id="24" name="流程图: 可选过程 23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5" name="流程图: 可选过程 24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6" name="椭圆 25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27" name="文本框 34"/>
          <p:cNvSpPr txBox="1"/>
          <p:nvPr userDrawn="1"/>
        </p:nvSpPr>
        <p:spPr>
          <a:xfrm>
            <a:off x="693738" y="500063"/>
            <a:ext cx="1020763" cy="21224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noProof="1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目 </a:t>
            </a:r>
            <a:endParaRPr lang="zh-CN" altLang="en-US" sz="6600" b="1" noProof="1">
              <a:solidFill>
                <a:schemeClr val="accent3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6600" b="1" noProof="1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录</a:t>
            </a:r>
            <a:endParaRPr lang="zh-CN" altLang="en-US" sz="6600" b="1" noProof="1">
              <a:solidFill>
                <a:schemeClr val="accent3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8" name="矩形: 圆角 2"/>
          <p:cNvSpPr/>
          <p:nvPr userDrawn="1"/>
        </p:nvSpPr>
        <p:spPr>
          <a:xfrm rot="5400000">
            <a:off x="1107281" y="1391444"/>
            <a:ext cx="1970088" cy="49212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 fontAlgn="base"/>
            <a:r>
              <a:rPr lang="en-US" altLang="zh-CN" sz="2000" b="1" strike="noStrike" noProof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CONTENTS</a:t>
            </a:r>
            <a:endParaRPr lang="en-US" altLang="zh-CN" sz="2000" b="1" strike="noStrike" noProof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29" name="组合 21"/>
          <p:cNvGrpSpPr/>
          <p:nvPr userDrawn="1"/>
        </p:nvGrpSpPr>
        <p:grpSpPr>
          <a:xfrm>
            <a:off x="3352800" y="2295525"/>
            <a:ext cx="2879725" cy="657225"/>
            <a:chOff x="5279" y="3614"/>
            <a:chExt cx="4537" cy="1036"/>
          </a:xfrm>
        </p:grpSpPr>
        <p:sp>
          <p:nvSpPr>
            <p:cNvPr id="30" name="流程图: 可选过程 29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1" name="流程图: 可选过程 30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2" name="椭圆 31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33" name="文本框 12"/>
          <p:cNvSpPr txBox="1"/>
          <p:nvPr userDrawn="1"/>
        </p:nvSpPr>
        <p:spPr>
          <a:xfrm>
            <a:off x="3482975" y="2005013"/>
            <a:ext cx="6843713" cy="35385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1</a:t>
            </a:r>
            <a:r>
              <a:rPr lang="en-US" altLang="zh-CN" sz="2800" b="1">
                <a:latin typeface="微软雅黑" panose="020b0503020204020204" charset="-122"/>
                <a:ea typeface="微软雅黑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学习目标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    2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新课导入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3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新课讲解</a:t>
            </a:r>
            <a:r>
              <a:rPr lang="zh-CN" altLang="en-US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4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课堂小结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5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当堂小练</a:t>
            </a:r>
            <a:r>
              <a:rPr lang="zh-CN" altLang="en-US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6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拓展与延伸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7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布置作业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10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</a:rPr>
              <a:t>学习目标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文本框 10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新课导入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5" name="流程图: 过程 34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3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新课讲解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流程图: 过程 3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1"/>
          <p:cNvSpPr txBox="1"/>
          <p:nvPr userDrawn="1"/>
        </p:nvSpPr>
        <p:spPr>
          <a:xfrm>
            <a:off x="250825" y="336550"/>
            <a:ext cx="180848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课堂小结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流程图: 过程 7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1"/>
          <p:cNvSpPr txBox="1"/>
          <p:nvPr userDrawn="1"/>
        </p:nvSpPr>
        <p:spPr>
          <a:xfrm>
            <a:off x="250825" y="336550"/>
            <a:ext cx="1826141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 smtClean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当堂小练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2"/>
          <p:cNvSpPr txBox="1"/>
          <p:nvPr userDrawn="1"/>
        </p:nvSpPr>
        <p:spPr>
          <a:xfrm>
            <a:off x="250825" y="327025"/>
            <a:ext cx="22145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拓展与延伸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390525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.xml" /><Relationship Id="rId21" Type="http://schemas.openxmlformats.org/officeDocument/2006/relationships/image" Target="../media/image1.png" /><Relationship Id="rId22" Type="http://schemas.openxmlformats.org/officeDocument/2006/relationships/image" Target="../media/image2.png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KSO_TEMPLATE" hidden="1"/>
          <p:cNvSpPr/>
          <p:nvPr userDrawn="1">
            <p:custDataLst>
              <p:tags r:id="rId20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4765" y="6360795"/>
            <a:ext cx="12206605" cy="513715"/>
            <a:chOff x="-23" y="9990"/>
            <a:chExt cx="19223" cy="809"/>
          </a:xfrm>
        </p:grpSpPr>
        <p:pic>
          <p:nvPicPr>
            <p:cNvPr id="2051" name="图片 1"/>
            <p:cNvPicPr>
              <a:picLocks noChangeAspect="1"/>
            </p:cNvPicPr>
            <p:nvPr userDrawn="1"/>
          </p:nvPicPr>
          <p:blipFill>
            <a:blip r:embed="rId21"/>
            <a:stretch>
              <a:fillRect/>
            </a:stretch>
          </p:blipFill>
          <p:spPr>
            <a:xfrm>
              <a:off x="17243" y="9990"/>
              <a:ext cx="1957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 2"/>
            <p:cNvSpPr/>
            <p:nvPr userDrawn="1"/>
          </p:nvSpPr>
          <p:spPr>
            <a:xfrm>
              <a:off x="0" y="10507"/>
              <a:ext cx="19200" cy="293"/>
            </a:xfrm>
            <a:prstGeom prst="roundRect">
              <a:avLst>
                <a:gd name="adj" fmla="val 0"/>
              </a:avLst>
            </a:prstGeom>
            <a:solidFill>
              <a:srgbClr val="59B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>
                <a:solidFill>
                  <a:prstClr val="white"/>
                </a:solidFill>
              </a:endParaRPr>
            </a:p>
          </p:txBody>
        </p:sp>
        <p:pic>
          <p:nvPicPr>
            <p:cNvPr id="2053" name="图片 3"/>
            <p:cNvPicPr>
              <a:picLocks noChangeAspect="1"/>
            </p:cNvPicPr>
            <p:nvPr userDrawn="1"/>
          </p:nvPicPr>
          <p:blipFill>
            <a:blip r:embed="rId22"/>
            <a:stretch>
              <a:fillRect/>
            </a:stretch>
          </p:blipFill>
          <p:spPr>
            <a:xfrm>
              <a:off x="-23" y="10120"/>
              <a:ext cx="2500" cy="65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8.jpeg" /><Relationship Id="rId3" Type="http://schemas.openxmlformats.org/officeDocument/2006/relationships/image" Target="../media/image9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2.jpeg" /><Relationship Id="rId3" Type="http://schemas.openxmlformats.org/officeDocument/2006/relationships/image" Target="../media/image1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4.jpeg" /><Relationship Id="rId3" Type="http://schemas.openxmlformats.org/officeDocument/2006/relationships/image" Target="../media/image15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control" Target="../activeX/activeX1.xml" /><Relationship Id="rId3" Type="http://schemas.openxmlformats.org/officeDocument/2006/relationships/image" Target="../media/image16.wmf" /><Relationship Id="rId4" Type="http://schemas.openxmlformats.org/officeDocument/2006/relationships/vmlDrawing" Target="../drawings/vmlDrawing1.v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7.pn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20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control" Target="../activeX/activeX2.xml" /><Relationship Id="rId3" Type="http://schemas.openxmlformats.org/officeDocument/2006/relationships/image" Target="../media/image21.wmf" /><Relationship Id="rId4" Type="http://schemas.openxmlformats.org/officeDocument/2006/relationships/vmlDrawing" Target="../drawings/vmlDrawing2.v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4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5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6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7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>
            <a:spLocks noGrp="1"/>
          </p:cNvSpPr>
          <p:nvPr/>
        </p:nvSpPr>
        <p:spPr>
          <a:xfrm>
            <a:off x="608648" y="1743710"/>
            <a:ext cx="10972800" cy="1486535"/>
          </a:xfrm>
          <a:prstGeom prst="rect">
            <a:avLst/>
          </a:prstGeom>
          <a:noFill/>
          <a:ln>
            <a:noFill/>
          </a:ln>
        </p:spPr>
        <p:txBody>
          <a:bodyPr wrap="square" lIns="135466" tIns="50800" rIns="101600" bIns="5080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eaLnBrk="1" fontAlgn="auto" hangingPunct="1">
              <a:lnSpc>
                <a:spcPct val="150000"/>
              </a:lnSpc>
              <a:buNone/>
            </a:pPr>
            <a:r>
              <a:rPr lang="zh-CN" altLang="en-US" sz="6000" b="1" strike="noStrike" noProof="1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  <a:cs typeface="+mj-ea"/>
              </a:rPr>
              <a:t>第二章  物态变化</a:t>
            </a:r>
            <a:endParaRPr lang="zh-CN" altLang="en-US" sz="6000" b="1" strike="noStrike" noProof="1">
              <a:solidFill>
                <a:schemeClr val="tx2">
                  <a:lumMod val="50000"/>
                  <a:lumOff val="50000"/>
                </a:schemeClr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42485" y="3635375"/>
            <a:ext cx="270827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5</a:t>
            </a:r>
            <a:r>
              <a:rPr lang="zh-CN" altLang="en-US" sz="32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节  水循环</a:t>
            </a:r>
            <a:endParaRPr lang="zh-CN" altLang="en-US" sz="3200" b="1">
              <a:solidFill>
                <a:schemeClr val="bg1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Group 23"/>
          <p:cNvGrpSpPr/>
          <p:nvPr/>
        </p:nvGrpSpPr>
        <p:grpSpPr>
          <a:xfrm>
            <a:off x="2172969" y="720953"/>
            <a:ext cx="3343701" cy="2520121"/>
            <a:chOff x="2653" y="1570"/>
            <a:chExt cx="3107" cy="2750"/>
          </a:xfrm>
        </p:grpSpPr>
        <p:pic>
          <p:nvPicPr>
            <p:cNvPr id="11284" name="Picture 24" descr="fushi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2653" y="1896"/>
              <a:ext cx="3107" cy="24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1285" name="Text Box 25"/>
            <p:cNvSpPr txBox="1">
              <a:spLocks noChangeArrowheads="1"/>
            </p:cNvSpPr>
            <p:nvPr/>
          </p:nvSpPr>
          <p:spPr bwMode="auto">
            <a:xfrm>
              <a:off x="3742" y="1570"/>
              <a:ext cx="906" cy="4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en-US" sz="2400">
                <a:latin typeface="+mn-ea"/>
              </a:endParaRPr>
            </a:p>
          </p:txBody>
        </p:sp>
      </p:grpSp>
      <p:pic>
        <p:nvPicPr>
          <p:cNvPr id="61469" name="Picture 29" descr="xinsrc_41208020409062961534147"/>
          <p:cNvPicPr>
            <a:picLocks noChangeAspect="1" noChangeArrowheads="1"/>
          </p:cNvPicPr>
          <p:nvPr/>
        </p:nvPicPr>
        <p:blipFill>
          <a:blip r:embed="rId3"/>
          <a:srcRect l="1613" t="20365"/>
          <a:stretch>
            <a:fillRect/>
          </a:stretch>
        </p:blipFill>
        <p:spPr bwMode="auto">
          <a:xfrm>
            <a:off x="6534150" y="1046896"/>
            <a:ext cx="3146425" cy="2194144"/>
          </a:xfrm>
          <a:prstGeom prst="roundRect">
            <a:avLst/>
          </a:prstGeom>
          <a:noFill/>
          <a:ln w="9525">
            <a:noFill/>
            <a:miter lim="800000"/>
          </a:ln>
        </p:spPr>
      </p:pic>
      <p:grpSp>
        <p:nvGrpSpPr>
          <p:cNvPr id="2" name="Group 4"/>
          <p:cNvGrpSpPr/>
          <p:nvPr/>
        </p:nvGrpSpPr>
        <p:grpSpPr>
          <a:xfrm>
            <a:off x="4543107" y="3556336"/>
            <a:ext cx="4330701" cy="1179514"/>
            <a:chOff x="1533" y="2353"/>
            <a:chExt cx="2728" cy="743"/>
          </a:xfrm>
        </p:grpSpPr>
        <p:sp>
          <p:nvSpPr>
            <p:cNvPr id="11266" name="Rectangle 5"/>
            <p:cNvSpPr>
              <a:spLocks noChangeArrowheads="1"/>
            </p:cNvSpPr>
            <p:nvPr/>
          </p:nvSpPr>
          <p:spPr bwMode="auto">
            <a:xfrm>
              <a:off x="3759" y="2582"/>
              <a:ext cx="502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(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雪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)</a:t>
              </a:r>
              <a:endPara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1267" name="Line 6"/>
            <p:cNvSpPr>
              <a:spLocks noChangeShapeType="1"/>
            </p:cNvSpPr>
            <p:nvPr/>
          </p:nvSpPr>
          <p:spPr bwMode="auto">
            <a:xfrm flipV="1">
              <a:off x="1632" y="2716"/>
              <a:ext cx="1565" cy="2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11268" name="Text Box 7"/>
            <p:cNvSpPr txBox="1">
              <a:spLocks noChangeArrowheads="1"/>
            </p:cNvSpPr>
            <p:nvPr/>
          </p:nvSpPr>
          <p:spPr bwMode="auto">
            <a:xfrm>
              <a:off x="1533" y="2806"/>
              <a:ext cx="1683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（低于</a:t>
              </a:r>
              <a:r>
                <a:rPr lang="en-US" altLang="zh-CN" sz="2400" b="1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0</a:t>
              </a:r>
              <a:r>
                <a:rPr lang="en-US" altLang="zh-CN" sz="2400" b="1" baseline="3000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0</a:t>
              </a:r>
              <a:r>
                <a:rPr lang="en-US" altLang="zh-CN" sz="2400" b="1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C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1269" name="Text Box 8"/>
            <p:cNvSpPr txBox="1">
              <a:spLocks noChangeArrowheads="1"/>
            </p:cNvSpPr>
            <p:nvPr/>
          </p:nvSpPr>
          <p:spPr bwMode="auto">
            <a:xfrm>
              <a:off x="1750" y="2353"/>
              <a:ext cx="1225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变大下落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70" name="Rectangle 9"/>
            <p:cNvSpPr>
              <a:spLocks noChangeArrowheads="1"/>
            </p:cNvSpPr>
            <p:nvPr/>
          </p:nvSpPr>
          <p:spPr bwMode="auto">
            <a:xfrm>
              <a:off x="2901" y="2582"/>
              <a:ext cx="1179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冰晶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Group 22"/>
          <p:cNvGrpSpPr/>
          <p:nvPr/>
        </p:nvGrpSpPr>
        <p:grpSpPr>
          <a:xfrm>
            <a:off x="4624706" y="5020015"/>
            <a:ext cx="4478339" cy="1177926"/>
            <a:chOff x="1632" y="2939"/>
            <a:chExt cx="2821" cy="742"/>
          </a:xfrm>
        </p:grpSpPr>
        <p:sp>
          <p:nvSpPr>
            <p:cNvPr id="11272" name="Rectangle 11"/>
            <p:cNvSpPr txBox="1">
              <a:spLocks noChangeArrowheads="1"/>
            </p:cNvSpPr>
            <p:nvPr/>
          </p:nvSpPr>
          <p:spPr bwMode="auto">
            <a:xfrm>
              <a:off x="2042" y="2939"/>
              <a:ext cx="642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 algn="ctr">
                <a:spcBef>
                  <a:spcPct val="50000"/>
                </a:spcBef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凝聚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1273" name="Line 12"/>
            <p:cNvSpPr>
              <a:spLocks noChangeShapeType="1"/>
            </p:cNvSpPr>
            <p:nvPr/>
          </p:nvSpPr>
          <p:spPr bwMode="auto">
            <a:xfrm>
              <a:off x="1632" y="3277"/>
              <a:ext cx="1482" cy="0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11274" name="Rectangle 13"/>
            <p:cNvSpPr txBox="1">
              <a:spLocks noChangeArrowheads="1"/>
            </p:cNvSpPr>
            <p:nvPr/>
          </p:nvSpPr>
          <p:spPr bwMode="auto">
            <a:xfrm>
              <a:off x="3114" y="3139"/>
              <a:ext cx="752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 algn="l">
                <a:spcBef>
                  <a:spcPct val="50000"/>
                </a:spcBef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小冰块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1275" name="Text Box 14"/>
            <p:cNvSpPr txBox="1">
              <a:spLocks noChangeArrowheads="1"/>
            </p:cNvSpPr>
            <p:nvPr/>
          </p:nvSpPr>
          <p:spPr bwMode="auto">
            <a:xfrm>
              <a:off x="1732" y="3391"/>
              <a:ext cx="1214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变大下落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76" name="Rectangle 15"/>
            <p:cNvSpPr>
              <a:spLocks noChangeArrowheads="1"/>
            </p:cNvSpPr>
            <p:nvPr/>
          </p:nvSpPr>
          <p:spPr bwMode="auto">
            <a:xfrm>
              <a:off x="3759" y="3139"/>
              <a:ext cx="694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(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冰雹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)</a:t>
              </a:r>
              <a:endPara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4" name="Group 16"/>
          <p:cNvGrpSpPr/>
          <p:nvPr/>
        </p:nvGrpSpPr>
        <p:grpSpPr>
          <a:xfrm>
            <a:off x="2675890" y="3890653"/>
            <a:ext cx="1811753" cy="460916"/>
            <a:chOff x="729" y="1653"/>
            <a:chExt cx="1226" cy="311"/>
          </a:xfrm>
        </p:grpSpPr>
        <p:sp>
          <p:nvSpPr>
            <p:cNvPr id="11278" name="Rectangle 17"/>
            <p:cNvSpPr>
              <a:spLocks noChangeArrowheads="1"/>
            </p:cNvSpPr>
            <p:nvPr/>
          </p:nvSpPr>
          <p:spPr bwMode="auto">
            <a:xfrm>
              <a:off x="1453" y="1653"/>
              <a:ext cx="502" cy="3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(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云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)</a:t>
              </a:r>
              <a:endPara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1279" name="Rectangle 18"/>
            <p:cNvSpPr>
              <a:spLocks noChangeArrowheads="1"/>
            </p:cNvSpPr>
            <p:nvPr/>
          </p:nvSpPr>
          <p:spPr bwMode="auto">
            <a:xfrm>
              <a:off x="729" y="1653"/>
              <a:ext cx="1056" cy="3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小冰晶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" name="Group 19"/>
          <p:cNvGrpSpPr/>
          <p:nvPr/>
        </p:nvGrpSpPr>
        <p:grpSpPr>
          <a:xfrm>
            <a:off x="2600642" y="5337512"/>
            <a:ext cx="1866900" cy="460375"/>
            <a:chOff x="885" y="3139"/>
            <a:chExt cx="1176" cy="290"/>
          </a:xfrm>
        </p:grpSpPr>
        <p:sp>
          <p:nvSpPr>
            <p:cNvPr id="11281" name="Rectangle 20"/>
            <p:cNvSpPr>
              <a:spLocks noChangeArrowheads="1"/>
            </p:cNvSpPr>
            <p:nvPr/>
          </p:nvSpPr>
          <p:spPr bwMode="auto">
            <a:xfrm>
              <a:off x="885" y="3139"/>
              <a:ext cx="726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小冰晶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82" name="Rectangle 21"/>
            <p:cNvSpPr>
              <a:spLocks noChangeArrowheads="1"/>
            </p:cNvSpPr>
            <p:nvPr/>
          </p:nvSpPr>
          <p:spPr bwMode="auto">
            <a:xfrm>
              <a:off x="1559" y="3139"/>
              <a:ext cx="502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(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云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)</a:t>
              </a:r>
              <a:endPara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89" name="Picture 5" descr="雾02"/>
          <p:cNvPicPr>
            <a:picLocks noChangeAspect="1" noChangeArrowheads="1"/>
          </p:cNvPicPr>
          <p:nvPr/>
        </p:nvPicPr>
        <p:blipFill>
          <a:blip r:embed="rId2"/>
          <a:srcRect r="-1543" b="15614"/>
          <a:stretch>
            <a:fillRect/>
          </a:stretch>
        </p:blipFill>
        <p:spPr bwMode="auto">
          <a:xfrm>
            <a:off x="1205230" y="1073785"/>
            <a:ext cx="4481195" cy="2886075"/>
          </a:xfrm>
          <a:prstGeom prst="roundRect">
            <a:avLst/>
          </a:prstGeom>
          <a:noFill/>
          <a:ln w="9525">
            <a:noFill/>
            <a:miter lim="800000"/>
          </a:ln>
        </p:spPr>
      </p:pic>
      <p:sp>
        <p:nvSpPr>
          <p:cNvPr id="12292" name="Rectangle 11"/>
          <p:cNvSpPr>
            <a:spLocks noChangeArrowheads="1"/>
          </p:cNvSpPr>
          <p:nvPr/>
        </p:nvSpPr>
        <p:spPr bwMode="auto">
          <a:xfrm>
            <a:off x="6350635" y="1214755"/>
            <a:ext cx="460121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60960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雾，是水蒸气在空气中遇冷液化成为小水珠，这些小水珠悬浮在空气中，在地面附近称为雾，是水蒸气液化现象。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290" name="Picture 8" descr="雾"/>
          <p:cNvPicPr>
            <a:picLocks noGrp="1" noChangeAspect="1" noChangeArrowheads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560" y="3764280"/>
            <a:ext cx="3769360" cy="2470785"/>
          </a:xfrm>
          <a:prstGeom prst="roundRect">
            <a:avLst/>
          </a:prstGeom>
        </p:spPr>
      </p:pic>
      <p:grpSp>
        <p:nvGrpSpPr>
          <p:cNvPr id="2" name="Group 38"/>
          <p:cNvGrpSpPr/>
          <p:nvPr/>
        </p:nvGrpSpPr>
        <p:grpSpPr>
          <a:xfrm>
            <a:off x="1470978" y="4506913"/>
            <a:ext cx="4381500" cy="1231902"/>
            <a:chOff x="583" y="862"/>
            <a:chExt cx="2760" cy="776"/>
          </a:xfrm>
        </p:grpSpPr>
        <p:sp>
          <p:nvSpPr>
            <p:cNvPr id="12294" name="Rectangle 39"/>
            <p:cNvSpPr>
              <a:spLocks noChangeArrowheads="1"/>
            </p:cNvSpPr>
            <p:nvPr/>
          </p:nvSpPr>
          <p:spPr bwMode="auto">
            <a:xfrm>
              <a:off x="2844" y="1023"/>
              <a:ext cx="499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(雾)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2295" name="Rectangle 40"/>
            <p:cNvSpPr>
              <a:spLocks noChangeArrowheads="1"/>
            </p:cNvSpPr>
            <p:nvPr/>
          </p:nvSpPr>
          <p:spPr bwMode="auto">
            <a:xfrm>
              <a:off x="583" y="1023"/>
              <a:ext cx="739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</a:rPr>
                <a:t>水蒸气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</a:endParaRPr>
            </a:p>
          </p:txBody>
        </p:sp>
        <p:sp>
          <p:nvSpPr>
            <p:cNvPr id="12296" name="Rectangle 41"/>
            <p:cNvSpPr>
              <a:spLocks noChangeArrowheads="1"/>
            </p:cNvSpPr>
            <p:nvPr/>
          </p:nvSpPr>
          <p:spPr bwMode="auto">
            <a:xfrm>
              <a:off x="1459" y="862"/>
              <a:ext cx="542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液化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2297" name="Rectangle 42"/>
            <p:cNvSpPr>
              <a:spLocks noChangeArrowheads="1"/>
            </p:cNvSpPr>
            <p:nvPr/>
          </p:nvSpPr>
          <p:spPr bwMode="auto">
            <a:xfrm>
              <a:off x="2187" y="1023"/>
              <a:ext cx="762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小水滴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2298" name="Line 43"/>
            <p:cNvSpPr>
              <a:spLocks noChangeShapeType="1"/>
            </p:cNvSpPr>
            <p:nvPr/>
          </p:nvSpPr>
          <p:spPr bwMode="auto">
            <a:xfrm>
              <a:off x="1360" y="1273"/>
              <a:ext cx="771" cy="1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+mn-ea"/>
              </a:endParaRPr>
            </a:p>
          </p:txBody>
        </p:sp>
        <p:sp>
          <p:nvSpPr>
            <p:cNvPr id="12299" name="Rectangle 44"/>
            <p:cNvSpPr>
              <a:spLocks noChangeArrowheads="1"/>
            </p:cNvSpPr>
            <p:nvPr/>
          </p:nvSpPr>
          <p:spPr bwMode="auto">
            <a:xfrm>
              <a:off x="1256" y="1232"/>
              <a:ext cx="922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地面附近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Grp="1" noRot="1" noChangeArrowheads="1"/>
          </p:cNvSpPr>
          <p:nvPr/>
        </p:nvSpPr>
        <p:spPr bwMode="auto">
          <a:xfrm>
            <a:off x="1028065" y="1032510"/>
            <a:ext cx="5189855" cy="2306955"/>
          </a:xfr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indent="609600" algn="l" defTabSz="91440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露是在天气较热的时候，空气中的水蒸气清晨前遇到温度较低的树叶等，液化成小水珠附着在它们的表面。这是一种液化现象。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pic>
        <p:nvPicPr>
          <p:cNvPr id="14337" name="Picture 7" descr="露4-2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654420" y="1117098"/>
            <a:ext cx="4208061" cy="2939006"/>
          </a:xfrm>
          <a:prstGeom prst="roundRect">
            <a:avLst/>
          </a:prstGeom>
          <a:noFill/>
          <a:ln w="9525">
            <a:noFill/>
            <a:miter lim="800000"/>
          </a:ln>
        </p:spPr>
      </p:pic>
      <p:pic>
        <p:nvPicPr>
          <p:cNvPr id="14340" name="Picture 9"/>
          <p:cNvPicPr>
            <a:picLocks noChangeAspect="1" noChangeArrowheads="1"/>
          </p:cNvPicPr>
          <p:nvPr/>
        </p:nvPicPr>
        <p:blipFill>
          <a:blip r:embed="rId3"/>
          <a:srcRect l="12986" t="42606" r="53276" b="22985"/>
          <a:stretch>
            <a:fillRect/>
          </a:stretch>
        </p:blipFill>
        <p:spPr bwMode="auto">
          <a:xfrm>
            <a:off x="1479550" y="3518535"/>
            <a:ext cx="4059555" cy="2698750"/>
          </a:xfrm>
          <a:prstGeom prst="roundRect">
            <a:avLst/>
          </a:prstGeom>
          <a:noFill/>
          <a:ln w="9525">
            <a:noFill/>
            <a:miter lim="800000"/>
          </a:ln>
        </p:spPr>
      </p:pic>
      <p:grpSp>
        <p:nvGrpSpPr>
          <p:cNvPr id="2" name="Group 10"/>
          <p:cNvGrpSpPr/>
          <p:nvPr/>
        </p:nvGrpSpPr>
        <p:grpSpPr>
          <a:xfrm>
            <a:off x="6838632" y="4596130"/>
            <a:ext cx="4083050" cy="1187450"/>
            <a:chOff x="308" y="316"/>
            <a:chExt cx="2572" cy="748"/>
          </a:xfrm>
        </p:grpSpPr>
        <p:sp>
          <p:nvSpPr>
            <p:cNvPr id="14342" name="Rectangle 11"/>
            <p:cNvSpPr>
              <a:spLocks noChangeArrowheads="1"/>
            </p:cNvSpPr>
            <p:nvPr/>
          </p:nvSpPr>
          <p:spPr bwMode="auto">
            <a:xfrm>
              <a:off x="308" y="467"/>
              <a:ext cx="69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水蒸气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4343" name="Rectangle 12"/>
            <p:cNvSpPr>
              <a:spLocks noChangeArrowheads="1"/>
            </p:cNvSpPr>
            <p:nvPr/>
          </p:nvSpPr>
          <p:spPr bwMode="auto">
            <a:xfrm>
              <a:off x="1100" y="316"/>
              <a:ext cx="501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液化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4344" name="Rectangle 13"/>
            <p:cNvSpPr>
              <a:spLocks noChangeArrowheads="1"/>
            </p:cNvSpPr>
            <p:nvPr/>
          </p:nvSpPr>
          <p:spPr bwMode="auto">
            <a:xfrm>
              <a:off x="1783" y="467"/>
              <a:ext cx="69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小水滴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4345" name="Rectangle 14"/>
            <p:cNvSpPr>
              <a:spLocks noChangeArrowheads="1"/>
            </p:cNvSpPr>
            <p:nvPr/>
          </p:nvSpPr>
          <p:spPr bwMode="auto">
            <a:xfrm>
              <a:off x="2378" y="467"/>
              <a:ext cx="502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(露)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4346" name="Line 15"/>
            <p:cNvSpPr>
              <a:spLocks noChangeShapeType="1"/>
            </p:cNvSpPr>
            <p:nvPr/>
          </p:nvSpPr>
          <p:spPr bwMode="auto">
            <a:xfrm>
              <a:off x="1021" y="706"/>
              <a:ext cx="771" cy="1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+mn-ea"/>
              </a:endParaRPr>
            </a:p>
          </p:txBody>
        </p:sp>
        <p:sp>
          <p:nvSpPr>
            <p:cNvPr id="14347" name="Rectangle 16"/>
            <p:cNvSpPr>
              <a:spLocks noChangeArrowheads="1"/>
            </p:cNvSpPr>
            <p:nvPr/>
          </p:nvSpPr>
          <p:spPr bwMode="auto">
            <a:xfrm>
              <a:off x="1052" y="658"/>
              <a:ext cx="69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花草上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5" name="Picture 9" descr="simo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20495" y="1108710"/>
            <a:ext cx="3917950" cy="2653030"/>
          </a:xfrm>
          <a:prstGeom prst="roundRect">
            <a:avLst/>
          </a:prstGeom>
          <a:noFill/>
          <a:ln w="9525">
            <a:noFill/>
            <a:miter lim="800000"/>
          </a:ln>
        </p:spPr>
      </p:pic>
      <p:pic>
        <p:nvPicPr>
          <p:cNvPr id="15362" name="Picture 5" descr="霜"/>
          <p:cNvPicPr>
            <a:picLocks noChangeAspect="1" noChangeArrowheads="1"/>
          </p:cNvPicPr>
          <p:nvPr/>
        </p:nvPicPr>
        <p:blipFill>
          <a:blip r:embed="rId3"/>
          <a:srcRect t="4880" r="-272" b="6229"/>
          <a:stretch>
            <a:fillRect/>
          </a:stretch>
        </p:blipFill>
        <p:spPr bwMode="auto">
          <a:xfrm>
            <a:off x="6413500" y="1108710"/>
            <a:ext cx="4025265" cy="2642870"/>
          </a:xfrm>
          <a:prstGeom prst="roundRect">
            <a:avLst/>
          </a:prstGeom>
          <a:noFill/>
          <a:ln w="9525">
            <a:noFill/>
            <a:miter lim="800000"/>
          </a:ln>
        </p:spPr>
      </p:pic>
      <p:sp>
        <p:nvSpPr>
          <p:cNvPr id="15364" name="Text Box 8"/>
          <p:cNvSpPr>
            <a:spLocks noChangeArrowheads="1"/>
          </p:cNvSpPr>
          <p:nvPr/>
        </p:nvSpPr>
        <p:spPr bwMode="auto">
          <a:xfrm>
            <a:off x="1420269" y="4140846"/>
            <a:ext cx="3962400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indent="609600" algn="l" defTabSz="91440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霜是在地表面的水蒸气遇到零摄氏度以下的温度，直接凝华为固体。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grpSp>
        <p:nvGrpSpPr>
          <p:cNvPr id="3" name="Group 11"/>
          <p:cNvGrpSpPr/>
          <p:nvPr/>
        </p:nvGrpSpPr>
        <p:grpSpPr>
          <a:xfrm>
            <a:off x="6502400" y="4198937"/>
            <a:ext cx="4135438" cy="1744663"/>
            <a:chOff x="594" y="1280"/>
            <a:chExt cx="2605" cy="1099"/>
          </a:xfrm>
        </p:grpSpPr>
        <p:sp>
          <p:nvSpPr>
            <p:cNvPr id="15368" name="Rectangle 12"/>
            <p:cNvSpPr>
              <a:spLocks noChangeArrowheads="1"/>
            </p:cNvSpPr>
            <p:nvPr/>
          </p:nvSpPr>
          <p:spPr bwMode="auto">
            <a:xfrm>
              <a:off x="1453" y="1280"/>
              <a:ext cx="583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凝华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5369" name="Rectangle 13"/>
            <p:cNvSpPr>
              <a:spLocks noChangeArrowheads="1"/>
            </p:cNvSpPr>
            <p:nvPr/>
          </p:nvSpPr>
          <p:spPr bwMode="auto">
            <a:xfrm>
              <a:off x="2697" y="1450"/>
              <a:ext cx="502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(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霜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)</a:t>
              </a:r>
              <a:endPara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5370" name="Rectangle 14"/>
            <p:cNvSpPr>
              <a:spLocks noChangeArrowheads="1"/>
            </p:cNvSpPr>
            <p:nvPr/>
          </p:nvSpPr>
          <p:spPr bwMode="auto">
            <a:xfrm>
              <a:off x="2104" y="1450"/>
              <a:ext cx="742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小冰晶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5371" name="Text Box 15"/>
            <p:cNvSpPr txBox="1">
              <a:spLocks noChangeArrowheads="1"/>
            </p:cNvSpPr>
            <p:nvPr/>
          </p:nvSpPr>
          <p:spPr bwMode="auto">
            <a:xfrm>
              <a:off x="1323" y="1687"/>
              <a:ext cx="878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低于</a:t>
              </a:r>
              <a:r>
                <a:rPr lang="en-US" altLang="zh-CN" sz="2400" b="1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0</a:t>
              </a:r>
              <a:r>
                <a:rPr lang="en-US" altLang="zh-CN" sz="2400" b="1" baseline="3000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0</a:t>
              </a:r>
              <a:r>
                <a:rPr lang="en-US" altLang="zh-CN" sz="2400" b="1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C</a:t>
              </a:r>
              <a:endPara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72" name="Rectangle 16"/>
            <p:cNvSpPr>
              <a:spLocks noChangeArrowheads="1"/>
            </p:cNvSpPr>
            <p:nvPr/>
          </p:nvSpPr>
          <p:spPr bwMode="auto">
            <a:xfrm>
              <a:off x="1363" y="1973"/>
              <a:ext cx="731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 algn="l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花草上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5373" name="Rectangle 17"/>
            <p:cNvSpPr>
              <a:spLocks noChangeArrowheads="1"/>
            </p:cNvSpPr>
            <p:nvPr/>
          </p:nvSpPr>
          <p:spPr bwMode="auto">
            <a:xfrm>
              <a:off x="594" y="1450"/>
              <a:ext cx="70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水蒸气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374" name="Line 18"/>
            <p:cNvSpPr>
              <a:spLocks noChangeShapeType="1"/>
            </p:cNvSpPr>
            <p:nvPr/>
          </p:nvSpPr>
          <p:spPr bwMode="auto">
            <a:xfrm>
              <a:off x="1323" y="1686"/>
              <a:ext cx="771" cy="1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+mn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Rectangle 2"/>
          <p:cNvSpPr>
            <a:spLocks noChangeArrowheads="1"/>
          </p:cNvSpPr>
          <p:nvPr/>
        </p:nvSpPr>
        <p:spPr bwMode="auto">
          <a:xfrm>
            <a:off x="4149090" y="929005"/>
            <a:ext cx="354012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自然现象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与物态变化            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1146809" y="2294622"/>
            <a:ext cx="4130676" cy="1185863"/>
            <a:chOff x="440" y="304"/>
            <a:chExt cx="2602" cy="747"/>
          </a:xfrm>
        </p:grpSpPr>
        <p:sp>
          <p:nvSpPr>
            <p:cNvPr id="16387" name="Rectangle 4"/>
            <p:cNvSpPr>
              <a:spLocks noChangeArrowheads="1"/>
            </p:cNvSpPr>
            <p:nvPr/>
          </p:nvSpPr>
          <p:spPr bwMode="auto">
            <a:xfrm>
              <a:off x="440" y="467"/>
              <a:ext cx="69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水蒸气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388" name="Rectangle 5"/>
            <p:cNvSpPr>
              <a:spLocks noChangeArrowheads="1"/>
            </p:cNvSpPr>
            <p:nvPr/>
          </p:nvSpPr>
          <p:spPr bwMode="auto">
            <a:xfrm>
              <a:off x="1227" y="304"/>
              <a:ext cx="501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液化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6389" name="Rectangle 6"/>
            <p:cNvSpPr>
              <a:spLocks noChangeArrowheads="1"/>
            </p:cNvSpPr>
            <p:nvPr/>
          </p:nvSpPr>
          <p:spPr bwMode="auto">
            <a:xfrm>
              <a:off x="1929" y="467"/>
              <a:ext cx="69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小水滴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6390" name="Rectangle 7"/>
            <p:cNvSpPr>
              <a:spLocks noChangeArrowheads="1"/>
            </p:cNvSpPr>
            <p:nvPr/>
          </p:nvSpPr>
          <p:spPr bwMode="auto">
            <a:xfrm>
              <a:off x="2540" y="467"/>
              <a:ext cx="502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(露)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6391" name="Line 8"/>
            <p:cNvSpPr>
              <a:spLocks noChangeShapeType="1"/>
            </p:cNvSpPr>
            <p:nvPr/>
          </p:nvSpPr>
          <p:spPr bwMode="auto">
            <a:xfrm>
              <a:off x="1157" y="693"/>
              <a:ext cx="771" cy="1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+mn-ea"/>
              </a:endParaRPr>
            </a:p>
          </p:txBody>
        </p:sp>
        <p:sp>
          <p:nvSpPr>
            <p:cNvPr id="16392" name="Rectangle 9"/>
            <p:cNvSpPr>
              <a:spLocks noChangeArrowheads="1"/>
            </p:cNvSpPr>
            <p:nvPr/>
          </p:nvSpPr>
          <p:spPr bwMode="auto">
            <a:xfrm>
              <a:off x="1134" y="645"/>
              <a:ext cx="69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花草上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</p:grpSp>
      <p:grpSp>
        <p:nvGrpSpPr>
          <p:cNvPr id="4" name="Group 12"/>
          <p:cNvGrpSpPr/>
          <p:nvPr/>
        </p:nvGrpSpPr>
        <p:grpSpPr>
          <a:xfrm>
            <a:off x="6714490" y="2294940"/>
            <a:ext cx="4137025" cy="1212852"/>
            <a:chOff x="437" y="862"/>
            <a:chExt cx="2606" cy="764"/>
          </a:xfrm>
        </p:grpSpPr>
        <p:sp>
          <p:nvSpPr>
            <p:cNvPr id="16394" name="Rectangle 13"/>
            <p:cNvSpPr>
              <a:spLocks noChangeArrowheads="1"/>
            </p:cNvSpPr>
            <p:nvPr/>
          </p:nvSpPr>
          <p:spPr bwMode="auto">
            <a:xfrm>
              <a:off x="2541" y="1065"/>
              <a:ext cx="502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(雾)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6395" name="Rectangle 14"/>
            <p:cNvSpPr>
              <a:spLocks noChangeArrowheads="1"/>
            </p:cNvSpPr>
            <p:nvPr/>
          </p:nvSpPr>
          <p:spPr bwMode="auto">
            <a:xfrm>
              <a:off x="437" y="1017"/>
              <a:ext cx="69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水蒸气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6396" name="Rectangle 15"/>
            <p:cNvSpPr>
              <a:spLocks noChangeArrowheads="1"/>
            </p:cNvSpPr>
            <p:nvPr/>
          </p:nvSpPr>
          <p:spPr bwMode="auto">
            <a:xfrm>
              <a:off x="1231" y="862"/>
              <a:ext cx="501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液化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6397" name="Rectangle 16"/>
            <p:cNvSpPr>
              <a:spLocks noChangeArrowheads="1"/>
            </p:cNvSpPr>
            <p:nvPr/>
          </p:nvSpPr>
          <p:spPr bwMode="auto">
            <a:xfrm>
              <a:off x="1927" y="1065"/>
              <a:ext cx="69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小水滴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6398" name="Line 17"/>
            <p:cNvSpPr>
              <a:spLocks noChangeShapeType="1"/>
            </p:cNvSpPr>
            <p:nvPr/>
          </p:nvSpPr>
          <p:spPr bwMode="auto">
            <a:xfrm>
              <a:off x="1156" y="1267"/>
              <a:ext cx="771" cy="1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+mn-ea"/>
              </a:endParaRPr>
            </a:p>
          </p:txBody>
        </p:sp>
        <p:sp>
          <p:nvSpPr>
            <p:cNvPr id="16399" name="Rectangle 18"/>
            <p:cNvSpPr>
              <a:spLocks noChangeArrowheads="1"/>
            </p:cNvSpPr>
            <p:nvPr/>
          </p:nvSpPr>
          <p:spPr bwMode="auto">
            <a:xfrm>
              <a:off x="1158" y="1220"/>
              <a:ext cx="69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浮尘上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</p:grpSp>
      <p:grpSp>
        <p:nvGrpSpPr>
          <p:cNvPr id="5" name="Group 29"/>
          <p:cNvGrpSpPr/>
          <p:nvPr/>
        </p:nvGrpSpPr>
        <p:grpSpPr>
          <a:xfrm>
            <a:off x="3895090" y="4083741"/>
            <a:ext cx="4137026" cy="1296989"/>
            <a:chOff x="473" y="1599"/>
            <a:chExt cx="2606" cy="817"/>
          </a:xfrm>
        </p:grpSpPr>
        <p:sp>
          <p:nvSpPr>
            <p:cNvPr id="16411" name="Rectangle 30"/>
            <p:cNvSpPr>
              <a:spLocks noChangeArrowheads="1"/>
            </p:cNvSpPr>
            <p:nvPr/>
          </p:nvSpPr>
          <p:spPr bwMode="auto">
            <a:xfrm>
              <a:off x="1327" y="1599"/>
              <a:ext cx="501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凝华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6412" name="Rectangle 31"/>
            <p:cNvSpPr>
              <a:spLocks noChangeArrowheads="1"/>
            </p:cNvSpPr>
            <p:nvPr/>
          </p:nvSpPr>
          <p:spPr bwMode="auto">
            <a:xfrm>
              <a:off x="2577" y="1746"/>
              <a:ext cx="502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(霜)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6413" name="Rectangle 32"/>
            <p:cNvSpPr>
              <a:spLocks noChangeArrowheads="1"/>
            </p:cNvSpPr>
            <p:nvPr/>
          </p:nvSpPr>
          <p:spPr bwMode="auto">
            <a:xfrm>
              <a:off x="1966" y="1746"/>
              <a:ext cx="69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小冰晶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6414" name="Text Box 33"/>
            <p:cNvSpPr>
              <a:spLocks noChangeArrowheads="1"/>
            </p:cNvSpPr>
            <p:nvPr/>
          </p:nvSpPr>
          <p:spPr bwMode="auto">
            <a:xfrm>
              <a:off x="827" y="2010"/>
              <a:ext cx="1576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低于</a:t>
              </a:r>
              <a:r>
                <a:rPr lang="zh-CN" altLang="en-US" sz="2400" b="1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  <a:sym typeface="+mn-ea"/>
                </a:rPr>
                <a:t>0</a:t>
              </a:r>
              <a:r>
                <a:rPr lang="en-US" altLang="zh-CN" sz="2400" b="1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  <a:sym typeface="+mn-ea"/>
                </a:rPr>
                <a:t>℃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，花草上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6416" name="Rectangle 35"/>
            <p:cNvSpPr>
              <a:spLocks noChangeArrowheads="1"/>
            </p:cNvSpPr>
            <p:nvPr/>
          </p:nvSpPr>
          <p:spPr bwMode="auto">
            <a:xfrm>
              <a:off x="473" y="1746"/>
              <a:ext cx="69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水蒸气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6417" name="Line 36"/>
            <p:cNvSpPr>
              <a:spLocks noChangeShapeType="1"/>
            </p:cNvSpPr>
            <p:nvPr/>
          </p:nvSpPr>
          <p:spPr bwMode="auto">
            <a:xfrm>
              <a:off x="1214" y="1995"/>
              <a:ext cx="771" cy="1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+mn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4" name="Group 19"/>
          <p:cNvGrpSpPr/>
          <p:nvPr/>
        </p:nvGrpSpPr>
        <p:grpSpPr>
          <a:xfrm>
            <a:off x="1303922" y="2102585"/>
            <a:ext cx="5092444" cy="2351160"/>
            <a:chOff x="285" y="2785"/>
            <a:chExt cx="2821" cy="687"/>
          </a:xfrm>
        </p:grpSpPr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2556" y="3023"/>
              <a:ext cx="504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(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云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)</a:t>
              </a:r>
              <a:endPara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355" y="3212"/>
              <a:ext cx="698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(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高空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)</a:t>
              </a:r>
              <a:endPara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V="1">
              <a:off x="1156" y="3306"/>
              <a:ext cx="771" cy="1"/>
            </a:xfrm>
            <a:prstGeom prst="line">
              <a:avLst/>
            </a:prstGeom>
            <a:noFill/>
            <a:ln w="76200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+mn-ea"/>
              </a:endParaRPr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285" y="2868"/>
              <a:ext cx="768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水蒸气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" name="Line 24"/>
            <p:cNvSpPr>
              <a:spLocks noChangeShapeType="1"/>
            </p:cNvSpPr>
            <p:nvPr/>
          </p:nvSpPr>
          <p:spPr bwMode="auto">
            <a:xfrm>
              <a:off x="1156" y="2976"/>
              <a:ext cx="726" cy="0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+mn-ea"/>
              </a:endParaRPr>
            </a:p>
          </p:txBody>
        </p:sp>
        <p:sp>
          <p:nvSpPr>
            <p:cNvPr id="30" name="Rectangle 25"/>
            <p:cNvSpPr>
              <a:spLocks noChangeArrowheads="1"/>
            </p:cNvSpPr>
            <p:nvPr/>
          </p:nvSpPr>
          <p:spPr bwMode="auto">
            <a:xfrm>
              <a:off x="1256" y="3283"/>
              <a:ext cx="626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液化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Rectangle 26"/>
            <p:cNvSpPr>
              <a:spLocks noChangeArrowheads="1"/>
            </p:cNvSpPr>
            <p:nvPr/>
          </p:nvSpPr>
          <p:spPr bwMode="auto">
            <a:xfrm>
              <a:off x="1256" y="2785"/>
              <a:ext cx="626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凝华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2" name="Rectangle 27"/>
            <p:cNvSpPr>
              <a:spLocks noChangeArrowheads="1"/>
            </p:cNvSpPr>
            <p:nvPr/>
          </p:nvSpPr>
          <p:spPr bwMode="auto">
            <a:xfrm>
              <a:off x="1913" y="3212"/>
              <a:ext cx="698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小水滴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3" name="Rectangle 28"/>
            <p:cNvSpPr>
              <a:spLocks noChangeArrowheads="1"/>
            </p:cNvSpPr>
            <p:nvPr/>
          </p:nvSpPr>
          <p:spPr bwMode="auto">
            <a:xfrm>
              <a:off x="1927" y="2868"/>
              <a:ext cx="1179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小冰晶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4" name="Group 37"/>
          <p:cNvGrpSpPr/>
          <p:nvPr/>
        </p:nvGrpSpPr>
        <p:grpSpPr>
          <a:xfrm>
            <a:off x="5534025" y="935462"/>
            <a:ext cx="4369434" cy="1423493"/>
            <a:chOff x="3016" y="2326"/>
            <a:chExt cx="2351" cy="416"/>
          </a:xfrm>
        </p:grpSpPr>
        <p:sp>
          <p:nvSpPr>
            <p:cNvPr id="35" name="Rectangle 38"/>
            <p:cNvSpPr>
              <a:spLocks noChangeArrowheads="1"/>
            </p:cNvSpPr>
            <p:nvPr/>
          </p:nvSpPr>
          <p:spPr bwMode="auto">
            <a:xfrm>
              <a:off x="4863" y="2553"/>
              <a:ext cx="504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(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雨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)</a:t>
              </a:r>
              <a:endPara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36" name="Line 39"/>
            <p:cNvSpPr>
              <a:spLocks noChangeShapeType="1"/>
            </p:cNvSpPr>
            <p:nvPr/>
          </p:nvSpPr>
          <p:spPr bwMode="auto">
            <a:xfrm flipV="1">
              <a:off x="3016" y="2672"/>
              <a:ext cx="1610" cy="1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+mn-ea"/>
              </a:endParaRPr>
            </a:p>
          </p:txBody>
        </p:sp>
        <p:sp>
          <p:nvSpPr>
            <p:cNvPr id="37" name="Text Box 40"/>
            <p:cNvSpPr txBox="1">
              <a:spLocks noChangeArrowheads="1"/>
            </p:cNvSpPr>
            <p:nvPr/>
          </p:nvSpPr>
          <p:spPr bwMode="auto">
            <a:xfrm>
              <a:off x="4112" y="2456"/>
              <a:ext cx="862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熔化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8" name="Rectangle 41"/>
            <p:cNvSpPr>
              <a:spLocks noChangeArrowheads="1"/>
            </p:cNvSpPr>
            <p:nvPr/>
          </p:nvSpPr>
          <p:spPr bwMode="auto">
            <a:xfrm>
              <a:off x="4666" y="2553"/>
              <a:ext cx="314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水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9" name="Text Box 42"/>
            <p:cNvSpPr txBox="1">
              <a:spLocks noChangeArrowheads="1"/>
            </p:cNvSpPr>
            <p:nvPr/>
          </p:nvSpPr>
          <p:spPr bwMode="auto">
            <a:xfrm>
              <a:off x="3104" y="2326"/>
              <a:ext cx="998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高于</a:t>
              </a:r>
              <a:r>
                <a:rPr lang="en-US" altLang="zh-CN" sz="2400" b="1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0</a:t>
              </a:r>
              <a:r>
                <a:rPr lang="en-US" altLang="zh-CN" sz="2400" b="1" baseline="3000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0</a:t>
              </a:r>
              <a:r>
                <a:rPr lang="en-US" altLang="zh-CN" sz="2400" b="1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C</a:t>
              </a:r>
              <a:endPara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Group 43"/>
          <p:cNvGrpSpPr/>
          <p:nvPr/>
        </p:nvGrpSpPr>
        <p:grpSpPr>
          <a:xfrm>
            <a:off x="5570855" y="1455136"/>
            <a:ext cx="5145736" cy="1947123"/>
            <a:chOff x="3039" y="2673"/>
            <a:chExt cx="2769" cy="569"/>
          </a:xfrm>
        </p:grpSpPr>
        <p:sp>
          <p:nvSpPr>
            <p:cNvPr id="41" name="Rectangle 44"/>
            <p:cNvSpPr>
              <a:spLocks noChangeArrowheads="1"/>
            </p:cNvSpPr>
            <p:nvPr/>
          </p:nvSpPr>
          <p:spPr bwMode="auto">
            <a:xfrm>
              <a:off x="4983" y="2945"/>
              <a:ext cx="504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(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雪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)</a:t>
              </a:r>
              <a:endPara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42" name="Line 45"/>
            <p:cNvSpPr>
              <a:spLocks noChangeShapeType="1"/>
            </p:cNvSpPr>
            <p:nvPr/>
          </p:nvSpPr>
          <p:spPr bwMode="auto">
            <a:xfrm flipV="1">
              <a:off x="3039" y="3053"/>
              <a:ext cx="1565" cy="2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+mn-ea"/>
              </a:endParaRPr>
            </a:p>
          </p:txBody>
        </p:sp>
        <p:sp>
          <p:nvSpPr>
            <p:cNvPr id="43" name="Text Box 46"/>
            <p:cNvSpPr txBox="1">
              <a:spLocks noChangeArrowheads="1"/>
            </p:cNvSpPr>
            <p:nvPr/>
          </p:nvSpPr>
          <p:spPr bwMode="auto">
            <a:xfrm>
              <a:off x="3439" y="3053"/>
              <a:ext cx="998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低于</a:t>
              </a:r>
              <a:r>
                <a:rPr lang="en-US" altLang="zh-CN" sz="2400" b="1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0</a:t>
              </a:r>
              <a:r>
                <a:rPr lang="en-US" altLang="zh-CN" sz="2400" b="1" baseline="3000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0</a:t>
              </a:r>
              <a:r>
                <a:rPr lang="en-US" altLang="zh-CN" sz="2400" b="1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C</a:t>
              </a:r>
              <a:endPara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Text Box 47"/>
            <p:cNvSpPr txBox="1">
              <a:spLocks noChangeArrowheads="1"/>
            </p:cNvSpPr>
            <p:nvPr/>
          </p:nvSpPr>
          <p:spPr bwMode="auto">
            <a:xfrm>
              <a:off x="3048" y="2673"/>
              <a:ext cx="1225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变大下落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5" name="Rectangle 48"/>
            <p:cNvSpPr>
              <a:spLocks noChangeArrowheads="1"/>
            </p:cNvSpPr>
            <p:nvPr/>
          </p:nvSpPr>
          <p:spPr bwMode="auto">
            <a:xfrm>
              <a:off x="4629" y="2945"/>
              <a:ext cx="1179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冰晶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6" name="Group 49"/>
          <p:cNvGrpSpPr/>
          <p:nvPr/>
        </p:nvGrpSpPr>
        <p:grpSpPr>
          <a:xfrm>
            <a:off x="5403369" y="3940065"/>
            <a:ext cx="4991181" cy="1310440"/>
            <a:chOff x="2906" y="3812"/>
            <a:chExt cx="2685" cy="383"/>
          </a:xfrm>
        </p:grpSpPr>
        <p:sp>
          <p:nvSpPr>
            <p:cNvPr id="47" name="Rectangle 50"/>
            <p:cNvSpPr>
              <a:spLocks noChangeArrowheads="1"/>
            </p:cNvSpPr>
            <p:nvPr/>
          </p:nvSpPr>
          <p:spPr bwMode="auto">
            <a:xfrm>
              <a:off x="3139" y="3868"/>
              <a:ext cx="439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凝固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8" name="Line 51"/>
            <p:cNvSpPr>
              <a:spLocks noChangeShapeType="1"/>
            </p:cNvSpPr>
            <p:nvPr/>
          </p:nvSpPr>
          <p:spPr bwMode="auto">
            <a:xfrm>
              <a:off x="2906" y="3812"/>
              <a:ext cx="1315" cy="181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+mn-ea"/>
              </a:endParaRPr>
            </a:p>
          </p:txBody>
        </p:sp>
        <p:sp>
          <p:nvSpPr>
            <p:cNvPr id="49" name="Rectangle 52"/>
            <p:cNvSpPr>
              <a:spLocks noChangeArrowheads="1"/>
            </p:cNvSpPr>
            <p:nvPr/>
          </p:nvSpPr>
          <p:spPr bwMode="auto">
            <a:xfrm>
              <a:off x="4230" y="3869"/>
              <a:ext cx="1179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小冰块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0" name="Text Box 53"/>
            <p:cNvSpPr txBox="1">
              <a:spLocks noChangeArrowheads="1"/>
            </p:cNvSpPr>
            <p:nvPr/>
          </p:nvSpPr>
          <p:spPr bwMode="auto">
            <a:xfrm>
              <a:off x="4184" y="4006"/>
              <a:ext cx="1225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变大下落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1" name="Rectangle 54"/>
            <p:cNvSpPr>
              <a:spLocks noChangeArrowheads="1"/>
            </p:cNvSpPr>
            <p:nvPr/>
          </p:nvSpPr>
          <p:spPr bwMode="auto">
            <a:xfrm>
              <a:off x="4893" y="3918"/>
              <a:ext cx="698" cy="1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(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冰雹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)</a:t>
              </a:r>
              <a:endPara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5"/>
          <p:cNvSpPr txBox="1"/>
          <p:nvPr/>
        </p:nvSpPr>
        <p:spPr>
          <a:xfrm>
            <a:off x="744220" y="970280"/>
            <a:ext cx="3532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</a:pPr>
            <a:r>
              <a:rPr lang="en-US" altLang="zh-CN" sz="2400" b="1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.自然界中水的循环</a:t>
            </a:r>
            <a:endParaRPr lang="en-US" altLang="zh-CN" sz="24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66635" y="1909445"/>
            <a:ext cx="3902710" cy="394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indent="609600"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然界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中，雨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、雾、露、霜、雪等的形成都要向大气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放出大量的热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；冰雪消融、水的蒸发又都要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吸收大量的热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。这些物态变化的发生对维持大气温度的相对稳定起着重要作用。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ontrols>
      <mc:AlternateContent>
        <mc:Choice xmlns:v="urn:schemas-microsoft-com:vml" Requires="v">
          <p:control spid="1038" r:id="rId2" imgW="78572423500" imgH="56153113500"/>
        </mc:Choice>
        <mc:Fallback>
          <p:control r:id="rId2" imgW="6186805" imgH="4421505">
            <p:pic>
              <p:nvPicPr>
                <p:cNvPr id="0" name=""/>
                <p:cNvPicPr>
                  <a:picLocks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44880" y="1769110"/>
                  <a:ext cx="6186805" cy="4421505"/>
                </a:xfrm>
                <a:prstGeom prst="rect"/>
                <a:noFill/>
                <a:ln/>
              </p:spPr>
            </p:pic>
          </p:control>
        </mc:Fallback>
      </mc:AlternateContent>
    </p:controls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97648" y="1501695"/>
            <a:ext cx="9044940" cy="450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水是人类生存环境的重要组成部分。通过水的三态变化，地球上的水在不停地循环，关于水的三态变化分析错误的是（　　）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阳光晒暖了海洋，海水吸热蒸发成为水蒸气上升到空中 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高空中水蒸气遇冷液化成小水滴，相互聚集结成大水滴下降成为雨 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冬天，水蒸气在寒冷的高空急剧降温凝固成小冰晶，小冰晶聚集变成雪花飘满大地 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雪花熔化成水，和其他降水一样，汇入江河，又注入大海 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52315" y="2187715"/>
            <a:ext cx="333375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1517333" y="1561783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961708" y="98107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5307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366520" y="1639570"/>
            <a:ext cx="9765030" cy="394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下列物态变化现象中属于凝华的是（　　）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冰化成水                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露的形成 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雾的形成                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自然界中雪的形成 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00253" y="1776278"/>
            <a:ext cx="361317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 descr="a121b7c7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795" y="2521927"/>
            <a:ext cx="2508885" cy="1490663"/>
          </a:xfrm>
          <a:prstGeom prst="rect">
            <a:avLst/>
          </a:prstGeom>
        </p:spPr>
      </p:pic>
      <p:pic>
        <p:nvPicPr>
          <p:cNvPr id="4" name="图片 3" descr="7a4d6e36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3370" y="2521927"/>
            <a:ext cx="2260283" cy="1502569"/>
          </a:xfrm>
          <a:prstGeom prst="rect">
            <a:avLst/>
          </a:prstGeom>
        </p:spPr>
      </p:pic>
      <p:pic>
        <p:nvPicPr>
          <p:cNvPr id="5" name="图片 4" descr="ec758c5a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0769" y="2540501"/>
            <a:ext cx="2521268" cy="1453039"/>
          </a:xfrm>
          <a:prstGeom prst="rect">
            <a:avLst/>
          </a:prstGeom>
        </p:spPr>
      </p:pic>
      <p:pic>
        <p:nvPicPr>
          <p:cNvPr id="8" name="图片 7" descr="3825a149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7721" y="2518593"/>
            <a:ext cx="2185988" cy="1453039"/>
          </a:xfrm>
          <a:prstGeom prst="rect">
            <a:avLst/>
          </a:prstGeom>
        </p:spPr>
      </p:pic>
      <p:grpSp>
        <p:nvGrpSpPr>
          <p:cNvPr id="55302" name="组合 15"/>
          <p:cNvGrpSpPr/>
          <p:nvPr/>
        </p:nvGrpSpPr>
        <p:grpSpPr>
          <a:xfrm>
            <a:off x="1404938" y="1699578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2" name="等腰三角形 1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849313" y="1118870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5307" grpId="0"/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Box 24"/>
          <p:cNvSpPr txBox="1"/>
          <p:nvPr/>
        </p:nvSpPr>
        <p:spPr>
          <a:xfrm>
            <a:off x="0" y="1153160"/>
            <a:ext cx="5076190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</a:rPr>
              <a:t>二、物态变化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89750" y="1974850"/>
            <a:ext cx="4570095" cy="394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物态变化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：物质从一种状态转变成另一种状态叫作物态变化。具体形式有：熔化、凝固、液化、汽化、升华、凝华。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物态变化时总需要</a:t>
            </a: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吸热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</a:t>
            </a: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放热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，也就是说物态变化过程伴随着能量的转移。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ontrols>
      <mc:AlternateContent>
        <mc:Choice xmlns:v="urn:schemas-microsoft-com:vml" Requires="v">
          <p:control spid="1039" r:id="rId2" imgW="75612752000" imgH="52419250000"/>
        </mc:Choice>
        <mc:Fallback>
          <p:control r:id="rId2" imgW="5953760" imgH="4127500">
            <p:pic>
              <p:nvPicPr>
                <p:cNvPr id="0" name=""/>
                <p:cNvPicPr>
                  <a:picLocks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95020" y="1960245"/>
                  <a:ext cx="5953760" cy="4127500"/>
                </a:xfrm>
                <a:prstGeom prst="rect"/>
                <a:noFill/>
                <a:ln/>
              </p:spPr>
            </p:pic>
          </p:control>
        </mc:Fallback>
      </mc:AlternateContent>
    </p:controls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1649929" y="2747804"/>
            <a:ext cx="7539879" cy="1100138"/>
            <a:chOff x="462" y="6799"/>
            <a:chExt cx="15832" cy="2310"/>
          </a:xfrm>
        </p:grpSpPr>
        <p:grpSp>
          <p:nvGrpSpPr>
            <p:cNvPr id="2" name="组合 1"/>
            <p:cNvGrpSpPr/>
            <p:nvPr/>
          </p:nvGrpSpPr>
          <p:grpSpPr>
            <a:xfrm>
              <a:off x="462" y="6799"/>
              <a:ext cx="9562" cy="2310"/>
              <a:chOff x="2702" y="6969"/>
              <a:chExt cx="6913" cy="2310"/>
            </a:xfrm>
          </p:grpSpPr>
          <p:sp>
            <p:nvSpPr>
              <p:cNvPr id="171010" name="Oval 2"/>
              <p:cNvSpPr>
                <a:spLocks noChangeArrowheads="1"/>
              </p:cNvSpPr>
              <p:nvPr/>
            </p:nvSpPr>
            <p:spPr bwMode="auto">
              <a:xfrm>
                <a:off x="2702" y="7127"/>
                <a:ext cx="2380" cy="2152"/>
              </a:xfrm>
              <a:prstGeom prst="ellipse">
                <a:avLst/>
              </a:prstGeom>
              <a:pattFill prst="pct30">
                <a:fgClr>
                  <a:schemeClr val="accent1"/>
                </a:fgClr>
                <a:bgClr>
                  <a:schemeClr val="bg1"/>
                </a:bgClr>
              </a:pattFill>
              <a:ln w="9525">
                <a:noFill/>
                <a:round/>
              </a:ln>
              <a:effectLst/>
            </p:spPr>
            <p:txBody>
              <a:bodyPr wrap="none" anchor="ctr">
                <a:scene3d>
                  <a:camera prst="orthographicFront">
                    <a:rot lat="0" lon="0" rev="0"/>
                  </a:camera>
                  <a:lightRig rig="contrasting" dir="t">
                    <a:rot lat="0" lon="0" rev="4500000"/>
                  </a:lightRig>
                </a:scene3d>
                <a:sp3d contourW="6350" prstMaterial="metal">
                  <a:bevelT w="127000" h="31750" prst="relaxedInset"/>
                  <a:contourClr>
                    <a:schemeClr val="accent1">
                      <a:shade val="75000"/>
                    </a:schemeClr>
                  </a:contourClr>
                </a:sp3d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3000" b="1" cap="all">
                    <a:ln w="0">
                      <a:noFill/>
                    </a:ln>
                    <a:solidFill>
                      <a:srgbClr val="E95A67"/>
                    </a:solidFill>
                    <a:effectLst>
                      <a:reflection blurRad="12700" stA="50000" endPos="50000" dist="5000" dir="5400000" sy="-100000" rotWithShape="0"/>
                    </a:effectLst>
                    <a:latin typeface="楷体" panose="02010609060101010101" charset="-122"/>
                    <a:ea typeface="楷体" panose="02010609060101010101" charset="-122"/>
                  </a:rPr>
                  <a:t>固态</a:t>
                </a:r>
                <a:endParaRPr lang="zh-CN" altLang="en-US" sz="3000" b="1" cap="all">
                  <a:ln w="0">
                    <a:noFill/>
                  </a:ln>
                  <a:solidFill>
                    <a:srgbClr val="E95A67"/>
                  </a:solidFill>
                  <a:effectLst>
                    <a:reflection blurRad="12700" stA="50000" endPos="50000" dist="5000" dir="5400000" sy="-100000" rotWithShape="0"/>
                  </a:effectLst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1011" name="Oval 3"/>
              <p:cNvSpPr>
                <a:spLocks noChangeArrowheads="1"/>
              </p:cNvSpPr>
              <p:nvPr/>
            </p:nvSpPr>
            <p:spPr bwMode="auto">
              <a:xfrm>
                <a:off x="7235" y="6969"/>
                <a:ext cx="2380" cy="2153"/>
              </a:xfrm>
              <a:prstGeom prst="ellipse">
                <a:avLst/>
              </a:prstGeom>
              <a:blipFill>
                <a:blip r:embed="rId2"/>
                <a:tile tx="0" ty="0" sx="100000" sy="100000" flip="none" algn="tl"/>
              </a:blip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3000" b="1">
                    <a:solidFill>
                      <a:srgbClr val="E95A67"/>
                    </a:solidFill>
                    <a:latin typeface="楷体" panose="02010609060101010101" charset="-122"/>
                    <a:ea typeface="楷体" panose="02010609060101010101" charset="-122"/>
                  </a:rPr>
                  <a:t>液态</a:t>
                </a:r>
                <a:endParaRPr lang="zh-CN" altLang="en-US" sz="3000" b="1">
                  <a:solidFill>
                    <a:srgbClr val="E95A67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9" name="Oval 2"/>
            <p:cNvSpPr>
              <a:spLocks noChangeArrowheads="1"/>
            </p:cNvSpPr>
            <p:nvPr/>
          </p:nvSpPr>
          <p:spPr bwMode="auto">
            <a:xfrm>
              <a:off x="13002" y="6799"/>
              <a:ext cx="3292" cy="2152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0"/>
            </a:gradFill>
            <a:ln w="9525">
              <a:noFill/>
              <a:round/>
            </a:ln>
            <a:effectLst/>
          </p:spPr>
          <p:txBody>
            <a:bodyPr wrap="none"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000" b="1" cap="all">
                  <a:ln w="0">
                    <a:noFill/>
                  </a:ln>
                  <a:solidFill>
                    <a:srgbClr val="E95A67"/>
                  </a:solidFill>
                  <a:effectLst>
                    <a:reflection blurRad="12700" stA="50000" endPos="50000" dist="5000" dir="5400000" sy="-100000" rotWithShape="0"/>
                  </a:effectLst>
                  <a:latin typeface="楷体" panose="02010609060101010101" charset="-122"/>
                  <a:ea typeface="楷体" panose="02010609060101010101" charset="-122"/>
                </a:rPr>
                <a:t>气态</a:t>
              </a:r>
              <a:endParaRPr lang="zh-CN" altLang="en-US" sz="3000" b="1" cap="all">
                <a:ln w="0">
                  <a:noFill/>
                </a:ln>
                <a:solidFill>
                  <a:srgbClr val="E95A67"/>
                </a:solidFill>
                <a:effectLst>
                  <a:reflection blurRad="12700" stA="50000" endPos="50000" dist="5000" dir="5400000" sy="-100000" rotWithShape="0"/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1" name="手杖形箭头 10"/>
          <p:cNvSpPr/>
          <p:nvPr/>
        </p:nvSpPr>
        <p:spPr>
          <a:xfrm>
            <a:off x="2707640" y="2892584"/>
            <a:ext cx="2384108" cy="287179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  <a:latin typeface="Arial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75355" y="2451100"/>
            <a:ext cx="84867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熔化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手杖形箭头 12"/>
          <p:cNvSpPr/>
          <p:nvPr/>
        </p:nvSpPr>
        <p:spPr>
          <a:xfrm>
            <a:off x="5739447" y="2803526"/>
            <a:ext cx="2384108" cy="295751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  <a:latin typeface="Arial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07162" y="2365852"/>
            <a:ext cx="84867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汽化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手杖形箭头 16"/>
          <p:cNvSpPr/>
          <p:nvPr/>
        </p:nvSpPr>
        <p:spPr>
          <a:xfrm>
            <a:off x="2707640" y="1943417"/>
            <a:ext cx="5415915" cy="1155383"/>
          </a:xfrm>
          <a:prstGeom prst="uturnArrow">
            <a:avLst>
              <a:gd name="adj1" fmla="val 6183"/>
              <a:gd name="adj2" fmla="val 4718"/>
              <a:gd name="adj3" fmla="val 46475"/>
              <a:gd name="adj4" fmla="val 43750"/>
              <a:gd name="adj5" fmla="val 89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  <a:latin typeface="Arial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66824" y="1430179"/>
            <a:ext cx="84867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升华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12176" y="2141379"/>
            <a:ext cx="1415415" cy="48387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7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（吸热）</a:t>
            </a:r>
            <a:endParaRPr lang="zh-CN" altLang="en-US" sz="27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手杖形箭头 26"/>
          <p:cNvSpPr/>
          <p:nvPr/>
        </p:nvSpPr>
        <p:spPr>
          <a:xfrm rot="10800000">
            <a:off x="2707640" y="3441224"/>
            <a:ext cx="2384108" cy="287179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  <a:latin typeface="Arial"/>
              <a:ea typeface="黑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75355" y="3803968"/>
            <a:ext cx="84867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凝固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手杖形箭头 28"/>
          <p:cNvSpPr/>
          <p:nvPr/>
        </p:nvSpPr>
        <p:spPr>
          <a:xfrm rot="10800000">
            <a:off x="5739447" y="3441224"/>
            <a:ext cx="2384108" cy="295751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  <a:latin typeface="Arial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679565" y="3736975"/>
            <a:ext cx="84867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液化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手杖形箭头 30"/>
          <p:cNvSpPr/>
          <p:nvPr/>
        </p:nvSpPr>
        <p:spPr>
          <a:xfrm rot="10800000">
            <a:off x="2707640" y="3441224"/>
            <a:ext cx="5415915" cy="1155383"/>
          </a:xfrm>
          <a:prstGeom prst="uturnArrow">
            <a:avLst>
              <a:gd name="adj1" fmla="val 6183"/>
              <a:gd name="adj2" fmla="val 4718"/>
              <a:gd name="adj3" fmla="val 46475"/>
              <a:gd name="adj4" fmla="val 43750"/>
              <a:gd name="adj5" fmla="val 898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  <a:latin typeface="Arial"/>
              <a:ea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091747" y="4672172"/>
            <a:ext cx="84867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凝华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07890" y="3952716"/>
            <a:ext cx="1415415" cy="48387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7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</a:rPr>
              <a:t>（放热）</a:t>
            </a:r>
            <a:endParaRPr lang="zh-CN" altLang="en-US" sz="27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右箭头 33"/>
          <p:cNvSpPr/>
          <p:nvPr/>
        </p:nvSpPr>
        <p:spPr>
          <a:xfrm>
            <a:off x="6035199" y="2208212"/>
            <a:ext cx="2418398" cy="126683"/>
          </a:xfrm>
          <a:prstGeom prst="rightArrow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/>
              <a:ea typeface="黑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546624" y="2013585"/>
            <a:ext cx="147018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制冷作用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右箭头 35"/>
          <p:cNvSpPr/>
          <p:nvPr/>
        </p:nvSpPr>
        <p:spPr>
          <a:xfrm>
            <a:off x="6130925" y="4117975"/>
            <a:ext cx="2418398" cy="126683"/>
          </a:xfrm>
          <a:prstGeom prst="righ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/>
              <a:ea typeface="黑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549640" y="3952558"/>
            <a:ext cx="147018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制热作用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7" grpId="0"/>
      <p:bldP spid="18" grpId="0"/>
      <p:bldP spid="19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87345" y="1167130"/>
            <a:ext cx="653224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下列物态变化，需要吸热的是(    )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.早春，皑皑的白雪开始消融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.初夏，青青的小草挂上露珠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.深秋，红红的枫叶蒙上白霜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.严冬，静静的池塘覆上薄冰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2907983" y="1227138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2352358" y="646430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41933" y="1303838"/>
            <a:ext cx="357505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9220" y="4005580"/>
            <a:ext cx="9397365" cy="228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解析：白雪消融是熔化现象，要吸热，</a:t>
            </a:r>
            <a:r>
              <a:rPr lang="zh-CN" altLang="en-US" sz="2400" b="1" smtClean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符合题意；露珠的形成是液化现象，要放热，</a:t>
            </a:r>
            <a:r>
              <a:rPr lang="zh-CN" altLang="en-US" sz="2400" b="1" smtClean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不符合题意；霜的形成是凝华现象，要放热，</a:t>
            </a:r>
            <a:r>
              <a:rPr lang="zh-CN" altLang="en-US" sz="2400" b="1" smtClean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不符合题意；冰的形成是凝固现象，要放热，</a:t>
            </a:r>
            <a:r>
              <a:rPr lang="zh-CN" altLang="en-US" sz="2400" b="1" smtClean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不符合题意。</a:t>
            </a:r>
            <a:endParaRPr lang="zh-CN" altLang="en-US" sz="2400" b="1" smtClean="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答案：</a:t>
            </a:r>
            <a:r>
              <a:rPr lang="zh-CN" altLang="en-US" sz="2400" b="1" smtClean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endParaRPr lang="zh-CN" altLang="en-US" sz="2400" b="1" smtClean="0">
              <a:solidFill>
                <a:srgbClr val="E95A67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5307" grpId="0"/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Box 24"/>
          <p:cNvSpPr txBox="1"/>
          <p:nvPr/>
        </p:nvSpPr>
        <p:spPr>
          <a:xfrm>
            <a:off x="0" y="1153160"/>
            <a:ext cx="5753735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</a:rPr>
              <a:t>三、珍贵的水资源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9150" y="2178050"/>
            <a:ext cx="7338060" cy="339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水是地球上一切生物生存的依靠，动、植物的生存与繁衍，人类社会的进步与发展都离不开水。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淡水资源：地球是一个水球，如图所示，其中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97. 3%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是咸水，淡水只有约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2.7%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，而比较容易开采利用的、与人类生活和生产关系密切的淡水仅占总水量的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0.2%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左右。因此淡水资源是十分珍贵的。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5ED">
                  <a:alpha val="100000"/>
                </a:srgbClr>
              </a:clrFrom>
              <a:clrTo>
                <a:srgbClr val="FEF5E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0880" y="1878965"/>
            <a:ext cx="2800350" cy="399097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50060" y="1677670"/>
            <a:ext cx="8451850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水资源危机：地球上淡水资源的分布极不均匀,我国是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13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个严重缺水的国家之一，与此同时还存在着污染和浪费水的现象。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水污染分两类：一类是自然污染；另一类是人为污染。当前对水体危害较大的是人为污染。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724660" y="1884680"/>
            <a:ext cx="847915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下列关于淡水资源的认识错误的是(     )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.我国淡水资源非常丰富，干旱对我国无影响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.地球，上的水资源丰富，但可供利用的淡水资源有限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.为了人类的生存和发展，人人都应爱惜淡水资源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.水体污染破坏了水体生态系统，还会危害人体健康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1782763" y="1944688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227138" y="1363980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65683" y="2021388"/>
            <a:ext cx="357505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5307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Box 24"/>
          <p:cNvSpPr txBox="1"/>
          <p:nvPr/>
        </p:nvSpPr>
        <p:spPr>
          <a:xfrm>
            <a:off x="0" y="1153160"/>
            <a:ext cx="6896100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</a:rPr>
              <a:t>四、节约用水与水资源保护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  <a:cs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80185" y="2209165"/>
            <a:ext cx="9185275" cy="339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地球表面的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70%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以上是海洋。虽然地球表面大部分被水覆盖，但是其中海水约占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97%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，江河湖泊、土壤、岩层和冰川中的淡水仅占约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3%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，而能够供人类直接利用的淡水资源更是仅占淡水资源的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0.3%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。水资源与人类的关系非常密切，是维持人类生活的源泉。随着社会的发展，技术的进步，人类对水的依赖程度越来越大。但是随着人口的膨胀和经济的快速增长，水资源已经出现了严重的危机。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741170" y="1437640"/>
            <a:ext cx="8458835" cy="17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我国是严重缺水的国家，水资源人均占有量只是世界平均值的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25%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，是世界上人均水源最贫乏的国家之一。全国有一半以上的城市存在不同程度的缺水。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41170" y="3474085"/>
            <a:ext cx="8458835" cy="17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因此，我们不仅要在技术上使用节水器具、优化用水系统的运行，更需要每个人提高节水意识、养成良好的用水习惯，共同保卫我们的蓝色家园。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83995" y="2014855"/>
            <a:ext cx="9072245" cy="228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保护水资源包括两个方面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一方面要节约用水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另-方面要防止水体污染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.节约用水的措施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①有节水意识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注意关紧水龙头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节约每一滴水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②使用节水器材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③学会循环用水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222375" y="1923415"/>
            <a:ext cx="9569450" cy="2524760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2150428"/>
            <a:ext cx="385763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3283903"/>
            <a:ext cx="385763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270" y="1145540"/>
            <a:ext cx="8914765" cy="428498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41120" y="1177290"/>
            <a:ext cx="9171305" cy="450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.“地面上的水</a:t>
            </a:r>
            <a:r>
              <a:rPr lang="en-US" altLang="zh-CN" sz="2400" b="1" u="sng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后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在高空遇到冷空气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会</a:t>
            </a:r>
            <a:r>
              <a:rPr lang="en-US" altLang="zh-CN" sz="2400" b="1" u="sng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成小水滴或</a:t>
            </a:r>
            <a:r>
              <a:rPr lang="en-US" altLang="zh-CN" sz="2400" b="1" u="sng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成小冰晶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大量的小水滴或小冰晶集中悬浮在高层空气中,这就形成了</a:t>
            </a:r>
            <a:r>
              <a:rPr lang="en-US" altLang="zh-CN" sz="2400" b="1" u="sng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对于引号中这段文字空缺的内容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下列填充正确的是(    )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.汽化   液化   凝固   云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.蒸发   液化   凝华   雨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.蒸发   液化   凝华   云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.蒸发   凝华   液化   雨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31478" y="2959283"/>
            <a:ext cx="357505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/>
        </p:nvSpPr>
        <p:spPr>
          <a:xfrm>
            <a:off x="1501140" y="1934210"/>
            <a:ext cx="8999855" cy="2727960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" name="图片 2" descr="A000220150321B92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4503" y="3215690"/>
            <a:ext cx="977900" cy="1446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754505" y="2065655"/>
            <a:ext cx="84937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E88800"/>
              </a:buClr>
              <a:buFont typeface="Wingdings" panose="05000000000000000000" charset="0"/>
              <a:buChar char="l"/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微软雅黑" panose="020b0503020204020204" charset="-122"/>
              </a:rPr>
              <a:t>1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知道自然界水循环的一般过程，了解云、雾、露、雨、冰、霜、雪、雹等的形成过程。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Clr>
                <a:srgbClr val="E88800"/>
              </a:buClr>
              <a:buFont typeface="Wingdings" panose="05000000000000000000" charset="0"/>
              <a:buChar char="l"/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微软雅黑" panose="020b0503020204020204" charset="-122"/>
              </a:rPr>
              <a:t>2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能用物态变化的知识解释相关的自然现象。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Clr>
                <a:srgbClr val="E88800"/>
              </a:buClr>
              <a:buFont typeface="Wingdings" panose="05000000000000000000" charset="0"/>
              <a:buChar char="l"/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微软雅黑" panose="020b0503020204020204" charset="-122"/>
              </a:rPr>
              <a:t>3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养成节约用水的习惯，有自觉保护水资源的意识。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82445" y="1261745"/>
            <a:ext cx="8324850" cy="17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.如图所示是水循环示意图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图中过程①发生的物态变化是汽化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同时伴随着</a:t>
            </a:r>
            <a:r>
              <a:rPr lang="en-US" altLang="zh-CN" sz="2400" b="1" u="sng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热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过程②发生的物态变化是凝华和</a:t>
            </a:r>
            <a:r>
              <a:rPr lang="en-US" altLang="zh-CN" sz="2400" b="1" u="sng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同时伴随着放热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24463" y="1919788"/>
            <a:ext cx="44323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吸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22930" y="2442210"/>
            <a:ext cx="795655" cy="4375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液化</a:t>
            </a:r>
            <a:endParaRPr lang="zh-CN" altLang="en-US" sz="24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340" y="3119120"/>
            <a:ext cx="5253990" cy="248031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27150" y="1179195"/>
            <a:ext cx="9538335" cy="450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.如图所示，为南极雪地高原的美丽景象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南极洲是个巨大的天然冷库”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是世界上淡水的重要储藏地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拥有地球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70%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左右的淡水资源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在南极极端低温下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雪没有变成水而是直接变成水蒸气跑到空气中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这个过程发生的物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态变化及吸热、放热情况是(    )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.汽化   吸热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.液化   放热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.升华   吸热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.凝华   放热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785" y="3522980"/>
            <a:ext cx="2965450" cy="2156460"/>
          </a:xfrm>
          <a:prstGeom prst="round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138478" y="2959283"/>
            <a:ext cx="357505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89710" y="1690370"/>
            <a:ext cx="8140700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.生活中的下列做法不能达到节约用水目的的是(     )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.洗脸刷牙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随手关水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.洗菜用水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再来浇花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件衣服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洗衣机洗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.水管漏水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及时修理</a:t>
            </a:r>
            <a:endParaRPr lang="en-US" altLang="zh-CN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79218" y="1806123"/>
            <a:ext cx="357505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96060" y="955675"/>
            <a:ext cx="8733790" cy="228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defRPr/>
            </a:pP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当云中的小水滴和小冰晶变得越来越大，直到上升的气流托不住时，它们就会落向地面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在温度低于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0℃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的条件下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就会形成雪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如果温度高于</a:t>
            </a: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0℃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冰晶在下落过程中就会熔化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从而形成雨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660" y="2891155"/>
            <a:ext cx="3917315" cy="3205480"/>
          </a:xfrm>
          <a:prstGeom prst="roundRect">
            <a:avLst/>
          </a:prstGeom>
        </p:spPr>
      </p:pic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531600" y="108585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400" y="1693545"/>
            <a:ext cx="7595870" cy="3297555"/>
          </a:xfrm>
          <a:prstGeom prst="round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Box 24"/>
          <p:cNvSpPr txBox="1"/>
          <p:nvPr/>
        </p:nvSpPr>
        <p:spPr>
          <a:xfrm>
            <a:off x="0" y="1153160"/>
            <a:ext cx="5683250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+mn-ea"/>
              </a:rPr>
              <a:t>一、地球上的水循环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  <a:cs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66606" y="2007266"/>
            <a:ext cx="776711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自然界中云、雨、雾、露、霜、雪、冰雹的形成</a:t>
            </a:r>
            <a:endParaRPr lang="zh-CN" altLang="en-US" sz="24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1403350" y="2881630"/>
            <a:ext cx="92906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>
              <a:lnSpc>
                <a:spcPct val="150000"/>
              </a:lnSpc>
            </a:pP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云 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液态、固态</a:t>
            </a:r>
            <a:endParaRPr lang="zh-CN" altLang="en-US" sz="24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大海、江河、湖泊、土壤和植物中的水变成水蒸气，到空气中后，在高空遇到冷空气，温度降低，液化成小水滴或凝华成小冰晶。大量的小水滴或小冰晶集中悬浮于高层空气中，就形成了云。  </a:t>
            </a:r>
            <a:endParaRPr lang="zh-CN" altLang="en-US" sz="24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3"/>
          <p:cNvSpPr txBox="1"/>
          <p:nvPr/>
        </p:nvSpPr>
        <p:spPr>
          <a:xfrm>
            <a:off x="1422400" y="825500"/>
            <a:ext cx="929068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>
              <a:lnSpc>
                <a:spcPct val="150000"/>
              </a:lnSpc>
            </a:pP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 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液态</a:t>
            </a:r>
            <a:endParaRPr lang="zh-CN" altLang="en-US" sz="24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云中的小水滴和小冰晶在上升气流的作用下，上下运动，它们相聚后，越聚越大，达到一定程度后，空气托不住它时，就会下落。在下落过程中，冰晶吸热熔化变成水滴，与原来的水滴一起落到地面上，这就是雨。</a:t>
            </a:r>
            <a:endParaRPr lang="zh-CN" altLang="en-US" sz="24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422400" y="3762375"/>
            <a:ext cx="92906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>
              <a:lnSpc>
                <a:spcPct val="150000"/>
              </a:lnSpc>
            </a:pP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雾 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液态</a:t>
            </a:r>
            <a:endParaRPr lang="zh-CN" altLang="en-US" sz="24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在夜间或清晨，地面附近的气温降低时，如果空气中有较多的浮尘且空气中的水蒸气含量较多时，空气中的水蒸气就会液化，附着在这些浮尘上面，这就是雾。</a:t>
            </a:r>
            <a:endParaRPr lang="zh-CN" altLang="en-US" sz="24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3"/>
          <p:cNvSpPr txBox="1"/>
          <p:nvPr/>
        </p:nvSpPr>
        <p:spPr>
          <a:xfrm>
            <a:off x="1422400" y="1203325"/>
            <a:ext cx="92906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>
              <a:lnSpc>
                <a:spcPct val="150000"/>
              </a:lnSpc>
            </a:pP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露 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液态</a:t>
            </a:r>
            <a:endParaRPr lang="zh-CN" altLang="en-US" sz="24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初秋时节，空气较湿润，空气中的水蒸气含量较多，在夜间气温降低时，地面附近空气中的水蒸气在植物枝叶表面放热液化形成水滴，这就是露。</a:t>
            </a:r>
            <a:endParaRPr lang="zh-CN" altLang="en-US" sz="24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422400" y="3569970"/>
            <a:ext cx="92906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>
              <a:lnSpc>
                <a:spcPct val="150000"/>
              </a:lnSpc>
            </a:pP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霜 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固态</a:t>
            </a:r>
            <a:endParaRPr lang="zh-CN" altLang="en-US" sz="24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到深秋和初冬时节，晚上气温降低到</a:t>
            </a:r>
            <a:r>
              <a:rPr lang="zh-CN" altLang="en-US" sz="2400" b="1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0</a:t>
            </a:r>
            <a:r>
              <a:rPr lang="en-US" altLang="zh-CN" sz="2400" b="1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℃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以下，这时空气中的水蒸气在地面上、植物上、瓦砾上放热凝华成小冰晶，这就是霜。</a:t>
            </a:r>
            <a:endParaRPr lang="zh-CN" altLang="en-US" sz="24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3"/>
          <p:cNvSpPr txBox="1"/>
          <p:nvPr/>
        </p:nvSpPr>
        <p:spPr>
          <a:xfrm>
            <a:off x="1374775" y="1081405"/>
            <a:ext cx="92906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>
              <a:lnSpc>
                <a:spcPct val="150000"/>
              </a:lnSpc>
            </a:pP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雪 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固态</a:t>
            </a:r>
            <a:endParaRPr lang="zh-CN" altLang="en-US" sz="24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当高空中的气温低于或接近</a:t>
            </a:r>
            <a:r>
              <a:rPr lang="zh-CN" altLang="en-US" sz="2400" b="1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0</a:t>
            </a:r>
            <a:r>
              <a:rPr lang="en-US" altLang="zh-CN" sz="2400" b="1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℃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时，云中的水蒸气直接凝华成小冰晶，由于气流作用，它在运动过程中与周围水蒸气接触而结晶。当它足够大时，就会落到地面上，这就是雪。</a:t>
            </a:r>
            <a:endParaRPr lang="zh-CN" altLang="en-US" sz="24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5410" y="3512820"/>
            <a:ext cx="94170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>
              <a:lnSpc>
                <a:spcPct val="150000"/>
              </a:lnSpc>
            </a:pP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雹 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固态</a:t>
            </a:r>
            <a:endParaRPr lang="zh-CN" altLang="en-US" sz="24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>
              <a:lnSpc>
                <a:spcPct val="150000"/>
              </a:lnSpc>
            </a:pPr>
            <a:r>
              <a:rPr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在夏季气温变化剧烈时</a:t>
            </a:r>
            <a:r>
              <a:rPr lang="zh-CN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高空中由于冷气团的存在，云中的小水滴会凝固成小冰块</a:t>
            </a:r>
            <a:r>
              <a:rPr lang="zh-CN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小冰块在流动过程中又与小冰晶小水滴合并,形成大冰块</a:t>
            </a:r>
            <a:r>
              <a:rPr lang="zh-CN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当增大到一定程度时</a:t>
            </a:r>
            <a:r>
              <a:rPr lang="zh-CN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冰块就会落到地面上</a:t>
            </a:r>
            <a:r>
              <a:rPr lang="zh-CN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这就是雹</a:t>
            </a:r>
            <a:r>
              <a:rPr lang="zh-CN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24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9424" name="Picture 32" descr="积云"/>
          <p:cNvPicPr>
            <a:picLocks noChangeAspect="1" noChangeArrowheads="1"/>
          </p:cNvPicPr>
          <p:nvPr/>
        </p:nvPicPr>
        <p:blipFill>
          <a:blip r:embed="rId2"/>
          <a:srcRect b="10874"/>
          <a:stretch>
            <a:fillRect/>
          </a:stretch>
        </p:blipFill>
        <p:spPr bwMode="auto">
          <a:xfrm>
            <a:off x="786765" y="1031240"/>
            <a:ext cx="4714875" cy="3081020"/>
          </a:xfrm>
          <a:prstGeom prst="roundRect">
            <a:avLst/>
          </a:prstGeom>
          <a:noFill/>
          <a:ln w="9525">
            <a:noFill/>
            <a:miter lim="800000"/>
          </a:ln>
        </p:spPr>
      </p:pic>
      <p:grpSp>
        <p:nvGrpSpPr>
          <p:cNvPr id="2" name="Group 34"/>
          <p:cNvGrpSpPr/>
          <p:nvPr/>
        </p:nvGrpSpPr>
        <p:grpSpPr>
          <a:xfrm>
            <a:off x="1277005" y="4335019"/>
            <a:ext cx="4321175" cy="1809751"/>
            <a:chOff x="418" y="2559"/>
            <a:chExt cx="2722" cy="1140"/>
          </a:xfrm>
        </p:grpSpPr>
        <p:sp>
          <p:nvSpPr>
            <p:cNvPr id="9219" name="Rectangle 35"/>
            <p:cNvSpPr>
              <a:spLocks noChangeArrowheads="1"/>
            </p:cNvSpPr>
            <p:nvPr/>
          </p:nvSpPr>
          <p:spPr bwMode="auto">
            <a:xfrm>
              <a:off x="2638" y="2888"/>
              <a:ext cx="502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</a:rPr>
                <a:t>(云)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</a:endParaRPr>
            </a:p>
          </p:txBody>
        </p:sp>
        <p:sp>
          <p:nvSpPr>
            <p:cNvPr id="9220" name="Rectangle 36"/>
            <p:cNvSpPr>
              <a:spLocks noChangeArrowheads="1"/>
            </p:cNvSpPr>
            <p:nvPr/>
          </p:nvSpPr>
          <p:spPr bwMode="auto">
            <a:xfrm>
              <a:off x="418" y="3062"/>
              <a:ext cx="69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(高空)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9221" name="Line 37"/>
            <p:cNvSpPr>
              <a:spLocks noChangeShapeType="1"/>
            </p:cNvSpPr>
            <p:nvPr/>
          </p:nvSpPr>
          <p:spPr bwMode="auto">
            <a:xfrm flipV="1">
              <a:off x="1179" y="3293"/>
              <a:ext cx="771" cy="1"/>
            </a:xfrm>
            <a:prstGeom prst="line">
              <a:avLst/>
            </a:prstGeom>
            <a:noFill/>
            <a:ln w="76200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+mn-ea"/>
              </a:endParaRPr>
            </a:p>
          </p:txBody>
        </p:sp>
        <p:sp>
          <p:nvSpPr>
            <p:cNvPr id="9222" name="Rectangle 38"/>
            <p:cNvSpPr>
              <a:spLocks noChangeArrowheads="1"/>
            </p:cNvSpPr>
            <p:nvPr/>
          </p:nvSpPr>
          <p:spPr bwMode="auto">
            <a:xfrm>
              <a:off x="435" y="2704"/>
              <a:ext cx="70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水蒸气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223" name="Line 39"/>
            <p:cNvSpPr>
              <a:spLocks noChangeShapeType="1"/>
            </p:cNvSpPr>
            <p:nvPr/>
          </p:nvSpPr>
          <p:spPr bwMode="auto">
            <a:xfrm>
              <a:off x="1156" y="2976"/>
              <a:ext cx="726" cy="0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+mn-ea"/>
              </a:endParaRPr>
            </a:p>
          </p:txBody>
        </p:sp>
        <p:sp>
          <p:nvSpPr>
            <p:cNvPr id="9224" name="Rectangle 40"/>
            <p:cNvSpPr>
              <a:spLocks noChangeArrowheads="1"/>
            </p:cNvSpPr>
            <p:nvPr/>
          </p:nvSpPr>
          <p:spPr bwMode="auto">
            <a:xfrm>
              <a:off x="1215" y="3293"/>
              <a:ext cx="501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液化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9225" name="Rectangle 41"/>
            <p:cNvSpPr>
              <a:spLocks noChangeArrowheads="1"/>
            </p:cNvSpPr>
            <p:nvPr/>
          </p:nvSpPr>
          <p:spPr bwMode="auto">
            <a:xfrm>
              <a:off x="1215" y="2559"/>
              <a:ext cx="501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凝华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9226" name="Rectangle 42"/>
            <p:cNvSpPr>
              <a:spLocks noChangeArrowheads="1"/>
            </p:cNvSpPr>
            <p:nvPr/>
          </p:nvSpPr>
          <p:spPr bwMode="auto">
            <a:xfrm>
              <a:off x="1931" y="3069"/>
              <a:ext cx="69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</a:rPr>
                <a:t>小水滴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</a:endParaRPr>
            </a:p>
          </p:txBody>
        </p:sp>
        <p:sp>
          <p:nvSpPr>
            <p:cNvPr id="9227" name="Rectangle 43"/>
            <p:cNvSpPr>
              <a:spLocks noChangeArrowheads="1"/>
            </p:cNvSpPr>
            <p:nvPr/>
          </p:nvSpPr>
          <p:spPr bwMode="auto">
            <a:xfrm>
              <a:off x="1931" y="2711"/>
              <a:ext cx="69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 algn="dist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小冰晶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</p:grpSp>
      <p:grpSp>
        <p:nvGrpSpPr>
          <p:cNvPr id="3" name="Group 66"/>
          <p:cNvGrpSpPr/>
          <p:nvPr/>
        </p:nvGrpSpPr>
        <p:grpSpPr>
          <a:xfrm>
            <a:off x="6126480" y="900430"/>
            <a:ext cx="5180965" cy="2556510"/>
            <a:chOff x="2472" y="1661"/>
            <a:chExt cx="3453" cy="2496"/>
          </a:xfrm>
        </p:grpSpPr>
        <p:pic>
          <p:nvPicPr>
            <p:cNvPr id="4" name="Picture 67" descr="雨"/>
            <p:cNvPicPr>
              <a:picLocks noChangeAspect="1" noChangeArrowheads="1"/>
            </p:cNvPicPr>
            <p:nvPr/>
          </p:nvPicPr>
          <p:blipFill>
            <a:blip r:embed="rId3"/>
            <a:srcRect r="1125" b="6975"/>
            <a:stretch>
              <a:fillRect/>
            </a:stretch>
          </p:blipFill>
          <p:spPr bwMode="auto">
            <a:xfrm>
              <a:off x="2472" y="1986"/>
              <a:ext cx="3453" cy="21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5" name="Text Box 68"/>
            <p:cNvSpPr txBox="1">
              <a:spLocks noChangeArrowheads="1"/>
            </p:cNvSpPr>
            <p:nvPr/>
          </p:nvSpPr>
          <p:spPr bwMode="auto">
            <a:xfrm>
              <a:off x="3878" y="1661"/>
              <a:ext cx="951" cy="4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>
                <a:latin typeface="+mn-ea"/>
              </a:endParaRPr>
            </a:p>
          </p:txBody>
        </p:sp>
      </p:grpSp>
      <p:grpSp>
        <p:nvGrpSpPr>
          <p:cNvPr id="6" name="Group 70"/>
          <p:cNvGrpSpPr/>
          <p:nvPr/>
        </p:nvGrpSpPr>
        <p:grpSpPr>
          <a:xfrm>
            <a:off x="6101813" y="3876966"/>
            <a:ext cx="5367238" cy="2170037"/>
            <a:chOff x="1090" y="2501"/>
            <a:chExt cx="3746" cy="1632"/>
          </a:xfrm>
        </p:grpSpPr>
        <p:grpSp>
          <p:nvGrpSpPr>
            <p:cNvPr id="7" name="Group 48"/>
            <p:cNvGrpSpPr/>
            <p:nvPr/>
          </p:nvGrpSpPr>
          <p:grpSpPr>
            <a:xfrm>
              <a:off x="2375" y="3163"/>
              <a:ext cx="2461" cy="970"/>
              <a:chOff x="2087" y="1339"/>
              <a:chExt cx="2461" cy="970"/>
            </a:xfrm>
          </p:grpSpPr>
          <p:sp>
            <p:nvSpPr>
              <p:cNvPr id="10243" name="Rectangle 49"/>
              <p:cNvSpPr>
                <a:spLocks noChangeArrowheads="1"/>
              </p:cNvSpPr>
              <p:nvPr/>
            </p:nvSpPr>
            <p:spPr bwMode="auto">
              <a:xfrm>
                <a:off x="3995" y="1558"/>
                <a:ext cx="553" cy="4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lvl="0" algn="l">
                  <a:lnSpc>
                    <a:spcPct val="150000"/>
                  </a:lnSpc>
                  <a:buClrTx/>
                  <a:buSzTx/>
                </a:pPr>
                <a:r>
                  <a:rPr lang="zh-CN" altLang="en-US" sz="2400" b="1">
                    <a:latin typeface="楷体" panose="02010609060101010101" charset="-122"/>
                    <a:ea typeface="楷体" panose="02010609060101010101" charset="-122"/>
                    <a:cs typeface="+mn-ea"/>
                    <a:sym typeface="+mn-ea"/>
                  </a:rPr>
                  <a:t>(雨)</a:t>
                </a:r>
                <a:endPara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endParaRPr>
              </a:p>
            </p:txBody>
          </p:sp>
          <p:sp>
            <p:nvSpPr>
              <p:cNvPr id="10244" name="Line 50"/>
              <p:cNvSpPr>
                <a:spLocks noChangeShapeType="1"/>
              </p:cNvSpPr>
              <p:nvPr/>
            </p:nvSpPr>
            <p:spPr bwMode="auto">
              <a:xfrm flipV="1">
                <a:off x="2087" y="1800"/>
                <a:ext cx="1610" cy="1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0245" name="Text Box 51"/>
              <p:cNvSpPr>
                <a:spLocks noChangeArrowheads="1"/>
              </p:cNvSpPr>
              <p:nvPr/>
            </p:nvSpPr>
            <p:spPr bwMode="auto">
              <a:xfrm>
                <a:off x="2585" y="1339"/>
                <a:ext cx="567" cy="4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lvl="0" algn="l">
                  <a:lnSpc>
                    <a:spcPct val="150000"/>
                  </a:lnSpc>
                  <a:buClrTx/>
                  <a:buSzTx/>
                </a:pPr>
                <a:r>
                  <a:rPr lang="zh-CN" altLang="en-US" sz="2400" b="1">
                    <a:latin typeface="楷体" panose="02010609060101010101" charset="-122"/>
                    <a:ea typeface="楷体" panose="02010609060101010101" charset="-122"/>
                    <a:cs typeface="+mn-ea"/>
                    <a:sym typeface="+mn-ea"/>
                  </a:rPr>
                  <a:t>熔化</a:t>
                </a:r>
                <a:endPara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endParaRPr>
              </a:p>
            </p:txBody>
          </p:sp>
          <p:sp>
            <p:nvSpPr>
              <p:cNvPr id="10246" name="Rectangle 52"/>
              <p:cNvSpPr>
                <a:spLocks noChangeArrowheads="1"/>
              </p:cNvSpPr>
              <p:nvPr/>
            </p:nvSpPr>
            <p:spPr bwMode="auto">
              <a:xfrm>
                <a:off x="3726" y="1536"/>
                <a:ext cx="340" cy="4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lvl="0" algn="l">
                  <a:lnSpc>
                    <a:spcPct val="150000"/>
                  </a:lnSpc>
                  <a:buClrTx/>
                  <a:buSzTx/>
                </a:pPr>
                <a:r>
                  <a:rPr lang="zh-CN" altLang="en-US" sz="2400" b="1">
                    <a:latin typeface="楷体" panose="02010609060101010101" charset="-122"/>
                    <a:ea typeface="楷体" panose="02010609060101010101" charset="-122"/>
                    <a:cs typeface="+mn-ea"/>
                    <a:sym typeface="+mn-ea"/>
                  </a:rPr>
                  <a:t>水</a:t>
                </a:r>
                <a:endPara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endParaRPr>
              </a:p>
            </p:txBody>
          </p:sp>
          <p:sp>
            <p:nvSpPr>
              <p:cNvPr id="10247" name="Text Box 53"/>
              <p:cNvSpPr>
                <a:spLocks noChangeArrowheads="1"/>
              </p:cNvSpPr>
              <p:nvPr/>
            </p:nvSpPr>
            <p:spPr bwMode="auto">
              <a:xfrm>
                <a:off x="2223" y="1824"/>
                <a:ext cx="1239" cy="4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lvl="0" algn="l">
                  <a:lnSpc>
                    <a:spcPct val="150000"/>
                  </a:lnSpc>
                  <a:buClrTx/>
                  <a:buSzTx/>
                </a:pPr>
                <a:r>
                  <a:rPr lang="zh-CN" altLang="en-US" sz="2400" b="1">
                    <a:latin typeface="楷体" panose="02010609060101010101" charset="-122"/>
                    <a:ea typeface="楷体" panose="02010609060101010101" charset="-122"/>
                    <a:cs typeface="+mn-ea"/>
                    <a:sym typeface="+mn-ea"/>
                  </a:rPr>
                  <a:t>（高于</a:t>
                </a:r>
                <a:r>
                  <a:rPr lang="zh-CN" altLang="en-US" sz="24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  <a:sym typeface="+mn-ea"/>
                  </a:rPr>
                  <a:t>0</a:t>
                </a:r>
                <a:r>
                  <a:rPr lang="en-US" altLang="zh-CN" sz="24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  <a:sym typeface="+mn-ea"/>
                  </a:rPr>
                  <a:t>℃</a:t>
                </a:r>
                <a:r>
                  <a:rPr lang="zh-CN" altLang="en-US" sz="2400" b="1">
                    <a:latin typeface="楷体" panose="02010609060101010101" charset="-122"/>
                    <a:ea typeface="楷体" panose="02010609060101010101" charset="-122"/>
                    <a:cs typeface="+mn-ea"/>
                    <a:sym typeface="+mn-ea"/>
                  </a:rPr>
                  <a:t>）</a:t>
                </a:r>
                <a:endPara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endParaRPr>
              </a:p>
            </p:txBody>
          </p:sp>
        </p:grpSp>
        <p:grpSp>
          <p:nvGrpSpPr>
            <p:cNvPr id="8" name="Group 54"/>
            <p:cNvGrpSpPr/>
            <p:nvPr/>
          </p:nvGrpSpPr>
          <p:grpSpPr>
            <a:xfrm>
              <a:off x="1090" y="3360"/>
              <a:ext cx="1191" cy="485"/>
              <a:chOff x="898" y="1584"/>
              <a:chExt cx="1191" cy="485"/>
            </a:xfrm>
          </p:grpSpPr>
          <p:sp>
            <p:nvSpPr>
              <p:cNvPr id="10249" name="Rectangle 55"/>
              <p:cNvSpPr>
                <a:spLocks noChangeArrowheads="1"/>
              </p:cNvSpPr>
              <p:nvPr/>
            </p:nvSpPr>
            <p:spPr bwMode="auto">
              <a:xfrm>
                <a:off x="1607" y="1584"/>
                <a:ext cx="482" cy="4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lvl="0" algn="l">
                  <a:lnSpc>
                    <a:spcPct val="150000"/>
                  </a:lnSpc>
                  <a:buClrTx/>
                  <a:buSzTx/>
                </a:pPr>
                <a:r>
                  <a:rPr lang="zh-CN" altLang="en-US" sz="2400" b="1">
                    <a:latin typeface="楷体" panose="02010609060101010101" charset="-122"/>
                    <a:ea typeface="楷体" panose="02010609060101010101" charset="-122"/>
                    <a:cs typeface="+mn-ea"/>
                    <a:sym typeface="+mn-ea"/>
                  </a:rPr>
                  <a:t>(云)</a:t>
                </a:r>
                <a:endPara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endParaRPr>
              </a:p>
            </p:txBody>
          </p:sp>
          <p:sp>
            <p:nvSpPr>
              <p:cNvPr id="10250" name="Rectangle 56"/>
              <p:cNvSpPr>
                <a:spLocks noChangeArrowheads="1"/>
              </p:cNvSpPr>
              <p:nvPr/>
            </p:nvSpPr>
            <p:spPr bwMode="auto">
              <a:xfrm>
                <a:off x="898" y="1584"/>
                <a:ext cx="839" cy="4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lvl="0" algn="l">
                  <a:lnSpc>
                    <a:spcPct val="150000"/>
                  </a:lnSpc>
                  <a:buClrTx/>
                  <a:buSzTx/>
                </a:pPr>
                <a:r>
                  <a:rPr lang="zh-CN" altLang="en-US" sz="2400" b="1">
                    <a:latin typeface="楷体" panose="02010609060101010101" charset="-122"/>
                    <a:ea typeface="楷体" panose="02010609060101010101" charset="-122"/>
                    <a:cs typeface="+mn-ea"/>
                    <a:sym typeface="+mn-ea"/>
                  </a:rPr>
                  <a:t>小冰晶</a:t>
                </a:r>
                <a:endPara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endParaRPr>
              </a:p>
            </p:txBody>
          </p:sp>
        </p:grpSp>
        <p:grpSp>
          <p:nvGrpSpPr>
            <p:cNvPr id="9" name="Group 57"/>
            <p:cNvGrpSpPr/>
            <p:nvPr/>
          </p:nvGrpSpPr>
          <p:grpSpPr>
            <a:xfrm>
              <a:off x="1090" y="2667"/>
              <a:ext cx="1262" cy="501"/>
              <a:chOff x="898" y="2955"/>
              <a:chExt cx="1262" cy="501"/>
            </a:xfrm>
          </p:grpSpPr>
          <p:sp>
            <p:nvSpPr>
              <p:cNvPr id="10252" name="Rectangle 58"/>
              <p:cNvSpPr>
                <a:spLocks noChangeArrowheads="1"/>
              </p:cNvSpPr>
              <p:nvPr/>
            </p:nvSpPr>
            <p:spPr bwMode="auto">
              <a:xfrm>
                <a:off x="898" y="2955"/>
                <a:ext cx="926" cy="4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>
                    <a:latin typeface="楷体" panose="02010609060101010101" charset="-122"/>
                    <a:ea typeface="楷体" panose="02010609060101010101" charset="-122"/>
                  </a:rPr>
                  <a:t>小水滴</a:t>
                </a:r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253" name="Rectangle 59"/>
              <p:cNvSpPr>
                <a:spLocks noChangeArrowheads="1"/>
              </p:cNvSpPr>
              <p:nvPr/>
            </p:nvSpPr>
            <p:spPr bwMode="auto">
              <a:xfrm>
                <a:off x="1607" y="2971"/>
                <a:ext cx="553" cy="4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lvl="0" algn="l">
                  <a:lnSpc>
                    <a:spcPct val="150000"/>
                  </a:lnSpc>
                  <a:buClrTx/>
                  <a:buSzTx/>
                </a:pPr>
                <a:r>
                  <a:rPr lang="zh-CN" altLang="en-US" sz="2400" b="1">
                    <a:latin typeface="楷体" panose="02010609060101010101" charset="-122"/>
                    <a:ea typeface="楷体" panose="02010609060101010101" charset="-122"/>
                    <a:cs typeface="+mn-ea"/>
                    <a:sym typeface="+mn-ea"/>
                  </a:rPr>
                  <a:t>(云)</a:t>
                </a:r>
                <a:endPara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endParaRPr>
              </a:p>
            </p:txBody>
          </p:sp>
        </p:grpSp>
        <p:grpSp>
          <p:nvGrpSpPr>
            <p:cNvPr id="10" name="Group 60"/>
            <p:cNvGrpSpPr/>
            <p:nvPr/>
          </p:nvGrpSpPr>
          <p:grpSpPr>
            <a:xfrm>
              <a:off x="2404" y="2501"/>
              <a:ext cx="2361" cy="667"/>
              <a:chOff x="1684" y="821"/>
              <a:chExt cx="2361" cy="667"/>
            </a:xfrm>
          </p:grpSpPr>
          <p:sp>
            <p:nvSpPr>
              <p:cNvPr id="10255" name="Rectangle 61"/>
              <p:cNvSpPr>
                <a:spLocks noChangeArrowheads="1"/>
              </p:cNvSpPr>
              <p:nvPr/>
            </p:nvSpPr>
            <p:spPr bwMode="auto">
              <a:xfrm>
                <a:off x="3563" y="1003"/>
                <a:ext cx="482" cy="4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lvl="0" algn="l">
                  <a:lnSpc>
                    <a:spcPct val="150000"/>
                  </a:lnSpc>
                  <a:buClrTx/>
                  <a:buSzTx/>
                </a:pPr>
                <a:r>
                  <a:rPr lang="zh-CN" altLang="en-US" sz="2400" b="1">
                    <a:latin typeface="楷体" panose="02010609060101010101" charset="-122"/>
                    <a:ea typeface="楷体" panose="02010609060101010101" charset="-122"/>
                    <a:cs typeface="+mn-ea"/>
                    <a:sym typeface="+mn-ea"/>
                  </a:rPr>
                  <a:t>(雨)</a:t>
                </a:r>
                <a:endPara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endParaRPr>
              </a:p>
            </p:txBody>
          </p:sp>
          <p:sp>
            <p:nvSpPr>
              <p:cNvPr id="10256" name="Line 62"/>
              <p:cNvSpPr>
                <a:spLocks noChangeShapeType="1"/>
              </p:cNvSpPr>
              <p:nvPr/>
            </p:nvSpPr>
            <p:spPr bwMode="auto">
              <a:xfrm flipV="1">
                <a:off x="1684" y="1306"/>
                <a:ext cx="1610" cy="1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0257" name="Text Box 63"/>
              <p:cNvSpPr>
                <a:spLocks noChangeArrowheads="1"/>
              </p:cNvSpPr>
              <p:nvPr/>
            </p:nvSpPr>
            <p:spPr bwMode="auto">
              <a:xfrm>
                <a:off x="1912" y="821"/>
                <a:ext cx="987" cy="4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lvl="0" algn="l">
                  <a:lnSpc>
                    <a:spcPct val="150000"/>
                  </a:lnSpc>
                  <a:buClrTx/>
                  <a:buSzTx/>
                </a:pPr>
                <a:r>
                  <a:rPr lang="zh-CN" altLang="en-US" sz="2400" b="1">
                    <a:latin typeface="楷体" panose="02010609060101010101" charset="-122"/>
                    <a:ea typeface="楷体" panose="02010609060101010101" charset="-122"/>
                    <a:cs typeface="+mn-ea"/>
                    <a:sym typeface="+mn-ea"/>
                  </a:rPr>
                  <a:t>变大下落</a:t>
                </a:r>
                <a:endPara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endParaRPr>
              </a:p>
            </p:txBody>
          </p:sp>
          <p:sp>
            <p:nvSpPr>
              <p:cNvPr id="10258" name="Rectangle 64"/>
              <p:cNvSpPr>
                <a:spLocks noChangeArrowheads="1"/>
              </p:cNvSpPr>
              <p:nvPr/>
            </p:nvSpPr>
            <p:spPr bwMode="auto">
              <a:xfrm>
                <a:off x="3294" y="1003"/>
                <a:ext cx="340" cy="4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lvl="0" algn="l">
                  <a:lnSpc>
                    <a:spcPct val="150000"/>
                  </a:lnSpc>
                  <a:buClrTx/>
                  <a:buSzTx/>
                </a:pPr>
                <a:r>
                  <a:rPr lang="zh-CN" altLang="en-US" sz="2400" b="1">
                    <a:latin typeface="楷体" panose="02010609060101010101" charset="-122"/>
                    <a:ea typeface="楷体" panose="02010609060101010101" charset="-122"/>
                    <a:cs typeface="+mn-ea"/>
                    <a:sym typeface="+mn-ea"/>
                  </a:rPr>
                  <a:t>水</a:t>
                </a:r>
                <a:endParaRPr lang="zh-CN" altLang="en-US" sz="2400" b="1"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endParaRP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188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3" baseType="lpstr">
      <vt:lpstr>Arial</vt:lpstr>
      <vt:lpstr>微软雅黑</vt:lpstr>
      <vt:lpstr>宋体</vt:lpstr>
      <vt:lpstr>Calibri Light</vt:lpstr>
      <vt:lpstr>Calibri</vt:lpstr>
      <vt:lpstr>Wingdings</vt:lpstr>
      <vt:lpstr>Times New Roman</vt:lpstr>
      <vt:lpstr>楷体</vt:lpstr>
      <vt:lpstr>黑体</vt:lpstr>
      <vt:lpstr>1_自定义设计方案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20.1100</AppVersion>
  <TotalTime>0</TotalTime>
  <Application>Aspose.Slides for Java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2021-07-09T18:04:51Z</cp:lastPrinted>
  <dcterms:created xsi:type="dcterms:W3CDTF">2021-07-09T18:04:51Z</dcterms:created>
  <dcterms:modified xsi:type="dcterms:W3CDTF">2021-07-09T10:04:52Z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