
<file path=[Content_Types].xml><?xml version="1.0" encoding="utf-8"?>
<Types xmlns="http://schemas.openxmlformats.org/package/2006/content-types">
  <Default Extension="png" ContentType="image/png"/>
  <Default Extension="jpeg" ContentType="image/jpe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2"/>
  </p:handoutMasterIdLst>
  <p:sldIdLst>
    <p:sldId id="280" r:id="rId3"/>
    <p:sldId id="282" r:id="rId5"/>
    <p:sldId id="284" r:id="rId6"/>
    <p:sldId id="285" r:id="rId7"/>
    <p:sldId id="283" r:id="rId8"/>
    <p:sldId id="286" r:id="rId9"/>
    <p:sldId id="289" r:id="rId10"/>
    <p:sldId id="287" r:id="rId11"/>
    <p:sldId id="291" r:id="rId12"/>
    <p:sldId id="292" r:id="rId13"/>
    <p:sldId id="290" r:id="rId14"/>
    <p:sldId id="293" r:id="rId15"/>
    <p:sldId id="294" r:id="rId16"/>
    <p:sldId id="295" r:id="rId17"/>
    <p:sldId id="296" r:id="rId18"/>
    <p:sldId id="297" r:id="rId19"/>
    <p:sldId id="298" r:id="rId20"/>
    <p:sldId id="268" r:id="rId21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E6FBFE"/>
    <a:srgbClr val="57D2E3"/>
    <a:srgbClr val="21B1C5"/>
    <a:srgbClr val="B2F3FC"/>
    <a:srgbClr val="4BCFE1"/>
    <a:srgbClr val="5BADF7"/>
    <a:srgbClr val="6A56A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-82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B42A2917-B8D9-4BDB-827C-979CE75CCD1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6149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7F7B481E-3C09-4EB8-9CFD-687A8EFD28C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819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819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eaLnBrk="1" hangingPunct="1"/>
            <a:fld id="{1B0E3083-F213-4056-8CDA-65B62E18497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26626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eaLnBrk="1" hangingPunct="1"/>
            <a:fld id="{0BF2CF19-9293-4359-8FC1-29F51798B81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1"/>
          <p:cNvGrpSpPr/>
          <p:nvPr userDrawn="1"/>
        </p:nvGrpSpPr>
        <p:grpSpPr bwMode="auto">
          <a:xfrm>
            <a:off x="0" y="876300"/>
            <a:ext cx="8143875" cy="3740150"/>
            <a:chOff x="-1" y="869694"/>
            <a:chExt cx="8144452" cy="3740406"/>
          </a:xfrm>
        </p:grpSpPr>
        <p:sp>
          <p:nvSpPr>
            <p:cNvPr id="8" name="矩形 14"/>
            <p:cNvSpPr>
              <a:spLocks noChangeArrowheads="1"/>
            </p:cNvSpPr>
            <p:nvPr/>
          </p:nvSpPr>
          <p:spPr bwMode="auto">
            <a:xfrm rot="10800000">
              <a:off x="-1" y="869694"/>
              <a:ext cx="8144452" cy="3740406"/>
            </a:xfrm>
            <a:prstGeom prst="rect">
              <a:avLst/>
            </a:prstGeom>
            <a:gradFill flip="none" rotWithShape="1">
              <a:gsLst>
                <a:gs pos="917">
                  <a:schemeClr val="bg1"/>
                </a:gs>
                <a:gs pos="37000">
                  <a:srgbClr val="E6FBFE">
                    <a:alpha val="80000"/>
                  </a:srgbClr>
                </a:gs>
                <a:gs pos="100000">
                  <a:srgbClr val="57D2E3"/>
                </a:gs>
              </a:gsLst>
              <a:lin ang="0" scaled="1"/>
              <a:tileRect/>
            </a:gradFill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defRPr/>
              </a:pPr>
              <a:endParaRPr lang="zh-CN" altLang="en-US" dirty="0" smtClean="0"/>
            </a:p>
          </p:txBody>
        </p:sp>
        <p:pic>
          <p:nvPicPr>
            <p:cNvPr id="9" name="图片 28"/>
            <p:cNvPicPr>
              <a:picLocks noChangeAspect="1" noChangeArrowheads="1"/>
            </p:cNvPicPr>
            <p:nvPr/>
          </p:nvPicPr>
          <p:blipFill>
            <a:blip r:embed="rId2"/>
            <a:srcRect l="368" t="9363" r="29749" b="-82"/>
            <a:stretch>
              <a:fillRect/>
            </a:stretch>
          </p:blipFill>
          <p:spPr bwMode="auto">
            <a:xfrm>
              <a:off x="0" y="869694"/>
              <a:ext cx="8144450" cy="3336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矩形 14"/>
          <p:cNvSpPr>
            <a:spLocks noChangeArrowheads="1"/>
          </p:cNvSpPr>
          <p:nvPr/>
        </p:nvSpPr>
        <p:spPr bwMode="auto">
          <a:xfrm>
            <a:off x="6531" y="1536700"/>
            <a:ext cx="8144451" cy="2298699"/>
          </a:xfrm>
          <a:prstGeom prst="rect">
            <a:avLst/>
          </a:prstGeom>
          <a:gradFill>
            <a:gsLst>
              <a:gs pos="917">
                <a:schemeClr val="bg1">
                  <a:alpha val="28000"/>
                </a:schemeClr>
              </a:gs>
              <a:gs pos="31000">
                <a:srgbClr val="E6FBFE">
                  <a:alpha val="80000"/>
                </a:srgbClr>
              </a:gs>
              <a:gs pos="79000">
                <a:srgbClr val="57D2E3"/>
              </a:gs>
            </a:gsLst>
            <a:lin ang="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4"/>
          <p:cNvSpPr>
            <a:spLocks noChangeArrowheads="1"/>
          </p:cNvSpPr>
          <p:nvPr/>
        </p:nvSpPr>
        <p:spPr bwMode="auto">
          <a:xfrm>
            <a:off x="-4" y="171611"/>
            <a:ext cx="12192001" cy="521785"/>
          </a:xfrm>
          <a:prstGeom prst="rect">
            <a:avLst/>
          </a:prstGeom>
          <a:gradFill flip="none" rotWithShape="1"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  <a:tileRect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smtClean="0"/>
          </a:p>
        </p:txBody>
      </p:sp>
      <p:pic>
        <p:nvPicPr>
          <p:cNvPr id="3" name="图片 21"/>
          <p:cNvPicPr>
            <a:picLocks noChangeAspect="1" noChangeArrowheads="1"/>
          </p:cNvPicPr>
          <p:nvPr userDrawn="1"/>
        </p:nvPicPr>
        <p:blipFill>
          <a:blip r:embed="rId2"/>
          <a:srcRect l="-2669" t="12558" r="-10663" b="70840"/>
          <a:stretch>
            <a:fillRect/>
          </a:stretch>
        </p:blipFill>
        <p:spPr bwMode="auto">
          <a:xfrm>
            <a:off x="2233613" y="182563"/>
            <a:ext cx="9958387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图片 2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39513" y="252413"/>
            <a:ext cx="523875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8"/>
          <p:cNvSpPr>
            <a:spLocks noChangeArrowheads="1"/>
          </p:cNvSpPr>
          <p:nvPr/>
        </p:nvSpPr>
        <p:spPr bwMode="auto">
          <a:xfrm>
            <a:off x="7618413" y="280988"/>
            <a:ext cx="370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defRPr/>
            </a:pP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 userDrawn="1"/>
        </p:nvGrpSpPr>
        <p:grpSpPr bwMode="auto">
          <a:xfrm>
            <a:off x="0" y="839788"/>
            <a:ext cx="12192000" cy="3122612"/>
            <a:chOff x="0" y="839788"/>
            <a:chExt cx="12192000" cy="3122612"/>
          </a:xfrm>
        </p:grpSpPr>
        <p:sp>
          <p:nvSpPr>
            <p:cNvPr id="3" name="矩形 14"/>
            <p:cNvSpPr>
              <a:spLocks noChangeArrowheads="1"/>
            </p:cNvSpPr>
            <p:nvPr/>
          </p:nvSpPr>
          <p:spPr bwMode="auto">
            <a:xfrm>
              <a:off x="0" y="840303"/>
              <a:ext cx="12192000" cy="3120789"/>
            </a:xfrm>
            <a:prstGeom prst="rect">
              <a:avLst/>
            </a:prstGeom>
            <a:solidFill>
              <a:srgbClr val="57D2E3"/>
            </a:solidFill>
            <a:ln>
              <a:noFill/>
            </a:ln>
            <a:effectLst>
              <a:reflection blurRad="6350" stA="50000" endA="300" endPos="5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defRPr/>
              </a:pPr>
              <a:endParaRPr lang="zh-CN" altLang="en-US" smtClean="0"/>
            </a:p>
          </p:txBody>
        </p:sp>
        <p:pic>
          <p:nvPicPr>
            <p:cNvPr id="4" name="图片 28"/>
            <p:cNvPicPr>
              <a:picLocks noChangeAspect="1" noChangeArrowheads="1"/>
            </p:cNvPicPr>
            <p:nvPr/>
          </p:nvPicPr>
          <p:blipFill>
            <a:blip r:embed="rId2"/>
            <a:srcRect t="9363" b="14136"/>
            <a:stretch>
              <a:fillRect/>
            </a:stretch>
          </p:blipFill>
          <p:spPr bwMode="auto">
            <a:xfrm>
              <a:off x="280416" y="839788"/>
              <a:ext cx="11640122" cy="3122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矩形 14"/>
          <p:cNvSpPr>
            <a:spLocks noChangeArrowheads="1"/>
          </p:cNvSpPr>
          <p:nvPr/>
        </p:nvSpPr>
        <p:spPr bwMode="auto">
          <a:xfrm>
            <a:off x="-4" y="2127509"/>
            <a:ext cx="12192001" cy="1356797"/>
          </a:xfrm>
          <a:prstGeom prst="rect">
            <a:avLst/>
          </a:prstGeom>
          <a:gradFill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smtClean="0"/>
          </a:p>
        </p:txBody>
      </p:sp>
      <p:sp>
        <p:nvSpPr>
          <p:cNvPr id="7" name="矩形 8"/>
          <p:cNvSpPr>
            <a:spLocks noChangeArrowheads="1"/>
          </p:cNvSpPr>
          <p:nvPr/>
        </p:nvSpPr>
        <p:spPr bwMode="auto">
          <a:xfrm>
            <a:off x="2646680" y="2385695"/>
            <a:ext cx="77704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sz="5400" b="1" spc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谢谢观看！</a:t>
            </a:r>
            <a:endParaRPr lang="zh-CN" altLang="en-US" sz="5400" b="1" spc="6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 Light" pitchFamily="34" charset="0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14"/>
          <p:cNvSpPr>
            <a:spLocks noChangeArrowheads="1"/>
          </p:cNvSpPr>
          <p:nvPr/>
        </p:nvSpPr>
        <p:spPr bwMode="auto">
          <a:xfrm>
            <a:off x="4942" y="837127"/>
            <a:ext cx="12192000" cy="6017698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dirty="0" smtClean="0"/>
          </a:p>
        </p:txBody>
      </p:sp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574675" y="6103938"/>
            <a:ext cx="6840538" cy="39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altLang="zh-CN" sz="2000">
              <a:solidFill>
                <a:srgbClr val="262626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7171" name="组合 8"/>
          <p:cNvGrpSpPr/>
          <p:nvPr/>
        </p:nvGrpSpPr>
        <p:grpSpPr bwMode="auto">
          <a:xfrm>
            <a:off x="-39688" y="1936750"/>
            <a:ext cx="8075613" cy="2087563"/>
            <a:chOff x="685027" y="2105678"/>
            <a:chExt cx="4352265" cy="2087118"/>
          </a:xfrm>
        </p:grpSpPr>
        <p:sp>
          <p:nvSpPr>
            <p:cNvPr id="7172" name="矩形 24"/>
            <p:cNvSpPr>
              <a:spLocks noChangeArrowheads="1"/>
            </p:cNvSpPr>
            <p:nvPr/>
          </p:nvSpPr>
          <p:spPr bwMode="auto">
            <a:xfrm>
              <a:off x="1703685" y="2105678"/>
              <a:ext cx="2497488" cy="54950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0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第十章 </a:t>
              </a:r>
              <a:r>
                <a:rPr lang="en-US" altLang="zh-CN" sz="20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· </a:t>
              </a:r>
              <a:r>
                <a:rPr lang="zh-CN" altLang="en-US" sz="20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机械能、内能及其转化 </a:t>
              </a:r>
              <a:endParaRPr lang="zh-CN" altLang="en-US" sz="2000" b="1">
                <a:solidFill>
                  <a:srgbClr val="262626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7173" name="TextBox 2"/>
            <p:cNvSpPr txBox="1">
              <a:spLocks noChangeArrowheads="1"/>
            </p:cNvSpPr>
            <p:nvPr/>
          </p:nvSpPr>
          <p:spPr bwMode="auto">
            <a:xfrm>
              <a:off x="685027" y="2624441"/>
              <a:ext cx="4352265" cy="15683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48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第六节 </a:t>
              </a:r>
              <a:endParaRPr lang="zh-CN" altLang="en-US" sz="4800" b="1">
                <a:solidFill>
                  <a:srgbClr val="262626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  <a:p>
              <a:pPr algn="ctr"/>
              <a:r>
                <a:rPr lang="zh-CN" altLang="en-US" sz="48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燃料的使用与环境保护           </a:t>
              </a:r>
              <a:endParaRPr lang="zh-CN" altLang="en-US">
                <a:sym typeface="微软雅黑" panose="020B0503020204020204" pitchFamily="34" charset="-122"/>
              </a:endParaRPr>
            </a:p>
          </p:txBody>
        </p:sp>
      </p:grpSp>
      <p:sp>
        <p:nvSpPr>
          <p:cNvPr id="20" name="矩形 8"/>
          <p:cNvSpPr>
            <a:spLocks noChangeArrowheads="1"/>
          </p:cNvSpPr>
          <p:nvPr/>
        </p:nvSpPr>
        <p:spPr bwMode="auto">
          <a:xfrm>
            <a:off x="7618413" y="280988"/>
            <a:ext cx="370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出版社 </a:t>
            </a: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7175" name="图片 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035925" y="971550"/>
            <a:ext cx="4162425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文本框 22529"/>
          <p:cNvSpPr txBox="1">
            <a:spLocks noChangeArrowheads="1"/>
          </p:cNvSpPr>
          <p:nvPr/>
        </p:nvSpPr>
        <p:spPr bwMode="auto">
          <a:xfrm>
            <a:off x="1487488" y="692150"/>
            <a:ext cx="10080625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22531" name="文本框 22530"/>
          <p:cNvSpPr txBox="1">
            <a:spLocks noChangeArrowheads="1"/>
          </p:cNvSpPr>
          <p:nvPr/>
        </p:nvSpPr>
        <p:spPr bwMode="auto">
          <a:xfrm>
            <a:off x="1136650" y="1547813"/>
            <a:ext cx="9888538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1.炉子的效率：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2532" name="文本框 22531"/>
          <p:cNvSpPr txBox="1">
            <a:spLocks noChangeArrowheads="1"/>
          </p:cNvSpPr>
          <p:nvPr/>
        </p:nvSpPr>
        <p:spPr bwMode="auto">
          <a:xfrm>
            <a:off x="1233488" y="3044825"/>
            <a:ext cx="8351837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2.燃料不能有效利用的原因：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2533" name="文本框 22532"/>
          <p:cNvSpPr txBox="1">
            <a:spLocks noChangeArrowheads="1"/>
          </p:cNvSpPr>
          <p:nvPr/>
        </p:nvSpPr>
        <p:spPr bwMode="auto">
          <a:xfrm>
            <a:off x="811213" y="3760788"/>
            <a:ext cx="10753725" cy="11604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（１）燃料很难完全燃烧。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（２）燃料利用过程有热量损失。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2534" name="文本框 22533"/>
          <p:cNvSpPr txBox="1">
            <a:spLocks noChangeArrowheads="1"/>
          </p:cNvSpPr>
          <p:nvPr/>
        </p:nvSpPr>
        <p:spPr bwMode="auto">
          <a:xfrm>
            <a:off x="976313" y="2058988"/>
            <a:ext cx="10847387" cy="9445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    炉子有效利用的热量与燃料完全燃烧放出的热量之比，叫做炉子的效率。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2535" name="文本框 22534"/>
          <p:cNvSpPr txBox="1">
            <a:spLocks noChangeArrowheads="1"/>
          </p:cNvSpPr>
          <p:nvPr/>
        </p:nvSpPr>
        <p:spPr bwMode="auto">
          <a:xfrm>
            <a:off x="1119188" y="4983163"/>
            <a:ext cx="10079037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3.有效利用燃料的途径：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2536" name="文本框 22535"/>
          <p:cNvSpPr txBox="1">
            <a:spLocks noChangeArrowheads="1"/>
          </p:cNvSpPr>
          <p:nvPr/>
        </p:nvSpPr>
        <p:spPr bwMode="auto">
          <a:xfrm>
            <a:off x="949325" y="5589588"/>
            <a:ext cx="10379075" cy="11604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（１）让燃料尽量充分燃烧。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（２）尽量减少热量损失。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7416" name="矩形 22536"/>
          <p:cNvSpPr>
            <a:spLocks noChangeArrowheads="1"/>
          </p:cNvSpPr>
          <p:nvPr/>
        </p:nvSpPr>
        <p:spPr bwMode="auto">
          <a:xfrm>
            <a:off x="709613" y="889000"/>
            <a:ext cx="43688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sym typeface="Calibri" panose="020F0502020204030204" pitchFamily="34" charset="0"/>
              </a:rPr>
              <a:t>四、燃料的有效利用</a:t>
            </a:r>
            <a:endParaRPr lang="zh-CN" altLang="en-US" sz="3200" b="1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17417" name="矩形 4"/>
          <p:cNvSpPr>
            <a:spLocks noChangeArrowheads="1"/>
          </p:cNvSpPr>
          <p:nvPr/>
        </p:nvSpPr>
        <p:spPr bwMode="auto">
          <a:xfrm>
            <a:off x="4841875" y="188913"/>
            <a:ext cx="1674813" cy="550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讲授新知识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/>
      <p:bldP spid="22533" grpId="0"/>
      <p:bldP spid="22534" grpId="0"/>
      <p:bldP spid="22535" grpId="0"/>
      <p:bldP spid="225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矩形 20481"/>
          <p:cNvSpPr>
            <a:spLocks noGrp="1" noChangeArrowheads="1"/>
          </p:cNvSpPr>
          <p:nvPr/>
        </p:nvSpPr>
        <p:spPr bwMode="auto">
          <a:xfrm>
            <a:off x="392113" y="973138"/>
            <a:ext cx="11452225" cy="51133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eaLnBrk="0" hangingPunct="0">
              <a:lnSpc>
                <a:spcPts val="4565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（１）燃料的燃烧是一种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　   　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变化，在燃烧过程中，燃料的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　   　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能转化为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　　  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能。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ts val="4565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（２）1Kg某种燃料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　           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释放出的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　   　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，叫做这种燃料的热值．无烟煤的热值是3.4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×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10</a:t>
            </a:r>
            <a:r>
              <a:rPr lang="zh-CN" altLang="en-US" sz="2800" baseline="300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7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J/kg,它的物理意义是：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ts val="4565"/>
              </a:lnSpc>
              <a:spcBef>
                <a:spcPts val="1000"/>
              </a:spcBef>
            </a:pP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                                                                                          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。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ts val="4565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（３）200g汽油完全燃烧放出的热量是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               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。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ts val="4565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　（4）2kg的某种燃料完全燃烧放出的热量是9.2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×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10</a:t>
            </a:r>
            <a:r>
              <a:rPr lang="zh-CN" altLang="en-US" sz="2800" baseline="300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7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J,这种燃料的热值为多少？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20485" name="矩形 20484"/>
          <p:cNvSpPr>
            <a:spLocks noChangeArrowheads="1"/>
          </p:cNvSpPr>
          <p:nvPr/>
        </p:nvSpPr>
        <p:spPr bwMode="auto">
          <a:xfrm>
            <a:off x="4687888" y="1033463"/>
            <a:ext cx="8953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化学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486" name="矩形 20485"/>
          <p:cNvSpPr>
            <a:spLocks noChangeArrowheads="1"/>
          </p:cNvSpPr>
          <p:nvPr/>
        </p:nvSpPr>
        <p:spPr bwMode="auto">
          <a:xfrm>
            <a:off x="10323513" y="984250"/>
            <a:ext cx="8953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化学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487" name="矩形 20486"/>
          <p:cNvSpPr>
            <a:spLocks noChangeArrowheads="1"/>
          </p:cNvSpPr>
          <p:nvPr/>
        </p:nvSpPr>
        <p:spPr bwMode="auto">
          <a:xfrm>
            <a:off x="1970088" y="1619250"/>
            <a:ext cx="5397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内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488" name="矩形 20487"/>
          <p:cNvSpPr>
            <a:spLocks noChangeArrowheads="1"/>
          </p:cNvSpPr>
          <p:nvPr/>
        </p:nvSpPr>
        <p:spPr bwMode="auto">
          <a:xfrm>
            <a:off x="3757613" y="2335213"/>
            <a:ext cx="16065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完全燃烧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489" name="矩形 20488"/>
          <p:cNvSpPr>
            <a:spLocks noChangeArrowheads="1"/>
          </p:cNvSpPr>
          <p:nvPr/>
        </p:nvSpPr>
        <p:spPr bwMode="auto">
          <a:xfrm>
            <a:off x="6845300" y="2251075"/>
            <a:ext cx="8953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热量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490" name="矩形 20489"/>
          <p:cNvSpPr>
            <a:spLocks noChangeArrowheads="1"/>
          </p:cNvSpPr>
          <p:nvPr/>
        </p:nvSpPr>
        <p:spPr bwMode="auto">
          <a:xfrm>
            <a:off x="617538" y="3497263"/>
            <a:ext cx="9453562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1Kg无烟煤燃料完全燃烧释放出的热量是3.4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×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107J/kg </a:t>
            </a:r>
            <a:r>
              <a:rPr lang="zh-CN" altLang="en-US" sz="2800" u="sng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　　</a:t>
            </a:r>
            <a:endParaRPr lang="zh-CN" altLang="en-US" sz="2800" u="sng">
              <a:solidFill>
                <a:srgbClr val="FF0000"/>
              </a:solidFill>
              <a:latin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20491" name="矩形 20490"/>
          <p:cNvSpPr>
            <a:spLocks noChangeArrowheads="1"/>
          </p:cNvSpPr>
          <p:nvPr/>
        </p:nvSpPr>
        <p:spPr bwMode="auto">
          <a:xfrm>
            <a:off x="6897688" y="4283075"/>
            <a:ext cx="1922462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0.92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×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107J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20492" name="矩形 20491"/>
          <p:cNvSpPr>
            <a:spLocks noChangeArrowheads="1"/>
          </p:cNvSpPr>
          <p:nvPr/>
        </p:nvSpPr>
        <p:spPr bwMode="auto">
          <a:xfrm>
            <a:off x="4324350" y="5973763"/>
            <a:ext cx="17145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4.6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×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107J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8442" name="矩形 4"/>
          <p:cNvSpPr>
            <a:spLocks noChangeArrowheads="1"/>
          </p:cNvSpPr>
          <p:nvPr/>
        </p:nvSpPr>
        <p:spPr bwMode="auto">
          <a:xfrm>
            <a:off x="4657725" y="182563"/>
            <a:ext cx="1674813" cy="550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巩固运用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/>
      <p:bldP spid="20487" grpId="0"/>
      <p:bldP spid="20488" grpId="0"/>
      <p:bldP spid="20489" grpId="0"/>
      <p:bldP spid="20490" grpId="0"/>
      <p:bldP spid="20491" grpId="0"/>
      <p:bldP spid="204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23553"/>
          <p:cNvSpPr>
            <a:spLocks noGrp="1" noChangeArrowheads="1"/>
          </p:cNvSpPr>
          <p:nvPr/>
        </p:nvSpPr>
        <p:spPr bwMode="auto">
          <a:xfrm>
            <a:off x="469900" y="1131888"/>
            <a:ext cx="11468100" cy="47577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eaLnBrk="0" hangingPunct="0">
              <a:lnSpc>
                <a:spcPct val="115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（１）炉子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　       　    　    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的热量与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　    　        　　　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的热量之比，叫做炉子的效率。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ct val="115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（２）一个家用节煤炉的效率为40%，完全燃烧一块煤球放出4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×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10</a:t>
            </a:r>
            <a:r>
              <a:rPr lang="zh-CN" altLang="en-US" sz="2800" baseline="300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7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J热量，那么有效利用的热量是</a:t>
            </a:r>
            <a:r>
              <a:rPr lang="zh-CN" altLang="en-US" sz="2800" u="sng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              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。  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ct val="115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（3）关于燃料的热值，下列说法正确的是（　）  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ct val="115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 Ａ.热值越大，燃烧时温度就越高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ct val="115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 Ｂ.热值越大，燃烧时放出热量就越多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ct val="115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 Ｃ.燃料的质量越大，热值就越大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ct val="115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 Ｄ.燃料的热值与燃料的质量无关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23557" name="矩形 23556"/>
          <p:cNvSpPr>
            <a:spLocks noChangeArrowheads="1"/>
          </p:cNvSpPr>
          <p:nvPr/>
        </p:nvSpPr>
        <p:spPr bwMode="auto">
          <a:xfrm>
            <a:off x="2478088" y="1104900"/>
            <a:ext cx="26733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有效利用的热量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3558" name="矩形 23557"/>
          <p:cNvSpPr>
            <a:spLocks noChangeArrowheads="1"/>
          </p:cNvSpPr>
          <p:nvPr/>
        </p:nvSpPr>
        <p:spPr bwMode="auto">
          <a:xfrm>
            <a:off x="6711950" y="1089025"/>
            <a:ext cx="30289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燃料完全燃烧放出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3559" name="矩形 23558"/>
          <p:cNvSpPr>
            <a:spLocks noChangeArrowheads="1"/>
          </p:cNvSpPr>
          <p:nvPr/>
        </p:nvSpPr>
        <p:spPr bwMode="auto">
          <a:xfrm>
            <a:off x="5438775" y="2684463"/>
            <a:ext cx="17145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1.6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Arial" panose="020B0604020202020204" pitchFamily="34" charset="0"/>
              </a:rPr>
              <a:t>×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107J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23560" name="矩形 23559"/>
          <p:cNvSpPr>
            <a:spLocks noChangeArrowheads="1"/>
          </p:cNvSpPr>
          <p:nvPr/>
        </p:nvSpPr>
        <p:spPr bwMode="auto">
          <a:xfrm>
            <a:off x="7639050" y="3387725"/>
            <a:ext cx="5397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Ｄ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19462" name="矩形 4"/>
          <p:cNvSpPr>
            <a:spLocks noChangeArrowheads="1"/>
          </p:cNvSpPr>
          <p:nvPr/>
        </p:nvSpPr>
        <p:spPr bwMode="auto">
          <a:xfrm>
            <a:off x="4649788" y="185738"/>
            <a:ext cx="1674812" cy="550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间隔性复习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  <p:bldP spid="23558" grpId="0"/>
      <p:bldP spid="23559" grpId="0"/>
      <p:bldP spid="235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矩形 24577"/>
          <p:cNvSpPr>
            <a:spLocks noGrp="1" noChangeArrowheads="1"/>
          </p:cNvSpPr>
          <p:nvPr/>
        </p:nvSpPr>
        <p:spPr bwMode="auto">
          <a:xfrm>
            <a:off x="307975" y="1089025"/>
            <a:ext cx="11618913" cy="3214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eaLnBrk="0" hangingPunct="0">
              <a:lnSpc>
                <a:spcPts val="4065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（4）用液态氢作火箭的燃料，主要是因为液态氢的(    ）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ts val="4065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  Ａ.密度小　     Ｂ.比热容小         Ｃ.热值大　    Ｄ.质量小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ts val="4065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（5）某校每天要将1000Kg温度为20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微软雅黑" panose="020B0503020204020204" pitchFamily="34" charset="-122"/>
              </a:rPr>
              <a:t>℃的水烧开供师生饮用.若烧开水的炉子用干木柴作燃料，每天至少需要完全燃烧多少干木柴？（水的比热容为4.2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×10</a:t>
            </a:r>
            <a:r>
              <a:rPr lang="zh-CN" altLang="en-US" sz="2800" baseline="300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3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J/（Kg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Times New Roman" panose="02020603050405020304" pitchFamily="18" charset="0"/>
              </a:rPr>
              <a:t>·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微软雅黑" panose="020B0503020204020204" pitchFamily="34" charset="-122"/>
              </a:rPr>
              <a:t>℃）；干木柴的热值1.2×10</a:t>
            </a:r>
            <a:r>
              <a:rPr lang="zh-CN" altLang="en-US" sz="2800" baseline="30000">
                <a:latin typeface="微软雅黑" panose="020B0503020204020204" pitchFamily="34" charset="-122"/>
                <a:ea typeface="宋体" panose="02010600030101010101" pitchFamily="2" charset="-122"/>
                <a:sym typeface="微软雅黑" panose="020B0503020204020204" pitchFamily="34" charset="-122"/>
              </a:rPr>
              <a:t>7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微软雅黑" panose="020B0503020204020204" pitchFamily="34" charset="-122"/>
              </a:rPr>
              <a:t>J/Kg；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24579" name="矩形 24578"/>
          <p:cNvSpPr>
            <a:spLocks noChangeArrowheads="1"/>
          </p:cNvSpPr>
          <p:nvPr/>
        </p:nvSpPr>
        <p:spPr bwMode="auto">
          <a:xfrm>
            <a:off x="8570913" y="1184275"/>
            <a:ext cx="5905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sym typeface="Calibri" panose="020F0502020204030204" pitchFamily="34" charset="0"/>
              </a:rPr>
              <a:t>Ｃ</a:t>
            </a:r>
            <a:endParaRPr lang="zh-CN" altLang="en-US" sz="3200" b="1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24580" name="矩形 24579"/>
          <p:cNvSpPr>
            <a:spLocks noChangeArrowheads="1"/>
          </p:cNvSpPr>
          <p:nvPr/>
        </p:nvSpPr>
        <p:spPr bwMode="auto">
          <a:xfrm>
            <a:off x="712788" y="4224338"/>
            <a:ext cx="10309225" cy="9525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解：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Q=Cm(t</a:t>
            </a:r>
            <a:r>
              <a:rPr lang="en-US" altLang="zh-CN" sz="2800" baseline="-250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2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-t</a:t>
            </a:r>
            <a:r>
              <a:rPr lang="en-US" altLang="zh-CN" sz="2800" baseline="-250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）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=4.2x103J/(kg.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微软雅黑" panose="020B0503020204020204" pitchFamily="34" charset="-122"/>
              </a:rPr>
              <a:t>℃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)x1000kgx(100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微软雅黑" panose="020B0503020204020204" pitchFamily="34" charset="-122"/>
              </a:rPr>
              <a:t>℃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 -20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微软雅黑" panose="020B0503020204020204" pitchFamily="34" charset="-122"/>
              </a:rPr>
              <a:t>℃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)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sym typeface="Calibri" panose="020F0502020204030204" pitchFamily="34" charset="0"/>
            </a:endParaRPr>
          </a:p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                              =3.36x10</a:t>
            </a:r>
            <a:r>
              <a:rPr lang="en-US" altLang="zh-CN" sz="2800" baseline="300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8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J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24581" name="矩形 24580"/>
          <p:cNvSpPr>
            <a:spLocks noChangeArrowheads="1"/>
          </p:cNvSpPr>
          <p:nvPr/>
        </p:nvSpPr>
        <p:spPr bwMode="auto">
          <a:xfrm>
            <a:off x="1395413" y="5524500"/>
            <a:ext cx="8721725" cy="5222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微软雅黑" panose="020B0503020204020204" pitchFamily="34" charset="-122"/>
              </a:rPr>
              <a:t>m=Q/q=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3.36x10</a:t>
            </a:r>
            <a:r>
              <a:rPr lang="en-US" altLang="zh-CN" sz="2800" baseline="300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8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Calibri" panose="020F0502020204030204" pitchFamily="34" charset="0"/>
              </a:rPr>
              <a:t>J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微软雅黑" panose="020B0503020204020204" pitchFamily="34" charset="-122"/>
              </a:rPr>
              <a:t>/1.2x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微软雅黑" panose="020B0503020204020204" pitchFamily="34" charset="-122"/>
              </a:rPr>
              <a:t>10</a:t>
            </a:r>
            <a:r>
              <a:rPr lang="zh-CN" altLang="en-US" sz="2800" baseline="30000">
                <a:solidFill>
                  <a:srgbClr val="FF0000"/>
                </a:solidFill>
                <a:latin typeface="微软雅黑" panose="020B0503020204020204" pitchFamily="34" charset="-122"/>
                <a:sym typeface="微软雅黑" panose="020B0503020204020204" pitchFamily="34" charset="-122"/>
              </a:rPr>
              <a:t>7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sym typeface="微软雅黑" panose="020B0503020204020204" pitchFamily="34" charset="-122"/>
              </a:rPr>
              <a:t>J/Kg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sym typeface="微软雅黑" panose="020B0503020204020204" pitchFamily="34" charset="-122"/>
              </a:rPr>
              <a:t>=28kg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/>
      <p:bldP spid="245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文本框 25601"/>
          <p:cNvSpPr txBox="1">
            <a:spLocks noChangeArrowheads="1"/>
          </p:cNvSpPr>
          <p:nvPr/>
        </p:nvSpPr>
        <p:spPr bwMode="auto">
          <a:xfrm>
            <a:off x="815975" y="3141663"/>
            <a:ext cx="10647363" cy="18875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1.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对人体健康的直接危害：硫酸雾和硫酸盐雾的毒性比二氧化硫大得多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可以侵入肺的深部组织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引起肺水肿等疾病而使人致死。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2.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引起河流、湖泊的水体酸化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严重影响水生动植物的生长。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1506" name="矩形 25602"/>
          <p:cNvSpPr>
            <a:spLocks noChangeArrowheads="1"/>
          </p:cNvSpPr>
          <p:nvPr/>
        </p:nvSpPr>
        <p:spPr bwMode="auto">
          <a:xfrm>
            <a:off x="693738" y="1449388"/>
            <a:ext cx="10945812" cy="11604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燃料燃烧对环境的污染主要是什么？</a:t>
            </a:r>
            <a:endParaRPr lang="zh-CN" altLang="en-US" sz="2800"/>
          </a:p>
          <a:p>
            <a:pPr>
              <a:spcBef>
                <a:spcPct val="50000"/>
              </a:spcBef>
            </a:pPr>
            <a:endParaRPr lang="zh-CN" altLang="en-US" sz="2800">
              <a:latin typeface="Verdana" panose="020B0604030504040204" pitchFamily="34" charset="0"/>
            </a:endParaRPr>
          </a:p>
        </p:txBody>
      </p:sp>
      <p:pic>
        <p:nvPicPr>
          <p:cNvPr id="21507" name="图片 25603" descr="底部花边 (3)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47738" y="5729288"/>
            <a:ext cx="10323512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矩形 25604"/>
          <p:cNvSpPr>
            <a:spLocks noChangeArrowheads="1"/>
          </p:cNvSpPr>
          <p:nvPr/>
        </p:nvSpPr>
        <p:spPr bwMode="auto">
          <a:xfrm>
            <a:off x="898525" y="2495550"/>
            <a:ext cx="19621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酸雨的危害</a:t>
            </a:r>
            <a:endParaRPr lang="zh-CN" alt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矩形 26625"/>
          <p:cNvSpPr>
            <a:spLocks noChangeArrowheads="1"/>
          </p:cNvSpPr>
          <p:nvPr/>
        </p:nvSpPr>
        <p:spPr bwMode="auto">
          <a:xfrm>
            <a:off x="663575" y="1471613"/>
            <a:ext cx="5103813" cy="3978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3.</a:t>
            </a:r>
            <a:r>
              <a:rPr lang="zh-CN" altLang="en-US" sz="2800">
                <a:latin typeface="微软雅黑" panose="020B0503020204020204" pitchFamily="34" charset="-122"/>
              </a:rPr>
              <a:t>破坏土壤、植被、森林。</a:t>
            </a:r>
            <a:endParaRPr lang="zh-CN" altLang="en-US" sz="2800">
              <a:latin typeface="微软雅黑" panose="020B0503020204020204" pitchFamily="34" charset="-122"/>
            </a:endParaRPr>
          </a:p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4.</a:t>
            </a:r>
            <a:r>
              <a:rPr lang="zh-CN" altLang="en-US" sz="2800">
                <a:latin typeface="微软雅黑" panose="020B0503020204020204" pitchFamily="34" charset="-122"/>
              </a:rPr>
              <a:t>腐蚀金属、油漆、皮革、纺织品及建筑材料。</a:t>
            </a:r>
            <a:endParaRPr lang="zh-CN" altLang="en-US" sz="2800">
              <a:latin typeface="微软雅黑" panose="020B0503020204020204" pitchFamily="34" charset="-122"/>
            </a:endParaRPr>
          </a:p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5.</a:t>
            </a:r>
            <a:r>
              <a:rPr lang="zh-CN" altLang="en-US" sz="2800">
                <a:latin typeface="微软雅黑" panose="020B0503020204020204" pitchFamily="34" charset="-122"/>
              </a:rPr>
              <a:t>渗入地下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使水中铝、铜、锌、镉的含量比中性地下水中高很多倍。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pic>
        <p:nvPicPr>
          <p:cNvPr id="22530" name="文本占位符 26626" descr="酸雨1"/>
          <p:cNvPicPr>
            <a:picLocks noChangeAspect="1" noChangeArrowheads="1"/>
          </p:cNvPicPr>
          <p:nvPr>
            <p:ph type="body" idx="4294967295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6234113" y="1730375"/>
            <a:ext cx="5221287" cy="3103563"/>
          </a:xfrm>
          <a:prstGeom prst="rect">
            <a:avLst/>
          </a:prstGeom>
          <a:noFill/>
          <a:ln cap="flat">
            <a:solidFill>
              <a:schemeClr val="tx1"/>
            </a:solidFill>
            <a:round/>
          </a:ln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文本框 27649"/>
          <p:cNvSpPr txBox="1">
            <a:spLocks noChangeArrowheads="1"/>
          </p:cNvSpPr>
          <p:nvPr/>
        </p:nvSpPr>
        <p:spPr bwMode="auto">
          <a:xfrm>
            <a:off x="847725" y="1135063"/>
            <a:ext cx="1020445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</a:rPr>
              <a:t>节约能源 ，如何保护我们的环境？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pic>
        <p:nvPicPr>
          <p:cNvPr id="23554" name="图片 27650" descr="花动画图片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386013" y="4446588"/>
            <a:ext cx="74168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矩形 27651"/>
          <p:cNvSpPr>
            <a:spLocks noChangeArrowheads="1"/>
          </p:cNvSpPr>
          <p:nvPr/>
        </p:nvSpPr>
        <p:spPr bwMode="auto">
          <a:xfrm>
            <a:off x="820738" y="2014538"/>
            <a:ext cx="8985250" cy="2486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</a:rPr>
              <a:t>1.</a:t>
            </a:r>
            <a:r>
              <a:rPr lang="zh-CN" altLang="en-US" sz="2800">
                <a:solidFill>
                  <a:srgbClr val="FF0000"/>
                </a:solidFill>
              </a:rPr>
              <a:t>改进燃烧设备，加装消烟除尘装置</a:t>
            </a:r>
            <a:r>
              <a:rPr lang="en-US" altLang="zh-CN" sz="2800">
                <a:solidFill>
                  <a:srgbClr val="FF0000"/>
                </a:solidFill>
              </a:rPr>
              <a:t>;</a:t>
            </a:r>
            <a:endParaRPr lang="en-US" altLang="zh-CN" sz="2800">
              <a:solidFill>
                <a:srgbClr val="FF0000"/>
              </a:solidFill>
            </a:endParaRPr>
          </a:p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</a:rPr>
              <a:t>2.</a:t>
            </a:r>
            <a:r>
              <a:rPr lang="zh-CN" altLang="en-US" sz="2800">
                <a:solidFill>
                  <a:srgbClr val="FF0000"/>
                </a:solidFill>
              </a:rPr>
              <a:t>集中供热；</a:t>
            </a:r>
            <a:endParaRPr lang="zh-CN" altLang="en-US" sz="2800">
              <a:solidFill>
                <a:srgbClr val="FF0000"/>
              </a:solidFill>
            </a:endParaRPr>
          </a:p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</a:rPr>
              <a:t>3.</a:t>
            </a:r>
            <a:r>
              <a:rPr lang="zh-CN" altLang="en-US" sz="2800">
                <a:solidFill>
                  <a:srgbClr val="FF0000"/>
                </a:solidFill>
              </a:rPr>
              <a:t>改用气体燃料，普及煤气和天然气；</a:t>
            </a:r>
            <a:endParaRPr lang="zh-CN" altLang="en-US" sz="2800">
              <a:solidFill>
                <a:srgbClr val="FF0000"/>
              </a:solidFill>
            </a:endParaRPr>
          </a:p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</a:rPr>
              <a:t>4.</a:t>
            </a:r>
            <a:r>
              <a:rPr lang="zh-CN" altLang="en-US" sz="2800">
                <a:solidFill>
                  <a:srgbClr val="FF0000"/>
                </a:solidFill>
              </a:rPr>
              <a:t>充分开发利用污染少和无污染的新能源。</a:t>
            </a:r>
            <a:endParaRPr lang="zh-CN" alt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文本框 28673"/>
          <p:cNvSpPr txBox="1">
            <a:spLocks noChangeArrowheads="1"/>
          </p:cNvSpPr>
          <p:nvPr/>
        </p:nvSpPr>
        <p:spPr bwMode="auto">
          <a:xfrm>
            <a:off x="900113" y="998538"/>
            <a:ext cx="51847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</a:rPr>
              <a:t>课堂小结：你学到了什么？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28675" name="文本框 28674"/>
          <p:cNvSpPr txBox="1">
            <a:spLocks noChangeArrowheads="1"/>
          </p:cNvSpPr>
          <p:nvPr/>
        </p:nvSpPr>
        <p:spPr bwMode="auto">
          <a:xfrm>
            <a:off x="857250" y="2085975"/>
            <a:ext cx="11042650" cy="43672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一．燃料的燃烧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zh-CN" altLang="en-US" sz="2800"/>
              <a:t>　　１．燃料的种类及燃料燃烧的实质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zh-CN" altLang="en-US" sz="2800"/>
              <a:t>　　２．热值的定义．单位及简单计算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zh-CN" altLang="en-US" sz="2800"/>
              <a:t>二．燃料的有效利用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zh-CN" altLang="en-US" sz="2800"/>
              <a:t>　　１．炉子的效率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zh-CN" altLang="en-US" sz="2800"/>
              <a:t>　　２．有效利用燃料的途径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zh-CN" altLang="en-US" sz="2800"/>
              <a:t>　　３．燃料的利用与环境保护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文本占位符 12289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41350" y="2452688"/>
            <a:ext cx="10244138" cy="3068637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mtClean="0">
                <a:latin typeface="微软雅黑" panose="020B0503020204020204" pitchFamily="34" charset="-122"/>
              </a:rPr>
              <a:t>    1.热机是把</a:t>
            </a:r>
            <a:r>
              <a:rPr lang="zh-CN" altLang="en-US" u="sng" smtClean="0">
                <a:latin typeface="微软雅黑" panose="020B0503020204020204" pitchFamily="34" charset="-122"/>
              </a:rPr>
              <a:t>       </a:t>
            </a:r>
            <a:r>
              <a:rPr lang="zh-CN" altLang="en-US" smtClean="0">
                <a:latin typeface="微软雅黑" panose="020B0503020204020204" pitchFamily="34" charset="-122"/>
              </a:rPr>
              <a:t>能转化为</a:t>
            </a:r>
            <a:r>
              <a:rPr lang="zh-CN" altLang="en-US" u="sng" smtClean="0">
                <a:latin typeface="微软雅黑" panose="020B0503020204020204" pitchFamily="34" charset="-122"/>
              </a:rPr>
              <a:t>           </a:t>
            </a:r>
            <a:r>
              <a:rPr lang="zh-CN" altLang="en-US" smtClean="0">
                <a:latin typeface="微软雅黑" panose="020B0503020204020204" pitchFamily="34" charset="-122"/>
              </a:rPr>
              <a:t>能的机器。</a:t>
            </a:r>
            <a:endParaRPr lang="zh-CN" altLang="en-US" smtClean="0"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mtClean="0">
                <a:latin typeface="微软雅黑" panose="020B0503020204020204" pitchFamily="34" charset="-122"/>
              </a:rPr>
              <a:t>    2.汽油机以汽油为燃料，柴油机以柴油为燃料，现代火箭以液态氢为燃料。同学们，你还见过哪些燃料？燃料在燃烧的过程中是将</a:t>
            </a:r>
            <a:r>
              <a:rPr lang="zh-CN" altLang="en-US" u="sng" smtClean="0">
                <a:latin typeface="微软雅黑" panose="020B0503020204020204" pitchFamily="34" charset="-122"/>
              </a:rPr>
              <a:t>          </a:t>
            </a:r>
            <a:r>
              <a:rPr lang="zh-CN" altLang="en-US" smtClean="0">
                <a:latin typeface="微软雅黑" panose="020B0503020204020204" pitchFamily="34" charset="-122"/>
              </a:rPr>
              <a:t>能转化为</a:t>
            </a:r>
            <a:r>
              <a:rPr lang="zh-CN" altLang="en-US" u="sng" smtClean="0">
                <a:latin typeface="微软雅黑" panose="020B0503020204020204" pitchFamily="34" charset="-122"/>
              </a:rPr>
              <a:t>       </a:t>
            </a:r>
            <a:r>
              <a:rPr lang="zh-CN" altLang="en-US" smtClean="0">
                <a:latin typeface="微软雅黑" panose="020B0503020204020204" pitchFamily="34" charset="-122"/>
              </a:rPr>
              <a:t>能。</a:t>
            </a:r>
            <a:endParaRPr lang="zh-CN" altLang="en-US" smtClean="0">
              <a:latin typeface="微软雅黑" panose="020B0503020204020204" pitchFamily="34" charset="-122"/>
            </a:endParaRPr>
          </a:p>
        </p:txBody>
      </p:sp>
      <p:sp>
        <p:nvSpPr>
          <p:cNvPr id="9218" name="矩形 12291"/>
          <p:cNvSpPr>
            <a:spLocks noChangeArrowheads="1"/>
          </p:cNvSpPr>
          <p:nvPr/>
        </p:nvSpPr>
        <p:spPr bwMode="auto">
          <a:xfrm>
            <a:off x="1008063" y="1247775"/>
            <a:ext cx="26225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sym typeface="Calibri" panose="020F0502020204030204" pitchFamily="34" charset="0"/>
              </a:rPr>
              <a:t>一、温故知新</a:t>
            </a:r>
            <a:endParaRPr lang="zh-CN" altLang="en-US" sz="3200" b="1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12293" name="矩形 12292"/>
          <p:cNvSpPr>
            <a:spLocks noChangeArrowheads="1"/>
          </p:cNvSpPr>
          <p:nvPr/>
        </p:nvSpPr>
        <p:spPr bwMode="auto">
          <a:xfrm>
            <a:off x="3027363" y="2581275"/>
            <a:ext cx="5397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sym typeface="Calibri" panose="020F0502020204030204" pitchFamily="34" charset="0"/>
              </a:rPr>
              <a:t>内</a:t>
            </a:r>
            <a:endParaRPr lang="zh-CN" altLang="en-US" sz="2800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12294" name="矩形 12293"/>
          <p:cNvSpPr>
            <a:spLocks noChangeArrowheads="1"/>
          </p:cNvSpPr>
          <p:nvPr/>
        </p:nvSpPr>
        <p:spPr bwMode="auto">
          <a:xfrm>
            <a:off x="5216525" y="2582863"/>
            <a:ext cx="8953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sym typeface="Calibri" panose="020F0502020204030204" pitchFamily="34" charset="0"/>
              </a:rPr>
              <a:t>机械</a:t>
            </a:r>
            <a:endParaRPr lang="zh-CN" altLang="en-US" sz="2800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12295" name="矩形 12294"/>
          <p:cNvSpPr>
            <a:spLocks noChangeArrowheads="1"/>
          </p:cNvSpPr>
          <p:nvPr/>
        </p:nvSpPr>
        <p:spPr bwMode="auto">
          <a:xfrm>
            <a:off x="2122488" y="4638675"/>
            <a:ext cx="8953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sym typeface="Calibri" panose="020F0502020204030204" pitchFamily="34" charset="0"/>
              </a:rPr>
              <a:t>化学</a:t>
            </a:r>
            <a:endParaRPr lang="zh-CN" altLang="en-US" sz="2800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12296" name="矩形 12295"/>
          <p:cNvSpPr>
            <a:spLocks noChangeArrowheads="1"/>
          </p:cNvSpPr>
          <p:nvPr/>
        </p:nvSpPr>
        <p:spPr bwMode="auto">
          <a:xfrm>
            <a:off x="4611688" y="4630738"/>
            <a:ext cx="5397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sym typeface="Calibri" panose="020F0502020204030204" pitchFamily="34" charset="0"/>
              </a:rPr>
              <a:t>内</a:t>
            </a:r>
            <a:endParaRPr lang="zh-CN" altLang="en-US" sz="2800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9223" name="矩形 4"/>
          <p:cNvSpPr>
            <a:spLocks noChangeArrowheads="1"/>
          </p:cNvSpPr>
          <p:nvPr/>
        </p:nvSpPr>
        <p:spPr bwMode="auto">
          <a:xfrm>
            <a:off x="4127500" y="215900"/>
            <a:ext cx="1674813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复习旧课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5" grpId="0"/>
      <p:bldP spid="122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矩形 14340"/>
          <p:cNvSpPr>
            <a:spLocks noChangeArrowheads="1"/>
          </p:cNvSpPr>
          <p:nvPr/>
        </p:nvSpPr>
        <p:spPr bwMode="auto">
          <a:xfrm>
            <a:off x="1309688" y="2451100"/>
            <a:ext cx="9294812" cy="22685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70000"/>
              </a:lnSpc>
            </a:pPr>
            <a:r>
              <a:rPr lang="zh-CN" altLang="en-US" sz="2800">
                <a:latin typeface="微软雅黑" panose="020B0503020204020204" pitchFamily="34" charset="-122"/>
              </a:rPr>
              <a:t>       前面我们学习了热机，知道热机通过燃烧燃料可以给我们带来诸多方便和好处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那大家考虑一下，燃料燃烧有没有给我们带来一些问题呢</a:t>
            </a:r>
            <a:r>
              <a:rPr lang="en-US" altLang="zh-CN" sz="2800">
                <a:latin typeface="微软雅黑" panose="020B0503020204020204" pitchFamily="34" charset="-122"/>
              </a:rPr>
              <a:t>?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10242" name="矩形 14341"/>
          <p:cNvSpPr>
            <a:spLocks noChangeArrowheads="1"/>
          </p:cNvSpPr>
          <p:nvPr/>
        </p:nvSpPr>
        <p:spPr bwMode="auto">
          <a:xfrm>
            <a:off x="1382713" y="1397000"/>
            <a:ext cx="2005012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</a:rPr>
              <a:t>思考？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矩形 15363"/>
          <p:cNvSpPr>
            <a:spLocks noChangeArrowheads="1"/>
          </p:cNvSpPr>
          <p:nvPr/>
        </p:nvSpPr>
        <p:spPr bwMode="auto">
          <a:xfrm>
            <a:off x="4071938" y="1157288"/>
            <a:ext cx="63119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</a:rPr>
              <a:t>同学们知道的能够燃烧的物质有哪些</a:t>
            </a:r>
            <a:r>
              <a:rPr lang="en-US" altLang="zh-CN" sz="2800">
                <a:latin typeface="微软雅黑" panose="020B0503020204020204" pitchFamily="34" charset="-122"/>
              </a:rPr>
              <a:t>?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pic>
        <p:nvPicPr>
          <p:cNvPr id="11266" name="图片 15365" descr="秸秆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717925" y="1992313"/>
            <a:ext cx="40100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图片 15366" descr="沼气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613" y="2022475"/>
            <a:ext cx="32035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图片 15367" descr="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4988" y="1985963"/>
            <a:ext cx="35226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图片 15368" descr="天然气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0188" y="4491038"/>
            <a:ext cx="3209925" cy="212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图片 15369" descr="煤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15313" y="4478338"/>
            <a:ext cx="34798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图片 15370" descr="木材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08400" y="4440238"/>
            <a:ext cx="3922713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矩形 15371"/>
          <p:cNvSpPr>
            <a:spLocks noChangeArrowheads="1"/>
          </p:cNvSpPr>
          <p:nvPr/>
        </p:nvSpPr>
        <p:spPr bwMode="auto">
          <a:xfrm>
            <a:off x="487363" y="1062038"/>
            <a:ext cx="302895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sym typeface="Calibri" panose="020F0502020204030204" pitchFamily="34" charset="0"/>
              </a:rPr>
              <a:t>探究新知（一）</a:t>
            </a:r>
            <a:endParaRPr lang="zh-CN" altLang="en-US" sz="3200" b="1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11273" name="矩形 4"/>
          <p:cNvSpPr>
            <a:spLocks noChangeArrowheads="1"/>
          </p:cNvSpPr>
          <p:nvPr/>
        </p:nvSpPr>
        <p:spPr bwMode="auto">
          <a:xfrm>
            <a:off x="4403725" y="180975"/>
            <a:ext cx="1674813" cy="550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激发学习动机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文本框 13314"/>
          <p:cNvSpPr txBox="1">
            <a:spLocks noChangeArrowheads="1"/>
          </p:cNvSpPr>
          <p:nvPr/>
        </p:nvSpPr>
        <p:spPr bwMode="auto">
          <a:xfrm>
            <a:off x="719138" y="2089150"/>
            <a:ext cx="11472862" cy="24431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燃料的种类：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zh-CN" altLang="en-US" sz="2800"/>
              <a:t>　　</a:t>
            </a:r>
            <a:r>
              <a:rPr lang="zh-CN" altLang="en-US" sz="2800">
                <a:solidFill>
                  <a:srgbClr val="FF0000"/>
                </a:solidFill>
              </a:rPr>
              <a:t>固体燃料</a:t>
            </a:r>
            <a:r>
              <a:rPr lang="zh-CN" altLang="en-US" sz="2800"/>
              <a:t>　如：干柴　煤等　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zh-CN" altLang="en-US" sz="2800"/>
              <a:t>　　</a:t>
            </a:r>
            <a:r>
              <a:rPr lang="zh-CN" altLang="en-US" sz="2800">
                <a:solidFill>
                  <a:srgbClr val="FF0000"/>
                </a:solidFill>
              </a:rPr>
              <a:t>液体燃料</a:t>
            </a:r>
            <a:r>
              <a:rPr lang="zh-CN" altLang="en-US" sz="2800"/>
              <a:t>　如：汽油　柴油　酒精等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zh-CN" altLang="en-US" sz="2800"/>
              <a:t>　　</a:t>
            </a:r>
            <a:r>
              <a:rPr lang="zh-CN" altLang="en-US" sz="2800">
                <a:solidFill>
                  <a:srgbClr val="FF0000"/>
                </a:solidFill>
              </a:rPr>
              <a:t>气体燃料</a:t>
            </a:r>
            <a:r>
              <a:rPr lang="zh-CN" altLang="en-US" sz="2800"/>
              <a:t>　如：氢气　天然气等</a:t>
            </a:r>
            <a:endParaRPr lang="zh-CN" altLang="en-US" sz="2800"/>
          </a:p>
        </p:txBody>
      </p:sp>
      <p:sp>
        <p:nvSpPr>
          <p:cNvPr id="13316" name="文本框 13315"/>
          <p:cNvSpPr txBox="1">
            <a:spLocks noChangeArrowheads="1"/>
          </p:cNvSpPr>
          <p:nvPr/>
        </p:nvSpPr>
        <p:spPr bwMode="auto">
          <a:xfrm>
            <a:off x="814388" y="4581525"/>
            <a:ext cx="11377612" cy="11604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燃料燃烧过程：</a:t>
            </a:r>
            <a:r>
              <a:rPr lang="zh-CN" altLang="en-US" sz="2800">
                <a:solidFill>
                  <a:srgbClr val="FF0000"/>
                </a:solidFill>
              </a:rPr>
              <a:t>化学变化</a:t>
            </a:r>
            <a:endParaRPr lang="zh-CN" altLang="en-US" sz="280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zh-CN" altLang="en-US" sz="2800"/>
              <a:t>　　　燃料的</a:t>
            </a:r>
            <a:r>
              <a:rPr lang="zh-CN" altLang="en-US" sz="2800">
                <a:solidFill>
                  <a:srgbClr val="FF0000"/>
                </a:solidFill>
              </a:rPr>
              <a:t>化学能</a:t>
            </a:r>
            <a:r>
              <a:rPr lang="zh-CN" altLang="en-US" sz="2800"/>
              <a:t>转化为</a:t>
            </a:r>
            <a:r>
              <a:rPr lang="zh-CN" altLang="en-US" sz="2800">
                <a:solidFill>
                  <a:srgbClr val="FF0000"/>
                </a:solidFill>
              </a:rPr>
              <a:t>内能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317" name="文本框 13316"/>
          <p:cNvSpPr txBox="1">
            <a:spLocks noChangeArrowheads="1"/>
          </p:cNvSpPr>
          <p:nvPr/>
        </p:nvSpPr>
        <p:spPr bwMode="auto">
          <a:xfrm>
            <a:off x="863600" y="1125538"/>
            <a:ext cx="80645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</a:rPr>
              <a:t>二．燃料的燃烧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12292" name="矩形 4"/>
          <p:cNvSpPr>
            <a:spLocks noChangeArrowheads="1"/>
          </p:cNvSpPr>
          <p:nvPr/>
        </p:nvSpPr>
        <p:spPr bwMode="auto">
          <a:xfrm>
            <a:off x="4545013" y="201613"/>
            <a:ext cx="1674812" cy="550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讲授新知识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矩形 16386"/>
          <p:cNvSpPr>
            <a:spLocks noGrp="1" noChangeArrowheads="1"/>
          </p:cNvSpPr>
          <p:nvPr/>
        </p:nvSpPr>
        <p:spPr bwMode="auto">
          <a:xfrm>
            <a:off x="1149350" y="1987550"/>
            <a:ext cx="11042650" cy="27368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eaLnBrk="0" hangingPunct="0">
              <a:lnSpc>
                <a:spcPct val="130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研究表明：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Calibri" panose="020F0502020204030204" pitchFamily="34" charset="0"/>
            </a:endParaRPr>
          </a:p>
          <a:p>
            <a:pPr marL="228600" indent="-228600" eaLnBrk="0" hangingPunct="0">
              <a:lnSpc>
                <a:spcPct val="130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Calibri" panose="020F0502020204030204" pitchFamily="34" charset="0"/>
              </a:rPr>
              <a:t>   1Kg汽油完全燃烧放出热量4.6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×10</a:t>
            </a:r>
            <a:r>
              <a:rPr lang="zh-CN" altLang="en-US" sz="2800" baseline="300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7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J;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 marL="228600" indent="-228600" eaLnBrk="0" hangingPunct="0">
              <a:lnSpc>
                <a:spcPct val="130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   1Kg氢完全燃烧放出热量1.4×10</a:t>
            </a:r>
            <a:r>
              <a:rPr lang="zh-CN" altLang="en-US" sz="2800" baseline="300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8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J;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 marL="228600" indent="-228600" eaLnBrk="0" hangingPunct="0">
              <a:lnSpc>
                <a:spcPct val="130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   1Kg柴油完全燃烧放出热量4.3×10</a:t>
            </a:r>
            <a:r>
              <a:rPr lang="zh-CN" altLang="en-US" sz="2800" baseline="300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7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J;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 marL="228600" indent="-228600" eaLnBrk="0" hangingPunct="0">
              <a:lnSpc>
                <a:spcPct val="130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   1Kg焦炭完全燃烧放出热量3.0×10</a:t>
            </a:r>
            <a:r>
              <a:rPr lang="zh-CN" altLang="en-US" sz="2800" baseline="300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7</a:t>
            </a:r>
            <a:r>
              <a:rPr lang="zh-CN" altLang="en-US" sz="2800"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J。</a:t>
            </a:r>
            <a:endParaRPr lang="zh-CN" altLang="en-US" sz="2800">
              <a:latin typeface="微软雅黑" panose="020B0503020204020204" pitchFamily="34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13314" name="矩形 16387"/>
          <p:cNvSpPr>
            <a:spLocks noGrp="1" noChangeArrowheads="1"/>
          </p:cNvSpPr>
          <p:nvPr/>
        </p:nvSpPr>
        <p:spPr bwMode="auto">
          <a:xfrm>
            <a:off x="1065213" y="5754688"/>
            <a:ext cx="10369550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eaLnBrk="0" hangingPunct="0">
              <a:lnSpc>
                <a:spcPct val="90000"/>
              </a:lnSpc>
              <a:spcBef>
                <a:spcPts val="1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宋体" panose="02010600030101010101" pitchFamily="2" charset="-122"/>
                <a:sym typeface="Arial" panose="020B0604020202020204" pitchFamily="34" charset="0"/>
              </a:rPr>
              <a:t>同学们，请阅读以上资料，谈谈你获得的信息。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13315" name="矩形 16388"/>
          <p:cNvSpPr>
            <a:spLocks noChangeArrowheads="1"/>
          </p:cNvSpPr>
          <p:nvPr/>
        </p:nvSpPr>
        <p:spPr bwMode="auto">
          <a:xfrm>
            <a:off x="1169988" y="1154113"/>
            <a:ext cx="302895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sym typeface="Calibri" panose="020F0502020204030204" pitchFamily="34" charset="0"/>
              </a:rPr>
              <a:t>探究新知（二）</a:t>
            </a:r>
            <a:endParaRPr lang="zh-CN" altLang="en-US" sz="3200" b="1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  <p:sp>
        <p:nvSpPr>
          <p:cNvPr id="13316" name="矩形 4"/>
          <p:cNvSpPr>
            <a:spLocks noChangeArrowheads="1"/>
          </p:cNvSpPr>
          <p:nvPr/>
        </p:nvSpPr>
        <p:spPr bwMode="auto">
          <a:xfrm>
            <a:off x="4476750" y="185738"/>
            <a:ext cx="1674813" cy="550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激发学习动机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占位符 19457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303213" y="1006475"/>
            <a:ext cx="11518900" cy="574675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mtClean="0">
                <a:latin typeface="微软雅黑" panose="020B0503020204020204" pitchFamily="34" charset="-122"/>
              </a:rPr>
              <a:t>   请同学们自读课本“热值”（Ｐ28页）内容，完成以下表格</a:t>
            </a:r>
            <a:endParaRPr lang="zh-CN" altLang="en-US" smtClean="0">
              <a:latin typeface="微软雅黑" panose="020B0503020204020204" pitchFamily="34" charset="-122"/>
            </a:endParaRPr>
          </a:p>
        </p:txBody>
      </p:sp>
      <p:graphicFrame>
        <p:nvGraphicFramePr>
          <p:cNvPr id="19512" name="内容占位符 19511"/>
          <p:cNvGraphicFramePr>
            <a:graphicFrameLocks noGrp="1"/>
          </p:cNvGraphicFramePr>
          <p:nvPr>
            <p:ph sz="half" idx="4294967295"/>
          </p:nvPr>
        </p:nvGraphicFramePr>
        <p:xfrm>
          <a:off x="320675" y="1535113"/>
          <a:ext cx="11520488" cy="4648200"/>
        </p:xfrm>
        <a:graphic>
          <a:graphicData uri="http://schemas.openxmlformats.org/drawingml/2006/table">
            <a:tbl>
              <a:tblPr/>
              <a:tblGrid>
                <a:gridCol w="2405063"/>
                <a:gridCol w="5084762"/>
                <a:gridCol w="4030663"/>
              </a:tblGrid>
              <a:tr h="644525"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</a:tr>
              <a:tr h="2127250"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</a:tr>
              <a:tr h="774700"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</a:tr>
              <a:tr h="533400"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</a:tr>
              <a:tr h="568325"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1600" dirty="0">
                        <a:latin typeface="微软雅黑" panose="020B0503020204020204" pitchFamily="34" charset="-122"/>
                      </a:endParaRPr>
                    </a:p>
                  </a:txBody>
                  <a:tcPr marL="90170" marR="90170" marT="46990" marB="4699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63" name="文本框 19495"/>
          <p:cNvSpPr txBox="1">
            <a:spLocks noChangeArrowheads="1"/>
          </p:cNvSpPr>
          <p:nvPr/>
        </p:nvSpPr>
        <p:spPr bwMode="auto">
          <a:xfrm>
            <a:off x="896938" y="3032125"/>
            <a:ext cx="1289050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</a:rPr>
              <a:t>定义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4364" name="文本框 19496"/>
          <p:cNvSpPr txBox="1">
            <a:spLocks noChangeArrowheads="1"/>
          </p:cNvSpPr>
          <p:nvPr/>
        </p:nvSpPr>
        <p:spPr bwMode="auto">
          <a:xfrm>
            <a:off x="979488" y="4460875"/>
            <a:ext cx="1287462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</a:rPr>
              <a:t>公式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4365" name="文本框 19497"/>
          <p:cNvSpPr txBox="1">
            <a:spLocks noChangeArrowheads="1"/>
          </p:cNvSpPr>
          <p:nvPr/>
        </p:nvSpPr>
        <p:spPr bwMode="auto">
          <a:xfrm>
            <a:off x="884238" y="5611813"/>
            <a:ext cx="12890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</a:rPr>
              <a:t>学法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4366" name="文本框 19498"/>
          <p:cNvSpPr txBox="1">
            <a:spLocks noChangeArrowheads="1"/>
          </p:cNvSpPr>
          <p:nvPr/>
        </p:nvSpPr>
        <p:spPr bwMode="auto">
          <a:xfrm>
            <a:off x="882650" y="5037138"/>
            <a:ext cx="1289050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</a:rPr>
              <a:t>单位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4367" name="文本框 19499"/>
          <p:cNvSpPr txBox="1">
            <a:spLocks noChangeArrowheads="1"/>
          </p:cNvSpPr>
          <p:nvPr/>
        </p:nvSpPr>
        <p:spPr bwMode="auto">
          <a:xfrm>
            <a:off x="4448175" y="1663700"/>
            <a:ext cx="1289050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功率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4368" name="文本框 19500"/>
          <p:cNvSpPr txBox="1">
            <a:spLocks noChangeArrowheads="1"/>
          </p:cNvSpPr>
          <p:nvPr/>
        </p:nvSpPr>
        <p:spPr bwMode="auto">
          <a:xfrm>
            <a:off x="8767763" y="1663700"/>
            <a:ext cx="1289050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热值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4369" name="文本框 19501"/>
          <p:cNvSpPr txBox="1">
            <a:spLocks noChangeArrowheads="1"/>
          </p:cNvSpPr>
          <p:nvPr/>
        </p:nvSpPr>
        <p:spPr bwMode="auto">
          <a:xfrm>
            <a:off x="2817813" y="2311400"/>
            <a:ext cx="4799012" cy="823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pitchFamily="34" charset="-122"/>
              </a:rPr>
              <a:t>比值定义：所做与完成这些功所用的时间之比。</a:t>
            </a:r>
            <a:endParaRPr lang="zh-CN" altLang="en-US" sz="24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4370" name="文本框 19502"/>
          <p:cNvSpPr txBox="1">
            <a:spLocks noChangeArrowheads="1"/>
          </p:cNvSpPr>
          <p:nvPr/>
        </p:nvSpPr>
        <p:spPr bwMode="auto">
          <a:xfrm>
            <a:off x="2913063" y="3392488"/>
            <a:ext cx="4799012" cy="822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pitchFamily="34" charset="-122"/>
              </a:rPr>
              <a:t>物理定义：物体在单位时间内所做的功。</a:t>
            </a:r>
            <a:endParaRPr lang="zh-CN" altLang="en-US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grpSp>
        <p:nvGrpSpPr>
          <p:cNvPr id="14371" name="组合 19503"/>
          <p:cNvGrpSpPr/>
          <p:nvPr/>
        </p:nvGrpSpPr>
        <p:grpSpPr bwMode="auto">
          <a:xfrm>
            <a:off x="4062413" y="4471988"/>
            <a:ext cx="1924050" cy="815975"/>
            <a:chOff x="0" y="0"/>
            <a:chExt cx="2272" cy="1286"/>
          </a:xfrm>
        </p:grpSpPr>
        <p:sp>
          <p:nvSpPr>
            <p:cNvPr id="14372" name="文本框 19504"/>
            <p:cNvSpPr txBox="1">
              <a:spLocks noChangeArrowheads="1"/>
            </p:cNvSpPr>
            <p:nvPr/>
          </p:nvSpPr>
          <p:spPr bwMode="auto">
            <a:xfrm>
              <a:off x="0" y="339"/>
              <a:ext cx="907" cy="72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</a:rPr>
                <a:t>P=</a:t>
              </a:r>
              <a:endParaRPr lang="zh-CN" altLang="en-US" sz="2400">
                <a:solidFill>
                  <a:srgbClr val="FF0000"/>
                </a:solidFill>
                <a:latin typeface="微软雅黑" panose="020B0503020204020204" pitchFamily="34" charset="-122"/>
              </a:endParaRPr>
            </a:p>
          </p:txBody>
        </p:sp>
        <p:grpSp>
          <p:nvGrpSpPr>
            <p:cNvPr id="14373" name="组合 19505"/>
            <p:cNvGrpSpPr/>
            <p:nvPr/>
          </p:nvGrpSpPr>
          <p:grpSpPr bwMode="auto">
            <a:xfrm>
              <a:off x="1020" y="0"/>
              <a:ext cx="1253" cy="1287"/>
              <a:chOff x="0" y="0"/>
              <a:chExt cx="1253" cy="1287"/>
            </a:xfrm>
          </p:grpSpPr>
          <p:sp>
            <p:nvSpPr>
              <p:cNvPr id="14374" name="文本框 19506"/>
              <p:cNvSpPr txBox="1">
                <a:spLocks noChangeArrowheads="1"/>
              </p:cNvSpPr>
              <p:nvPr/>
            </p:nvSpPr>
            <p:spPr bwMode="auto">
              <a:xfrm>
                <a:off x="113" y="0"/>
                <a:ext cx="1141" cy="7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2400">
                    <a:solidFill>
                      <a:srgbClr val="FF0000"/>
                    </a:solidFill>
                    <a:latin typeface="微软雅黑" panose="020B0503020204020204" pitchFamily="34" charset="-122"/>
                  </a:rPr>
                  <a:t>W</a:t>
                </a:r>
                <a:endPara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</a:endParaRPr>
              </a:p>
            </p:txBody>
          </p:sp>
          <p:sp>
            <p:nvSpPr>
              <p:cNvPr id="14375" name="文本框 19507"/>
              <p:cNvSpPr txBox="1">
                <a:spLocks noChangeArrowheads="1"/>
              </p:cNvSpPr>
              <p:nvPr/>
            </p:nvSpPr>
            <p:spPr bwMode="auto">
              <a:xfrm>
                <a:off x="228" y="567"/>
                <a:ext cx="1021" cy="7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2400">
                    <a:solidFill>
                      <a:srgbClr val="FF0000"/>
                    </a:solidFill>
                    <a:latin typeface="微软雅黑" panose="020B0503020204020204" pitchFamily="34" charset="-122"/>
                  </a:rPr>
                  <a:t>t</a:t>
                </a:r>
                <a:endParaRPr lang="zh-CN" altLang="en-US" sz="2400">
                  <a:solidFill>
                    <a:srgbClr val="FF0000"/>
                  </a:solidFill>
                  <a:latin typeface="微软雅黑" panose="020B0503020204020204" pitchFamily="34" charset="-122"/>
                </a:endParaRPr>
              </a:p>
            </p:txBody>
          </p:sp>
          <p:sp>
            <p:nvSpPr>
              <p:cNvPr id="14376" name="直接连接符 19508"/>
              <p:cNvSpPr>
                <a:spLocks noChangeShapeType="1"/>
              </p:cNvSpPr>
              <p:nvPr/>
            </p:nvSpPr>
            <p:spPr bwMode="auto">
              <a:xfrm>
                <a:off x="0" y="680"/>
                <a:ext cx="907" cy="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14377" name="文本框 19509"/>
          <p:cNvSpPr txBox="1">
            <a:spLocks noChangeArrowheads="1"/>
          </p:cNvSpPr>
          <p:nvPr/>
        </p:nvSpPr>
        <p:spPr bwMode="auto">
          <a:xfrm>
            <a:off x="3297238" y="5264150"/>
            <a:ext cx="364648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pitchFamily="34" charset="-122"/>
              </a:rPr>
              <a:t>w        1J=1w/s</a:t>
            </a:r>
            <a:endParaRPr lang="zh-CN" altLang="en-US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文本框 17409"/>
          <p:cNvSpPr txBox="1">
            <a:spLocks noChangeArrowheads="1"/>
          </p:cNvSpPr>
          <p:nvPr/>
        </p:nvSpPr>
        <p:spPr bwMode="auto">
          <a:xfrm>
            <a:off x="690563" y="952500"/>
            <a:ext cx="8929687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微软雅黑" panose="020B0503020204020204" pitchFamily="34" charset="-122"/>
              </a:rPr>
              <a:t>三、热值</a:t>
            </a:r>
            <a:endParaRPr lang="zh-CN" altLang="en-US" sz="3200" b="1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7411" name="文本框 17410"/>
          <p:cNvSpPr txBox="1">
            <a:spLocks noChangeArrowheads="1"/>
          </p:cNvSpPr>
          <p:nvPr/>
        </p:nvSpPr>
        <p:spPr bwMode="auto">
          <a:xfrm>
            <a:off x="735013" y="1765300"/>
            <a:ext cx="10753725" cy="1158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１．定义</a:t>
            </a:r>
            <a:r>
              <a:rPr lang="zh-CN" altLang="en-US" sz="2800">
                <a:latin typeface="微软雅黑" panose="020B0503020204020204" pitchFamily="34" charset="-122"/>
              </a:rPr>
              <a:t>：</a:t>
            </a:r>
            <a:r>
              <a:rPr lang="en-US" altLang="zh-CN" sz="2800">
                <a:latin typeface="微软雅黑" panose="020B0503020204020204" pitchFamily="34" charset="-122"/>
              </a:rPr>
              <a:t>1Kg</a:t>
            </a:r>
            <a:r>
              <a:rPr lang="zh-CN" altLang="en-US" sz="2800">
                <a:latin typeface="微软雅黑" panose="020B0503020204020204" pitchFamily="34" charset="-122"/>
              </a:rPr>
              <a:t>某种燃料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完全燃烧</a:t>
            </a:r>
            <a:r>
              <a:rPr lang="zh-CN" altLang="en-US" sz="2800">
                <a:latin typeface="微软雅黑" panose="020B0503020204020204" pitchFamily="34" charset="-122"/>
              </a:rPr>
              <a:t>时化学能转化为内能的量（放出的热量）叫做这种燃料的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热值</a:t>
            </a:r>
            <a:r>
              <a:rPr lang="zh-CN" altLang="en-US" sz="2800">
                <a:latin typeface="微软雅黑" panose="020B0503020204020204" pitchFamily="34" charset="-122"/>
              </a:rPr>
              <a:t>．（热值用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q</a:t>
            </a:r>
            <a:r>
              <a:rPr lang="zh-CN" altLang="en-US" sz="2800">
                <a:latin typeface="微软雅黑" panose="020B0503020204020204" pitchFamily="34" charset="-122"/>
              </a:rPr>
              <a:t>表示）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7412" name="文本框 17411"/>
          <p:cNvSpPr txBox="1">
            <a:spLocks noChangeArrowheads="1"/>
          </p:cNvSpPr>
          <p:nvPr/>
        </p:nvSpPr>
        <p:spPr bwMode="auto">
          <a:xfrm>
            <a:off x="768350" y="2952750"/>
            <a:ext cx="8545513" cy="625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２．单位</a:t>
            </a:r>
            <a:r>
              <a:rPr lang="zh-CN" altLang="en-US" sz="2800">
                <a:latin typeface="微软雅黑" panose="020B0503020204020204" pitchFamily="34" charset="-122"/>
              </a:rPr>
              <a:t>：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7413" name="文本框 17412"/>
          <p:cNvSpPr txBox="1">
            <a:spLocks noChangeArrowheads="1"/>
          </p:cNvSpPr>
          <p:nvPr/>
        </p:nvSpPr>
        <p:spPr bwMode="auto">
          <a:xfrm>
            <a:off x="3937000" y="2952750"/>
            <a:ext cx="5568950" cy="625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J/Kg      J/m</a:t>
            </a:r>
            <a:r>
              <a:rPr lang="en-US" altLang="zh-CN" sz="2800" baseline="30000">
                <a:solidFill>
                  <a:srgbClr val="FF0000"/>
                </a:solidFill>
                <a:latin typeface="微软雅黑" panose="020B0503020204020204" pitchFamily="34" charset="-122"/>
              </a:rPr>
              <a:t>3</a:t>
            </a:r>
            <a:endParaRPr lang="en-US" altLang="zh-CN" sz="2800" baseline="300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7414" name="文本框 17413"/>
          <p:cNvSpPr txBox="1">
            <a:spLocks noChangeArrowheads="1"/>
          </p:cNvSpPr>
          <p:nvPr/>
        </p:nvSpPr>
        <p:spPr bwMode="auto">
          <a:xfrm>
            <a:off x="1825625" y="3600450"/>
            <a:ext cx="8929688" cy="625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读法</a:t>
            </a:r>
            <a:r>
              <a:rPr lang="zh-CN" altLang="en-US" sz="2800">
                <a:latin typeface="微软雅黑" panose="020B0503020204020204" pitchFamily="34" charset="-122"/>
              </a:rPr>
              <a:t>：焦每千克　焦每立方米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7415" name="文本框 17414"/>
          <p:cNvSpPr txBox="1">
            <a:spLocks noChangeArrowheads="1"/>
          </p:cNvSpPr>
          <p:nvPr/>
        </p:nvSpPr>
        <p:spPr bwMode="auto">
          <a:xfrm>
            <a:off x="1825625" y="4248150"/>
            <a:ext cx="9601200" cy="625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如：干木柴的热值是</a:t>
            </a:r>
            <a:r>
              <a:rPr lang="en-US" altLang="zh-CN" sz="2800">
                <a:latin typeface="微软雅黑" panose="020B0503020204020204" pitchFamily="34" charset="-122"/>
              </a:rPr>
              <a:t>q=1.3x10</a:t>
            </a:r>
            <a:r>
              <a:rPr lang="en-US" altLang="zh-CN" sz="2800" baseline="30000">
                <a:latin typeface="微软雅黑" panose="020B0503020204020204" pitchFamily="34" charset="-122"/>
              </a:rPr>
              <a:t>7 </a:t>
            </a:r>
            <a:r>
              <a:rPr lang="en-US" altLang="zh-CN" sz="2800">
                <a:latin typeface="微软雅黑" panose="020B0503020204020204" pitchFamily="34" charset="-122"/>
              </a:rPr>
              <a:t>J/Kg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17416" name="文本框 17415"/>
          <p:cNvSpPr txBox="1">
            <a:spLocks noChangeArrowheads="1"/>
          </p:cNvSpPr>
          <p:nvPr/>
        </p:nvSpPr>
        <p:spPr bwMode="auto">
          <a:xfrm>
            <a:off x="1344613" y="4895850"/>
            <a:ext cx="10415587" cy="625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物理意义</a:t>
            </a:r>
            <a:r>
              <a:rPr lang="zh-CN" altLang="en-US" sz="2800">
                <a:latin typeface="微软雅黑" panose="020B0503020204020204" pitchFamily="34" charset="-122"/>
              </a:rPr>
              <a:t>：１</a:t>
            </a:r>
            <a:r>
              <a:rPr lang="en-US" altLang="zh-CN" sz="2800">
                <a:latin typeface="微软雅黑" panose="020B0503020204020204" pitchFamily="34" charset="-122"/>
              </a:rPr>
              <a:t>kg</a:t>
            </a:r>
            <a:r>
              <a:rPr lang="zh-CN" altLang="en-US" sz="2800">
                <a:latin typeface="微软雅黑" panose="020B0503020204020204" pitchFamily="34" charset="-122"/>
              </a:rPr>
              <a:t>的干木柴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完全燃烧</a:t>
            </a:r>
            <a:r>
              <a:rPr lang="zh-CN" altLang="en-US" sz="2800">
                <a:latin typeface="微软雅黑" panose="020B0503020204020204" pitchFamily="34" charset="-122"/>
              </a:rPr>
              <a:t>放出的　　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7417" name="文本框 17416"/>
          <p:cNvSpPr txBox="1">
            <a:spLocks noChangeArrowheads="1"/>
          </p:cNvSpPr>
          <p:nvPr/>
        </p:nvSpPr>
        <p:spPr bwMode="auto">
          <a:xfrm>
            <a:off x="4322763" y="5400675"/>
            <a:ext cx="4608512" cy="625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热量是</a:t>
            </a:r>
            <a:r>
              <a:rPr lang="en-US" altLang="zh-CN" sz="2800">
                <a:latin typeface="微软雅黑" panose="020B0503020204020204" pitchFamily="34" charset="-122"/>
              </a:rPr>
              <a:t>1.3x10</a:t>
            </a:r>
            <a:r>
              <a:rPr lang="en-US" altLang="zh-CN" sz="2800" baseline="30000">
                <a:latin typeface="微软雅黑" panose="020B0503020204020204" pitchFamily="34" charset="-122"/>
              </a:rPr>
              <a:t>7</a:t>
            </a:r>
            <a:r>
              <a:rPr lang="en-US" altLang="zh-CN" sz="2800">
                <a:latin typeface="微软雅黑" panose="020B0503020204020204" pitchFamily="34" charset="-122"/>
              </a:rPr>
              <a:t> 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J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7418" name="文本框 17417"/>
          <p:cNvSpPr txBox="1">
            <a:spLocks noChangeArrowheads="1"/>
          </p:cNvSpPr>
          <p:nvPr/>
        </p:nvSpPr>
        <p:spPr bwMode="auto">
          <a:xfrm>
            <a:off x="623888" y="5967413"/>
            <a:ext cx="9604375" cy="625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（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注</a:t>
            </a:r>
            <a:r>
              <a:rPr lang="zh-CN" altLang="en-US" sz="2800">
                <a:latin typeface="微软雅黑" panose="020B0503020204020204" pitchFamily="34" charset="-122"/>
              </a:rPr>
              <a:t>：热值是燃料的一种性质，与燃料的质量无关）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5370" name="矩形 4"/>
          <p:cNvSpPr>
            <a:spLocks noChangeArrowheads="1"/>
          </p:cNvSpPr>
          <p:nvPr/>
        </p:nvSpPr>
        <p:spPr bwMode="auto">
          <a:xfrm>
            <a:off x="4430713" y="195263"/>
            <a:ext cx="1674812" cy="550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C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讲授新知识</a:t>
            </a:r>
            <a:endParaRPr lang="zh-CN" altLang="en-US" b="1">
              <a:solidFill>
                <a:srgbClr val="C00000"/>
              </a:solidFill>
              <a:latin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/>
      <p:bldP spid="17412" grpId="0"/>
      <p:bldP spid="17413" grpId="0"/>
      <p:bldP spid="17414" grpId="0"/>
      <p:bldP spid="17415" grpId="0"/>
      <p:bldP spid="17416" grpId="0"/>
      <p:bldP spid="17417" grpId="0"/>
      <p:bldP spid="174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文本占位符 2150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46138" y="1960563"/>
            <a:ext cx="10469562" cy="3860800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mtClean="0">
                <a:latin typeface="微软雅黑" panose="020B0503020204020204" pitchFamily="34" charset="-122"/>
              </a:rPr>
              <a:t>请同学们根据以下问题自读课本“燃料的有效利用”（Ｐ29至Ｐ30）内容，然后回答问题：</a:t>
            </a:r>
            <a:endParaRPr lang="zh-CN" altLang="en-US" smtClean="0"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mtClean="0">
                <a:latin typeface="微软雅黑" panose="020B0503020204020204" pitchFamily="34" charset="-122"/>
              </a:rPr>
              <a:t>  （１）什么是锅炉的效率？</a:t>
            </a:r>
            <a:endParaRPr lang="zh-CN" altLang="en-US" smtClean="0"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mtClean="0">
                <a:latin typeface="微软雅黑" panose="020B0503020204020204" pitchFamily="34" charset="-122"/>
              </a:rPr>
              <a:t>  （２）节约能源和有效利用燃料的途径和方法是什么？</a:t>
            </a:r>
            <a:endParaRPr lang="zh-CN" altLang="en-US" smtClean="0"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mtClean="0">
                <a:latin typeface="微软雅黑" panose="020B0503020204020204" pitchFamily="34" charset="-122"/>
              </a:rPr>
              <a:t>  （３）举例说明，燃料燃烧对环境的污染主要是什么？</a:t>
            </a:r>
            <a:endParaRPr lang="zh-CN" altLang="en-US" smtClean="0">
              <a:latin typeface="微软雅黑" panose="020B0503020204020204" pitchFamily="34" charset="-122"/>
            </a:endParaRPr>
          </a:p>
        </p:txBody>
      </p:sp>
      <p:sp>
        <p:nvSpPr>
          <p:cNvPr id="16386" name="矩形 21507"/>
          <p:cNvSpPr>
            <a:spLocks noChangeArrowheads="1"/>
          </p:cNvSpPr>
          <p:nvPr/>
        </p:nvSpPr>
        <p:spPr bwMode="auto">
          <a:xfrm>
            <a:off x="1169988" y="1154113"/>
            <a:ext cx="302895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sym typeface="Calibri" panose="020F0502020204030204" pitchFamily="34" charset="0"/>
              </a:rPr>
              <a:t>探究新知（二）</a:t>
            </a:r>
            <a:endParaRPr lang="zh-CN" altLang="en-US" sz="3200" b="1">
              <a:solidFill>
                <a:srgbClr val="FF0000"/>
              </a:solidFill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2327</Words>
  <Application>WPS 演示</Application>
  <PresentationFormat>自定义</PresentationFormat>
  <Paragraphs>209</Paragraphs>
  <Slides>18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Calibri Light</vt:lpstr>
      <vt:lpstr>Calibri</vt:lpstr>
      <vt:lpstr>Times New Roman</vt:lpstr>
      <vt:lpstr>Verdana</vt:lpstr>
      <vt:lpstr/>
      <vt:lpstr>Arial Unicode MS</vt:lpstr>
      <vt:lpstr>RomanS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陈志磊</dc:creator>
  <cp:lastModifiedBy>Administrator</cp:lastModifiedBy>
  <cp:revision>423</cp:revision>
  <dcterms:created xsi:type="dcterms:W3CDTF">2013-07-01T03:05:00Z</dcterms:created>
  <dcterms:modified xsi:type="dcterms:W3CDTF">2018-04-30T12:20:05Z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