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17.xml"/><Relationship Id="rId6" Type="http://schemas.openxmlformats.org/officeDocument/2006/relationships/slide" Target="slide3.xml"/><Relationship Id="rId5" Type="http://schemas.openxmlformats.org/officeDocument/2006/relationships/image" Target="file:///C:\Documents and Settings\Administrator\&#26700;&#38754;\&#27743;&#35199;&#29289;&#29702;(JK)\N63.TIF" TargetMode="External"/><Relationship Id="rId4" Type="http://schemas.openxmlformats.org/officeDocument/2006/relationships/image" Target="../media/image15.png"/><Relationship Id="rId3" Type="http://schemas.openxmlformats.org/officeDocument/2006/relationships/image" Target="file:///C:\Documents and Settings\Administrator\&#26700;&#38754;\&#27743;&#35199;&#29289;&#29702;(JK)\N62.TIF" TargetMode="External"/><Relationship Id="rId2" Type="http://schemas.openxmlformats.org/officeDocument/2006/relationships/image" Target="../media/image14.png"/><Relationship Id="rId1" Type="http://schemas.openxmlformats.org/officeDocument/2006/relationships/image" Target="../media/image3.tiff"/></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8.xml"/><Relationship Id="rId7" Type="http://schemas.openxmlformats.org/officeDocument/2006/relationships/slide" Target="slide3.xml"/><Relationship Id="rId6" Type="http://schemas.openxmlformats.org/officeDocument/2006/relationships/image" Target="file:///C:\Documents and Settings\Administrator\&#26700;&#38754;\&#27743;&#35199;&#29289;&#29702;(JK)\N66.TIF" TargetMode="External"/><Relationship Id="rId5" Type="http://schemas.openxmlformats.org/officeDocument/2006/relationships/image" Target="../media/image18.png"/><Relationship Id="rId4" Type="http://schemas.openxmlformats.org/officeDocument/2006/relationships/image" Target="file:///C:\Documents and Settings\Administrator\&#26700;&#38754;\&#27743;&#35199;&#29289;&#29702;(JK)\N65.TIF" TargetMode="External"/><Relationship Id="rId3" Type="http://schemas.openxmlformats.org/officeDocument/2006/relationships/image" Target="../media/image17.png"/><Relationship Id="rId2" Type="http://schemas.openxmlformats.org/officeDocument/2006/relationships/image" Target="file:///C:\Documents and Settings\Administrator\&#26700;&#38754;\&#27743;&#35199;&#29289;&#29702;(JK)\N64.TIF" TargetMode="External"/><Relationship Id="rId10" Type="http://schemas.openxmlformats.org/officeDocument/2006/relationships/notesSlide" Target="../notesSlides/notesSlide9.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9.xml"/><Relationship Id="rId3" Type="http://schemas.openxmlformats.org/officeDocument/2006/relationships/slide" Target="slide3.xml"/><Relationship Id="rId2" Type="http://schemas.openxmlformats.org/officeDocument/2006/relationships/image" Target="../media/image19.png"/><Relationship Id="rId1" Type="http://schemas.openxmlformats.org/officeDocument/2006/relationships/image" Target="../media/image4.tiff"/></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21.xml"/><Relationship Id="rId3" Type="http://schemas.openxmlformats.org/officeDocument/2006/relationships/slide" Target="slide3.xml"/><Relationship Id="rId2" Type="http://schemas.openxmlformats.org/officeDocument/2006/relationships/tags" Target="../tags/tag20.xml"/><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22.xml"/><Relationship Id="rId3" Type="http://schemas.openxmlformats.org/officeDocument/2006/relationships/image" Target="file:///C:\Documents and Settings\Administrator\&#26700;&#38754;\&#27743;&#35199;&#29289;&#29702;(JK)\N67.TIF" TargetMode="External"/><Relationship Id="rId2" Type="http://schemas.openxmlformats.org/officeDocument/2006/relationships/image" Target="../media/image20.png"/><Relationship Id="rId1" Type="http://schemas.openxmlformats.org/officeDocument/2006/relationships/image" Target="../media/image2.tiff"/></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image" Target="file:///C:\Documents and Settings\Administrator\&#26700;&#38754;\&#27743;&#35199;&#29289;&#29702;(JK)\N70.TIF" TargetMode="Externa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file:///C:\Documents and Settings\Administrator\&#26700;&#38754;\&#27743;&#35199;&#29289;&#29702;(JK)\N71.TIF" TargetMode="Externa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27.xml"/><Relationship Id="rId2" Type="http://schemas.openxmlformats.org/officeDocument/2006/relationships/image" Target="file:///C:\Documents and Settings\Administrator\&#26700;&#38754;\&#27743;&#35199;&#29289;&#29702;(JK)\N72.TIF" TargetMode="Externa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xml"/><Relationship Id="rId6" Type="http://schemas.openxmlformats.org/officeDocument/2006/relationships/slide" Target="slide14.xml"/><Relationship Id="rId5" Type="http://schemas.openxmlformats.org/officeDocument/2006/relationships/tags" Target="../tags/tag3.xml"/><Relationship Id="rId4" Type="http://schemas.openxmlformats.org/officeDocument/2006/relationships/slide" Target="slide20.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image" Target="../media/image26.png"/><Relationship Id="rId2" Type="http://schemas.openxmlformats.org/officeDocument/2006/relationships/image" Target="../media/image3.tiff"/><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image" Target="file:///C:\Documents and Settings\Administrator\&#26700;&#38754;\&#27743;&#35199;&#29289;&#29702;(JK)\N74.TIF" TargetMode="External"/><Relationship Id="rId2" Type="http://schemas.openxmlformats.org/officeDocument/2006/relationships/image" Target="../media/image27.png"/><Relationship Id="rId1" Type="http://schemas.openxmlformats.org/officeDocument/2006/relationships/image" Target="../media/image4.tif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image" Target="file:///C:\Documents and Settings\Administrator\&#26700;&#38754;\&#27743;&#35199;&#29289;&#29702;(JK)\N74A.TIF" TargetMode="External"/><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image" Target="file:///C:\Documents and Settings\Administrator\&#26700;&#38754;\&#27743;&#35199;&#29289;&#29702;(JK)\N75.TIF" TargetMode="External"/><Relationship Id="rId3" Type="http://schemas.openxmlformats.org/officeDocument/2006/relationships/image" Target="../media/image29.png"/><Relationship Id="rId2" Type="http://schemas.openxmlformats.org/officeDocument/2006/relationships/image" Target="../media/image4.tiff"/><Relationship Id="rId1" Type="http://schemas.openxmlformats.org/officeDocument/2006/relationships/image" Target="../media/image3.tiff"/></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tags" Target="../tags/tag32.xml"/><Relationship Id="rId2" Type="http://schemas.openxmlformats.org/officeDocument/2006/relationships/image" Target="file:///C:\Documents and Settings\Administrator\&#26700;&#38754;\&#27743;&#35199;&#29289;&#29702;(JK)\N76.TIF" TargetMode="External"/><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33.xml"/><Relationship Id="rId3" Type="http://schemas.openxmlformats.org/officeDocument/2006/relationships/image" Target="file:///C:\Documents and Settings\Administrator\&#26700;&#38754;\&#27743;&#35199;&#29289;&#29702;(JK)\N77.TIF" TargetMode="External"/><Relationship Id="rId2" Type="http://schemas.openxmlformats.org/officeDocument/2006/relationships/image" Target="../media/image31.png"/><Relationship Id="rId1" Type="http://schemas.openxmlformats.org/officeDocument/2006/relationships/image" Target="../media/image3.tiff"/></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tags" Target="../tags/tag34.xml"/><Relationship Id="rId2" Type="http://schemas.openxmlformats.org/officeDocument/2006/relationships/image" Target="file:///C:\Documents and Settings\Administrator\&#26700;&#38754;\&#27743;&#35199;&#29289;&#29702;(JK)\N78.TIF" TargetMode="External"/><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35.xml"/><Relationship Id="rId2" Type="http://schemas.openxmlformats.org/officeDocument/2006/relationships/image" Target="file:///C:\Documents and Settings\Administrator\&#26700;&#38754;\&#27743;&#35199;&#29289;&#29702;(JK)\N79.TIF" TargetMode="External"/><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36.xml"/><Relationship Id="rId3" Type="http://schemas.openxmlformats.org/officeDocument/2006/relationships/image" Target="file:///C:\Documents and Settings\Administrator\&#26700;&#38754;\&#27743;&#35199;&#29289;&#29702;(JK)\N79B.TIF" TargetMode="External"/><Relationship Id="rId2" Type="http://schemas.openxmlformats.org/officeDocument/2006/relationships/image" Target="../media/image34.png"/><Relationship Id="rId1" Type="http://schemas.openxmlformats.org/officeDocument/2006/relationships/image" Target="../media/image4.tiff"/></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37.xml"/><Relationship Id="rId2" Type="http://schemas.openxmlformats.org/officeDocument/2006/relationships/image" Target="file:///C:\Documents and Settings\Administrator\&#26700;&#38754;\&#27743;&#35199;&#29289;&#29702;(JK)\N80.TIF" TargetMode="Externa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0.xml"/><Relationship Id="rId4" Type="http://schemas.openxmlformats.org/officeDocument/2006/relationships/slide" Target="slide4.xml"/><Relationship Id="rId3" Type="http://schemas.openxmlformats.org/officeDocument/2006/relationships/slide" Target="slide6.xml"/><Relationship Id="rId2" Type="http://schemas.openxmlformats.org/officeDocument/2006/relationships/slide" Target="slide7.xml"/><Relationship Id="rId1" Type="http://schemas.openxmlformats.org/officeDocument/2006/relationships/slide" Target="slide1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image" Target="file:///C:\Documents and Settings\Administrator\&#26700;&#38754;\&#27743;&#35199;&#29289;&#29702;(JK)\N79C.TIF" TargetMode="External"/><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tags" Target="../tags/tag40.xml"/><Relationship Id="rId2" Type="http://schemas.openxmlformats.org/officeDocument/2006/relationships/image" Target="file:///C:\Documents and Settings\Administrator\&#26700;&#38754;\&#27743;&#35199;&#29289;&#29702;(JK)\N79D.TIF" TargetMode="Externa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image" Target="file:///C:\Documents and Settings\Administrator\&#26700;&#38754;\&#27743;&#35199;&#29289;&#29702;(JK)\N51.TIF" TargetMode="External"/><Relationship Id="rId7" Type="http://schemas.openxmlformats.org/officeDocument/2006/relationships/image" Target="../media/image3.png"/><Relationship Id="rId6" Type="http://schemas.openxmlformats.org/officeDocument/2006/relationships/image" Target="file:///C:\Documents and Settings\Administrator\&#26700;&#38754;\&#27743;&#35199;&#29289;&#29702;(JK)\N50.TIF" TargetMode="External"/><Relationship Id="rId5" Type="http://schemas.openxmlformats.org/officeDocument/2006/relationships/image" Target="../media/image2.png"/><Relationship Id="rId4" Type="http://schemas.openxmlformats.org/officeDocument/2006/relationships/tags" Target="../tags/tag5.xml"/><Relationship Id="rId3" Type="http://schemas.openxmlformats.org/officeDocument/2006/relationships/image" Target="../media/image3.tiff"/><Relationship Id="rId2" Type="http://schemas.openxmlformats.org/officeDocument/2006/relationships/image" Target="../media/image2.tiff"/><Relationship Id="rId12" Type="http://schemas.openxmlformats.org/officeDocument/2006/relationships/notesSlide" Target="../notesSlides/notesSlide2.xml"/><Relationship Id="rId11" Type="http://schemas.openxmlformats.org/officeDocument/2006/relationships/slideLayout" Target="../slideLayouts/slideLayout7.xml"/><Relationship Id="rId10" Type="http://schemas.openxmlformats.org/officeDocument/2006/relationships/tags" Target="../tags/tag6.xml"/><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slide" Target="slide3.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file:///C:\Documents and Settings\Administrator\&#26700;&#38754;\&#27743;&#35199;&#29289;&#29702;(JK)\N55.TIF" TargetMode="Externa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file:///C:\Documents and Settings\Administrator\&#26700;&#38754;\&#27743;&#35199;&#29289;&#29702;(JK)\N52.TIF" TargetMode="External"/><Relationship Id="rId4" Type="http://schemas.openxmlformats.org/officeDocument/2006/relationships/image" Target="../media/image5.png"/><Relationship Id="rId3" Type="http://schemas.openxmlformats.org/officeDocument/2006/relationships/image" Target="file:///C:\Documents and Settings\Administrator\&#26700;&#38754;\&#27743;&#35199;&#29289;&#29702;(JK)\N53.TIF" TargetMode="External"/><Relationship Id="rId2" Type="http://schemas.openxmlformats.org/officeDocument/2006/relationships/image" Target="../media/image4.png"/><Relationship Id="rId16" Type="http://schemas.openxmlformats.org/officeDocument/2006/relationships/notesSlide" Target="../notesSlides/notesSlide4.xml"/><Relationship Id="rId15" Type="http://schemas.openxmlformats.org/officeDocument/2006/relationships/slideLayout" Target="../slideLayouts/slideLayout7.xml"/><Relationship Id="rId14" Type="http://schemas.openxmlformats.org/officeDocument/2006/relationships/tags" Target="../tags/tag10.xml"/><Relationship Id="rId13" Type="http://schemas.openxmlformats.org/officeDocument/2006/relationships/slide" Target="slide3.xml"/><Relationship Id="rId12" Type="http://schemas.openxmlformats.org/officeDocument/2006/relationships/image" Target="file:///C:\Documents and Settings\Administrator\&#26700;&#38754;\&#27743;&#35199;&#29289;&#29702;(JK)\N57.TIF" TargetMode="External"/><Relationship Id="rId11" Type="http://schemas.openxmlformats.org/officeDocument/2006/relationships/image" Target="../media/image9.png"/><Relationship Id="rId10" Type="http://schemas.openxmlformats.org/officeDocument/2006/relationships/image" Target="file:///C:\Documents and Settings\Administrator\&#26700;&#38754;\&#27743;&#35199;&#29289;&#29702;(JK)\N56.TIF" TargetMode="Externa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xml"/><Relationship Id="rId7" Type="http://schemas.openxmlformats.org/officeDocument/2006/relationships/slide" Target="slide3.xml"/><Relationship Id="rId6" Type="http://schemas.openxmlformats.org/officeDocument/2006/relationships/image" Target="file:///C:\Documents and Settings\Administrator\&#26700;&#38754;\&#27743;&#35199;&#29289;&#29702;(JK)\N59.TIF" TargetMode="External"/><Relationship Id="rId5" Type="http://schemas.openxmlformats.org/officeDocument/2006/relationships/image" Target="../media/image11.png"/><Relationship Id="rId4" Type="http://schemas.openxmlformats.org/officeDocument/2006/relationships/image" Target="file:///C:\Documents and Settings\Administrator\&#26700;&#38754;\&#27743;&#35199;&#29289;&#29702;(JK)\N58.TIF" TargetMode="External"/><Relationship Id="rId3" Type="http://schemas.openxmlformats.org/officeDocument/2006/relationships/image" Target="../media/image10.png"/><Relationship Id="rId2" Type="http://schemas.openxmlformats.org/officeDocument/2006/relationships/tags" Target="../tags/tag11.xml"/><Relationship Id="rId10" Type="http://schemas.openxmlformats.org/officeDocument/2006/relationships/notesSlide" Target="../notesSlides/notesSlide5.xml"/><Relationship Id="rId1" Type="http://schemas.openxmlformats.org/officeDocument/2006/relationships/image" Target="../media/image3.tiff"/></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4.xml"/><Relationship Id="rId6" Type="http://schemas.openxmlformats.org/officeDocument/2006/relationships/slide" Target="slide3.xml"/><Relationship Id="rId5" Type="http://schemas.openxmlformats.org/officeDocument/2006/relationships/image" Target="file:///C:\Documents and Settings\Administrator\&#26700;&#38754;\&#27743;&#35199;&#29289;&#29702;(JK)\N61.TIF" TargetMode="External"/><Relationship Id="rId4" Type="http://schemas.openxmlformats.org/officeDocument/2006/relationships/image" Target="../media/image13.png"/><Relationship Id="rId3" Type="http://schemas.openxmlformats.org/officeDocument/2006/relationships/image" Target="file:///C:\Documents and Settings\Administrator\&#26700;&#38754;\&#27743;&#35199;&#29289;&#29702;(JK)\N60.TIF" TargetMode="External"/><Relationship Id="rId2" Type="http://schemas.openxmlformats.org/officeDocument/2006/relationships/image" Target="../media/image12.png"/><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slide" Target="slide3.xml"/><Relationship Id="rId2" Type="http://schemas.openxmlformats.org/officeDocument/2006/relationships/tags" Target="../tags/tag15.xml"/><Relationship Id="rId1"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479675" y="2329180"/>
            <a:ext cx="759904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第3讲　透镜及其应用</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902585" y="3575685"/>
            <a:ext cx="620331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透镜及其应用</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224915" y="99758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透镜的成像规律及应用</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224915" y="1656715"/>
            <a:ext cx="5080000" cy="460375"/>
          </a:xfrm>
          <a:prstGeom prst="rect">
            <a:avLst/>
          </a:prstGeom>
          <a:noFill/>
          <a:ln w="9525">
            <a:noFill/>
          </a:ln>
        </p:spPr>
        <p:txBody>
          <a:bodyPr>
            <a:spAutoFit/>
          </a:bodyPr>
          <a:p>
            <a:pPr indent="0"/>
            <a:r>
              <a:rPr lang="zh-CN" sz="2400" b="0">
                <a:ea typeface="黑体" panose="02010609060101010101" pitchFamily="49" charset="-122"/>
              </a:rPr>
              <a:t>观察下列各图补充成像规律及其应用：</a:t>
            </a:r>
            <a:endParaRPr lang="zh-CN" altLang="en-US" sz="2400" b="0">
              <a:ea typeface="黑体" panose="02010609060101010101" pitchFamily="49" charset="-122"/>
            </a:endParaRPr>
          </a:p>
        </p:txBody>
      </p:sp>
      <p:sp>
        <p:nvSpPr>
          <p:cNvPr id="2" name="文本框 1"/>
          <p:cNvSpPr txBox="1"/>
          <p:nvPr/>
        </p:nvSpPr>
        <p:spPr>
          <a:xfrm>
            <a:off x="1224915" y="2371725"/>
            <a:ext cx="5080000" cy="460375"/>
          </a:xfrm>
          <a:prstGeom prst="rect">
            <a:avLst/>
          </a:prstGeom>
          <a:noFill/>
          <a:ln w="9525">
            <a:noFill/>
          </a:ln>
        </p:spPr>
        <p:txBody>
          <a:bodyPr>
            <a:spAutoFit/>
          </a:bodyPr>
          <a:p>
            <a:pPr indent="0"/>
            <a:r>
              <a:rPr lang="en-US" sz="2400" b="0">
                <a:latin typeface="Times New Roman" panose="02020603050405020304" pitchFamily="18" charset="0"/>
                <a:ea typeface="宋体" panose="02010600030101010101" pitchFamily="2" charset="-122"/>
              </a:rPr>
              <a:t>(1)</a:t>
            </a:r>
            <a:endParaRPr lang="en-US" altLang="en-US" sz="2400" b="0">
              <a:latin typeface="Times New Roman" panose="02020603050405020304" pitchFamily="18" charset="0"/>
              <a:ea typeface="宋体" panose="02010600030101010101" pitchFamily="2" charset="-122"/>
            </a:endParaRPr>
          </a:p>
        </p:txBody>
      </p:sp>
      <p:pic>
        <p:nvPicPr>
          <p:cNvPr id="4" name="图片 -2147482405" descr="C:\Documents and Settings\Administrator\桌面\江西物理(JK)\N62.TIF"/>
          <p:cNvPicPr>
            <a:picLocks noChangeAspect="1"/>
          </p:cNvPicPr>
          <p:nvPr/>
        </p:nvPicPr>
        <p:blipFill>
          <a:blip r:embed="rId2" r:link="rId3"/>
          <a:stretch>
            <a:fillRect/>
          </a:stretch>
        </p:blipFill>
        <p:spPr>
          <a:xfrm>
            <a:off x="2009775" y="2117090"/>
            <a:ext cx="4740910" cy="1092200"/>
          </a:xfrm>
          <a:prstGeom prst="rect">
            <a:avLst/>
          </a:prstGeom>
          <a:noFill/>
          <a:ln w="9525">
            <a:noFill/>
          </a:ln>
        </p:spPr>
      </p:pic>
      <p:sp>
        <p:nvSpPr>
          <p:cNvPr id="5" name="文本框 4"/>
          <p:cNvSpPr txBox="1"/>
          <p:nvPr/>
        </p:nvSpPr>
        <p:spPr>
          <a:xfrm>
            <a:off x="1471930" y="3209290"/>
            <a:ext cx="9963785" cy="645160"/>
          </a:xfrm>
          <a:prstGeom prst="rect">
            <a:avLst/>
          </a:prstGeom>
          <a:noFill/>
          <a:ln w="9525">
            <a:noFill/>
          </a:ln>
        </p:spPr>
        <p:txBody>
          <a:bodyPr wrap="square">
            <a:spAutoFit/>
          </a:bodyPr>
          <a:p>
            <a:pPr indent="0" fontAlgn="auto">
              <a:lnSpc>
                <a:spcPct val="150000"/>
              </a:lnSpc>
            </a:pP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&gt;2</a:t>
            </a:r>
            <a:r>
              <a:rPr lang="en-US" sz="2400" b="0" i="1">
                <a:latin typeface="Times New Roman" panose="02020603050405020304" pitchFamily="18" charset="0"/>
                <a:ea typeface="宋体" panose="02010600030101010101" pitchFamily="2" charset="-122"/>
                <a:cs typeface="Times New Roman" panose="02020603050405020304" pitchFamily="18" charset="0"/>
              </a:rPr>
              <a:t>f, f</a:t>
            </a:r>
            <a:r>
              <a:rPr lang="en-US" sz="2400" b="0">
                <a:latin typeface="Times New Roman" panose="02020603050405020304" pitchFamily="18" charset="0"/>
                <a:ea typeface="宋体" panose="02010600030101010101" pitchFamily="2" charset="-122"/>
                <a:cs typeface="Times New Roman" panose="02020603050405020304" pitchFamily="18" charset="0"/>
              </a:rPr>
              <a:t>&lt;</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en-US" sz="2400" b="0">
                <a:latin typeface="Times New Roman" panose="02020603050405020304" pitchFamily="18" charset="0"/>
                <a:ea typeface="宋体" panose="02010600030101010101" pitchFamily="2" charset="-122"/>
                <a:cs typeface="Times New Roman" panose="02020603050405020304" pitchFamily="18" charset="0"/>
              </a:rPr>
              <a:t>&lt;2</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，成倒立、</a:t>
            </a:r>
            <a:r>
              <a:rPr lang="en-US" sz="2400" b="0">
                <a:latin typeface="Times New Roman" panose="02020603050405020304" pitchFamily="18" charset="0"/>
                <a:ea typeface="宋体" panose="02010600030101010101" pitchFamily="2" charset="-122"/>
                <a:cs typeface="Times New Roman" panose="02020603050405020304" pitchFamily="18" charset="0"/>
              </a:rPr>
              <a:t> 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的实像，应用：</a:t>
            </a:r>
            <a:r>
              <a:rPr lang="en-US" sz="2400" b="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a:t>
            </a:r>
            <a:r>
              <a:rPr lang="en-US" sz="2400" b="0">
                <a:latin typeface="Times New Roman" panose="02020603050405020304" pitchFamily="18" charset="0"/>
                <a:ea typeface="宋体" panose="02010600030101010101" pitchFamily="2" charset="-122"/>
                <a:cs typeface="Times New Roman" panose="02020603050405020304" pitchFamily="18" charset="0"/>
              </a:rPr>
              <a:t>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1224915" y="4465320"/>
            <a:ext cx="5080000" cy="460375"/>
          </a:xfrm>
          <a:prstGeom prst="rect">
            <a:avLst/>
          </a:prstGeom>
          <a:noFill/>
          <a:ln w="9525">
            <a:noFill/>
          </a:ln>
        </p:spPr>
        <p:txBody>
          <a:bodyPr>
            <a:spAutoFit/>
          </a:bodyPr>
          <a:p>
            <a:pPr indent="0"/>
            <a:r>
              <a:rPr lang="en-US" sz="2400" b="0">
                <a:latin typeface="Times New Roman" panose="02020603050405020304" pitchFamily="18" charset="0"/>
                <a:ea typeface="宋体" panose="02010600030101010101" pitchFamily="2" charset="-122"/>
              </a:rPr>
              <a:t>(2)</a:t>
            </a:r>
            <a:endParaRPr lang="en-US" altLang="en-US" sz="2400" b="0">
              <a:latin typeface="Times New Roman" panose="02020603050405020304" pitchFamily="18" charset="0"/>
              <a:ea typeface="宋体" panose="02010600030101010101" pitchFamily="2" charset="-122"/>
            </a:endParaRPr>
          </a:p>
        </p:txBody>
      </p:sp>
      <p:pic>
        <p:nvPicPr>
          <p:cNvPr id="7" name="图片 -2147482404" descr="C:\Documents and Settings\Administrator\桌面\江西物理(JK)\N63.TIF"/>
          <p:cNvPicPr>
            <a:picLocks noChangeAspect="1"/>
          </p:cNvPicPr>
          <p:nvPr/>
        </p:nvPicPr>
        <p:blipFill>
          <a:blip r:embed="rId4" r:link="rId5"/>
          <a:stretch>
            <a:fillRect/>
          </a:stretch>
        </p:blipFill>
        <p:spPr>
          <a:xfrm>
            <a:off x="2009775" y="4201160"/>
            <a:ext cx="4741545" cy="1092200"/>
          </a:xfrm>
          <a:prstGeom prst="rect">
            <a:avLst/>
          </a:prstGeom>
          <a:noFill/>
          <a:ln w="9525">
            <a:noFill/>
          </a:ln>
        </p:spPr>
      </p:pic>
      <p:sp>
        <p:nvSpPr>
          <p:cNvPr id="8" name="文本框 7"/>
          <p:cNvSpPr txBox="1"/>
          <p:nvPr/>
        </p:nvSpPr>
        <p:spPr>
          <a:xfrm>
            <a:off x="1224915" y="5447030"/>
            <a:ext cx="9895205" cy="460375"/>
          </a:xfrm>
          <a:prstGeom prst="rect">
            <a:avLst/>
          </a:prstGeom>
          <a:noFill/>
          <a:ln w="9525">
            <a:noFill/>
          </a:ln>
        </p:spPr>
        <p:txBody>
          <a:bodyPr wrap="square">
            <a:spAutoFit/>
          </a:bodyPr>
          <a:p>
            <a:pPr indent="0"/>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v</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，成</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像，应用：测焦距</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4957445" y="3302000"/>
            <a:ext cx="9067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缩小</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7938770" y="3298190"/>
            <a:ext cx="27825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照相机</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或摄像机</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3804285" y="5384800"/>
            <a:ext cx="98742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倒立</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2" name="文本框 11"/>
          <p:cNvSpPr txBox="1"/>
          <p:nvPr/>
        </p:nvSpPr>
        <p:spPr>
          <a:xfrm>
            <a:off x="5302885" y="5375910"/>
            <a:ext cx="8743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等大</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6822440" y="5375910"/>
            <a:ext cx="68961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实</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6" action="ppaction://hlinksldjump"/>
          </p:cNvPr>
          <p:cNvSpPr/>
          <p:nvPr/>
        </p:nvSpPr>
        <p:spPr>
          <a:xfrm>
            <a:off x="8200390" y="45847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P spid="11" grpId="0"/>
      <p:bldP spid="11" grpId="1"/>
      <p:bldP spid="12" grpId="0"/>
      <p:bldP spid="12" grpId="1"/>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1845" y="1017270"/>
            <a:ext cx="5080000" cy="460375"/>
          </a:xfrm>
          <a:prstGeom prst="rect">
            <a:avLst/>
          </a:prstGeom>
          <a:noFill/>
          <a:ln w="9525">
            <a:noFill/>
          </a:ln>
        </p:spPr>
        <p:txBody>
          <a:bodyPr>
            <a:spAutoFit/>
          </a:bodyPr>
          <a:p>
            <a:pPr indent="0"/>
            <a:r>
              <a:rPr lang="en-US" sz="2400" b="0">
                <a:latin typeface="Times New Roman" panose="02020603050405020304" pitchFamily="18" charset="0"/>
                <a:ea typeface="宋体" panose="02010600030101010101" pitchFamily="2" charset="-122"/>
              </a:rPr>
              <a:t>(3)</a:t>
            </a:r>
            <a:endParaRPr lang="en-US" altLang="en-US" sz="2400" b="0">
              <a:latin typeface="Times New Roman" panose="02020603050405020304" pitchFamily="18" charset="0"/>
              <a:ea typeface="宋体" panose="02010600030101010101" pitchFamily="2" charset="-122"/>
            </a:endParaRPr>
          </a:p>
        </p:txBody>
      </p:sp>
      <p:pic>
        <p:nvPicPr>
          <p:cNvPr id="2" name="图片 -2147482403" descr="C:\Documents and Settings\Administrator\桌面\江西物理(JK)\N64.TIF"/>
          <p:cNvPicPr>
            <a:picLocks noChangeAspect="1"/>
          </p:cNvPicPr>
          <p:nvPr/>
        </p:nvPicPr>
        <p:blipFill>
          <a:blip r:embed="rId1" r:link="rId2"/>
          <a:stretch>
            <a:fillRect/>
          </a:stretch>
        </p:blipFill>
        <p:spPr>
          <a:xfrm>
            <a:off x="1640205" y="744220"/>
            <a:ext cx="4841875" cy="1266190"/>
          </a:xfrm>
          <a:prstGeom prst="rect">
            <a:avLst/>
          </a:prstGeom>
          <a:noFill/>
          <a:ln w="9525">
            <a:noFill/>
          </a:ln>
        </p:spPr>
      </p:pic>
      <p:sp>
        <p:nvSpPr>
          <p:cNvPr id="3" name="文本框 2"/>
          <p:cNvSpPr txBox="1"/>
          <p:nvPr/>
        </p:nvSpPr>
        <p:spPr>
          <a:xfrm>
            <a:off x="791845" y="2053590"/>
            <a:ext cx="11104245" cy="460375"/>
          </a:xfrm>
          <a:prstGeom prst="rect">
            <a:avLst/>
          </a:prstGeom>
          <a:noFill/>
          <a:ln w="9525">
            <a:noFill/>
          </a:ln>
        </p:spPr>
        <p:txBody>
          <a:bodyPr wrap="square">
            <a:spAutoFit/>
          </a:bodyPr>
          <a:p>
            <a:pPr indent="0"/>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en-US" sz="2400" b="0">
                <a:latin typeface="Times New Roman" panose="02020603050405020304" pitchFamily="18" charset="0"/>
                <a:ea typeface="宋体" panose="02010600030101010101" pitchFamily="2" charset="-122"/>
                <a:cs typeface="Times New Roman" panose="02020603050405020304" pitchFamily="18" charset="0"/>
              </a:rPr>
              <a:t>&lt;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&lt;2</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，成</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的</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像，应用：</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b="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a:latin typeface="Times New Roman" panose="02020603050405020304" pitchFamily="18" charset="0"/>
                <a:ea typeface="宋体" panose="02010600030101010101" pitchFamily="2" charset="-122"/>
                <a:cs typeface="Times New Roman" panose="02020603050405020304" pitchFamily="18" charset="0"/>
              </a:rPr>
              <a:t>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791845" y="2766695"/>
            <a:ext cx="5080000" cy="460375"/>
          </a:xfrm>
          <a:prstGeom prst="rect">
            <a:avLst/>
          </a:prstGeom>
          <a:noFill/>
          <a:ln w="9525">
            <a:noFill/>
          </a:ln>
        </p:spPr>
        <p:txBody>
          <a:bodyPr>
            <a:spAutoFit/>
          </a:bodyPr>
          <a:p>
            <a:pPr indent="0"/>
            <a:r>
              <a:rPr lang="en-US" sz="2400" b="0">
                <a:latin typeface="Times New Roman" panose="02020603050405020304" pitchFamily="18" charset="0"/>
                <a:ea typeface="宋体" panose="02010600030101010101" pitchFamily="2" charset="-122"/>
              </a:rPr>
              <a:t>(4)</a:t>
            </a:r>
            <a:endParaRPr lang="en-US" altLang="en-US" sz="2400" b="0">
              <a:latin typeface="Times New Roman" panose="02020603050405020304" pitchFamily="18" charset="0"/>
              <a:ea typeface="宋体" panose="02010600030101010101" pitchFamily="2" charset="-122"/>
            </a:endParaRPr>
          </a:p>
        </p:txBody>
      </p:sp>
      <p:pic>
        <p:nvPicPr>
          <p:cNvPr id="5" name="图片 -2147482402" descr="C:\Documents and Settings\Administrator\桌面\江西物理(JK)\N65.TIF"/>
          <p:cNvPicPr>
            <a:picLocks noChangeAspect="1"/>
          </p:cNvPicPr>
          <p:nvPr/>
        </p:nvPicPr>
        <p:blipFill>
          <a:blip r:embed="rId3" r:link="rId4"/>
          <a:stretch>
            <a:fillRect/>
          </a:stretch>
        </p:blipFill>
        <p:spPr>
          <a:xfrm>
            <a:off x="1640205" y="2476500"/>
            <a:ext cx="4841875" cy="1264920"/>
          </a:xfrm>
          <a:prstGeom prst="rect">
            <a:avLst/>
          </a:prstGeom>
          <a:noFill/>
          <a:ln w="9525">
            <a:noFill/>
          </a:ln>
        </p:spPr>
      </p:pic>
      <p:sp>
        <p:nvSpPr>
          <p:cNvPr id="6" name="文本框 5"/>
          <p:cNvSpPr txBox="1"/>
          <p:nvPr/>
        </p:nvSpPr>
        <p:spPr>
          <a:xfrm>
            <a:off x="791845" y="3716655"/>
            <a:ext cx="5080000" cy="460375"/>
          </a:xfrm>
          <a:prstGeom prst="rect">
            <a:avLst/>
          </a:prstGeom>
          <a:noFill/>
          <a:ln w="9525">
            <a:noFill/>
          </a:ln>
        </p:spPr>
        <p:txBody>
          <a:bodyPr>
            <a:spAutoFit/>
          </a:bodyPr>
          <a:p>
            <a:pPr indent="0"/>
            <a:r>
              <a:rPr lang="en-US" sz="2400" b="0" i="1">
                <a:latin typeface="Times New Roman" panose="02020603050405020304" pitchFamily="18" charset="0"/>
                <a:cs typeface="Times New Roman" panose="02020603050405020304" pitchFamily="18" charset="0"/>
              </a:rPr>
              <a:t>u</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f</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不成像</a:t>
            </a:r>
            <a:endParaRPr lang="zh-CN" altLang="en-US" sz="2400"/>
          </a:p>
        </p:txBody>
      </p:sp>
      <p:sp>
        <p:nvSpPr>
          <p:cNvPr id="7" name="文本框 6"/>
          <p:cNvSpPr txBox="1"/>
          <p:nvPr/>
        </p:nvSpPr>
        <p:spPr>
          <a:xfrm>
            <a:off x="2243455" y="1991360"/>
            <a:ext cx="112585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v</a:t>
            </a:r>
            <a:r>
              <a:rPr lang="en-US" sz="2400" b="0">
                <a:solidFill>
                  <a:srgbClr val="FF0000"/>
                </a:solidFill>
                <a:latin typeface="Times New Roman" panose="02020603050405020304" pitchFamily="18" charset="0"/>
                <a:ea typeface="宋体" panose="02010600030101010101" pitchFamily="2" charset="-122"/>
              </a:rPr>
              <a:t>&gt;2</a:t>
            </a:r>
            <a:r>
              <a:rPr lang="en-US" sz="2400" b="0" i="1">
                <a:solidFill>
                  <a:srgbClr val="FF0000"/>
                </a:solidFill>
                <a:latin typeface="Times New Roman" panose="02020603050405020304" pitchFamily="18" charset="0"/>
                <a:ea typeface="宋体" panose="02010600030101010101" pitchFamily="2" charset="-122"/>
              </a:rPr>
              <a:t>f</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
        <p:nvSpPr>
          <p:cNvPr id="8" name="文本框 7"/>
          <p:cNvSpPr txBox="1"/>
          <p:nvPr/>
        </p:nvSpPr>
        <p:spPr>
          <a:xfrm>
            <a:off x="3981450" y="1982470"/>
            <a:ext cx="84391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倒立</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5386070" y="1982470"/>
            <a:ext cx="1078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放大</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6685280" y="1991360"/>
            <a:ext cx="93726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实</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8839835" y="1991360"/>
            <a:ext cx="282067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投影仪</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FF0000"/>
                </a:solidFill>
                <a:latin typeface="Times New Roman" panose="02020603050405020304" pitchFamily="18" charset="0"/>
                <a:ea typeface="宋体" panose="02010600030101010101" pitchFamily="2" charset="-122"/>
              </a:rPr>
              <a:t>或幻灯机</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791845" y="4740275"/>
            <a:ext cx="5080000" cy="460375"/>
          </a:xfrm>
          <a:prstGeom prst="rect">
            <a:avLst/>
          </a:prstGeom>
          <a:noFill/>
          <a:ln w="9525">
            <a:noFill/>
          </a:ln>
        </p:spPr>
        <p:txBody>
          <a:bodyPr>
            <a:spAutoFit/>
          </a:bodyPr>
          <a:p>
            <a:pPr indent="0"/>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5)</a:t>
            </a:r>
            <a:endParaRPr lang="zh-CN" altLang="en-US" sz="2400"/>
          </a:p>
        </p:txBody>
      </p:sp>
      <p:pic>
        <p:nvPicPr>
          <p:cNvPr id="14" name="图片 -2147482401" descr="C:\Documents and Settings\Administrator\桌面\江西物理(JK)\N66.TIF"/>
          <p:cNvPicPr>
            <a:picLocks noChangeAspect="1"/>
          </p:cNvPicPr>
          <p:nvPr/>
        </p:nvPicPr>
        <p:blipFill>
          <a:blip r:embed="rId5" r:link="rId6"/>
          <a:stretch>
            <a:fillRect/>
          </a:stretch>
        </p:blipFill>
        <p:spPr>
          <a:xfrm>
            <a:off x="1640205" y="4070985"/>
            <a:ext cx="4842510" cy="1630045"/>
          </a:xfrm>
          <a:prstGeom prst="rect">
            <a:avLst/>
          </a:prstGeom>
          <a:noFill/>
          <a:ln w="9525">
            <a:noFill/>
          </a:ln>
        </p:spPr>
      </p:pic>
      <p:sp>
        <p:nvSpPr>
          <p:cNvPr id="19" name="文本框 18"/>
          <p:cNvSpPr txBox="1"/>
          <p:nvPr/>
        </p:nvSpPr>
        <p:spPr>
          <a:xfrm>
            <a:off x="791845" y="5774055"/>
            <a:ext cx="11498580" cy="460375"/>
          </a:xfrm>
          <a:prstGeom prst="rect">
            <a:avLst/>
          </a:prstGeom>
          <a:noFill/>
          <a:ln w="9525">
            <a:noFill/>
          </a:ln>
        </p:spPr>
        <p:txBody>
          <a:bodyPr wrap="square">
            <a:spAutoFit/>
          </a:bodyPr>
          <a:p>
            <a:pPr indent="0"/>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&lt;</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zh-CN" sz="2400" b="0">
                <a:latin typeface="Times New Roman" panose="02020603050405020304" pitchFamily="18" charset="0"/>
                <a:ea typeface="宋体" panose="02010600030101010101" pitchFamily="2" charset="-122"/>
                <a:cs typeface="Times New Roman" panose="02020603050405020304" pitchFamily="18" charset="0"/>
              </a:rPr>
              <a:t>，成</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像，应用：</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文本框 19"/>
          <p:cNvSpPr txBox="1"/>
          <p:nvPr/>
        </p:nvSpPr>
        <p:spPr>
          <a:xfrm>
            <a:off x="2134870" y="5702935"/>
            <a:ext cx="101600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正立</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1" name="文本框 20"/>
          <p:cNvSpPr txBox="1"/>
          <p:nvPr/>
        </p:nvSpPr>
        <p:spPr>
          <a:xfrm>
            <a:off x="3622675" y="5705475"/>
            <a:ext cx="9067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放大</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22" name="文本框 21"/>
          <p:cNvSpPr txBox="1"/>
          <p:nvPr/>
        </p:nvSpPr>
        <p:spPr>
          <a:xfrm>
            <a:off x="5311775" y="5705475"/>
            <a:ext cx="7493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虚</a:t>
            </a:r>
            <a:endParaRPr lang="zh-CN" altLang="en-US" sz="2400" b="0">
              <a:solidFill>
                <a:srgbClr val="FF0000"/>
              </a:solidFill>
              <a:ea typeface="宋体" panose="02010600030101010101" pitchFamily="2" charset="-122"/>
            </a:endParaRPr>
          </a:p>
        </p:txBody>
      </p:sp>
      <p:sp>
        <p:nvSpPr>
          <p:cNvPr id="23" name="文本框 22"/>
          <p:cNvSpPr txBox="1"/>
          <p:nvPr/>
        </p:nvSpPr>
        <p:spPr>
          <a:xfrm>
            <a:off x="7760970" y="5705475"/>
            <a:ext cx="12668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放大镜</a:t>
            </a:r>
            <a:endParaRPr lang="zh-CN" altLang="en-US" sz="2400" b="0">
              <a:solidFill>
                <a:srgbClr val="FF0000"/>
              </a:solidFill>
              <a:ea typeface="宋体" panose="02010600030101010101" pitchFamily="2" charset="-122"/>
            </a:endParaRPr>
          </a:p>
        </p:txBody>
      </p:sp>
      <p:grpSp>
        <p:nvGrpSpPr>
          <p:cNvPr id="24" name="组合 23"/>
          <p:cNvGrpSpPr/>
          <p:nvPr/>
        </p:nvGrpSpPr>
        <p:grpSpPr>
          <a:xfrm>
            <a:off x="9403715" y="3385185"/>
            <a:ext cx="1841500" cy="1815723"/>
            <a:chOff x="3914" y="4432"/>
            <a:chExt cx="3298" cy="3196"/>
          </a:xfrm>
        </p:grpSpPr>
        <p:grpSp>
          <p:nvGrpSpPr>
            <p:cNvPr id="25" name="组合 24"/>
            <p:cNvGrpSpPr/>
            <p:nvPr/>
          </p:nvGrpSpPr>
          <p:grpSpPr>
            <a:xfrm>
              <a:off x="3914" y="4432"/>
              <a:ext cx="3298" cy="2934"/>
              <a:chOff x="3914" y="4432"/>
              <a:chExt cx="3298" cy="2934"/>
            </a:xfrm>
          </p:grpSpPr>
          <p:sp>
            <p:nvSpPr>
              <p:cNvPr id="26" name="矩形 25"/>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28" name="圆角矩形 27"/>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9" name="流程图: 终止 28"/>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0" name="组合 7"/>
                <p:cNvGrpSpPr/>
                <p:nvPr/>
              </p:nvGrpSpPr>
              <p:grpSpPr>
                <a:xfrm rot="0">
                  <a:off x="4951" y="6931"/>
                  <a:ext cx="578" cy="566"/>
                  <a:chOff x="13340" y="9527"/>
                  <a:chExt cx="680" cy="680"/>
                </a:xfrm>
              </p:grpSpPr>
              <p:sp>
                <p:nvSpPr>
                  <p:cNvPr id="31" name="椭圆 30"/>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2" name="流程图: 摘录 31"/>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3" name="文本框 32"/>
            <p:cNvSpPr txBox="1"/>
            <p:nvPr/>
          </p:nvSpPr>
          <p:spPr>
            <a:xfrm>
              <a:off x="3997" y="4542"/>
              <a:ext cx="3164" cy="3086"/>
            </a:xfrm>
            <a:prstGeom prst="rect">
              <a:avLst/>
            </a:prstGeom>
            <a:noFill/>
            <a:ln>
              <a:noFill/>
            </a:ln>
          </p:spPr>
          <p:txBody>
            <a:bodyPr wrap="square" rtlCol="0">
              <a:spAutoFit/>
            </a:bodyPr>
            <a:p>
              <a:pPr algn="ctr">
                <a:lnSpc>
                  <a:spcPct val="150000"/>
                </a:lnSpc>
              </a:pPr>
              <a:r>
                <a:rPr lang="en-US" altLang="zh-CN" sz="2400" b="1">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a:latin typeface="黑体" panose="02010609060101010101" pitchFamily="49" charset="-122"/>
                  <a:ea typeface="黑体" panose="02010609060101010101" pitchFamily="49" charset="-122"/>
                  <a:sym typeface="+mn-ea"/>
                </a:rPr>
                <a:t>动画见超值配赠</a:t>
              </a:r>
              <a:endParaRPr lang="zh-CN" altLang="en-US" sz="2400" b="1">
                <a:latin typeface="黑体" panose="02010609060101010101" pitchFamily="49" charset="-122"/>
                <a:ea typeface="黑体" panose="02010609060101010101" pitchFamily="49" charset="-122"/>
              </a:endParaRPr>
            </a:p>
            <a:p>
              <a:pPr algn="ctr">
                <a:lnSpc>
                  <a:spcPct val="150000"/>
                </a:lnSpc>
              </a:pPr>
              <a:endParaRPr lang="zh-CN" altLang="en-US" sz="2400" b="1">
                <a:latin typeface="黑体" panose="02010609060101010101" pitchFamily="49" charset="-122"/>
                <a:ea typeface="黑体" panose="02010609060101010101" pitchFamily="49" charset="-122"/>
              </a:endParaRPr>
            </a:p>
          </p:txBody>
        </p:sp>
      </p:grpSp>
      <p:sp>
        <p:nvSpPr>
          <p:cNvPr id="43" name="流程图: 终止 42">
            <a:hlinkClick r:id="rId7" action="ppaction://hlinksldjump"/>
          </p:cNvPr>
          <p:cNvSpPr/>
          <p:nvPr/>
        </p:nvSpPr>
        <p:spPr>
          <a:xfrm>
            <a:off x="9144000" y="55981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P spid="20" grpId="0"/>
      <p:bldP spid="20" grpId="1"/>
      <p:bldP spid="21" grpId="0"/>
      <p:bldP spid="21" grpId="1"/>
      <p:bldP spid="22" grpId="0"/>
      <p:bldP spid="22" grpId="1"/>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38200" y="82105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记忆口诀</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35305" y="1185545"/>
            <a:ext cx="11518265" cy="5367020"/>
          </a:xfrm>
          <a:prstGeom prst="rect">
            <a:avLst/>
          </a:prstGeom>
          <a:noFill/>
          <a:ln w="9525">
            <a:noFill/>
          </a:ln>
        </p:spPr>
        <p:txBody>
          <a:bodyPr wrap="square">
            <a:spAutoFit/>
          </a:bodyPr>
          <a:p>
            <a:pPr indent="0" fontAlgn="auto">
              <a:lnSpc>
                <a:spcPct val="13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静态规律</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如图</a:t>
            </a:r>
            <a:r>
              <a:rPr lang="en-US" sz="2400" b="0">
                <a:latin typeface="Times New Roman" panose="02020603050405020304" pitchFamily="18" charset="0"/>
                <a:ea typeface="宋体" panose="02010600030101010101" pitchFamily="2" charset="-122"/>
                <a:cs typeface="Times New Roman" panose="02020603050405020304" pitchFamily="18" charset="0"/>
              </a:rPr>
              <a:t>)①</a:t>
            </a:r>
            <a:r>
              <a:rPr lang="zh-CN" sz="2400" b="0" u="wavy">
                <a:latin typeface="Times New Roman" panose="02020603050405020304" pitchFamily="18" charset="0"/>
                <a:ea typeface="宋体" panose="02010600030101010101" pitchFamily="2" charset="-122"/>
                <a:cs typeface="Times New Roman" panose="02020603050405020304" pitchFamily="18" charset="0"/>
              </a:rPr>
              <a:t>一倍分虚实，内虚外实</a:t>
            </a:r>
            <a:r>
              <a:rPr lang="zh-CN" sz="2400" b="0">
                <a:latin typeface="Times New Roman" panose="02020603050405020304" pitchFamily="18" charset="0"/>
                <a:ea typeface="宋体" panose="02010600030101010101" pitchFamily="2" charset="-122"/>
                <a:cs typeface="Times New Roman" panose="02020603050405020304" pitchFamily="18" charset="0"/>
              </a:rPr>
              <a:t>．物体在一倍焦距以内成虚像，</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在一倍焦距以外成实像．</a:t>
            </a:r>
            <a:r>
              <a:rPr lang="en-US" sz="2400" b="0">
                <a:latin typeface="Times New Roman" panose="02020603050405020304" pitchFamily="18" charset="0"/>
                <a:ea typeface="宋体" panose="02010600030101010101" pitchFamily="2" charset="-122"/>
                <a:cs typeface="Times New Roman" panose="02020603050405020304" pitchFamily="18" charset="0"/>
              </a:rPr>
              <a:t>②</a:t>
            </a:r>
            <a:r>
              <a:rPr lang="zh-CN" sz="2400" b="0" u="wavy">
                <a:latin typeface="Times New Roman" panose="02020603050405020304" pitchFamily="18" charset="0"/>
                <a:ea typeface="宋体" panose="02010600030101010101" pitchFamily="2" charset="-122"/>
                <a:cs typeface="Times New Roman" panose="02020603050405020304" pitchFamily="18" charset="0"/>
              </a:rPr>
              <a:t>二倍分大小，远小近大</a:t>
            </a:r>
            <a:r>
              <a:rPr lang="zh-CN" sz="2400" b="0">
                <a:latin typeface="Times New Roman" panose="02020603050405020304" pitchFamily="18" charset="0"/>
                <a:ea typeface="宋体" panose="02010600030101010101" pitchFamily="2" charset="-122"/>
                <a:cs typeface="Times New Roman" panose="02020603050405020304" pitchFamily="18" charset="0"/>
              </a:rPr>
              <a:t>．物体在二倍焦距以外成缩小的实像，在一倍焦距和二倍焦距之间成放大的实像．</a:t>
            </a:r>
            <a:r>
              <a:rPr lang="en-US" sz="2400" b="0">
                <a:latin typeface="Times New Roman" panose="02020603050405020304" pitchFamily="18" charset="0"/>
                <a:ea typeface="宋体" panose="02010600030101010101" pitchFamily="2" charset="-122"/>
                <a:cs typeface="Times New Roman" panose="02020603050405020304" pitchFamily="18" charset="0"/>
              </a:rPr>
              <a:t>③</a:t>
            </a:r>
            <a:r>
              <a:rPr lang="zh-CN" sz="2400" b="0" u="wavy">
                <a:latin typeface="Times New Roman" panose="02020603050405020304" pitchFamily="18" charset="0"/>
                <a:ea typeface="宋体" panose="02010600030101010101" pitchFamily="2" charset="-122"/>
                <a:cs typeface="Times New Roman" panose="02020603050405020304" pitchFamily="18" charset="0"/>
              </a:rPr>
              <a:t>实像分居异侧倒，虚像则是同侧正．</a:t>
            </a:r>
            <a:r>
              <a:rPr lang="zh-CN" sz="2400" b="0">
                <a:latin typeface="Times New Roman" panose="02020603050405020304" pitchFamily="18" charset="0"/>
                <a:ea typeface="宋体" panose="02010600030101010101" pitchFamily="2" charset="-122"/>
                <a:cs typeface="Times New Roman" panose="02020603050405020304" pitchFamily="18" charset="0"/>
              </a:rPr>
              <a:t>实像总是倒立的且和物体在透镜的异侧，虚像总是正立的且和物体在透镜的同侧．</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(2)动态规律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①成实像时，</a:t>
            </a:r>
            <a:r>
              <a:rPr lang="zh-CN" sz="2400" u="wavy">
                <a:latin typeface="Times New Roman" panose="02020603050405020304" pitchFamily="18" charset="0"/>
                <a:ea typeface="宋体" panose="02010600030101010101" pitchFamily="2" charset="-122"/>
                <a:cs typeface="Times New Roman" panose="02020603050405020304" pitchFamily="18" charset="0"/>
              </a:rPr>
              <a:t>物近像远像变大，物远像近像变小(记忆口诀：物追像跑，物走像追)</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②成虚像时，</a:t>
            </a:r>
            <a:r>
              <a:rPr lang="zh-CN" sz="2400" u="wavy">
                <a:latin typeface="Times New Roman" panose="02020603050405020304" pitchFamily="18" charset="0"/>
                <a:ea typeface="宋体" panose="02010600030101010101" pitchFamily="2" charset="-122"/>
                <a:cs typeface="Times New Roman" panose="02020603050405020304" pitchFamily="18" charset="0"/>
              </a:rPr>
              <a:t>物近像近像变小</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3" name="组合 2"/>
          <p:cNvGrpSpPr/>
          <p:nvPr/>
        </p:nvGrpSpPr>
        <p:grpSpPr>
          <a:xfrm>
            <a:off x="9554191" y="1830877"/>
            <a:ext cx="1841404" cy="1815628"/>
            <a:chOff x="3914" y="4432"/>
            <a:chExt cx="3298" cy="3196"/>
          </a:xfrm>
        </p:grpSpPr>
        <p:grpSp>
          <p:nvGrpSpPr>
            <p:cNvPr id="31" name="组合 30"/>
            <p:cNvGrpSpPr/>
            <p:nvPr/>
          </p:nvGrpSpPr>
          <p:grpSpPr>
            <a:xfrm>
              <a:off x="3914" y="4432"/>
              <a:ext cx="3298" cy="2934"/>
              <a:chOff x="3914" y="4432"/>
              <a:chExt cx="3298" cy="2934"/>
            </a:xfrm>
          </p:grpSpPr>
          <p:sp>
            <p:nvSpPr>
              <p:cNvPr id="32" name="矩形 3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3" name="组合 32"/>
              <p:cNvGrpSpPr/>
              <p:nvPr/>
            </p:nvGrpSpPr>
            <p:grpSpPr>
              <a:xfrm>
                <a:off x="3914" y="4432"/>
                <a:ext cx="3298" cy="2935"/>
                <a:chOff x="3288" y="4279"/>
                <a:chExt cx="4119" cy="3575"/>
              </a:xfrm>
            </p:grpSpPr>
            <p:sp>
              <p:nvSpPr>
                <p:cNvPr id="34" name="圆角矩形 33"/>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35" name="流程图: 终止 34"/>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36" name="组合 7"/>
                <p:cNvGrpSpPr/>
                <p:nvPr/>
              </p:nvGrpSpPr>
              <p:grpSpPr>
                <a:xfrm>
                  <a:off x="4951" y="6931"/>
                  <a:ext cx="578" cy="566"/>
                  <a:chOff x="13340" y="9527"/>
                  <a:chExt cx="680" cy="680"/>
                </a:xfrm>
              </p:grpSpPr>
              <p:sp>
                <p:nvSpPr>
                  <p:cNvPr id="37" name="椭圆 36"/>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8" name="流程图: 摘录 37"/>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9" name="文本框 21"/>
            <p:cNvSpPr txBox="1"/>
            <p:nvPr/>
          </p:nvSpPr>
          <p:spPr>
            <a:xfrm>
              <a:off x="3997" y="4542"/>
              <a:ext cx="3164" cy="3086"/>
            </a:xfrm>
            <a:prstGeom prst="rect">
              <a:avLst/>
            </a:prstGeom>
            <a:noFill/>
            <a:ln>
              <a:noFill/>
            </a:ln>
          </p:spPr>
          <p:txBody>
            <a:bodyPr wrap="square" rtlCol="0">
              <a:spAutoFit/>
            </a:bodyPr>
            <a:p>
              <a:pPr algn="ctr">
                <a:lnSpc>
                  <a:spcPct val="150000"/>
                </a:lnSpc>
              </a:pPr>
              <a:r>
                <a:rPr lang="en-US" altLang="zh-CN" sz="2400" b="1" dirty="0">
                  <a:latin typeface="Times New Roman" panose="02020603050405020304" pitchFamily="18" charset="0"/>
                  <a:ea typeface="黑体" panose="02010609060101010101" pitchFamily="49" charset="-122"/>
                  <a:cs typeface="Times New Roman" panose="02020603050405020304" pitchFamily="18" charset="0"/>
                  <a:sym typeface="+mn-ea"/>
                </a:rPr>
                <a:t>Flash</a:t>
              </a:r>
              <a:r>
                <a:rPr lang="zh-CN" altLang="en-US" sz="2400" b="1" dirty="0">
                  <a:latin typeface="黑体" panose="02010609060101010101" pitchFamily="49" charset="-122"/>
                  <a:ea typeface="黑体" panose="02010609060101010101" pitchFamily="49" charset="-122"/>
                  <a:sym typeface="+mn-ea"/>
                </a:rPr>
                <a:t>动画见超值配赠</a:t>
              </a:r>
              <a:endParaRPr lang="zh-CN" altLang="en-US" sz="2400" b="1" dirty="0">
                <a:latin typeface="黑体" panose="02010609060101010101" pitchFamily="49" charset="-122"/>
                <a:ea typeface="黑体" panose="02010609060101010101" pitchFamily="49" charset="-122"/>
              </a:endParaRPr>
            </a:p>
            <a:p>
              <a:pPr algn="ctr">
                <a:lnSpc>
                  <a:spcPct val="150000"/>
                </a:lnSpc>
              </a:pPr>
              <a:endParaRPr lang="zh-CN" altLang="en-US" sz="2400" b="1" dirty="0">
                <a:latin typeface="黑体" panose="02010609060101010101" pitchFamily="49" charset="-122"/>
                <a:ea typeface="黑体" panose="02010609060101010101" pitchFamily="49" charset="-122"/>
              </a:endParaRPr>
            </a:p>
          </p:txBody>
        </p:sp>
      </p:grpSp>
      <p:pic>
        <p:nvPicPr>
          <p:cNvPr id="6" name="图片 -214748249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353560" y="1692275"/>
            <a:ext cx="4991100" cy="1614805"/>
          </a:xfrm>
          <a:prstGeom prst="rect">
            <a:avLst/>
          </a:prstGeom>
          <a:noFill/>
          <a:ln w="9525">
            <a:noFill/>
          </a:ln>
        </p:spPr>
      </p:pic>
      <p:sp>
        <p:nvSpPr>
          <p:cNvPr id="43" name="流程图: 终止 42">
            <a:hlinkClick r:id="rId3" action="ppaction://hlinksldjump"/>
          </p:cNvPr>
          <p:cNvSpPr/>
          <p:nvPr/>
        </p:nvSpPr>
        <p:spPr>
          <a:xfrm>
            <a:off x="9401810" y="90932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30885" y="132905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显微镜和望远镜</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2" name="表格 1"/>
          <p:cNvGraphicFramePr/>
          <p:nvPr>
            <p:custDataLst>
              <p:tags r:id="rId2"/>
            </p:custDataLst>
          </p:nvPr>
        </p:nvGraphicFramePr>
        <p:xfrm>
          <a:off x="730885" y="2254885"/>
          <a:ext cx="10619105" cy="3761740"/>
        </p:xfrm>
        <a:graphic>
          <a:graphicData uri="http://schemas.openxmlformats.org/drawingml/2006/table">
            <a:tbl>
              <a:tblPr firstRow="1" bandRow="1">
                <a:tableStyleId>{5940675A-B579-460E-94D1-54222C63F5DA}</a:tableStyleId>
              </a:tblPr>
              <a:tblGrid>
                <a:gridCol w="2040255"/>
                <a:gridCol w="4289425"/>
                <a:gridCol w="428942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显微镜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望远镜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87515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靠近被测物体的一组透镜，它的作用是使物体形成倒立、______</a:t>
                      </a:r>
                      <a:r>
                        <a:rPr lang="zh-CN" sz="2400" b="0">
                          <a:latin typeface="Times New Roman" panose="02020603050405020304" pitchFamily="18" charset="0"/>
                          <a:ea typeface="宋体" panose="02010600030101010101" pitchFamily="2" charset="-122"/>
                          <a:cs typeface="Times New Roman" panose="02020603050405020304" pitchFamily="18" charset="0"/>
                        </a:rPr>
                        <a:t>的实像</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靠近被测物体的一组透镜，它的作用是使远处的物体成倒立、______</a:t>
                      </a:r>
                      <a:r>
                        <a:rPr lang="zh-CN" sz="2400" b="0">
                          <a:latin typeface="Times New Roman" panose="02020603050405020304" pitchFamily="18" charset="0"/>
                          <a:ea typeface="宋体" panose="02010600030101010101" pitchFamily="2" charset="-122"/>
                          <a:cs typeface="Times New Roman" panose="02020603050405020304" pitchFamily="18" charset="0"/>
                        </a:rPr>
                        <a:t>的实像</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3794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目镜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靠近眼睛的一组透镜</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其作用相当于放大镜</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成正立、放大的</a:t>
                      </a:r>
                      <a:r>
                        <a:rPr lang="en-US" sz="2400" b="0">
                          <a:latin typeface="Times New Roman" panose="02020603050405020304" pitchFamily="18" charset="0"/>
                          <a:ea typeface="宋体" panose="02010600030101010101" pitchFamily="2" charset="-122"/>
                          <a:cs typeface="宋体" panose="02010600030101010101" pitchFamily="2" charset="-122"/>
                        </a:rPr>
                        <a:t>虚像</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864485" y="4075430"/>
            <a:ext cx="10769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a:t>
            </a:r>
            <a:endParaRPr lang="zh-CN" altLang="en-US" sz="2400" b="0">
              <a:solidFill>
                <a:srgbClr val="FF0000"/>
              </a:solidFill>
              <a:ea typeface="宋体" panose="02010600030101010101" pitchFamily="2" charset="-122"/>
            </a:endParaRPr>
          </a:p>
        </p:txBody>
      </p:sp>
      <p:sp>
        <p:nvSpPr>
          <p:cNvPr id="4" name="文本框 3"/>
          <p:cNvSpPr txBox="1"/>
          <p:nvPr/>
        </p:nvSpPr>
        <p:spPr>
          <a:xfrm>
            <a:off x="7195820" y="4057650"/>
            <a:ext cx="9429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sz="2400" b="0">
              <a:solidFill>
                <a:srgbClr val="FF0000"/>
              </a:solidFill>
              <a:ea typeface="宋体" panose="02010600030101010101" pitchFamily="2" charset="-122"/>
            </a:endParaRPr>
          </a:p>
        </p:txBody>
      </p:sp>
      <p:sp>
        <p:nvSpPr>
          <p:cNvPr id="43" name="流程图: 终止 42">
            <a:hlinkClick r:id="rId3" action="ppaction://hlinksldjump"/>
          </p:cNvPr>
          <p:cNvSpPr/>
          <p:nvPr/>
        </p:nvSpPr>
        <p:spPr>
          <a:xfrm>
            <a:off x="9315450" y="13290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20420" y="1016000"/>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sp>
        <p:nvSpPr>
          <p:cNvPr id="2" name="文本框 1"/>
          <p:cNvSpPr txBox="1"/>
          <p:nvPr/>
        </p:nvSpPr>
        <p:spPr>
          <a:xfrm>
            <a:off x="687070" y="1550035"/>
            <a:ext cx="10734675" cy="2306955"/>
          </a:xfrm>
          <a:prstGeom prst="rect">
            <a:avLst/>
          </a:prstGeom>
          <a:noFill/>
          <a:ln w="9525">
            <a:noFill/>
          </a:ln>
        </p:spPr>
        <p:txBody>
          <a:bodyPr wrap="square">
            <a:spAutoFit/>
          </a:bodyPr>
          <a:p>
            <a:pPr indent="0"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黑体" panose="02010609060101010101" pitchFamily="49" charset="-122"/>
                <a:ea typeface="黑体" panose="02010609060101010101" pitchFamily="49" charset="-122"/>
                <a:cs typeface="Times New Roman" panose="02020603050405020304" pitchFamily="18" charset="0"/>
              </a:rPr>
              <a:t>命题点：透镜对光的作用、焦距的测量</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如图所示，将凸透镜正对着太阳光，前后移动纸片，直到在纸片上得到一最小、最亮的光点，测得光点到凸透镜光心的距离是</a:t>
            </a:r>
            <a:r>
              <a:rPr lang="en-US" sz="2400">
                <a:latin typeface="Times New Roman" panose="02020603050405020304" pitchFamily="18" charset="0"/>
                <a:ea typeface="宋体" panose="02010600030101010101" pitchFamily="2" charset="-122"/>
                <a:cs typeface="Times New Roman" panose="02020603050405020304" pitchFamily="18" charset="0"/>
              </a:rPr>
              <a:t>10 cm</a:t>
            </a:r>
            <a:r>
              <a:rPr lang="zh-CN" sz="2400">
                <a:latin typeface="Times New Roman" panose="02020603050405020304" pitchFamily="18" charset="0"/>
                <a:ea typeface="宋体" panose="02010600030101010101" pitchFamily="2" charset="-122"/>
                <a:cs typeface="Times New Roman" panose="02020603050405020304" pitchFamily="18" charset="0"/>
              </a:rPr>
              <a:t>，光点是由凸透镜对光的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作用形成的，该凸透镜的焦距是</a:t>
            </a:r>
            <a:r>
              <a:rPr lang="en-US" sz="2400">
                <a:latin typeface="Times New Roman" panose="02020603050405020304" pitchFamily="18" charset="0"/>
                <a:ea typeface="宋体" panose="02010600030101010101" pitchFamily="2" charset="-122"/>
                <a:cs typeface="Times New Roman" panose="02020603050405020304" pitchFamily="18" charset="0"/>
              </a:rPr>
              <a:t>________cm.</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40" descr="C:\Documents and Settings\Administrator\桌面\江西物理(JK)\N67.TIF"/>
          <p:cNvPicPr>
            <a:picLocks noChangeAspect="1"/>
          </p:cNvPicPr>
          <p:nvPr/>
        </p:nvPicPr>
        <p:blipFill>
          <a:blip r:embed="rId2" r:link="rId3"/>
          <a:stretch>
            <a:fillRect/>
          </a:stretch>
        </p:blipFill>
        <p:spPr>
          <a:xfrm>
            <a:off x="8182610" y="3856990"/>
            <a:ext cx="2226310" cy="1626870"/>
          </a:xfrm>
          <a:prstGeom prst="rect">
            <a:avLst/>
          </a:prstGeom>
          <a:noFill/>
          <a:ln w="9525">
            <a:noFill/>
          </a:ln>
        </p:spPr>
      </p:pic>
      <p:sp>
        <p:nvSpPr>
          <p:cNvPr id="4" name="文本框 3"/>
          <p:cNvSpPr txBox="1"/>
          <p:nvPr/>
        </p:nvSpPr>
        <p:spPr>
          <a:xfrm>
            <a:off x="8182610" y="5741035"/>
            <a:ext cx="2356485"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P91</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5.1</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4)</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1226820" y="3272155"/>
            <a:ext cx="10318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会聚</a:t>
            </a:r>
            <a:endParaRPr lang="zh-CN" altLang="en-US" sz="2400" b="0">
              <a:solidFill>
                <a:srgbClr val="FF0000"/>
              </a:solidFill>
              <a:ea typeface="宋体" panose="02010600030101010101" pitchFamily="2" charset="-122"/>
            </a:endParaRPr>
          </a:p>
        </p:txBody>
      </p:sp>
      <p:sp>
        <p:nvSpPr>
          <p:cNvPr id="8" name="文本框 7"/>
          <p:cNvSpPr txBox="1"/>
          <p:nvPr/>
        </p:nvSpPr>
        <p:spPr>
          <a:xfrm>
            <a:off x="6972300" y="3272155"/>
            <a:ext cx="8394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10</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7210" y="1087755"/>
            <a:ext cx="11381740" cy="230695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命题点：视力的矫正</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每年</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月</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日是全国</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爱眼日</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，爱眼日设立是希望全国人民特别是青少年要预防近视，珍爱光明，如图所示</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图表示近视眼的成像示意图，应该配戴由</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透镜制成的眼镜来矫正．</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38"/>
          <p:cNvPicPr>
            <a:picLocks noChangeAspect="1"/>
          </p:cNvPicPr>
          <p:nvPr/>
        </p:nvPicPr>
        <p:blipFill>
          <a:blip r:embed="rId1"/>
          <a:stretch>
            <a:fillRect/>
          </a:stretch>
        </p:blipFill>
        <p:spPr>
          <a:xfrm>
            <a:off x="5918200" y="3110230"/>
            <a:ext cx="1779270" cy="2223770"/>
          </a:xfrm>
          <a:prstGeom prst="rect">
            <a:avLst/>
          </a:prstGeom>
          <a:noFill/>
          <a:ln w="9525">
            <a:noFill/>
          </a:ln>
        </p:spPr>
      </p:pic>
      <p:sp>
        <p:nvSpPr>
          <p:cNvPr id="3" name="文本框 2"/>
          <p:cNvSpPr txBox="1"/>
          <p:nvPr/>
        </p:nvSpPr>
        <p:spPr>
          <a:xfrm>
            <a:off x="6064250" y="5334000"/>
            <a:ext cx="2097405" cy="645160"/>
          </a:xfrm>
          <a:prstGeom prst="rect">
            <a:avLst/>
          </a:prstGeom>
          <a:noFill/>
          <a:ln w="9525">
            <a:noFill/>
          </a:ln>
        </p:spPr>
        <p:txBody>
          <a:bodyPr wrap="square">
            <a:spAutoFit/>
          </a:bodyPr>
          <a:p>
            <a:pPr indent="0" fontAlgn="auto">
              <a:lnSpc>
                <a:spcPct val="100000"/>
              </a:lnSpc>
            </a:pPr>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P101</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5.4</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4</a:t>
            </a:r>
            <a:r>
              <a:rPr lang="zh-CN" b="0">
                <a:latin typeface="Times New Roman" panose="02020603050405020304" pitchFamily="18" charset="0"/>
                <a:ea typeface="宋体" panose="02010600030101010101" pitchFamily="2" charset="-122"/>
                <a:cs typeface="Times New Roman" panose="02020603050405020304" pitchFamily="18" charset="0"/>
              </a:rPr>
              <a:t>甲、图</a:t>
            </a:r>
            <a:r>
              <a:rPr lang="en-US" b="0">
                <a:latin typeface="Times New Roman" panose="02020603050405020304" pitchFamily="18" charset="0"/>
                <a:ea typeface="宋体" panose="02010600030101010101" pitchFamily="2" charset="-122"/>
                <a:cs typeface="Times New Roman" panose="02020603050405020304" pitchFamily="18" charset="0"/>
              </a:rPr>
              <a:t>5.4</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甲</a:t>
            </a:r>
            <a:r>
              <a:rPr lang="en-US"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091305" y="2277745"/>
            <a:ext cx="808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乙</a:t>
            </a:r>
            <a:endParaRPr lang="zh-CN" altLang="en-US" sz="2400" b="0">
              <a:solidFill>
                <a:srgbClr val="FF0000"/>
              </a:solidFill>
              <a:ea typeface="宋体" panose="02010600030101010101" pitchFamily="2" charset="-122"/>
            </a:endParaRPr>
          </a:p>
        </p:txBody>
      </p:sp>
      <p:sp>
        <p:nvSpPr>
          <p:cNvPr id="5" name="文本框 4"/>
          <p:cNvSpPr txBox="1"/>
          <p:nvPr/>
        </p:nvSpPr>
        <p:spPr>
          <a:xfrm>
            <a:off x="10394315" y="2277745"/>
            <a:ext cx="868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凹</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1345" y="1033780"/>
            <a:ext cx="11197590" cy="286131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命题点：凸透镜成像规律的应用</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如图所示，在一个圆柱形的玻璃瓶中装满水，将一支铅笔水平地放在玻璃瓶的一侧，使铅笔由靠近玻璃瓶的位置向远处慢慢地移动，在此过程中透过玻璃瓶会看到铅笔尖会逐渐</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变长</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，到某一位置以后，铅笔尖的方向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[2019</a:t>
            </a:r>
            <a:r>
              <a:rPr lang="zh-CN" sz="2400">
                <a:latin typeface="Times New Roman" panose="02020603050405020304" pitchFamily="18" charset="0"/>
                <a:ea typeface="宋体" panose="02010600030101010101" pitchFamily="2" charset="-122"/>
                <a:cs typeface="Times New Roman" panose="02020603050405020304" pitchFamily="18" charset="0"/>
              </a:rPr>
              <a:t>沈阳</a:t>
            </a:r>
            <a:r>
              <a:rPr lang="en-US" sz="2400">
                <a:latin typeface="Times New Roman" panose="02020603050405020304" pitchFamily="18" charset="0"/>
                <a:ea typeface="宋体" panose="02010600030101010101" pitchFamily="2" charset="-122"/>
                <a:cs typeface="Times New Roman" panose="02020603050405020304" pitchFamily="18" charset="0"/>
              </a:rPr>
              <a:t>22(4)</a:t>
            </a:r>
            <a:r>
              <a:rPr lang="zh-CN" sz="2400">
                <a:latin typeface="Times New Roman" panose="02020603050405020304" pitchFamily="18" charset="0"/>
                <a:ea typeface="宋体" panose="02010600030101010101" pitchFamily="2" charset="-122"/>
                <a:cs typeface="Times New Roman" panose="02020603050405020304" pitchFamily="18" charset="0"/>
              </a:rPr>
              <a:t>题改编</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37"/>
          <p:cNvPicPr>
            <a:picLocks noChangeAspect="1"/>
          </p:cNvPicPr>
          <p:nvPr/>
        </p:nvPicPr>
        <p:blipFill>
          <a:blip r:embed="rId1"/>
          <a:stretch>
            <a:fillRect/>
          </a:stretch>
        </p:blipFill>
        <p:spPr>
          <a:xfrm>
            <a:off x="6172200" y="3627755"/>
            <a:ext cx="3683635" cy="1844675"/>
          </a:xfrm>
          <a:prstGeom prst="rect">
            <a:avLst/>
          </a:prstGeom>
          <a:noFill/>
          <a:ln w="9525">
            <a:noFill/>
          </a:ln>
        </p:spPr>
      </p:pic>
      <p:sp>
        <p:nvSpPr>
          <p:cNvPr id="3" name="文本框 2"/>
          <p:cNvSpPr txBox="1"/>
          <p:nvPr/>
        </p:nvSpPr>
        <p:spPr>
          <a:xfrm>
            <a:off x="6925310" y="5587365"/>
            <a:ext cx="2594610"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P99</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5.3</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3)</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830830" y="2762885"/>
            <a:ext cx="9429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变长</a:t>
            </a:r>
            <a:endParaRPr lang="zh-CN" altLang="en-US" sz="2400" b="0">
              <a:solidFill>
                <a:srgbClr val="FF0000"/>
              </a:solidFill>
              <a:ea typeface="宋体" panose="02010600030101010101" pitchFamily="2" charset="-122"/>
            </a:endParaRPr>
          </a:p>
        </p:txBody>
      </p:sp>
      <p:sp>
        <p:nvSpPr>
          <p:cNvPr id="5" name="文本框 4"/>
          <p:cNvSpPr txBox="1"/>
          <p:nvPr/>
        </p:nvSpPr>
        <p:spPr>
          <a:xfrm>
            <a:off x="1049655" y="3330575"/>
            <a:ext cx="10477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改变</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4015" y="1279525"/>
            <a:ext cx="11464290" cy="175323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命题点：凸透镜成像规律的应用</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如图所示，来自物体</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人或景物</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的光经过照相机镜头后会聚于胶片上，形成被照物体的像</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照相机的镜头相当于一个</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，所成的是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像</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43" descr="C:\Documents and Settings\Administrator\桌面\江西物理(JK)\N70.TIF"/>
          <p:cNvPicPr>
            <a:picLocks noChangeAspect="1"/>
          </p:cNvPicPr>
          <p:nvPr/>
        </p:nvPicPr>
        <p:blipFill>
          <a:blip r:embed="rId1" r:link="rId2"/>
          <a:stretch>
            <a:fillRect/>
          </a:stretch>
        </p:blipFill>
        <p:spPr>
          <a:xfrm>
            <a:off x="7266305" y="3426460"/>
            <a:ext cx="2954655" cy="1827530"/>
          </a:xfrm>
          <a:prstGeom prst="rect">
            <a:avLst/>
          </a:prstGeom>
          <a:noFill/>
          <a:ln w="9525">
            <a:noFill/>
          </a:ln>
        </p:spPr>
      </p:pic>
      <p:sp>
        <p:nvSpPr>
          <p:cNvPr id="3" name="文本框 2"/>
          <p:cNvSpPr txBox="1"/>
          <p:nvPr/>
        </p:nvSpPr>
        <p:spPr>
          <a:xfrm>
            <a:off x="7483475" y="5374640"/>
            <a:ext cx="2520315"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P94</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5.2</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1</a:t>
            </a:r>
            <a:r>
              <a:rPr lang="zh-CN" b="0">
                <a:latin typeface="Times New Roman" panose="02020603050405020304" pitchFamily="18" charset="0"/>
                <a:ea typeface="宋体" panose="02010600030101010101" pitchFamily="2" charset="-122"/>
                <a:cs typeface="Times New Roman" panose="02020603050405020304" pitchFamily="18" charset="0"/>
              </a:rPr>
              <a:t>乙</a:t>
            </a:r>
            <a:r>
              <a:rPr lang="en-US"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990465" y="2472690"/>
            <a:ext cx="11366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sz="2400" b="0">
              <a:solidFill>
                <a:srgbClr val="FF0000"/>
              </a:solidFill>
              <a:ea typeface="宋体" panose="02010600030101010101" pitchFamily="2" charset="-122"/>
            </a:endParaRPr>
          </a:p>
        </p:txBody>
      </p:sp>
      <p:sp>
        <p:nvSpPr>
          <p:cNvPr id="5" name="文本框 4"/>
          <p:cNvSpPr txBox="1"/>
          <p:nvPr/>
        </p:nvSpPr>
        <p:spPr>
          <a:xfrm>
            <a:off x="7864475" y="2472690"/>
            <a:ext cx="7645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实</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8495" y="789940"/>
            <a:ext cx="11033125" cy="230695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命题点：凸透镜成像规律的应用</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如图是教学使用的投影仪的成像原理，投影片经过镜头成倒立、</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放大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缩小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的像，要使屏幕上的像大些，镜头应</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靠近</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远离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投影片．</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44" descr="C:\Documents and Settings\Administrator\桌面\江西物理(JK)\N71.TIF"/>
          <p:cNvPicPr>
            <a:picLocks noChangeAspect="1"/>
          </p:cNvPicPr>
          <p:nvPr/>
        </p:nvPicPr>
        <p:blipFill>
          <a:blip r:embed="rId1" r:link="rId2"/>
          <a:stretch>
            <a:fillRect/>
          </a:stretch>
        </p:blipFill>
        <p:spPr>
          <a:xfrm>
            <a:off x="5930265" y="2432050"/>
            <a:ext cx="1889125" cy="3021330"/>
          </a:xfrm>
          <a:prstGeom prst="rect">
            <a:avLst/>
          </a:prstGeom>
          <a:noFill/>
          <a:ln w="9525">
            <a:noFill/>
          </a:ln>
        </p:spPr>
      </p:pic>
      <p:sp>
        <p:nvSpPr>
          <p:cNvPr id="3" name="文本框 2"/>
          <p:cNvSpPr txBox="1"/>
          <p:nvPr/>
        </p:nvSpPr>
        <p:spPr>
          <a:xfrm>
            <a:off x="5433060" y="5718175"/>
            <a:ext cx="2386330" cy="368300"/>
          </a:xfrm>
          <a:prstGeom prst="rect">
            <a:avLst/>
          </a:prstGeom>
          <a:noFill/>
          <a:ln w="9525">
            <a:noFill/>
          </a:ln>
        </p:spPr>
        <p:txBody>
          <a:bodyPr wrap="square">
            <a:spAutoFit/>
          </a:bodyPr>
          <a:p>
            <a:pPr indent="0"/>
            <a:r>
              <a:rPr lang="en-US" b="0">
                <a:latin typeface="Times New Roman" panose="02020603050405020304" pitchFamily="18" charset="0"/>
                <a:ea typeface="宋体" panose="02010600030101010101" pitchFamily="2" charset="-122"/>
                <a:cs typeface="Times New Roman" panose="02020603050405020304" pitchFamily="18" charset="0"/>
              </a:rPr>
              <a:t>(RJ</a:t>
            </a:r>
            <a:r>
              <a:rPr lang="zh-CN" b="0">
                <a:latin typeface="Times New Roman" panose="02020603050405020304" pitchFamily="18" charset="0"/>
                <a:ea typeface="宋体" panose="02010600030101010101" pitchFamily="2" charset="-122"/>
                <a:cs typeface="Times New Roman" panose="02020603050405020304" pitchFamily="18" charset="0"/>
              </a:rPr>
              <a:t>八上</a:t>
            </a:r>
            <a:r>
              <a:rPr lang="en-US" b="0">
                <a:latin typeface="Times New Roman" panose="02020603050405020304" pitchFamily="18" charset="0"/>
                <a:ea typeface="宋体" panose="02010600030101010101" pitchFamily="2" charset="-122"/>
                <a:cs typeface="Times New Roman" panose="02020603050405020304" pitchFamily="18" charset="0"/>
              </a:rPr>
              <a:t>P95 </a:t>
            </a:r>
            <a:r>
              <a:rPr lang="zh-CN" b="0">
                <a:latin typeface="Times New Roman" panose="02020603050405020304" pitchFamily="18" charset="0"/>
                <a:ea typeface="宋体" panose="02010600030101010101" pitchFamily="2" charset="-122"/>
                <a:cs typeface="Times New Roman" panose="02020603050405020304" pitchFamily="18" charset="0"/>
              </a:rPr>
              <a:t>图</a:t>
            </a:r>
            <a:r>
              <a:rPr lang="en-US" b="0">
                <a:latin typeface="Times New Roman" panose="02020603050405020304" pitchFamily="18" charset="0"/>
                <a:ea typeface="宋体" panose="02010600030101010101" pitchFamily="2" charset="-122"/>
                <a:cs typeface="Times New Roman" panose="02020603050405020304" pitchFamily="18" charset="0"/>
              </a:rPr>
              <a:t>5.2</a:t>
            </a:r>
            <a:r>
              <a:rPr lang="zh-CN" b="0">
                <a:latin typeface="Times New Roman" panose="02020603050405020304" pitchFamily="18" charset="0"/>
                <a:ea typeface="宋体" panose="02010600030101010101" pitchFamily="2" charset="-122"/>
                <a:cs typeface="Times New Roman" panose="02020603050405020304" pitchFamily="18" charset="0"/>
              </a:rPr>
              <a:t>－</a:t>
            </a:r>
            <a:r>
              <a:rPr lang="en-US" b="0">
                <a:latin typeface="Times New Roman" panose="02020603050405020304" pitchFamily="18" charset="0"/>
                <a:ea typeface="宋体" panose="02010600030101010101" pitchFamily="2" charset="-122"/>
                <a:cs typeface="Times New Roman" panose="02020603050405020304" pitchFamily="18" charset="0"/>
              </a:rPr>
              <a:t>3)</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9839325" y="1407160"/>
            <a:ext cx="10318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　</a:t>
            </a:r>
            <a:endParaRPr lang="zh-CN" altLang="en-US" sz="2400" b="0">
              <a:solidFill>
                <a:srgbClr val="FF0000"/>
              </a:solidFill>
              <a:ea typeface="宋体" panose="02010600030101010101" pitchFamily="2" charset="-122"/>
            </a:endParaRPr>
          </a:p>
        </p:txBody>
      </p:sp>
      <p:sp>
        <p:nvSpPr>
          <p:cNvPr id="5" name="文本框 4"/>
          <p:cNvSpPr txBox="1"/>
          <p:nvPr/>
        </p:nvSpPr>
        <p:spPr>
          <a:xfrm>
            <a:off x="8053070" y="1971675"/>
            <a:ext cx="11366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靠近</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4185" y="1185545"/>
            <a:ext cx="11272520" cy="230695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命题点：凸透镜成像规律的应用</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摄影师给卡通人照相，在对焦时，发现毛玻璃上卡通人像的位置如图甲所示，为了使毛玻璃上卡通人像的位置如图乙所示，摄影师应当将镜头适当地向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上</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下</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移，并且还要向</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右</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移</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45" descr="C:\Documents and Settings\Administrator\桌面\江西物理(JK)\N72.TIF"/>
          <p:cNvPicPr>
            <a:picLocks noChangeAspect="1"/>
          </p:cNvPicPr>
          <p:nvPr/>
        </p:nvPicPr>
        <p:blipFill>
          <a:blip r:embed="rId1" r:link="rId2"/>
          <a:stretch>
            <a:fillRect/>
          </a:stretch>
        </p:blipFill>
        <p:spPr>
          <a:xfrm>
            <a:off x="6553835" y="3582670"/>
            <a:ext cx="3488055" cy="2370455"/>
          </a:xfrm>
          <a:prstGeom prst="rect">
            <a:avLst/>
          </a:prstGeom>
          <a:noFill/>
          <a:ln w="9525">
            <a:noFill/>
          </a:ln>
        </p:spPr>
      </p:pic>
      <p:sp>
        <p:nvSpPr>
          <p:cNvPr id="3" name="文本框 2"/>
          <p:cNvSpPr txBox="1"/>
          <p:nvPr/>
        </p:nvSpPr>
        <p:spPr>
          <a:xfrm>
            <a:off x="10395585" y="2357120"/>
            <a:ext cx="5264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下</a:t>
            </a:r>
            <a:endParaRPr lang="zh-CN" altLang="en-US" sz="2400" b="0">
              <a:solidFill>
                <a:srgbClr val="FF0000"/>
              </a:solidFill>
              <a:ea typeface="宋体" panose="02010600030101010101" pitchFamily="2" charset="-122"/>
            </a:endParaRPr>
          </a:p>
        </p:txBody>
      </p:sp>
      <p:sp>
        <p:nvSpPr>
          <p:cNvPr id="4" name="文本框 3"/>
          <p:cNvSpPr txBox="1"/>
          <p:nvPr/>
        </p:nvSpPr>
        <p:spPr>
          <a:xfrm>
            <a:off x="4747260" y="2917190"/>
            <a:ext cx="689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2" name="组合 3"/>
          <p:cNvGrpSpPr/>
          <p:nvPr/>
        </p:nvGrpSpPr>
        <p:grpSpPr>
          <a:xfrm>
            <a:off x="3224530" y="213106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224530" y="391985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 action="ppaction://hlinksldjump"/>
          </p:cNvPr>
          <p:cNvSpPr/>
          <p:nvPr/>
        </p:nvSpPr>
        <p:spPr>
          <a:xfrm>
            <a:off x="3767455" y="3181985"/>
            <a:ext cx="178371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6" action="ppaction://hlinksldjump"/>
          </p:cNvPr>
          <p:cNvSpPr/>
          <p:nvPr/>
        </p:nvSpPr>
        <p:spPr>
          <a:xfrm>
            <a:off x="6350000" y="3181985"/>
            <a:ext cx="198120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7"/>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041" y="104711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2" name="组合 11"/>
          <p:cNvGrpSpPr/>
          <p:nvPr/>
        </p:nvGrpSpPr>
        <p:grpSpPr>
          <a:xfrm>
            <a:off x="551180" y="1870710"/>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视力矫正</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(2017.4)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551180" y="2529205"/>
            <a:ext cx="11087735"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(2017</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人的眼睛就像是一架精密的照相机．如图所示，是描述人眼看物体的成像图，其中看远处景物的是</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图，景物在视网膜上成的是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36"/>
          <p:cNvPicPr>
            <a:picLocks noChangeAspect="1"/>
          </p:cNvPicPr>
          <p:nvPr/>
        </p:nvPicPr>
        <p:blipFill>
          <a:blip r:embed="rId3"/>
          <a:stretch>
            <a:fillRect/>
          </a:stretch>
        </p:blipFill>
        <p:spPr>
          <a:xfrm>
            <a:off x="4158615" y="4209415"/>
            <a:ext cx="4292600" cy="1397635"/>
          </a:xfrm>
          <a:prstGeom prst="rect">
            <a:avLst/>
          </a:prstGeom>
          <a:noFill/>
          <a:ln w="9525">
            <a:noFill/>
          </a:ln>
        </p:spPr>
      </p:pic>
      <p:sp>
        <p:nvSpPr>
          <p:cNvPr id="3" name="文本框 2"/>
          <p:cNvSpPr txBox="1"/>
          <p:nvPr/>
        </p:nvSpPr>
        <p:spPr>
          <a:xfrm>
            <a:off x="5699125" y="5767705"/>
            <a:ext cx="121094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5781040" y="3175635"/>
            <a:ext cx="8534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甲</a:t>
            </a:r>
            <a:endParaRPr lang="zh-CN" altLang="en-US" sz="2400" b="0">
              <a:solidFill>
                <a:srgbClr val="FF0000"/>
              </a:solidFill>
              <a:ea typeface="宋体" panose="02010600030101010101" pitchFamily="2" charset="-122"/>
            </a:endParaRPr>
          </a:p>
        </p:txBody>
      </p:sp>
      <p:sp>
        <p:nvSpPr>
          <p:cNvPr id="5" name="文本框 4"/>
          <p:cNvSpPr txBox="1"/>
          <p:nvPr/>
        </p:nvSpPr>
        <p:spPr>
          <a:xfrm>
            <a:off x="9979025" y="3175635"/>
            <a:ext cx="11518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实</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53745" y="9620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72770" y="1436370"/>
            <a:ext cx="1125601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形成近视眼的原因是晶状体太厚，折光能力</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太弱</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太强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：预防近视眼的措施之一就是读写时眼睛与书本的距离保持在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“10”“15”</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“25”)cm </a:t>
            </a:r>
            <a:r>
              <a:rPr lang="zh-CN" sz="2400">
                <a:latin typeface="Times New Roman" panose="02020603050405020304" pitchFamily="18" charset="0"/>
                <a:ea typeface="宋体" panose="02010600030101010101" pitchFamily="2" charset="-122"/>
                <a:cs typeface="Times New Roman" panose="02020603050405020304" pitchFamily="18" charset="0"/>
              </a:rPr>
              <a:t>左右．</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宋体" panose="02010600030101010101" pitchFamily="2" charset="-122"/>
                <a:cs typeface="Times New Roman" panose="02020603050405020304" pitchFamily="18" charset="0"/>
              </a:rPr>
              <a:t>人的眼球就像照相机，晶状体和角膜共同作用相当于一个</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；小丽的眼睛成像情况如图所示，应当配戴</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进行矫正．</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均选填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凸透镜</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凹透镜</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50" descr="C:\Documents and Settings\Administrator\桌面\江西物理(JK)\N74.TIF"/>
          <p:cNvPicPr>
            <a:picLocks noChangeAspect="1"/>
          </p:cNvPicPr>
          <p:nvPr/>
        </p:nvPicPr>
        <p:blipFill>
          <a:blip r:embed="rId2" r:link="rId3"/>
          <a:stretch>
            <a:fillRect/>
          </a:stretch>
        </p:blipFill>
        <p:spPr>
          <a:xfrm>
            <a:off x="4356735" y="4461510"/>
            <a:ext cx="2722880" cy="1384935"/>
          </a:xfrm>
          <a:prstGeom prst="rect">
            <a:avLst/>
          </a:prstGeom>
          <a:noFill/>
          <a:ln w="9525">
            <a:noFill/>
          </a:ln>
        </p:spPr>
      </p:pic>
      <p:sp>
        <p:nvSpPr>
          <p:cNvPr id="6" name="文本框 5"/>
          <p:cNvSpPr txBox="1"/>
          <p:nvPr/>
        </p:nvSpPr>
        <p:spPr>
          <a:xfrm>
            <a:off x="5346065" y="5995670"/>
            <a:ext cx="122110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7035165" y="1527810"/>
            <a:ext cx="10737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太强</a:t>
            </a:r>
            <a:endParaRPr lang="zh-CN" altLang="en-US" sz="2400" b="0">
              <a:solidFill>
                <a:srgbClr val="FF0000"/>
              </a:solidFill>
              <a:ea typeface="宋体" panose="02010600030101010101" pitchFamily="2" charset="-122"/>
            </a:endParaRPr>
          </a:p>
        </p:txBody>
      </p:sp>
      <p:sp>
        <p:nvSpPr>
          <p:cNvPr id="8" name="文本框 7"/>
          <p:cNvSpPr txBox="1"/>
          <p:nvPr/>
        </p:nvSpPr>
        <p:spPr>
          <a:xfrm>
            <a:off x="8655685" y="2059305"/>
            <a:ext cx="8007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637905" y="3163570"/>
            <a:ext cx="13328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sz="2400" b="0">
              <a:solidFill>
                <a:srgbClr val="FF0000"/>
              </a:solidFill>
              <a:ea typeface="宋体" panose="02010600030101010101" pitchFamily="2" charset="-122"/>
            </a:endParaRPr>
          </a:p>
        </p:txBody>
      </p:sp>
      <p:sp>
        <p:nvSpPr>
          <p:cNvPr id="10" name="文本框 9"/>
          <p:cNvSpPr txBox="1"/>
          <p:nvPr/>
        </p:nvSpPr>
        <p:spPr>
          <a:xfrm>
            <a:off x="4725670" y="3709035"/>
            <a:ext cx="12382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凹透镜</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4605" y="1330960"/>
            <a:ext cx="1001331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zh-CN" sz="2400">
                <a:latin typeface="Times New Roman" panose="02020603050405020304" pitchFamily="18" charset="0"/>
                <a:ea typeface="宋体" panose="02010600030101010101" pitchFamily="2" charset="-122"/>
                <a:cs typeface="Times New Roman" panose="02020603050405020304" pitchFamily="18" charset="0"/>
              </a:rPr>
              <a:t>下列四幅图中能说明远视眼成像原理和远视眼的矫正方法的是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A. ①③                                                                    B. ①④  C. ②③                                                                    D. ②④</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51" descr="C:\Documents and Settings\Administrator\桌面\江西物理(JK)\N74A.TIF"/>
          <p:cNvPicPr>
            <a:picLocks noChangeAspect="1"/>
          </p:cNvPicPr>
          <p:nvPr/>
        </p:nvPicPr>
        <p:blipFill>
          <a:blip r:embed="rId1" r:link="rId2"/>
          <a:stretch>
            <a:fillRect/>
          </a:stretch>
        </p:blipFill>
        <p:spPr>
          <a:xfrm>
            <a:off x="2307590" y="2297430"/>
            <a:ext cx="6642100" cy="1306195"/>
          </a:xfrm>
          <a:prstGeom prst="rect">
            <a:avLst/>
          </a:prstGeom>
          <a:noFill/>
          <a:ln w="9525">
            <a:noFill/>
          </a:ln>
        </p:spPr>
      </p:pic>
      <p:sp>
        <p:nvSpPr>
          <p:cNvPr id="3" name="文本框 2"/>
          <p:cNvSpPr txBox="1"/>
          <p:nvPr/>
        </p:nvSpPr>
        <p:spPr>
          <a:xfrm>
            <a:off x="5071745" y="4137660"/>
            <a:ext cx="111442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0075545" y="1492885"/>
            <a:ext cx="5518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525145" y="1116330"/>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透镜作图</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525145" y="1814830"/>
            <a:ext cx="1838960" cy="474345"/>
            <a:chOff x="1318" y="2359"/>
            <a:chExt cx="2896" cy="747"/>
          </a:xfrm>
        </p:grpSpPr>
        <p:pic>
          <p:nvPicPr>
            <p:cNvPr id="2" name="图片 1"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25145" y="2289175"/>
            <a:ext cx="11631295" cy="6451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zh-CN" sz="2400">
                <a:latin typeface="Times New Roman" panose="02020603050405020304" pitchFamily="18" charset="0"/>
                <a:ea typeface="宋体" panose="02010600030101010101" pitchFamily="2" charset="-122"/>
                <a:cs typeface="Times New Roman" panose="02020603050405020304" pitchFamily="18" charset="0"/>
              </a:rPr>
              <a:t>如图所示，</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i="1">
                <a:latin typeface="Times New Roman" panose="02020603050405020304" pitchFamily="18" charset="0"/>
                <a:ea typeface="宋体" panose="02010600030101010101" pitchFamily="2" charset="-122"/>
                <a:cs typeface="Times New Roman" panose="02020603050405020304" pitchFamily="18" charset="0"/>
              </a:rPr>
              <a:t>O</a:t>
            </a:r>
            <a:r>
              <a:rPr lang="zh-CN" sz="2400">
                <a:latin typeface="Times New Roman" panose="02020603050405020304" pitchFamily="18" charset="0"/>
                <a:ea typeface="宋体" panose="02010600030101010101" pitchFamily="2" charset="-122"/>
                <a:cs typeface="Times New Roman" panose="02020603050405020304" pitchFamily="18" charset="0"/>
              </a:rPr>
              <a:t>分别为凸透镜的焦点和光心，请你将两条光线的光路图补充完整．</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54" descr="C:\Documents and Settings\Administrator\桌面\江西物理(JK)\N75.TIF"/>
          <p:cNvPicPr>
            <a:picLocks noChangeAspect="1"/>
          </p:cNvPicPr>
          <p:nvPr/>
        </p:nvPicPr>
        <p:blipFill>
          <a:blip r:embed="rId3" r:link="rId4"/>
          <a:stretch>
            <a:fillRect/>
          </a:stretch>
        </p:blipFill>
        <p:spPr>
          <a:xfrm>
            <a:off x="4100830" y="3182620"/>
            <a:ext cx="4667250" cy="2264410"/>
          </a:xfrm>
          <a:prstGeom prst="rect">
            <a:avLst/>
          </a:prstGeom>
          <a:noFill/>
          <a:ln w="9525">
            <a:noFill/>
          </a:ln>
        </p:spPr>
      </p:pic>
      <p:grpSp>
        <p:nvGrpSpPr>
          <p:cNvPr id="43039" name="组合 43038"/>
          <p:cNvGrpSpPr/>
          <p:nvPr/>
        </p:nvGrpSpPr>
        <p:grpSpPr>
          <a:xfrm rot="240000">
            <a:off x="6475095" y="3569335"/>
            <a:ext cx="1620520" cy="779780"/>
            <a:chOff x="5546" y="3030"/>
            <a:chExt cx="183" cy="635"/>
          </a:xfrm>
        </p:grpSpPr>
        <p:sp>
          <p:nvSpPr>
            <p:cNvPr id="10245"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10246"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sp>
        <p:nvSpPr>
          <p:cNvPr id="6" name="文本框 5"/>
          <p:cNvSpPr txBox="1"/>
          <p:nvPr/>
        </p:nvSpPr>
        <p:spPr>
          <a:xfrm>
            <a:off x="5760720" y="5713730"/>
            <a:ext cx="116078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5</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1" name="组合 10"/>
          <p:cNvGrpSpPr/>
          <p:nvPr/>
        </p:nvGrpSpPr>
        <p:grpSpPr>
          <a:xfrm>
            <a:off x="4547870" y="4665980"/>
            <a:ext cx="1572895" cy="1248410"/>
            <a:chOff x="7317" y="7317"/>
            <a:chExt cx="2477" cy="1966"/>
          </a:xfrm>
        </p:grpSpPr>
        <p:sp>
          <p:nvSpPr>
            <p:cNvPr id="8" name="直接连接符 43034"/>
            <p:cNvSpPr/>
            <p:nvPr/>
          </p:nvSpPr>
          <p:spPr>
            <a:xfrm rot="7680000" flipH="1" flipV="1">
              <a:off x="7602" y="7091"/>
              <a:ext cx="1966" cy="2418"/>
            </a:xfrm>
            <a:prstGeom prst="line">
              <a:avLst/>
            </a:prstGeom>
            <a:ln w="19050" cap="flat" cmpd="sng">
              <a:solidFill>
                <a:srgbClr val="FF0000"/>
              </a:solidFill>
              <a:prstDash val="solid"/>
              <a:round/>
              <a:headEnd type="none" w="med" len="med"/>
              <a:tailEnd type="none" w="med" len="med"/>
            </a:ln>
          </p:spPr>
        </p:sp>
        <p:sp>
          <p:nvSpPr>
            <p:cNvPr id="9" name="直接连接符 43036"/>
            <p:cNvSpPr/>
            <p:nvPr/>
          </p:nvSpPr>
          <p:spPr>
            <a:xfrm rot="7740000" flipH="1" flipV="1">
              <a:off x="7439" y="7443"/>
              <a:ext cx="1480" cy="1725"/>
            </a:xfrm>
            <a:prstGeom prst="line">
              <a:avLst/>
            </a:prstGeom>
            <a:ln w="19050" cap="flat" cmpd="sng">
              <a:solidFill>
                <a:srgbClr val="FF0000"/>
              </a:solidFill>
              <a:prstDash val="solid"/>
              <a:round/>
              <a:headEnd type="none" w="lg" len="lg"/>
              <a:tailEnd type="stealth" w="lg" len="lg"/>
            </a:ln>
          </p:spPr>
        </p:sp>
      </p:grpSp>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39"/>
                                        </p:tgtEl>
                                        <p:attrNameLst>
                                          <p:attrName>style.visibility</p:attrName>
                                        </p:attrNameLst>
                                      </p:cBhvr>
                                      <p:to>
                                        <p:strVal val="visible"/>
                                      </p:to>
                                    </p:set>
                                    <p:animEffect transition="in" filter="blinds(horizontal)">
                                      <p:cBhvr>
                                        <p:cTn id="7" dur="500"/>
                                        <p:tgtEl>
                                          <p:spTgt spid="430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79500" y="1457325"/>
            <a:ext cx="999807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zh-CN" sz="2400">
                <a:latin typeface="Times New Roman" panose="02020603050405020304" pitchFamily="18" charset="0"/>
                <a:ea typeface="宋体" panose="02010600030101010101" pitchFamily="2" charset="-122"/>
                <a:cs typeface="Times New Roman" panose="02020603050405020304" pitchFamily="18" charset="0"/>
              </a:rPr>
              <a:t>如图为近视眼睛的示意图．请你根据近视眼的成因及矫正方法，在图中虚线框内画出矫正所需要的透镜并完成矫正后的光路图．</a:t>
            </a:r>
            <a:endParaRPr lang="zh-CN" altLang="en-US" sz="2400">
              <a:latin typeface="Times New Roman" panose="02020603050405020304" pitchFamily="18" charset="0"/>
              <a:cs typeface="Times New Roman" panose="02020603050405020304" pitchFamily="18" charset="0"/>
            </a:endParaRPr>
          </a:p>
        </p:txBody>
      </p:sp>
      <p:pic>
        <p:nvPicPr>
          <p:cNvPr id="2" name="图片 255" descr="C:\Documents and Settings\Administrator\桌面\江西物理(JK)\N76.TIF"/>
          <p:cNvPicPr>
            <a:picLocks noChangeAspect="1"/>
          </p:cNvPicPr>
          <p:nvPr/>
        </p:nvPicPr>
        <p:blipFill>
          <a:blip r:embed="rId1" r:link="rId2"/>
          <a:stretch>
            <a:fillRect/>
          </a:stretch>
        </p:blipFill>
        <p:spPr>
          <a:xfrm>
            <a:off x="4681855" y="3183255"/>
            <a:ext cx="3477260" cy="1861185"/>
          </a:xfrm>
          <a:prstGeom prst="rect">
            <a:avLst/>
          </a:prstGeom>
          <a:noFill/>
          <a:ln w="9525">
            <a:noFill/>
          </a:ln>
        </p:spPr>
      </p:pic>
      <p:sp>
        <p:nvSpPr>
          <p:cNvPr id="3" name="文本框 2"/>
          <p:cNvSpPr txBox="1"/>
          <p:nvPr/>
        </p:nvSpPr>
        <p:spPr>
          <a:xfrm>
            <a:off x="6003290" y="5342890"/>
            <a:ext cx="114554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6</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5854065" y="3350895"/>
            <a:ext cx="641985" cy="1471930"/>
            <a:chOff x="2719" y="5715"/>
            <a:chExt cx="1570" cy="2067"/>
          </a:xfrm>
        </p:grpSpPr>
        <p:sp>
          <p:nvSpPr>
            <p:cNvPr id="8" name="弧形 7"/>
            <p:cNvSpPr/>
            <p:nvPr/>
          </p:nvSpPr>
          <p:spPr>
            <a:xfrm>
              <a:off x="2719" y="5741"/>
              <a:ext cx="642" cy="2041"/>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sp>
          <p:nvSpPr>
            <p:cNvPr id="10" name="弧形 9"/>
            <p:cNvSpPr/>
            <p:nvPr/>
          </p:nvSpPr>
          <p:spPr>
            <a:xfrm flipH="1">
              <a:off x="3787" y="5715"/>
              <a:ext cx="502" cy="2067"/>
            </a:xfrm>
            <a:prstGeom prst="arc">
              <a:avLst>
                <a:gd name="adj1" fmla="val 16492913"/>
                <a:gd name="adj2" fmla="val 5212126"/>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txBody>
            <a:bodyPr/>
            <a:p>
              <a:endParaRPr lang="zh-CN" altLang="en-US"/>
            </a:p>
          </p:txBody>
        </p:sp>
        <p:cxnSp>
          <p:nvCxnSpPr>
            <p:cNvPr id="12" name="直接连接符 11"/>
            <p:cNvCxnSpPr/>
            <p:nvPr/>
          </p:nvCxnSpPr>
          <p:spPr>
            <a:xfrm>
              <a:off x="3072" y="5861"/>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07" y="7730"/>
              <a:ext cx="904" cy="3"/>
            </a:xfrm>
            <a:prstGeom prst="line">
              <a:avLst/>
            </a:prstGeom>
            <a:ln w="28575">
              <a:solidFill>
                <a:srgbClr val="FF0000"/>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rot="0">
            <a:off x="5866765" y="3768725"/>
            <a:ext cx="939165" cy="135255"/>
            <a:chOff x="5547" y="3030"/>
            <a:chExt cx="182" cy="635"/>
          </a:xfrm>
        </p:grpSpPr>
        <p:sp>
          <p:nvSpPr>
            <p:cNvPr id="7"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9" name="直接连接符 43036"/>
            <p:cNvSpPr/>
            <p:nvPr/>
          </p:nvSpPr>
          <p:spPr>
            <a:xfrm flipV="1">
              <a:off x="5614" y="3284"/>
              <a:ext cx="49" cy="155"/>
            </a:xfrm>
            <a:prstGeom prst="line">
              <a:avLst/>
            </a:prstGeom>
            <a:ln w="19050" cap="flat" cmpd="sng">
              <a:solidFill>
                <a:srgbClr val="FF0000"/>
              </a:solidFill>
              <a:prstDash val="solid"/>
              <a:round/>
              <a:headEnd type="none" w="lg" len="lg"/>
              <a:tailEnd type="stealth" w="lg" len="lg"/>
            </a:ln>
          </p:spPr>
        </p:sp>
      </p:grpSp>
      <p:grpSp>
        <p:nvGrpSpPr>
          <p:cNvPr id="11" name="组合 10"/>
          <p:cNvGrpSpPr/>
          <p:nvPr/>
        </p:nvGrpSpPr>
        <p:grpSpPr>
          <a:xfrm rot="0" flipV="1">
            <a:off x="5906135" y="4324350"/>
            <a:ext cx="865505" cy="150495"/>
            <a:chOff x="5547" y="3030"/>
            <a:chExt cx="182" cy="635"/>
          </a:xfrm>
        </p:grpSpPr>
        <p:sp>
          <p:nvSpPr>
            <p:cNvPr id="16"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23" name="直接连接符 43036"/>
            <p:cNvSpPr/>
            <p:nvPr/>
          </p:nvSpPr>
          <p:spPr>
            <a:xfrm flipV="1">
              <a:off x="5614" y="3284"/>
              <a:ext cx="49" cy="155"/>
            </a:xfrm>
            <a:prstGeom prst="line">
              <a:avLst/>
            </a:prstGeom>
            <a:ln w="19050" cap="flat" cmpd="sng">
              <a:solidFill>
                <a:srgbClr val="FF0000"/>
              </a:solidFill>
              <a:prstDash val="solid"/>
              <a:round/>
              <a:headEnd type="none" w="lg" len="lg"/>
              <a:tailEnd type="stealth" w="lg" len="lg"/>
            </a:ln>
          </p:spPr>
        </p:sp>
      </p:grpSp>
      <p:grpSp>
        <p:nvGrpSpPr>
          <p:cNvPr id="24" name="组合 23"/>
          <p:cNvGrpSpPr/>
          <p:nvPr/>
        </p:nvGrpSpPr>
        <p:grpSpPr>
          <a:xfrm rot="0" flipV="1">
            <a:off x="6760210" y="3779520"/>
            <a:ext cx="1398270" cy="259080"/>
            <a:chOff x="5547" y="3030"/>
            <a:chExt cx="182" cy="635"/>
          </a:xfrm>
        </p:grpSpPr>
        <p:sp>
          <p:nvSpPr>
            <p:cNvPr id="28"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29" name="直接连接符 43036"/>
            <p:cNvSpPr/>
            <p:nvPr/>
          </p:nvSpPr>
          <p:spPr>
            <a:xfrm flipV="1">
              <a:off x="5614" y="3284"/>
              <a:ext cx="49" cy="155"/>
            </a:xfrm>
            <a:prstGeom prst="line">
              <a:avLst/>
            </a:prstGeom>
            <a:ln w="19050" cap="flat" cmpd="sng">
              <a:solidFill>
                <a:srgbClr val="FF0000"/>
              </a:solidFill>
              <a:prstDash val="solid"/>
              <a:round/>
              <a:headEnd type="none" w="lg" len="lg"/>
              <a:tailEnd type="stealth" w="lg" len="lg"/>
            </a:ln>
          </p:spPr>
        </p:sp>
      </p:grpSp>
      <p:grpSp>
        <p:nvGrpSpPr>
          <p:cNvPr id="30" name="组合 29"/>
          <p:cNvGrpSpPr/>
          <p:nvPr/>
        </p:nvGrpSpPr>
        <p:grpSpPr>
          <a:xfrm rot="0">
            <a:off x="6760210" y="4038600"/>
            <a:ext cx="1299210" cy="421005"/>
            <a:chOff x="5547" y="3030"/>
            <a:chExt cx="182" cy="635"/>
          </a:xfrm>
        </p:grpSpPr>
        <p:sp>
          <p:nvSpPr>
            <p:cNvPr id="31"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32" name="直接连接符 43036"/>
            <p:cNvSpPr/>
            <p:nvPr/>
          </p:nvSpPr>
          <p:spPr>
            <a:xfrm flipV="1">
              <a:off x="5614" y="3284"/>
              <a:ext cx="49" cy="155"/>
            </a:xfrm>
            <a:prstGeom prst="line">
              <a:avLst/>
            </a:prstGeom>
            <a:ln w="19050" cap="flat" cmpd="sng">
              <a:solidFill>
                <a:srgbClr val="FF0000"/>
              </a:solidFill>
              <a:prstDash val="solid"/>
              <a:round/>
              <a:headEnd type="none" w="lg" len="lg"/>
              <a:tailEnd type="stealth" w="lg" len="lg"/>
            </a:ln>
          </p:spPr>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par>
                                <p:cTn id="19" presetID="3" presetClass="entr" presetSubtype="1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linds(horizontal)">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795655" y="1043305"/>
            <a:ext cx="10210800" cy="521970"/>
            <a:chOff x="894" y="3246"/>
            <a:chExt cx="16080" cy="822"/>
          </a:xfrm>
        </p:grpSpPr>
        <p:sp>
          <p:nvSpPr>
            <p:cNvPr id="13"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凸透镜成像规律及应用</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(6年4考)</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4"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1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95655" y="1733550"/>
            <a:ext cx="1096581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 (2019</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校园内安装了许多监控探头，监控探头中的镜头相当于一个</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透镜，它能成倒立、缩小的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像．</a:t>
            </a:r>
            <a:r>
              <a:rPr lang="en-US" sz="2400">
                <a:latin typeface="Times New Roman" panose="02020603050405020304" pitchFamily="18" charset="0"/>
                <a:ea typeface="宋体" panose="02010600030101010101" pitchFamily="2" charset="-122"/>
                <a:cs typeface="Times New Roman" panose="02020603050405020304" pitchFamily="18" charset="0"/>
              </a:rPr>
              <a:t>8. (2014</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如图所示，甲是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的工作原理图，乙是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的工作原理图．</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57" descr="C:\Documents and Settings\Administrator\桌面\江西物理(JK)\N77.TIF"/>
          <p:cNvPicPr>
            <a:picLocks noChangeAspect="1"/>
          </p:cNvPicPr>
          <p:nvPr/>
        </p:nvPicPr>
        <p:blipFill>
          <a:blip r:embed="rId2" r:link="rId3">
            <a:grayscl/>
          </a:blip>
          <a:stretch>
            <a:fillRect/>
          </a:stretch>
        </p:blipFill>
        <p:spPr>
          <a:xfrm>
            <a:off x="4431665" y="4040505"/>
            <a:ext cx="3985260" cy="1805940"/>
          </a:xfrm>
          <a:prstGeom prst="rect">
            <a:avLst/>
          </a:prstGeom>
          <a:noFill/>
          <a:ln w="9525">
            <a:noFill/>
          </a:ln>
        </p:spPr>
      </p:pic>
      <p:sp>
        <p:nvSpPr>
          <p:cNvPr id="3" name="文本框 2"/>
          <p:cNvSpPr txBox="1"/>
          <p:nvPr/>
        </p:nvSpPr>
        <p:spPr>
          <a:xfrm>
            <a:off x="5866765" y="5846445"/>
            <a:ext cx="111442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8</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102995" y="2350135"/>
            <a:ext cx="875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a:t>
            </a:r>
            <a:endParaRPr lang="zh-CN" altLang="en-US" sz="2400" b="0">
              <a:solidFill>
                <a:srgbClr val="FF0000"/>
              </a:solidFill>
              <a:ea typeface="宋体" panose="02010600030101010101" pitchFamily="2" charset="-122"/>
            </a:endParaRPr>
          </a:p>
        </p:txBody>
      </p:sp>
      <p:sp>
        <p:nvSpPr>
          <p:cNvPr id="5" name="文本框 4"/>
          <p:cNvSpPr txBox="1"/>
          <p:nvPr/>
        </p:nvSpPr>
        <p:spPr>
          <a:xfrm>
            <a:off x="5866765" y="2350135"/>
            <a:ext cx="5359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a:t>
            </a:r>
            <a:endParaRPr lang="zh-CN" altLang="en-US" sz="2400" b="0">
              <a:solidFill>
                <a:srgbClr val="FF0000"/>
              </a:solidFill>
              <a:ea typeface="宋体" panose="02010600030101010101" pitchFamily="2" charset="-122"/>
            </a:endParaRPr>
          </a:p>
        </p:txBody>
      </p:sp>
      <p:sp>
        <p:nvSpPr>
          <p:cNvPr id="6" name="文本框 5"/>
          <p:cNvSpPr txBox="1"/>
          <p:nvPr/>
        </p:nvSpPr>
        <p:spPr>
          <a:xfrm>
            <a:off x="5640705" y="2927985"/>
            <a:ext cx="15671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ea typeface="宋体" panose="02010600030101010101" pitchFamily="2" charset="-122"/>
              </a:rPr>
              <a:t>照相机</a:t>
            </a:r>
            <a:endParaRPr lang="zh-CN" altLang="en-US" sz="2400" b="0">
              <a:solidFill>
                <a:srgbClr val="FF0000"/>
              </a:solidFill>
              <a:ea typeface="宋体" panose="02010600030101010101" pitchFamily="2" charset="-122"/>
            </a:endParaRPr>
          </a:p>
        </p:txBody>
      </p:sp>
      <p:sp>
        <p:nvSpPr>
          <p:cNvPr id="7" name="文本框 6"/>
          <p:cNvSpPr txBox="1"/>
          <p:nvPr/>
        </p:nvSpPr>
        <p:spPr>
          <a:xfrm>
            <a:off x="9721850" y="2927985"/>
            <a:ext cx="1144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放大镜</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2480" y="1610360"/>
            <a:ext cx="1032637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 (2016</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12</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如图所示，是王爷爷小孙女的照片，王爷爷用放大镜贴近照片所看到的像是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58" descr="C:\Documents and Settings\Administrator\桌面\江西物理(JK)\N78.TIF"/>
          <p:cNvPicPr>
            <a:picLocks noChangeAspect="1"/>
          </p:cNvPicPr>
          <p:nvPr/>
        </p:nvPicPr>
        <p:blipFill>
          <a:blip r:embed="rId1" r:link="rId2"/>
          <a:stretch>
            <a:fillRect/>
          </a:stretch>
        </p:blipFill>
        <p:spPr>
          <a:xfrm>
            <a:off x="2320925" y="3185795"/>
            <a:ext cx="7550150" cy="2017395"/>
          </a:xfrm>
          <a:prstGeom prst="rect">
            <a:avLst/>
          </a:prstGeom>
          <a:noFill/>
          <a:ln w="9525">
            <a:noFill/>
          </a:ln>
        </p:spPr>
      </p:pic>
      <p:sp>
        <p:nvSpPr>
          <p:cNvPr id="3" name="文本框 2"/>
          <p:cNvSpPr txBox="1"/>
          <p:nvPr/>
        </p:nvSpPr>
        <p:spPr>
          <a:xfrm>
            <a:off x="3790315" y="2348865"/>
            <a:ext cx="7861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7745" y="1391285"/>
            <a:ext cx="10278745"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 (2015</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15</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不定项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如图所示，凸透镜的应用事例中，所成像的性质完全相同的有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59" descr="C:\Documents and Settings\Administrator\桌面\江西物理(JK)\N79.TIF"/>
          <p:cNvPicPr>
            <a:picLocks noChangeAspect="1"/>
          </p:cNvPicPr>
          <p:nvPr/>
        </p:nvPicPr>
        <p:blipFill>
          <a:blip r:embed="rId1" r:link="rId2"/>
          <a:stretch>
            <a:fillRect/>
          </a:stretch>
        </p:blipFill>
        <p:spPr>
          <a:xfrm>
            <a:off x="2417445" y="2917825"/>
            <a:ext cx="7198360" cy="2359025"/>
          </a:xfrm>
          <a:prstGeom prst="rect">
            <a:avLst/>
          </a:prstGeom>
          <a:noFill/>
          <a:ln w="9525">
            <a:noFill/>
          </a:ln>
        </p:spPr>
      </p:pic>
      <p:sp>
        <p:nvSpPr>
          <p:cNvPr id="3" name="文本框 2"/>
          <p:cNvSpPr txBox="1"/>
          <p:nvPr/>
        </p:nvSpPr>
        <p:spPr>
          <a:xfrm>
            <a:off x="3653790" y="2129790"/>
            <a:ext cx="83312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BD</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13435" y="103759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13435" y="1511935"/>
            <a:ext cx="1079436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11. </a:t>
            </a:r>
            <a:r>
              <a:rPr lang="zh-CN" sz="2400">
                <a:latin typeface="Times New Roman" panose="02020603050405020304" pitchFamily="18" charset="0"/>
                <a:ea typeface="宋体" panose="02010600030101010101" pitchFamily="2" charset="-122"/>
                <a:cs typeface="Times New Roman" panose="02020603050405020304" pitchFamily="18" charset="0"/>
              </a:rPr>
              <a:t>二维码已经成为我们日常生活、学习服务、移动支付等不可或缺的一部分，用手机扫描如图所示的二维码时，手机镜头到二维码的距离</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a:latin typeface="Times New Roman" panose="02020603050405020304" pitchFamily="18" charset="0"/>
                <a:ea typeface="宋体" panose="02010600030101010101" pitchFamily="2" charset="-122"/>
                <a:cs typeface="Times New Roman" panose="02020603050405020304" pitchFamily="18" charset="0"/>
              </a:rPr>
              <a:t>与镜头的焦距</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的关系为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，要使手机屏幕上二维码的像变大，则应使手机镜头</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靠近</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远离</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二维码．</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61" descr="C:\Documents and Settings\Administrator\桌面\江西物理(JK)\N79B.TIF"/>
          <p:cNvPicPr>
            <a:picLocks noChangeAspect="1"/>
          </p:cNvPicPr>
          <p:nvPr/>
        </p:nvPicPr>
        <p:blipFill>
          <a:blip r:embed="rId2" r:link="rId3"/>
          <a:stretch>
            <a:fillRect/>
          </a:stretch>
        </p:blipFill>
        <p:spPr>
          <a:xfrm>
            <a:off x="4951730" y="3685540"/>
            <a:ext cx="2023110" cy="1982470"/>
          </a:xfrm>
          <a:prstGeom prst="rect">
            <a:avLst/>
          </a:prstGeom>
          <a:noFill/>
          <a:ln w="9525">
            <a:noFill/>
          </a:ln>
        </p:spPr>
      </p:pic>
      <p:sp>
        <p:nvSpPr>
          <p:cNvPr id="6" name="文本框 5"/>
          <p:cNvSpPr txBox="1"/>
          <p:nvPr/>
        </p:nvSpPr>
        <p:spPr>
          <a:xfrm>
            <a:off x="5406390" y="5801360"/>
            <a:ext cx="111442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1596390" y="2682240"/>
            <a:ext cx="127000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 </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u</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a:t>
            </a:r>
            <a:r>
              <a:rPr lang="en-US" sz="2400" b="0" i="1">
                <a:solidFill>
                  <a:srgbClr val="FF0000"/>
                </a:solidFill>
                <a:latin typeface="Times New Roman" panose="02020603050405020304" pitchFamily="18" charset="0"/>
                <a:ea typeface="宋体" panose="02010600030101010101" pitchFamily="2" charset="-122"/>
              </a:rPr>
              <a:t>f</a:t>
            </a:r>
            <a:endParaRPr lang="en-US" altLang="en-US" sz="2400" b="0" i="1">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9999345" y="2682240"/>
            <a:ext cx="8801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靠近</a:t>
            </a:r>
            <a:endParaRPr lang="zh-CN" altLang="en-US" sz="2400" b="0">
              <a:solidFill>
                <a:srgbClr val="FF0000"/>
              </a:solidFill>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8480" y="909320"/>
            <a:ext cx="11135360"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12. </a:t>
            </a:r>
            <a:r>
              <a:rPr lang="zh-CN" sz="2400">
                <a:latin typeface="Times New Roman" panose="02020603050405020304" pitchFamily="18" charset="0"/>
                <a:ea typeface="宋体" panose="02010600030101010101" pitchFamily="2" charset="-122"/>
                <a:cs typeface="Times New Roman" panose="02020603050405020304" pitchFamily="18" charset="0"/>
              </a:rPr>
              <a:t>生活中常用的放大镜其实就是一个凸透镜，如图是小玉爷爷用放大镜观察花瓶时的情景，他看到的像是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倒立</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正立</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的像；若该放大镜的焦距为</a:t>
            </a:r>
            <a:r>
              <a:rPr lang="en-US" sz="2400">
                <a:latin typeface="Times New Roman" panose="02020603050405020304" pitchFamily="18" charset="0"/>
                <a:ea typeface="宋体" panose="02010600030101010101" pitchFamily="2" charset="-122"/>
                <a:cs typeface="Times New Roman" panose="02020603050405020304" pitchFamily="18" charset="0"/>
              </a:rPr>
              <a:t>10 cm</a:t>
            </a:r>
            <a:r>
              <a:rPr lang="zh-CN" sz="2400">
                <a:latin typeface="Times New Roman" panose="02020603050405020304" pitchFamily="18" charset="0"/>
                <a:ea typeface="宋体" panose="02010600030101010101" pitchFamily="2" charset="-122"/>
                <a:cs typeface="Times New Roman" panose="02020603050405020304" pitchFamily="18" charset="0"/>
              </a:rPr>
              <a:t>，则观察花瓶时，放大镜到花瓶的距离应</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小于</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等于</a:t>
            </a:r>
            <a:r>
              <a:rPr lang="en-US" sz="2400">
                <a:latin typeface="Times New Roman" panose="02020603050405020304" pitchFamily="18" charset="0"/>
                <a:ea typeface="宋体" panose="02010600030101010101" pitchFamily="2" charset="-122"/>
                <a:cs typeface="Times New Roman" panose="02020603050405020304" pitchFamily="18" charset="0"/>
              </a:rPr>
              <a:t>”)10 cm.</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62" descr="C:\Documents and Settings\Administrator\桌面\江西物理(JK)\N80.TIF"/>
          <p:cNvPicPr>
            <a:picLocks noChangeAspect="1"/>
          </p:cNvPicPr>
          <p:nvPr/>
        </p:nvPicPr>
        <p:blipFill>
          <a:blip r:embed="rId1" r:link="rId2"/>
          <a:stretch>
            <a:fillRect/>
          </a:stretch>
        </p:blipFill>
        <p:spPr>
          <a:xfrm>
            <a:off x="4024630" y="3488055"/>
            <a:ext cx="3634740" cy="2473960"/>
          </a:xfrm>
          <a:prstGeom prst="rect">
            <a:avLst/>
          </a:prstGeom>
          <a:noFill/>
          <a:ln w="9525">
            <a:noFill/>
          </a:ln>
        </p:spPr>
      </p:pic>
      <p:sp>
        <p:nvSpPr>
          <p:cNvPr id="3" name="文本框 2"/>
          <p:cNvSpPr txBox="1"/>
          <p:nvPr/>
        </p:nvSpPr>
        <p:spPr>
          <a:xfrm>
            <a:off x="5450840" y="5734685"/>
            <a:ext cx="127000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12</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208780" y="1534160"/>
            <a:ext cx="8782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正立</a:t>
            </a:r>
            <a:endParaRPr lang="zh-CN" altLang="en-US" sz="2400" b="0">
              <a:solidFill>
                <a:srgbClr val="FF0000"/>
              </a:solidFill>
              <a:ea typeface="宋体" panose="02010600030101010101" pitchFamily="2" charset="-122"/>
            </a:endParaRPr>
          </a:p>
        </p:txBody>
      </p:sp>
      <p:sp>
        <p:nvSpPr>
          <p:cNvPr id="5" name="文本框 4"/>
          <p:cNvSpPr txBox="1"/>
          <p:nvPr/>
        </p:nvSpPr>
        <p:spPr>
          <a:xfrm>
            <a:off x="7408545" y="2094865"/>
            <a:ext cx="10045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小于</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382453" y="2452370"/>
            <a:ext cx="2649220" cy="1099820"/>
          </a:xfrm>
          <a:custGeom>
            <a:avLst/>
            <a:gdLst>
              <a:gd name="rtl" fmla="*/ 224960 w 1942560"/>
              <a:gd name="rtt" fmla="*/ 132240 h 547200"/>
              <a:gd name="rtr" fmla="*/ 1714560 w 1942560"/>
              <a:gd name="rtb" fmla="*/ 428640 h 547200"/>
            </a:gdLst>
            <a:ahLst/>
            <a:cxnLst/>
            <a:rect l="rtl" t="rtt" r="rtr" b="rtb"/>
            <a:pathLst>
              <a:path w="1942560" h="547200">
                <a:moveTo>
                  <a:pt x="273600" y="0"/>
                </a:moveTo>
                <a:lnTo>
                  <a:pt x="1668960" y="0"/>
                </a:lnTo>
                <a:cubicBezTo>
                  <a:pt x="1820069" y="0"/>
                  <a:pt x="1942560" y="122491"/>
                  <a:pt x="1942560" y="273600"/>
                </a:cubicBezTo>
                <a:cubicBezTo>
                  <a:pt x="1942560" y="424709"/>
                  <a:pt x="1820069" y="547200"/>
                  <a:pt x="16689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透镜及其应用</a:t>
            </a:r>
            <a:endParaRPr sz="2400" b="1">
              <a:solidFill>
                <a:srgbClr val="454545"/>
              </a:solidFill>
              <a:latin typeface="黑体" panose="02010609060101010101" pitchFamily="49" charset="-122"/>
              <a:ea typeface="黑体" panose="02010609060101010101" pitchFamily="49" charset="-122"/>
            </a:endParaRPr>
          </a:p>
        </p:txBody>
      </p:sp>
      <p:grpSp>
        <p:nvGrpSpPr>
          <p:cNvPr id="17" name="组合 16"/>
          <p:cNvGrpSpPr/>
          <p:nvPr/>
        </p:nvGrpSpPr>
        <p:grpSpPr>
          <a:xfrm>
            <a:off x="6802438" y="1301750"/>
            <a:ext cx="2500630" cy="1552575"/>
            <a:chOff x="10510" y="2729"/>
            <a:chExt cx="3938" cy="2445"/>
          </a:xfrm>
        </p:grpSpPr>
        <p:sp>
          <p:nvSpPr>
            <p:cNvPr id="103" name="MMConnector"/>
            <p:cNvSpPr/>
            <p:nvPr/>
          </p:nvSpPr>
          <p:spPr>
            <a:xfrm>
              <a:off x="10510" y="4304"/>
              <a:ext cx="1182" cy="870"/>
            </a:xfrm>
            <a:custGeom>
              <a:avLst/>
              <a:gdLst/>
              <a:ahLst/>
              <a:cxnLst/>
              <a:pathLst>
                <a:path w="1003954" h="468226">
                  <a:moveTo>
                    <a:pt x="-134316" y="79560"/>
                  </a:moveTo>
                  <a:cubicBezTo>
                    <a:pt x="-150297" y="90115"/>
                    <a:pt x="-153924" y="107448"/>
                    <a:pt x="-145673" y="119529"/>
                  </a:cubicBezTo>
                  <a:cubicBezTo>
                    <a:pt x="-137422" y="131610"/>
                    <a:pt x="-119854" y="134683"/>
                    <a:pt x="-104312" y="123492"/>
                  </a:cubicBezTo>
                  <a:cubicBezTo>
                    <a:pt x="-89809" y="113049"/>
                    <a:pt x="-75305" y="102606"/>
                    <a:pt x="-60912" y="92058"/>
                  </a:cubicBezTo>
                  <a:cubicBezTo>
                    <a:pt x="-46519" y="81510"/>
                    <a:pt x="-32237" y="70858"/>
                    <a:pt x="-18004" y="60171"/>
                  </a:cubicBezTo>
                  <a:cubicBezTo>
                    <a:pt x="-3771" y="49485"/>
                    <a:pt x="10412" y="38763"/>
                    <a:pt x="24562" y="28028"/>
                  </a:cubicBezTo>
                  <a:cubicBezTo>
                    <a:pt x="38712" y="17294"/>
                    <a:pt x="52828" y="6547"/>
                    <a:pt x="66940" y="-4178"/>
                  </a:cubicBezTo>
                  <a:cubicBezTo>
                    <a:pt x="81052" y="-14902"/>
                    <a:pt x="95159" y="-25605"/>
                    <a:pt x="109288" y="-36253"/>
                  </a:cubicBezTo>
                  <a:cubicBezTo>
                    <a:pt x="123416" y="-46901"/>
                    <a:pt x="137566" y="-57495"/>
                    <a:pt x="151763" y="-68001"/>
                  </a:cubicBezTo>
                  <a:cubicBezTo>
                    <a:pt x="165960" y="-78507"/>
                    <a:pt x="180204" y="-88926"/>
                    <a:pt x="194521" y="-99222"/>
                  </a:cubicBezTo>
                  <a:cubicBezTo>
                    <a:pt x="208838" y="-109518"/>
                    <a:pt x="223227" y="-119692"/>
                    <a:pt x="237712" y="-129708"/>
                  </a:cubicBezTo>
                  <a:cubicBezTo>
                    <a:pt x="252198" y="-139723"/>
                    <a:pt x="266779" y="-149581"/>
                    <a:pt x="281479" y="-159243"/>
                  </a:cubicBezTo>
                  <a:cubicBezTo>
                    <a:pt x="296178" y="-168905"/>
                    <a:pt x="310995" y="-178371"/>
                    <a:pt x="325948" y="-187604"/>
                  </a:cubicBezTo>
                  <a:cubicBezTo>
                    <a:pt x="340902" y="-196836"/>
                    <a:pt x="355992" y="-205834"/>
                    <a:pt x="371233" y="-214559"/>
                  </a:cubicBezTo>
                  <a:cubicBezTo>
                    <a:pt x="386474" y="-223284"/>
                    <a:pt x="401866" y="-231735"/>
                    <a:pt x="417419" y="-239874"/>
                  </a:cubicBezTo>
                  <a:cubicBezTo>
                    <a:pt x="432972" y="-248013"/>
                    <a:pt x="448687" y="-255839"/>
                    <a:pt x="464566" y="-263315"/>
                  </a:cubicBezTo>
                  <a:cubicBezTo>
                    <a:pt x="480445" y="-270791"/>
                    <a:pt x="496489" y="-277916"/>
                    <a:pt x="512698" y="-284656"/>
                  </a:cubicBezTo>
                  <a:cubicBezTo>
                    <a:pt x="528906" y="-291397"/>
                    <a:pt x="545279" y="-297752"/>
                    <a:pt x="561802" y="-303692"/>
                  </a:cubicBezTo>
                  <a:cubicBezTo>
                    <a:pt x="578325" y="-309632"/>
                    <a:pt x="594999" y="-315157"/>
                    <a:pt x="611828" y="-320244"/>
                  </a:cubicBezTo>
                  <a:cubicBezTo>
                    <a:pt x="628657" y="-325331"/>
                    <a:pt x="645641" y="-329980"/>
                    <a:pt x="662690" y="-334174"/>
                  </a:cubicBezTo>
                  <a:cubicBezTo>
                    <a:pt x="679739" y="-338368"/>
                    <a:pt x="696853" y="-342107"/>
                    <a:pt x="714272" y="-345388"/>
                  </a:cubicBezTo>
                  <a:cubicBezTo>
                    <a:pt x="731692" y="-348669"/>
                    <a:pt x="749416" y="-351492"/>
                    <a:pt x="766438" y="-353846"/>
                  </a:cubicBezTo>
                  <a:cubicBezTo>
                    <a:pt x="783459" y="-356199"/>
                    <a:pt x="799778" y="-358084"/>
                    <a:pt x="819039" y="-359554"/>
                  </a:cubicBezTo>
                  <a:cubicBezTo>
                    <a:pt x="838300" y="-361024"/>
                    <a:pt x="860504" y="-362080"/>
                    <a:pt x="871928" y="-362568"/>
                  </a:cubicBezTo>
                  <a:cubicBezTo>
                    <a:pt x="883352" y="-363057"/>
                    <a:pt x="883996" y="-362978"/>
                    <a:pt x="884640" y="-362900"/>
                  </a:cubicBezTo>
                  <a:cubicBezTo>
                    <a:pt x="887356" y="-362570"/>
                    <a:pt x="889200" y="-364610"/>
                    <a:pt x="889200" y="-366700"/>
                  </a:cubicBezTo>
                  <a:cubicBezTo>
                    <a:pt x="889200" y="-368790"/>
                    <a:pt x="887340" y="-370058"/>
                    <a:pt x="884640" y="-370500"/>
                  </a:cubicBezTo>
                  <a:cubicBezTo>
                    <a:pt x="883999" y="-370605"/>
                    <a:pt x="883359" y="-370710"/>
                    <a:pt x="871833" y="-370683"/>
                  </a:cubicBezTo>
                  <a:cubicBezTo>
                    <a:pt x="860306" y="-370655"/>
                    <a:pt x="837895" y="-370495"/>
                    <a:pt x="818404" y="-369796"/>
                  </a:cubicBezTo>
                  <a:cubicBezTo>
                    <a:pt x="798913" y="-369097"/>
                    <a:pt x="782344" y="-367860"/>
                    <a:pt x="765027" y="-366174"/>
                  </a:cubicBezTo>
                  <a:cubicBezTo>
                    <a:pt x="747711" y="-364488"/>
                    <a:pt x="729647" y="-362355"/>
                    <a:pt x="711852" y="-359742"/>
                  </a:cubicBezTo>
                  <a:cubicBezTo>
                    <a:pt x="694058" y="-357128"/>
                    <a:pt x="676533" y="-354034"/>
                    <a:pt x="659038" y="-350472"/>
                  </a:cubicBezTo>
                  <a:cubicBezTo>
                    <a:pt x="641543" y="-346910"/>
                    <a:pt x="624079" y="-342880"/>
                    <a:pt x="606740" y="-338394"/>
                  </a:cubicBezTo>
                  <a:cubicBezTo>
                    <a:pt x="589402" y="-333908"/>
                    <a:pt x="572189" y="-328966"/>
                    <a:pt x="555104" y="-323591"/>
                  </a:cubicBezTo>
                  <a:cubicBezTo>
                    <a:pt x="538018" y="-318217"/>
                    <a:pt x="521060" y="-312410"/>
                    <a:pt x="504248" y="-306202"/>
                  </a:cubicBezTo>
                  <a:cubicBezTo>
                    <a:pt x="487437" y="-299994"/>
                    <a:pt x="470773" y="-293385"/>
                    <a:pt x="454262" y="-286411"/>
                  </a:cubicBezTo>
                  <a:cubicBezTo>
                    <a:pt x="437752" y="-279437"/>
                    <a:pt x="421396" y="-272099"/>
                    <a:pt x="405196" y="-264438"/>
                  </a:cubicBezTo>
                  <a:cubicBezTo>
                    <a:pt x="388996" y="-256777"/>
                    <a:pt x="372953" y="-248792"/>
                    <a:pt x="357061" y="-240528"/>
                  </a:cubicBezTo>
                  <a:cubicBezTo>
                    <a:pt x="341170" y="-232263"/>
                    <a:pt x="325430" y="-223718"/>
                    <a:pt x="309832" y="-214937"/>
                  </a:cubicBezTo>
                  <a:cubicBezTo>
                    <a:pt x="294234" y="-206155"/>
                    <a:pt x="278778" y="-197137"/>
                    <a:pt x="263450" y="-187925"/>
                  </a:cubicBezTo>
                  <a:cubicBezTo>
                    <a:pt x="248122" y="-178713"/>
                    <a:pt x="232921" y="-169307"/>
                    <a:pt x="217830" y="-159749"/>
                  </a:cubicBezTo>
                  <a:cubicBezTo>
                    <a:pt x="202740" y="-150191"/>
                    <a:pt x="187759" y="-140480"/>
                    <a:pt x="172867" y="-130657"/>
                  </a:cubicBezTo>
                  <a:cubicBezTo>
                    <a:pt x="157976" y="-120835"/>
                    <a:pt x="143174" y="-110899"/>
                    <a:pt x="128441" y="-100890"/>
                  </a:cubicBezTo>
                  <a:cubicBezTo>
                    <a:pt x="113707" y="-90880"/>
                    <a:pt x="99041" y="-80796"/>
                    <a:pt x="84420" y="-70675"/>
                  </a:cubicBezTo>
                  <a:cubicBezTo>
                    <a:pt x="69799" y="-60554"/>
                    <a:pt x="55223" y="-50396"/>
                    <a:pt x="40670" y="-40235"/>
                  </a:cubicBezTo>
                  <a:cubicBezTo>
                    <a:pt x="26117" y="-30074"/>
                    <a:pt x="11586" y="-19911"/>
                    <a:pt x="-2946" y="-9784"/>
                  </a:cubicBezTo>
                  <a:cubicBezTo>
                    <a:pt x="-17478" y="344"/>
                    <a:pt x="-32012" y="10436"/>
                    <a:pt x="-46563" y="20470"/>
                  </a:cubicBezTo>
                  <a:cubicBezTo>
                    <a:pt x="-61115" y="30505"/>
                    <a:pt x="-75684" y="40481"/>
                    <a:pt x="-90312" y="50320"/>
                  </a:cubicBezTo>
                  <a:cubicBezTo>
                    <a:pt x="-104941" y="60159"/>
                    <a:pt x="-119628" y="69859"/>
                    <a:pt x="-134316" y="79560"/>
                  </a:cubicBezTo>
                  <a:close/>
                </a:path>
              </a:pathLst>
            </a:custGeom>
            <a:solidFill>
              <a:schemeClr val="accent4"/>
            </a:solidFill>
            <a:ln w="7600" cap="rnd">
              <a:solidFill>
                <a:schemeClr val="accent4"/>
              </a:solidFill>
              <a:round/>
            </a:ln>
          </p:spPr>
        </p:sp>
        <p:sp>
          <p:nvSpPr>
            <p:cNvPr id="102" name="MainTopic"/>
            <p:cNvSpPr/>
            <p:nvPr/>
          </p:nvSpPr>
          <p:spPr>
            <a:xfrm>
              <a:off x="11510" y="2729"/>
              <a:ext cx="2938" cy="938"/>
            </a:xfrm>
            <a:custGeom>
              <a:avLst/>
              <a:gdLst>
                <a:gd name="rtl" fmla="*/ 135280 w 1170400"/>
                <a:gd name="rtt" fmla="*/ 71440 h 296400"/>
                <a:gd name="rtr" fmla="*/ 1032080 w 1170400"/>
                <a:gd name="rtb" fmla="*/ 238640 h 296400"/>
              </a:gdLst>
              <a:ahLst/>
              <a:cxnLst/>
              <a:rect l="rtl" t="rtt" r="rtr" b="rtb"/>
              <a:pathLst>
                <a:path w="1170400" h="296400">
                  <a:moveTo>
                    <a:pt x="30400" y="0"/>
                  </a:moveTo>
                  <a:lnTo>
                    <a:pt x="1140000" y="0"/>
                  </a:lnTo>
                  <a:cubicBezTo>
                    <a:pt x="1156781" y="0"/>
                    <a:pt x="1170400" y="13619"/>
                    <a:pt x="1170400" y="30400"/>
                  </a:cubicBezTo>
                  <a:lnTo>
                    <a:pt x="1170400" y="266000"/>
                  </a:lnTo>
                  <a:cubicBezTo>
                    <a:pt x="1170400" y="282781"/>
                    <a:pt x="1156781" y="296400"/>
                    <a:pt x="1140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1" action="ppaction://hlinksldjump"/>
                </a:rPr>
                <a:t>动态成像规律</a:t>
              </a:r>
              <a:endParaRPr sz="2400">
                <a:solidFill>
                  <a:srgbClr val="303030"/>
                </a:solidFill>
                <a:latin typeface="宋体" panose="02010600030101010101" pitchFamily="2" charset="-122"/>
              </a:endParaRPr>
            </a:p>
          </p:txBody>
        </p:sp>
      </p:grpSp>
      <p:grpSp>
        <p:nvGrpSpPr>
          <p:cNvPr id="19" name="组合 18"/>
          <p:cNvGrpSpPr/>
          <p:nvPr/>
        </p:nvGrpSpPr>
        <p:grpSpPr>
          <a:xfrm>
            <a:off x="6913563" y="2704465"/>
            <a:ext cx="2031365" cy="595630"/>
            <a:chOff x="10685" y="4938"/>
            <a:chExt cx="3199" cy="938"/>
          </a:xfrm>
        </p:grpSpPr>
        <p:sp>
          <p:nvSpPr>
            <p:cNvPr id="105" name="MMConnector"/>
            <p:cNvSpPr/>
            <p:nvPr/>
          </p:nvSpPr>
          <p:spPr>
            <a:xfrm>
              <a:off x="10685" y="5407"/>
              <a:ext cx="850" cy="24"/>
            </a:xfrm>
            <a:custGeom>
              <a:avLst/>
              <a:gdLst/>
              <a:ahLst/>
              <a:cxnLst/>
              <a:pathLst>
                <a:path w="798000" h="7600">
                  <a:moveTo>
                    <a:pt x="65162" y="-20336"/>
                  </a:moveTo>
                  <a:cubicBezTo>
                    <a:pt x="58551" y="-15390"/>
                    <a:pt x="54720" y="-8012"/>
                    <a:pt x="54720" y="0"/>
                  </a:cubicBezTo>
                  <a:cubicBezTo>
                    <a:pt x="54720" y="14630"/>
                    <a:pt x="67496" y="27147"/>
                    <a:pt x="86640" y="26600"/>
                  </a:cubicBezTo>
                  <a:lnTo>
                    <a:pt x="884640" y="3800"/>
                  </a:lnTo>
                  <a:cubicBezTo>
                    <a:pt x="884640" y="3800"/>
                    <a:pt x="884640" y="3800"/>
                    <a:pt x="884640" y="3800"/>
                  </a:cubicBezTo>
                  <a:cubicBezTo>
                    <a:pt x="887375" y="3722"/>
                    <a:pt x="889200" y="2090"/>
                    <a:pt x="889200" y="0"/>
                  </a:cubicBezTo>
                  <a:cubicBezTo>
                    <a:pt x="889200" y="-2090"/>
                    <a:pt x="887375" y="-3722"/>
                    <a:pt x="884640" y="-3800"/>
                  </a:cubicBezTo>
                  <a:lnTo>
                    <a:pt x="109431" y="-25949"/>
                  </a:lnTo>
                  <a:cubicBezTo>
                    <a:pt x="96850" y="-26308"/>
                    <a:pt x="77429" y="-29515"/>
                    <a:pt x="65162" y="-20336"/>
                  </a:cubicBezTo>
                  <a:close/>
                </a:path>
              </a:pathLst>
            </a:custGeom>
            <a:solidFill>
              <a:schemeClr val="accent4"/>
            </a:solidFill>
            <a:ln w="7600" cap="rnd">
              <a:solidFill>
                <a:schemeClr val="accent4"/>
              </a:solidFill>
              <a:round/>
            </a:ln>
          </p:spPr>
        </p:sp>
        <p:sp>
          <p:nvSpPr>
            <p:cNvPr id="104" name="MainTopic"/>
            <p:cNvSpPr/>
            <p:nvPr/>
          </p:nvSpPr>
          <p:spPr>
            <a:xfrm>
              <a:off x="11536" y="4938"/>
              <a:ext cx="2349" cy="93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2" action="ppaction://hlinksldjump"/>
                </a:rPr>
                <a:t>眼睛和眼镜</a:t>
              </a:r>
              <a:endParaRPr sz="2400">
                <a:solidFill>
                  <a:srgbClr val="303030"/>
                </a:solidFill>
                <a:latin typeface="宋体" panose="02010600030101010101" pitchFamily="2" charset="-122"/>
              </a:endParaRPr>
            </a:p>
          </p:txBody>
        </p:sp>
      </p:grpSp>
      <p:grpSp>
        <p:nvGrpSpPr>
          <p:cNvPr id="16" name="组合 15"/>
          <p:cNvGrpSpPr/>
          <p:nvPr/>
        </p:nvGrpSpPr>
        <p:grpSpPr>
          <a:xfrm>
            <a:off x="2038033" y="2484755"/>
            <a:ext cx="2935605" cy="595630"/>
            <a:chOff x="3007" y="4592"/>
            <a:chExt cx="4623" cy="938"/>
          </a:xfrm>
        </p:grpSpPr>
        <p:sp>
          <p:nvSpPr>
            <p:cNvPr id="115" name="MMConnector"/>
            <p:cNvSpPr/>
            <p:nvPr/>
          </p:nvSpPr>
          <p:spPr>
            <a:xfrm>
              <a:off x="6768" y="5016"/>
              <a:ext cx="862" cy="120"/>
            </a:xfrm>
            <a:custGeom>
              <a:avLst/>
              <a:gdLst/>
              <a:ahLst/>
              <a:cxnLst/>
              <a:pathLst>
                <a:path w="803738" h="53241">
                  <a:moveTo>
                    <a:pt x="-83424" y="25096"/>
                  </a:moveTo>
                  <a:cubicBezTo>
                    <a:pt x="-64417" y="27453"/>
                    <a:pt x="-50513" y="16205"/>
                    <a:pt x="-49126" y="1641"/>
                  </a:cubicBezTo>
                  <a:cubicBezTo>
                    <a:pt x="-47739" y="-12923"/>
                    <a:pt x="-59272" y="-26585"/>
                    <a:pt x="-78381" y="-27865"/>
                  </a:cubicBezTo>
                  <a:cubicBezTo>
                    <a:pt x="-96078" y="-29049"/>
                    <a:pt x="-113775" y="-30234"/>
                    <a:pt x="-131476" y="-31419"/>
                  </a:cubicBezTo>
                  <a:cubicBezTo>
                    <a:pt x="-149177" y="-32605"/>
                    <a:pt x="-166882" y="-33792"/>
                    <a:pt x="-184590" y="-34971"/>
                  </a:cubicBezTo>
                  <a:cubicBezTo>
                    <a:pt x="-202299" y="-36150"/>
                    <a:pt x="-220011" y="-37321"/>
                    <a:pt x="-237726" y="-38477"/>
                  </a:cubicBezTo>
                  <a:cubicBezTo>
                    <a:pt x="-255442" y="-39632"/>
                    <a:pt x="-273161" y="-40773"/>
                    <a:pt x="-290885" y="-41890"/>
                  </a:cubicBezTo>
                  <a:cubicBezTo>
                    <a:pt x="-308608" y="-43007"/>
                    <a:pt x="-326336" y="-44101"/>
                    <a:pt x="-344067" y="-45163"/>
                  </a:cubicBezTo>
                  <a:cubicBezTo>
                    <a:pt x="-361799" y="-46226"/>
                    <a:pt x="-379534" y="-47256"/>
                    <a:pt x="-397273" y="-48247"/>
                  </a:cubicBezTo>
                  <a:cubicBezTo>
                    <a:pt x="-415013" y="-49238"/>
                    <a:pt x="-432756" y="-50188"/>
                    <a:pt x="-450503" y="-51089"/>
                  </a:cubicBezTo>
                  <a:cubicBezTo>
                    <a:pt x="-468250" y="-51991"/>
                    <a:pt x="-486001" y="-52843"/>
                    <a:pt x="-503756" y="-53638"/>
                  </a:cubicBezTo>
                  <a:cubicBezTo>
                    <a:pt x="-521511" y="-54432"/>
                    <a:pt x="-539271" y="-55169"/>
                    <a:pt x="-557029" y="-55838"/>
                  </a:cubicBezTo>
                  <a:cubicBezTo>
                    <a:pt x="-574787" y="-56507"/>
                    <a:pt x="-592544" y="-57109"/>
                    <a:pt x="-610319" y="-57635"/>
                  </a:cubicBezTo>
                  <a:cubicBezTo>
                    <a:pt x="-628095" y="-58160"/>
                    <a:pt x="-645889" y="-58608"/>
                    <a:pt x="-663622" y="-58972"/>
                  </a:cubicBezTo>
                  <a:cubicBezTo>
                    <a:pt x="-681355" y="-59337"/>
                    <a:pt x="-699026" y="-59618"/>
                    <a:pt x="-716931" y="-59796"/>
                  </a:cubicBezTo>
                  <a:cubicBezTo>
                    <a:pt x="-734836" y="-59975"/>
                    <a:pt x="-752975" y="-60051"/>
                    <a:pt x="-770238" y="-60051"/>
                  </a:cubicBezTo>
                  <a:cubicBezTo>
                    <a:pt x="-787501" y="-60050"/>
                    <a:pt x="-803889" y="-59974"/>
                    <a:pt x="-823534" y="-59682"/>
                  </a:cubicBezTo>
                  <a:cubicBezTo>
                    <a:pt x="-843179" y="-59390"/>
                    <a:pt x="-866080" y="-58884"/>
                    <a:pt x="-876807" y="-58638"/>
                  </a:cubicBezTo>
                  <a:cubicBezTo>
                    <a:pt x="-887534" y="-58393"/>
                    <a:pt x="-886087" y="-58409"/>
                    <a:pt x="-884640" y="-58425"/>
                  </a:cubicBezTo>
                  <a:cubicBezTo>
                    <a:pt x="-881904" y="-58455"/>
                    <a:pt x="-889200" y="-56715"/>
                    <a:pt x="-889200" y="-54625"/>
                  </a:cubicBezTo>
                  <a:cubicBezTo>
                    <a:pt x="-889200" y="-52535"/>
                    <a:pt x="-881907" y="-50700"/>
                    <a:pt x="-884640" y="-50825"/>
                  </a:cubicBezTo>
                  <a:cubicBezTo>
                    <a:pt x="-886082" y="-50891"/>
                    <a:pt x="-887524" y="-50957"/>
                    <a:pt x="-876824" y="-50596"/>
                  </a:cubicBezTo>
                  <a:cubicBezTo>
                    <a:pt x="-866123" y="-50235"/>
                    <a:pt x="-843281" y="-49448"/>
                    <a:pt x="-823702" y="-48630"/>
                  </a:cubicBezTo>
                  <a:cubicBezTo>
                    <a:pt x="-804122" y="-47813"/>
                    <a:pt x="-787804" y="-46965"/>
                    <a:pt x="-770622" y="-45992"/>
                  </a:cubicBezTo>
                  <a:cubicBezTo>
                    <a:pt x="-753440" y="-45019"/>
                    <a:pt x="-735394" y="-43921"/>
                    <a:pt x="-717588" y="-42735"/>
                  </a:cubicBezTo>
                  <a:cubicBezTo>
                    <a:pt x="-699783" y="-41548"/>
                    <a:pt x="-682219" y="-40273"/>
                    <a:pt x="-664599" y="-38912"/>
                  </a:cubicBezTo>
                  <a:cubicBezTo>
                    <a:pt x="-646980" y="-37550"/>
                    <a:pt x="-629305" y="-36102"/>
                    <a:pt x="-611653" y="-34578"/>
                  </a:cubicBezTo>
                  <a:cubicBezTo>
                    <a:pt x="-594002" y="-33054"/>
                    <a:pt x="-576374" y="-31455"/>
                    <a:pt x="-558748" y="-29789"/>
                  </a:cubicBezTo>
                  <a:cubicBezTo>
                    <a:pt x="-541122" y="-28123"/>
                    <a:pt x="-523497" y="-26390"/>
                    <a:pt x="-505878" y="-24599"/>
                  </a:cubicBezTo>
                  <a:cubicBezTo>
                    <a:pt x="-488260" y="-22808"/>
                    <a:pt x="-470647" y="-20960"/>
                    <a:pt x="-453038" y="-19063"/>
                  </a:cubicBezTo>
                  <a:cubicBezTo>
                    <a:pt x="-435430" y="-17166"/>
                    <a:pt x="-417825" y="-15220"/>
                    <a:pt x="-400222" y="-13234"/>
                  </a:cubicBezTo>
                  <a:cubicBezTo>
                    <a:pt x="-382620" y="-11248"/>
                    <a:pt x="-365021" y="-9221"/>
                    <a:pt x="-347423" y="-7164"/>
                  </a:cubicBezTo>
                  <a:cubicBezTo>
                    <a:pt x="-329826" y="-5106"/>
                    <a:pt x="-312229" y="-3016"/>
                    <a:pt x="-294634" y="-903"/>
                  </a:cubicBezTo>
                  <a:cubicBezTo>
                    <a:pt x="-277038" y="1210"/>
                    <a:pt x="-259442" y="3347"/>
                    <a:pt x="-241846" y="5499"/>
                  </a:cubicBezTo>
                  <a:cubicBezTo>
                    <a:pt x="-224250" y="7652"/>
                    <a:pt x="-206652" y="9820"/>
                    <a:pt x="-189053" y="11996"/>
                  </a:cubicBezTo>
                  <a:cubicBezTo>
                    <a:pt x="-171454" y="14173"/>
                    <a:pt x="-153853" y="16358"/>
                    <a:pt x="-136248" y="18543"/>
                  </a:cubicBezTo>
                  <a:cubicBezTo>
                    <a:pt x="-118643" y="20727"/>
                    <a:pt x="-101033" y="22912"/>
                    <a:pt x="-83424" y="25096"/>
                  </a:cubicBezTo>
                  <a:close/>
                </a:path>
              </a:pathLst>
            </a:custGeom>
            <a:solidFill>
              <a:schemeClr val="accent4"/>
            </a:solidFill>
            <a:ln w="7600" cap="rnd">
              <a:solidFill>
                <a:schemeClr val="accent4"/>
              </a:solidFill>
              <a:round/>
            </a:ln>
          </p:spPr>
        </p:sp>
        <p:sp>
          <p:nvSpPr>
            <p:cNvPr id="114" name="MainTopic"/>
            <p:cNvSpPr/>
            <p:nvPr/>
          </p:nvSpPr>
          <p:spPr>
            <a:xfrm>
              <a:off x="3007" y="4592"/>
              <a:ext cx="2808" cy="938"/>
            </a:xfrm>
            <a:custGeom>
              <a:avLst/>
              <a:gdLst>
                <a:gd name="rtl" fmla="*/ 135280 w 1170400"/>
                <a:gd name="rtt" fmla="*/ 71440 h 296400"/>
                <a:gd name="rtr" fmla="*/ 1032080 w 1170400"/>
                <a:gd name="rtb" fmla="*/ 238640 h 296400"/>
              </a:gdLst>
              <a:ahLst/>
              <a:cxnLst/>
              <a:rect l="rtl" t="rtt" r="rtr" b="rtb"/>
              <a:pathLst>
                <a:path w="1170400" h="296400">
                  <a:moveTo>
                    <a:pt x="30400" y="0"/>
                  </a:moveTo>
                  <a:lnTo>
                    <a:pt x="1140000" y="0"/>
                  </a:lnTo>
                  <a:cubicBezTo>
                    <a:pt x="1156781" y="0"/>
                    <a:pt x="1170400" y="13619"/>
                    <a:pt x="1170400" y="30400"/>
                  </a:cubicBezTo>
                  <a:lnTo>
                    <a:pt x="1170400" y="266000"/>
                  </a:lnTo>
                  <a:cubicBezTo>
                    <a:pt x="1170400" y="282781"/>
                    <a:pt x="1156781" y="296400"/>
                    <a:pt x="1140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三条特殊光线</a:t>
              </a:r>
              <a:endParaRPr sz="2400">
                <a:solidFill>
                  <a:srgbClr val="303030"/>
                </a:solidFill>
                <a:latin typeface="宋体" panose="02010600030101010101" pitchFamily="2" charset="-122"/>
              </a:endParaRPr>
            </a:p>
          </p:txBody>
        </p:sp>
      </p:grpSp>
      <p:grpSp>
        <p:nvGrpSpPr>
          <p:cNvPr id="4" name="组合 3"/>
          <p:cNvGrpSpPr/>
          <p:nvPr/>
        </p:nvGrpSpPr>
        <p:grpSpPr>
          <a:xfrm>
            <a:off x="3059748" y="1198245"/>
            <a:ext cx="2418080" cy="1698625"/>
            <a:chOff x="4616" y="2566"/>
            <a:chExt cx="3808" cy="2675"/>
          </a:xfrm>
        </p:grpSpPr>
        <p:sp>
          <p:nvSpPr>
            <p:cNvPr id="117" name="MMConnector"/>
            <p:cNvSpPr/>
            <p:nvPr/>
          </p:nvSpPr>
          <p:spPr>
            <a:xfrm>
              <a:off x="7080" y="4209"/>
              <a:ext cx="1344" cy="1032"/>
            </a:xfrm>
            <a:custGeom>
              <a:avLst/>
              <a:gdLst/>
              <a:ahLst/>
              <a:cxnLst/>
              <a:pathLst>
                <a:path w="1024768" h="515092">
                  <a:moveTo>
                    <a:pt x="124505" y="144270"/>
                  </a:moveTo>
                  <a:cubicBezTo>
                    <a:pt x="139722" y="155900"/>
                    <a:pt x="157369" y="153331"/>
                    <a:pt x="165962" y="141490"/>
                  </a:cubicBezTo>
                  <a:cubicBezTo>
                    <a:pt x="174555" y="129650"/>
                    <a:pt x="171409" y="112243"/>
                    <a:pt x="155752" y="101214"/>
                  </a:cubicBezTo>
                  <a:cubicBezTo>
                    <a:pt x="141378" y="91089"/>
                    <a:pt x="127004" y="80965"/>
                    <a:pt x="112708" y="70683"/>
                  </a:cubicBezTo>
                  <a:cubicBezTo>
                    <a:pt x="98412" y="60401"/>
                    <a:pt x="84194" y="49963"/>
                    <a:pt x="70005" y="39452"/>
                  </a:cubicBezTo>
                  <a:cubicBezTo>
                    <a:pt x="55817" y="28942"/>
                    <a:pt x="41659" y="18360"/>
                    <a:pt x="27515" y="7726"/>
                  </a:cubicBezTo>
                  <a:cubicBezTo>
                    <a:pt x="13371" y="-2908"/>
                    <a:pt x="-759" y="-13593"/>
                    <a:pt x="-14900" y="-24293"/>
                  </a:cubicBezTo>
                  <a:cubicBezTo>
                    <a:pt x="-29042" y="-34992"/>
                    <a:pt x="-43194" y="-45705"/>
                    <a:pt x="-57382" y="-56399"/>
                  </a:cubicBezTo>
                  <a:cubicBezTo>
                    <a:pt x="-71570" y="-67093"/>
                    <a:pt x="-85794" y="-77767"/>
                    <a:pt x="-100077" y="-88386"/>
                  </a:cubicBezTo>
                  <a:cubicBezTo>
                    <a:pt x="-114360" y="-99006"/>
                    <a:pt x="-128702" y="-109569"/>
                    <a:pt x="-143129" y="-120041"/>
                  </a:cubicBezTo>
                  <a:cubicBezTo>
                    <a:pt x="-157555" y="-130513"/>
                    <a:pt x="-172066" y="-140893"/>
                    <a:pt x="-186682" y="-151142"/>
                  </a:cubicBezTo>
                  <a:cubicBezTo>
                    <a:pt x="-201299" y="-161391"/>
                    <a:pt x="-216022" y="-171509"/>
                    <a:pt x="-230873" y="-181456"/>
                  </a:cubicBezTo>
                  <a:cubicBezTo>
                    <a:pt x="-245724" y="-191404"/>
                    <a:pt x="-260702" y="-201180"/>
                    <a:pt x="-275826" y="-210742"/>
                  </a:cubicBezTo>
                  <a:cubicBezTo>
                    <a:pt x="-290950" y="-220304"/>
                    <a:pt x="-306220" y="-229652"/>
                    <a:pt x="-321650" y="-238742"/>
                  </a:cubicBezTo>
                  <a:cubicBezTo>
                    <a:pt x="-337081" y="-247832"/>
                    <a:pt x="-352671" y="-256665"/>
                    <a:pt x="-368431" y="-265194"/>
                  </a:cubicBezTo>
                  <a:cubicBezTo>
                    <a:pt x="-384190" y="-273723"/>
                    <a:pt x="-400120" y="-281949"/>
                    <a:pt x="-416222" y="-289828"/>
                  </a:cubicBezTo>
                  <a:cubicBezTo>
                    <a:pt x="-432324" y="-297707"/>
                    <a:pt x="-448599" y="-305238"/>
                    <a:pt x="-465042" y="-312380"/>
                  </a:cubicBezTo>
                  <a:cubicBezTo>
                    <a:pt x="-481486" y="-319522"/>
                    <a:pt x="-498099" y="-326274"/>
                    <a:pt x="-514871" y="-332598"/>
                  </a:cubicBezTo>
                  <a:cubicBezTo>
                    <a:pt x="-531642" y="-338923"/>
                    <a:pt x="-548572" y="-344820"/>
                    <a:pt x="-565641" y="-350260"/>
                  </a:cubicBezTo>
                  <a:cubicBezTo>
                    <a:pt x="-582710" y="-355699"/>
                    <a:pt x="-599919" y="-360681"/>
                    <a:pt x="-617248" y="-365182"/>
                  </a:cubicBezTo>
                  <a:cubicBezTo>
                    <a:pt x="-634577" y="-369682"/>
                    <a:pt x="-652025" y="-373702"/>
                    <a:pt x="-669552" y="-377233"/>
                  </a:cubicBezTo>
                  <a:cubicBezTo>
                    <a:pt x="-687079" y="-380763"/>
                    <a:pt x="-704684" y="-383803"/>
                    <a:pt x="-722392" y="-386342"/>
                  </a:cubicBezTo>
                  <a:cubicBezTo>
                    <a:pt x="-740100" y="-388880"/>
                    <a:pt x="-757910" y="-390916"/>
                    <a:pt x="-775594" y="-392499"/>
                  </a:cubicBezTo>
                  <a:cubicBezTo>
                    <a:pt x="-793278" y="-394081"/>
                    <a:pt x="-810835" y="-395210"/>
                    <a:pt x="-828988" y="-395750"/>
                  </a:cubicBezTo>
                  <a:cubicBezTo>
                    <a:pt x="-847141" y="-396290"/>
                    <a:pt x="-865891" y="-396242"/>
                    <a:pt x="-884640" y="-396193"/>
                  </a:cubicBezTo>
                  <a:cubicBezTo>
                    <a:pt x="-887376" y="-396186"/>
                    <a:pt x="-889200" y="-394440"/>
                    <a:pt x="-889200" y="-392350"/>
                  </a:cubicBezTo>
                  <a:cubicBezTo>
                    <a:pt x="-889200" y="-390260"/>
                    <a:pt x="-887374" y="-388601"/>
                    <a:pt x="-884640" y="-388507"/>
                  </a:cubicBezTo>
                  <a:cubicBezTo>
                    <a:pt x="-866049" y="-387868"/>
                    <a:pt x="-847459" y="-387229"/>
                    <a:pt x="-829510" y="-386009"/>
                  </a:cubicBezTo>
                  <a:cubicBezTo>
                    <a:pt x="-811561" y="-384789"/>
                    <a:pt x="-794254" y="-382988"/>
                    <a:pt x="-776858" y="-380743"/>
                  </a:cubicBezTo>
                  <a:cubicBezTo>
                    <a:pt x="-759462" y="-378498"/>
                    <a:pt x="-741978" y="-375809"/>
                    <a:pt x="-724635" y="-372631"/>
                  </a:cubicBezTo>
                  <a:cubicBezTo>
                    <a:pt x="-707292" y="-369454"/>
                    <a:pt x="-690091" y="-365788"/>
                    <a:pt x="-673003" y="-361649"/>
                  </a:cubicBezTo>
                  <a:cubicBezTo>
                    <a:pt x="-655915" y="-357509"/>
                    <a:pt x="-638940" y="-352896"/>
                    <a:pt x="-622116" y="-347821"/>
                  </a:cubicBezTo>
                  <a:cubicBezTo>
                    <a:pt x="-605293" y="-342746"/>
                    <a:pt x="-588619" y="-337208"/>
                    <a:pt x="-572111" y="-331230"/>
                  </a:cubicBezTo>
                  <a:cubicBezTo>
                    <a:pt x="-555602" y="-325253"/>
                    <a:pt x="-539258" y="-318837"/>
                    <a:pt x="-523090" y="-312011"/>
                  </a:cubicBezTo>
                  <a:cubicBezTo>
                    <a:pt x="-506923" y="-305185"/>
                    <a:pt x="-490932" y="-297949"/>
                    <a:pt x="-475123" y="-290339"/>
                  </a:cubicBezTo>
                  <a:cubicBezTo>
                    <a:pt x="-459314" y="-282729"/>
                    <a:pt x="-443685" y="-274746"/>
                    <a:pt x="-428236" y="-266426"/>
                  </a:cubicBezTo>
                  <a:cubicBezTo>
                    <a:pt x="-412786" y="-258107"/>
                    <a:pt x="-397515" y="-249453"/>
                    <a:pt x="-382414" y="-240504"/>
                  </a:cubicBezTo>
                  <a:cubicBezTo>
                    <a:pt x="-367312" y="-231556"/>
                    <a:pt x="-352381" y="-222312"/>
                    <a:pt x="-337605" y="-212815"/>
                  </a:cubicBezTo>
                  <a:cubicBezTo>
                    <a:pt x="-322830" y="-203318"/>
                    <a:pt x="-308210" y="-193566"/>
                    <a:pt x="-293727" y="-183601"/>
                  </a:cubicBezTo>
                  <a:cubicBezTo>
                    <a:pt x="-279244" y="-173636"/>
                    <a:pt x="-264898" y="-163457"/>
                    <a:pt x="-250668" y="-153102"/>
                  </a:cubicBezTo>
                  <a:cubicBezTo>
                    <a:pt x="-236438" y="-142747"/>
                    <a:pt x="-222323" y="-132216"/>
                    <a:pt x="-208299" y="-121546"/>
                  </a:cubicBezTo>
                  <a:cubicBezTo>
                    <a:pt x="-194275" y="-110876"/>
                    <a:pt x="-180343" y="-100067"/>
                    <a:pt x="-166475" y="-89153"/>
                  </a:cubicBezTo>
                  <a:cubicBezTo>
                    <a:pt x="-152608" y="-78239"/>
                    <a:pt x="-138805" y="-67221"/>
                    <a:pt x="-125042" y="-56132"/>
                  </a:cubicBezTo>
                  <a:cubicBezTo>
                    <a:pt x="-111278" y="-45043"/>
                    <a:pt x="-97552" y="-33882"/>
                    <a:pt x="-83837" y="-22683"/>
                  </a:cubicBezTo>
                  <a:cubicBezTo>
                    <a:pt x="-70122" y="-11484"/>
                    <a:pt x="-56418" y="-246"/>
                    <a:pt x="-42697" y="11000"/>
                  </a:cubicBezTo>
                  <a:cubicBezTo>
                    <a:pt x="-28976" y="22246"/>
                    <a:pt x="-15239" y="33500"/>
                    <a:pt x="-1456" y="44728"/>
                  </a:cubicBezTo>
                  <a:cubicBezTo>
                    <a:pt x="12328" y="55955"/>
                    <a:pt x="26159" y="67156"/>
                    <a:pt x="40052" y="78310"/>
                  </a:cubicBezTo>
                  <a:cubicBezTo>
                    <a:pt x="53945" y="89464"/>
                    <a:pt x="67901" y="100571"/>
                    <a:pt x="81987" y="111556"/>
                  </a:cubicBezTo>
                  <a:cubicBezTo>
                    <a:pt x="96073" y="122542"/>
                    <a:pt x="110289" y="133406"/>
                    <a:pt x="124505" y="144270"/>
                  </a:cubicBezTo>
                  <a:close/>
                </a:path>
              </a:pathLst>
            </a:custGeom>
            <a:solidFill>
              <a:schemeClr val="accent4"/>
            </a:solidFill>
            <a:ln w="7600" cap="rnd">
              <a:solidFill>
                <a:schemeClr val="accent4"/>
              </a:solidFill>
              <a:round/>
            </a:ln>
          </p:spPr>
        </p:sp>
        <p:sp>
          <p:nvSpPr>
            <p:cNvPr id="116" name="MainTopic"/>
            <p:cNvSpPr/>
            <p:nvPr/>
          </p:nvSpPr>
          <p:spPr>
            <a:xfrm>
              <a:off x="4616" y="2566"/>
              <a:ext cx="1273" cy="93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hlinkClick r:id="rId4" action="ppaction://hlinksldjump"/>
                </a:rPr>
                <a:t>透镜</a:t>
              </a:r>
              <a:endParaRPr sz="2400">
                <a:solidFill>
                  <a:srgbClr val="303030"/>
                </a:solidFill>
                <a:latin typeface="宋体" panose="02010600030101010101" pitchFamily="2" charset="-122"/>
              </a:endParaRPr>
            </a:p>
          </p:txBody>
        </p:sp>
      </p:grpSp>
      <p:grpSp>
        <p:nvGrpSpPr>
          <p:cNvPr id="8" name="组合 7"/>
          <p:cNvGrpSpPr/>
          <p:nvPr/>
        </p:nvGrpSpPr>
        <p:grpSpPr>
          <a:xfrm>
            <a:off x="331153" y="2162175"/>
            <a:ext cx="1896110" cy="749300"/>
            <a:chOff x="319" y="4084"/>
            <a:chExt cx="2986" cy="1180"/>
          </a:xfrm>
        </p:grpSpPr>
        <p:sp>
          <p:nvSpPr>
            <p:cNvPr id="297" name="MMConnector"/>
            <p:cNvSpPr/>
            <p:nvPr/>
          </p:nvSpPr>
          <p:spPr>
            <a:xfrm>
              <a:off x="2767" y="4858"/>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76" name="SubTopic"/>
            <p:cNvSpPr/>
            <p:nvPr/>
          </p:nvSpPr>
          <p:spPr>
            <a:xfrm>
              <a:off x="319" y="4084"/>
              <a:ext cx="2178"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过光心</a:t>
              </a:r>
              <a:endParaRPr sz="2400">
                <a:solidFill>
                  <a:srgbClr val="303030"/>
                </a:solidFill>
                <a:latin typeface="宋体" panose="02010600030101010101" pitchFamily="2" charset="-122"/>
              </a:endParaRPr>
            </a:p>
          </p:txBody>
        </p:sp>
      </p:grpSp>
      <p:grpSp>
        <p:nvGrpSpPr>
          <p:cNvPr id="5" name="组合 4"/>
          <p:cNvGrpSpPr/>
          <p:nvPr/>
        </p:nvGrpSpPr>
        <p:grpSpPr>
          <a:xfrm>
            <a:off x="1851343" y="1095375"/>
            <a:ext cx="1379220" cy="420370"/>
            <a:chOff x="2713" y="2404"/>
            <a:chExt cx="2172" cy="662"/>
          </a:xfrm>
        </p:grpSpPr>
        <p:sp>
          <p:nvSpPr>
            <p:cNvPr id="321" name="MMConnector"/>
            <p:cNvSpPr/>
            <p:nvPr/>
          </p:nvSpPr>
          <p:spPr>
            <a:xfrm>
              <a:off x="4347" y="3006"/>
              <a:ext cx="539" cy="60"/>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300" name="SubTopic"/>
            <p:cNvSpPr/>
            <p:nvPr/>
          </p:nvSpPr>
          <p:spPr>
            <a:xfrm>
              <a:off x="2713" y="2404"/>
              <a:ext cx="14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凸透镜</a:t>
              </a:r>
              <a:endParaRPr sz="2400">
                <a:solidFill>
                  <a:srgbClr val="303030"/>
                </a:solidFill>
                <a:latin typeface="宋体" panose="02010600030101010101" pitchFamily="2" charset="-122"/>
              </a:endParaRPr>
            </a:p>
          </p:txBody>
        </p:sp>
      </p:grpSp>
      <p:grpSp>
        <p:nvGrpSpPr>
          <p:cNvPr id="6" name="组合 5"/>
          <p:cNvGrpSpPr/>
          <p:nvPr/>
        </p:nvGrpSpPr>
        <p:grpSpPr>
          <a:xfrm>
            <a:off x="1851343" y="1534795"/>
            <a:ext cx="1379220" cy="563245"/>
            <a:chOff x="2713" y="3096"/>
            <a:chExt cx="2172" cy="887"/>
          </a:xfrm>
        </p:grpSpPr>
        <p:sp>
          <p:nvSpPr>
            <p:cNvPr id="322" name="MMConnector"/>
            <p:cNvSpPr/>
            <p:nvPr/>
          </p:nvSpPr>
          <p:spPr>
            <a:xfrm>
              <a:off x="4347" y="3351"/>
              <a:ext cx="539" cy="632"/>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308" name="SubTopic"/>
            <p:cNvSpPr/>
            <p:nvPr/>
          </p:nvSpPr>
          <p:spPr>
            <a:xfrm>
              <a:off x="2713" y="3096"/>
              <a:ext cx="14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凹透镜</a:t>
              </a:r>
              <a:endParaRPr sz="2400">
                <a:solidFill>
                  <a:srgbClr val="303030"/>
                </a:solidFill>
                <a:latin typeface="宋体" panose="02010600030101010101" pitchFamily="2" charset="-122"/>
              </a:endParaRPr>
            </a:p>
          </p:txBody>
        </p:sp>
      </p:grpSp>
      <p:grpSp>
        <p:nvGrpSpPr>
          <p:cNvPr id="9" name="组合 8"/>
          <p:cNvGrpSpPr/>
          <p:nvPr/>
        </p:nvGrpSpPr>
        <p:grpSpPr>
          <a:xfrm>
            <a:off x="468313" y="2600960"/>
            <a:ext cx="1687195" cy="454025"/>
            <a:chOff x="535" y="4775"/>
            <a:chExt cx="2657" cy="715"/>
          </a:xfrm>
        </p:grpSpPr>
        <p:sp>
          <p:nvSpPr>
            <p:cNvPr id="392" name="MMConnector"/>
            <p:cNvSpPr/>
            <p:nvPr/>
          </p:nvSpPr>
          <p:spPr>
            <a:xfrm>
              <a:off x="2654" y="5204"/>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391" name="SubTopic"/>
            <p:cNvSpPr/>
            <p:nvPr/>
          </p:nvSpPr>
          <p:spPr>
            <a:xfrm>
              <a:off x="535" y="4775"/>
              <a:ext cx="1850"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平行主光轴</a:t>
              </a:r>
              <a:endParaRPr sz="2400">
                <a:solidFill>
                  <a:srgbClr val="303030"/>
                </a:solidFill>
                <a:latin typeface="宋体" panose="02010600030101010101" pitchFamily="2" charset="-122"/>
              </a:endParaRPr>
            </a:p>
          </p:txBody>
        </p:sp>
      </p:grpSp>
      <p:grpSp>
        <p:nvGrpSpPr>
          <p:cNvPr id="10" name="组合 9"/>
          <p:cNvGrpSpPr/>
          <p:nvPr/>
        </p:nvGrpSpPr>
        <p:grpSpPr>
          <a:xfrm>
            <a:off x="468313" y="3040380"/>
            <a:ext cx="1758950" cy="672465"/>
            <a:chOff x="535" y="5467"/>
            <a:chExt cx="2770" cy="1059"/>
          </a:xfrm>
        </p:grpSpPr>
        <p:sp>
          <p:nvSpPr>
            <p:cNvPr id="151" name="MMConnector"/>
            <p:cNvSpPr/>
            <p:nvPr/>
          </p:nvSpPr>
          <p:spPr>
            <a:xfrm>
              <a:off x="2767" y="5550"/>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50" name="SubTopic"/>
            <p:cNvSpPr/>
            <p:nvPr/>
          </p:nvSpPr>
          <p:spPr>
            <a:xfrm>
              <a:off x="535" y="5467"/>
              <a:ext cx="1962"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过焦点</a:t>
              </a:r>
              <a:endParaRPr sz="2400">
                <a:solidFill>
                  <a:srgbClr val="303030"/>
                </a:solidFill>
                <a:latin typeface="宋体" panose="02010600030101010101" pitchFamily="2" charset="-122"/>
              </a:endParaRPr>
            </a:p>
          </p:txBody>
        </p:sp>
      </p:grpSp>
      <p:grpSp>
        <p:nvGrpSpPr>
          <p:cNvPr id="11" name="组合 10"/>
          <p:cNvGrpSpPr/>
          <p:nvPr/>
        </p:nvGrpSpPr>
        <p:grpSpPr>
          <a:xfrm>
            <a:off x="1885633" y="3681095"/>
            <a:ext cx="3951605" cy="1332865"/>
            <a:chOff x="2767" y="6476"/>
            <a:chExt cx="6223" cy="2099"/>
          </a:xfrm>
        </p:grpSpPr>
        <p:sp>
          <p:nvSpPr>
            <p:cNvPr id="160" name="MMConnector"/>
            <p:cNvSpPr/>
            <p:nvPr/>
          </p:nvSpPr>
          <p:spPr>
            <a:xfrm>
              <a:off x="7290" y="6476"/>
              <a:ext cx="1700" cy="1212"/>
            </a:xfrm>
            <a:custGeom>
              <a:avLst/>
              <a:gdLst/>
              <a:ahLst/>
              <a:cxnLst/>
              <a:pathLst>
                <a:path w="980271" h="417463">
                  <a:moveTo>
                    <a:pt x="109846" y="-57255"/>
                  </a:moveTo>
                  <a:cubicBezTo>
                    <a:pt x="126207" y="-67211"/>
                    <a:pt x="130429" y="-84430"/>
                    <a:pt x="122611" y="-96796"/>
                  </a:cubicBezTo>
                  <a:cubicBezTo>
                    <a:pt x="114793" y="-109162"/>
                    <a:pt x="97344" y="-112857"/>
                    <a:pt x="81416" y="-102221"/>
                  </a:cubicBezTo>
                  <a:cubicBezTo>
                    <a:pt x="66572" y="-92309"/>
                    <a:pt x="51728" y="-82396"/>
                    <a:pt x="36973" y="-72398"/>
                  </a:cubicBezTo>
                  <a:cubicBezTo>
                    <a:pt x="22218" y="-62401"/>
                    <a:pt x="7553" y="-52317"/>
                    <a:pt x="-7076" y="-42213"/>
                  </a:cubicBezTo>
                  <a:cubicBezTo>
                    <a:pt x="-21704" y="-32109"/>
                    <a:pt x="-36296" y="-21983"/>
                    <a:pt x="-50869" y="-11861"/>
                  </a:cubicBezTo>
                  <a:cubicBezTo>
                    <a:pt x="-65441" y="-1738"/>
                    <a:pt x="-79993" y="8382"/>
                    <a:pt x="-94551" y="18463"/>
                  </a:cubicBezTo>
                  <a:cubicBezTo>
                    <a:pt x="-109109" y="28545"/>
                    <a:pt x="-123674" y="38588"/>
                    <a:pt x="-138269" y="48561"/>
                  </a:cubicBezTo>
                  <a:cubicBezTo>
                    <a:pt x="-152865" y="58533"/>
                    <a:pt x="-167490" y="68435"/>
                    <a:pt x="-182171" y="78231"/>
                  </a:cubicBezTo>
                  <a:cubicBezTo>
                    <a:pt x="-196851" y="88027"/>
                    <a:pt x="-211585" y="97718"/>
                    <a:pt x="-226397" y="107269"/>
                  </a:cubicBezTo>
                  <a:cubicBezTo>
                    <a:pt x="-241208" y="116819"/>
                    <a:pt x="-256097" y="126229"/>
                    <a:pt x="-271083" y="135462"/>
                  </a:cubicBezTo>
                  <a:cubicBezTo>
                    <a:pt x="-286069" y="144695"/>
                    <a:pt x="-301153" y="153751"/>
                    <a:pt x="-316354" y="162593"/>
                  </a:cubicBezTo>
                  <a:cubicBezTo>
                    <a:pt x="-331554" y="171435"/>
                    <a:pt x="-346870" y="180062"/>
                    <a:pt x="-362317" y="188438"/>
                  </a:cubicBezTo>
                  <a:cubicBezTo>
                    <a:pt x="-377763" y="196814"/>
                    <a:pt x="-393341" y="204938"/>
                    <a:pt x="-409059" y="212772"/>
                  </a:cubicBezTo>
                  <a:cubicBezTo>
                    <a:pt x="-424778" y="220606"/>
                    <a:pt x="-440638" y="228151"/>
                    <a:pt x="-456644" y="235370"/>
                  </a:cubicBezTo>
                  <a:cubicBezTo>
                    <a:pt x="-472650" y="242590"/>
                    <a:pt x="-488802" y="249484"/>
                    <a:pt x="-505102" y="256018"/>
                  </a:cubicBezTo>
                  <a:cubicBezTo>
                    <a:pt x="-521401" y="262553"/>
                    <a:pt x="-537848" y="268729"/>
                    <a:pt x="-554431" y="274516"/>
                  </a:cubicBezTo>
                  <a:cubicBezTo>
                    <a:pt x="-571015" y="280304"/>
                    <a:pt x="-587735" y="285703"/>
                    <a:pt x="-604597" y="290691"/>
                  </a:cubicBezTo>
                  <a:cubicBezTo>
                    <a:pt x="-621459" y="295679"/>
                    <a:pt x="-638461" y="300255"/>
                    <a:pt x="-655531" y="304403"/>
                  </a:cubicBezTo>
                  <a:cubicBezTo>
                    <a:pt x="-672600" y="308550"/>
                    <a:pt x="-689736" y="312268"/>
                    <a:pt x="-707135" y="315553"/>
                  </a:cubicBezTo>
                  <a:cubicBezTo>
                    <a:pt x="-724534" y="318837"/>
                    <a:pt x="-742197" y="321688"/>
                    <a:pt x="-759293" y="324088"/>
                  </a:cubicBezTo>
                  <a:cubicBezTo>
                    <a:pt x="-776389" y="326488"/>
                    <a:pt x="-792918" y="328439"/>
                    <a:pt x="-811874" y="330002"/>
                  </a:cubicBezTo>
                  <a:cubicBezTo>
                    <a:pt x="-830830" y="331565"/>
                    <a:pt x="-852213" y="332740"/>
                    <a:pt x="-864745" y="333329"/>
                  </a:cubicBezTo>
                  <a:cubicBezTo>
                    <a:pt x="-877277" y="333919"/>
                    <a:pt x="-880959" y="333922"/>
                    <a:pt x="-884640" y="333925"/>
                  </a:cubicBezTo>
                  <a:cubicBezTo>
                    <a:pt x="-887376" y="333927"/>
                    <a:pt x="-889200" y="335635"/>
                    <a:pt x="-889200" y="337725"/>
                  </a:cubicBezTo>
                  <a:cubicBezTo>
                    <a:pt x="-889200" y="339815"/>
                    <a:pt x="-887374" y="341412"/>
                    <a:pt x="-884640" y="341525"/>
                  </a:cubicBezTo>
                  <a:cubicBezTo>
                    <a:pt x="-880941" y="341678"/>
                    <a:pt x="-877241" y="341830"/>
                    <a:pt x="-864596" y="341768"/>
                  </a:cubicBezTo>
                  <a:cubicBezTo>
                    <a:pt x="-851950" y="341706"/>
                    <a:pt x="-830358" y="341429"/>
                    <a:pt x="-811169" y="340656"/>
                  </a:cubicBezTo>
                  <a:cubicBezTo>
                    <a:pt x="-791981" y="339884"/>
                    <a:pt x="-775195" y="338618"/>
                    <a:pt x="-757801" y="336918"/>
                  </a:cubicBezTo>
                  <a:cubicBezTo>
                    <a:pt x="-740406" y="335218"/>
                    <a:pt x="-722402" y="333085"/>
                    <a:pt x="-704626" y="330498"/>
                  </a:cubicBezTo>
                  <a:cubicBezTo>
                    <a:pt x="-686851" y="327911"/>
                    <a:pt x="-669303" y="324870"/>
                    <a:pt x="-651789" y="321388"/>
                  </a:cubicBezTo>
                  <a:cubicBezTo>
                    <a:pt x="-634275" y="317905"/>
                    <a:pt x="-616795" y="313981"/>
                    <a:pt x="-599427" y="309628"/>
                  </a:cubicBezTo>
                  <a:cubicBezTo>
                    <a:pt x="-582060" y="305276"/>
                    <a:pt x="-564806" y="300496"/>
                    <a:pt x="-547666" y="295312"/>
                  </a:cubicBezTo>
                  <a:cubicBezTo>
                    <a:pt x="-530527" y="290128"/>
                    <a:pt x="-513502" y="284540"/>
                    <a:pt x="-496608" y="278579"/>
                  </a:cubicBezTo>
                  <a:cubicBezTo>
                    <a:pt x="-479714" y="272617"/>
                    <a:pt x="-462951" y="266282"/>
                    <a:pt x="-446325" y="259610"/>
                  </a:cubicBezTo>
                  <a:cubicBezTo>
                    <a:pt x="-429699" y="252937"/>
                    <a:pt x="-413209" y="245927"/>
                    <a:pt x="-396856" y="238618"/>
                  </a:cubicBezTo>
                  <a:cubicBezTo>
                    <a:pt x="-380503" y="231309"/>
                    <a:pt x="-364287" y="223702"/>
                    <a:pt x="-348204" y="215837"/>
                  </a:cubicBezTo>
                  <a:cubicBezTo>
                    <a:pt x="-332121" y="207973"/>
                    <a:pt x="-316170" y="199851"/>
                    <a:pt x="-300341" y="191514"/>
                  </a:cubicBezTo>
                  <a:cubicBezTo>
                    <a:pt x="-284513" y="183177"/>
                    <a:pt x="-268807" y="174625"/>
                    <a:pt x="-253210" y="165898"/>
                  </a:cubicBezTo>
                  <a:cubicBezTo>
                    <a:pt x="-237613" y="157172"/>
                    <a:pt x="-222125" y="148271"/>
                    <a:pt x="-206729" y="139237"/>
                  </a:cubicBezTo>
                  <a:cubicBezTo>
                    <a:pt x="-191333" y="130203"/>
                    <a:pt x="-176029" y="121035"/>
                    <a:pt x="-160798" y="111773"/>
                  </a:cubicBezTo>
                  <a:cubicBezTo>
                    <a:pt x="-145568" y="102510"/>
                    <a:pt x="-130410" y="93153"/>
                    <a:pt x="-115306" y="83739"/>
                  </a:cubicBezTo>
                  <a:cubicBezTo>
                    <a:pt x="-100202" y="74325"/>
                    <a:pt x="-85151" y="64855"/>
                    <a:pt x="-70133" y="55363"/>
                  </a:cubicBezTo>
                  <a:cubicBezTo>
                    <a:pt x="-55114" y="45872"/>
                    <a:pt x="-40128" y="36360"/>
                    <a:pt x="-25153" y="26865"/>
                  </a:cubicBezTo>
                  <a:cubicBezTo>
                    <a:pt x="-10178" y="17370"/>
                    <a:pt x="4787" y="7893"/>
                    <a:pt x="19757" y="-1543"/>
                  </a:cubicBezTo>
                  <a:cubicBezTo>
                    <a:pt x="34727" y="-10978"/>
                    <a:pt x="49702" y="-20373"/>
                    <a:pt x="64718" y="-29651"/>
                  </a:cubicBezTo>
                  <a:cubicBezTo>
                    <a:pt x="79734" y="-38929"/>
                    <a:pt x="94790" y="-48092"/>
                    <a:pt x="109846" y="-57255"/>
                  </a:cubicBezTo>
                  <a:close/>
                </a:path>
              </a:pathLst>
            </a:custGeom>
            <a:solidFill>
              <a:schemeClr val="accent4"/>
            </a:solidFill>
            <a:ln w="7600" cap="rnd">
              <a:solidFill>
                <a:schemeClr val="accent4"/>
              </a:solidFill>
              <a:round/>
            </a:ln>
          </p:spPr>
        </p:sp>
        <p:sp>
          <p:nvSpPr>
            <p:cNvPr id="159" name="MainTopic"/>
            <p:cNvSpPr/>
            <p:nvPr/>
          </p:nvSpPr>
          <p:spPr>
            <a:xfrm>
              <a:off x="2767" y="6569"/>
              <a:ext cx="3009" cy="2006"/>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l">
                <a:lnSpc>
                  <a:spcPct val="100000"/>
                </a:lnSpc>
              </a:pPr>
              <a:r>
                <a:rPr lang="zh-CN" sz="2400">
                  <a:solidFill>
                    <a:srgbClr val="303030"/>
                  </a:solidFill>
                  <a:latin typeface="宋体" panose="02010600030101010101" pitchFamily="2" charset="-122"/>
                  <a:hlinkClick r:id="rId5" action="ppaction://hlinksldjump"/>
                </a:rPr>
                <a:t>凸透镜</a:t>
              </a:r>
              <a:r>
                <a:rPr sz="2400">
                  <a:solidFill>
                    <a:srgbClr val="303030"/>
                  </a:solidFill>
                  <a:latin typeface="宋体" panose="02010600030101010101" pitchFamily="2" charset="-122"/>
                  <a:hlinkClick r:id="rId5" action="ppaction://hlinksldjump"/>
                </a:rPr>
                <a:t>静态成</a:t>
              </a:r>
              <a:r>
                <a:rPr lang="zh-CN" sz="2400">
                  <a:solidFill>
                    <a:srgbClr val="303030"/>
                  </a:solidFill>
                  <a:latin typeface="宋体" panose="02010600030101010101" pitchFamily="2" charset="-122"/>
                  <a:hlinkClick r:id="rId5" action="ppaction://hlinksldjump"/>
                </a:rPr>
                <a:t>像</a:t>
              </a:r>
              <a:r>
                <a:rPr sz="2400">
                  <a:solidFill>
                    <a:srgbClr val="303030"/>
                  </a:solidFill>
                  <a:latin typeface="宋体" panose="02010600030101010101" pitchFamily="2" charset="-122"/>
                  <a:hlinkClick r:id="rId5" action="ppaction://hlinksldjump"/>
                </a:rPr>
                <a:t>规律及应用</a:t>
              </a:r>
              <a:endParaRPr sz="2400">
                <a:solidFill>
                  <a:srgbClr val="303030"/>
                </a:solidFill>
                <a:latin typeface="宋体" panose="02010600030101010101" pitchFamily="2" charset="-122"/>
              </a:endParaRPr>
            </a:p>
          </p:txBody>
        </p:sp>
      </p:grpSp>
      <p:grpSp>
        <p:nvGrpSpPr>
          <p:cNvPr id="12" name="组合 11"/>
          <p:cNvGrpSpPr/>
          <p:nvPr/>
        </p:nvGrpSpPr>
        <p:grpSpPr>
          <a:xfrm>
            <a:off x="868363" y="3739515"/>
            <a:ext cx="1196975" cy="749300"/>
            <a:chOff x="1165" y="6568"/>
            <a:chExt cx="1885" cy="1180"/>
          </a:xfrm>
        </p:grpSpPr>
        <p:sp>
          <p:nvSpPr>
            <p:cNvPr id="167" name="MMConnector"/>
            <p:cNvSpPr/>
            <p:nvPr/>
          </p:nvSpPr>
          <p:spPr>
            <a:xfrm>
              <a:off x="2512" y="7342"/>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66" name="SubTopic"/>
            <p:cNvSpPr/>
            <p:nvPr/>
          </p:nvSpPr>
          <p:spPr>
            <a:xfrm>
              <a:off x="1165" y="6568"/>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放大镜</a:t>
              </a:r>
              <a:endParaRPr sz="2400">
                <a:solidFill>
                  <a:srgbClr val="303030"/>
                </a:solidFill>
                <a:latin typeface="宋体" panose="02010600030101010101" pitchFamily="2" charset="-122"/>
              </a:endParaRPr>
            </a:p>
          </p:txBody>
        </p:sp>
      </p:grpSp>
      <p:grpSp>
        <p:nvGrpSpPr>
          <p:cNvPr id="13" name="组合 12"/>
          <p:cNvGrpSpPr/>
          <p:nvPr/>
        </p:nvGrpSpPr>
        <p:grpSpPr>
          <a:xfrm>
            <a:off x="868363" y="4178935"/>
            <a:ext cx="1196975" cy="453390"/>
            <a:chOff x="1165" y="7260"/>
            <a:chExt cx="1885" cy="714"/>
          </a:xfrm>
        </p:grpSpPr>
        <p:sp>
          <p:nvSpPr>
            <p:cNvPr id="169" name="MMConnector"/>
            <p:cNvSpPr/>
            <p:nvPr/>
          </p:nvSpPr>
          <p:spPr>
            <a:xfrm>
              <a:off x="2512" y="7688"/>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68" name="SubTopic"/>
            <p:cNvSpPr/>
            <p:nvPr/>
          </p:nvSpPr>
          <p:spPr>
            <a:xfrm>
              <a:off x="1165" y="7260"/>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投影仪</a:t>
              </a:r>
              <a:endParaRPr sz="2400">
                <a:solidFill>
                  <a:srgbClr val="303030"/>
                </a:solidFill>
                <a:latin typeface="宋体" panose="02010600030101010101" pitchFamily="2" charset="-122"/>
              </a:endParaRPr>
            </a:p>
          </p:txBody>
        </p:sp>
      </p:grpSp>
      <p:grpSp>
        <p:nvGrpSpPr>
          <p:cNvPr id="20" name="组合 19"/>
          <p:cNvGrpSpPr/>
          <p:nvPr/>
        </p:nvGrpSpPr>
        <p:grpSpPr>
          <a:xfrm>
            <a:off x="9116378" y="2381250"/>
            <a:ext cx="854075" cy="749935"/>
            <a:chOff x="14154" y="4429"/>
            <a:chExt cx="1345" cy="1181"/>
          </a:xfrm>
        </p:grpSpPr>
        <p:sp>
          <p:nvSpPr>
            <p:cNvPr id="171" name="MMConnector"/>
            <p:cNvSpPr/>
            <p:nvPr/>
          </p:nvSpPr>
          <p:spPr>
            <a:xfrm>
              <a:off x="14154" y="5204"/>
              <a:ext cx="539" cy="406"/>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70" name="SubTopic"/>
            <p:cNvSpPr/>
            <p:nvPr/>
          </p:nvSpPr>
          <p:spPr>
            <a:xfrm>
              <a:off x="14423" y="4429"/>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近视眼</a:t>
              </a:r>
              <a:endParaRPr sz="2400">
                <a:solidFill>
                  <a:srgbClr val="303030"/>
                </a:solidFill>
                <a:latin typeface="宋体" panose="02010600030101010101" pitchFamily="2" charset="-122"/>
              </a:endParaRPr>
            </a:p>
          </p:txBody>
        </p:sp>
      </p:grpSp>
      <p:grpSp>
        <p:nvGrpSpPr>
          <p:cNvPr id="23" name="组合 22"/>
          <p:cNvGrpSpPr/>
          <p:nvPr/>
        </p:nvGrpSpPr>
        <p:grpSpPr>
          <a:xfrm>
            <a:off x="9116378" y="3260090"/>
            <a:ext cx="854075" cy="672465"/>
            <a:chOff x="14154" y="5813"/>
            <a:chExt cx="1345" cy="1059"/>
          </a:xfrm>
        </p:grpSpPr>
        <p:sp>
          <p:nvSpPr>
            <p:cNvPr id="173" name="MMConnector"/>
            <p:cNvSpPr/>
            <p:nvPr/>
          </p:nvSpPr>
          <p:spPr>
            <a:xfrm>
              <a:off x="14154" y="5896"/>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72" name="SubTopic"/>
            <p:cNvSpPr/>
            <p:nvPr/>
          </p:nvSpPr>
          <p:spPr>
            <a:xfrm>
              <a:off x="14423" y="5813"/>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远视眼</a:t>
              </a:r>
              <a:endParaRPr sz="2400">
                <a:solidFill>
                  <a:srgbClr val="303030"/>
                </a:solidFill>
                <a:latin typeface="宋体" panose="02010600030101010101" pitchFamily="2" charset="-122"/>
              </a:endParaRPr>
            </a:p>
          </p:txBody>
        </p:sp>
      </p:grpSp>
      <p:grpSp>
        <p:nvGrpSpPr>
          <p:cNvPr id="21" name="组合 20"/>
          <p:cNvGrpSpPr/>
          <p:nvPr/>
        </p:nvGrpSpPr>
        <p:grpSpPr>
          <a:xfrm>
            <a:off x="10142538" y="2162175"/>
            <a:ext cx="688975" cy="692150"/>
            <a:chOff x="15770" y="4084"/>
            <a:chExt cx="1085" cy="1090"/>
          </a:xfrm>
        </p:grpSpPr>
        <p:sp>
          <p:nvSpPr>
            <p:cNvPr id="175" name="MMConnector"/>
            <p:cNvSpPr/>
            <p:nvPr/>
          </p:nvSpPr>
          <p:spPr>
            <a:xfrm>
              <a:off x="15770" y="4828"/>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4" name="SubTopic"/>
            <p:cNvSpPr/>
            <p:nvPr/>
          </p:nvSpPr>
          <p:spPr>
            <a:xfrm>
              <a:off x="16039" y="4084"/>
              <a:ext cx="816" cy="57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成因</a:t>
              </a:r>
              <a:endParaRPr sz="2400">
                <a:solidFill>
                  <a:srgbClr val="303030"/>
                </a:solidFill>
                <a:latin typeface="宋体" panose="02010600030101010101" pitchFamily="2" charset="-122"/>
              </a:endParaRPr>
            </a:p>
          </p:txBody>
        </p:sp>
      </p:grpSp>
      <p:grpSp>
        <p:nvGrpSpPr>
          <p:cNvPr id="22" name="组合 21"/>
          <p:cNvGrpSpPr/>
          <p:nvPr/>
        </p:nvGrpSpPr>
        <p:grpSpPr>
          <a:xfrm>
            <a:off x="10214293" y="2600960"/>
            <a:ext cx="1387475" cy="473075"/>
            <a:chOff x="15883" y="4775"/>
            <a:chExt cx="2185" cy="745"/>
          </a:xfrm>
        </p:grpSpPr>
        <p:sp>
          <p:nvSpPr>
            <p:cNvPr id="179" name="MMConnector"/>
            <p:cNvSpPr/>
            <p:nvPr/>
          </p:nvSpPr>
          <p:spPr>
            <a:xfrm>
              <a:off x="15883" y="5174"/>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76" name="SubTopic"/>
            <p:cNvSpPr/>
            <p:nvPr/>
          </p:nvSpPr>
          <p:spPr>
            <a:xfrm>
              <a:off x="16152" y="4775"/>
              <a:ext cx="1916"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凹透镜矫正</a:t>
              </a:r>
              <a:endParaRPr sz="2400">
                <a:solidFill>
                  <a:srgbClr val="303030"/>
                </a:solidFill>
                <a:latin typeface="宋体" panose="02010600030101010101" pitchFamily="2" charset="-122"/>
              </a:endParaRPr>
            </a:p>
          </p:txBody>
        </p:sp>
      </p:grpSp>
      <p:grpSp>
        <p:nvGrpSpPr>
          <p:cNvPr id="24" name="组合 23"/>
          <p:cNvGrpSpPr/>
          <p:nvPr/>
        </p:nvGrpSpPr>
        <p:grpSpPr>
          <a:xfrm>
            <a:off x="10142538" y="3040380"/>
            <a:ext cx="688975" cy="692785"/>
            <a:chOff x="15770" y="5467"/>
            <a:chExt cx="1085" cy="1091"/>
          </a:xfrm>
        </p:grpSpPr>
        <p:sp>
          <p:nvSpPr>
            <p:cNvPr id="182" name="MMConnector"/>
            <p:cNvSpPr/>
            <p:nvPr/>
          </p:nvSpPr>
          <p:spPr>
            <a:xfrm>
              <a:off x="15770" y="6212"/>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1" name="SubTopic"/>
            <p:cNvSpPr/>
            <p:nvPr/>
          </p:nvSpPr>
          <p:spPr>
            <a:xfrm>
              <a:off x="16039" y="5467"/>
              <a:ext cx="816" cy="57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成因</a:t>
              </a:r>
              <a:endParaRPr sz="2400">
                <a:solidFill>
                  <a:srgbClr val="303030"/>
                </a:solidFill>
                <a:latin typeface="宋体" panose="02010600030101010101" pitchFamily="2" charset="-122"/>
              </a:endParaRPr>
            </a:p>
          </p:txBody>
        </p:sp>
      </p:grpSp>
      <p:grpSp>
        <p:nvGrpSpPr>
          <p:cNvPr id="25" name="组合 24"/>
          <p:cNvGrpSpPr/>
          <p:nvPr/>
        </p:nvGrpSpPr>
        <p:grpSpPr>
          <a:xfrm>
            <a:off x="10214293" y="3479800"/>
            <a:ext cx="1487805" cy="472440"/>
            <a:chOff x="15883" y="6159"/>
            <a:chExt cx="2343" cy="744"/>
          </a:xfrm>
        </p:grpSpPr>
        <p:sp>
          <p:nvSpPr>
            <p:cNvPr id="184" name="MMConnector"/>
            <p:cNvSpPr/>
            <p:nvPr/>
          </p:nvSpPr>
          <p:spPr>
            <a:xfrm>
              <a:off x="15883" y="6557"/>
              <a:ext cx="539" cy="346"/>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83" name="SubTopic"/>
            <p:cNvSpPr/>
            <p:nvPr/>
          </p:nvSpPr>
          <p:spPr>
            <a:xfrm>
              <a:off x="16152" y="6159"/>
              <a:ext cx="2075" cy="57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凸透镜矫正</a:t>
              </a:r>
              <a:endParaRPr sz="2400">
                <a:solidFill>
                  <a:srgbClr val="303030"/>
                </a:solidFill>
                <a:latin typeface="宋体" panose="02010600030101010101" pitchFamily="2" charset="-122"/>
              </a:endParaRPr>
            </a:p>
          </p:txBody>
        </p:sp>
      </p:grpSp>
      <p:grpSp>
        <p:nvGrpSpPr>
          <p:cNvPr id="14" name="组合 13"/>
          <p:cNvGrpSpPr/>
          <p:nvPr/>
        </p:nvGrpSpPr>
        <p:grpSpPr>
          <a:xfrm>
            <a:off x="868363" y="4617720"/>
            <a:ext cx="1196975" cy="672465"/>
            <a:chOff x="1165" y="7951"/>
            <a:chExt cx="1885" cy="1059"/>
          </a:xfrm>
        </p:grpSpPr>
        <p:sp>
          <p:nvSpPr>
            <p:cNvPr id="186" name="MMConnector"/>
            <p:cNvSpPr/>
            <p:nvPr/>
          </p:nvSpPr>
          <p:spPr>
            <a:xfrm>
              <a:off x="2512" y="8034"/>
              <a:ext cx="539" cy="977"/>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85" name="SubTopic"/>
            <p:cNvSpPr/>
            <p:nvPr/>
          </p:nvSpPr>
          <p:spPr>
            <a:xfrm>
              <a:off x="1165" y="7951"/>
              <a:ext cx="1077" cy="571"/>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照相机</a:t>
              </a:r>
              <a:endParaRPr sz="2400">
                <a:solidFill>
                  <a:srgbClr val="303030"/>
                </a:solidFill>
                <a:latin typeface="宋体" panose="02010600030101010101" pitchFamily="2" charset="-122"/>
              </a:endParaRPr>
            </a:p>
          </p:txBody>
        </p:sp>
      </p:grpSp>
      <p:grpSp>
        <p:nvGrpSpPr>
          <p:cNvPr id="29" name="组合 28"/>
          <p:cNvGrpSpPr/>
          <p:nvPr/>
        </p:nvGrpSpPr>
        <p:grpSpPr>
          <a:xfrm>
            <a:off x="6913563" y="3739515"/>
            <a:ext cx="3571240" cy="1035050"/>
            <a:chOff x="10685" y="6568"/>
            <a:chExt cx="5624" cy="1630"/>
          </a:xfrm>
        </p:grpSpPr>
        <p:sp>
          <p:nvSpPr>
            <p:cNvPr id="178" name="MMConnector"/>
            <p:cNvSpPr/>
            <p:nvPr/>
          </p:nvSpPr>
          <p:spPr>
            <a:xfrm>
              <a:off x="10685" y="6568"/>
              <a:ext cx="2156" cy="1482"/>
            </a:xfrm>
            <a:custGeom>
              <a:avLst/>
              <a:gdLst/>
              <a:ahLst/>
              <a:cxnLst/>
              <a:pathLst>
                <a:path w="1003954" h="468226">
                  <a:moveTo>
                    <a:pt x="-104312" y="-123492"/>
                  </a:moveTo>
                  <a:cubicBezTo>
                    <a:pt x="-119854" y="-134683"/>
                    <a:pt x="-137422" y="-131610"/>
                    <a:pt x="-145673" y="-119529"/>
                  </a:cubicBezTo>
                  <a:cubicBezTo>
                    <a:pt x="-153924" y="-107448"/>
                    <a:pt x="-150297" y="-90115"/>
                    <a:pt x="-134316" y="-79560"/>
                  </a:cubicBezTo>
                  <a:cubicBezTo>
                    <a:pt x="-119628" y="-69859"/>
                    <a:pt x="-104941" y="-60159"/>
                    <a:pt x="-90312" y="-50320"/>
                  </a:cubicBezTo>
                  <a:cubicBezTo>
                    <a:pt x="-75684" y="-40481"/>
                    <a:pt x="-61115" y="-30505"/>
                    <a:pt x="-46563" y="-20470"/>
                  </a:cubicBezTo>
                  <a:cubicBezTo>
                    <a:pt x="-32012" y="-10436"/>
                    <a:pt x="-17478" y="-344"/>
                    <a:pt x="-2946" y="9784"/>
                  </a:cubicBezTo>
                  <a:cubicBezTo>
                    <a:pt x="11586" y="19911"/>
                    <a:pt x="26117" y="30074"/>
                    <a:pt x="40670" y="40235"/>
                  </a:cubicBezTo>
                  <a:cubicBezTo>
                    <a:pt x="55223" y="50396"/>
                    <a:pt x="69799" y="60554"/>
                    <a:pt x="84420" y="70675"/>
                  </a:cubicBezTo>
                  <a:cubicBezTo>
                    <a:pt x="99041" y="80796"/>
                    <a:pt x="113707" y="90880"/>
                    <a:pt x="128441" y="100890"/>
                  </a:cubicBezTo>
                  <a:cubicBezTo>
                    <a:pt x="143174" y="110899"/>
                    <a:pt x="157976" y="120835"/>
                    <a:pt x="172867" y="130657"/>
                  </a:cubicBezTo>
                  <a:cubicBezTo>
                    <a:pt x="187759" y="140480"/>
                    <a:pt x="202740" y="150191"/>
                    <a:pt x="217830" y="159749"/>
                  </a:cubicBezTo>
                  <a:cubicBezTo>
                    <a:pt x="232921" y="169307"/>
                    <a:pt x="248122" y="178713"/>
                    <a:pt x="263450" y="187925"/>
                  </a:cubicBezTo>
                  <a:cubicBezTo>
                    <a:pt x="278778" y="197137"/>
                    <a:pt x="294234" y="206155"/>
                    <a:pt x="309832" y="214937"/>
                  </a:cubicBezTo>
                  <a:cubicBezTo>
                    <a:pt x="325430" y="223718"/>
                    <a:pt x="341170" y="232263"/>
                    <a:pt x="357061" y="240528"/>
                  </a:cubicBezTo>
                  <a:cubicBezTo>
                    <a:pt x="372953" y="248792"/>
                    <a:pt x="388996" y="256777"/>
                    <a:pt x="405196" y="264438"/>
                  </a:cubicBezTo>
                  <a:cubicBezTo>
                    <a:pt x="421396" y="272099"/>
                    <a:pt x="437752" y="279437"/>
                    <a:pt x="454262" y="286411"/>
                  </a:cubicBezTo>
                  <a:cubicBezTo>
                    <a:pt x="470773" y="293385"/>
                    <a:pt x="487437" y="299994"/>
                    <a:pt x="504248" y="306202"/>
                  </a:cubicBezTo>
                  <a:cubicBezTo>
                    <a:pt x="521060" y="312410"/>
                    <a:pt x="538018" y="318217"/>
                    <a:pt x="555104" y="323591"/>
                  </a:cubicBezTo>
                  <a:cubicBezTo>
                    <a:pt x="572189" y="328966"/>
                    <a:pt x="589402" y="333908"/>
                    <a:pt x="606740" y="338394"/>
                  </a:cubicBezTo>
                  <a:cubicBezTo>
                    <a:pt x="624079" y="342880"/>
                    <a:pt x="641543" y="346910"/>
                    <a:pt x="659038" y="350472"/>
                  </a:cubicBezTo>
                  <a:cubicBezTo>
                    <a:pt x="676533" y="354034"/>
                    <a:pt x="694058" y="357128"/>
                    <a:pt x="711852" y="359742"/>
                  </a:cubicBezTo>
                  <a:cubicBezTo>
                    <a:pt x="729647" y="362355"/>
                    <a:pt x="747711" y="364488"/>
                    <a:pt x="765027" y="366174"/>
                  </a:cubicBezTo>
                  <a:cubicBezTo>
                    <a:pt x="782344" y="367860"/>
                    <a:pt x="798913" y="369097"/>
                    <a:pt x="818404" y="369796"/>
                  </a:cubicBezTo>
                  <a:cubicBezTo>
                    <a:pt x="837895" y="370495"/>
                    <a:pt x="860306" y="370655"/>
                    <a:pt x="871833" y="370683"/>
                  </a:cubicBezTo>
                  <a:cubicBezTo>
                    <a:pt x="883359" y="370710"/>
                    <a:pt x="883999" y="370605"/>
                    <a:pt x="884640" y="370500"/>
                  </a:cubicBezTo>
                  <a:cubicBezTo>
                    <a:pt x="887340" y="370058"/>
                    <a:pt x="889200" y="368790"/>
                    <a:pt x="889200" y="366700"/>
                  </a:cubicBezTo>
                  <a:cubicBezTo>
                    <a:pt x="889200" y="364610"/>
                    <a:pt x="887356" y="362570"/>
                    <a:pt x="884640" y="362900"/>
                  </a:cubicBezTo>
                  <a:cubicBezTo>
                    <a:pt x="883996" y="362978"/>
                    <a:pt x="883352" y="363057"/>
                    <a:pt x="871928" y="362568"/>
                  </a:cubicBezTo>
                  <a:cubicBezTo>
                    <a:pt x="860504" y="362080"/>
                    <a:pt x="838300" y="361024"/>
                    <a:pt x="819039" y="359554"/>
                  </a:cubicBezTo>
                  <a:cubicBezTo>
                    <a:pt x="799778" y="358084"/>
                    <a:pt x="783459" y="356199"/>
                    <a:pt x="766438" y="353846"/>
                  </a:cubicBezTo>
                  <a:cubicBezTo>
                    <a:pt x="749416" y="351492"/>
                    <a:pt x="731692" y="348669"/>
                    <a:pt x="714272" y="345388"/>
                  </a:cubicBezTo>
                  <a:cubicBezTo>
                    <a:pt x="696853" y="342107"/>
                    <a:pt x="679739" y="338368"/>
                    <a:pt x="662690" y="334174"/>
                  </a:cubicBezTo>
                  <a:cubicBezTo>
                    <a:pt x="645641" y="329980"/>
                    <a:pt x="628657" y="325331"/>
                    <a:pt x="611828" y="320244"/>
                  </a:cubicBezTo>
                  <a:cubicBezTo>
                    <a:pt x="594999" y="315157"/>
                    <a:pt x="578325" y="309632"/>
                    <a:pt x="561802" y="303692"/>
                  </a:cubicBezTo>
                  <a:cubicBezTo>
                    <a:pt x="545279" y="297752"/>
                    <a:pt x="528906" y="291397"/>
                    <a:pt x="512698" y="284656"/>
                  </a:cubicBezTo>
                  <a:cubicBezTo>
                    <a:pt x="496489" y="277916"/>
                    <a:pt x="480445" y="270791"/>
                    <a:pt x="464566" y="263315"/>
                  </a:cubicBezTo>
                  <a:cubicBezTo>
                    <a:pt x="448687" y="255839"/>
                    <a:pt x="432972" y="248013"/>
                    <a:pt x="417419" y="239874"/>
                  </a:cubicBezTo>
                  <a:cubicBezTo>
                    <a:pt x="401866" y="231735"/>
                    <a:pt x="386474" y="223284"/>
                    <a:pt x="371233" y="214559"/>
                  </a:cubicBezTo>
                  <a:cubicBezTo>
                    <a:pt x="355992" y="205834"/>
                    <a:pt x="340902" y="196836"/>
                    <a:pt x="325948" y="187604"/>
                  </a:cubicBezTo>
                  <a:cubicBezTo>
                    <a:pt x="310995" y="178371"/>
                    <a:pt x="296178" y="168905"/>
                    <a:pt x="281479" y="159243"/>
                  </a:cubicBezTo>
                  <a:cubicBezTo>
                    <a:pt x="266779" y="149581"/>
                    <a:pt x="252198" y="139723"/>
                    <a:pt x="237712" y="129708"/>
                  </a:cubicBezTo>
                  <a:cubicBezTo>
                    <a:pt x="223227" y="119692"/>
                    <a:pt x="208838" y="109518"/>
                    <a:pt x="194521" y="99222"/>
                  </a:cubicBezTo>
                  <a:cubicBezTo>
                    <a:pt x="180204" y="88926"/>
                    <a:pt x="165960" y="78507"/>
                    <a:pt x="151763" y="68001"/>
                  </a:cubicBezTo>
                  <a:cubicBezTo>
                    <a:pt x="137566" y="57495"/>
                    <a:pt x="123416" y="46901"/>
                    <a:pt x="109288" y="36253"/>
                  </a:cubicBezTo>
                  <a:cubicBezTo>
                    <a:pt x="95159" y="25605"/>
                    <a:pt x="81052" y="14902"/>
                    <a:pt x="66940" y="4178"/>
                  </a:cubicBezTo>
                  <a:cubicBezTo>
                    <a:pt x="52828" y="-6547"/>
                    <a:pt x="38712" y="-17294"/>
                    <a:pt x="24562" y="-28028"/>
                  </a:cubicBezTo>
                  <a:cubicBezTo>
                    <a:pt x="10412" y="-38763"/>
                    <a:pt x="-3771" y="-49485"/>
                    <a:pt x="-18004" y="-60171"/>
                  </a:cubicBezTo>
                  <a:cubicBezTo>
                    <a:pt x="-32237" y="-70858"/>
                    <a:pt x="-46519" y="-81510"/>
                    <a:pt x="-60912" y="-92058"/>
                  </a:cubicBezTo>
                  <a:cubicBezTo>
                    <a:pt x="-75305" y="-102606"/>
                    <a:pt x="-89809" y="-113049"/>
                    <a:pt x="-104312" y="-123492"/>
                  </a:cubicBezTo>
                  <a:close/>
                </a:path>
              </a:pathLst>
            </a:custGeom>
            <a:solidFill>
              <a:schemeClr val="accent4"/>
            </a:solidFill>
            <a:ln w="7600" cap="rnd">
              <a:solidFill>
                <a:schemeClr val="accent4"/>
              </a:solidFill>
              <a:round/>
            </a:ln>
          </p:spPr>
        </p:sp>
        <p:sp>
          <p:nvSpPr>
            <p:cNvPr id="177" name="MainTopic"/>
            <p:cNvSpPr/>
            <p:nvPr/>
          </p:nvSpPr>
          <p:spPr>
            <a:xfrm>
              <a:off x="12585" y="7260"/>
              <a:ext cx="3724" cy="938"/>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hlinkClick r:id="rId6" action="ppaction://hlinksldjump"/>
                </a:rPr>
                <a:t>显微镜和望远镜</a:t>
              </a:r>
              <a:endParaRPr sz="2400">
                <a:solidFill>
                  <a:srgbClr val="303030"/>
                </a:solidFill>
                <a:latin typeface="宋体" panose="02010600030101010101" pitchFamily="2" charset="-122"/>
              </a:endParaRPr>
            </a:p>
          </p:txBody>
        </p:sp>
      </p:grpSp>
      <p:grpSp>
        <p:nvGrpSpPr>
          <p:cNvPr id="18" name="组合 17"/>
          <p:cNvGrpSpPr/>
          <p:nvPr/>
        </p:nvGrpSpPr>
        <p:grpSpPr>
          <a:xfrm>
            <a:off x="9456738" y="1417955"/>
            <a:ext cx="2145030" cy="454025"/>
            <a:chOff x="14690" y="2912"/>
            <a:chExt cx="3378" cy="715"/>
          </a:xfrm>
        </p:grpSpPr>
        <p:sp>
          <p:nvSpPr>
            <p:cNvPr id="189" name="MMConnector"/>
            <p:cNvSpPr/>
            <p:nvPr/>
          </p:nvSpPr>
          <p:spPr>
            <a:xfrm>
              <a:off x="14690" y="3341"/>
              <a:ext cx="539" cy="286"/>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8" name="SubTopic"/>
            <p:cNvSpPr/>
            <p:nvPr/>
          </p:nvSpPr>
          <p:spPr>
            <a:xfrm>
              <a:off x="14846" y="2912"/>
              <a:ext cx="3222" cy="571"/>
            </a:xfrm>
            <a:custGeom>
              <a:avLst/>
              <a:gdLst>
                <a:gd name="rtl" fmla="*/ 54150 w 988000"/>
                <a:gd name="rtt" fmla="*/ 26030 h 180500"/>
                <a:gd name="rtr" fmla="*/ 935750 w 988000"/>
                <a:gd name="rtb" fmla="*/ 162830 h 180500"/>
              </a:gdLst>
              <a:ahLst/>
              <a:cxnLst/>
              <a:rect l="rtl" t="rtt" r="rtr" b="rtb"/>
              <a:pathLst>
                <a:path w="988000" h="180500" stroke="0">
                  <a:moveTo>
                    <a:pt x="0" y="0"/>
                  </a:moveTo>
                  <a:lnTo>
                    <a:pt x="988000" y="0"/>
                  </a:lnTo>
                  <a:lnTo>
                    <a:pt x="988000" y="180500"/>
                  </a:lnTo>
                  <a:lnTo>
                    <a:pt x="0" y="180500"/>
                  </a:lnTo>
                  <a:lnTo>
                    <a:pt x="0" y="0"/>
                  </a:lnTo>
                  <a:close/>
                </a:path>
                <a:path w="988000" h="180500" fill="none">
                  <a:moveTo>
                    <a:pt x="0" y="180500"/>
                  </a:moveTo>
                  <a:lnTo>
                    <a:pt x="988000" y="180500"/>
                  </a:lnTo>
                </a:path>
              </a:pathLst>
            </a:custGeom>
            <a:noFill/>
            <a:ln w="15200" cap="flat">
              <a:solidFill>
                <a:schemeClr val="accent4"/>
              </a:solidFill>
              <a:round/>
            </a:ln>
          </p:spPr>
          <p:txBody>
            <a:bodyPr wrap="none" lIns="0" tIns="0" rIns="0" bIns="22500" rtlCol="0" anchor="ctr"/>
            <a:p>
              <a:pPr algn="ctr"/>
              <a:r>
                <a:rPr sz="2400">
                  <a:solidFill>
                    <a:srgbClr val="303030"/>
                  </a:solidFill>
                  <a:latin typeface="宋体" panose="02010600030101010101" pitchFamily="2" charset="-122"/>
                </a:rPr>
                <a:t>物近像远像变大</a:t>
              </a:r>
              <a:endParaRPr sz="2400">
                <a:solidFill>
                  <a:srgbClr val="303030"/>
                </a:solidFill>
                <a:latin typeface="宋体" panose="02010600030101010101" pitchFamily="2" charset="-122"/>
              </a:endParaRPr>
            </a:p>
          </p:txBody>
        </p:sp>
      </p:grpSp>
      <p:grpSp>
        <p:nvGrpSpPr>
          <p:cNvPr id="15" name="组合 14"/>
          <p:cNvGrpSpPr/>
          <p:nvPr/>
        </p:nvGrpSpPr>
        <p:grpSpPr>
          <a:xfrm>
            <a:off x="2551748" y="5229225"/>
            <a:ext cx="6269990" cy="962025"/>
            <a:chOff x="3816" y="8575"/>
            <a:chExt cx="9874" cy="1700"/>
          </a:xfrm>
        </p:grpSpPr>
        <p:sp>
          <p:nvSpPr>
            <p:cNvPr id="192" name="Floating"/>
            <p:cNvSpPr/>
            <p:nvPr/>
          </p:nvSpPr>
          <p:spPr>
            <a:xfrm>
              <a:off x="5019" y="8878"/>
              <a:ext cx="7566" cy="1095"/>
            </a:xfrm>
            <a:custGeom>
              <a:avLst/>
              <a:gdLst>
                <a:gd name="rtl" fmla="*/ 217968 w 2202176"/>
                <a:gd name="rtt" fmla="*/ 71440 h 463600"/>
                <a:gd name="rtr" fmla="*/ 1981168 w 2202176"/>
                <a:gd name="rtb" fmla="*/ 405840 h 463600"/>
              </a:gdLst>
              <a:ahLst/>
              <a:cxnLst/>
              <a:rect l="rtl" t="rtt" r="rtr" b="rtb"/>
              <a:pathLst>
                <a:path w="2202176" h="463600">
                  <a:moveTo>
                    <a:pt x="231800" y="0"/>
                  </a:moveTo>
                  <a:lnTo>
                    <a:pt x="1970376" y="0"/>
                  </a:lnTo>
                  <a:cubicBezTo>
                    <a:pt x="2098399" y="0"/>
                    <a:pt x="2202176" y="103777"/>
                    <a:pt x="2202176" y="231800"/>
                  </a:cubicBezTo>
                  <a:cubicBezTo>
                    <a:pt x="2202176" y="359823"/>
                    <a:pt x="2098399" y="463600"/>
                    <a:pt x="1970376" y="463600"/>
                  </a:cubicBezTo>
                  <a:lnTo>
                    <a:pt x="231800" y="463600"/>
                  </a:lnTo>
                  <a:cubicBezTo>
                    <a:pt x="103777" y="463600"/>
                    <a:pt x="0" y="359823"/>
                    <a:pt x="0" y="231800"/>
                  </a:cubicBezTo>
                  <a:cubicBezTo>
                    <a:pt x="0" y="103777"/>
                    <a:pt x="103777" y="0"/>
                    <a:pt x="231800" y="0"/>
                  </a:cubicBezTo>
                  <a:close/>
                </a:path>
              </a:pathLst>
            </a:custGeom>
            <a:solidFill>
              <a:srgbClr val="FFFFFF"/>
            </a:solidFill>
            <a:ln w="15200" cap="flat">
              <a:noFill/>
              <a:round/>
            </a:ln>
          </p:spPr>
          <p:txBody>
            <a:bodyPr wrap="square" lIns="0" tIns="0" rIns="0" bIns="22500" rtlCol="0" anchor="ctr"/>
            <a:p>
              <a:pPr algn="l">
                <a:lnSpc>
                  <a:spcPct val="100000"/>
                </a:lnSpc>
              </a:pPr>
              <a:r>
                <a:rPr sz="2400">
                  <a:solidFill>
                    <a:srgbClr val="303030"/>
                  </a:solidFill>
                  <a:latin typeface="宋体" panose="02010600030101010101" pitchFamily="2" charset="-122"/>
                  <a:sym typeface="+mn-ea"/>
                </a:rPr>
                <a:t>一倍焦距分虚实：内虚外实</a:t>
              </a:r>
              <a:endParaRPr sz="2400">
                <a:solidFill>
                  <a:srgbClr val="303030"/>
                </a:solidFill>
                <a:latin typeface="宋体" panose="02010600030101010101" pitchFamily="2" charset="-122"/>
              </a:endParaRPr>
            </a:p>
            <a:p>
              <a:pPr algn="l">
                <a:lnSpc>
                  <a:spcPct val="100000"/>
                </a:lnSpc>
              </a:pPr>
              <a:r>
                <a:rPr sz="2400">
                  <a:solidFill>
                    <a:srgbClr val="303030"/>
                  </a:solidFill>
                  <a:latin typeface="宋体" panose="02010600030101010101" pitchFamily="2" charset="-122"/>
                  <a:sym typeface="+mn-ea"/>
                </a:rPr>
                <a:t>二倍焦距分大小：内大外小</a:t>
              </a:r>
              <a:endParaRPr sz="2400">
                <a:solidFill>
                  <a:srgbClr val="303030"/>
                </a:solidFill>
                <a:latin typeface="宋体" panose="02010600030101010101" pitchFamily="2" charset="-122"/>
              </a:endParaRPr>
            </a:p>
          </p:txBody>
        </p:sp>
        <p:sp>
          <p:nvSpPr>
            <p:cNvPr id="3" name="云形标注 2"/>
            <p:cNvSpPr/>
            <p:nvPr/>
          </p:nvSpPr>
          <p:spPr>
            <a:xfrm>
              <a:off x="3816" y="8575"/>
              <a:ext cx="9874" cy="1701"/>
            </a:xfrm>
            <a:prstGeom prst="cloudCallout">
              <a:avLst>
                <a:gd name="adj1" fmla="val -32561"/>
                <a:gd name="adj2" fmla="val -65343"/>
              </a:avLst>
            </a:prstGeom>
            <a:noFill/>
            <a:ln>
              <a:solidFill>
                <a:schemeClr val="accent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500"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blinds(horizontal)">
                                      <p:cBhvr>
                                        <p:cTn id="77" dur="500"/>
                                        <p:tgtEl>
                                          <p:spTgt spid="1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blinds(horizontal)">
                                      <p:cBhvr>
                                        <p:cTn id="82" dur="500"/>
                                        <p:tgtEl>
                                          <p:spTgt spid="1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linds(horizontal)">
                                      <p:cBhvr>
                                        <p:cTn id="92" dur="500"/>
                                        <p:tgtEl>
                                          <p:spTgt spid="2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blinds(horizontal)">
                                      <p:cBhvr>
                                        <p:cTn id="97" dur="500"/>
                                        <p:tgtEl>
                                          <p:spTgt spid="2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blinds(horizontal)">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blinds(horizontal)">
                                      <p:cBhvr>
                                        <p:cTn id="107" dur="500"/>
                                        <p:tgtEl>
                                          <p:spTgt spid="24"/>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blinds(horizontal)">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blinds(horizontal)">
                                      <p:cBhvr>
                                        <p:cTn id="1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8950" y="1254760"/>
            <a:ext cx="1121537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13.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如图所示是幻灯机的工作原理图，幻灯机的镜头相当于一个凸透镜．为了使观众看到正立的像，幻灯片要</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正着</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倒着</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插入架台中．用强光照射幻灯片，墙上便形成幻灯片的放大的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虚</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35"/>
          <p:cNvPicPr>
            <a:picLocks noChangeAspect="1"/>
          </p:cNvPicPr>
          <p:nvPr/>
        </p:nvPicPr>
        <p:blipFill>
          <a:blip r:embed="rId1"/>
          <a:stretch>
            <a:fillRect/>
          </a:stretch>
        </p:blipFill>
        <p:spPr>
          <a:xfrm>
            <a:off x="4140200" y="3389630"/>
            <a:ext cx="3912235" cy="1822450"/>
          </a:xfrm>
          <a:prstGeom prst="rect">
            <a:avLst/>
          </a:prstGeom>
          <a:noFill/>
          <a:ln w="9525">
            <a:noFill/>
          </a:ln>
        </p:spPr>
      </p:pic>
      <p:sp>
        <p:nvSpPr>
          <p:cNvPr id="3" name="文本框 2"/>
          <p:cNvSpPr txBox="1"/>
          <p:nvPr/>
        </p:nvSpPr>
        <p:spPr>
          <a:xfrm>
            <a:off x="5469255" y="5570855"/>
            <a:ext cx="125476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444365" y="1901190"/>
            <a:ext cx="10826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倒着</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5756275" y="2449830"/>
            <a:ext cx="848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　实</a:t>
            </a:r>
            <a:endParaRPr lang="zh-CN" altLang="en-US" sz="2400" b="0">
              <a:solidFill>
                <a:srgbClr val="FF0000"/>
              </a:solidFill>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9155" y="1593215"/>
            <a:ext cx="1063752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14. (2019</a:t>
            </a:r>
            <a:r>
              <a:rPr lang="zh-CN" altLang="en-US" sz="2400">
                <a:latin typeface="Times New Roman" panose="02020603050405020304" pitchFamily="18" charset="0"/>
                <a:ea typeface="宋体" panose="02010600030101010101" pitchFamily="2" charset="-122"/>
                <a:cs typeface="Times New Roman" panose="02020603050405020304" pitchFamily="18" charset="0"/>
              </a:rPr>
              <a:t>江西</a:t>
            </a:r>
            <a:r>
              <a:rPr lang="en-US" altLang="zh-CN" sz="2400">
                <a:latin typeface="Times New Roman" panose="02020603050405020304" pitchFamily="18" charset="0"/>
                <a:ea typeface="宋体" panose="02010600030101010101" pitchFamily="2" charset="-122"/>
                <a:cs typeface="Times New Roman" panose="02020603050405020304" pitchFamily="18" charset="0"/>
              </a:rPr>
              <a:t>16</a:t>
            </a:r>
            <a:r>
              <a:rPr lang="zh-CN" altLang="en-US" sz="2400">
                <a:latin typeface="Times New Roman" panose="02020603050405020304" pitchFamily="18" charset="0"/>
                <a:ea typeface="宋体" panose="02010600030101010101" pitchFamily="2" charset="-122"/>
                <a:cs typeface="Times New Roman" panose="02020603050405020304" pitchFamily="18" charset="0"/>
              </a:rPr>
              <a:t>题改编</a:t>
            </a:r>
            <a:r>
              <a:rPr lang="en-US" alt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为凸透镜的两个焦点，</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为物体</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的像，则物体</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的大小比像</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，箭头的方向向</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上</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下</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64" descr="C:\Documents and Settings\Administrator\桌面\江西物理(JK)\N79C.TIF"/>
          <p:cNvPicPr>
            <a:picLocks noChangeAspect="1"/>
          </p:cNvPicPr>
          <p:nvPr/>
        </p:nvPicPr>
        <p:blipFill>
          <a:blip r:embed="rId1" r:link="rId2"/>
          <a:stretch>
            <a:fillRect/>
          </a:stretch>
        </p:blipFill>
        <p:spPr>
          <a:xfrm>
            <a:off x="3847465" y="3087370"/>
            <a:ext cx="4223385" cy="1936115"/>
          </a:xfrm>
          <a:prstGeom prst="rect">
            <a:avLst/>
          </a:prstGeom>
          <a:noFill/>
          <a:ln w="9525">
            <a:noFill/>
          </a:ln>
        </p:spPr>
      </p:pic>
      <p:sp>
        <p:nvSpPr>
          <p:cNvPr id="3" name="文本框 2"/>
          <p:cNvSpPr txBox="1"/>
          <p:nvPr/>
        </p:nvSpPr>
        <p:spPr>
          <a:xfrm>
            <a:off x="5503545" y="5279390"/>
            <a:ext cx="134874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601210" y="2235835"/>
            <a:ext cx="6769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sz="2400" b="0">
              <a:solidFill>
                <a:srgbClr val="FF0000"/>
              </a:solidFill>
              <a:ea typeface="宋体" panose="02010600030101010101" pitchFamily="2" charset="-122"/>
            </a:endParaRPr>
          </a:p>
        </p:txBody>
      </p:sp>
      <p:sp>
        <p:nvSpPr>
          <p:cNvPr id="5" name="文本框 4"/>
          <p:cNvSpPr txBox="1"/>
          <p:nvPr/>
        </p:nvSpPr>
        <p:spPr>
          <a:xfrm>
            <a:off x="10104755" y="2235835"/>
            <a:ext cx="7550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上</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82930" y="789305"/>
            <a:ext cx="1102868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15. </a:t>
            </a:r>
            <a:r>
              <a:rPr lang="zh-CN" sz="2400">
                <a:latin typeface="Times New Roman" panose="02020603050405020304" pitchFamily="18" charset="0"/>
                <a:ea typeface="宋体" panose="02010600030101010101" pitchFamily="2" charset="-122"/>
                <a:cs typeface="Times New Roman" panose="02020603050405020304" pitchFamily="18" charset="0"/>
              </a:rPr>
              <a:t>兴趣小组利用透明橡皮膜、注射器、乳胶管、止水夹等器材制成凸起程度可改变的水透镜．通过注射器向橡皮膜注水或抽水，可以改变水透镜的凸起程度．如图所示，光屏上出现清晰的烛焰像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图中未画出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，则该像是倒立、</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的实像；向左移动蜡烛，保持光屏和水透镜位置不动，为使光屏上出现清晰的像，应通过注射器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注水</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抽水</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65" descr="C:\Documents and Settings\Administrator\桌面\江西物理(JK)\N79D.TIF"/>
          <p:cNvPicPr>
            <a:picLocks noChangeAspect="1"/>
          </p:cNvPicPr>
          <p:nvPr/>
        </p:nvPicPr>
        <p:blipFill>
          <a:blip r:embed="rId1" r:link="rId2"/>
          <a:stretch>
            <a:fillRect/>
          </a:stretch>
        </p:blipFill>
        <p:spPr>
          <a:xfrm>
            <a:off x="3975735" y="3742690"/>
            <a:ext cx="4239895" cy="2052320"/>
          </a:xfrm>
          <a:prstGeom prst="rect">
            <a:avLst/>
          </a:prstGeom>
          <a:noFill/>
          <a:ln w="9525">
            <a:noFill/>
          </a:ln>
        </p:spPr>
      </p:pic>
      <p:sp>
        <p:nvSpPr>
          <p:cNvPr id="3" name="文本框 2"/>
          <p:cNvSpPr txBox="1"/>
          <p:nvPr/>
        </p:nvSpPr>
        <p:spPr>
          <a:xfrm>
            <a:off x="5367020" y="5942330"/>
            <a:ext cx="145796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15</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9452610" y="1972310"/>
            <a:ext cx="941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放大</a:t>
            </a:r>
            <a:endParaRPr lang="zh-CN" altLang="en-US" sz="2400" b="0">
              <a:solidFill>
                <a:srgbClr val="FF0000"/>
              </a:solidFill>
              <a:ea typeface="宋体" panose="02010600030101010101" pitchFamily="2" charset="-122"/>
            </a:endParaRPr>
          </a:p>
        </p:txBody>
      </p:sp>
      <p:sp>
        <p:nvSpPr>
          <p:cNvPr id="5" name="文本框 4"/>
          <p:cNvSpPr txBox="1"/>
          <p:nvPr/>
        </p:nvSpPr>
        <p:spPr>
          <a:xfrm>
            <a:off x="1778000" y="3049905"/>
            <a:ext cx="9112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抽水</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6460" y="806450"/>
            <a:ext cx="1015428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16. </a:t>
            </a:r>
            <a:r>
              <a:rPr lang="zh-CN" sz="2400">
                <a:latin typeface="Times New Roman" panose="02020603050405020304" pitchFamily="18" charset="0"/>
                <a:ea typeface="宋体" panose="02010600030101010101" pitchFamily="2" charset="-122"/>
                <a:cs typeface="Times New Roman" panose="02020603050405020304" pitchFamily="18" charset="0"/>
              </a:rPr>
              <a:t>如图所示，</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是距凸透镜不同距离的四个点，</a:t>
            </a:r>
            <a:r>
              <a:rPr lang="en-US" sz="2400" i="1">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为凸透镜的焦点，下列说法不正确的是</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摄像机是根据物体放在</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点时的成像情况制成的</a:t>
            </a:r>
            <a:r>
              <a:rPr lang="en-US" sz="2400">
                <a:latin typeface="Times New Roman" panose="02020603050405020304" pitchFamily="18" charset="0"/>
                <a:ea typeface="宋体" panose="02010600030101010101" pitchFamily="2" charset="-122"/>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人眼看物体时的成像情况与物体放在</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点时的成像情况相同</a:t>
            </a:r>
            <a:r>
              <a:rPr lang="en-US" sz="2400">
                <a:latin typeface="Times New Roman" panose="02020603050405020304" pitchFamily="18" charset="0"/>
                <a:ea typeface="宋体" panose="02010600030101010101" pitchFamily="2" charset="-122"/>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投影仪是根据物体放在</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点时的成像情况制成的</a:t>
            </a:r>
            <a:r>
              <a:rPr lang="en-US" sz="2400">
                <a:latin typeface="Times New Roman" panose="02020603050405020304" pitchFamily="18" charset="0"/>
                <a:ea typeface="宋体" panose="02010600030101010101" pitchFamily="2" charset="-122"/>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物体放在</a:t>
            </a:r>
            <a:r>
              <a:rPr lang="en-US" sz="2400" i="1">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点时光屏上看不见像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1234"/>
          <p:cNvPicPr>
            <a:picLocks noChangeAspect="1"/>
          </p:cNvPicPr>
          <p:nvPr/>
        </p:nvPicPr>
        <p:blipFill>
          <a:blip r:embed="rId1"/>
          <a:stretch>
            <a:fillRect/>
          </a:stretch>
        </p:blipFill>
        <p:spPr>
          <a:xfrm>
            <a:off x="3328035" y="2263140"/>
            <a:ext cx="4551680" cy="1288415"/>
          </a:xfrm>
          <a:prstGeom prst="rect">
            <a:avLst/>
          </a:prstGeom>
          <a:noFill/>
          <a:ln w="9525">
            <a:noFill/>
          </a:ln>
        </p:spPr>
      </p:pic>
      <p:sp>
        <p:nvSpPr>
          <p:cNvPr id="3" name="文本框 2"/>
          <p:cNvSpPr txBox="1"/>
          <p:nvPr/>
        </p:nvSpPr>
        <p:spPr>
          <a:xfrm>
            <a:off x="4586605" y="3771265"/>
            <a:ext cx="128587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16</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492625" y="1506855"/>
            <a:ext cx="708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48335" y="1429385"/>
            <a:ext cx="10861040" cy="175323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17. </a:t>
            </a:r>
            <a:r>
              <a:rPr lang="zh-CN" sz="2400">
                <a:latin typeface="Times New Roman" panose="02020603050405020304" pitchFamily="18" charset="0"/>
                <a:ea typeface="宋体" panose="02010600030101010101" pitchFamily="2" charset="-122"/>
                <a:cs typeface="Times New Roman" panose="02020603050405020304" pitchFamily="18" charset="0"/>
              </a:rPr>
              <a:t>小刚用已经调节好的照相机将位于充满水的水池底部一个美丽的图案拍摄下来．当把水排掉后，小刚仍然想在原来的位置用此照相机拍到这个图案清晰的照片，此时他应该使镜头前伸还是后缩？说明理由．</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648335" y="3182620"/>
            <a:ext cx="10861040" cy="2306955"/>
          </a:xfrm>
          <a:prstGeom prst="rect">
            <a:avLst/>
          </a:prstGeom>
          <a:noFill/>
          <a:ln w="9525">
            <a:noFill/>
          </a:ln>
        </p:spPr>
        <p:txBody>
          <a:bodyPr wrap="square">
            <a:spAutoFit/>
          </a:bodyPr>
          <a:p>
            <a:pPr indent="0" fontAlgn="auto">
              <a:lnSpc>
                <a:spcPct val="150000"/>
              </a:lnSpc>
            </a:pPr>
            <a:r>
              <a:rPr lang="zh-CN" sz="2400" b="0">
                <a:solidFill>
                  <a:srgbClr val="FF0000"/>
                </a:solidFill>
                <a:latin typeface="黑体" panose="02010609060101010101" pitchFamily="49" charset="-122"/>
                <a:ea typeface="黑体" panose="02010609060101010101" pitchFamily="49" charset="-122"/>
                <a:cs typeface="Times New Roman" panose="02020603050405020304" pitchFamily="18" charset="0"/>
              </a:rPr>
              <a:t>答</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应该后缩．充满水的水池底部的这个美丽的图案，由于光的折射看起来比实际位置高，当把水排掉后．此图案相对来说变远了，如果小刚仍然想在原来的位置用此照相机拍到这个图案清晰的照片，根据凸透镜成实像时</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物远像近像变小</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可知，他应该调整照相机，使镜头后缩．</a:t>
            </a:r>
            <a:endParaRPr lang="zh-CN"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805624" y="101600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05815" y="1724025"/>
            <a:ext cx="4036060" cy="648335"/>
            <a:chOff x="1456" y="3050"/>
            <a:chExt cx="6356" cy="1021"/>
          </a:xfrm>
        </p:grpSpPr>
        <p:sp>
          <p:nvSpPr>
            <p:cNvPr id="4" name="文本框 3"/>
            <p:cNvSpPr txBox="1"/>
            <p:nvPr/>
          </p:nvSpPr>
          <p:spPr>
            <a:xfrm>
              <a:off x="3000" y="3132"/>
              <a:ext cx="4812"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1456" y="3050"/>
              <a:ext cx="1243" cy="1021"/>
            </a:xfrm>
            <a:prstGeom prst="rect">
              <a:avLst/>
            </a:prstGeom>
          </p:spPr>
        </p:pic>
      </p:grpSp>
      <p:grpSp>
        <p:nvGrpSpPr>
          <p:cNvPr id="3" name="组合 2"/>
          <p:cNvGrpSpPr/>
          <p:nvPr/>
        </p:nvGrpSpPr>
        <p:grpSpPr>
          <a:xfrm>
            <a:off x="805815" y="2588260"/>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透镜</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05815" y="3247390"/>
            <a:ext cx="5080000" cy="460375"/>
          </a:xfrm>
          <a:prstGeom prst="rect">
            <a:avLst/>
          </a:prstGeom>
          <a:noFill/>
          <a:ln w="9525">
            <a:noFill/>
          </a:ln>
        </p:spPr>
        <p:txBody>
          <a:bodyPr>
            <a:spAutoFit/>
          </a:bodyPr>
          <a:p>
            <a:pPr indent="0"/>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黑体" panose="02010609060101010101" pitchFamily="49" charset="-122"/>
                <a:ea typeface="黑体" panose="02010609060101010101" pitchFamily="49" charset="-122"/>
                <a:cs typeface="Times New Roman" panose="02020603050405020304" pitchFamily="18" charset="0"/>
              </a:rPr>
              <a:t>凸透镜和凹透镜</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2" name="表格 1"/>
          <p:cNvGraphicFramePr/>
          <p:nvPr>
            <p:custDataLst>
              <p:tags r:id="rId4"/>
            </p:custDataLst>
          </p:nvPr>
        </p:nvGraphicFramePr>
        <p:xfrm>
          <a:off x="805815" y="3707765"/>
          <a:ext cx="10413365" cy="2610485"/>
        </p:xfrm>
        <a:graphic>
          <a:graphicData uri="http://schemas.openxmlformats.org/drawingml/2006/table">
            <a:tbl>
              <a:tblPr firstRow="1" bandRow="1">
                <a:tableStyleId>{5940675A-B579-460E-94D1-54222C63F5DA}</a:tableStyleId>
              </a:tblPr>
              <a:tblGrid>
                <a:gridCol w="2000250"/>
                <a:gridCol w="4377690"/>
                <a:gridCol w="4035425"/>
              </a:tblGrid>
              <a:tr h="478155">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凸透镜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凹透镜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132330">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图示</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5" name="图片 -2147482417" descr="C:\Documents and Settings\Administrator\桌面\江西物理(JK)\N50.TIF"/>
          <p:cNvPicPr>
            <a:picLocks noChangeAspect="1"/>
          </p:cNvPicPr>
          <p:nvPr/>
        </p:nvPicPr>
        <p:blipFill>
          <a:blip r:embed="rId5" r:link="rId6"/>
          <a:stretch>
            <a:fillRect/>
          </a:stretch>
        </p:blipFill>
        <p:spPr>
          <a:xfrm>
            <a:off x="3317240" y="4596765"/>
            <a:ext cx="3625215" cy="1229360"/>
          </a:xfrm>
          <a:prstGeom prst="rect">
            <a:avLst/>
          </a:prstGeom>
          <a:noFill/>
          <a:ln w="9525">
            <a:noFill/>
          </a:ln>
        </p:spPr>
      </p:pic>
      <p:pic>
        <p:nvPicPr>
          <p:cNvPr id="8" name="图片 -2147482416" descr="C:\Documents and Settings\Administrator\桌面\江西物理(JK)\N51.TIF"/>
          <p:cNvPicPr>
            <a:picLocks noChangeAspect="1"/>
          </p:cNvPicPr>
          <p:nvPr/>
        </p:nvPicPr>
        <p:blipFill>
          <a:blip r:embed="rId7" r:link="rId8"/>
          <a:stretch>
            <a:fillRect/>
          </a:stretch>
        </p:blipFill>
        <p:spPr>
          <a:xfrm>
            <a:off x="7893685" y="4499610"/>
            <a:ext cx="2893695" cy="1327150"/>
          </a:xfrm>
          <a:prstGeom prst="rect">
            <a:avLst/>
          </a:prstGeom>
          <a:noFill/>
          <a:ln w="9525">
            <a:noFill/>
          </a:ln>
        </p:spPr>
      </p:pic>
      <p:sp>
        <p:nvSpPr>
          <p:cNvPr id="43" name="流程图: 终止 42">
            <a:hlinkClick r:id="rId9" action="ppaction://hlinksldjump"/>
          </p:cNvPr>
          <p:cNvSpPr/>
          <p:nvPr/>
        </p:nvSpPr>
        <p:spPr>
          <a:xfrm>
            <a:off x="9184640" y="19691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913130" y="1805305"/>
          <a:ext cx="10286365" cy="4922520"/>
        </p:xfrm>
        <a:graphic>
          <a:graphicData uri="http://schemas.openxmlformats.org/drawingml/2006/table">
            <a:tbl>
              <a:tblPr firstRow="1" bandRow="1">
                <a:tableStyleId>{5940675A-B579-460E-94D1-54222C63F5DA}</a:tableStyleId>
              </a:tblPr>
              <a:tblGrid>
                <a:gridCol w="1976120"/>
                <a:gridCol w="5331460"/>
                <a:gridCol w="2978785"/>
              </a:tblGrid>
              <a:tr h="669925">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凸透镜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凹透镜</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8534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中间厚</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边缘薄</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中间薄</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边缘厚</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795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性质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对光有_______作用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对光有________作用</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6682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光心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透镜主光轴上都有一个特殊的点，通过这个点的光传播方向________，这个点叫做光心</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5280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焦距</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焦点到透镜光心的距离(</a:t>
                      </a:r>
                      <a:r>
                        <a:rPr lang="en-US" sz="2400" b="0" i="1">
                          <a:latin typeface="Times New Roman" panose="02020603050405020304" pitchFamily="18" charset="0"/>
                          <a:ea typeface="宋体" panose="02010600030101010101" pitchFamily="2" charset="-122"/>
                          <a:cs typeface="Times New Roman" panose="02020603050405020304" pitchFamily="18" charset="0"/>
                        </a:rPr>
                        <a:t>f</a:t>
                      </a: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5258435" y="3509645"/>
            <a:ext cx="1000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会聚</a:t>
            </a:r>
            <a:endParaRPr lang="zh-CN" altLang="en-US" sz="2400" b="0">
              <a:solidFill>
                <a:srgbClr val="FF0000"/>
              </a:solidFill>
              <a:ea typeface="宋体" panose="02010600030101010101" pitchFamily="2" charset="-122"/>
            </a:endParaRPr>
          </a:p>
        </p:txBody>
      </p:sp>
      <p:sp>
        <p:nvSpPr>
          <p:cNvPr id="4" name="文本框 3"/>
          <p:cNvSpPr txBox="1"/>
          <p:nvPr/>
        </p:nvSpPr>
        <p:spPr>
          <a:xfrm>
            <a:off x="9384665" y="3509645"/>
            <a:ext cx="10629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发散</a:t>
            </a:r>
            <a:endParaRPr lang="zh-CN" altLang="en-US" sz="2400" b="0">
              <a:solidFill>
                <a:srgbClr val="FF0000"/>
              </a:solidFill>
              <a:ea typeface="宋体" panose="02010600030101010101" pitchFamily="2" charset="-122"/>
            </a:endParaRPr>
          </a:p>
        </p:txBody>
      </p:sp>
      <p:sp>
        <p:nvSpPr>
          <p:cNvPr id="5" name="文本框 4"/>
          <p:cNvSpPr txBox="1"/>
          <p:nvPr/>
        </p:nvSpPr>
        <p:spPr>
          <a:xfrm>
            <a:off x="3140075" y="4921250"/>
            <a:ext cx="1001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sz="2400" b="0">
              <a:solidFill>
                <a:srgbClr val="FF0000"/>
              </a:solidFill>
              <a:ea typeface="宋体" panose="02010600030101010101" pitchFamily="2" charset="-122"/>
            </a:endParaRPr>
          </a:p>
        </p:txBody>
      </p:sp>
      <p:sp>
        <p:nvSpPr>
          <p:cNvPr id="43" name="流程图: 终止 42">
            <a:hlinkClick r:id="rId2" action="ppaction://hlinksldjump"/>
          </p:cNvPr>
          <p:cNvSpPr/>
          <p:nvPr/>
        </p:nvSpPr>
        <p:spPr>
          <a:xfrm>
            <a:off x="9164955" y="10045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7560" y="698500"/>
            <a:ext cx="5080000" cy="460375"/>
          </a:xfrm>
          <a:prstGeom prst="rect">
            <a:avLst/>
          </a:prstGeom>
          <a:noFill/>
          <a:ln w="9525">
            <a:noFill/>
          </a:ln>
        </p:spPr>
        <p:txBody>
          <a:bodyPr>
            <a:spAutoFit/>
          </a:bodyPr>
          <a:p>
            <a:pPr indent="0"/>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黑体" panose="02010609060101010101" pitchFamily="49" charset="-122"/>
                <a:ea typeface="黑体" panose="02010609060101010101" pitchFamily="49" charset="-122"/>
                <a:cs typeface="黑体" panose="02010609060101010101" pitchFamily="49" charset="-122"/>
              </a:rPr>
              <a:t> </a:t>
            </a:r>
            <a:r>
              <a:rPr lang="zh-CN" sz="2400">
                <a:latin typeface="黑体" panose="02010609060101010101" pitchFamily="49" charset="-122"/>
                <a:ea typeface="黑体" panose="02010609060101010101" pitchFamily="49" charset="-122"/>
                <a:cs typeface="黑体" panose="02010609060101010101" pitchFamily="49" charset="-122"/>
              </a:rPr>
              <a:t>三条特殊光线</a:t>
            </a:r>
            <a:endParaRPr lang="zh-CN" altLang="en-US" sz="2400">
              <a:latin typeface="黑体" panose="02010609060101010101" pitchFamily="49" charset="-122"/>
              <a:ea typeface="黑体" panose="02010609060101010101" pitchFamily="49" charset="-122"/>
              <a:cs typeface="黑体" panose="02010609060101010101" pitchFamily="49" charset="-122"/>
            </a:endParaRPr>
          </a:p>
        </p:txBody>
      </p:sp>
      <p:graphicFrame>
        <p:nvGraphicFramePr>
          <p:cNvPr id="6" name="表格 5"/>
          <p:cNvGraphicFramePr/>
          <p:nvPr>
            <p:custDataLst>
              <p:tags r:id="rId1"/>
            </p:custDataLst>
          </p:nvPr>
        </p:nvGraphicFramePr>
        <p:xfrm>
          <a:off x="826135" y="1167765"/>
          <a:ext cx="10395585" cy="5390516"/>
        </p:xfrm>
        <a:graphic>
          <a:graphicData uri="http://schemas.openxmlformats.org/drawingml/2006/table">
            <a:tbl>
              <a:tblPr firstRow="1" bandRow="1">
                <a:tableStyleId>{5940675A-B579-460E-94D1-54222C63F5DA}</a:tableStyleId>
              </a:tblPr>
              <a:tblGrid>
                <a:gridCol w="789305"/>
                <a:gridCol w="789305"/>
                <a:gridCol w="3616960"/>
                <a:gridCol w="2601595"/>
                <a:gridCol w="2598420"/>
              </a:tblGrid>
              <a:tr h="854710">
                <a:tc gridSpan="2">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平行于主光轴</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通过焦点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过光心</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792605">
                <a:tc rowSpan="2">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折</a:t>
                      </a: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射</a:t>
                      </a: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光</a:t>
                      </a:r>
                      <a:endParaRPr 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线</a:t>
                      </a:r>
                      <a:endParaRPr 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凸</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透</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镜</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通过____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与主光轴平行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方向____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1">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凹</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透</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p>
                      <a:pPr indent="0" algn="ctr" fontAlgn="auto">
                        <a:lnSpc>
                          <a:spcPct val="150000"/>
                        </a:lnSpc>
                        <a:buNone/>
                      </a:pPr>
                      <a:r>
                        <a:rPr lang="en-US" altLang="en-US" sz="2400" b="0">
                          <a:latin typeface="黑体" panose="02010609060101010101" pitchFamily="49" charset="-122"/>
                          <a:ea typeface="黑体" panose="02010609060101010101" pitchFamily="49" charset="-122"/>
                          <a:cs typeface="黑体" panose="02010609060101010101" pitchFamily="49" charset="-122"/>
                        </a:rPr>
                        <a:t>镜</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反向延长线经过入射侧虚焦点</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与主光轴______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altLang="en-US" sz="2400" b="0">
                          <a:latin typeface="Times New Roman" panose="02020603050405020304" pitchFamily="18" charset="0"/>
                          <a:ea typeface="宋体" panose="02010600030101010101" pitchFamily="2" charset="-122"/>
                          <a:cs typeface="Times New Roman" panose="02020603050405020304" pitchFamily="18" charset="0"/>
                        </a:rPr>
                        <a:t>方向不变</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2" name="图片 -2147482415" descr="C:\Documents and Settings\Administrator\桌面\江西物理(JK)\N53.TIF"/>
          <p:cNvPicPr>
            <a:picLocks noChangeAspect="1"/>
          </p:cNvPicPr>
          <p:nvPr/>
        </p:nvPicPr>
        <p:blipFill>
          <a:blip r:embed="rId2" r:link="rId3"/>
          <a:stretch>
            <a:fillRect/>
          </a:stretch>
        </p:blipFill>
        <p:spPr>
          <a:xfrm>
            <a:off x="3359785" y="2682875"/>
            <a:ext cx="1706880" cy="1042035"/>
          </a:xfrm>
          <a:prstGeom prst="rect">
            <a:avLst/>
          </a:prstGeom>
          <a:noFill/>
          <a:ln w="9525">
            <a:noFill/>
          </a:ln>
        </p:spPr>
      </p:pic>
      <p:pic>
        <p:nvPicPr>
          <p:cNvPr id="3" name="图片 -2147482414" descr="C:\Documents and Settings\Administrator\桌面\江西物理(JK)\N52.TIF"/>
          <p:cNvPicPr>
            <a:picLocks noChangeAspect="1"/>
          </p:cNvPicPr>
          <p:nvPr/>
        </p:nvPicPr>
        <p:blipFill>
          <a:blip r:embed="rId4" r:link="rId5"/>
          <a:stretch>
            <a:fillRect/>
          </a:stretch>
        </p:blipFill>
        <p:spPr>
          <a:xfrm>
            <a:off x="6375400" y="2682875"/>
            <a:ext cx="1746885" cy="1033780"/>
          </a:xfrm>
          <a:prstGeom prst="rect">
            <a:avLst/>
          </a:prstGeom>
          <a:noFill/>
          <a:ln w="9525">
            <a:noFill/>
          </a:ln>
        </p:spPr>
      </p:pic>
      <p:pic>
        <p:nvPicPr>
          <p:cNvPr id="4" name="图片 -2147481226"/>
          <p:cNvPicPr>
            <a:picLocks noChangeAspect="1"/>
          </p:cNvPicPr>
          <p:nvPr/>
        </p:nvPicPr>
        <p:blipFill>
          <a:blip r:embed="rId6"/>
          <a:stretch>
            <a:fillRect/>
          </a:stretch>
        </p:blipFill>
        <p:spPr>
          <a:xfrm>
            <a:off x="8958580" y="2598420"/>
            <a:ext cx="1524635" cy="1187450"/>
          </a:xfrm>
          <a:prstGeom prst="rect">
            <a:avLst/>
          </a:prstGeom>
          <a:noFill/>
          <a:ln w="9525">
            <a:noFill/>
          </a:ln>
        </p:spPr>
      </p:pic>
      <p:pic>
        <p:nvPicPr>
          <p:cNvPr id="5" name="图片 -2147482412" descr="C:\Documents and Settings\Administrator\桌面\江西物理(JK)\N55.TIF"/>
          <p:cNvPicPr>
            <a:picLocks noChangeAspect="1"/>
          </p:cNvPicPr>
          <p:nvPr/>
        </p:nvPicPr>
        <p:blipFill>
          <a:blip r:embed="rId7" r:link="rId8"/>
          <a:stretch>
            <a:fillRect/>
          </a:stretch>
        </p:blipFill>
        <p:spPr>
          <a:xfrm>
            <a:off x="3102610" y="4872990"/>
            <a:ext cx="2221230" cy="1446530"/>
          </a:xfrm>
          <a:prstGeom prst="rect">
            <a:avLst/>
          </a:prstGeom>
          <a:noFill/>
          <a:ln w="9525">
            <a:noFill/>
          </a:ln>
        </p:spPr>
      </p:pic>
      <p:pic>
        <p:nvPicPr>
          <p:cNvPr id="7" name="图片 -2147482411" descr="C:\Documents and Settings\Administrator\桌面\江西物理(JK)\N56.TIF"/>
          <p:cNvPicPr>
            <a:picLocks noChangeAspect="1"/>
          </p:cNvPicPr>
          <p:nvPr/>
        </p:nvPicPr>
        <p:blipFill>
          <a:blip r:embed="rId9" r:link="rId10"/>
          <a:stretch>
            <a:fillRect/>
          </a:stretch>
        </p:blipFill>
        <p:spPr>
          <a:xfrm>
            <a:off x="6102985" y="4928235"/>
            <a:ext cx="2352675" cy="1336040"/>
          </a:xfrm>
          <a:prstGeom prst="rect">
            <a:avLst/>
          </a:prstGeom>
          <a:noFill/>
          <a:ln w="9525">
            <a:noFill/>
          </a:ln>
        </p:spPr>
      </p:pic>
      <p:pic>
        <p:nvPicPr>
          <p:cNvPr id="8" name="图片 -2147482410" descr="C:\Documents and Settings\Administrator\桌面\江西物理(JK)\N57.TIF"/>
          <p:cNvPicPr>
            <a:picLocks noChangeAspect="1"/>
          </p:cNvPicPr>
          <p:nvPr/>
        </p:nvPicPr>
        <p:blipFill>
          <a:blip r:embed="rId11" r:link="rId12"/>
          <a:stretch>
            <a:fillRect/>
          </a:stretch>
        </p:blipFill>
        <p:spPr>
          <a:xfrm>
            <a:off x="9106535" y="4786630"/>
            <a:ext cx="1781810" cy="1497330"/>
          </a:xfrm>
          <a:prstGeom prst="rect">
            <a:avLst/>
          </a:prstGeom>
          <a:noFill/>
          <a:ln w="9525">
            <a:noFill/>
          </a:ln>
        </p:spPr>
      </p:pic>
      <p:sp>
        <p:nvSpPr>
          <p:cNvPr id="10" name="文本框 9"/>
          <p:cNvSpPr txBox="1"/>
          <p:nvPr/>
        </p:nvSpPr>
        <p:spPr>
          <a:xfrm>
            <a:off x="4144010" y="2168525"/>
            <a:ext cx="828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焦点　</a:t>
            </a:r>
            <a:endParaRPr lang="zh-CN" altLang="en-US" sz="2400" b="0">
              <a:solidFill>
                <a:srgbClr val="FF0000"/>
              </a:solidFill>
              <a:ea typeface="宋体" panose="02010600030101010101" pitchFamily="2" charset="-122"/>
            </a:endParaRPr>
          </a:p>
        </p:txBody>
      </p:sp>
      <p:sp>
        <p:nvSpPr>
          <p:cNvPr id="11" name="文本框 10"/>
          <p:cNvSpPr txBox="1"/>
          <p:nvPr/>
        </p:nvSpPr>
        <p:spPr>
          <a:xfrm>
            <a:off x="9848215" y="2138045"/>
            <a:ext cx="827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不变</a:t>
            </a:r>
            <a:endParaRPr lang="zh-CN" altLang="en-US" sz="2400" b="0">
              <a:solidFill>
                <a:srgbClr val="FF0000"/>
              </a:solidFill>
              <a:ea typeface="宋体" panose="02010600030101010101" pitchFamily="2" charset="-122"/>
            </a:endParaRPr>
          </a:p>
        </p:txBody>
      </p:sp>
      <p:sp>
        <p:nvSpPr>
          <p:cNvPr id="12" name="文本框 11"/>
          <p:cNvSpPr txBox="1"/>
          <p:nvPr/>
        </p:nvSpPr>
        <p:spPr>
          <a:xfrm>
            <a:off x="7533640" y="388239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a:t>
            </a:r>
            <a:r>
              <a:rPr lang="zh-CN" sz="2400" b="0">
                <a:solidFill>
                  <a:srgbClr val="FF0000"/>
                </a:solidFill>
                <a:latin typeface="Times New Roman" panose="02020603050405020304" pitchFamily="18" charset="0"/>
                <a:ea typeface="宋体" panose="02010600030101010101" pitchFamily="2" charset="-122"/>
              </a:rPr>
              <a:t>行</a:t>
            </a:r>
            <a:endParaRPr lang="zh-CN" altLang="en-US" sz="2400" b="0">
              <a:solidFill>
                <a:srgbClr val="FF0000"/>
              </a:solidFill>
              <a:latin typeface="Times New Roman" panose="02020603050405020304" pitchFamily="18" charset="0"/>
              <a:ea typeface="宋体" panose="02010600030101010101" pitchFamily="2" charset="-122"/>
            </a:endParaRPr>
          </a:p>
        </p:txBody>
      </p:sp>
      <p:cxnSp>
        <p:nvCxnSpPr>
          <p:cNvPr id="9" name="直接连接符 8"/>
          <p:cNvCxnSpPr/>
          <p:nvPr/>
        </p:nvCxnSpPr>
        <p:spPr>
          <a:xfrm>
            <a:off x="814070" y="1162050"/>
            <a:ext cx="1611630" cy="864870"/>
          </a:xfrm>
          <a:prstGeom prst="line">
            <a:avLst/>
          </a:prstGeom>
          <a:ln w="12700" cmpd="sng">
            <a:solidFill>
              <a:schemeClr val="tx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826135" y="1566545"/>
            <a:ext cx="828040" cy="460375"/>
          </a:xfrm>
          <a:prstGeom prst="rect">
            <a:avLst/>
          </a:prstGeom>
          <a:noFill/>
          <a:ln w="9525">
            <a:noFill/>
          </a:ln>
        </p:spPr>
        <p:txBody>
          <a:bodyPr wrap="square">
            <a:spAutoFit/>
          </a:bodyPr>
          <a:p>
            <a:pPr indent="0"/>
            <a:r>
              <a:rPr lang="zh-CN" sz="2400" b="0">
                <a:solidFill>
                  <a:schemeClr val="tx1"/>
                </a:solidFill>
                <a:latin typeface="黑体" panose="02010609060101010101" pitchFamily="49" charset="-122"/>
                <a:ea typeface="黑体" panose="02010609060101010101" pitchFamily="49" charset="-122"/>
              </a:rPr>
              <a:t>透镜</a:t>
            </a:r>
            <a:r>
              <a:rPr lang="zh-CN" sz="2400" b="0">
                <a:solidFill>
                  <a:srgbClr val="FF0000"/>
                </a:solidFill>
                <a:ea typeface="宋体" panose="02010600030101010101" pitchFamily="2" charset="-122"/>
              </a:rPr>
              <a:t>　</a:t>
            </a:r>
            <a:endParaRPr lang="zh-CN" altLang="en-US" sz="2400" b="0">
              <a:solidFill>
                <a:srgbClr val="FF0000"/>
              </a:solidFill>
              <a:ea typeface="宋体" panose="02010600030101010101" pitchFamily="2" charset="-122"/>
            </a:endParaRPr>
          </a:p>
        </p:txBody>
      </p:sp>
      <p:sp>
        <p:nvSpPr>
          <p:cNvPr id="14" name="文本框 13"/>
          <p:cNvSpPr txBox="1"/>
          <p:nvPr/>
        </p:nvSpPr>
        <p:spPr>
          <a:xfrm>
            <a:off x="1342390" y="1108710"/>
            <a:ext cx="1539240" cy="829945"/>
          </a:xfrm>
          <a:prstGeom prst="rect">
            <a:avLst/>
          </a:prstGeom>
          <a:noFill/>
          <a:ln w="9525">
            <a:noFill/>
          </a:ln>
        </p:spPr>
        <p:txBody>
          <a:bodyPr wrap="square">
            <a:spAutoFit/>
          </a:bodyPr>
          <a:p>
            <a:pPr indent="0"/>
            <a:r>
              <a:rPr lang="zh-CN" sz="2400" b="0">
                <a:solidFill>
                  <a:schemeClr val="tx1"/>
                </a:solidFill>
                <a:latin typeface="黑体" panose="02010609060101010101" pitchFamily="49" charset="-122"/>
                <a:ea typeface="黑体" panose="02010609060101010101" pitchFamily="49" charset="-122"/>
              </a:rPr>
              <a:t>入射光</a:t>
            </a:r>
            <a:endParaRPr lang="zh-CN" sz="2400" b="0">
              <a:solidFill>
                <a:schemeClr val="tx1"/>
              </a:solidFill>
              <a:latin typeface="黑体" panose="02010609060101010101" pitchFamily="49" charset="-122"/>
              <a:ea typeface="黑体" panose="02010609060101010101" pitchFamily="49" charset="-122"/>
            </a:endParaRPr>
          </a:p>
          <a:p>
            <a:pPr indent="0"/>
            <a:r>
              <a:rPr lang="zh-CN" sz="2400" b="0">
                <a:solidFill>
                  <a:schemeClr val="tx1"/>
                </a:solidFill>
                <a:latin typeface="黑体" panose="02010609060101010101" pitchFamily="49" charset="-122"/>
                <a:ea typeface="黑体" panose="02010609060101010101" pitchFamily="49" charset="-122"/>
              </a:rPr>
              <a:t>    线</a:t>
            </a:r>
            <a:r>
              <a:rPr lang="zh-CN" sz="2400" b="0">
                <a:solidFill>
                  <a:schemeClr val="tx1"/>
                </a:solidFill>
                <a:ea typeface="宋体" panose="02010600030101010101" pitchFamily="2" charset="-122"/>
              </a:rPr>
              <a:t>　</a:t>
            </a:r>
            <a:endParaRPr lang="zh-CN" altLang="en-US" sz="2400" b="0">
              <a:solidFill>
                <a:schemeClr val="tx1"/>
              </a:solidFill>
              <a:ea typeface="宋体" panose="02010600030101010101" pitchFamily="2" charset="-122"/>
            </a:endParaRPr>
          </a:p>
        </p:txBody>
      </p:sp>
      <p:sp>
        <p:nvSpPr>
          <p:cNvPr id="43" name="流程图: 终止 42">
            <a:hlinkClick r:id="rId13" action="ppaction://hlinksldjump"/>
          </p:cNvPr>
          <p:cNvSpPr/>
          <p:nvPr/>
        </p:nvSpPr>
        <p:spPr>
          <a:xfrm>
            <a:off x="9187180" y="6096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1"/>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777240" y="897255"/>
            <a:ext cx="10210800" cy="521970"/>
            <a:chOff x="894" y="3246"/>
            <a:chExt cx="16080" cy="822"/>
          </a:xfrm>
        </p:grpSpPr>
        <p:sp>
          <p:nvSpPr>
            <p:cNvPr id="1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眼睛和眼镜</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(2017.4)</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　</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2" name="组合 13"/>
            <p:cNvGrpSpPr/>
            <p:nvPr/>
          </p:nvGrpSpPr>
          <p:grpSpPr>
            <a:xfrm>
              <a:off x="894" y="3246"/>
              <a:ext cx="2665" cy="822"/>
              <a:chOff x="6686" y="8865"/>
              <a:chExt cx="2836" cy="877"/>
            </a:xfrm>
          </p:grpSpPr>
          <p:pic>
            <p:nvPicPr>
              <p:cNvPr id="13"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4"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15"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6" name="文本框 15"/>
          <p:cNvSpPr txBox="1"/>
          <p:nvPr/>
        </p:nvSpPr>
        <p:spPr>
          <a:xfrm>
            <a:off x="777240" y="1419225"/>
            <a:ext cx="1093279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黑体" panose="02010609060101010101" pitchFamily="49" charset="-122"/>
                <a:ea typeface="黑体" panose="02010609060101010101" pitchFamily="49" charset="-122"/>
                <a:cs typeface="Times New Roman" panose="02020603050405020304" pitchFamily="18" charset="0"/>
              </a:rPr>
              <a:t>正常眼睛的成像原理</a:t>
            </a:r>
            <a:endParaRPr lang="zh-CN"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晶状体和角膜的共同作用相当于一个</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，把来自物体的光会聚在视网膜上，视网膜相当于一个光屏，物体在其上成</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的</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像．</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黑体" panose="02010609060101010101" pitchFamily="49" charset="-122"/>
                <a:ea typeface="黑体" panose="02010609060101010101" pitchFamily="49" charset="-122"/>
                <a:cs typeface="Times New Roman" panose="02020603050405020304" pitchFamily="18" charset="0"/>
              </a:rPr>
              <a:t>近视眼、远视眼及其矫正</a:t>
            </a:r>
            <a:endParaRPr lang="zh-CN" altLang="en-US" sz="2400">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17" name="表格 16"/>
          <p:cNvGraphicFramePr/>
          <p:nvPr>
            <p:custDataLst>
              <p:tags r:id="rId2"/>
            </p:custDataLst>
          </p:nvPr>
        </p:nvGraphicFramePr>
        <p:xfrm>
          <a:off x="777240" y="3726180"/>
          <a:ext cx="10395585" cy="2456180"/>
        </p:xfrm>
        <a:graphic>
          <a:graphicData uri="http://schemas.openxmlformats.org/drawingml/2006/table">
            <a:tbl>
              <a:tblPr firstRow="1" bandRow="1">
                <a:tableStyleId>{5940675A-B579-460E-94D1-54222C63F5DA}</a:tableStyleId>
              </a:tblPr>
              <a:tblGrid>
                <a:gridCol w="1905635"/>
                <a:gridCol w="4315460"/>
                <a:gridCol w="4174490"/>
              </a:tblGrid>
              <a:tr h="419100">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近视眼</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远视眼</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2037080">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成像</a:t>
                      </a:r>
                      <a:endParaRPr lang="en-US" sz="2400" b="0">
                        <a:latin typeface="黑体" panose="02010609060101010101" pitchFamily="49" charset="-122"/>
                        <a:ea typeface="黑体" panose="02010609060101010101" pitchFamily="49" charset="-122"/>
                        <a:cs typeface="Times New Roman" panose="02020603050405020304" pitchFamily="18" charset="0"/>
                      </a:endParaRPr>
                    </a:p>
                    <a:p>
                      <a:pPr indent="0" algn="ctr">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位置</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8" name="图片 234" descr="C:\Documents and Settings\Administrator\桌面\江西物理(JK)\N58.TIF"/>
          <p:cNvPicPr>
            <a:picLocks noChangeAspect="1"/>
          </p:cNvPicPr>
          <p:nvPr/>
        </p:nvPicPr>
        <p:blipFill>
          <a:blip r:embed="rId3" r:link="rId4"/>
          <a:stretch>
            <a:fillRect/>
          </a:stretch>
        </p:blipFill>
        <p:spPr>
          <a:xfrm>
            <a:off x="3645535" y="4488180"/>
            <a:ext cx="2687955" cy="1342390"/>
          </a:xfrm>
          <a:prstGeom prst="rect">
            <a:avLst/>
          </a:prstGeom>
          <a:noFill/>
          <a:ln w="9525">
            <a:noFill/>
          </a:ln>
        </p:spPr>
      </p:pic>
      <p:pic>
        <p:nvPicPr>
          <p:cNvPr id="19" name="图片 235" descr="C:\Documents and Settings\Administrator\桌面\江西物理(JK)\N59.TIF"/>
          <p:cNvPicPr>
            <a:picLocks noChangeAspect="1"/>
          </p:cNvPicPr>
          <p:nvPr/>
        </p:nvPicPr>
        <p:blipFill>
          <a:blip r:embed="rId5" r:link="rId6"/>
          <a:stretch>
            <a:fillRect/>
          </a:stretch>
        </p:blipFill>
        <p:spPr>
          <a:xfrm>
            <a:off x="7880985" y="4488180"/>
            <a:ext cx="2551430" cy="1342390"/>
          </a:xfrm>
          <a:prstGeom prst="rect">
            <a:avLst/>
          </a:prstGeom>
          <a:noFill/>
          <a:ln w="9525">
            <a:noFill/>
          </a:ln>
        </p:spPr>
      </p:pic>
      <p:sp>
        <p:nvSpPr>
          <p:cNvPr id="20" name="文本框 19"/>
          <p:cNvSpPr txBox="1"/>
          <p:nvPr/>
        </p:nvSpPr>
        <p:spPr>
          <a:xfrm>
            <a:off x="5807075" y="2068195"/>
            <a:ext cx="1282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凸透镜</a:t>
            </a:r>
            <a:endParaRPr lang="zh-CN" altLang="en-US" sz="2400" b="0">
              <a:solidFill>
                <a:srgbClr val="FF0000"/>
              </a:solidFill>
              <a:ea typeface="宋体" panose="02010600030101010101" pitchFamily="2" charset="-122"/>
            </a:endParaRPr>
          </a:p>
        </p:txBody>
      </p:sp>
      <p:sp>
        <p:nvSpPr>
          <p:cNvPr id="21" name="文本框 20"/>
          <p:cNvSpPr txBox="1"/>
          <p:nvPr/>
        </p:nvSpPr>
        <p:spPr>
          <a:xfrm>
            <a:off x="6129020" y="2605405"/>
            <a:ext cx="1000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倒立</a:t>
            </a:r>
            <a:endParaRPr lang="zh-CN" altLang="en-US" sz="2400" b="0">
              <a:solidFill>
                <a:srgbClr val="FF0000"/>
              </a:solidFill>
              <a:ea typeface="宋体" panose="02010600030101010101" pitchFamily="2" charset="-122"/>
            </a:endParaRPr>
          </a:p>
        </p:txBody>
      </p:sp>
      <p:sp>
        <p:nvSpPr>
          <p:cNvPr id="22" name="文本框 21"/>
          <p:cNvSpPr txBox="1"/>
          <p:nvPr/>
        </p:nvSpPr>
        <p:spPr>
          <a:xfrm>
            <a:off x="7321550" y="2614295"/>
            <a:ext cx="9690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缩小</a:t>
            </a:r>
            <a:endParaRPr lang="zh-CN" altLang="en-US" sz="2400" b="0">
              <a:solidFill>
                <a:srgbClr val="FF0000"/>
              </a:solidFill>
              <a:ea typeface="宋体" panose="02010600030101010101" pitchFamily="2" charset="-122"/>
            </a:endParaRPr>
          </a:p>
        </p:txBody>
      </p:sp>
      <p:sp>
        <p:nvSpPr>
          <p:cNvPr id="23" name="文本框 22"/>
          <p:cNvSpPr txBox="1"/>
          <p:nvPr/>
        </p:nvSpPr>
        <p:spPr>
          <a:xfrm>
            <a:off x="8750300" y="2605405"/>
            <a:ext cx="8597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a:t>
            </a:r>
            <a:endParaRPr lang="zh-CN" altLang="en-US" sz="2400" b="0">
              <a:solidFill>
                <a:srgbClr val="FF0000"/>
              </a:solidFill>
              <a:ea typeface="宋体" panose="02010600030101010101" pitchFamily="2" charset="-122"/>
            </a:endParaRPr>
          </a:p>
        </p:txBody>
      </p:sp>
      <p:sp>
        <p:nvSpPr>
          <p:cNvPr id="43" name="流程图: 终止 42">
            <a:hlinkClick r:id="rId7" action="ppaction://hlinksldjump"/>
          </p:cNvPr>
          <p:cNvSpPr/>
          <p:nvPr/>
        </p:nvSpPr>
        <p:spPr>
          <a:xfrm>
            <a:off x="9232900" y="107378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2" grpId="0"/>
      <p:bldP spid="22" grpId="1"/>
      <p:bldP spid="23" grpId="0"/>
      <p:bldP spid="2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76300" y="1553845"/>
          <a:ext cx="10336530" cy="5375910"/>
        </p:xfrm>
        <a:graphic>
          <a:graphicData uri="http://schemas.openxmlformats.org/drawingml/2006/table">
            <a:tbl>
              <a:tblPr firstRow="1" bandRow="1">
                <a:tableStyleId>{5940675A-B579-460E-94D1-54222C63F5DA}</a:tableStyleId>
              </a:tblPr>
              <a:tblGrid>
                <a:gridCol w="906145"/>
                <a:gridCol w="5067300"/>
                <a:gridCol w="4363085"/>
              </a:tblGrid>
              <a:tr h="495300">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 </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近视眼</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buNone/>
                      </a:pPr>
                      <a:r>
                        <a:rPr lang="en-US" sz="2400" b="0">
                          <a:latin typeface="黑体" panose="02010609060101010101" pitchFamily="49" charset="-122"/>
                          <a:ea typeface="黑体" panose="02010609060101010101" pitchFamily="49" charset="-122"/>
                          <a:cs typeface="Times New Roman" panose="02020603050405020304" pitchFamily="18" charset="0"/>
                        </a:rPr>
                        <a:t>远视眼</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61976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成因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晶状体太厚</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折光能力太强</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晶状体太薄</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折光能力太弱</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4045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矫正</a:t>
                      </a:r>
                      <a:r>
                        <a:rPr lang="en-US" sz="2400">
                          <a:latin typeface="黑体" panose="02010609060101010101" pitchFamily="49" charset="-122"/>
                          <a:ea typeface="黑体" panose="02010609060101010101" pitchFamily="49" charset="-122"/>
                          <a:cs typeface="Times New Roman" panose="02020603050405020304" pitchFamily="18" charset="0"/>
                          <a:sym typeface="+mn-ea"/>
                        </a:rPr>
                        <a:t>方法</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配戴用________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透镜制成的近视眼镜</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配戴用________透镜制成的远视眼镜</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0395">
                <a:tc>
                  <a:txBody>
                    <a:bodyPr/>
                    <a:p>
                      <a:pPr indent="0" algn="ctr" fontAlgn="auto">
                        <a:lnSpc>
                          <a:spcPct val="150000"/>
                        </a:lnSpc>
                        <a:buNone/>
                      </a:pPr>
                      <a:r>
                        <a:rPr lang="zh-CN" altLang="en-US" sz="2400" b="0">
                          <a:latin typeface="黑体" panose="02010609060101010101" pitchFamily="49" charset="-122"/>
                          <a:ea typeface="黑体" panose="02010609060101010101" pitchFamily="49" charset="-122"/>
                          <a:cs typeface="Times New Roman" panose="02020603050405020304" pitchFamily="18" charset="0"/>
                        </a:rPr>
                        <a:t>口诀</a:t>
                      </a:r>
                      <a:endParaRPr lang="zh-CN"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近前远后，近凹远凸</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36" descr="C:\Documents and Settings\Administrator\桌面\江西物理(JK)\N60.TIF"/>
          <p:cNvPicPr>
            <a:picLocks noChangeAspect="1"/>
          </p:cNvPicPr>
          <p:nvPr/>
        </p:nvPicPr>
        <p:blipFill>
          <a:blip r:embed="rId2" r:link="rId3"/>
          <a:stretch>
            <a:fillRect/>
          </a:stretch>
        </p:blipFill>
        <p:spPr>
          <a:xfrm>
            <a:off x="2896870" y="3879215"/>
            <a:ext cx="2873375" cy="1447165"/>
          </a:xfrm>
          <a:prstGeom prst="rect">
            <a:avLst/>
          </a:prstGeom>
          <a:noFill/>
          <a:ln w="9525">
            <a:noFill/>
          </a:ln>
        </p:spPr>
      </p:pic>
      <p:pic>
        <p:nvPicPr>
          <p:cNvPr id="4" name="图片 237" descr="C:\Documents and Settings\Administrator\桌面\江西物理(JK)\N61.TIF"/>
          <p:cNvPicPr>
            <a:picLocks noChangeAspect="1"/>
          </p:cNvPicPr>
          <p:nvPr/>
        </p:nvPicPr>
        <p:blipFill>
          <a:blip r:embed="rId4" r:link="rId5"/>
          <a:stretch>
            <a:fillRect/>
          </a:stretch>
        </p:blipFill>
        <p:spPr>
          <a:xfrm>
            <a:off x="7500620" y="3879215"/>
            <a:ext cx="2651760" cy="1446530"/>
          </a:xfrm>
          <a:prstGeom prst="rect">
            <a:avLst/>
          </a:prstGeom>
          <a:noFill/>
          <a:ln w="9525">
            <a:noFill/>
          </a:ln>
        </p:spPr>
      </p:pic>
      <p:sp>
        <p:nvSpPr>
          <p:cNvPr id="100" name="文本框 99"/>
          <p:cNvSpPr txBox="1"/>
          <p:nvPr/>
        </p:nvSpPr>
        <p:spPr>
          <a:xfrm>
            <a:off x="3155315" y="2578735"/>
            <a:ext cx="571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凹</a:t>
            </a:r>
            <a:endParaRPr lang="zh-CN" altLang="en-US" sz="2400" b="0">
              <a:solidFill>
                <a:srgbClr val="FF0000"/>
              </a:solidFill>
              <a:ea typeface="宋体" panose="02010600030101010101" pitchFamily="2" charset="-122"/>
            </a:endParaRPr>
          </a:p>
        </p:txBody>
      </p:sp>
      <p:sp>
        <p:nvSpPr>
          <p:cNvPr id="5" name="文本框 4"/>
          <p:cNvSpPr txBox="1"/>
          <p:nvPr/>
        </p:nvSpPr>
        <p:spPr>
          <a:xfrm>
            <a:off x="8180705" y="2578735"/>
            <a:ext cx="7048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凸</a:t>
            </a:r>
            <a:endParaRPr lang="zh-CN" altLang="en-US" sz="2400" b="0">
              <a:solidFill>
                <a:srgbClr val="FF0000"/>
              </a:solidFill>
              <a:ea typeface="宋体" panose="02010600030101010101" pitchFamily="2" charset="-122"/>
            </a:endParaRPr>
          </a:p>
        </p:txBody>
      </p:sp>
      <p:sp>
        <p:nvSpPr>
          <p:cNvPr id="43" name="流程图: 终止 42">
            <a:hlinkClick r:id="rId6" action="ppaction://hlinksldjump"/>
          </p:cNvPr>
          <p:cNvSpPr/>
          <p:nvPr/>
        </p:nvSpPr>
        <p:spPr>
          <a:xfrm>
            <a:off x="9178290" y="80518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80085" y="130365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实像与虚像</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(6年2考)</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aphicFrame>
        <p:nvGraphicFramePr>
          <p:cNvPr id="2" name="表格 1"/>
          <p:cNvGraphicFramePr/>
          <p:nvPr>
            <p:custDataLst>
              <p:tags r:id="rId2"/>
            </p:custDataLst>
          </p:nvPr>
        </p:nvGraphicFramePr>
        <p:xfrm>
          <a:off x="680085" y="2066290"/>
          <a:ext cx="10899140" cy="4018915"/>
        </p:xfrm>
        <a:graphic>
          <a:graphicData uri="http://schemas.openxmlformats.org/drawingml/2006/table">
            <a:tbl>
              <a:tblPr firstRow="1" bandRow="1">
                <a:tableStyleId>{5940675A-B579-460E-94D1-54222C63F5DA}</a:tableStyleId>
              </a:tblPr>
              <a:tblGrid>
                <a:gridCol w="2093595"/>
                <a:gridCol w="4403090"/>
                <a:gridCol w="4402455"/>
              </a:tblGrid>
              <a:tr h="5486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类别</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虚像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874395">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原理</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实际光线会聚形成</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光的反向延长线相交而成</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79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________用光屏承接(选填“能”或“不能”)</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________用光屏承接(选填“能”或“不能”)</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9794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实例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照相机、投影仪、小孔成像等</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放大镜、平面镜成像、人看到的水中的物体等</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211195" y="3636645"/>
            <a:ext cx="6553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能</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7437755" y="3636645"/>
            <a:ext cx="96901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不能</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43" name="流程图: 终止 42">
            <a:hlinkClick r:id="rId3" action="ppaction://hlinksldjump"/>
          </p:cNvPr>
          <p:cNvSpPr/>
          <p:nvPr/>
        </p:nvSpPr>
        <p:spPr>
          <a:xfrm>
            <a:off x="9544685" y="11684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UNIT_TABLE_BEAUTIFY" val="smartTable{57712ecf-0e57-4d9e-926f-08cd53335c85}"/>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UNIT_TABLE_BEAUTIFY" val="smartTable{200690db-9a96-4044-9de8-b61d3dc5c1d0}"/>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UNIT_TABLE_BEAUTIFY" val="smartTable{ecee2113-372c-45a2-a56d-3cee0af5ab80}"/>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UNIT_TABLE_BEAUTIFY" val="smartTable{eb1ac962-2a48-4552-a27d-14e2cbef348f}"/>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SLIDE_ITEM_CNT" val="1"/>
  <p:tag name="KSO_WM_SLIDE_MODEL_TYPE" val="timelin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SLIDE_ITEM_CNT" val="1"/>
  <p:tag name="KSO_WM_SLIDE_MODEL_TYPE" val="timeline"/>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37.xml><?xml version="1.0" encoding="utf-8"?>
<p:tagLst xmlns:p="http://schemas.openxmlformats.org/presentationml/2006/main">
  <p:tag name="KSO_WM_SLIDE_ITEM_CNT" val="1"/>
  <p:tag name="KSO_WM_SLIDE_MODEL_TYPE" val="timeline"/>
</p:tagLst>
</file>

<file path=ppt/tags/tag38.xml><?xml version="1.0" encoding="utf-8"?>
<p:tagLst xmlns:p="http://schemas.openxmlformats.org/presentationml/2006/main">
  <p:tag name="KSO_WM_SLIDE_ITEM_CNT" val="1"/>
  <p:tag name="KSO_WM_SLIDE_MODEL_TYPE" val="timeline"/>
</p:tagLst>
</file>

<file path=ppt/tags/tag39.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SLIDE_ITEM_CNT" val="4"/>
</p:tagLst>
</file>

<file path=ppt/tags/tag40.xml><?xml version="1.0" encoding="utf-8"?>
<p:tagLst xmlns:p="http://schemas.openxmlformats.org/presentationml/2006/main">
  <p:tag name="KSO_WM_SLIDE_ITEM_CNT" val="1"/>
  <p:tag name="KSO_WM_SLIDE_MODEL_TYPE" val="timeline"/>
</p:tagLst>
</file>

<file path=ppt/tags/tag41.xml><?xml version="1.0" encoding="utf-8"?>
<p:tagLst xmlns:p="http://schemas.openxmlformats.org/presentationml/2006/main">
  <p:tag name="KSO_WM_SLIDE_ITEM_CNT" val="1"/>
  <p:tag name="KSO_WM_SLIDE_MODEL_TYPE" val="timeline"/>
</p:tagLst>
</file>

<file path=ppt/tags/tag42.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UNIT_TABLE_BEAUTIFY" val="smartTable{1ce7c02b-3978-4623-a435-bc11926526a4}"/>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3289d50d-27b3-408b-bbad-a0a8519236c9}"/>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TABLE_BEAUTIFY" val="smartTable{f1d880de-486e-4f3f-912f-9a7f4b86dae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4430</Words>
  <Application>WPS 演示</Application>
  <PresentationFormat>宽屏</PresentationFormat>
  <Paragraphs>609</Paragraphs>
  <Slides>34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34</vt:i4>
      </vt:variant>
    </vt:vector>
  </HeadingPairs>
  <TitlesOfParts>
    <vt:vector size="41" baseType="lpstr">
      <vt:lpstr>Arial</vt:lpstr>
      <vt:lpstr>宋体</vt:lpstr>
      <vt:lpstr>Wingdings</vt:lpstr>
      <vt:lpstr>Times New Roman</vt:lpstr>
      <vt:lpstr>黑体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