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Default Extension="png" ContentType="image/png"/>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package/2006/relationships/metadata/thumbnail" Target="docProps/thumbnail.jpeg" /><Relationship Id="rId5" Type="http://schemas.openxmlformats.org/officeDocument/2006/relationships/custom-properties" Target="docProps/custom.xml" /></Relationships>
</file>

<file path=ppt/presentation.xml><?xml version="1.0" encoding="utf-8"?>
<!--Generated by Aspose.Slides for .NET 20.5-->
<p:presentation xmlns:r="http://schemas.openxmlformats.org/officeDocument/2006/relationships" xmlns:a="http://schemas.openxmlformats.org/drawingml/2006/main" xmlns:p="http://schemas.openxmlformats.org/presentationml/2006/main">
  <p:sldMasterIdLst>
    <p:sldMasterId id="2147483648" r:id="rId2"/>
  </p:sldMasterIdLst>
  <p:notesMasterIdLst>
    <p:notesMasterId r:id="rId3"/>
  </p:notesMasterIdLst>
  <p:handoutMasterIdLst>
    <p:handoutMasterId r:id="rId4"/>
  </p:handoutMasterIdLst>
  <p:sldIdLst>
    <p:sldId id="1522" r:id="rId5"/>
    <p:sldId id="1526" r:id="rId6"/>
    <p:sldId id="1527" r:id="rId7"/>
    <p:sldId id="1578" r:id="rId8"/>
    <p:sldId id="1532" r:id="rId9"/>
    <p:sldId id="1579" r:id="rId10"/>
    <p:sldId id="1580" r:id="rId11"/>
    <p:sldId id="1581" r:id="rId12"/>
    <p:sldId id="1247" r:id="rId13"/>
    <p:sldId id="1248" r:id="rId14"/>
    <p:sldId id="1582" r:id="rId15"/>
    <p:sldId id="1424" r:id="rId16"/>
    <p:sldId id="1583" r:id="rId17"/>
    <p:sldId id="1425" r:id="rId18"/>
    <p:sldId id="1584" r:id="rId19"/>
    <p:sldId id="1426" r:id="rId20"/>
    <p:sldId id="1427" r:id="rId21"/>
    <p:sldId id="1253" r:id="rId22"/>
    <p:sldId id="1617" r:id="rId23"/>
    <p:sldId id="1618" r:id="rId24"/>
    <p:sldId id="1619" r:id="rId25"/>
    <p:sldId id="1620" r:id="rId26"/>
    <p:sldId id="1255" r:id="rId27"/>
    <p:sldId id="1437" r:id="rId28"/>
    <p:sldId id="1621" r:id="rId29"/>
    <p:sldId id="1439" r:id="rId30"/>
    <p:sldId id="1259" r:id="rId31"/>
    <p:sldId id="1440" r:id="rId32"/>
    <p:sldId id="1623" r:id="rId33"/>
    <p:sldId id="1624" r:id="rId34"/>
    <p:sldId id="1625" r:id="rId35"/>
    <p:sldId id="1266" r:id="rId36"/>
    <p:sldId id="1627" r:id="rId37"/>
    <p:sldId id="1626" r:id="rId38"/>
  </p:sldIdLst>
  <p:sldSz cx="12192000" cy="6858000"/>
  <p:notesSz cx="6858000" cy="9144000"/>
  <p:custDataLst>
    <p:tags r:id="rId39"/>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p="http://schemas.openxmlformats.org/presentationml/2006/main">
  <p:cmAuthor id="1" name="xiao" initials="x" lastIdx="0" clrIdx="0"/>
</p:cmAuthorLst>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55" autoAdjust="0"/>
    <p:restoredTop sz="94660"/>
  </p:normalViewPr>
  <p:slideViewPr>
    <p:cSldViewPr snapToGrid="0">
      <p:cViewPr varScale="1">
        <p:scale>
          <a:sx n="73" d="100"/>
          <a:sy n="73" d="100"/>
        </p:scale>
        <p:origin x="72" y="1014"/>
      </p:cViewPr>
      <p:guideLst>
        <p:guide orient="horz" pos="2096"/>
        <p:guide pos="3856"/>
      </p:guideLst>
    </p:cSldViewPr>
  </p:slideViewPr>
  <p:notesTextViewPr>
    <p:cViewPr>
      <p:scale>
        <a:sx n="1" d="1"/>
        <a:sy n="1" d="1"/>
      </p:scale>
      <p:origin x="0" y="0"/>
    </p:cViewPr>
  </p:notesTextViewPr>
  <p:notesViewPr>
    <p:cSldViewPr snapToGrid="0">
      <p:cViewPr varScale="1">
        <p:scale>
          <a:sx n="65" d="100"/>
          <a:sy n="65" d="100"/>
        </p:scale>
        <p:origin x="3276" y="78"/>
      </p:cViewPr>
      <p:guideLst/>
    </p:cSldViewPr>
  </p:notesViewPr>
  <p:gridSpacing cx="72008" cy="72008"/>
</p:viewPr>
</file>

<file path=ppt/_rels/presentation.xml.rels>&#65279;<?xml version="1.0" encoding="utf-8" standalone="yes"?><Relationships xmlns="http://schemas.openxmlformats.org/package/2006/relationships"><Relationship Id="rId1" Type="http://schemas.openxmlformats.org/officeDocument/2006/relationships/commentAuthors" Target="commentAuthors.xml" /><Relationship Id="rId10" Type="http://schemas.openxmlformats.org/officeDocument/2006/relationships/slide" Target="slides/slide6.xml" /><Relationship Id="rId11" Type="http://schemas.openxmlformats.org/officeDocument/2006/relationships/slide" Target="slides/slide7.xml" /><Relationship Id="rId12" Type="http://schemas.openxmlformats.org/officeDocument/2006/relationships/slide" Target="slides/slide8.xml" /><Relationship Id="rId13" Type="http://schemas.openxmlformats.org/officeDocument/2006/relationships/slide" Target="slides/slide9.xml" /><Relationship Id="rId14" Type="http://schemas.openxmlformats.org/officeDocument/2006/relationships/slide" Target="slides/slide10.xml" /><Relationship Id="rId15" Type="http://schemas.openxmlformats.org/officeDocument/2006/relationships/slide" Target="slides/slide11.xml" /><Relationship Id="rId16" Type="http://schemas.openxmlformats.org/officeDocument/2006/relationships/slide" Target="slides/slide12.xml" /><Relationship Id="rId17" Type="http://schemas.openxmlformats.org/officeDocument/2006/relationships/slide" Target="slides/slide13.xml" /><Relationship Id="rId18" Type="http://schemas.openxmlformats.org/officeDocument/2006/relationships/slide" Target="slides/slide14.xml" /><Relationship Id="rId19" Type="http://schemas.openxmlformats.org/officeDocument/2006/relationships/slide" Target="slides/slide15.xml" /><Relationship Id="rId2" Type="http://schemas.openxmlformats.org/officeDocument/2006/relationships/slideMaster" Target="slideMasters/slideMaster1.xml" /><Relationship Id="rId20" Type="http://schemas.openxmlformats.org/officeDocument/2006/relationships/slide" Target="slides/slide16.xml" /><Relationship Id="rId21" Type="http://schemas.openxmlformats.org/officeDocument/2006/relationships/slide" Target="slides/slide17.xml" /><Relationship Id="rId22" Type="http://schemas.openxmlformats.org/officeDocument/2006/relationships/slide" Target="slides/slide18.xml" /><Relationship Id="rId23" Type="http://schemas.openxmlformats.org/officeDocument/2006/relationships/slide" Target="slides/slide19.xml" /><Relationship Id="rId24" Type="http://schemas.openxmlformats.org/officeDocument/2006/relationships/slide" Target="slides/slide20.xml" /><Relationship Id="rId25" Type="http://schemas.openxmlformats.org/officeDocument/2006/relationships/slide" Target="slides/slide21.xml" /><Relationship Id="rId26" Type="http://schemas.openxmlformats.org/officeDocument/2006/relationships/slide" Target="slides/slide22.xml" /><Relationship Id="rId27" Type="http://schemas.openxmlformats.org/officeDocument/2006/relationships/slide" Target="slides/slide23.xml" /><Relationship Id="rId28" Type="http://schemas.openxmlformats.org/officeDocument/2006/relationships/slide" Target="slides/slide24.xml" /><Relationship Id="rId29" Type="http://schemas.openxmlformats.org/officeDocument/2006/relationships/slide" Target="slides/slide25.xml" /><Relationship Id="rId3" Type="http://schemas.openxmlformats.org/officeDocument/2006/relationships/notesMaster" Target="notesMasters/notesMaster1.xml" /><Relationship Id="rId30" Type="http://schemas.openxmlformats.org/officeDocument/2006/relationships/slide" Target="slides/slide26.xml" /><Relationship Id="rId31" Type="http://schemas.openxmlformats.org/officeDocument/2006/relationships/slide" Target="slides/slide27.xml" /><Relationship Id="rId32" Type="http://schemas.openxmlformats.org/officeDocument/2006/relationships/slide" Target="slides/slide28.xml" /><Relationship Id="rId33" Type="http://schemas.openxmlformats.org/officeDocument/2006/relationships/slide" Target="slides/slide29.xml" /><Relationship Id="rId34" Type="http://schemas.openxmlformats.org/officeDocument/2006/relationships/slide" Target="slides/slide30.xml" /><Relationship Id="rId35" Type="http://schemas.openxmlformats.org/officeDocument/2006/relationships/slide" Target="slides/slide31.xml" /><Relationship Id="rId36" Type="http://schemas.openxmlformats.org/officeDocument/2006/relationships/slide" Target="slides/slide32.xml" /><Relationship Id="rId37" Type="http://schemas.openxmlformats.org/officeDocument/2006/relationships/slide" Target="slides/slide33.xml" /><Relationship Id="rId38" Type="http://schemas.openxmlformats.org/officeDocument/2006/relationships/slide" Target="slides/slide34.xml" /><Relationship Id="rId39" Type="http://schemas.openxmlformats.org/officeDocument/2006/relationships/tags" Target="tags/tag5.xml" /><Relationship Id="rId4" Type="http://schemas.openxmlformats.org/officeDocument/2006/relationships/handoutMaster" Target="handoutMasters/handoutMaster1.xml" /><Relationship Id="rId40" Type="http://schemas.openxmlformats.org/officeDocument/2006/relationships/presProps" Target="presProps.xml" /><Relationship Id="rId41" Type="http://schemas.openxmlformats.org/officeDocument/2006/relationships/viewProps" Target="viewProps.xml" /><Relationship Id="rId42" Type="http://schemas.openxmlformats.org/officeDocument/2006/relationships/theme" Target="theme/theme1.xml" /><Relationship Id="rId43" Type="http://schemas.openxmlformats.org/officeDocument/2006/relationships/tableStyles" Target="tableStyles.xml" /><Relationship Id="rId5" Type="http://schemas.openxmlformats.org/officeDocument/2006/relationships/slide" Target="slides/slide1.xml" /><Relationship Id="rId6" Type="http://schemas.openxmlformats.org/officeDocument/2006/relationships/slide" Target="slides/slide2.xml" /><Relationship Id="rId7" Type="http://schemas.openxmlformats.org/officeDocument/2006/relationships/slide" Target="slides/slide3.xml" /><Relationship Id="rId8" Type="http://schemas.openxmlformats.org/officeDocument/2006/relationships/slide" Target="slides/slide4.xml" /><Relationship Id="rId9" Type="http://schemas.openxmlformats.org/officeDocument/2006/relationships/slide" Target="slides/slide5.xml" /></Relationships>
</file>

<file path=ppt/handoutMasters/_rels/handoutMaster1.xml.rels>&#65279;<?xml version="1.0" encoding="utf-8" standalone="yes"?><Relationships xmlns="http://schemas.openxmlformats.org/package/2006/relationships"><Relationship Id="rId1" Type="http://schemas.openxmlformats.org/officeDocument/2006/relationships/theme" Target="../theme/theme3.xml" /></Relationships>
</file>

<file path=ppt/handoutMasters/handoutMaster1.xml><?xml version="1.0" encoding="utf-8"?>
<p:handoutMaster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t/>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t/>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&#65279;<?xml version="1.0" encoding="utf-8" standalone="yes"?><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1B3AD26-BB5B-4B58-9E34-0F1D9885EC2A}" type="datetimeFigureOut">
              <a:rPr lang="zh-CN" altLang="en-US" smtClean="0"/>
              <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6C80E95-F800-4685-9CC0-BEAD22302047}" type="slidenum">
              <a:rPr lang="zh-CN" altLang="en-US" smtClean="0"/>
              <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&#65279;<?xml version="1.0" encoding="utf-8" standalone="yes"?><Relationships xmlns="http://schemas.openxmlformats.org/package/2006/relationships"><Relationship Id="rId1" Type="http://schemas.openxmlformats.org/officeDocument/2006/relationships/slide" Target="../slides/slide32.xml" /><Relationship Id="rId2" Type="http://schemas.openxmlformats.org/officeDocument/2006/relationships/notesMaster" Target="../notesMasters/notesMaster1.xml" /></Relationships>
</file>

<file path=ppt/notesSlides/_rels/notesSlide2.xml.rels>&#65279;<?xml version="1.0" encoding="utf-8" standalone="yes"?><Relationships xmlns="http://schemas.openxmlformats.org/package/2006/relationships"><Relationship Id="rId1" Type="http://schemas.openxmlformats.org/officeDocument/2006/relationships/slide" Target="../slides/slide33.xml" /><Relationship Id="rId2" Type="http://schemas.openxmlformats.org/officeDocument/2006/relationships/notesMaster" Target="../notesMasters/notesMaster1.xml" /></Relationships>
</file>

<file path=ppt/notesSlides/_rels/notesSlide3.xml.rels>&#65279;<?xml version="1.0" encoding="utf-8" standalone="yes"?><Relationships xmlns="http://schemas.openxmlformats.org/package/2006/relationships"><Relationship Id="rId1" Type="http://schemas.openxmlformats.org/officeDocument/2006/relationships/slide" Target="../slides/slide34.xml" /><Relationship Id="rId2"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幻灯片图像占位符 1"/>
          <p:cNvSpPr/>
          <p:nvPr>
            <p:ph type="sldImg" idx="2"/>
          </p:nvPr>
        </p:nvSpPr>
        <p:spPr/>
      </p:sp>
      <p:sp>
        <p:nvSpPr>
          <p:cNvPr id="3" name="文本占位符 2"/>
          <p:cNvSpPr/>
          <p:nvPr>
            <p:ph type="body" idx="3"/>
          </p:nvPr>
        </p:nvSpPr>
        <p:spPr/>
        <p:txBody>
          <a:bodyPr/>
          <a:lstStyle/>
          <a:p>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幻灯片图像占位符 1"/>
          <p:cNvSpPr/>
          <p:nvPr>
            <p:ph type="sldImg" idx="2"/>
          </p:nvPr>
        </p:nvSpPr>
        <p:spPr/>
      </p:sp>
      <p:sp>
        <p:nvSpPr>
          <p:cNvPr id="3" name="文本占位符 2"/>
          <p:cNvSpPr/>
          <p:nvPr>
            <p:ph type="body" idx="3"/>
          </p:nvPr>
        </p:nvSpPr>
        <p:spPr/>
        <p:txBody>
          <a:bodyPr/>
          <a:lstStyle/>
          <a:p>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幻灯片图像占位符 1"/>
          <p:cNvSpPr/>
          <p:nvPr>
            <p:ph type="sldImg" idx="2"/>
          </p:nvPr>
        </p:nvSpPr>
        <p:spPr/>
      </p:sp>
      <p:sp>
        <p:nvSpPr>
          <p:cNvPr id="3" name="文本占位符 2"/>
          <p:cNvSpPr/>
          <p:nvPr>
            <p:ph type="body" idx="3"/>
          </p:nvPr>
        </p:nvSpPr>
        <p:spPr/>
        <p:txBody>
          <a:bodyPr/>
          <a:lstStyle/>
          <a:p>
            <a:endParaRPr lang="zh-CN" altLang="en-US"/>
          </a:p>
        </p:txBody>
      </p:sp>
    </p:spTree>
  </p:cSld>
  <p:clrMapOvr>
    <a:masterClrMapping/>
  </p:clrMapOvr>
</p:notes>
</file>

<file path=ppt/slideLayouts/_rels/slideLayout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userDrawn="1">
  <p:cSld name="1_标题幻灯片">
    <p:spTree>
      <p:nvGrpSpPr>
        <p:cNvPr id="1" name=""/>
        <p:cNvGrpSpPr/>
        <p:nvPr/>
      </p:nvGrpSpPr>
      <p:grpSpPr>
        <a:xfrm>
          <a:off x="0" y="0"/>
          <a:ext cx="0" cy="0"/>
        </a:xfrm>
      </p:grpSpPr>
    </p:spTree>
  </p:cSld>
  <p:clrMapOvr>
    <a:masterClrMapping/>
  </p:clrMapOvr>
  <p:transition spd="med">
    <p:wipe dir="d"/>
  </p:transition>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5A61DF0-C4A4-4DA9-87A1-DB1A3C5C94B8}" type="datetimeFigureOut">
              <a:rPr lang="zh-CN" altLang="en-US" smtClean="0"/>
              <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E8E485-00DC-4063-B6EA-323604CC0A98}" type="slidenum">
              <a:rPr lang="zh-CN" altLang="en-US" smtClean="0"/>
              <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Lst>
  <p:transition spd="med">
    <p:wipe dir="d"/>
  </p:transition>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10.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tags" Target="../tags/tag1.xml" /></Relationships>
</file>

<file path=ppt/slides/_rels/slide1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15.jpeg" /></Relationships>
</file>

<file path=ppt/slides/_rels/slide12.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13.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14.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16.jpeg" /><Relationship Id="rId3" Type="http://schemas.openxmlformats.org/officeDocument/2006/relationships/image" Target="../media/image17.jpeg" /></Relationships>
</file>

<file path=ppt/slides/_rels/slide15.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18.jpeg" /></Relationships>
</file>

<file path=ppt/slides/_rels/slide16.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19.png" /><Relationship Id="rId3" Type="http://schemas.openxmlformats.org/officeDocument/2006/relationships/tags" Target="../tags/tag2.xml" /><Relationship Id="rId4" Type="http://schemas.openxmlformats.org/officeDocument/2006/relationships/image" Target="../media/image20.jpeg" /><Relationship Id="rId5" Type="http://schemas.openxmlformats.org/officeDocument/2006/relationships/image" Target="../media/image21.jpeg" /></Relationships>
</file>

<file path=ppt/slides/_rels/slide17.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18.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22.png" /><Relationship Id="rId3" Type="http://schemas.openxmlformats.org/officeDocument/2006/relationships/image" Target="../media/image23.png" /></Relationships>
</file>

<file path=ppt/slides/_rels/slide19.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24.png"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1.jpeg" /><Relationship Id="rId3" Type="http://schemas.openxmlformats.org/officeDocument/2006/relationships/image" Target="../media/image2.jpeg" /></Relationships>
</file>

<file path=ppt/slides/_rels/slide20.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25.jpeg" /><Relationship Id="rId3" Type="http://schemas.openxmlformats.org/officeDocument/2006/relationships/image" Target="../media/image26.png" /></Relationships>
</file>

<file path=ppt/slides/_rels/slide2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27.png" /></Relationships>
</file>

<file path=ppt/slides/_rels/slide22.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tags" Target="../tags/tag3.xml" /></Relationships>
</file>

<file path=ppt/slides/_rels/slide23.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28.jpeg" /></Relationships>
</file>

<file path=ppt/slides/_rels/slide24.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25.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tags" Target="../tags/tag4.xml" /><Relationship Id="rId3" Type="http://schemas.openxmlformats.org/officeDocument/2006/relationships/image" Target="../media/image29.jpeg" /></Relationships>
</file>

<file path=ppt/slides/_rels/slide26.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30.png" /><Relationship Id="rId3" Type="http://schemas.openxmlformats.org/officeDocument/2006/relationships/image" Target="../media/image31.png" /></Relationships>
</file>

<file path=ppt/slides/_rels/slide27.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32.jpeg" /><Relationship Id="rId3" Type="http://schemas.openxmlformats.org/officeDocument/2006/relationships/image" Target="../media/image33.jpeg" /></Relationships>
</file>

<file path=ppt/slides/_rels/slide28.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29.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34.png"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3.jpeg" /><Relationship Id="rId3" Type="http://schemas.openxmlformats.org/officeDocument/2006/relationships/image" Target="../media/image4.jpeg" /></Relationships>
</file>

<file path=ppt/slides/_rels/slide30.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35.png" /></Relationships>
</file>

<file path=ppt/slides/_rels/slide3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36.png" /></Relationships>
</file>

<file path=ppt/slides/_rels/slide32.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notesSlide" Target="../notesSlides/notesSlide1.xml" /><Relationship Id="rId3" Type="http://schemas.openxmlformats.org/officeDocument/2006/relationships/image" Target="../media/image37.png" /><Relationship Id="rId4" Type="http://schemas.openxmlformats.org/officeDocument/2006/relationships/image" Target="../media/image38.jpeg" /></Relationships>
</file>

<file path=ppt/slides/_rels/slide33.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notesSlide" Target="../notesSlides/notesSlide2.xml" /><Relationship Id="rId3" Type="http://schemas.openxmlformats.org/officeDocument/2006/relationships/image" Target="../media/image39.png" /></Relationships>
</file>

<file path=ppt/slides/_rels/slide34.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notesSlide" Target="../notesSlides/notesSlide3.xml" /><Relationship Id="rId3" Type="http://schemas.openxmlformats.org/officeDocument/2006/relationships/image" Target="../media/image40.png"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5.jpeg" /><Relationship Id="rId3" Type="http://schemas.openxmlformats.org/officeDocument/2006/relationships/image" Target="../media/image6.jpeg" /><Relationship Id="rId4" Type="http://schemas.openxmlformats.org/officeDocument/2006/relationships/image" Target="../media/image7.jpeg" /></Relationships>
</file>

<file path=ppt/slides/_rels/slide6.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7.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8.jpeg" /><Relationship Id="rId3" Type="http://schemas.openxmlformats.org/officeDocument/2006/relationships/image" Target="../media/image9.jpeg" /><Relationship Id="rId4" Type="http://schemas.openxmlformats.org/officeDocument/2006/relationships/image" Target="../media/image10.jpeg"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11.jpeg" /><Relationship Id="rId3" Type="http://schemas.openxmlformats.org/officeDocument/2006/relationships/image" Target="../media/image12.jpeg" /><Relationship Id="rId4" Type="http://schemas.openxmlformats.org/officeDocument/2006/relationships/image" Target="../media/image13.png" /></Relationships>
</file>

<file path=ppt/slides/_rels/slide9.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14.jpeg" /></Relationships>
</file>

<file path=ppt/slides/slide1.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grpSp>
        <p:nvGrpSpPr>
          <p:cNvPr id="4" name="组合 3"/>
          <p:cNvGrpSpPr/>
          <p:nvPr/>
        </p:nvGrpSpPr>
        <p:grpSpPr>
          <a:xfrm>
            <a:off x="1055077" y="2418125"/>
            <a:ext cx="10081846" cy="1510035"/>
            <a:chOff x="1055077" y="2418125"/>
            <a:chExt cx="10081846" cy="1510035"/>
          </a:xfrm>
        </p:grpSpPr>
        <p:sp>
          <p:nvSpPr>
            <p:cNvPr id="10" name="矩形 9"/>
            <p:cNvSpPr/>
            <p:nvPr/>
          </p:nvSpPr>
          <p:spPr>
            <a:xfrm>
              <a:off x="1055077" y="3221405"/>
              <a:ext cx="10081846" cy="706755"/>
            </a:xfrm>
            <a:prstGeom prst="rect">
              <a:avLst/>
            </a:prstGeom>
          </p:spPr>
          <p:txBody>
            <a:bodyPr wrap="square">
              <a:spAutoFit/>
            </a:bodyPr>
            <a:lstStyle/>
            <a:p>
              <a:pPr algn="ctr"/>
              <a:r>
                <a:rPr lang="zh-CN" altLang="en-US" sz="4000" b="1">
                  <a:solidFill>
                    <a:srgbClr val="EE3028"/>
                  </a:solidFill>
                  <a:cs typeface="+mn-ea"/>
                  <a:sym typeface="+mn-lt"/>
                </a:rPr>
                <a:t>第十五章　 欧姆定律    电功率</a:t>
              </a:r>
              <a:endParaRPr lang="zh-CN" altLang="en-US" sz="4000" b="1">
                <a:solidFill>
                  <a:srgbClr val="EE3028"/>
                </a:solidFill>
                <a:cs typeface="+mn-ea"/>
                <a:sym typeface="+mn-lt"/>
              </a:endParaRPr>
            </a:p>
          </p:txBody>
        </p:sp>
        <p:sp>
          <p:nvSpPr>
            <p:cNvPr id="12" name="文本框 11"/>
            <p:cNvSpPr txBox="1"/>
            <p:nvPr/>
          </p:nvSpPr>
          <p:spPr>
            <a:xfrm>
              <a:off x="3462973" y="2418125"/>
              <a:ext cx="5266055" cy="655160"/>
            </a:xfrm>
            <a:prstGeom prst="roundRect">
              <a:avLst>
                <a:gd name="adj" fmla="val 50000"/>
              </a:avLst>
            </a:prstGeom>
            <a:solidFill>
              <a:srgbClr val="EE3028"/>
            </a:solidFill>
            <a:effectLst/>
          </p:spPr>
          <p:txBody>
            <a:bodyPr wrap="square" bIns="54000" rtlCol="0">
              <a:spAutoFit/>
            </a:bodyPr>
            <a:lstStyle/>
            <a:p>
              <a:pPr algn="ctr"/>
              <a:r>
                <a:rPr lang="zh-CN" altLang="en-US" sz="2400" b="1">
                  <a:solidFill>
                    <a:schemeClr val="bg1"/>
                  </a:solidFill>
                  <a:cs typeface="+mn-ea"/>
                  <a:sym typeface="+mn-lt"/>
                </a:rPr>
                <a:t>第一部分　河南中考考点过关</a:t>
              </a:r>
              <a:endParaRPr lang="zh-CN" altLang="en-US" sz="2400" b="1">
                <a:solidFill>
                  <a:schemeClr val="bg1"/>
                </a:solidFill>
                <a:cs typeface="+mn-ea"/>
                <a:sym typeface="+mn-lt"/>
              </a:endParaRPr>
            </a:p>
          </p:txBody>
        </p:sp>
      </p:grpSp>
    </p:spTree>
  </p:cSld>
  <p:clrMapOvr>
    <a:masterClrMapping/>
  </p:clrMapOvr>
  <mc:AlternateContent>
    <mc:Choice xmlns:p14="http://schemas.microsoft.com/office/powerpoint/2010/main" Requires="p14">
      <p:transition p14:dur="10"/>
    </mc:Choice>
    <mc:Fallback>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10"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en-US" altLang="zh-CN" sz="2400" b="1" kern="0">
                <a:solidFill>
                  <a:srgbClr val="EE3028"/>
                </a:solidFill>
                <a:cs typeface="+mn-ea"/>
                <a:sym typeface="+mn-lt"/>
              </a:rPr>
              <a:t>  </a:t>
            </a:r>
            <a:r>
              <a:rPr lang="zh-CN" altLang="en-US" sz="2400" b="1" kern="0">
                <a:solidFill>
                  <a:srgbClr val="EE3028"/>
                </a:solidFill>
                <a:cs typeface="+mn-ea"/>
                <a:sym typeface="+mn-lt"/>
              </a:rPr>
              <a:t>探究电流与电压的关系</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pPr algn="ctr"/>
            <a:r>
              <a:rPr lang="zh-CN" altLang="en-US">
                <a:solidFill>
                  <a:schemeClr val="bg1"/>
                </a:solidFill>
                <a:sym typeface="+mn-lt"/>
              </a:rPr>
              <a:t>实验1</a:t>
            </a:r>
            <a:endParaRPr lang="zh-CN" altLang="en-US">
              <a:solidFill>
                <a:schemeClr val="bg1"/>
              </a:solidFill>
              <a:sym typeface="+mn-lt"/>
            </a:endParaRPr>
          </a:p>
        </p:txBody>
      </p:sp>
      <p:sp>
        <p:nvSpPr>
          <p:cNvPr id="3" name="矩形 2"/>
          <p:cNvSpPr/>
          <p:nvPr/>
        </p:nvSpPr>
        <p:spPr>
          <a:xfrm>
            <a:off x="802640" y="890270"/>
            <a:ext cx="10586720" cy="4523105"/>
          </a:xfrm>
          <a:prstGeom prst="rect">
            <a:avLst/>
          </a:prstGeom>
        </p:spPr>
        <p:txBody>
          <a:bodyPr wrap="square">
            <a:spAutoFit/>
          </a:bodyPr>
          <a:lstStyle/>
          <a:p>
            <a:pPr algn="just">
              <a:lnSpc>
                <a:spcPct val="150000"/>
              </a:lnSpc>
              <a:buClrTx/>
              <a:buSzTx/>
              <a:buFontTx/>
            </a:pPr>
            <a:r>
              <a:rPr lang="zh-CN" altLang="en-US" sz="2400">
                <a:latin typeface="黑体" panose="02010609060101010101" pitchFamily="49" charset="-122"/>
                <a:ea typeface="黑体" panose="02010609060101010101" pitchFamily="49" charset="-122"/>
                <a:cs typeface="黑体" panose="02010609060101010101" pitchFamily="49" charset="-122"/>
                <a:sym typeface="+mn-ea"/>
              </a:rPr>
              <a:t>3.【设计与进行实验】</a:t>
            </a:r>
            <a:endParaRPr lang="zh-CN" altLang="en-US" sz="2400">
              <a:latin typeface="黑体" panose="02010609060101010101" pitchFamily="49" charset="-122"/>
              <a:ea typeface="黑体" panose="02010609060101010101" pitchFamily="49" charset="-122"/>
              <a:cs typeface="黑体" panose="02010609060101010101" pitchFamily="49" charset="-122"/>
            </a:endParaRPr>
          </a:p>
          <a:p>
            <a:pPr algn="just">
              <a:lnSpc>
                <a:spcPct val="150000"/>
              </a:lnSpc>
              <a:buClrTx/>
              <a:buSzTx/>
              <a:buFontTx/>
            </a:pPr>
            <a:r>
              <a:rPr lang="zh-CN" altLang="en-US" sz="2400">
                <a:latin typeface="宋体" panose="02010600030101010101" pitchFamily="2" charset="-122"/>
                <a:ea typeface="宋体" panose="02010600030101010101" pitchFamily="2" charset="-122"/>
                <a:sym typeface="+mn-ea"/>
              </a:rPr>
              <a:t>(1)连接电路时,开关应断开,滑片应移到滑动变阻器的</a:t>
            </a:r>
            <a:r>
              <a:rPr lang="zh-CN" altLang="en-US" sz="2400" u="wavyHeavy">
                <a:uFill>
                  <a:solidFill>
                    <a:srgbClr val="FF0000"/>
                  </a:solidFill>
                </a:uFill>
                <a:latin typeface="宋体" panose="02010600030101010101" pitchFamily="2" charset="-122"/>
                <a:ea typeface="宋体" panose="02010600030101010101" pitchFamily="2" charset="-122"/>
                <a:sym typeface="+mn-ea"/>
              </a:rPr>
              <a:t>最大阻值处</a:t>
            </a:r>
            <a:r>
              <a:rPr lang="zh-CN" altLang="en-US" sz="2400">
                <a:latin typeface="宋体" panose="02010600030101010101" pitchFamily="2" charset="-122"/>
                <a:ea typeface="宋体" panose="02010600030101010101" pitchFamily="2" charset="-122"/>
                <a:sym typeface="+mn-ea"/>
              </a:rPr>
              <a:t>.</a:t>
            </a:r>
            <a:endParaRPr lang="zh-CN" altLang="en-US" sz="2400">
              <a:latin typeface="宋体" panose="02010600030101010101" pitchFamily="2" charset="-122"/>
              <a:ea typeface="宋体" panose="02010600030101010101" pitchFamily="2" charset="-122"/>
              <a:sym typeface="+mn-ea"/>
            </a:endParaRPr>
          </a:p>
          <a:p>
            <a:pPr algn="just">
              <a:lnSpc>
                <a:spcPct val="150000"/>
              </a:lnSpc>
              <a:buClrTx/>
              <a:buSzTx/>
              <a:buFontTx/>
            </a:pPr>
            <a:r>
              <a:rPr lang="zh-CN" altLang="en-US" sz="2400">
                <a:latin typeface="宋体" panose="02010600030101010101" pitchFamily="2" charset="-122"/>
                <a:ea typeface="宋体" panose="02010600030101010101" pitchFamily="2" charset="-122"/>
                <a:sym typeface="+mn-ea"/>
              </a:rPr>
              <a:t>(2)闭合开关,保持</a:t>
            </a:r>
            <a:r>
              <a:rPr lang="zh-CN" altLang="en-US" sz="2400" u="wavyHeavy">
                <a:uFill>
                  <a:solidFill>
                    <a:srgbClr val="FF0000"/>
                  </a:solidFill>
                </a:uFill>
                <a:latin typeface="宋体" panose="02010600030101010101" pitchFamily="2" charset="-122"/>
                <a:ea typeface="宋体" panose="02010600030101010101" pitchFamily="2" charset="-122"/>
                <a:sym typeface="+mn-ea"/>
              </a:rPr>
              <a:t>定值电阻阻值不变</a:t>
            </a:r>
            <a:r>
              <a:rPr lang="zh-CN" altLang="en-US" sz="2400">
                <a:latin typeface="宋体" panose="02010600030101010101" pitchFamily="2" charset="-122"/>
                <a:ea typeface="宋体" panose="02010600030101010101" pitchFamily="2" charset="-122"/>
                <a:sym typeface="+mn-ea"/>
              </a:rPr>
              <a:t>,调节滑片,使电阻R两端的电压成</a:t>
            </a:r>
            <a:r>
              <a:rPr lang="zh-CN" altLang="en-US" sz="2400" u="wavyHeavy">
                <a:uFill>
                  <a:solidFill>
                    <a:srgbClr val="FF0000"/>
                  </a:solidFill>
                </a:uFill>
                <a:latin typeface="宋体" panose="02010600030101010101" pitchFamily="2" charset="-122"/>
                <a:ea typeface="宋体" panose="02010600030101010101" pitchFamily="2" charset="-122"/>
                <a:sym typeface="+mn-ea"/>
              </a:rPr>
              <a:t>整数倍</a:t>
            </a:r>
            <a:r>
              <a:rPr lang="zh-CN" altLang="en-US" sz="2400">
                <a:latin typeface="宋体" panose="02010600030101010101" pitchFamily="2" charset="-122"/>
                <a:ea typeface="宋体" panose="02010600030101010101" pitchFamily="2" charset="-122"/>
                <a:sym typeface="+mn-ea"/>
              </a:rPr>
              <a:t>变化(如1 V、2 V、3 V、……)的目的是</a:t>
            </a:r>
            <a:r>
              <a:rPr lang="zh-CN" altLang="en-US" sz="2400" u="wavyHeavy">
                <a:uFill>
                  <a:solidFill>
                    <a:srgbClr val="FF0000"/>
                  </a:solidFill>
                </a:uFill>
                <a:latin typeface="宋体" panose="02010600030101010101" pitchFamily="2" charset="-122"/>
                <a:ea typeface="宋体" panose="02010600030101010101" pitchFamily="2" charset="-122"/>
                <a:sym typeface="+mn-ea"/>
              </a:rPr>
              <a:t>便于分析数据</a:t>
            </a:r>
            <a:r>
              <a:rPr lang="zh-CN" altLang="en-US" sz="2400">
                <a:latin typeface="宋体" panose="02010600030101010101" pitchFamily="2" charset="-122"/>
                <a:ea typeface="宋体" panose="02010600030101010101" pitchFamily="2" charset="-122"/>
                <a:sym typeface="+mn-ea"/>
              </a:rPr>
              <a:t>.</a:t>
            </a:r>
            <a:endParaRPr lang="zh-CN" altLang="en-US" sz="2400">
              <a:latin typeface="宋体" panose="02010600030101010101" pitchFamily="2" charset="-122"/>
              <a:ea typeface="宋体" panose="02010600030101010101" pitchFamily="2" charset="-122"/>
              <a:sym typeface="+mn-ea"/>
            </a:endParaRPr>
          </a:p>
          <a:p>
            <a:pPr algn="just">
              <a:lnSpc>
                <a:spcPct val="150000"/>
              </a:lnSpc>
              <a:buClrTx/>
              <a:buSzTx/>
              <a:buFontTx/>
            </a:pPr>
            <a:r>
              <a:rPr lang="zh-CN" altLang="en-US" sz="2400">
                <a:latin typeface="宋体" panose="02010600030101010101" pitchFamily="2" charset="-122"/>
                <a:ea typeface="宋体" panose="02010600030101010101" pitchFamily="2" charset="-122"/>
                <a:sym typeface="+mn-ea"/>
              </a:rPr>
              <a:t>(3)</a:t>
            </a:r>
            <a:r>
              <a:rPr lang="zh-CN" altLang="en-US" sz="2400" u="wavyHeavy">
                <a:uFill>
                  <a:solidFill>
                    <a:srgbClr val="FF0000"/>
                  </a:solidFill>
                </a:uFill>
                <a:latin typeface="宋体" panose="02010600030101010101" pitchFamily="2" charset="-122"/>
                <a:ea typeface="宋体" panose="02010600030101010101" pitchFamily="2" charset="-122"/>
                <a:sym typeface="+mn-ea"/>
              </a:rPr>
              <a:t>记录数据</a:t>
            </a:r>
            <a:r>
              <a:rPr lang="zh-CN" altLang="en-US" sz="2400">
                <a:latin typeface="宋体" panose="02010600030101010101" pitchFamily="2" charset="-122"/>
                <a:ea typeface="宋体" panose="02010600030101010101" pitchFamily="2" charset="-122"/>
                <a:sym typeface="+mn-ea"/>
              </a:rPr>
              <a:t>:记录每次调节滑片后加在定值电阻上的电压值和通过定值电阻的电流值,并填入下表.</a:t>
            </a:r>
            <a:endParaRPr lang="zh-CN" altLang="en-US" sz="2400">
              <a:latin typeface="宋体" panose="02010600030101010101" pitchFamily="2" charset="-122"/>
              <a:ea typeface="宋体" panose="02010600030101010101" pitchFamily="2" charset="-122"/>
              <a:sym typeface="+mn-ea"/>
            </a:endParaRPr>
          </a:p>
          <a:p>
            <a:pPr algn="just">
              <a:lnSpc>
                <a:spcPct val="150000"/>
              </a:lnSpc>
              <a:buClrTx/>
              <a:buSzTx/>
              <a:buFontTx/>
            </a:pPr>
            <a:endParaRPr lang="zh-CN" altLang="en-US" sz="2400">
              <a:latin typeface="宋体" panose="02010600030101010101" pitchFamily="2" charset="-122"/>
              <a:ea typeface="宋体" panose="02010600030101010101" pitchFamily="2" charset="-122"/>
              <a:sym typeface="+mn-ea"/>
            </a:endParaRPr>
          </a:p>
          <a:p>
            <a:pPr algn="just">
              <a:lnSpc>
                <a:spcPct val="150000"/>
              </a:lnSpc>
              <a:buClrTx/>
              <a:buSzTx/>
              <a:buFontTx/>
            </a:pPr>
            <a:endParaRPr lang="zh-CN" altLang="en-US" sz="2400">
              <a:latin typeface="宋体" panose="02010600030101010101" pitchFamily="2" charset="-122"/>
              <a:ea typeface="宋体" panose="02010600030101010101" pitchFamily="2" charset="-122"/>
            </a:endParaRPr>
          </a:p>
        </p:txBody>
      </p:sp>
      <p:graphicFrame>
        <p:nvGraphicFramePr>
          <p:cNvPr id="2" name="表格 1"/>
          <p:cNvGraphicFramePr>
            <a:graphicFrameLocks noGrp="1"/>
          </p:cNvGraphicFramePr>
          <p:nvPr>
            <p:custDataLst>
              <p:tags r:id="rId2"/>
            </p:custDataLst>
          </p:nvPr>
        </p:nvGraphicFramePr>
        <p:xfrm>
          <a:off x="2995295" y="4353560"/>
          <a:ext cx="5846445" cy="1197610"/>
        </p:xfrm>
        <a:graphic>
          <a:graphicData uri="http://schemas.openxmlformats.org/drawingml/2006/table">
            <a:tbl>
              <a:tblPr firstRow="1" bandRow="1">
                <a:tableStyleId>{5940675A-B579-460E-94D1-54222C63F5DA}</a:tableStyleId>
              </a:tblPr>
              <a:tblGrid>
                <a:gridCol w="1270635"/>
                <a:gridCol w="762635"/>
                <a:gridCol w="763270"/>
                <a:gridCol w="762000"/>
                <a:gridCol w="763270"/>
                <a:gridCol w="761365"/>
                <a:gridCol w="763270"/>
              </a:tblGrid>
              <a:tr h="419100">
                <a:tc>
                  <a:txBody>
                    <a:bodyPr vert="horz" wrap="square"/>
                    <a:lstStyle/>
                    <a:p>
                      <a:pPr indent="0" algn="ctr">
                        <a:buNone/>
                      </a:pPr>
                      <a:r>
                        <a:rPr lang="en-US" sz="2000" b="0">
                          <a:solidFill>
                            <a:srgbClr val="000000"/>
                          </a:solidFill>
                          <a:latin typeface="Times New Roman" panose="02020603050405020304" pitchFamily="18" charset="0"/>
                          <a:ea typeface="宋体" panose="02010600030101010101" pitchFamily="2" charset="-122"/>
                          <a:cs typeface="NEU-BZ-S92" charset="0"/>
                        </a:rPr>
                        <a:t>实验次数</a:t>
                      </a:r>
                      <a:endParaRPr lang="en-US" altLang="en-US" sz="2000" b="0">
                        <a:solidFill>
                          <a:srgbClr val="000000"/>
                        </a:solidFill>
                        <a:latin typeface="Times New Roman" panose="02020603050405020304" pitchFamily="18" charset="0"/>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rPr>
                        <a:t>1</a:t>
                      </a:r>
                      <a:endParaRPr lang="en-US" alt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rPr>
                        <a:t>2</a:t>
                      </a:r>
                      <a:endParaRPr lang="en-US" alt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rPr>
                        <a:t>3</a:t>
                      </a:r>
                      <a:endParaRPr lang="en-US" alt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rPr>
                        <a:t>4</a:t>
                      </a:r>
                      <a:endParaRPr lang="en-US" alt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rPr>
                        <a:t>5</a:t>
                      </a:r>
                      <a:endParaRPr lang="en-US" alt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rPr>
                        <a:t>6</a:t>
                      </a:r>
                      <a:endParaRPr lang="en-US" alt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389255">
                <a:tc>
                  <a:txBody>
                    <a:bodyPr vert="horz" wrap="square"/>
                    <a:lstStyle/>
                    <a:p>
                      <a:pPr indent="0" algn="ctr">
                        <a:buNone/>
                      </a:pPr>
                      <a:r>
                        <a:rPr 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rPr>
                        <a:t>电压</a:t>
                      </a:r>
                      <a:r>
                        <a:rPr lang="en-US" sz="2000" b="0" i="1">
                          <a:solidFill>
                            <a:srgbClr val="000000"/>
                          </a:solidFill>
                          <a:latin typeface="Times New Roman" panose="02020603050405020304" pitchFamily="18" charset="0"/>
                          <a:ea typeface="宋体" panose="02010600030101010101" pitchFamily="2" charset="-122"/>
                          <a:cs typeface="Times New Roman" panose="02020603050405020304" pitchFamily="18" charset="0"/>
                        </a:rPr>
                        <a:t>U / </a:t>
                      </a:r>
                      <a:r>
                        <a:rPr 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rPr>
                        <a:t>V</a:t>
                      </a:r>
                      <a:endParaRPr lang="en-US" alt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rPr>
                        <a:t> </a:t>
                      </a:r>
                      <a:endParaRPr lang="en-US" alt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rPr>
                        <a:t> </a:t>
                      </a:r>
                      <a:endParaRPr lang="en-US" alt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rPr>
                        <a:t> </a:t>
                      </a:r>
                      <a:endParaRPr lang="en-US" alt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rPr>
                        <a:t> </a:t>
                      </a:r>
                      <a:endParaRPr lang="en-US" alt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rPr>
                        <a:t> </a:t>
                      </a:r>
                      <a:endParaRPr lang="en-US" alt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rPr>
                        <a:t> </a:t>
                      </a:r>
                      <a:endParaRPr lang="en-US" alt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389255">
                <a:tc>
                  <a:txBody>
                    <a:bodyPr vert="horz" wrap="square"/>
                    <a:lstStyle/>
                    <a:p>
                      <a:pPr indent="0" algn="ctr">
                        <a:buNone/>
                      </a:pPr>
                      <a:r>
                        <a:rPr 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rPr>
                        <a:t>电流</a:t>
                      </a:r>
                      <a:r>
                        <a:rPr lang="en-US" sz="2000" b="0" i="1">
                          <a:solidFill>
                            <a:srgbClr val="000000"/>
                          </a:solidFill>
                          <a:latin typeface="Times New Roman" panose="02020603050405020304" pitchFamily="18" charset="0"/>
                          <a:ea typeface="宋体" panose="02010600030101010101" pitchFamily="2" charset="-122"/>
                          <a:cs typeface="Times New Roman" panose="02020603050405020304" pitchFamily="18" charset="0"/>
                        </a:rPr>
                        <a:t>I / </a:t>
                      </a:r>
                      <a:r>
                        <a:rPr 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rPr>
                        <a:t>A</a:t>
                      </a:r>
                      <a:endParaRPr lang="en-US" alt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rPr>
                        <a:t> </a:t>
                      </a:r>
                      <a:endParaRPr lang="en-US" alt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rPr>
                        <a:t> </a:t>
                      </a:r>
                      <a:endParaRPr lang="en-US" alt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rPr>
                        <a:t> </a:t>
                      </a:r>
                      <a:endParaRPr lang="en-US" alt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rPr>
                        <a:t> </a:t>
                      </a:r>
                      <a:endParaRPr lang="en-US" alt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rPr>
                        <a:t> </a:t>
                      </a:r>
                      <a:endParaRPr lang="en-US" alt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endParaRPr lang="en-US" alt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bl>
          </a:graphicData>
        </a:graphic>
      </p:graphicFrame>
    </p:spTree>
  </p:cSld>
  <p:clrMapOvr>
    <a:masterClrMapping/>
  </p:clrMapOvr>
  <p:transition spd="med">
    <p:wipe dir="d"/>
  </p:transition>
  <p:timing/>
</p:sld>
</file>

<file path=ppt/slides/slide11.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en-US" altLang="zh-CN" sz="2400" b="1" kern="0">
                <a:solidFill>
                  <a:srgbClr val="EE3028"/>
                </a:solidFill>
                <a:cs typeface="+mn-ea"/>
                <a:sym typeface="+mn-lt"/>
              </a:rPr>
              <a:t>  </a:t>
            </a:r>
            <a:r>
              <a:rPr lang="zh-CN" altLang="en-US" sz="2400" b="1" kern="0">
                <a:solidFill>
                  <a:srgbClr val="EE3028"/>
                </a:solidFill>
                <a:cs typeface="+mn-ea"/>
                <a:sym typeface="+mn-lt"/>
              </a:rPr>
              <a:t>探究电流与电压的关系</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pPr algn="ctr"/>
            <a:r>
              <a:rPr lang="zh-CN" altLang="en-US">
                <a:solidFill>
                  <a:schemeClr val="bg1"/>
                </a:solidFill>
                <a:sym typeface="+mn-lt"/>
              </a:rPr>
              <a:t>实验1</a:t>
            </a:r>
            <a:endParaRPr lang="zh-CN" altLang="en-US">
              <a:solidFill>
                <a:schemeClr val="bg1"/>
              </a:solidFill>
              <a:sym typeface="+mn-lt"/>
            </a:endParaRPr>
          </a:p>
        </p:txBody>
      </p:sp>
      <p:sp>
        <p:nvSpPr>
          <p:cNvPr id="3" name="矩形 2"/>
          <p:cNvSpPr/>
          <p:nvPr/>
        </p:nvSpPr>
        <p:spPr>
          <a:xfrm>
            <a:off x="773430" y="821055"/>
            <a:ext cx="10749915" cy="5077460"/>
          </a:xfrm>
          <a:prstGeom prst="rect">
            <a:avLst/>
          </a:prstGeom>
        </p:spPr>
        <p:txBody>
          <a:bodyPr wrap="square">
            <a:spAutoFit/>
          </a:bodyPr>
          <a:lstStyle/>
          <a:p>
            <a:pPr algn="just">
              <a:lnSpc>
                <a:spcPct val="150000"/>
              </a:lnSpc>
              <a:buClrTx/>
              <a:buSzTx/>
              <a:buFontTx/>
            </a:pPr>
            <a:r>
              <a:rPr lang="zh-CN" altLang="en-US" sz="2400">
                <a:latin typeface="宋体" panose="02010600030101010101" pitchFamily="2" charset="-122"/>
                <a:ea typeface="宋体" panose="02010600030101010101" pitchFamily="2" charset="-122"/>
                <a:sym typeface="+mn-ea"/>
              </a:rPr>
              <a:t>(4)</a:t>
            </a:r>
            <a:r>
              <a:rPr lang="zh-CN" altLang="en-US" sz="2400" u="wavyHeavy">
                <a:uFill>
                  <a:solidFill>
                    <a:srgbClr val="FF0000"/>
                  </a:solidFill>
                </a:uFill>
                <a:latin typeface="宋体" panose="02010600030101010101" pitchFamily="2" charset="-122"/>
                <a:ea typeface="宋体" panose="02010600030101010101" pitchFamily="2" charset="-122"/>
                <a:sym typeface="+mn-ea"/>
              </a:rPr>
              <a:t>分析数据</a:t>
            </a:r>
            <a:r>
              <a:rPr lang="zh-CN" altLang="en-US" sz="2400">
                <a:latin typeface="宋体" panose="02010600030101010101" pitchFamily="2" charset="-122"/>
                <a:ea typeface="宋体" panose="02010600030101010101" pitchFamily="2" charset="-122"/>
                <a:sym typeface="+mn-ea"/>
              </a:rPr>
              <a:t>:分析电流与电压存在怎样的定量关系.</a:t>
            </a:r>
            <a:endParaRPr lang="zh-CN" altLang="en-US" sz="2400">
              <a:latin typeface="宋体" panose="02010600030101010101" pitchFamily="2" charset="-122"/>
              <a:ea typeface="宋体" panose="02010600030101010101" pitchFamily="2" charset="-122"/>
            </a:endParaRPr>
          </a:p>
          <a:p>
            <a:pPr algn="just">
              <a:lnSpc>
                <a:spcPct val="150000"/>
              </a:lnSpc>
              <a:buClrTx/>
              <a:buSzTx/>
              <a:buFontTx/>
            </a:pPr>
            <a:r>
              <a:rPr lang="zh-CN" altLang="en-US" sz="2400">
                <a:latin typeface="宋体" panose="02010600030101010101" pitchFamily="2" charset="-122"/>
                <a:ea typeface="宋体" panose="02010600030101010101" pitchFamily="2" charset="-122"/>
                <a:sym typeface="+mn-ea"/>
              </a:rPr>
              <a:t>方法1:求出U与I的比值,观察是否为定值.</a:t>
            </a:r>
            <a:endParaRPr lang="zh-CN" altLang="en-US" sz="2400">
              <a:latin typeface="宋体" panose="02010600030101010101" pitchFamily="2" charset="-122"/>
              <a:ea typeface="宋体" panose="02010600030101010101" pitchFamily="2" charset="-122"/>
            </a:endParaRPr>
          </a:p>
          <a:p>
            <a:pPr algn="just">
              <a:lnSpc>
                <a:spcPct val="150000"/>
              </a:lnSpc>
              <a:buClrTx/>
              <a:buSzTx/>
              <a:buFontTx/>
            </a:pPr>
            <a:r>
              <a:rPr lang="zh-CN" altLang="en-US" sz="2400">
                <a:latin typeface="宋体" panose="02010600030101010101" pitchFamily="2" charset="-122"/>
                <a:ea typeface="宋体" panose="02010600030101010101" pitchFamily="2" charset="-122"/>
                <a:sym typeface="+mn-ea"/>
              </a:rPr>
              <a:t>方法2:采用图像法,作出定值电阻的I-U图像进行分析.</a:t>
            </a:r>
            <a:endParaRPr lang="zh-CN" altLang="en-US" sz="2400">
              <a:latin typeface="宋体" panose="02010600030101010101" pitchFamily="2" charset="-122"/>
              <a:ea typeface="宋体" panose="02010600030101010101" pitchFamily="2" charset="-122"/>
              <a:sym typeface="+mn-ea"/>
            </a:endParaRPr>
          </a:p>
          <a:p>
            <a:pPr algn="just">
              <a:lnSpc>
                <a:spcPct val="150000"/>
              </a:lnSpc>
              <a:buClrTx/>
              <a:buSzTx/>
              <a:buFontTx/>
            </a:pPr>
            <a:r>
              <a:rPr lang="zh-CN" altLang="en-US" sz="2400">
                <a:latin typeface="黑体" panose="02010609060101010101" pitchFamily="49" charset="-122"/>
                <a:ea typeface="黑体" panose="02010609060101010101" pitchFamily="49" charset="-122"/>
                <a:cs typeface="黑体" panose="02010609060101010101" pitchFamily="49" charset="-122"/>
              </a:rPr>
              <a:t>4.【交流与反思】</a:t>
            </a:r>
            <a:endParaRPr lang="zh-CN" altLang="en-US" sz="2400">
              <a:latin typeface="黑体" panose="02010609060101010101" pitchFamily="49" charset="-122"/>
              <a:ea typeface="黑体" panose="02010609060101010101" pitchFamily="49" charset="-122"/>
              <a:cs typeface="黑体" panose="02010609060101010101" pitchFamily="49" charset="-122"/>
            </a:endParaRPr>
          </a:p>
          <a:p>
            <a:pPr algn="just">
              <a:lnSpc>
                <a:spcPct val="150000"/>
              </a:lnSpc>
              <a:buClrTx/>
              <a:buSzTx/>
              <a:buFontTx/>
            </a:pPr>
            <a:r>
              <a:rPr lang="zh-CN" altLang="en-US" sz="2400">
                <a:latin typeface="宋体" panose="02010600030101010101" pitchFamily="2" charset="-122"/>
                <a:ea typeface="宋体" panose="02010600030101010101" pitchFamily="2" charset="-122"/>
              </a:rPr>
              <a:t>(1)如图所示,图中阴影部分的面积表示的是</a:t>
            </a:r>
            <a:r>
              <a:rPr lang="zh-CN" altLang="en-US" sz="2400" u="wavyHeavy">
                <a:uFill>
                  <a:solidFill>
                    <a:srgbClr val="FF0000"/>
                  </a:solidFill>
                </a:uFill>
                <a:latin typeface="宋体" panose="02010600030101010101" pitchFamily="2" charset="-122"/>
                <a:ea typeface="宋体" panose="02010600030101010101" pitchFamily="2" charset="-122"/>
              </a:rPr>
              <a:t>当电阻两端电压</a:t>
            </a:r>
            <a:endParaRPr lang="zh-CN" altLang="en-US" sz="2400" u="wavyHeavy">
              <a:uFill>
                <a:solidFill>
                  <a:srgbClr val="FF0000"/>
                </a:solidFill>
              </a:uFill>
              <a:latin typeface="宋体" panose="02010600030101010101" pitchFamily="2" charset="-122"/>
              <a:ea typeface="宋体" panose="02010600030101010101" pitchFamily="2" charset="-122"/>
            </a:endParaRPr>
          </a:p>
          <a:p>
            <a:pPr algn="just">
              <a:lnSpc>
                <a:spcPct val="150000"/>
              </a:lnSpc>
              <a:buClrTx/>
              <a:buSzTx/>
              <a:buFontTx/>
            </a:pPr>
            <a:r>
              <a:rPr lang="zh-CN" altLang="en-US" sz="2400" u="wavyHeavy">
                <a:uFill>
                  <a:solidFill>
                    <a:srgbClr val="FF0000"/>
                  </a:solidFill>
                </a:uFill>
                <a:latin typeface="宋体" panose="02010600030101010101" pitchFamily="2" charset="-122"/>
                <a:ea typeface="宋体" panose="02010600030101010101" pitchFamily="2" charset="-122"/>
              </a:rPr>
              <a:t>为U</a:t>
            </a:r>
            <a:r>
              <a:rPr lang="zh-CN" altLang="en-US" sz="2400" u="wavyHeavy" baseline="-25000">
                <a:uFill>
                  <a:solidFill>
                    <a:srgbClr val="FF0000"/>
                  </a:solidFill>
                </a:uFill>
                <a:latin typeface="宋体" panose="02010600030101010101" pitchFamily="2" charset="-122"/>
                <a:ea typeface="宋体" panose="02010600030101010101" pitchFamily="2" charset="-122"/>
              </a:rPr>
              <a:t>0</a:t>
            </a:r>
            <a:r>
              <a:rPr lang="zh-CN" altLang="en-US" sz="2400" u="wavyHeavy">
                <a:uFill>
                  <a:solidFill>
                    <a:srgbClr val="FF0000"/>
                  </a:solidFill>
                </a:uFill>
                <a:latin typeface="宋体" panose="02010600030101010101" pitchFamily="2" charset="-122"/>
                <a:ea typeface="宋体" panose="02010600030101010101" pitchFamily="2" charset="-122"/>
              </a:rPr>
              <a:t>时电阻的电功率,</a:t>
            </a:r>
            <a:r>
              <a:rPr lang="zh-CN" altLang="en-US" sz="2400">
                <a:uFill>
                  <a:solidFill>
                    <a:srgbClr val="FF0000"/>
                  </a:solidFill>
                </a:uFill>
                <a:latin typeface="宋体" panose="02010600030101010101" pitchFamily="2" charset="-122"/>
                <a:ea typeface="宋体" panose="02010600030101010101" pitchFamily="2" charset="-122"/>
              </a:rPr>
              <a:t>图线的</a:t>
            </a:r>
            <a:r>
              <a:rPr lang="zh-CN" altLang="en-US" sz="2400" u="wavyHeavy">
                <a:uFill>
                  <a:solidFill>
                    <a:srgbClr val="FF0000"/>
                  </a:solidFill>
                </a:uFill>
                <a:latin typeface="宋体" panose="02010600030101010101" pitchFamily="2" charset="-122"/>
                <a:ea typeface="宋体" panose="02010600030101010101" pitchFamily="2" charset="-122"/>
              </a:rPr>
              <a:t>斜率表示定值电阻阻值的倒数</a:t>
            </a:r>
            <a:r>
              <a:rPr lang="zh-CN" altLang="en-US" sz="2400">
                <a:latin typeface="宋体" panose="02010600030101010101" pitchFamily="2" charset="-122"/>
                <a:ea typeface="宋体" panose="02010600030101010101" pitchFamily="2" charset="-122"/>
              </a:rPr>
              <a:t>.</a:t>
            </a:r>
            <a:endParaRPr lang="zh-CN" altLang="en-US" sz="2400">
              <a:latin typeface="宋体" panose="02010600030101010101" pitchFamily="2" charset="-122"/>
              <a:ea typeface="宋体" panose="02010600030101010101" pitchFamily="2" charset="-122"/>
            </a:endParaRPr>
          </a:p>
          <a:p>
            <a:pPr algn="just">
              <a:lnSpc>
                <a:spcPct val="150000"/>
              </a:lnSpc>
              <a:buClrTx/>
              <a:buSzTx/>
              <a:buFontTx/>
            </a:pPr>
            <a:r>
              <a:rPr lang="zh-CN" altLang="en-US" sz="2400">
                <a:latin typeface="宋体" panose="02010600030101010101" pitchFamily="2" charset="-122"/>
                <a:ea typeface="宋体" panose="02010600030101010101" pitchFamily="2" charset="-122"/>
              </a:rPr>
              <a:t>(2)实验中不能用小灯泡代替定值电阻的原因是:</a:t>
            </a:r>
            <a:r>
              <a:rPr lang="zh-CN" altLang="en-US" sz="2400" u="wavyHeavy">
                <a:uFill>
                  <a:solidFill>
                    <a:srgbClr val="FF0000"/>
                  </a:solidFill>
                </a:uFill>
                <a:latin typeface="宋体" panose="02010600030101010101" pitchFamily="2" charset="-122"/>
                <a:ea typeface="宋体" panose="02010600030101010101" pitchFamily="2" charset="-122"/>
              </a:rPr>
              <a:t>小灯泡的阻值不是定值,会随温度变化</a:t>
            </a:r>
            <a:r>
              <a:rPr lang="zh-CN" altLang="en-US" sz="2400">
                <a:latin typeface="宋体" panose="02010600030101010101" pitchFamily="2" charset="-122"/>
                <a:ea typeface="宋体" panose="02010600030101010101" pitchFamily="2" charset="-122"/>
              </a:rPr>
              <a:t>.</a:t>
            </a:r>
            <a:endParaRPr lang="zh-CN" altLang="en-US" sz="2400">
              <a:latin typeface="宋体" panose="02010600030101010101" pitchFamily="2" charset="-122"/>
              <a:ea typeface="宋体" panose="02010600030101010101" pitchFamily="2" charset="-122"/>
            </a:endParaRPr>
          </a:p>
          <a:p>
            <a:pPr algn="just">
              <a:lnSpc>
                <a:spcPct val="150000"/>
              </a:lnSpc>
              <a:buClrTx/>
              <a:buSzTx/>
              <a:buFontTx/>
            </a:pPr>
            <a:r>
              <a:rPr lang="zh-CN" altLang="en-US" sz="2400">
                <a:latin typeface="宋体" panose="02010600030101010101" pitchFamily="2" charset="-122"/>
                <a:ea typeface="宋体" panose="02010600030101010101" pitchFamily="2" charset="-122"/>
              </a:rPr>
              <a:t>(3)闭合开关,若电流表、电压表均无示数,则可能是滑动变阻器</a:t>
            </a:r>
            <a:r>
              <a:rPr lang="zh-CN" altLang="en-US" sz="2400" u="wavyHeavy">
                <a:uFill>
                  <a:solidFill>
                    <a:srgbClr val="FF0000"/>
                  </a:solidFill>
                </a:uFill>
                <a:latin typeface="宋体" panose="02010600030101010101" pitchFamily="2" charset="-122"/>
                <a:ea typeface="宋体" panose="02010600030101010101" pitchFamily="2" charset="-122"/>
              </a:rPr>
              <a:t>断路</a:t>
            </a:r>
            <a:r>
              <a:rPr lang="zh-CN" altLang="en-US" sz="2400">
                <a:latin typeface="宋体" panose="02010600030101010101" pitchFamily="2" charset="-122"/>
                <a:ea typeface="宋体" panose="02010600030101010101" pitchFamily="2" charset="-122"/>
              </a:rPr>
              <a:t>.</a:t>
            </a:r>
            <a:endParaRPr lang="en-US" altLang="zh-CN" sz="2400" u="wavyHeavy">
              <a:uFill>
                <a:solidFill>
                  <a:srgbClr val="FF0000"/>
                </a:solidFill>
              </a:uFill>
              <a:latin typeface="宋体" panose="02010600030101010101" pitchFamily="2" charset="-122"/>
              <a:ea typeface="宋体" panose="02010600030101010101" pitchFamily="2" charset="-122"/>
              <a:sym typeface="+mn-ea"/>
            </a:endParaRPr>
          </a:p>
        </p:txBody>
      </p:sp>
      <p:pic>
        <p:nvPicPr>
          <p:cNvPr id="435" name="18WHLWJJZKBWL158.jpg" descr="id:2147492581;FounderCES"/>
          <p:cNvPicPr>
            <a:picLocks noChangeAspect="1"/>
          </p:cNvPicPr>
          <p:nvPr/>
        </p:nvPicPr>
        <p:blipFill>
          <a:blip r:embed="rId2"/>
          <a:stretch>
            <a:fillRect/>
          </a:stretch>
        </p:blipFill>
        <p:spPr>
          <a:xfrm>
            <a:off x="9015730" y="1983105"/>
            <a:ext cx="2273935" cy="2110105"/>
          </a:xfrm>
          <a:prstGeom prst="rect">
            <a:avLst/>
          </a:prstGeom>
        </p:spPr>
      </p:pic>
    </p:spTree>
  </p:cSld>
  <p:clrMapOvr>
    <a:masterClrMapping/>
  </p:clrMapOvr>
  <p:transition spd="med">
    <p:wipe dir="d"/>
  </p:transition>
  <p:timing/>
</p:sld>
</file>

<file path=ppt/slides/slide12.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en-US" altLang="zh-CN" sz="2400" b="1" kern="0">
                <a:solidFill>
                  <a:srgbClr val="EE3028"/>
                </a:solidFill>
                <a:cs typeface="+mn-ea"/>
                <a:sym typeface="+mn-lt"/>
              </a:rPr>
              <a:t>  </a:t>
            </a:r>
            <a:r>
              <a:rPr lang="zh-CN" altLang="en-US" sz="2400" b="1" kern="0">
                <a:solidFill>
                  <a:srgbClr val="EE3028"/>
                </a:solidFill>
                <a:cs typeface="+mn-ea"/>
                <a:sym typeface="+mn-lt"/>
              </a:rPr>
              <a:t>探究电流与电压的关系</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pPr algn="ctr"/>
            <a:r>
              <a:rPr lang="zh-CN" altLang="en-US">
                <a:solidFill>
                  <a:schemeClr val="bg1"/>
                </a:solidFill>
                <a:sym typeface="+mn-lt"/>
              </a:rPr>
              <a:t>实验1</a:t>
            </a:r>
            <a:endParaRPr lang="zh-CN" altLang="en-US">
              <a:solidFill>
                <a:schemeClr val="bg1"/>
              </a:solidFill>
              <a:sym typeface="+mn-lt"/>
            </a:endParaRPr>
          </a:p>
        </p:txBody>
      </p:sp>
      <p:sp>
        <p:nvSpPr>
          <p:cNvPr id="3" name="矩形 2"/>
          <p:cNvSpPr/>
          <p:nvPr/>
        </p:nvSpPr>
        <p:spPr>
          <a:xfrm>
            <a:off x="773430" y="907415"/>
            <a:ext cx="10683875" cy="5077460"/>
          </a:xfrm>
          <a:prstGeom prst="rect">
            <a:avLst/>
          </a:prstGeom>
        </p:spPr>
        <p:txBody>
          <a:bodyPr wrap="square">
            <a:spAutoFit/>
          </a:bodyPr>
          <a:lstStyle/>
          <a:p>
            <a:pPr algn="just">
              <a:lnSpc>
                <a:spcPct val="150000"/>
              </a:lnSpc>
              <a:buClrTx/>
              <a:buSzTx/>
              <a:buFontTx/>
            </a:pPr>
            <a:r>
              <a:rPr lang="zh-CN" altLang="en-US" sz="2400">
                <a:latin typeface="宋体" panose="02010600030101010101" pitchFamily="2" charset="-122"/>
                <a:ea typeface="宋体" panose="02010600030101010101" pitchFamily="2" charset="-122"/>
              </a:rPr>
              <a:t>(4)若滑动变阻器的最大阻值为R',定值电阻的阻值为R,电源电压为U,则电路中的最小电流为,据此可在数据分析中排除拼凑的数据.</a:t>
            </a:r>
            <a:endParaRPr lang="zh-CN" altLang="en-US" sz="2400">
              <a:latin typeface="宋体" panose="02010600030101010101" pitchFamily="2" charset="-122"/>
              <a:ea typeface="宋体" panose="02010600030101010101" pitchFamily="2" charset="-122"/>
            </a:endParaRPr>
          </a:p>
          <a:p>
            <a:pPr algn="just">
              <a:lnSpc>
                <a:spcPct val="150000"/>
              </a:lnSpc>
              <a:buClrTx/>
              <a:buSzTx/>
              <a:buFontTx/>
            </a:pPr>
            <a:r>
              <a:rPr lang="zh-CN" altLang="en-US" sz="2400">
                <a:latin typeface="宋体" panose="02010600030101010101" pitchFamily="2" charset="-122"/>
                <a:ea typeface="宋体" panose="02010600030101010101" pitchFamily="2" charset="-122"/>
              </a:rPr>
              <a:t>(5)针对不同的实验,除保护电路外,滑动变阻器的其他作用具体表述也不同:</a:t>
            </a:r>
            <a:endParaRPr lang="zh-CN" altLang="en-US" sz="2400">
              <a:latin typeface="宋体" panose="02010600030101010101" pitchFamily="2" charset="-122"/>
              <a:ea typeface="宋体" panose="02010600030101010101" pitchFamily="2" charset="-122"/>
            </a:endParaRPr>
          </a:p>
          <a:p>
            <a:pPr algn="just">
              <a:lnSpc>
                <a:spcPct val="150000"/>
              </a:lnSpc>
              <a:buClrTx/>
              <a:buSzTx/>
              <a:buFontTx/>
            </a:pPr>
            <a:r>
              <a:rPr lang="zh-CN" altLang="en-US" sz="2400">
                <a:latin typeface="宋体" panose="02010600030101010101" pitchFamily="2" charset="-122"/>
                <a:ea typeface="宋体" panose="02010600030101010101" pitchFamily="2" charset="-122"/>
              </a:rPr>
              <a:t>①在“探究电流与电压的关系”实验中,滑动变阻器的作用是:</a:t>
            </a:r>
            <a:r>
              <a:rPr lang="zh-CN" altLang="en-US" sz="2400" u="wavyHeavy">
                <a:uFill>
                  <a:solidFill>
                    <a:srgbClr val="FF0000"/>
                  </a:solidFill>
                </a:uFill>
                <a:latin typeface="宋体" panose="02010600030101010101" pitchFamily="2" charset="-122"/>
                <a:ea typeface="宋体" panose="02010600030101010101" pitchFamily="2" charset="-122"/>
              </a:rPr>
              <a:t>改变电阻两端的电压,多测几组数据,寻找普遍规律</a:t>
            </a:r>
            <a:r>
              <a:rPr lang="zh-CN" altLang="en-US" sz="2400">
                <a:latin typeface="宋体" panose="02010600030101010101" pitchFamily="2" charset="-122"/>
                <a:ea typeface="宋体" panose="02010600030101010101" pitchFamily="2" charset="-122"/>
              </a:rPr>
              <a:t>.</a:t>
            </a:r>
            <a:endParaRPr lang="zh-CN" altLang="en-US" sz="2400">
              <a:latin typeface="宋体" panose="02010600030101010101" pitchFamily="2" charset="-122"/>
              <a:ea typeface="宋体" panose="02010600030101010101" pitchFamily="2" charset="-122"/>
            </a:endParaRPr>
          </a:p>
          <a:p>
            <a:pPr algn="just">
              <a:lnSpc>
                <a:spcPct val="150000"/>
              </a:lnSpc>
              <a:buClrTx/>
              <a:buSzTx/>
              <a:buFontTx/>
            </a:pPr>
            <a:r>
              <a:rPr lang="zh-CN" altLang="en-US" sz="2400">
                <a:latin typeface="宋体" panose="02010600030101010101" pitchFamily="2" charset="-122"/>
                <a:ea typeface="宋体" panose="02010600030101010101" pitchFamily="2" charset="-122"/>
              </a:rPr>
              <a:t>②在“探究电流与电阻的关系”实验中,滑动变阻器的作用是:</a:t>
            </a:r>
            <a:r>
              <a:rPr lang="zh-CN" altLang="en-US" sz="2400" u="wavyHeavy">
                <a:uFill>
                  <a:solidFill>
                    <a:srgbClr val="FF0000"/>
                  </a:solidFill>
                </a:uFill>
                <a:latin typeface="宋体" panose="02010600030101010101" pitchFamily="2" charset="-122"/>
                <a:ea typeface="宋体" panose="02010600030101010101" pitchFamily="2" charset="-122"/>
              </a:rPr>
              <a:t>控制电阻两端的电压不变,多测几组数据,寻找普遍规律</a:t>
            </a:r>
            <a:r>
              <a:rPr lang="zh-CN" altLang="en-US" sz="2400">
                <a:latin typeface="宋体" panose="02010600030101010101" pitchFamily="2" charset="-122"/>
                <a:ea typeface="宋体" panose="02010600030101010101" pitchFamily="2" charset="-122"/>
              </a:rPr>
              <a:t>.</a:t>
            </a:r>
            <a:endParaRPr lang="zh-CN" altLang="en-US" sz="2400">
              <a:latin typeface="宋体" panose="02010600030101010101" pitchFamily="2" charset="-122"/>
              <a:ea typeface="宋体" panose="02010600030101010101" pitchFamily="2" charset="-122"/>
            </a:endParaRPr>
          </a:p>
          <a:p>
            <a:pPr algn="just">
              <a:lnSpc>
                <a:spcPct val="150000"/>
              </a:lnSpc>
              <a:buClrTx/>
              <a:buSzTx/>
              <a:buFontTx/>
            </a:pPr>
            <a:r>
              <a:rPr lang="zh-CN" altLang="en-US" sz="2400">
                <a:latin typeface="宋体" panose="02010600030101010101" pitchFamily="2" charset="-122"/>
                <a:ea typeface="宋体" panose="02010600030101010101" pitchFamily="2" charset="-122"/>
              </a:rPr>
              <a:t>③在“测小灯泡的电阻”实验中,滑动变阻器的作用是:</a:t>
            </a:r>
            <a:r>
              <a:rPr lang="zh-CN" altLang="en-US" sz="2400" u="wavyHeavy">
                <a:uFill>
                  <a:solidFill>
                    <a:srgbClr val="FF0000"/>
                  </a:solidFill>
                </a:uFill>
                <a:latin typeface="宋体" panose="02010600030101010101" pitchFamily="2" charset="-122"/>
                <a:ea typeface="宋体" panose="02010600030101010101" pitchFamily="2" charset="-122"/>
              </a:rPr>
              <a:t>改变小灯泡两端的电压,多测几组数据,寻找普遍规律</a:t>
            </a:r>
            <a:r>
              <a:rPr lang="zh-CN" altLang="en-US" sz="2400">
                <a:latin typeface="宋体" panose="02010600030101010101" pitchFamily="2" charset="-122"/>
                <a:ea typeface="宋体" panose="02010600030101010101" pitchFamily="2" charset="-122"/>
              </a:rPr>
              <a:t>.(灯丝的电阻随温度变化的规律)</a:t>
            </a:r>
            <a:endParaRPr lang="en-US" altLang="zh-CN" sz="2400" u="wavyHeavy">
              <a:uFill>
                <a:solidFill>
                  <a:srgbClr val="FF0000"/>
                </a:solidFill>
              </a:uFill>
              <a:latin typeface="宋体" panose="02010600030101010101" pitchFamily="2" charset="-122"/>
              <a:ea typeface="宋体" panose="02010600030101010101" pitchFamily="2" charset="-122"/>
              <a:sym typeface="+mn-ea"/>
            </a:endParaRPr>
          </a:p>
        </p:txBody>
      </p:sp>
    </p:spTree>
  </p:cSld>
  <p:clrMapOvr>
    <a:masterClrMapping/>
  </p:clrMapOvr>
  <p:transition spd="med">
    <p:wipe dir="d"/>
  </p:transition>
  <p:timing/>
</p:sld>
</file>

<file path=ppt/slides/slide13.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en-US" altLang="zh-CN" sz="2400" b="1" kern="0">
                <a:solidFill>
                  <a:srgbClr val="EE3028"/>
                </a:solidFill>
                <a:cs typeface="+mn-ea"/>
                <a:sym typeface="+mn-lt"/>
              </a:rPr>
              <a:t>  </a:t>
            </a:r>
            <a:r>
              <a:rPr lang="zh-CN" altLang="en-US" sz="2400" b="1" kern="0">
                <a:solidFill>
                  <a:srgbClr val="EE3028"/>
                </a:solidFill>
                <a:cs typeface="+mn-ea"/>
                <a:sym typeface="+mn-lt"/>
              </a:rPr>
              <a:t>探究电流与电压的关系</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pPr algn="ctr"/>
            <a:r>
              <a:rPr lang="zh-CN" altLang="en-US">
                <a:solidFill>
                  <a:schemeClr val="bg1"/>
                </a:solidFill>
                <a:sym typeface="+mn-lt"/>
              </a:rPr>
              <a:t>实验1</a:t>
            </a:r>
            <a:endParaRPr lang="zh-CN" altLang="en-US">
              <a:solidFill>
                <a:schemeClr val="bg1"/>
              </a:solidFill>
              <a:sym typeface="+mn-lt"/>
            </a:endParaRPr>
          </a:p>
        </p:txBody>
      </p:sp>
      <p:sp>
        <p:nvSpPr>
          <p:cNvPr id="3" name="矩形 2"/>
          <p:cNvSpPr/>
          <p:nvPr/>
        </p:nvSpPr>
        <p:spPr>
          <a:xfrm>
            <a:off x="773430" y="821055"/>
            <a:ext cx="10749915" cy="5077460"/>
          </a:xfrm>
          <a:prstGeom prst="rect">
            <a:avLst/>
          </a:prstGeom>
        </p:spPr>
        <p:txBody>
          <a:bodyPr wrap="square">
            <a:spAutoFit/>
          </a:bodyPr>
          <a:lstStyle/>
          <a:p>
            <a:pPr algn="just">
              <a:lnSpc>
                <a:spcPct val="150000"/>
              </a:lnSpc>
              <a:buClrTx/>
              <a:buSzTx/>
              <a:buFontTx/>
            </a:pPr>
            <a:r>
              <a:rPr lang="zh-CN" altLang="en-US" sz="2400">
                <a:latin typeface="宋体" panose="02010600030101010101" pitchFamily="2" charset="-122"/>
                <a:ea typeface="宋体" panose="02010600030101010101" pitchFamily="2" charset="-122"/>
              </a:rPr>
              <a:t>④在“测定值电阻的阻值”实验中,滑动变阻器的作用是:</a:t>
            </a:r>
            <a:r>
              <a:rPr lang="zh-CN" altLang="en-US" sz="2400" u="wavyHeavy">
                <a:uFill>
                  <a:solidFill>
                    <a:srgbClr val="FF0000"/>
                  </a:solidFill>
                </a:uFill>
                <a:latin typeface="宋体" panose="02010600030101010101" pitchFamily="2" charset="-122"/>
                <a:ea typeface="宋体" panose="02010600030101010101" pitchFamily="2" charset="-122"/>
              </a:rPr>
              <a:t>改变电阻两端的电压,多测几次,求平均值减小误差</a:t>
            </a:r>
            <a:r>
              <a:rPr lang="zh-CN" altLang="en-US" sz="2400">
                <a:latin typeface="宋体" panose="02010600030101010101" pitchFamily="2" charset="-122"/>
                <a:ea typeface="宋体" panose="02010600030101010101" pitchFamily="2" charset="-122"/>
              </a:rPr>
              <a:t>.</a:t>
            </a:r>
            <a:endParaRPr lang="zh-CN" altLang="en-US" sz="2400">
              <a:latin typeface="宋体" panose="02010600030101010101" pitchFamily="2" charset="-122"/>
              <a:ea typeface="宋体" panose="02010600030101010101" pitchFamily="2" charset="-122"/>
            </a:endParaRPr>
          </a:p>
          <a:p>
            <a:pPr algn="just">
              <a:lnSpc>
                <a:spcPct val="150000"/>
              </a:lnSpc>
              <a:buClrTx/>
              <a:buSzTx/>
              <a:buFontTx/>
            </a:pPr>
            <a:r>
              <a:rPr lang="zh-CN" altLang="en-US" sz="2400">
                <a:latin typeface="宋体" panose="02010600030101010101" pitchFamily="2" charset="-122"/>
                <a:ea typeface="宋体" panose="02010600030101010101" pitchFamily="2" charset="-122"/>
              </a:rPr>
              <a:t>⑤在“测小灯泡的电功率”实验中,滑动变阻器的作用是:</a:t>
            </a:r>
            <a:r>
              <a:rPr lang="zh-CN" altLang="en-US" sz="2400" u="wavyHeavy">
                <a:uFill>
                  <a:solidFill>
                    <a:srgbClr val="FF0000"/>
                  </a:solidFill>
                </a:uFill>
                <a:latin typeface="宋体" panose="02010600030101010101" pitchFamily="2" charset="-122"/>
                <a:ea typeface="宋体" panose="02010600030101010101" pitchFamily="2" charset="-122"/>
              </a:rPr>
              <a:t>改变小灯泡两端的电压,多测几组数据,寻找普遍规律</a:t>
            </a:r>
            <a:r>
              <a:rPr lang="zh-CN" altLang="en-US" sz="2400">
                <a:latin typeface="宋体" panose="02010600030101010101" pitchFamily="2" charset="-122"/>
                <a:ea typeface="宋体" panose="02010600030101010101" pitchFamily="2" charset="-122"/>
              </a:rPr>
              <a:t>.(小灯泡的电功率随电压变化的规律)</a:t>
            </a:r>
            <a:endParaRPr lang="zh-CN" altLang="en-US" sz="2400">
              <a:latin typeface="宋体" panose="02010600030101010101" pitchFamily="2" charset="-122"/>
              <a:ea typeface="宋体" panose="02010600030101010101" pitchFamily="2" charset="-122"/>
            </a:endParaRPr>
          </a:p>
          <a:p>
            <a:pPr algn="just">
              <a:lnSpc>
                <a:spcPct val="150000"/>
              </a:lnSpc>
              <a:buClrTx/>
              <a:buSzTx/>
              <a:buFontTx/>
            </a:pPr>
            <a:r>
              <a:rPr lang="zh-CN" altLang="en-US" sz="2400">
                <a:latin typeface="宋体" panose="02010600030101010101" pitchFamily="2" charset="-122"/>
                <a:ea typeface="宋体" panose="02010600030101010101" pitchFamily="2" charset="-122"/>
              </a:rPr>
              <a:t>⑥在“测小灯泡的额定电功率”实验中,滑动变阻器的作用是:</a:t>
            </a:r>
            <a:r>
              <a:rPr lang="zh-CN" altLang="en-US" sz="2400" u="wavyHeavy">
                <a:uFill>
                  <a:solidFill>
                    <a:srgbClr val="FF0000"/>
                  </a:solidFill>
                </a:uFill>
                <a:latin typeface="宋体" panose="02010600030101010101" pitchFamily="2" charset="-122"/>
                <a:ea typeface="宋体" panose="02010600030101010101" pitchFamily="2" charset="-122"/>
              </a:rPr>
              <a:t>改变小灯泡两端的电压,使小灯泡正常发光</a:t>
            </a:r>
            <a:r>
              <a:rPr lang="zh-CN" altLang="en-US" sz="2400">
                <a:latin typeface="宋体" panose="02010600030101010101" pitchFamily="2" charset="-122"/>
                <a:ea typeface="宋体" panose="02010600030101010101" pitchFamily="2" charset="-122"/>
              </a:rPr>
              <a:t>.</a:t>
            </a:r>
            <a:endParaRPr lang="zh-CN" altLang="en-US" sz="2400">
              <a:latin typeface="宋体" panose="02010600030101010101" pitchFamily="2" charset="-122"/>
              <a:ea typeface="宋体" panose="02010600030101010101" pitchFamily="2" charset="-122"/>
            </a:endParaRPr>
          </a:p>
          <a:p>
            <a:pPr algn="just">
              <a:lnSpc>
                <a:spcPct val="150000"/>
              </a:lnSpc>
              <a:buClrTx/>
              <a:buSzTx/>
              <a:buFontTx/>
            </a:pPr>
            <a:r>
              <a:rPr lang="zh-CN" altLang="en-US" sz="2400">
                <a:latin typeface="宋体" panose="02010600030101010101" pitchFamily="2" charset="-122"/>
                <a:ea typeface="宋体" panose="02010600030101010101" pitchFamily="2" charset="-122"/>
              </a:rPr>
              <a:t>⑦在“测小灯泡正常发光时的电阻”实验中,滑动变阻器的作用是:</a:t>
            </a:r>
            <a:r>
              <a:rPr lang="zh-CN" altLang="en-US" sz="2400" u="wavyHeavy">
                <a:uFill>
                  <a:solidFill>
                    <a:srgbClr val="FF0000"/>
                  </a:solidFill>
                </a:uFill>
                <a:latin typeface="宋体" panose="02010600030101010101" pitchFamily="2" charset="-122"/>
                <a:ea typeface="宋体" panose="02010600030101010101" pitchFamily="2" charset="-122"/>
              </a:rPr>
              <a:t>改变小灯泡两端的电压,使小灯泡正常发光</a:t>
            </a:r>
            <a:r>
              <a:rPr lang="zh-CN" altLang="en-US" sz="2400">
                <a:latin typeface="宋体" panose="02010600030101010101" pitchFamily="2" charset="-122"/>
                <a:ea typeface="宋体" panose="02010600030101010101" pitchFamily="2" charset="-122"/>
              </a:rPr>
              <a:t>.</a:t>
            </a:r>
            <a:endParaRPr lang="zh-CN" altLang="en-US" sz="2400">
              <a:latin typeface="宋体" panose="02010600030101010101" pitchFamily="2" charset="-122"/>
              <a:ea typeface="宋体" panose="02010600030101010101" pitchFamily="2" charset="-122"/>
            </a:endParaRPr>
          </a:p>
          <a:p>
            <a:pPr algn="just">
              <a:lnSpc>
                <a:spcPct val="150000"/>
              </a:lnSpc>
              <a:buClrTx/>
              <a:buSzTx/>
              <a:buFontTx/>
            </a:pPr>
            <a:r>
              <a:rPr lang="zh-CN" altLang="en-US" sz="2400">
                <a:latin typeface="黑体" panose="02010609060101010101" pitchFamily="49" charset="-122"/>
                <a:ea typeface="黑体" panose="02010609060101010101" pitchFamily="49" charset="-122"/>
                <a:cs typeface="黑体" panose="02010609060101010101" pitchFamily="49" charset="-122"/>
                <a:sym typeface="+mn-ea"/>
              </a:rPr>
              <a:t>5.【实验结论】</a:t>
            </a:r>
            <a:r>
              <a:rPr lang="zh-CN" altLang="en-US" sz="2400" u="wavyHeavy">
                <a:uFill>
                  <a:solidFill>
                    <a:srgbClr val="FF0000"/>
                  </a:solidFill>
                </a:uFill>
                <a:latin typeface="宋体" panose="02010600030101010101" pitchFamily="2" charset="-122"/>
                <a:ea typeface="宋体" panose="02010600030101010101" pitchFamily="2" charset="-122"/>
                <a:sym typeface="+mn-ea"/>
              </a:rPr>
              <a:t>在电阻一定的情况下,通过导体的电流与导体两端的电压成正比</a:t>
            </a:r>
            <a:r>
              <a:rPr lang="en-US" altLang="zh-CN" sz="2400" u="wavyHeavy">
                <a:uFill>
                  <a:solidFill>
                    <a:srgbClr val="FF0000"/>
                  </a:solidFill>
                </a:uFill>
                <a:latin typeface="宋体" panose="02010600030101010101" pitchFamily="2" charset="-122"/>
                <a:ea typeface="宋体" panose="02010600030101010101" pitchFamily="2" charset="-122"/>
                <a:sym typeface="+mn-ea"/>
              </a:rPr>
              <a:t>.</a:t>
            </a:r>
            <a:endParaRPr lang="en-US" altLang="zh-CN" sz="2400" u="wavyHeavy">
              <a:uFill>
                <a:solidFill>
                  <a:srgbClr val="FF0000"/>
                </a:solidFill>
              </a:uFill>
              <a:latin typeface="宋体" panose="02010600030101010101" pitchFamily="2" charset="-122"/>
              <a:ea typeface="宋体" panose="02010600030101010101" pitchFamily="2" charset="-122"/>
              <a:sym typeface="+mn-ea"/>
            </a:endParaRPr>
          </a:p>
        </p:txBody>
      </p:sp>
    </p:spTree>
  </p:cSld>
  <p:clrMapOvr>
    <a:masterClrMapping/>
  </p:clrMapOvr>
  <p:transition spd="med">
    <p:wipe dir="d"/>
  </p:transition>
  <p:timing/>
</p:sld>
</file>

<file path=ppt/slides/slide14.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en-US" altLang="zh-CN" sz="2400" b="1" kern="0">
                <a:solidFill>
                  <a:srgbClr val="EE3028"/>
                </a:solidFill>
                <a:cs typeface="+mn-ea"/>
                <a:sym typeface="+mn-lt"/>
              </a:rPr>
              <a:t>  </a:t>
            </a:r>
            <a:r>
              <a:rPr lang="zh-CN" altLang="en-US" sz="2400" b="1" kern="0">
                <a:solidFill>
                  <a:srgbClr val="EE3028"/>
                </a:solidFill>
                <a:cs typeface="+mn-ea"/>
                <a:sym typeface="+mn-lt"/>
              </a:rPr>
              <a:t>探究电流与电压的关系</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pPr algn="ctr"/>
            <a:r>
              <a:rPr lang="zh-CN" altLang="en-US">
                <a:solidFill>
                  <a:schemeClr val="bg1"/>
                </a:solidFill>
                <a:sym typeface="+mn-lt"/>
              </a:rPr>
              <a:t>实验1</a:t>
            </a:r>
            <a:endParaRPr lang="zh-CN" altLang="en-US">
              <a:solidFill>
                <a:schemeClr val="bg1"/>
              </a:solidFill>
              <a:sym typeface="+mn-lt"/>
            </a:endParaRPr>
          </a:p>
        </p:txBody>
      </p:sp>
      <p:sp>
        <p:nvSpPr>
          <p:cNvPr id="3" name="矩形 2"/>
          <p:cNvSpPr/>
          <p:nvPr/>
        </p:nvSpPr>
        <p:spPr>
          <a:xfrm>
            <a:off x="773430" y="775335"/>
            <a:ext cx="10749915" cy="5169535"/>
          </a:xfrm>
          <a:prstGeom prst="rect">
            <a:avLst/>
          </a:prstGeom>
        </p:spPr>
        <p:txBody>
          <a:bodyPr wrap="square">
            <a:spAutoFit/>
          </a:bodyPr>
          <a:lstStyle/>
          <a:p>
            <a:pPr algn="just">
              <a:lnSpc>
                <a:spcPct val="125000"/>
              </a:lnSpc>
              <a:buClrTx/>
              <a:buSzTx/>
              <a:buFontTx/>
            </a:pPr>
            <a:r>
              <a:rPr lang="zh-CN" altLang="en-US" sz="2400" b="1">
                <a:solidFill>
                  <a:srgbClr val="FF0000"/>
                </a:solidFill>
                <a:latin typeface="+mn-ea"/>
                <a:sym typeface="+mn-ea"/>
              </a:rPr>
              <a:t>一题通关</a:t>
            </a:r>
            <a:endParaRPr lang="zh-CN" altLang="en-US" sz="2400" b="1">
              <a:solidFill>
                <a:srgbClr val="FF0000"/>
              </a:solidFill>
              <a:latin typeface="+mn-ea"/>
            </a:endParaRPr>
          </a:p>
          <a:p>
            <a:pPr algn="just">
              <a:lnSpc>
                <a:spcPct val="150000"/>
              </a:lnSpc>
              <a:buClrTx/>
              <a:buSzTx/>
              <a:buFontTx/>
            </a:pPr>
            <a:r>
              <a:rPr lang="zh-CN" altLang="en-US" sz="2400">
                <a:latin typeface="黑体" panose="02010609060101010101" pitchFamily="49" charset="-122"/>
                <a:ea typeface="黑体" panose="02010609060101010101" pitchFamily="49" charset="-122"/>
                <a:sym typeface="+mn-ea"/>
              </a:rPr>
              <a:t>例</a:t>
            </a:r>
            <a:r>
              <a:rPr lang="zh-CN" altLang="en-US" sz="2400">
                <a:latin typeface="宋体" panose="02010600030101010101" pitchFamily="2" charset="-122"/>
                <a:ea typeface="宋体" panose="02010600030101010101" pitchFamily="2" charset="-122"/>
                <a:sym typeface="+mn-ea"/>
              </a:rPr>
              <a:t> 小薇和小亮两位同学在“探究电流与电压的关系”实验中,使用两节新干电池作电源,滑动变阻器R</a:t>
            </a:r>
            <a:r>
              <a:rPr lang="en-US" altLang="zh-CN" sz="2400">
                <a:latin typeface="宋体" panose="02010600030101010101" pitchFamily="2" charset="-122"/>
                <a:ea typeface="宋体" panose="02010600030101010101" pitchFamily="2" charset="-122"/>
                <a:sym typeface="+mn-ea"/>
              </a:rPr>
              <a:t>′</a:t>
            </a:r>
            <a:r>
              <a:rPr lang="zh-CN" altLang="en-US" sz="2400">
                <a:latin typeface="宋体" panose="02010600030101010101" pitchFamily="2" charset="-122"/>
                <a:ea typeface="宋体" panose="02010600030101010101" pitchFamily="2" charset="-122"/>
                <a:sym typeface="+mn-ea"/>
              </a:rPr>
              <a:t>的规格是“20 Ω　2 A”.</a:t>
            </a:r>
            <a:endParaRPr lang="zh-CN" altLang="en-US" sz="2400">
              <a:latin typeface="宋体" panose="02010600030101010101" pitchFamily="2" charset="-122"/>
              <a:ea typeface="宋体" panose="02010600030101010101" pitchFamily="2" charset="-122"/>
              <a:sym typeface="+mn-ea"/>
            </a:endParaRPr>
          </a:p>
          <a:p>
            <a:pPr algn="just">
              <a:lnSpc>
                <a:spcPct val="150000"/>
              </a:lnSpc>
              <a:buClrTx/>
              <a:buSzTx/>
              <a:buFontTx/>
            </a:pPr>
            <a:endParaRPr lang="zh-CN" altLang="en-US" sz="2000">
              <a:latin typeface="宋体" panose="02010600030101010101" pitchFamily="2" charset="-122"/>
              <a:ea typeface="宋体" panose="02010600030101010101" pitchFamily="2" charset="-122"/>
              <a:sym typeface="+mn-ea"/>
            </a:endParaRPr>
          </a:p>
          <a:p>
            <a:pPr algn="just">
              <a:lnSpc>
                <a:spcPct val="150000"/>
              </a:lnSpc>
              <a:buClrTx/>
              <a:buSzTx/>
              <a:buFontTx/>
            </a:pPr>
            <a:endParaRPr lang="zh-CN" altLang="en-US" sz="2000">
              <a:latin typeface="宋体" panose="02010600030101010101" pitchFamily="2" charset="-122"/>
              <a:ea typeface="宋体" panose="02010600030101010101" pitchFamily="2" charset="-122"/>
              <a:sym typeface="+mn-ea"/>
            </a:endParaRPr>
          </a:p>
          <a:p>
            <a:pPr algn="just">
              <a:lnSpc>
                <a:spcPct val="150000"/>
              </a:lnSpc>
              <a:buClrTx/>
              <a:buSzTx/>
              <a:buFontTx/>
            </a:pPr>
            <a:r>
              <a:rPr lang="zh-CN" altLang="en-US" sz="2000">
                <a:latin typeface="宋体" panose="02010600030101010101" pitchFamily="2" charset="-122"/>
                <a:ea typeface="宋体" panose="02010600030101010101" pitchFamily="2" charset="-122"/>
                <a:sym typeface="+mn-ea"/>
              </a:rPr>
              <a:t>　　　　　　</a:t>
            </a:r>
            <a:endParaRPr lang="zh-CN" altLang="en-US" sz="2000">
              <a:latin typeface="宋体" panose="02010600030101010101" pitchFamily="2" charset="-122"/>
              <a:ea typeface="宋体" panose="02010600030101010101" pitchFamily="2" charset="-122"/>
              <a:sym typeface="+mn-ea"/>
            </a:endParaRPr>
          </a:p>
          <a:p>
            <a:pPr algn="just">
              <a:lnSpc>
                <a:spcPct val="150000"/>
              </a:lnSpc>
              <a:buClrTx/>
              <a:buSzTx/>
              <a:buFontTx/>
            </a:pPr>
            <a:endParaRPr lang="zh-CN" altLang="en-US" sz="2000">
              <a:latin typeface="宋体" panose="02010600030101010101" pitchFamily="2" charset="-122"/>
              <a:ea typeface="宋体" panose="02010600030101010101" pitchFamily="2" charset="-122"/>
              <a:sym typeface="+mn-ea"/>
            </a:endParaRPr>
          </a:p>
          <a:p>
            <a:pPr algn="just">
              <a:lnSpc>
                <a:spcPct val="150000"/>
              </a:lnSpc>
              <a:buClrTx/>
              <a:buSzTx/>
              <a:buFontTx/>
            </a:pPr>
            <a:r>
              <a:rPr lang="zh-CN" altLang="en-US" sz="2400">
                <a:latin typeface="黑体" panose="02010609060101010101" pitchFamily="49" charset="-122"/>
                <a:ea typeface="黑体" panose="02010609060101010101" pitchFamily="49" charset="-122"/>
                <a:sym typeface="+mn-ea"/>
              </a:rPr>
              <a:t>【基础设问】</a:t>
            </a:r>
            <a:r>
              <a:rPr lang="zh-CN" altLang="en-US" sz="2000">
                <a:latin typeface="宋体" panose="02010600030101010101" pitchFamily="2" charset="-122"/>
                <a:ea typeface="宋体" panose="02010600030101010101" pitchFamily="2" charset="-122"/>
                <a:sym typeface="+mn-ea"/>
              </a:rPr>
              <a:t>            甲　　　　　　　　　　乙</a:t>
            </a:r>
            <a:endParaRPr lang="zh-CN" altLang="en-US" sz="2000">
              <a:latin typeface="宋体" panose="02010600030101010101" pitchFamily="2" charset="-122"/>
              <a:ea typeface="宋体" panose="02010600030101010101" pitchFamily="2" charset="-122"/>
              <a:sym typeface="+mn-ea"/>
            </a:endParaRPr>
          </a:p>
          <a:p>
            <a:pPr algn="just">
              <a:lnSpc>
                <a:spcPct val="150000"/>
              </a:lnSpc>
              <a:buClrTx/>
              <a:buSzTx/>
              <a:buFontTx/>
            </a:pPr>
            <a:r>
              <a:rPr lang="zh-CN" altLang="en-US" sz="2400">
                <a:latin typeface="宋体" panose="02010600030101010101" pitchFamily="2" charset="-122"/>
                <a:ea typeface="宋体" panose="02010600030101010101" pitchFamily="2" charset="-122"/>
                <a:sym typeface="+mn-ea"/>
              </a:rPr>
              <a:t>(1)如图甲所示是小薇画的电路图,根据电路图连接的实物图如图乙所示,请你在虚线框内把电路图补画完整(要求所补画的元件与实物电路对应).</a:t>
            </a:r>
            <a:endParaRPr lang="zh-CN" altLang="en-US" sz="2000">
              <a:latin typeface="宋体" panose="02010600030101010101" pitchFamily="2" charset="-122"/>
              <a:ea typeface="宋体" panose="02010600030101010101" pitchFamily="2" charset="-122"/>
              <a:sym typeface="+mn-ea"/>
            </a:endParaRPr>
          </a:p>
        </p:txBody>
      </p:sp>
      <p:pic>
        <p:nvPicPr>
          <p:cNvPr id="438" name="18WHLWJJZKBWL159.jpg" descr="id:2147492602;FounderCES"/>
          <p:cNvPicPr>
            <a:picLocks noChangeAspect="1"/>
          </p:cNvPicPr>
          <p:nvPr/>
        </p:nvPicPr>
        <p:blipFill>
          <a:blip r:embed="rId2"/>
          <a:stretch>
            <a:fillRect/>
          </a:stretch>
        </p:blipFill>
        <p:spPr>
          <a:xfrm>
            <a:off x="3349625" y="2496820"/>
            <a:ext cx="5226685" cy="1727835"/>
          </a:xfrm>
          <a:prstGeom prst="rect">
            <a:avLst/>
          </a:prstGeom>
        </p:spPr>
      </p:pic>
      <p:pic>
        <p:nvPicPr>
          <p:cNvPr id="472" name="18WHLWJJZKBWLDA159.jpg" descr="id:2147493356;FounderCES"/>
          <p:cNvPicPr>
            <a:picLocks noChangeAspect="1"/>
          </p:cNvPicPr>
          <p:nvPr/>
        </p:nvPicPr>
        <p:blipFill>
          <a:blip r:embed="rId3"/>
          <a:stretch>
            <a:fillRect/>
          </a:stretch>
        </p:blipFill>
        <p:spPr>
          <a:xfrm>
            <a:off x="3349625" y="2654300"/>
            <a:ext cx="2346960" cy="1570355"/>
          </a:xfrm>
          <a:prstGeom prst="rect">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nodeType="clickEffect">
                                  <p:stCondLst>
                                    <p:cond delay="0"/>
                                  </p:stCondLst>
                                  <p:childTnLst>
                                    <p:set>
                                      <p:cBhvr>
                                        <p:cTn id="6" dur="1" fill="hold">
                                          <p:stCondLst>
                                            <p:cond delay="0"/>
                                          </p:stCondLst>
                                        </p:cTn>
                                        <p:tgtEl>
                                          <p:spTgt spid="472"/>
                                        </p:tgtEl>
                                        <p:attrNameLst>
                                          <p:attrName>style.visibility</p:attrName>
                                        </p:attrNameLst>
                                      </p:cBhvr>
                                      <p:to>
                                        <p:strVal val="visible"/>
                                      </p:to>
                                    </p:set>
                                    <p:animEffect transition="in" filter="fade">
                                      <p:cBhvr>
                                        <p:cTn id="7" dur="500"/>
                                        <p:tgtEl>
                                          <p:spTgt spid="47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en-US" altLang="zh-CN" sz="2400" b="1" kern="0">
                <a:solidFill>
                  <a:srgbClr val="EE3028"/>
                </a:solidFill>
                <a:cs typeface="+mn-ea"/>
                <a:sym typeface="+mn-lt"/>
              </a:rPr>
              <a:t>  </a:t>
            </a:r>
            <a:r>
              <a:rPr lang="zh-CN" altLang="en-US" sz="2400" b="1" kern="0">
                <a:solidFill>
                  <a:srgbClr val="EE3028"/>
                </a:solidFill>
                <a:cs typeface="+mn-ea"/>
                <a:sym typeface="+mn-lt"/>
              </a:rPr>
              <a:t>探究电流与电压的关系</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pPr algn="ctr"/>
            <a:r>
              <a:rPr lang="zh-CN" altLang="en-US">
                <a:solidFill>
                  <a:schemeClr val="bg1"/>
                </a:solidFill>
                <a:sym typeface="+mn-lt"/>
              </a:rPr>
              <a:t>实验1</a:t>
            </a:r>
            <a:endParaRPr lang="zh-CN" altLang="en-US">
              <a:solidFill>
                <a:schemeClr val="bg1"/>
              </a:solidFill>
              <a:sym typeface="+mn-lt"/>
            </a:endParaRPr>
          </a:p>
        </p:txBody>
      </p:sp>
      <p:sp>
        <p:nvSpPr>
          <p:cNvPr id="3" name="矩形 2"/>
          <p:cNvSpPr/>
          <p:nvPr/>
        </p:nvSpPr>
        <p:spPr>
          <a:xfrm>
            <a:off x="696595" y="1109980"/>
            <a:ext cx="10826750" cy="5077460"/>
          </a:xfrm>
          <a:prstGeom prst="rect">
            <a:avLst/>
          </a:prstGeom>
        </p:spPr>
        <p:txBody>
          <a:bodyPr wrap="square">
            <a:spAutoFit/>
          </a:bodyPr>
          <a:lstStyle/>
          <a:p>
            <a:pPr algn="just">
              <a:lnSpc>
                <a:spcPct val="150000"/>
              </a:lnSpc>
              <a:buClrTx/>
              <a:buSzTx/>
              <a:buFontTx/>
            </a:pPr>
            <a:r>
              <a:rPr lang="zh-CN" altLang="en-US" sz="2400">
                <a:latin typeface="宋体" panose="02010600030101010101" pitchFamily="2" charset="-122"/>
                <a:ea typeface="宋体" panose="02010600030101010101" pitchFamily="2" charset="-122"/>
                <a:sym typeface="+mn-ea"/>
              </a:rPr>
              <a:t>(2)开关闭合前,小薇发现电流表的指针在零刻度线左侧,原因是</a:t>
            </a:r>
            <a:r>
              <a:rPr lang="zh-CN" altLang="en-US" sz="2400" u="sng">
                <a:latin typeface="宋体" panose="02010600030101010101" pitchFamily="2" charset="-122"/>
                <a:ea typeface="宋体" panose="02010600030101010101" pitchFamily="2" charset="-122"/>
                <a:sym typeface="+mn-ea"/>
              </a:rPr>
              <a:t>　　　</a:t>
            </a:r>
            <a:r>
              <a:rPr lang="zh-CN" altLang="en-US" sz="2400">
                <a:latin typeface="宋体" panose="02010600030101010101" pitchFamily="2" charset="-122"/>
                <a:ea typeface="宋体" panose="02010600030101010101" pitchFamily="2" charset="-122"/>
                <a:sym typeface="+mn-ea"/>
              </a:rPr>
              <a:t>(选填“A”或“B”). </a:t>
            </a:r>
            <a:endParaRPr lang="zh-CN" altLang="en-US" sz="2400">
              <a:latin typeface="宋体" panose="02010600030101010101" pitchFamily="2" charset="-122"/>
              <a:ea typeface="宋体" panose="02010600030101010101" pitchFamily="2" charset="-122"/>
              <a:sym typeface="+mn-ea"/>
            </a:endParaRPr>
          </a:p>
          <a:p>
            <a:pPr algn="just">
              <a:lnSpc>
                <a:spcPct val="150000"/>
              </a:lnSpc>
              <a:buClrTx/>
              <a:buSzTx/>
              <a:buFontTx/>
            </a:pPr>
            <a:r>
              <a:rPr lang="zh-CN" altLang="en-US" sz="2400">
                <a:latin typeface="宋体" panose="02010600030101010101" pitchFamily="2" charset="-122"/>
                <a:ea typeface="宋体" panose="02010600030101010101" pitchFamily="2" charset="-122"/>
                <a:sym typeface="+mn-ea"/>
              </a:rPr>
              <a:t>A.电流表没调零             </a:t>
            </a:r>
            <a:endParaRPr lang="zh-CN" altLang="en-US" sz="2400">
              <a:latin typeface="宋体" panose="02010600030101010101" pitchFamily="2" charset="-122"/>
              <a:ea typeface="宋体" panose="02010600030101010101" pitchFamily="2" charset="-122"/>
              <a:sym typeface="+mn-ea"/>
            </a:endParaRPr>
          </a:p>
          <a:p>
            <a:pPr algn="just">
              <a:lnSpc>
                <a:spcPct val="150000"/>
              </a:lnSpc>
              <a:buClrTx/>
              <a:buSzTx/>
              <a:buFontTx/>
            </a:pPr>
            <a:r>
              <a:rPr lang="zh-CN" altLang="en-US" sz="2400">
                <a:latin typeface="宋体" panose="02010600030101010101" pitchFamily="2" charset="-122"/>
                <a:ea typeface="宋体" panose="02010600030101010101" pitchFamily="2" charset="-122"/>
                <a:sym typeface="+mn-ea"/>
              </a:rPr>
              <a:t>B.电流表正负接线柱接反了</a:t>
            </a:r>
            <a:endParaRPr lang="zh-CN" altLang="en-US" sz="2400">
              <a:latin typeface="宋体" panose="02010600030101010101" pitchFamily="2" charset="-122"/>
              <a:ea typeface="宋体" panose="02010600030101010101" pitchFamily="2" charset="-122"/>
              <a:sym typeface="+mn-ea"/>
            </a:endParaRPr>
          </a:p>
          <a:p>
            <a:pPr algn="just">
              <a:lnSpc>
                <a:spcPct val="150000"/>
              </a:lnSpc>
              <a:buClrTx/>
              <a:buSzTx/>
              <a:buFontTx/>
            </a:pPr>
            <a:r>
              <a:rPr lang="zh-CN" altLang="en-US" sz="2400">
                <a:latin typeface="宋体" panose="02010600030101010101" pitchFamily="2" charset="-122"/>
                <a:ea typeface="宋体" panose="02010600030101010101" pitchFamily="2" charset="-122"/>
                <a:sym typeface="+mn-ea"/>
              </a:rPr>
              <a:t>(3)小薇确认电路无误后,应将滑动变阻器滑片移到最</a:t>
            </a:r>
            <a:r>
              <a:rPr lang="zh-CN" altLang="en-US" sz="2400" u="sng">
                <a:latin typeface="宋体" panose="02010600030101010101" pitchFamily="2" charset="-122"/>
                <a:ea typeface="宋体" panose="02010600030101010101" pitchFamily="2" charset="-122"/>
                <a:sym typeface="+mn-ea"/>
              </a:rPr>
              <a:t>　　　</a:t>
            </a:r>
            <a:r>
              <a:rPr lang="zh-CN" altLang="en-US" sz="2400">
                <a:latin typeface="宋体" panose="02010600030101010101" pitchFamily="2" charset="-122"/>
                <a:ea typeface="宋体" panose="02010600030101010101" pitchFamily="2" charset="-122"/>
                <a:sym typeface="+mn-ea"/>
              </a:rPr>
              <a:t>端,再闭合开关.此实验中滑动变阻器的作用是保护电路和</a:t>
            </a:r>
            <a:r>
              <a:rPr lang="zh-CN" altLang="en-US" sz="2400" u="sng">
                <a:latin typeface="宋体" panose="02010600030101010101" pitchFamily="2" charset="-122"/>
                <a:ea typeface="宋体" panose="02010600030101010101" pitchFamily="2" charset="-122"/>
                <a:sym typeface="+mn-ea"/>
              </a:rPr>
              <a:t>　  　　　　   　　　</a:t>
            </a:r>
            <a:r>
              <a:rPr lang="zh-CN" altLang="en-US" sz="2400">
                <a:latin typeface="宋体" panose="02010600030101010101" pitchFamily="2" charset="-122"/>
                <a:ea typeface="宋体" panose="02010600030101010101" pitchFamily="2" charset="-122"/>
                <a:sym typeface="+mn-ea"/>
              </a:rPr>
              <a:t>.        </a:t>
            </a:r>
            <a:endParaRPr lang="zh-CN" altLang="en-US" sz="2400">
              <a:latin typeface="宋体" panose="02010600030101010101" pitchFamily="2" charset="-122"/>
              <a:ea typeface="宋体" panose="02010600030101010101" pitchFamily="2" charset="-122"/>
              <a:sym typeface="+mn-ea"/>
            </a:endParaRPr>
          </a:p>
          <a:p>
            <a:pPr algn="just">
              <a:lnSpc>
                <a:spcPct val="150000"/>
              </a:lnSpc>
              <a:buClrTx/>
              <a:buSzTx/>
              <a:buFontTx/>
            </a:pPr>
            <a:r>
              <a:rPr lang="zh-CN" altLang="en-US" sz="2400">
                <a:latin typeface="宋体" panose="02010600030101010101" pitchFamily="2" charset="-122"/>
                <a:ea typeface="宋体" panose="02010600030101010101" pitchFamily="2" charset="-122"/>
                <a:sym typeface="+mn-ea"/>
              </a:rPr>
              <a:t>(4)小薇闭合开关进行实验,当电流表示数为0.5 A时,电压表示</a:t>
            </a:r>
            <a:endParaRPr lang="zh-CN" altLang="en-US" sz="2400">
              <a:latin typeface="宋体" panose="02010600030101010101" pitchFamily="2" charset="-122"/>
              <a:ea typeface="宋体" panose="02010600030101010101" pitchFamily="2" charset="-122"/>
              <a:sym typeface="+mn-ea"/>
            </a:endParaRPr>
          </a:p>
          <a:p>
            <a:pPr algn="just">
              <a:lnSpc>
                <a:spcPct val="150000"/>
              </a:lnSpc>
              <a:buClrTx/>
              <a:buSzTx/>
              <a:buFontTx/>
            </a:pPr>
            <a:r>
              <a:rPr lang="zh-CN" altLang="en-US" sz="2400">
                <a:latin typeface="宋体" panose="02010600030101010101" pitchFamily="2" charset="-122"/>
                <a:ea typeface="宋体" panose="02010600030101010101" pitchFamily="2" charset="-122"/>
                <a:sym typeface="+mn-ea"/>
              </a:rPr>
              <a:t>数如图丙所示,为</a:t>
            </a:r>
            <a:r>
              <a:rPr lang="zh-CN" altLang="en-US" sz="2400" u="sng">
                <a:latin typeface="宋体" panose="02010600030101010101" pitchFamily="2" charset="-122"/>
                <a:ea typeface="宋体" panose="02010600030101010101" pitchFamily="2" charset="-122"/>
                <a:sym typeface="+mn-ea"/>
              </a:rPr>
              <a:t>　　　　</a:t>
            </a:r>
            <a:r>
              <a:rPr lang="zh-CN" altLang="en-US" sz="2400">
                <a:latin typeface="宋体" panose="02010600030101010101" pitchFamily="2" charset="-122"/>
                <a:ea typeface="宋体" panose="02010600030101010101" pitchFamily="2" charset="-122"/>
                <a:sym typeface="+mn-ea"/>
              </a:rPr>
              <a:t>V.</a:t>
            </a:r>
            <a:endParaRPr lang="zh-CN" altLang="en-US" sz="2400">
              <a:latin typeface="宋体" panose="02010600030101010101" pitchFamily="2" charset="-122"/>
              <a:ea typeface="宋体" panose="02010600030101010101" pitchFamily="2" charset="-122"/>
              <a:sym typeface="+mn-ea"/>
            </a:endParaRPr>
          </a:p>
          <a:p>
            <a:pPr algn="just">
              <a:lnSpc>
                <a:spcPct val="150000"/>
              </a:lnSpc>
              <a:buClrTx/>
              <a:buSzTx/>
              <a:buFontTx/>
            </a:pPr>
            <a:r>
              <a:rPr lang="zh-CN" altLang="en-US" sz="2400">
                <a:latin typeface="宋体" panose="02010600030101010101" pitchFamily="2" charset="-122"/>
                <a:ea typeface="宋体" panose="02010600030101010101" pitchFamily="2" charset="-122"/>
                <a:sym typeface="+mn-ea"/>
              </a:rPr>
              <a:t>                                                             </a:t>
            </a:r>
            <a:r>
              <a:rPr lang="zh-CN" altLang="en-US" sz="2000">
                <a:latin typeface="宋体" panose="02010600030101010101" pitchFamily="2" charset="-122"/>
                <a:ea typeface="宋体" panose="02010600030101010101" pitchFamily="2" charset="-122"/>
                <a:sym typeface="+mn-ea"/>
              </a:rPr>
              <a:t>丙</a:t>
            </a:r>
            <a:endParaRPr lang="zh-CN" altLang="en-US" sz="2400">
              <a:latin typeface="宋体" panose="02010600030101010101" pitchFamily="2" charset="-122"/>
              <a:ea typeface="宋体" panose="02010600030101010101" pitchFamily="2" charset="-122"/>
              <a:sym typeface="+mn-ea"/>
            </a:endParaRPr>
          </a:p>
        </p:txBody>
      </p:sp>
      <p:pic>
        <p:nvPicPr>
          <p:cNvPr id="439" name="18WHLWJJZKBWL160.jpg" descr="id:2147492609;FounderCES"/>
          <p:cNvPicPr>
            <a:picLocks noChangeAspect="1"/>
          </p:cNvPicPr>
          <p:nvPr/>
        </p:nvPicPr>
        <p:blipFill>
          <a:blip r:embed="rId2"/>
          <a:stretch>
            <a:fillRect/>
          </a:stretch>
        </p:blipFill>
        <p:spPr>
          <a:xfrm>
            <a:off x="9220835" y="4097020"/>
            <a:ext cx="2268220" cy="1526540"/>
          </a:xfrm>
          <a:prstGeom prst="rect">
            <a:avLst/>
          </a:prstGeom>
        </p:spPr>
      </p:pic>
      <p:sp>
        <p:nvSpPr>
          <p:cNvPr id="2" name="矩形 1"/>
          <p:cNvSpPr/>
          <p:nvPr/>
        </p:nvSpPr>
        <p:spPr>
          <a:xfrm>
            <a:off x="9438005" y="1206500"/>
            <a:ext cx="916940"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A</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4" name="矩形 3"/>
          <p:cNvSpPr/>
          <p:nvPr/>
        </p:nvSpPr>
        <p:spPr>
          <a:xfrm>
            <a:off x="8135620" y="3418205"/>
            <a:ext cx="1194435"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左</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5" name="矩形 4"/>
          <p:cNvSpPr/>
          <p:nvPr/>
        </p:nvSpPr>
        <p:spPr>
          <a:xfrm>
            <a:off x="5907405" y="3958590"/>
            <a:ext cx="3869690"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改变定值电阻R两端电压</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6" name="矩形 5"/>
          <p:cNvSpPr/>
          <p:nvPr/>
        </p:nvSpPr>
        <p:spPr>
          <a:xfrm>
            <a:off x="3284220" y="5055870"/>
            <a:ext cx="854075"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2.5</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300"/>
                                        <p:tgtEl>
                                          <p:spTgt spid="2"/>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300"/>
                                        <p:tgtEl>
                                          <p:spTgt spid="4"/>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300"/>
                                        <p:tgtEl>
                                          <p:spTgt spid="5"/>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3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p:bldP spid="6" grpId="0"/>
    </p:bldLst>
  </p:timing>
</p:sld>
</file>

<file path=ppt/slides/slide16.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pic>
        <p:nvPicPr>
          <p:cNvPr id="8" name="图片 7"/>
          <p:cNvPicPr>
            <a:picLocks noChangeAspect="1"/>
          </p:cNvPicPr>
          <p:nvPr/>
        </p:nvPicPr>
        <p:blipFill>
          <a:blip r:embed="rId2"/>
          <a:stretch>
            <a:fillRect/>
          </a:stretch>
        </p:blipFill>
        <p:spPr>
          <a:xfrm>
            <a:off x="3611880" y="1755140"/>
            <a:ext cx="4791075" cy="619125"/>
          </a:xfrm>
          <a:prstGeom prst="rect">
            <a:avLst/>
          </a:prstGeom>
        </p:spPr>
      </p:pic>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en-US" altLang="zh-CN" sz="2400" b="1" kern="0">
                <a:solidFill>
                  <a:srgbClr val="EE3028"/>
                </a:solidFill>
                <a:cs typeface="+mn-ea"/>
                <a:sym typeface="+mn-lt"/>
              </a:rPr>
              <a:t>  </a:t>
            </a:r>
            <a:r>
              <a:rPr lang="zh-CN" altLang="en-US" sz="2400" b="1" kern="0">
                <a:solidFill>
                  <a:srgbClr val="EE3028"/>
                </a:solidFill>
                <a:cs typeface="+mn-ea"/>
                <a:sym typeface="+mn-lt"/>
              </a:rPr>
              <a:t>探究电流与电压的关系</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pPr algn="ctr"/>
            <a:r>
              <a:rPr lang="zh-CN" altLang="en-US">
                <a:solidFill>
                  <a:schemeClr val="bg1"/>
                </a:solidFill>
                <a:sym typeface="+mn-lt"/>
              </a:rPr>
              <a:t>实验1</a:t>
            </a:r>
            <a:endParaRPr lang="zh-CN" altLang="en-US">
              <a:solidFill>
                <a:schemeClr val="bg1"/>
              </a:solidFill>
              <a:sym typeface="+mn-lt"/>
            </a:endParaRPr>
          </a:p>
        </p:txBody>
      </p:sp>
      <p:sp>
        <p:nvSpPr>
          <p:cNvPr id="3" name="矩形 2"/>
          <p:cNvSpPr/>
          <p:nvPr/>
        </p:nvSpPr>
        <p:spPr>
          <a:xfrm>
            <a:off x="721360" y="739775"/>
            <a:ext cx="10749915" cy="5777230"/>
          </a:xfrm>
          <a:prstGeom prst="rect">
            <a:avLst/>
          </a:prstGeom>
        </p:spPr>
        <p:txBody>
          <a:bodyPr wrap="square">
            <a:spAutoFit/>
          </a:bodyPr>
          <a:lstStyle/>
          <a:p>
            <a:pPr algn="just">
              <a:lnSpc>
                <a:spcPct val="140000"/>
              </a:lnSpc>
              <a:spcBef>
                <a:spcPct val="0"/>
              </a:spcBef>
              <a:spcAft>
                <a:spcPct val="0"/>
              </a:spcAft>
              <a:buClrTx/>
              <a:buSzTx/>
              <a:buFontTx/>
            </a:pPr>
            <a:r>
              <a:rPr lang="zh-CN" altLang="en-US" sz="2400">
                <a:latin typeface="宋体" panose="02010600030101010101" pitchFamily="2" charset="-122"/>
                <a:ea typeface="宋体" panose="02010600030101010101" pitchFamily="2" charset="-122"/>
                <a:sym typeface="+mn-ea"/>
              </a:rPr>
              <a:t>(5)小薇记录的数据如下表所示,由实验数据可计算出本实验中使用的定值电阻的阻值为</a:t>
            </a:r>
            <a:r>
              <a:rPr lang="zh-CN" altLang="en-US" sz="2400" u="sng">
                <a:latin typeface="宋体" panose="02010600030101010101" pitchFamily="2" charset="-122"/>
                <a:ea typeface="宋体" panose="02010600030101010101" pitchFamily="2" charset="-122"/>
                <a:sym typeface="+mn-ea"/>
              </a:rPr>
              <a:t>　　</a:t>
            </a:r>
            <a:r>
              <a:rPr lang="zh-CN" altLang="en-US" sz="2400">
                <a:latin typeface="宋体" panose="02010600030101010101" pitchFamily="2" charset="-122"/>
                <a:ea typeface="宋体" panose="02010600030101010101" pitchFamily="2" charset="-122"/>
                <a:sym typeface="+mn-ea"/>
              </a:rPr>
              <a:t>Ω;老师指出其中一组数据有拼凑的嫌疑,你认为是第</a:t>
            </a:r>
            <a:r>
              <a:rPr lang="zh-CN" altLang="en-US" sz="2400" u="sng">
                <a:latin typeface="宋体" panose="02010600030101010101" pitchFamily="2" charset="-122"/>
                <a:ea typeface="宋体" panose="02010600030101010101" pitchFamily="2" charset="-122"/>
                <a:sym typeface="+mn-ea"/>
              </a:rPr>
              <a:t>　　　</a:t>
            </a:r>
            <a:r>
              <a:rPr lang="zh-CN" altLang="en-US" sz="2400">
                <a:latin typeface="宋体" panose="02010600030101010101" pitchFamily="2" charset="-122"/>
                <a:ea typeface="宋体" panose="02010600030101010101" pitchFamily="2" charset="-122"/>
                <a:sym typeface="+mn-ea"/>
              </a:rPr>
              <a:t>组(填写实验序号),理由是</a:t>
            </a:r>
            <a:r>
              <a:rPr lang="zh-CN" altLang="en-US" sz="2400" u="sng">
                <a:latin typeface="宋体" panose="02010600030101010101" pitchFamily="2" charset="-122"/>
                <a:ea typeface="宋体" panose="02010600030101010101" pitchFamily="2" charset="-122"/>
                <a:sym typeface="+mn-ea"/>
              </a:rPr>
              <a:t>　　                     　　</a:t>
            </a:r>
            <a:r>
              <a:rPr lang="zh-CN" altLang="en-US" sz="2400">
                <a:latin typeface="宋体" panose="02010600030101010101" pitchFamily="2" charset="-122"/>
                <a:ea typeface="宋体" panose="02010600030101010101" pitchFamily="2" charset="-122"/>
                <a:sym typeface="+mn-ea"/>
              </a:rPr>
              <a:t>. </a:t>
            </a:r>
            <a:endParaRPr lang="zh-CN" altLang="en-US" sz="2400">
              <a:latin typeface="宋体" panose="02010600030101010101" pitchFamily="2" charset="-122"/>
              <a:ea typeface="宋体" panose="02010600030101010101" pitchFamily="2" charset="-122"/>
              <a:sym typeface="+mn-ea"/>
            </a:endParaRPr>
          </a:p>
          <a:p>
            <a:pPr algn="just">
              <a:lnSpc>
                <a:spcPct val="140000"/>
              </a:lnSpc>
              <a:spcBef>
                <a:spcPct val="0"/>
              </a:spcBef>
              <a:spcAft>
                <a:spcPct val="0"/>
              </a:spcAft>
              <a:buClrTx/>
              <a:buSzTx/>
              <a:buFontTx/>
            </a:pPr>
            <a:endParaRPr lang="zh-CN" altLang="en-US" sz="2000">
              <a:latin typeface="宋体" panose="02010600030101010101" pitchFamily="2" charset="-122"/>
              <a:ea typeface="宋体" panose="02010600030101010101" pitchFamily="2" charset="-122"/>
              <a:sym typeface="+mn-ea"/>
            </a:endParaRPr>
          </a:p>
          <a:p>
            <a:pPr algn="just">
              <a:lnSpc>
                <a:spcPct val="140000"/>
              </a:lnSpc>
              <a:spcBef>
                <a:spcPct val="0"/>
              </a:spcBef>
              <a:spcAft>
                <a:spcPct val="0"/>
              </a:spcAft>
              <a:buClrTx/>
              <a:buSzTx/>
              <a:buFontTx/>
            </a:pPr>
            <a:endParaRPr lang="zh-CN" altLang="en-US" sz="2000">
              <a:latin typeface="宋体" panose="02010600030101010101" pitchFamily="2" charset="-122"/>
              <a:ea typeface="宋体" panose="02010600030101010101" pitchFamily="2" charset="-122"/>
              <a:sym typeface="+mn-ea"/>
            </a:endParaRPr>
          </a:p>
          <a:p>
            <a:pPr algn="just">
              <a:lnSpc>
                <a:spcPct val="140000"/>
              </a:lnSpc>
              <a:spcBef>
                <a:spcPct val="0"/>
              </a:spcBef>
              <a:spcAft>
                <a:spcPct val="0"/>
              </a:spcAft>
              <a:buClrTx/>
              <a:buSzTx/>
              <a:buFontTx/>
            </a:pPr>
            <a:endParaRPr lang="zh-CN" altLang="en-US" sz="2000">
              <a:latin typeface="宋体" panose="02010600030101010101" pitchFamily="2" charset="-122"/>
              <a:ea typeface="宋体" panose="02010600030101010101" pitchFamily="2" charset="-122"/>
              <a:sym typeface="+mn-ea"/>
            </a:endParaRPr>
          </a:p>
          <a:p>
            <a:pPr algn="just">
              <a:lnSpc>
                <a:spcPct val="140000"/>
              </a:lnSpc>
              <a:spcBef>
                <a:spcPct val="0"/>
              </a:spcBef>
              <a:spcAft>
                <a:spcPct val="0"/>
              </a:spcAft>
              <a:buClrTx/>
              <a:buSzTx/>
              <a:buFontTx/>
            </a:pPr>
            <a:endParaRPr lang="zh-CN" altLang="en-US" sz="2000">
              <a:latin typeface="宋体" panose="02010600030101010101" pitchFamily="2" charset="-122"/>
              <a:ea typeface="宋体" panose="02010600030101010101" pitchFamily="2" charset="-122"/>
              <a:sym typeface="+mn-ea"/>
            </a:endParaRPr>
          </a:p>
          <a:p>
            <a:pPr algn="just">
              <a:lnSpc>
                <a:spcPct val="140000"/>
              </a:lnSpc>
              <a:spcBef>
                <a:spcPct val="0"/>
              </a:spcBef>
              <a:spcAft>
                <a:spcPct val="0"/>
              </a:spcAft>
              <a:buClrTx/>
              <a:buSzTx/>
              <a:buFontTx/>
            </a:pPr>
            <a:endParaRPr lang="zh-CN" altLang="en-US" sz="2000">
              <a:latin typeface="宋体" panose="02010600030101010101" pitchFamily="2" charset="-122"/>
              <a:ea typeface="宋体" panose="02010600030101010101" pitchFamily="2" charset="-122"/>
              <a:sym typeface="+mn-ea"/>
            </a:endParaRPr>
          </a:p>
          <a:p>
            <a:pPr algn="just">
              <a:lnSpc>
                <a:spcPct val="140000"/>
              </a:lnSpc>
              <a:spcBef>
                <a:spcPct val="0"/>
              </a:spcBef>
              <a:spcAft>
                <a:spcPct val="0"/>
              </a:spcAft>
              <a:buClrTx/>
              <a:buSzTx/>
              <a:buFontTx/>
            </a:pPr>
            <a:r>
              <a:rPr lang="zh-CN" altLang="en-US" sz="2000">
                <a:latin typeface="宋体" panose="02010600030101010101" pitchFamily="2" charset="-122"/>
                <a:ea typeface="宋体" panose="02010600030101010101" pitchFamily="2" charset="-122"/>
                <a:sym typeface="+mn-ea"/>
              </a:rPr>
              <a:t>  </a:t>
            </a:r>
            <a:endParaRPr lang="zh-CN" altLang="en-US" sz="2000">
              <a:latin typeface="宋体" panose="02010600030101010101" pitchFamily="2" charset="-122"/>
              <a:ea typeface="宋体" panose="02010600030101010101" pitchFamily="2" charset="-122"/>
              <a:sym typeface="+mn-ea"/>
            </a:endParaRPr>
          </a:p>
          <a:p>
            <a:pPr algn="just">
              <a:lnSpc>
                <a:spcPct val="140000"/>
              </a:lnSpc>
              <a:spcBef>
                <a:spcPct val="0"/>
              </a:spcBef>
              <a:spcAft>
                <a:spcPct val="0"/>
              </a:spcAft>
              <a:buClrTx/>
              <a:buSzTx/>
              <a:buFontTx/>
            </a:pPr>
            <a:r>
              <a:rPr lang="zh-CN" altLang="en-US" sz="2400">
                <a:latin typeface="宋体" panose="02010600030101010101" pitchFamily="2" charset="-122"/>
                <a:ea typeface="宋体" panose="02010600030101010101" pitchFamily="2" charset="-122"/>
                <a:sym typeface="+mn-ea"/>
              </a:rPr>
              <a:t>(6)排除有拼凑嫌疑的数据后,请根据小薇的实验数据,在图丁中描出各组数据对应的点并连线,作出定值电阻的I-U图像.</a:t>
            </a:r>
            <a:endParaRPr lang="zh-CN" altLang="en-US" sz="2400">
              <a:latin typeface="宋体" panose="02010600030101010101" pitchFamily="2" charset="-122"/>
              <a:ea typeface="宋体" panose="02010600030101010101" pitchFamily="2" charset="-122"/>
              <a:sym typeface="+mn-ea"/>
            </a:endParaRPr>
          </a:p>
          <a:p>
            <a:pPr algn="just">
              <a:lnSpc>
                <a:spcPct val="140000"/>
              </a:lnSpc>
              <a:spcBef>
                <a:spcPct val="0"/>
              </a:spcBef>
              <a:spcAft>
                <a:spcPct val="0"/>
              </a:spcAft>
              <a:buClrTx/>
              <a:buSzTx/>
              <a:buFontTx/>
            </a:pPr>
            <a:endParaRPr lang="zh-CN" altLang="en-US" sz="2400">
              <a:latin typeface="宋体" panose="02010600030101010101" pitchFamily="2" charset="-122"/>
              <a:ea typeface="宋体" panose="02010600030101010101" pitchFamily="2" charset="-122"/>
              <a:sym typeface="+mn-ea"/>
            </a:endParaRPr>
          </a:p>
        </p:txBody>
      </p:sp>
      <p:sp>
        <p:nvSpPr>
          <p:cNvPr id="11" name="文本框 10"/>
          <p:cNvSpPr txBox="1"/>
          <p:nvPr/>
        </p:nvSpPr>
        <p:spPr>
          <a:xfrm>
            <a:off x="9740900" y="4346575"/>
            <a:ext cx="469900" cy="398780"/>
          </a:xfrm>
          <a:prstGeom prst="rect">
            <a:avLst/>
          </a:prstGeom>
          <a:noFill/>
        </p:spPr>
        <p:txBody>
          <a:bodyPr wrap="square" rtlCol="0" anchor="t">
            <a:spAutoFit/>
          </a:bodyPr>
          <a:lstStyle/>
          <a:p>
            <a:r>
              <a:rPr lang="zh-CN" altLang="en-US" sz="2000" kern="100">
                <a:solidFill>
                  <a:schemeClr val="tx1"/>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丁</a:t>
            </a:r>
            <a:endParaRPr lang="zh-CN" altLang="en-US" sz="2000" kern="100">
              <a:solidFill>
                <a:schemeClr val="tx1"/>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graphicFrame>
        <p:nvGraphicFramePr>
          <p:cNvPr id="2" name="表格 1"/>
          <p:cNvGraphicFramePr>
            <a:graphicFrameLocks noGrp="1"/>
          </p:cNvGraphicFramePr>
          <p:nvPr>
            <p:custDataLst>
              <p:tags r:id="rId3"/>
            </p:custDataLst>
          </p:nvPr>
        </p:nvGraphicFramePr>
        <p:xfrm>
          <a:off x="1035050" y="2891790"/>
          <a:ext cx="5193665" cy="1129030"/>
        </p:xfrm>
        <a:graphic>
          <a:graphicData uri="http://schemas.openxmlformats.org/drawingml/2006/table">
            <a:tbl>
              <a:tblPr firstRow="1" bandRow="1">
                <a:tableStyleId>{5940675A-B579-460E-94D1-54222C63F5DA}</a:tableStyleId>
              </a:tblPr>
              <a:tblGrid>
                <a:gridCol w="1298575"/>
                <a:gridCol w="779145"/>
                <a:gridCol w="778510"/>
                <a:gridCol w="779145"/>
                <a:gridCol w="779145"/>
                <a:gridCol w="779145"/>
              </a:tblGrid>
              <a:tr h="383540">
                <a:tc>
                  <a:txBody>
                    <a:bodyPr vert="horz" wrap="square"/>
                    <a:lstStyle/>
                    <a:p>
                      <a:pPr indent="0" algn="ctr">
                        <a:buNone/>
                      </a:pPr>
                      <a:r>
                        <a:rPr lang="en-US" sz="2000" b="0">
                          <a:solidFill>
                            <a:srgbClr val="000000"/>
                          </a:solidFill>
                          <a:latin typeface="Times New Roman" panose="02020603050405020304" pitchFamily="18" charset="0"/>
                          <a:ea typeface="宋体" panose="02010600030101010101" pitchFamily="2" charset="-122"/>
                          <a:cs typeface="NEU-BZ-S92" charset="0"/>
                        </a:rPr>
                        <a:t>实验序号</a:t>
                      </a:r>
                      <a:endParaRPr lang="en-US" altLang="en-US" sz="2000" b="0">
                        <a:solidFill>
                          <a:srgbClr val="000000"/>
                        </a:solidFill>
                        <a:latin typeface="Times New Roman" panose="02020603050405020304" pitchFamily="18" charset="0"/>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rPr>
                        <a:t>1</a:t>
                      </a:r>
                      <a:endParaRPr lang="en-US" alt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rPr>
                        <a:t>2</a:t>
                      </a:r>
                      <a:endParaRPr lang="en-US" alt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rPr>
                        <a:t>3</a:t>
                      </a:r>
                      <a:endParaRPr lang="en-US" alt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rPr>
                        <a:t>4</a:t>
                      </a:r>
                      <a:endParaRPr lang="en-US" alt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rPr>
                        <a:t>5</a:t>
                      </a:r>
                      <a:endParaRPr lang="en-US" alt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372745">
                <a:tc>
                  <a:txBody>
                    <a:bodyPr vert="horz" wrap="square"/>
                    <a:lstStyle/>
                    <a:p>
                      <a:pPr indent="0" algn="ctr">
                        <a:buNone/>
                      </a:pPr>
                      <a:r>
                        <a:rPr 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rPr>
                        <a:t>电压/V</a:t>
                      </a:r>
                      <a:endParaRPr lang="en-US" alt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rPr>
                        <a:t>0.5</a:t>
                      </a:r>
                      <a:endParaRPr lang="en-US" alt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rPr>
                        <a:t>1.2</a:t>
                      </a:r>
                      <a:endParaRPr lang="en-US" alt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rPr>
                        <a:t>1.8</a:t>
                      </a:r>
                      <a:endParaRPr lang="en-US" alt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rPr>
                        <a:t> </a:t>
                      </a:r>
                      <a:endParaRPr lang="en-US" alt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rPr>
                        <a:t>2.8</a:t>
                      </a:r>
                      <a:endParaRPr lang="en-US" alt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372745">
                <a:tc>
                  <a:txBody>
                    <a:bodyPr vert="horz" wrap="square"/>
                    <a:lstStyle/>
                    <a:p>
                      <a:pPr indent="0" algn="ctr">
                        <a:buNone/>
                      </a:pPr>
                      <a:r>
                        <a:rPr 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rPr>
                        <a:t>电流/A</a:t>
                      </a:r>
                      <a:endParaRPr lang="en-US" alt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rPr>
                        <a:t>0.1</a:t>
                      </a:r>
                      <a:endParaRPr lang="en-US" alt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rPr>
                        <a:t>0.24</a:t>
                      </a:r>
                      <a:endParaRPr lang="en-US" alt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rPr>
                        <a:t>0.35</a:t>
                      </a:r>
                      <a:endParaRPr lang="en-US" alt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rPr>
                        <a:t>0.5</a:t>
                      </a:r>
                      <a:endParaRPr lang="en-US" alt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rPr>
                        <a:t>0.56</a:t>
                      </a:r>
                      <a:endParaRPr lang="en-US" altLang="en-US" sz="2000" b="0">
                        <a:solidFill>
                          <a:srgbClr val="000000"/>
                        </a:solidFill>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bl>
          </a:graphicData>
        </a:graphic>
      </p:graphicFrame>
      <p:pic>
        <p:nvPicPr>
          <p:cNvPr id="473" name="18WHLWJJZKBWL161.jpg" descr="id:2147493371;FounderCES"/>
          <p:cNvPicPr>
            <a:picLocks noChangeAspect="1"/>
          </p:cNvPicPr>
          <p:nvPr/>
        </p:nvPicPr>
        <p:blipFill>
          <a:blip r:embed="rId4"/>
          <a:stretch>
            <a:fillRect/>
          </a:stretch>
        </p:blipFill>
        <p:spPr>
          <a:xfrm>
            <a:off x="8402955" y="1884045"/>
            <a:ext cx="3147695" cy="2462530"/>
          </a:xfrm>
          <a:prstGeom prst="rect">
            <a:avLst/>
          </a:prstGeom>
        </p:spPr>
      </p:pic>
      <p:pic>
        <p:nvPicPr>
          <p:cNvPr id="474" name="18WHLWJJZKBWLDA161.jpg" descr="id:2147493378;FounderCES"/>
          <p:cNvPicPr>
            <a:picLocks noChangeAspect="1"/>
          </p:cNvPicPr>
          <p:nvPr/>
        </p:nvPicPr>
        <p:blipFill>
          <a:blip r:embed="rId5"/>
          <a:stretch>
            <a:fillRect/>
          </a:stretch>
        </p:blipFill>
        <p:spPr>
          <a:xfrm>
            <a:off x="8402955" y="1873250"/>
            <a:ext cx="3146425" cy="2461895"/>
          </a:xfrm>
          <a:prstGeom prst="rect">
            <a:avLst/>
          </a:prstGeom>
        </p:spPr>
      </p:pic>
      <p:sp>
        <p:nvSpPr>
          <p:cNvPr id="4" name="矩形 3"/>
          <p:cNvSpPr/>
          <p:nvPr/>
        </p:nvSpPr>
        <p:spPr>
          <a:xfrm>
            <a:off x="2190750" y="1343025"/>
            <a:ext cx="1081405"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5</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5" name="矩形 4"/>
          <p:cNvSpPr/>
          <p:nvPr/>
        </p:nvSpPr>
        <p:spPr>
          <a:xfrm>
            <a:off x="9978390" y="1343025"/>
            <a:ext cx="1017905"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1</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300"/>
                                        <p:tgtEl>
                                          <p:spTgt spid="4"/>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300"/>
                                        <p:tgtEl>
                                          <p:spTgt spid="5"/>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474"/>
                                        </p:tgtEl>
                                        <p:attrNameLst>
                                          <p:attrName>style.visibility</p:attrName>
                                        </p:attrNameLst>
                                      </p:cBhvr>
                                      <p:to>
                                        <p:strVal val="visible"/>
                                      </p:to>
                                    </p:set>
                                    <p:animEffect transition="in" filter="fade">
                                      <p:cBhvr>
                                        <p:cTn id="22" dur="500"/>
                                        <p:tgtEl>
                                          <p:spTgt spid="4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7.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en-US" altLang="zh-CN" sz="2400" b="1" kern="0">
                <a:solidFill>
                  <a:srgbClr val="EE3028"/>
                </a:solidFill>
                <a:cs typeface="+mn-ea"/>
                <a:sym typeface="+mn-lt"/>
              </a:rPr>
              <a:t>  </a:t>
            </a:r>
            <a:r>
              <a:rPr lang="zh-CN" altLang="en-US" sz="2400" b="1" kern="0">
                <a:solidFill>
                  <a:srgbClr val="EE3028"/>
                </a:solidFill>
                <a:cs typeface="+mn-ea"/>
                <a:sym typeface="+mn-lt"/>
              </a:rPr>
              <a:t>探究电流与电压的关系</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pPr algn="ctr"/>
            <a:r>
              <a:rPr lang="zh-CN" altLang="en-US">
                <a:solidFill>
                  <a:schemeClr val="bg1"/>
                </a:solidFill>
                <a:sym typeface="+mn-lt"/>
              </a:rPr>
              <a:t>实验1</a:t>
            </a:r>
            <a:endParaRPr lang="zh-CN" altLang="en-US">
              <a:solidFill>
                <a:schemeClr val="bg1"/>
              </a:solidFill>
              <a:sym typeface="+mn-lt"/>
            </a:endParaRPr>
          </a:p>
        </p:txBody>
      </p:sp>
      <p:sp>
        <p:nvSpPr>
          <p:cNvPr id="3" name="矩形 2"/>
          <p:cNvSpPr/>
          <p:nvPr/>
        </p:nvSpPr>
        <p:spPr>
          <a:xfrm>
            <a:off x="721360" y="946150"/>
            <a:ext cx="10749915" cy="5077460"/>
          </a:xfrm>
          <a:prstGeom prst="rect">
            <a:avLst/>
          </a:prstGeom>
        </p:spPr>
        <p:txBody>
          <a:bodyPr wrap="square">
            <a:spAutoFit/>
          </a:bodyPr>
          <a:lstStyle/>
          <a:p>
            <a:pPr algn="just">
              <a:lnSpc>
                <a:spcPct val="150000"/>
              </a:lnSpc>
              <a:buClrTx/>
              <a:buSzTx/>
              <a:buFontTx/>
            </a:pPr>
            <a:r>
              <a:rPr lang="zh-CN" altLang="en-US" sz="2400">
                <a:latin typeface="宋体" panose="02010600030101010101" pitchFamily="2" charset="-122"/>
                <a:ea typeface="宋体" panose="02010600030101010101" pitchFamily="2" charset="-122"/>
                <a:sym typeface="+mn-ea"/>
              </a:rPr>
              <a:t>(7)分析数据可以得到的结论是:在</a:t>
            </a:r>
            <a:r>
              <a:rPr lang="zh-CN" altLang="en-US" sz="2400" u="sng">
                <a:latin typeface="宋体" panose="02010600030101010101" pitchFamily="2" charset="-122"/>
                <a:ea typeface="宋体" panose="02010600030101010101" pitchFamily="2" charset="-122"/>
                <a:sym typeface="+mn-ea"/>
              </a:rPr>
              <a:t>　　　　</a:t>
            </a:r>
            <a:r>
              <a:rPr lang="zh-CN" altLang="en-US" sz="2400">
                <a:latin typeface="宋体" panose="02010600030101010101" pitchFamily="2" charset="-122"/>
                <a:ea typeface="宋体" panose="02010600030101010101" pitchFamily="2" charset="-122"/>
                <a:sym typeface="+mn-ea"/>
              </a:rPr>
              <a:t>不变时,通过导体的电流与导体两端的电压成</a:t>
            </a:r>
            <a:r>
              <a:rPr lang="zh-CN" altLang="en-US" sz="2400" u="sng">
                <a:latin typeface="宋体" panose="02010600030101010101" pitchFamily="2" charset="-122"/>
                <a:ea typeface="宋体" panose="02010600030101010101" pitchFamily="2" charset="-122"/>
                <a:sym typeface="+mn-ea"/>
              </a:rPr>
              <a:t>　　　</a:t>
            </a:r>
            <a:r>
              <a:rPr lang="zh-CN" altLang="en-US" sz="2400">
                <a:latin typeface="宋体" panose="02010600030101010101" pitchFamily="2" charset="-122"/>
                <a:ea typeface="宋体" panose="02010600030101010101" pitchFamily="2" charset="-122"/>
                <a:sym typeface="+mn-ea"/>
              </a:rPr>
              <a:t>比.</a:t>
            </a:r>
            <a:endParaRPr lang="zh-CN" altLang="en-US" sz="2400">
              <a:latin typeface="宋体" panose="02010600030101010101" pitchFamily="2" charset="-122"/>
              <a:ea typeface="宋体" panose="02010600030101010101" pitchFamily="2" charset="-122"/>
              <a:sym typeface="+mn-ea"/>
            </a:endParaRPr>
          </a:p>
          <a:p>
            <a:pPr algn="just">
              <a:lnSpc>
                <a:spcPct val="150000"/>
              </a:lnSpc>
              <a:buClrTx/>
              <a:buSzTx/>
              <a:buFontTx/>
            </a:pPr>
            <a:r>
              <a:rPr sz="2400">
                <a:latin typeface="黑体" panose="02010609060101010101" pitchFamily="49" charset="-122"/>
                <a:ea typeface="黑体" panose="02010609060101010101" pitchFamily="49" charset="-122"/>
                <a:sym typeface="+mn-ea"/>
              </a:rPr>
              <a:t>【拓展设问】</a:t>
            </a:r>
            <a:endParaRPr sz="2400">
              <a:latin typeface="黑体" panose="02010609060101010101" pitchFamily="49" charset="-122"/>
              <a:ea typeface="黑体" panose="02010609060101010101" pitchFamily="49" charset="-122"/>
              <a:sym typeface="+mn-ea"/>
            </a:endParaRPr>
          </a:p>
          <a:p>
            <a:pPr algn="just">
              <a:lnSpc>
                <a:spcPct val="150000"/>
              </a:lnSpc>
              <a:buClrTx/>
              <a:buSzTx/>
              <a:buFontTx/>
            </a:pPr>
            <a:r>
              <a:rPr sz="2400">
                <a:latin typeface="宋体" panose="02010600030101010101" pitchFamily="2" charset="-122"/>
                <a:ea typeface="宋体" panose="02010600030101010101" pitchFamily="2" charset="-122"/>
                <a:sym typeface="+mn-ea"/>
              </a:rPr>
              <a:t>(8)小亮做完实验,利用和小薇一样的方法作出了 I-U图像,发现两条图线的倾斜程度不一样,原因是:</a:t>
            </a:r>
            <a:r>
              <a:rPr sz="2400" u="sng">
                <a:latin typeface="宋体" panose="02010600030101010101" pitchFamily="2" charset="-122"/>
                <a:ea typeface="宋体" panose="02010600030101010101" pitchFamily="2" charset="-122"/>
                <a:sym typeface="+mn-ea"/>
              </a:rPr>
              <a:t>　　　　　　　　　　　　　　　　　　</a:t>
            </a:r>
            <a:r>
              <a:rPr sz="2400">
                <a:latin typeface="宋体" panose="02010600030101010101" pitchFamily="2" charset="-122"/>
                <a:ea typeface="宋体" panose="02010600030101010101" pitchFamily="2" charset="-122"/>
                <a:sym typeface="+mn-ea"/>
              </a:rPr>
              <a:t>. </a:t>
            </a:r>
            <a:endParaRPr sz="2400">
              <a:latin typeface="宋体" panose="02010600030101010101" pitchFamily="2" charset="-122"/>
              <a:ea typeface="宋体" panose="02010600030101010101" pitchFamily="2" charset="-122"/>
              <a:sym typeface="+mn-ea"/>
            </a:endParaRPr>
          </a:p>
          <a:p>
            <a:pPr algn="just">
              <a:lnSpc>
                <a:spcPct val="150000"/>
              </a:lnSpc>
              <a:buClrTx/>
              <a:buSzTx/>
              <a:buFontTx/>
            </a:pPr>
            <a:r>
              <a:rPr sz="2400">
                <a:latin typeface="宋体" panose="02010600030101010101" pitchFamily="2" charset="-122"/>
                <a:ea typeface="宋体" panose="02010600030101010101" pitchFamily="2" charset="-122"/>
                <a:sym typeface="+mn-ea"/>
              </a:rPr>
              <a:t>(9)下列实验与本实验进行多次测量的目的不相同的是</a:t>
            </a:r>
            <a:r>
              <a:rPr sz="2400" u="sng">
                <a:latin typeface="宋体" panose="02010600030101010101" pitchFamily="2" charset="-122"/>
                <a:ea typeface="宋体" panose="02010600030101010101" pitchFamily="2" charset="-122"/>
                <a:sym typeface="+mn-ea"/>
              </a:rPr>
              <a:t>　　　</a:t>
            </a:r>
            <a:r>
              <a:rPr sz="2400">
                <a:latin typeface="宋体" panose="02010600030101010101" pitchFamily="2" charset="-122"/>
                <a:ea typeface="宋体" panose="02010600030101010101" pitchFamily="2" charset="-122"/>
                <a:sym typeface="+mn-ea"/>
              </a:rPr>
              <a:t>. </a:t>
            </a:r>
            <a:endParaRPr sz="2400">
              <a:latin typeface="宋体" panose="02010600030101010101" pitchFamily="2" charset="-122"/>
              <a:ea typeface="宋体" panose="02010600030101010101" pitchFamily="2" charset="-122"/>
              <a:sym typeface="+mn-ea"/>
            </a:endParaRPr>
          </a:p>
          <a:p>
            <a:pPr algn="just">
              <a:lnSpc>
                <a:spcPct val="150000"/>
              </a:lnSpc>
              <a:buClrTx/>
              <a:buSzTx/>
              <a:buFontTx/>
            </a:pPr>
            <a:r>
              <a:rPr sz="2400">
                <a:latin typeface="宋体" panose="02010600030101010101" pitchFamily="2" charset="-122"/>
                <a:ea typeface="宋体" panose="02010600030101010101" pitchFamily="2" charset="-122"/>
                <a:sym typeface="+mn-ea"/>
              </a:rPr>
              <a:t>A.探究影响滑动摩擦力大小的因素</a:t>
            </a:r>
            <a:endParaRPr sz="2400">
              <a:latin typeface="宋体" panose="02010600030101010101" pitchFamily="2" charset="-122"/>
              <a:ea typeface="宋体" panose="02010600030101010101" pitchFamily="2" charset="-122"/>
              <a:sym typeface="+mn-ea"/>
            </a:endParaRPr>
          </a:p>
          <a:p>
            <a:pPr algn="just">
              <a:lnSpc>
                <a:spcPct val="150000"/>
              </a:lnSpc>
              <a:buClrTx/>
              <a:buSzTx/>
              <a:buFontTx/>
            </a:pPr>
            <a:r>
              <a:rPr sz="2400">
                <a:latin typeface="宋体" panose="02010600030101010101" pitchFamily="2" charset="-122"/>
                <a:ea typeface="宋体" panose="02010600030101010101" pitchFamily="2" charset="-122"/>
                <a:sym typeface="+mn-ea"/>
              </a:rPr>
              <a:t>B.探究杠杆的平衡条件</a:t>
            </a:r>
            <a:endParaRPr sz="2400">
              <a:latin typeface="宋体" panose="02010600030101010101" pitchFamily="2" charset="-122"/>
              <a:ea typeface="宋体" panose="02010600030101010101" pitchFamily="2" charset="-122"/>
              <a:sym typeface="+mn-ea"/>
            </a:endParaRPr>
          </a:p>
          <a:p>
            <a:pPr algn="just">
              <a:lnSpc>
                <a:spcPct val="150000"/>
              </a:lnSpc>
              <a:buClrTx/>
              <a:buSzTx/>
              <a:buFontTx/>
            </a:pPr>
            <a:r>
              <a:rPr sz="2400">
                <a:latin typeface="宋体" panose="02010600030101010101" pitchFamily="2" charset="-122"/>
                <a:ea typeface="宋体" panose="02010600030101010101" pitchFamily="2" charset="-122"/>
                <a:sym typeface="+mn-ea"/>
              </a:rPr>
              <a:t>C.用刻度尺测物体的长度</a:t>
            </a:r>
            <a:endParaRPr lang="en-US" altLang="zh-CN" sz="2000">
              <a:latin typeface="宋体" panose="02010600030101010101" pitchFamily="2" charset="-122"/>
              <a:ea typeface="宋体" panose="02010600030101010101" pitchFamily="2" charset="-122"/>
              <a:sym typeface="+mn-ea"/>
            </a:endParaRPr>
          </a:p>
        </p:txBody>
      </p:sp>
      <p:sp>
        <p:nvSpPr>
          <p:cNvPr id="2" name="矩形 1"/>
          <p:cNvSpPr/>
          <p:nvPr/>
        </p:nvSpPr>
        <p:spPr>
          <a:xfrm>
            <a:off x="5499100" y="1054735"/>
            <a:ext cx="1194435"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电阻</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4" name="矩形 3"/>
          <p:cNvSpPr/>
          <p:nvPr/>
        </p:nvSpPr>
        <p:spPr>
          <a:xfrm>
            <a:off x="2165985" y="1597660"/>
            <a:ext cx="1194435"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正</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5" name="矩形 4"/>
          <p:cNvSpPr/>
          <p:nvPr/>
        </p:nvSpPr>
        <p:spPr>
          <a:xfrm>
            <a:off x="3681095" y="3254375"/>
            <a:ext cx="6165850"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小薇和小亮选用的定值电阻的阻值不同</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6" name="矩形 5"/>
          <p:cNvSpPr/>
          <p:nvPr/>
        </p:nvSpPr>
        <p:spPr>
          <a:xfrm>
            <a:off x="8182610" y="3806825"/>
            <a:ext cx="1194435"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C</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300"/>
                                        <p:tgtEl>
                                          <p:spTgt spid="2"/>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300"/>
                                        <p:tgtEl>
                                          <p:spTgt spid="4"/>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300"/>
                                        <p:tgtEl>
                                          <p:spTgt spid="5"/>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3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p:bldP spid="6" grpId="0"/>
    </p:bldLst>
  </p:timing>
</p:sld>
</file>

<file path=ppt/slides/slide18.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en-US" altLang="zh-CN" sz="2400" b="1" kern="0">
                <a:solidFill>
                  <a:srgbClr val="EE3028"/>
                </a:solidFill>
                <a:cs typeface="+mn-ea"/>
                <a:sym typeface="+mn-lt"/>
              </a:rPr>
              <a:t>  </a:t>
            </a:r>
            <a:r>
              <a:rPr lang="zh-CN" altLang="en-US" sz="2400" b="1" kern="0">
                <a:solidFill>
                  <a:srgbClr val="EE3028"/>
                </a:solidFill>
                <a:cs typeface="+mn-ea"/>
                <a:sym typeface="+mn-lt"/>
              </a:rPr>
              <a:t>探究电流与电压的关系</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pPr algn="ctr"/>
            <a:r>
              <a:rPr lang="zh-CN" altLang="en-US">
                <a:solidFill>
                  <a:schemeClr val="bg1"/>
                </a:solidFill>
                <a:sym typeface="+mn-lt"/>
              </a:rPr>
              <a:t>实验1</a:t>
            </a:r>
            <a:endParaRPr lang="zh-CN" altLang="en-US">
              <a:solidFill>
                <a:schemeClr val="bg1"/>
              </a:solidFill>
              <a:sym typeface="+mn-lt"/>
            </a:endParaRPr>
          </a:p>
        </p:txBody>
      </p:sp>
      <p:sp>
        <p:nvSpPr>
          <p:cNvPr id="3" name="矩形 2"/>
          <p:cNvSpPr/>
          <p:nvPr/>
        </p:nvSpPr>
        <p:spPr>
          <a:xfrm>
            <a:off x="633095" y="735330"/>
            <a:ext cx="10944860" cy="4984750"/>
          </a:xfrm>
          <a:prstGeom prst="rect">
            <a:avLst/>
          </a:prstGeom>
        </p:spPr>
        <p:txBody>
          <a:bodyPr wrap="square">
            <a:spAutoFit/>
          </a:bodyPr>
          <a:lstStyle/>
          <a:p>
            <a:pPr algn="just">
              <a:lnSpc>
                <a:spcPct val="125000"/>
              </a:lnSpc>
              <a:buClrTx/>
              <a:buSzTx/>
              <a:buFontTx/>
            </a:pPr>
            <a:r>
              <a:rPr lang="zh-CN" altLang="en-US" sz="2400" b="1">
                <a:solidFill>
                  <a:srgbClr val="FF0000"/>
                </a:solidFill>
                <a:latin typeface="+mn-ea"/>
              </a:rPr>
              <a:t>创新预测</a:t>
            </a:r>
            <a:endParaRPr lang="zh-CN" altLang="en-US" sz="2400" b="1">
              <a:solidFill>
                <a:srgbClr val="FF0000"/>
              </a:solidFill>
              <a:latin typeface="+mn-ea"/>
            </a:endParaRPr>
          </a:p>
          <a:p>
            <a:pPr algn="just">
              <a:lnSpc>
                <a:spcPct val="150000"/>
              </a:lnSpc>
              <a:buClrTx/>
              <a:buSzTx/>
              <a:buFontTx/>
            </a:pPr>
            <a:r>
              <a:rPr lang="zh-CN" altLang="en-US" sz="2400">
                <a:latin typeface="宋体" panose="02010600030101010101" pitchFamily="2" charset="-122"/>
                <a:ea typeface="宋体" panose="02010600030101010101" pitchFamily="2" charset="-122"/>
                <a:cs typeface="宋体" panose="02010600030101010101" pitchFamily="2" charset="-122"/>
              </a:rPr>
              <a:t>1.为了研究通过导体的电流与导体两端的电压的关系,小晨设计了如图甲所示的电路.电源电压恒为6V,R</a:t>
            </a:r>
            <a:r>
              <a:rPr lang="zh-CN" altLang="en-US" sz="2400" baseline="-25000">
                <a:latin typeface="宋体" panose="02010600030101010101" pitchFamily="2" charset="-122"/>
                <a:ea typeface="宋体" panose="02010600030101010101" pitchFamily="2" charset="-122"/>
                <a:cs typeface="宋体" panose="02010600030101010101" pitchFamily="2" charset="-122"/>
              </a:rPr>
              <a:t>1</a:t>
            </a:r>
            <a:r>
              <a:rPr lang="zh-CN" altLang="en-US" sz="2400">
                <a:latin typeface="宋体" panose="02010600030101010101" pitchFamily="2" charset="-122"/>
                <a:ea typeface="宋体" panose="02010600030101010101" pitchFamily="2" charset="-122"/>
                <a:cs typeface="宋体" panose="02010600030101010101" pitchFamily="2" charset="-122"/>
              </a:rPr>
              <a:t>是定值电阻,R</a:t>
            </a:r>
            <a:r>
              <a:rPr lang="zh-CN" altLang="en-US" sz="2400" baseline="-25000">
                <a:latin typeface="宋体" panose="02010600030101010101" pitchFamily="2" charset="-122"/>
                <a:ea typeface="宋体" panose="02010600030101010101" pitchFamily="2" charset="-122"/>
                <a:cs typeface="宋体" panose="02010600030101010101" pitchFamily="2" charset="-122"/>
              </a:rPr>
              <a:t>2</a:t>
            </a:r>
            <a:r>
              <a:rPr lang="zh-CN" altLang="en-US" sz="2400">
                <a:latin typeface="宋体" panose="02010600030101010101" pitchFamily="2" charset="-122"/>
                <a:ea typeface="宋体" panose="02010600030101010101" pitchFamily="2" charset="-122"/>
                <a:cs typeface="宋体" panose="02010600030101010101" pitchFamily="2" charset="-122"/>
              </a:rPr>
              <a:t>是滑动变阻器(如图乙).</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buClrTx/>
              <a:buSzTx/>
              <a:buFontTx/>
            </a:pP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buClrTx/>
              <a:buSzTx/>
              <a:buFontTx/>
            </a:pP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buClrTx/>
              <a:buSzTx/>
              <a:buFontTx/>
            </a:pP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buClrTx/>
              <a:buSzTx/>
              <a:buFontTx/>
            </a:pP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buClrTx/>
              <a:buSzTx/>
              <a:buFontTx/>
            </a:pPr>
            <a:r>
              <a:rPr lang="zh-CN" altLang="en-US" sz="2400">
                <a:latin typeface="宋体" panose="02010600030101010101" pitchFamily="2" charset="-122"/>
                <a:ea typeface="宋体" panose="02010600030101010101" pitchFamily="2" charset="-122"/>
                <a:cs typeface="宋体" panose="02010600030101010101" pitchFamily="2" charset="-122"/>
              </a:rPr>
              <a:t>(1)闭合开关后,移动滑片P,发现两电表示数始终如图丙所示,原因是将滑动变阻器的</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(填字母)两个接线柱接入了电路. </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12" name="文本框 11"/>
          <p:cNvSpPr txBox="1"/>
          <p:nvPr/>
        </p:nvSpPr>
        <p:spPr>
          <a:xfrm>
            <a:off x="1512570" y="5125085"/>
            <a:ext cx="799465" cy="460375"/>
          </a:xfrm>
          <a:prstGeom prst="rect">
            <a:avLst/>
          </a:prstGeom>
          <a:noFill/>
        </p:spPr>
        <p:txBody>
          <a:bodyPr wrap="square" rtlCol="0" anchor="t">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C、D</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pic>
        <p:nvPicPr>
          <p:cNvPr id="4" name="图片 3"/>
          <p:cNvPicPr>
            <a:picLocks noChangeAspect="1"/>
          </p:cNvPicPr>
          <p:nvPr/>
        </p:nvPicPr>
        <p:blipFill>
          <a:blip r:embed="rId2"/>
          <a:stretch>
            <a:fillRect/>
          </a:stretch>
        </p:blipFill>
        <p:spPr>
          <a:xfrm>
            <a:off x="633095" y="2348230"/>
            <a:ext cx="5267325" cy="2162175"/>
          </a:xfrm>
          <a:prstGeom prst="rect">
            <a:avLst/>
          </a:prstGeom>
        </p:spPr>
      </p:pic>
      <p:pic>
        <p:nvPicPr>
          <p:cNvPr id="8" name="图片 7"/>
          <p:cNvPicPr>
            <a:picLocks noChangeAspect="1"/>
          </p:cNvPicPr>
          <p:nvPr/>
        </p:nvPicPr>
        <p:blipFill>
          <a:blip r:embed="rId3"/>
          <a:stretch>
            <a:fillRect/>
          </a:stretch>
        </p:blipFill>
        <p:spPr>
          <a:xfrm>
            <a:off x="5900420" y="2402205"/>
            <a:ext cx="5775960" cy="2052955"/>
          </a:xfrm>
          <a:prstGeom prst="rect">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19.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en-US" altLang="zh-CN" sz="2400" b="1" kern="0">
                <a:solidFill>
                  <a:srgbClr val="EE3028"/>
                </a:solidFill>
                <a:cs typeface="+mn-ea"/>
                <a:sym typeface="+mn-lt"/>
              </a:rPr>
              <a:t>  </a:t>
            </a:r>
            <a:r>
              <a:rPr lang="zh-CN" altLang="en-US" sz="2400" b="1" kern="0">
                <a:solidFill>
                  <a:srgbClr val="EE3028"/>
                </a:solidFill>
                <a:cs typeface="+mn-ea"/>
                <a:sym typeface="+mn-lt"/>
              </a:rPr>
              <a:t>探究电流与电压的关系</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pPr algn="ctr"/>
            <a:r>
              <a:rPr lang="zh-CN" altLang="en-US">
                <a:solidFill>
                  <a:schemeClr val="bg1"/>
                </a:solidFill>
                <a:sym typeface="+mn-lt"/>
              </a:rPr>
              <a:t>实验1</a:t>
            </a:r>
            <a:endParaRPr lang="zh-CN" altLang="en-US">
              <a:solidFill>
                <a:schemeClr val="bg1"/>
              </a:solidFill>
              <a:sym typeface="+mn-lt"/>
            </a:endParaRPr>
          </a:p>
        </p:txBody>
      </p:sp>
      <p:sp>
        <p:nvSpPr>
          <p:cNvPr id="3" name="矩形 2"/>
          <p:cNvSpPr/>
          <p:nvPr/>
        </p:nvSpPr>
        <p:spPr>
          <a:xfrm>
            <a:off x="633095" y="1049020"/>
            <a:ext cx="10944860" cy="3969385"/>
          </a:xfrm>
          <a:prstGeom prst="rect">
            <a:avLst/>
          </a:prstGeom>
        </p:spPr>
        <p:txBody>
          <a:bodyPr wrap="square">
            <a:spAutoFit/>
          </a:bodyPr>
          <a:lstStyle/>
          <a:p>
            <a:pPr algn="just">
              <a:lnSpc>
                <a:spcPct val="150000"/>
              </a:lnSpc>
              <a:buClrTx/>
              <a:buSzTx/>
              <a:buFontTx/>
            </a:pPr>
            <a:r>
              <a:rPr lang="zh-CN" altLang="en-US" sz="2400">
                <a:latin typeface="宋体" panose="02010600030101010101" pitchFamily="2" charset="-122"/>
                <a:ea typeface="宋体" panose="02010600030101010101" pitchFamily="2" charset="-122"/>
                <a:cs typeface="宋体" panose="02010600030101010101" pitchFamily="2" charset="-122"/>
              </a:rPr>
              <a:t>(2)改正错误后,小晨继续实验,将有关实验数据标记在</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buClrTx/>
              <a:buSzTx/>
              <a:buFontTx/>
            </a:pPr>
            <a:r>
              <a:rPr lang="zh-CN" altLang="en-US" sz="2400">
                <a:latin typeface="宋体" panose="02010600030101010101" pitchFamily="2" charset="-122"/>
                <a:ea typeface="宋体" panose="02010600030101010101" pitchFamily="2" charset="-122"/>
                <a:cs typeface="宋体" panose="02010600030101010101" pitchFamily="2" charset="-122"/>
              </a:rPr>
              <a:t>图丁上,分析图丁可知,他所选择的滑动变阻器的规格是</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buClrTx/>
              <a:buSzTx/>
              <a:buFontTx/>
            </a:pP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(选填字母).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buClrTx/>
              <a:buSzTx/>
              <a:buFontTx/>
            </a:pPr>
            <a:r>
              <a:rPr lang="zh-CN" altLang="en-US" sz="2400">
                <a:latin typeface="宋体" panose="02010600030101010101" pitchFamily="2" charset="-122"/>
                <a:ea typeface="宋体" panose="02010600030101010101" pitchFamily="2" charset="-122"/>
                <a:cs typeface="宋体" panose="02010600030101010101" pitchFamily="2" charset="-122"/>
              </a:rPr>
              <a:t> A.10Ω　2A　   B.25Ω　2A　　  C.50Ω　0.5A</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buClrTx/>
              <a:buSzTx/>
              <a:buFontTx/>
            </a:pPr>
            <a:r>
              <a:rPr lang="zh-CN" altLang="en-US" sz="2400">
                <a:latin typeface="宋体" panose="02010600030101010101" pitchFamily="2" charset="-122"/>
                <a:ea typeface="宋体" panose="02010600030101010101" pitchFamily="2" charset="-122"/>
                <a:cs typeface="宋体" panose="02010600030101010101" pitchFamily="2" charset="-122"/>
              </a:rPr>
              <a:t>(3)分析图丁可以得出的实验结论为</a:t>
            </a:r>
            <a:r>
              <a:rPr lang="en-US" altLang="zh-CN" sz="2400" u="sng">
                <a:latin typeface="宋体" panose="02010600030101010101" pitchFamily="2" charset="-122"/>
                <a:ea typeface="宋体" panose="02010600030101010101" pitchFamily="2" charset="-122"/>
                <a:cs typeface="宋体" panose="02010600030101010101" pitchFamily="2" charset="-122"/>
              </a:rPr>
              <a:t>__________________</a:t>
            </a:r>
            <a:endParaRPr lang="en-US" altLang="zh-CN" sz="2400" u="sng">
              <a:latin typeface="宋体" panose="02010600030101010101" pitchFamily="2" charset="-122"/>
              <a:ea typeface="宋体" panose="02010600030101010101" pitchFamily="2" charset="-122"/>
              <a:cs typeface="宋体" panose="02010600030101010101" pitchFamily="2" charset="-122"/>
            </a:endParaRPr>
          </a:p>
          <a:p>
            <a:pPr algn="just">
              <a:lnSpc>
                <a:spcPct val="150000"/>
              </a:lnSpc>
              <a:buClrTx/>
              <a:buSzTx/>
              <a:buFontTx/>
            </a:pPr>
            <a:r>
              <a:rPr lang="en-US" altLang="zh-CN" sz="2400" u="sng">
                <a:latin typeface="宋体" panose="02010600030101010101" pitchFamily="2" charset="-122"/>
                <a:ea typeface="宋体" panose="02010600030101010101" pitchFamily="2" charset="-122"/>
                <a:cs typeface="宋体" panose="02010600030101010101" pitchFamily="2" charset="-122"/>
              </a:rPr>
              <a:t>__________________</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buClrTx/>
              <a:buSzTx/>
              <a:buFontTx/>
            </a:pPr>
            <a:r>
              <a:rPr lang="zh-CN" altLang="en-US" sz="2400">
                <a:latin typeface="宋体" panose="02010600030101010101" pitchFamily="2" charset="-122"/>
                <a:ea typeface="宋体" panose="02010600030101010101" pitchFamily="2" charset="-122"/>
                <a:cs typeface="宋体" panose="02010600030101010101" pitchFamily="2" charset="-122"/>
              </a:rPr>
              <a:t>(4)图丁中,阴影部分的面积大小表示</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12" name="文本框 11"/>
          <p:cNvSpPr txBox="1"/>
          <p:nvPr/>
        </p:nvSpPr>
        <p:spPr>
          <a:xfrm>
            <a:off x="1010920" y="2221230"/>
            <a:ext cx="799465" cy="460375"/>
          </a:xfrm>
          <a:prstGeom prst="rect">
            <a:avLst/>
          </a:prstGeom>
          <a:noFill/>
        </p:spPr>
        <p:txBody>
          <a:bodyPr wrap="square" rtlCol="0" anchor="t">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B</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pic>
        <p:nvPicPr>
          <p:cNvPr id="2" name="图片 1"/>
          <p:cNvPicPr>
            <a:picLocks noChangeAspect="1"/>
          </p:cNvPicPr>
          <p:nvPr/>
        </p:nvPicPr>
        <p:blipFill>
          <a:blip r:embed="rId2"/>
          <a:stretch>
            <a:fillRect/>
          </a:stretch>
        </p:blipFill>
        <p:spPr>
          <a:xfrm>
            <a:off x="8347710" y="1164590"/>
            <a:ext cx="2600325" cy="2779395"/>
          </a:xfrm>
          <a:prstGeom prst="rect">
            <a:avLst/>
          </a:prstGeom>
        </p:spPr>
      </p:pic>
      <p:sp>
        <p:nvSpPr>
          <p:cNvPr id="5" name="矩形 4"/>
          <p:cNvSpPr/>
          <p:nvPr/>
        </p:nvSpPr>
        <p:spPr>
          <a:xfrm>
            <a:off x="633095" y="3213100"/>
            <a:ext cx="7508240" cy="1198880"/>
          </a:xfrm>
          <a:prstGeom prst="rect">
            <a:avLst/>
          </a:prstGeom>
        </p:spPr>
        <p:txBody>
          <a:bodyPr wrap="square">
            <a:spAutoFit/>
          </a:bodyPr>
          <a:lstStyle/>
          <a:p>
            <a:pPr algn="l">
              <a:lnSpc>
                <a:spcPct val="150000"/>
              </a:lnSpc>
            </a:pPr>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                                 </a:t>
            </a:r>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当电阻一定时,通过导体的电流与导体两端电压成正比</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8" name="矩形 7"/>
          <p:cNvSpPr/>
          <p:nvPr/>
        </p:nvSpPr>
        <p:spPr>
          <a:xfrm>
            <a:off x="5750560" y="4411980"/>
            <a:ext cx="5397500"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当R</a:t>
            </a:r>
            <a:r>
              <a:rPr lang="zh-CN" altLang="en-US" sz="2400" b="1" kern="100" baseline="-25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1</a:t>
            </a:r>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两端电压为1V时,R</a:t>
            </a:r>
            <a:r>
              <a:rPr lang="zh-CN" altLang="en-US" sz="2400" b="1" kern="100" baseline="-25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1</a:t>
            </a:r>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的电功率</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300"/>
                                        <p:tgtEl>
                                          <p:spTgt spid="5"/>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3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5" grpId="0"/>
      <p:bldP spid="8" grpId="0"/>
    </p:bldLst>
  </p:timing>
</p:sld>
</file>

<file path=ppt/slides/slide2.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en-US" altLang="zh-CN" sz="2400" b="1" kern="0">
                <a:solidFill>
                  <a:srgbClr val="EE3028"/>
                </a:solidFill>
                <a:cs typeface="+mn-ea"/>
                <a:sym typeface="+mn-ea"/>
              </a:rPr>
              <a:t>  </a:t>
            </a:r>
            <a:r>
              <a:rPr lang="zh-CN" altLang="en-US" sz="2400" b="1" kern="0">
                <a:solidFill>
                  <a:srgbClr val="EE3028"/>
                </a:solidFill>
                <a:cs typeface="+mn-ea"/>
                <a:sym typeface="+mn-ea"/>
              </a:rPr>
              <a:t>探究电流与电压的关系</a:t>
            </a:r>
            <a:endParaRPr lang="zh-CN" altLang="en-US" sz="2400" b="1" kern="0">
              <a:solidFill>
                <a:srgbClr val="EE3028"/>
              </a:solidFill>
              <a:cs typeface="+mn-ea"/>
              <a:sym typeface="+mn-ea"/>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a:t>
            </a:r>
            <a:r>
              <a:rPr lang="en-US" altLang="zh-CN">
                <a:solidFill>
                  <a:schemeClr val="bg1"/>
                </a:solidFill>
                <a:sym typeface="+mn-lt"/>
              </a:rPr>
              <a:t>1</a:t>
            </a:r>
            <a:endParaRPr lang="en-US" altLang="zh-CN">
              <a:solidFill>
                <a:schemeClr val="bg1"/>
              </a:solidFill>
              <a:sym typeface="+mn-lt"/>
            </a:endParaRPr>
          </a:p>
        </p:txBody>
      </p:sp>
      <p:sp>
        <p:nvSpPr>
          <p:cNvPr id="4" name="TextBox 43"/>
          <p:cNvSpPr txBox="1"/>
          <p:nvPr/>
        </p:nvSpPr>
        <p:spPr>
          <a:xfrm>
            <a:off x="804545" y="902970"/>
            <a:ext cx="10582275" cy="4984750"/>
          </a:xfrm>
          <a:prstGeom prst="rect">
            <a:avLst/>
          </a:prstGeom>
          <a:noFill/>
        </p:spPr>
        <p:txBody>
          <a:bodyPr wrap="square" rtlCol="0">
            <a:spAutoFit/>
          </a:bodyPr>
          <a:lstStyle/>
          <a:p>
            <a:pPr algn="just">
              <a:lnSpc>
                <a:spcPct val="150000"/>
              </a:lnSpc>
            </a:pPr>
            <a:r>
              <a:rPr lang="en-US" altLang="zh-CN" sz="2400">
                <a:latin typeface="宋体" panose="02010600030101010101" pitchFamily="2" charset="-122"/>
                <a:ea typeface="宋体" panose="02010600030101010101" pitchFamily="2" charset="-122"/>
              </a:rPr>
              <a:t>1.[2020河南,19]某实验小组探究电流与电压和电阻的关系.实验中电源电压恒为3V,滑动变阻器的最大阻值为20Ω.</a:t>
            </a:r>
            <a:endParaRPr lang="en-US" altLang="zh-CN" sz="2400">
              <a:latin typeface="宋体" panose="02010600030101010101" pitchFamily="2" charset="-122"/>
              <a:ea typeface="宋体" panose="02010600030101010101" pitchFamily="2" charset="-122"/>
            </a:endParaRPr>
          </a:p>
          <a:p>
            <a:pPr algn="just">
              <a:lnSpc>
                <a:spcPct val="150000"/>
              </a:lnSpc>
            </a:pPr>
            <a:r>
              <a:rPr lang="en-US" altLang="zh-CN" sz="2400">
                <a:latin typeface="宋体" panose="02010600030101010101" pitchFamily="2" charset="-122"/>
                <a:ea typeface="宋体" panose="02010600030101010101" pitchFamily="2" charset="-122"/>
              </a:rPr>
              <a:t>(1)他们先用5Ω的定值电阻探究电流与电压的关系,实验电路图如图1所示.</a:t>
            </a:r>
            <a:endParaRPr lang="en-US" altLang="zh-CN" sz="2400">
              <a:latin typeface="宋体" panose="02010600030101010101" pitchFamily="2" charset="-122"/>
              <a:ea typeface="宋体" panose="02010600030101010101" pitchFamily="2" charset="-122"/>
            </a:endParaRPr>
          </a:p>
          <a:p>
            <a:pPr algn="just">
              <a:lnSpc>
                <a:spcPct val="150000"/>
              </a:lnSpc>
            </a:pPr>
            <a:r>
              <a:rPr lang="en-US" altLang="zh-CN" sz="2400">
                <a:latin typeface="宋体" panose="02010600030101010101" pitchFamily="2" charset="-122"/>
                <a:ea typeface="宋体" panose="02010600030101010101" pitchFamily="2" charset="-122"/>
              </a:rPr>
              <a:t> ①请根据图1的电路图把图2的实物电路连接完整.</a:t>
            </a:r>
            <a:endParaRPr lang="en-US" altLang="zh-CN" sz="2400">
              <a:latin typeface="宋体" panose="02010600030101010101" pitchFamily="2" charset="-122"/>
              <a:ea typeface="宋体" panose="02010600030101010101" pitchFamily="2" charset="-122"/>
            </a:endParaRPr>
          </a:p>
          <a:p>
            <a:pPr algn="just">
              <a:lnSpc>
                <a:spcPct val="150000"/>
              </a:lnSpc>
            </a:pPr>
            <a:endParaRPr lang="en-US" altLang="zh-CN" sz="2400">
              <a:latin typeface="宋体" panose="02010600030101010101" pitchFamily="2" charset="-122"/>
              <a:ea typeface="宋体" panose="02010600030101010101" pitchFamily="2" charset="-122"/>
            </a:endParaRPr>
          </a:p>
          <a:p>
            <a:pPr algn="just">
              <a:lnSpc>
                <a:spcPct val="150000"/>
              </a:lnSpc>
            </a:pPr>
            <a:endParaRPr lang="en-US" altLang="zh-CN" sz="2400">
              <a:latin typeface="宋体" panose="02010600030101010101" pitchFamily="2" charset="-122"/>
              <a:ea typeface="宋体" panose="02010600030101010101" pitchFamily="2" charset="-122"/>
            </a:endParaRPr>
          </a:p>
          <a:p>
            <a:pPr algn="just">
              <a:lnSpc>
                <a:spcPct val="150000"/>
              </a:lnSpc>
            </a:pPr>
            <a:endParaRPr lang="en-US" altLang="zh-CN" sz="2400">
              <a:latin typeface="宋体" panose="02010600030101010101" pitchFamily="2" charset="-122"/>
              <a:ea typeface="宋体" panose="02010600030101010101" pitchFamily="2" charset="-122"/>
            </a:endParaRPr>
          </a:p>
          <a:p>
            <a:pPr algn="just">
              <a:lnSpc>
                <a:spcPct val="150000"/>
              </a:lnSpc>
            </a:pPr>
            <a:endParaRPr lang="en-US" altLang="zh-CN" sz="2400">
              <a:latin typeface="宋体" panose="02010600030101010101" pitchFamily="2" charset="-122"/>
              <a:ea typeface="宋体" panose="02010600030101010101" pitchFamily="2" charset="-122"/>
            </a:endParaRPr>
          </a:p>
          <a:p>
            <a:pPr algn="just">
              <a:lnSpc>
                <a:spcPct val="150000"/>
              </a:lnSpc>
            </a:pPr>
            <a:r>
              <a:rPr lang="en-US" altLang="zh-CN" sz="2000">
                <a:latin typeface="宋体" panose="02010600030101010101" pitchFamily="2" charset="-122"/>
                <a:ea typeface="宋体" panose="02010600030101010101" pitchFamily="2" charset="-122"/>
              </a:rPr>
              <a:t>　　　   图1　　　　　　　   　　图2</a:t>
            </a:r>
            <a:endParaRPr lang="en-US" altLang="zh-CN" sz="2000">
              <a:latin typeface="宋体" panose="02010600030101010101" pitchFamily="2" charset="-122"/>
              <a:ea typeface="宋体" panose="02010600030101010101" pitchFamily="2" charset="-122"/>
            </a:endParaRPr>
          </a:p>
        </p:txBody>
      </p:sp>
      <p:pic>
        <p:nvPicPr>
          <p:cNvPr id="422" name="中45QG-WL-13.jpg" descr="id:2147492482;FounderCES"/>
          <p:cNvPicPr>
            <a:picLocks noChangeAspect="1"/>
          </p:cNvPicPr>
          <p:nvPr/>
        </p:nvPicPr>
        <p:blipFill>
          <a:blip r:embed="rId2"/>
          <a:stretch>
            <a:fillRect/>
          </a:stretch>
        </p:blipFill>
        <p:spPr>
          <a:xfrm>
            <a:off x="1234440" y="3282315"/>
            <a:ext cx="5697220" cy="2078355"/>
          </a:xfrm>
          <a:prstGeom prst="rect">
            <a:avLst/>
          </a:prstGeom>
        </p:spPr>
      </p:pic>
      <p:pic>
        <p:nvPicPr>
          <p:cNvPr id="440" name="中45QG-WL-18.jpg" descr="id:2147493124;FounderCES"/>
          <p:cNvPicPr>
            <a:picLocks noChangeAspect="1"/>
          </p:cNvPicPr>
          <p:nvPr/>
        </p:nvPicPr>
        <p:blipFill>
          <a:blip r:embed="rId3"/>
          <a:stretch>
            <a:fillRect/>
          </a:stretch>
        </p:blipFill>
        <p:spPr>
          <a:xfrm>
            <a:off x="7381240" y="3374390"/>
            <a:ext cx="3328035" cy="1986280"/>
          </a:xfrm>
          <a:prstGeom prst="rect">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nodeType="clickEffect">
                                  <p:stCondLst>
                                    <p:cond delay="0"/>
                                  </p:stCondLst>
                                  <p:childTnLst>
                                    <p:set>
                                      <p:cBhvr>
                                        <p:cTn id="6" dur="1" fill="hold">
                                          <p:stCondLst>
                                            <p:cond delay="0"/>
                                          </p:stCondLst>
                                        </p:cTn>
                                        <p:tgtEl>
                                          <p:spTgt spid="440"/>
                                        </p:tgtEl>
                                        <p:attrNameLst>
                                          <p:attrName>style.visibility</p:attrName>
                                        </p:attrNameLst>
                                      </p:cBhvr>
                                      <p:to>
                                        <p:strVal val="visible"/>
                                      </p:to>
                                    </p:set>
                                    <p:animEffect transition="in" filter="fade">
                                      <p:cBhvr>
                                        <p:cTn id="7" dur="500"/>
                                        <p:tgtEl>
                                          <p:spTgt spid="4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en-US" altLang="zh-CN" sz="2400" b="1" kern="0">
                <a:solidFill>
                  <a:srgbClr val="EE3028"/>
                </a:solidFill>
                <a:cs typeface="+mn-ea"/>
                <a:sym typeface="+mn-lt"/>
              </a:rPr>
              <a:t>  </a:t>
            </a:r>
            <a:r>
              <a:rPr lang="zh-CN" altLang="en-US" sz="2400" b="1" kern="0">
                <a:solidFill>
                  <a:srgbClr val="EE3028"/>
                </a:solidFill>
                <a:cs typeface="+mn-ea"/>
                <a:sym typeface="+mn-lt"/>
              </a:rPr>
              <a:t>探究电流与电压的关系</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pPr algn="ctr"/>
            <a:r>
              <a:rPr lang="zh-CN" altLang="en-US">
                <a:solidFill>
                  <a:schemeClr val="bg1"/>
                </a:solidFill>
                <a:sym typeface="+mn-lt"/>
              </a:rPr>
              <a:t>实验1</a:t>
            </a:r>
            <a:endParaRPr lang="zh-CN" altLang="en-US">
              <a:solidFill>
                <a:schemeClr val="bg1"/>
              </a:solidFill>
              <a:sym typeface="+mn-lt"/>
            </a:endParaRPr>
          </a:p>
        </p:txBody>
      </p:sp>
      <p:sp>
        <p:nvSpPr>
          <p:cNvPr id="3" name="矩形 2"/>
          <p:cNvSpPr/>
          <p:nvPr/>
        </p:nvSpPr>
        <p:spPr>
          <a:xfrm>
            <a:off x="847090" y="904240"/>
            <a:ext cx="10415270" cy="5077460"/>
          </a:xfrm>
          <a:prstGeom prst="rect">
            <a:avLst/>
          </a:prstGeom>
        </p:spPr>
        <p:txBody>
          <a:bodyPr wrap="square">
            <a:spAutoFit/>
          </a:bodyPr>
          <a:lstStyle/>
          <a:p>
            <a:pPr algn="just">
              <a:lnSpc>
                <a:spcPct val="150000"/>
              </a:lnSpc>
              <a:buClrTx/>
              <a:buSzTx/>
              <a:buFontTx/>
            </a:pPr>
            <a:r>
              <a:rPr lang="zh-CN" altLang="en-US" sz="2400">
                <a:latin typeface="宋体" panose="02010600030101010101" pitchFamily="2" charset="-122"/>
                <a:ea typeface="宋体" panose="02010600030101010101" pitchFamily="2" charset="-122"/>
                <a:cs typeface="宋体" panose="02010600030101010101" pitchFamily="2" charset="-122"/>
              </a:rPr>
              <a:t>2.[2020重庆B]小倩同学在探究“电流与电压关系”的实验中,选用的器材有:学生电源(电压恒为4.5 V)、电流表、电压表、定值电阻R、开关S、导线若干和标有“50 Ω　0.5 A”字样的滑动变阻器R</a:t>
            </a:r>
            <a:r>
              <a:rPr lang="en-US" altLang="zh-CN" sz="2400">
                <a:latin typeface="宋体" panose="02010600030101010101" pitchFamily="2" charset="-122"/>
                <a:ea typeface="宋体" panose="02010600030101010101" pitchFamily="2" charset="-122"/>
                <a:cs typeface="宋体" panose="02010600030101010101" pitchFamily="2" charset="-122"/>
              </a:rPr>
              <a:t>′</a:t>
            </a:r>
            <a:r>
              <a:rPr lang="zh-CN" altLang="en-US" sz="2400">
                <a:latin typeface="宋体" panose="02010600030101010101" pitchFamily="2" charset="-122"/>
                <a:ea typeface="宋体" panose="02010600030101010101" pitchFamily="2" charset="-122"/>
                <a:cs typeface="宋体" panose="02010600030101010101" pitchFamily="2" charset="-122"/>
              </a:rPr>
              <a:t>.</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buClrTx/>
              <a:buSzTx/>
              <a:buFontTx/>
            </a:pPr>
            <a:r>
              <a:rPr lang="zh-CN" altLang="en-US" sz="2400">
                <a:latin typeface="宋体" panose="02010600030101010101" pitchFamily="2" charset="-122"/>
                <a:ea typeface="宋体" panose="02010600030101010101" pitchFamily="2" charset="-122"/>
                <a:cs typeface="宋体" panose="02010600030101010101" pitchFamily="2" charset="-122"/>
              </a:rPr>
              <a:t>(1)用笔画线代替导线,将图甲中的电路连接完整.(要求:滑片P向D端移动时,电路中的电流变大,且导线不能交叉)</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buClrTx/>
              <a:buSzTx/>
              <a:buFontTx/>
            </a:pP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buClrTx/>
              <a:buSzTx/>
              <a:buFontTx/>
            </a:pP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buClrTx/>
              <a:buSzTx/>
              <a:buFontTx/>
            </a:pP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buClrTx/>
              <a:buSzTx/>
              <a:buFontTx/>
            </a:pP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pic>
        <p:nvPicPr>
          <p:cNvPr id="479" name="20WJJQGWLWWLLDA11.jpg" descr="id:2147493413;FounderCES"/>
          <p:cNvPicPr>
            <a:picLocks noChangeAspect="1"/>
          </p:cNvPicPr>
          <p:nvPr/>
        </p:nvPicPr>
        <p:blipFill>
          <a:blip r:embed="rId2"/>
          <a:stretch>
            <a:fillRect/>
          </a:stretch>
        </p:blipFill>
        <p:spPr>
          <a:xfrm>
            <a:off x="6327775" y="3778250"/>
            <a:ext cx="3445510" cy="1892300"/>
          </a:xfrm>
          <a:prstGeom prst="rect">
            <a:avLst/>
          </a:prstGeom>
        </p:spPr>
      </p:pic>
      <p:pic>
        <p:nvPicPr>
          <p:cNvPr id="4" name="图片 3"/>
          <p:cNvPicPr>
            <a:picLocks noChangeAspect="1"/>
          </p:cNvPicPr>
          <p:nvPr/>
        </p:nvPicPr>
        <p:blipFill>
          <a:blip r:embed="rId3"/>
          <a:stretch>
            <a:fillRect/>
          </a:stretch>
        </p:blipFill>
        <p:spPr>
          <a:xfrm>
            <a:off x="2025015" y="3778250"/>
            <a:ext cx="3641725" cy="2193925"/>
          </a:xfrm>
          <a:prstGeom prst="rect">
            <a:avLst/>
          </a:prstGeom>
        </p:spPr>
      </p:pic>
    </p:spTree>
  </p:cSld>
  <p:clrMapOvr>
    <a:masterClrMapping/>
  </p:clrMapOvr>
  <p:transition spd="med">
    <p:wipe dir="d"/>
  </p:transition>
  <p:timing/>
</p:sld>
</file>

<file path=ppt/slides/slide21.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en-US" altLang="zh-CN" sz="2400" b="1" kern="0">
                <a:solidFill>
                  <a:srgbClr val="EE3028"/>
                </a:solidFill>
                <a:cs typeface="+mn-ea"/>
                <a:sym typeface="+mn-lt"/>
              </a:rPr>
              <a:t>  </a:t>
            </a:r>
            <a:r>
              <a:rPr lang="zh-CN" altLang="en-US" sz="2400" b="1" kern="0">
                <a:solidFill>
                  <a:srgbClr val="EE3028"/>
                </a:solidFill>
                <a:cs typeface="+mn-ea"/>
                <a:sym typeface="+mn-lt"/>
              </a:rPr>
              <a:t>探究电流与电压的关系</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pPr algn="ctr"/>
            <a:r>
              <a:rPr lang="zh-CN" altLang="en-US">
                <a:solidFill>
                  <a:schemeClr val="bg1"/>
                </a:solidFill>
                <a:sym typeface="+mn-lt"/>
              </a:rPr>
              <a:t>实验1</a:t>
            </a:r>
            <a:endParaRPr lang="zh-CN" altLang="en-US">
              <a:solidFill>
                <a:schemeClr val="bg1"/>
              </a:solidFill>
              <a:sym typeface="+mn-lt"/>
            </a:endParaRPr>
          </a:p>
        </p:txBody>
      </p:sp>
      <p:sp>
        <p:nvSpPr>
          <p:cNvPr id="3" name="矩形 2"/>
          <p:cNvSpPr/>
          <p:nvPr/>
        </p:nvSpPr>
        <p:spPr>
          <a:xfrm>
            <a:off x="696595" y="904240"/>
            <a:ext cx="10704195" cy="4523105"/>
          </a:xfrm>
          <a:prstGeom prst="rect">
            <a:avLst/>
          </a:prstGeom>
        </p:spPr>
        <p:txBody>
          <a:bodyPr wrap="square">
            <a:spAutoFit/>
          </a:bodyPr>
          <a:lstStyle/>
          <a:p>
            <a:pPr algn="just">
              <a:lnSpc>
                <a:spcPct val="150000"/>
              </a:lnSpc>
              <a:buClrTx/>
              <a:buSzTx/>
              <a:buFontTx/>
            </a:pPr>
            <a:r>
              <a:rPr lang="zh-CN" altLang="en-US" sz="2400">
                <a:latin typeface="宋体" panose="02010600030101010101" pitchFamily="2" charset="-122"/>
                <a:ea typeface="宋体" panose="02010600030101010101" pitchFamily="2" charset="-122"/>
                <a:cs typeface="宋体" panose="02010600030101010101" pitchFamily="2" charset="-122"/>
              </a:rPr>
              <a:t>(2)连接电路时,开关必须</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(选填“断开”或“闭合”).在电路连接完整后,闭合开关S前应将滑动变阻器的滑片P移到</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(选填“A”或“B”)端.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buClrTx/>
              <a:buSzTx/>
              <a:buFontTx/>
            </a:pPr>
            <a:r>
              <a:rPr lang="zh-CN" altLang="en-US" sz="2400">
                <a:latin typeface="宋体" panose="02010600030101010101" pitchFamily="2" charset="-122"/>
                <a:ea typeface="宋体" panose="02010600030101010101" pitchFamily="2" charset="-122"/>
                <a:cs typeface="宋体" panose="02010600030101010101" pitchFamily="2" charset="-122"/>
              </a:rPr>
              <a:t>(3)闭合开关S后,移动滑片P时发现电压表无示数,电流表有示数且不断变化,则电路故障可能是定值电阻R发生了</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(选填“断路”或“短路”).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buClrTx/>
              <a:buSzTx/>
              <a:buFontTx/>
            </a:pPr>
            <a:r>
              <a:rPr lang="zh-CN" altLang="en-US" sz="2400">
                <a:latin typeface="宋体" panose="02010600030101010101" pitchFamily="2" charset="-122"/>
                <a:ea typeface="宋体" panose="02010600030101010101" pitchFamily="2" charset="-122"/>
                <a:cs typeface="宋体" panose="02010600030101010101" pitchFamily="2" charset="-122"/>
              </a:rPr>
              <a:t>(4)排除故障后闭合开关S,移动滑片P,当电流表的示数为</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buClrTx/>
              <a:buSzTx/>
              <a:buFontTx/>
            </a:pPr>
            <a:r>
              <a:rPr lang="zh-CN" altLang="en-US" sz="2400">
                <a:latin typeface="宋体" panose="02010600030101010101" pitchFamily="2" charset="-122"/>
                <a:ea typeface="宋体" panose="02010600030101010101" pitchFamily="2" charset="-122"/>
                <a:cs typeface="宋体" panose="02010600030101010101" pitchFamily="2" charset="-122"/>
              </a:rPr>
              <a:t>0.28 A时,电压表指针位置如图乙所示,则定值电阻R的阻</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buClrTx/>
              <a:buSzTx/>
              <a:buFontTx/>
            </a:pPr>
            <a:r>
              <a:rPr lang="zh-CN" altLang="en-US" sz="2400">
                <a:latin typeface="宋体" panose="02010600030101010101" pitchFamily="2" charset="-122"/>
                <a:ea typeface="宋体" panose="02010600030101010101" pitchFamily="2" charset="-122"/>
                <a:cs typeface="宋体" panose="02010600030101010101" pitchFamily="2" charset="-122"/>
              </a:rPr>
              <a:t>值为</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Ω.多次改变滑动变阻器滑片P的位置,记录</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buClrTx/>
              <a:buSzTx/>
              <a:buFontTx/>
            </a:pPr>
            <a:r>
              <a:rPr lang="zh-CN" altLang="en-US" sz="2400">
                <a:latin typeface="宋体" panose="02010600030101010101" pitchFamily="2" charset="-122"/>
                <a:ea typeface="宋体" panose="02010600030101010101" pitchFamily="2" charset="-122"/>
                <a:cs typeface="宋体" panose="02010600030101010101" pitchFamily="2" charset="-122"/>
              </a:rPr>
              <a:t>的实验数据如下表. </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pic>
        <p:nvPicPr>
          <p:cNvPr id="2" name="图片 1"/>
          <p:cNvPicPr>
            <a:picLocks noChangeAspect="1"/>
          </p:cNvPicPr>
          <p:nvPr/>
        </p:nvPicPr>
        <p:blipFill>
          <a:blip r:embed="rId2"/>
          <a:stretch>
            <a:fillRect/>
          </a:stretch>
        </p:blipFill>
        <p:spPr>
          <a:xfrm>
            <a:off x="8543925" y="3216910"/>
            <a:ext cx="2700020" cy="2210435"/>
          </a:xfrm>
          <a:prstGeom prst="rect">
            <a:avLst/>
          </a:prstGeom>
        </p:spPr>
      </p:pic>
      <p:sp>
        <p:nvSpPr>
          <p:cNvPr id="4" name="矩形 3"/>
          <p:cNvSpPr/>
          <p:nvPr/>
        </p:nvSpPr>
        <p:spPr>
          <a:xfrm>
            <a:off x="4298950" y="1017270"/>
            <a:ext cx="1194435"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断开</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5" name="矩形 4"/>
          <p:cNvSpPr/>
          <p:nvPr/>
        </p:nvSpPr>
        <p:spPr>
          <a:xfrm>
            <a:off x="7265035" y="1560195"/>
            <a:ext cx="815975"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A</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6" name="矩形 5"/>
          <p:cNvSpPr/>
          <p:nvPr/>
        </p:nvSpPr>
        <p:spPr>
          <a:xfrm>
            <a:off x="5346700" y="2657475"/>
            <a:ext cx="1194435"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短路</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8" name="矩形 7"/>
          <p:cNvSpPr/>
          <p:nvPr/>
        </p:nvSpPr>
        <p:spPr>
          <a:xfrm>
            <a:off x="1787525" y="4298950"/>
            <a:ext cx="89154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10</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300"/>
                                        <p:tgtEl>
                                          <p:spTgt spid="4"/>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300"/>
                                        <p:tgtEl>
                                          <p:spTgt spid="5"/>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300"/>
                                        <p:tgtEl>
                                          <p:spTgt spid="6"/>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3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8" grpId="0"/>
    </p:bldLst>
  </p:timing>
</p:sld>
</file>

<file path=ppt/slides/slide22.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en-US" altLang="zh-CN" sz="2400" b="1" kern="0">
                <a:solidFill>
                  <a:srgbClr val="EE3028"/>
                </a:solidFill>
                <a:cs typeface="+mn-ea"/>
                <a:sym typeface="+mn-lt"/>
              </a:rPr>
              <a:t>  </a:t>
            </a:r>
            <a:r>
              <a:rPr lang="zh-CN" altLang="en-US" sz="2400" b="1" kern="0">
                <a:solidFill>
                  <a:srgbClr val="EE3028"/>
                </a:solidFill>
                <a:cs typeface="+mn-ea"/>
                <a:sym typeface="+mn-lt"/>
              </a:rPr>
              <a:t>探究电流与电压的关系</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pPr algn="ctr"/>
            <a:r>
              <a:rPr lang="zh-CN" altLang="en-US">
                <a:solidFill>
                  <a:schemeClr val="bg1"/>
                </a:solidFill>
                <a:sym typeface="+mn-lt"/>
              </a:rPr>
              <a:t>实验1</a:t>
            </a:r>
            <a:endParaRPr lang="zh-CN" altLang="en-US">
              <a:solidFill>
                <a:schemeClr val="bg1"/>
              </a:solidFill>
              <a:sym typeface="+mn-lt"/>
            </a:endParaRPr>
          </a:p>
        </p:txBody>
      </p:sp>
      <p:sp>
        <p:nvSpPr>
          <p:cNvPr id="3" name="矩形 2"/>
          <p:cNvSpPr/>
          <p:nvPr/>
        </p:nvSpPr>
        <p:spPr>
          <a:xfrm>
            <a:off x="539750" y="2797175"/>
            <a:ext cx="10704195" cy="1753235"/>
          </a:xfrm>
          <a:prstGeom prst="rect">
            <a:avLst/>
          </a:prstGeom>
        </p:spPr>
        <p:txBody>
          <a:bodyPr wrap="square">
            <a:spAutoFit/>
          </a:bodyPr>
          <a:lstStyle/>
          <a:p>
            <a:pPr algn="just">
              <a:lnSpc>
                <a:spcPct val="150000"/>
              </a:lnSpc>
              <a:buClrTx/>
              <a:buSzTx/>
              <a:buFontTx/>
            </a:pPr>
            <a:r>
              <a:rPr lang="zh-CN" altLang="en-US" sz="2400">
                <a:latin typeface="宋体" panose="02010600030101010101" pitchFamily="2" charset="-122"/>
                <a:ea typeface="宋体" panose="02010600030101010101" pitchFamily="2" charset="-122"/>
                <a:cs typeface="宋体" panose="02010600030101010101" pitchFamily="2" charset="-122"/>
              </a:rPr>
              <a:t>根据实验数据分析,可初步得出结论:在电阻一定的情况下,通过导体的电流与这段导体两端的电压成</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比. </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buClrTx/>
              <a:buSzTx/>
              <a:buFontTx/>
            </a:pPr>
            <a:r>
              <a:rPr lang="zh-CN" altLang="en-US" sz="2400">
                <a:latin typeface="宋体" panose="02010600030101010101" pitchFamily="2" charset="-122"/>
                <a:ea typeface="宋体" panose="02010600030101010101" pitchFamily="2" charset="-122"/>
                <a:cs typeface="宋体" panose="02010600030101010101" pitchFamily="2" charset="-122"/>
              </a:rPr>
              <a:t>(5)在实验过程中,滑动变阻器R'接入电路的阻值不得小于</a:t>
            </a:r>
            <a:r>
              <a:rPr lang="zh-CN" altLang="en-US" sz="2400" u="sng">
                <a:latin typeface="宋体" panose="02010600030101010101" pitchFamily="2" charset="-122"/>
                <a:ea typeface="宋体" panose="02010600030101010101" pitchFamily="2" charset="-122"/>
                <a:cs typeface="宋体" panose="02010600030101010101" pitchFamily="2" charset="-122"/>
              </a:rPr>
              <a:t>　　　　</a:t>
            </a:r>
            <a:r>
              <a:rPr lang="zh-CN" altLang="en-US" sz="2400">
                <a:latin typeface="宋体" panose="02010600030101010101" pitchFamily="2" charset="-122"/>
                <a:ea typeface="宋体" panose="02010600030101010101" pitchFamily="2" charset="-122"/>
                <a:cs typeface="宋体" panose="02010600030101010101" pitchFamily="2" charset="-122"/>
              </a:rPr>
              <a:t>Ω. </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
        <p:nvSpPr>
          <p:cNvPr id="12" name="文本框 11"/>
          <p:cNvSpPr txBox="1"/>
          <p:nvPr/>
        </p:nvSpPr>
        <p:spPr>
          <a:xfrm>
            <a:off x="3611245" y="3443605"/>
            <a:ext cx="799465" cy="460375"/>
          </a:xfrm>
          <a:prstGeom prst="rect">
            <a:avLst/>
          </a:prstGeom>
          <a:noFill/>
        </p:spPr>
        <p:txBody>
          <a:bodyPr wrap="square" rtlCol="0" anchor="t">
            <a:spAutoFit/>
          </a:bodyPr>
          <a:lstStyle/>
          <a:p>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正</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graphicFrame>
        <p:nvGraphicFramePr>
          <p:cNvPr id="4" name="表格 3"/>
          <p:cNvGraphicFramePr>
            <a:graphicFrameLocks noGrp="1"/>
          </p:cNvGraphicFramePr>
          <p:nvPr>
            <p:custDataLst>
              <p:tags r:id="rId2"/>
            </p:custDataLst>
          </p:nvPr>
        </p:nvGraphicFramePr>
        <p:xfrm>
          <a:off x="3249295" y="1384300"/>
          <a:ext cx="5843270" cy="1337310"/>
        </p:xfrm>
        <a:graphic>
          <a:graphicData uri="http://schemas.openxmlformats.org/drawingml/2006/table">
            <a:tbl>
              <a:tblPr firstRow="1" bandRow="1">
                <a:tableStyleId>{5940675A-B579-460E-94D1-54222C63F5DA}</a:tableStyleId>
              </a:tblPr>
              <a:tblGrid>
                <a:gridCol w="1947545"/>
                <a:gridCol w="974090"/>
                <a:gridCol w="974090"/>
                <a:gridCol w="973455"/>
                <a:gridCol w="974090"/>
              </a:tblGrid>
              <a:tr h="445770">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实验次数</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1</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2</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3</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4</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445770">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电压</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U</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/V</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1.0</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1.4</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2.0</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2.4</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445770">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电流</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I</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/A</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0.10</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0.14</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0.20</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0.24</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bl>
          </a:graphicData>
        </a:graphic>
      </p:graphicFrame>
      <p:sp>
        <p:nvSpPr>
          <p:cNvPr id="5" name="矩形 4"/>
          <p:cNvSpPr/>
          <p:nvPr/>
        </p:nvSpPr>
        <p:spPr>
          <a:xfrm>
            <a:off x="8752840" y="4007485"/>
            <a:ext cx="815975"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5</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3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5" grpId="0"/>
    </p:bldLst>
  </p:timing>
</p:sld>
</file>

<file path=ppt/slides/slide23.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en-US" altLang="zh-CN" sz="2400" b="1" kern="0">
                <a:solidFill>
                  <a:srgbClr val="EE3028"/>
                </a:solidFill>
                <a:cs typeface="+mn-ea"/>
                <a:sym typeface="+mn-lt"/>
              </a:rPr>
              <a:t> </a:t>
            </a:r>
            <a:r>
              <a:rPr lang="zh-CN" altLang="en-US" sz="2400" b="1" kern="0">
                <a:solidFill>
                  <a:srgbClr val="EE3028"/>
                </a:solidFill>
                <a:cs typeface="+mn-ea"/>
                <a:sym typeface="+mn-lt"/>
              </a:rPr>
              <a:t>探究电流与电阻的关系</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pPr algn="ctr"/>
            <a:r>
              <a:rPr lang="en-US" altLang="zh-CN">
                <a:solidFill>
                  <a:schemeClr val="bg1"/>
                </a:solidFill>
                <a:sym typeface="+mn-lt"/>
              </a:rPr>
              <a:t>  </a:t>
            </a:r>
            <a:r>
              <a:rPr lang="zh-CN" altLang="en-US">
                <a:solidFill>
                  <a:schemeClr val="bg1"/>
                </a:solidFill>
                <a:sym typeface="+mn-lt"/>
              </a:rPr>
              <a:t>实验</a:t>
            </a:r>
            <a:r>
              <a:rPr lang="en-US" altLang="zh-CN">
                <a:solidFill>
                  <a:schemeClr val="bg1"/>
                </a:solidFill>
                <a:sym typeface="+mn-lt"/>
              </a:rPr>
              <a:t>2</a:t>
            </a:r>
            <a:endParaRPr lang="en-US" altLang="zh-CN">
              <a:solidFill>
                <a:schemeClr val="bg1"/>
              </a:solidFill>
              <a:sym typeface="+mn-lt"/>
            </a:endParaRPr>
          </a:p>
        </p:txBody>
      </p:sp>
      <p:sp>
        <p:nvSpPr>
          <p:cNvPr id="3" name="矩形 2"/>
          <p:cNvSpPr/>
          <p:nvPr/>
        </p:nvSpPr>
        <p:spPr>
          <a:xfrm>
            <a:off x="721360" y="988695"/>
            <a:ext cx="10800080" cy="4846320"/>
          </a:xfrm>
          <a:prstGeom prst="rect">
            <a:avLst/>
          </a:prstGeom>
        </p:spPr>
        <p:txBody>
          <a:bodyPr wrap="square">
            <a:spAutoFit/>
          </a:bodyPr>
          <a:lstStyle/>
          <a:p>
            <a:pPr algn="just">
              <a:lnSpc>
                <a:spcPct val="125000"/>
              </a:lnSpc>
              <a:buClrTx/>
              <a:buSzTx/>
              <a:buFontTx/>
            </a:pPr>
            <a:r>
              <a:rPr lang="zh-CN" altLang="en-US" sz="2400" b="1">
                <a:solidFill>
                  <a:srgbClr val="FF0000"/>
                </a:solidFill>
                <a:latin typeface="+mn-ea"/>
              </a:rPr>
              <a:t>考法总结</a:t>
            </a:r>
            <a:endParaRPr lang="zh-CN" altLang="en-US" sz="2400" b="1">
              <a:solidFill>
                <a:srgbClr val="FF0000"/>
              </a:solidFill>
              <a:latin typeface="+mn-ea"/>
            </a:endParaRPr>
          </a:p>
          <a:p>
            <a:pPr algn="just">
              <a:lnSpc>
                <a:spcPct val="150000"/>
              </a:lnSpc>
              <a:buClrTx/>
              <a:buSzTx/>
              <a:buFontTx/>
            </a:pPr>
            <a:r>
              <a:rPr lang="zh-CN" altLang="en-US" sz="2400">
                <a:latin typeface="宋体" panose="02010600030101010101" pitchFamily="2" charset="-122"/>
                <a:ea typeface="宋体" panose="02010600030101010101" pitchFamily="2" charset="-122"/>
                <a:cs typeface="宋体" panose="02010600030101010101" pitchFamily="2" charset="-122"/>
              </a:rPr>
              <a:t>有关该实验,有如下命题点:</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buClrTx/>
              <a:buSzTx/>
              <a:buFontTx/>
            </a:pPr>
            <a:r>
              <a:rPr lang="zh-CN" altLang="en-US" sz="2400">
                <a:latin typeface="宋体" panose="02010600030101010101" pitchFamily="2" charset="-122"/>
                <a:ea typeface="宋体" panose="02010600030101010101" pitchFamily="2" charset="-122"/>
                <a:cs typeface="宋体" panose="02010600030101010101" pitchFamily="2" charset="-122"/>
              </a:rPr>
              <a:t>1.【</a:t>
            </a:r>
            <a:r>
              <a:rPr lang="zh-CN" altLang="en-US" sz="2400">
                <a:latin typeface="黑体" panose="02010609060101010101" pitchFamily="49" charset="-122"/>
                <a:ea typeface="黑体" panose="02010609060101010101" pitchFamily="49" charset="-122"/>
                <a:cs typeface="宋体" panose="02010600030101010101" pitchFamily="2" charset="-122"/>
              </a:rPr>
              <a:t>实验器材</a:t>
            </a:r>
            <a:r>
              <a:rPr lang="zh-CN" altLang="en-US" sz="2400">
                <a:latin typeface="宋体" panose="02010600030101010101" pitchFamily="2" charset="-122"/>
                <a:ea typeface="宋体" panose="02010600030101010101" pitchFamily="2" charset="-122"/>
                <a:cs typeface="宋体" panose="02010600030101010101" pitchFamily="2" charset="-122"/>
              </a:rPr>
              <a:t>】</a:t>
            </a:r>
            <a:r>
              <a:rPr lang="zh-CN" altLang="en-US" sz="2400">
                <a:latin typeface="宋体" panose="02010600030101010101" pitchFamily="2" charset="-122"/>
                <a:ea typeface="宋体" panose="02010600030101010101" pitchFamily="2" charset="-122"/>
              </a:rPr>
              <a:t>电源(电压为U)、滑动变阻器、阻值不同的定值电阻、电流表、电压表、导线、开关等.</a:t>
            </a:r>
            <a:endParaRPr lang="zh-CN" altLang="en-US" sz="2400">
              <a:latin typeface="宋体" panose="02010600030101010101" pitchFamily="2" charset="-122"/>
              <a:ea typeface="宋体" panose="02010600030101010101" pitchFamily="2" charset="-122"/>
            </a:endParaRPr>
          </a:p>
          <a:p>
            <a:pPr algn="just">
              <a:lnSpc>
                <a:spcPct val="150000"/>
              </a:lnSpc>
              <a:buClrTx/>
              <a:buSzTx/>
              <a:buFontTx/>
            </a:pPr>
            <a:r>
              <a:rPr lang="zh-CN" altLang="en-US" sz="2400">
                <a:latin typeface="宋体" panose="02010600030101010101" pitchFamily="2" charset="-122"/>
                <a:ea typeface="宋体" panose="02010600030101010101" pitchFamily="2" charset="-122"/>
                <a:cs typeface="宋体" panose="02010600030101010101" pitchFamily="2" charset="-122"/>
              </a:rPr>
              <a:t>2.【</a:t>
            </a:r>
            <a:r>
              <a:rPr lang="zh-CN" altLang="en-US" sz="2400">
                <a:latin typeface="黑体" panose="02010609060101010101" pitchFamily="49" charset="-122"/>
                <a:ea typeface="黑体" panose="02010609060101010101" pitchFamily="49" charset="-122"/>
                <a:cs typeface="宋体" panose="02010600030101010101" pitchFamily="2" charset="-122"/>
              </a:rPr>
              <a:t>实验电路</a:t>
            </a:r>
            <a:r>
              <a:rPr lang="zh-CN" altLang="en-US" sz="2400">
                <a:latin typeface="宋体" panose="02010600030101010101" pitchFamily="2" charset="-122"/>
                <a:ea typeface="宋体" panose="02010600030101010101" pitchFamily="2" charset="-122"/>
                <a:cs typeface="宋体" panose="02010600030101010101" pitchFamily="2" charset="-122"/>
              </a:rPr>
              <a:t>】如图所示.</a:t>
            </a:r>
            <a:endParaRPr lang="zh-CN" altLang="en-US" sz="2400" u="wavyHeavy">
              <a:uFill>
                <a:solidFill>
                  <a:srgbClr val="FF0000"/>
                </a:solidFill>
              </a:uFill>
              <a:latin typeface="宋体" panose="02010600030101010101" pitchFamily="2" charset="-122"/>
              <a:ea typeface="宋体" panose="02010600030101010101" pitchFamily="2" charset="-122"/>
            </a:endParaRPr>
          </a:p>
          <a:p>
            <a:pPr algn="just">
              <a:lnSpc>
                <a:spcPct val="150000"/>
              </a:lnSpc>
              <a:buClrTx/>
              <a:buSzTx/>
              <a:buFontTx/>
            </a:pP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buClrTx/>
              <a:buSzTx/>
              <a:buFontTx/>
            </a:pP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buClrTx/>
              <a:buSzTx/>
              <a:buFontTx/>
            </a:pP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buClrTx/>
              <a:buSzTx/>
              <a:buFontTx/>
            </a:pPr>
            <a:r>
              <a:rPr lang="zh-CN" altLang="en-US">
                <a:latin typeface="宋体" panose="02010600030101010101" pitchFamily="2" charset="-122"/>
                <a:ea typeface="宋体" panose="02010600030101010101" pitchFamily="2" charset="-122"/>
                <a:cs typeface="宋体" panose="02010600030101010101" pitchFamily="2" charset="-122"/>
              </a:rPr>
              <a:t>                            </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pic>
        <p:nvPicPr>
          <p:cNvPr id="448" name="18WHLWJJZKBWL164.jpg" descr="id:2147492688;FounderCES"/>
          <p:cNvPicPr>
            <a:picLocks noChangeAspect="1"/>
          </p:cNvPicPr>
          <p:nvPr/>
        </p:nvPicPr>
        <p:blipFill>
          <a:blip r:embed="rId2"/>
          <a:stretch>
            <a:fillRect/>
          </a:stretch>
        </p:blipFill>
        <p:spPr>
          <a:xfrm>
            <a:off x="5375910" y="3213100"/>
            <a:ext cx="2827655" cy="2257425"/>
          </a:xfrm>
          <a:prstGeom prst="rect">
            <a:avLst/>
          </a:prstGeom>
        </p:spPr>
      </p:pic>
    </p:spTree>
  </p:cSld>
  <p:clrMapOvr>
    <a:masterClrMapping/>
  </p:clrMapOvr>
  <p:transition spd="med">
    <p:wipe dir="d"/>
  </p:transition>
  <p:timing/>
</p:sld>
</file>

<file path=ppt/slides/slide24.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en-US" altLang="zh-CN" sz="2400" b="1" kern="0">
                <a:solidFill>
                  <a:srgbClr val="EE3028"/>
                </a:solidFill>
                <a:cs typeface="+mn-ea"/>
                <a:sym typeface="+mn-lt"/>
              </a:rPr>
              <a:t>  </a:t>
            </a:r>
            <a:r>
              <a:rPr lang="zh-CN" altLang="en-US" sz="2400" b="1" kern="0">
                <a:solidFill>
                  <a:srgbClr val="EE3028"/>
                </a:solidFill>
                <a:cs typeface="+mn-ea"/>
                <a:sym typeface="+mn-lt"/>
              </a:rPr>
              <a:t>探究电流与电阻的关系</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pPr algn="ctr"/>
            <a:r>
              <a:rPr lang="en-US" altLang="zh-CN">
                <a:solidFill>
                  <a:schemeClr val="bg1"/>
                </a:solidFill>
                <a:sym typeface="+mn-lt"/>
              </a:rPr>
              <a:t>  </a:t>
            </a:r>
            <a:r>
              <a:rPr lang="zh-CN" altLang="en-US">
                <a:solidFill>
                  <a:schemeClr val="bg1"/>
                </a:solidFill>
                <a:sym typeface="+mn-lt"/>
              </a:rPr>
              <a:t>实验</a:t>
            </a:r>
            <a:r>
              <a:rPr lang="en-US" altLang="zh-CN">
                <a:solidFill>
                  <a:schemeClr val="bg1"/>
                </a:solidFill>
                <a:sym typeface="+mn-lt"/>
              </a:rPr>
              <a:t>2</a:t>
            </a:r>
            <a:endParaRPr lang="en-US" altLang="zh-CN">
              <a:solidFill>
                <a:schemeClr val="bg1"/>
              </a:solidFill>
              <a:sym typeface="+mn-lt"/>
            </a:endParaRPr>
          </a:p>
        </p:txBody>
      </p:sp>
      <p:sp>
        <p:nvSpPr>
          <p:cNvPr id="3" name="矩形 2"/>
          <p:cNvSpPr/>
          <p:nvPr/>
        </p:nvSpPr>
        <p:spPr>
          <a:xfrm>
            <a:off x="721360" y="825500"/>
            <a:ext cx="10800080" cy="4523105"/>
          </a:xfrm>
          <a:prstGeom prst="rect">
            <a:avLst/>
          </a:prstGeom>
        </p:spPr>
        <p:txBody>
          <a:bodyPr wrap="square">
            <a:spAutoFit/>
          </a:bodyPr>
          <a:lstStyle/>
          <a:p>
            <a:pPr algn="just">
              <a:lnSpc>
                <a:spcPct val="150000"/>
              </a:lnSpc>
              <a:buClrTx/>
              <a:buSzTx/>
              <a:buFontTx/>
            </a:pPr>
            <a:r>
              <a:rPr lang="zh-CN" altLang="en-US" sz="2400">
                <a:latin typeface="宋体" panose="02010600030101010101" pitchFamily="2" charset="-122"/>
                <a:ea typeface="宋体" panose="02010600030101010101" pitchFamily="2" charset="-122"/>
                <a:cs typeface="宋体" panose="02010600030101010101" pitchFamily="2" charset="-122"/>
              </a:rPr>
              <a:t>3.【</a:t>
            </a:r>
            <a:r>
              <a:rPr lang="zh-CN" altLang="en-US" sz="2400">
                <a:latin typeface="黑体" panose="02010609060101010101" pitchFamily="49" charset="-122"/>
                <a:ea typeface="黑体" panose="02010609060101010101" pitchFamily="49" charset="-122"/>
                <a:cs typeface="宋体" panose="02010600030101010101" pitchFamily="2" charset="-122"/>
              </a:rPr>
              <a:t>设计与进行实验</a:t>
            </a:r>
            <a:r>
              <a:rPr lang="zh-CN" altLang="en-US" sz="2400">
                <a:latin typeface="宋体" panose="02010600030101010101" pitchFamily="2" charset="-122"/>
                <a:ea typeface="宋体" panose="02010600030101010101" pitchFamily="2" charset="-122"/>
                <a:cs typeface="宋体" panose="02010600030101010101" pitchFamily="2" charset="-122"/>
              </a:rPr>
              <a:t>】</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buClrTx/>
              <a:buSzTx/>
              <a:buFontTx/>
            </a:pPr>
            <a:r>
              <a:rPr lang="zh-CN" altLang="en-US" sz="2400">
                <a:latin typeface="宋体" panose="02010600030101010101" pitchFamily="2" charset="-122"/>
                <a:ea typeface="宋体" panose="02010600030101010101" pitchFamily="2" charset="-122"/>
                <a:cs typeface="宋体" panose="02010600030101010101" pitchFamily="2" charset="-122"/>
              </a:rPr>
              <a:t>(1)滑动变阻器的作用:①</a:t>
            </a:r>
            <a:r>
              <a:rPr lang="zh-CN" altLang="en-US" sz="2400" u="wavyHeavy">
                <a:uFill>
                  <a:solidFill>
                    <a:srgbClr val="FF0000"/>
                  </a:solidFill>
                </a:uFill>
                <a:latin typeface="宋体" panose="02010600030101010101" pitchFamily="2" charset="-122"/>
                <a:ea typeface="宋体" panose="02010600030101010101" pitchFamily="2" charset="-122"/>
              </a:rPr>
              <a:t>保护电路</a:t>
            </a:r>
            <a:r>
              <a:rPr lang="zh-CN" altLang="en-US" sz="2400">
                <a:latin typeface="宋体" panose="02010600030101010101" pitchFamily="2" charset="-122"/>
                <a:ea typeface="宋体" panose="02010600030101010101" pitchFamily="2" charset="-122"/>
                <a:cs typeface="宋体" panose="02010600030101010101" pitchFamily="2" charset="-122"/>
              </a:rPr>
              <a:t>;②</a:t>
            </a:r>
            <a:r>
              <a:rPr lang="zh-CN" altLang="en-US" sz="2400" u="wavyHeavy">
                <a:uFill>
                  <a:solidFill>
                    <a:srgbClr val="FF0000"/>
                  </a:solidFill>
                </a:uFill>
                <a:latin typeface="宋体" panose="02010600030101010101" pitchFamily="2" charset="-122"/>
                <a:ea typeface="宋体" panose="02010600030101010101" pitchFamily="2" charset="-122"/>
              </a:rPr>
              <a:t>使定值电阻两端电压保持不变</a:t>
            </a:r>
            <a:r>
              <a:rPr lang="zh-CN" altLang="en-US" sz="2400">
                <a:latin typeface="宋体" panose="02010600030101010101" pitchFamily="2" charset="-122"/>
                <a:ea typeface="宋体" panose="02010600030101010101" pitchFamily="2" charset="-122"/>
                <a:cs typeface="宋体" panose="02010600030101010101" pitchFamily="2" charset="-122"/>
              </a:rPr>
              <a:t>.</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buClrTx/>
              <a:buSzTx/>
              <a:buFontTx/>
            </a:pPr>
            <a:r>
              <a:rPr lang="zh-CN" altLang="en-US" sz="2400">
                <a:latin typeface="宋体" panose="02010600030101010101" pitchFamily="2" charset="-122"/>
                <a:ea typeface="宋体" panose="02010600030101010101" pitchFamily="2" charset="-122"/>
                <a:cs typeface="宋体" panose="02010600030101010101" pitchFamily="2" charset="-122"/>
              </a:rPr>
              <a:t>(2)实验步骤:</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buClrTx/>
              <a:buSzTx/>
              <a:buFontTx/>
            </a:pPr>
            <a:r>
              <a:rPr lang="zh-CN" altLang="en-US" sz="2400">
                <a:latin typeface="宋体" panose="02010600030101010101" pitchFamily="2" charset="-122"/>
                <a:ea typeface="宋体" panose="02010600030101010101" pitchFamily="2" charset="-122"/>
                <a:cs typeface="宋体" panose="02010600030101010101" pitchFamily="2" charset="-122"/>
              </a:rPr>
              <a:t>①连接电路时,开关应</a:t>
            </a:r>
            <a:r>
              <a:rPr lang="zh-CN" altLang="en-US" sz="2400" u="wavyHeavy">
                <a:uFill>
                  <a:solidFill>
                    <a:srgbClr val="FF0000"/>
                  </a:solidFill>
                </a:uFill>
                <a:latin typeface="宋体" panose="02010600030101010101" pitchFamily="2" charset="-122"/>
                <a:ea typeface="宋体" panose="02010600030101010101" pitchFamily="2" charset="-122"/>
              </a:rPr>
              <a:t>断开,</a:t>
            </a:r>
            <a:r>
              <a:rPr lang="zh-CN" altLang="en-US" sz="2400">
                <a:latin typeface="宋体" panose="02010600030101010101" pitchFamily="2" charset="-122"/>
                <a:ea typeface="宋体" panose="02010600030101010101" pitchFamily="2" charset="-122"/>
                <a:cs typeface="宋体" panose="02010600030101010101" pitchFamily="2" charset="-122"/>
              </a:rPr>
              <a:t>滑片应移到滑动变阻器的</a:t>
            </a:r>
            <a:r>
              <a:rPr lang="zh-CN" altLang="en-US" sz="2400" u="wavyHeavy">
                <a:uFill>
                  <a:solidFill>
                    <a:srgbClr val="FF0000"/>
                  </a:solidFill>
                </a:uFill>
                <a:latin typeface="宋体" panose="02010600030101010101" pitchFamily="2" charset="-122"/>
                <a:ea typeface="宋体" panose="02010600030101010101" pitchFamily="2" charset="-122"/>
              </a:rPr>
              <a:t>最大阻值处;</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buClrTx/>
              <a:buSzTx/>
              <a:buFontTx/>
            </a:pPr>
            <a:r>
              <a:rPr lang="zh-CN" altLang="en-US" sz="2400">
                <a:latin typeface="宋体" panose="02010600030101010101" pitchFamily="2" charset="-122"/>
                <a:ea typeface="宋体" panose="02010600030101010101" pitchFamily="2" charset="-122"/>
                <a:cs typeface="宋体" panose="02010600030101010101" pitchFamily="2" charset="-122"/>
              </a:rPr>
              <a:t>②闭合开关,调节滑动变阻器的滑片使R两端的电压为适当值,记为U</a:t>
            </a:r>
            <a:r>
              <a:rPr lang="zh-CN" altLang="en-US" sz="2400" baseline="-25000">
                <a:latin typeface="宋体" panose="02010600030101010101" pitchFamily="2" charset="-122"/>
                <a:ea typeface="宋体" panose="02010600030101010101" pitchFamily="2" charset="-122"/>
                <a:cs typeface="宋体" panose="02010600030101010101" pitchFamily="2" charset="-122"/>
              </a:rPr>
              <a:t>R</a:t>
            </a:r>
            <a:r>
              <a:rPr lang="zh-CN" altLang="en-US" sz="2400">
                <a:latin typeface="宋体" panose="02010600030101010101" pitchFamily="2" charset="-122"/>
                <a:ea typeface="宋体" panose="02010600030101010101" pitchFamily="2" charset="-122"/>
                <a:cs typeface="宋体" panose="02010600030101010101" pitchFamily="2" charset="-122"/>
              </a:rPr>
              <a:t>,记录此时定值电阻的阻值和电流表示数;</a:t>
            </a:r>
            <a:endParaRPr lang="zh-CN" altLang="en-US" sz="2400">
              <a:latin typeface="宋体" panose="02010600030101010101" pitchFamily="2" charset="-122"/>
              <a:ea typeface="宋体" panose="02010600030101010101" pitchFamily="2" charset="-122"/>
              <a:cs typeface="宋体" panose="02010600030101010101" pitchFamily="2" charset="-122"/>
            </a:endParaRPr>
          </a:p>
          <a:p>
            <a:pPr algn="just">
              <a:lnSpc>
                <a:spcPct val="150000"/>
              </a:lnSpc>
              <a:buClrTx/>
              <a:buSzTx/>
              <a:buFontTx/>
            </a:pPr>
            <a:r>
              <a:rPr lang="zh-CN" altLang="en-US" sz="2400">
                <a:latin typeface="宋体" panose="02010600030101010101" pitchFamily="2" charset="-122"/>
                <a:ea typeface="宋体" panose="02010600030101010101" pitchFamily="2" charset="-122"/>
                <a:cs typeface="宋体" panose="02010600030101010101" pitchFamily="2" charset="-122"/>
              </a:rPr>
              <a:t>③然后换用不同阻值的定值电阻(成整数倍变化),</a:t>
            </a:r>
            <a:r>
              <a:rPr lang="zh-CN" altLang="en-US" sz="2400" u="wavyHeavy">
                <a:uFill>
                  <a:solidFill>
                    <a:srgbClr val="FF0000"/>
                  </a:solidFill>
                </a:uFill>
                <a:latin typeface="宋体" panose="02010600030101010101" pitchFamily="2" charset="-122"/>
                <a:ea typeface="宋体" panose="02010600030101010101" pitchFamily="2" charset="-122"/>
              </a:rPr>
              <a:t>调节滑动变阻器滑片,使电压表示数仍为U</a:t>
            </a:r>
            <a:r>
              <a:rPr lang="zh-CN" altLang="en-US" sz="2400" u="wavyHeavy" baseline="-25000">
                <a:uFill>
                  <a:solidFill>
                    <a:srgbClr val="FF0000"/>
                  </a:solidFill>
                </a:uFill>
                <a:latin typeface="宋体" panose="02010600030101010101" pitchFamily="2" charset="-122"/>
                <a:ea typeface="宋体" panose="02010600030101010101" pitchFamily="2" charset="-122"/>
              </a:rPr>
              <a:t>R</a:t>
            </a:r>
            <a:r>
              <a:rPr lang="zh-CN" altLang="en-US" sz="2400">
                <a:latin typeface="宋体" panose="02010600030101010101" pitchFamily="2" charset="-122"/>
                <a:ea typeface="宋体" panose="02010600030101010101" pitchFamily="2" charset="-122"/>
                <a:cs typeface="宋体" panose="02010600030101010101" pitchFamily="2" charset="-122"/>
              </a:rPr>
              <a:t>,分别记下每次定值电阻的阻值与电流表示数,记录在下表中;</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spTree>
  </p:cSld>
  <p:clrMapOvr>
    <a:masterClrMapping/>
  </p:clrMapOvr>
  <p:transition spd="med">
    <p:wipe dir="d"/>
  </p:transition>
  <p:timing/>
</p:sld>
</file>

<file path=ppt/slides/slide25.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en-US" altLang="zh-CN" sz="2400" b="1" kern="0">
                <a:solidFill>
                  <a:srgbClr val="EE3028"/>
                </a:solidFill>
                <a:cs typeface="+mn-ea"/>
                <a:sym typeface="+mn-lt"/>
              </a:rPr>
              <a:t>  </a:t>
            </a:r>
            <a:r>
              <a:rPr lang="zh-CN" altLang="en-US" sz="2400" b="1" kern="0">
                <a:solidFill>
                  <a:srgbClr val="EE3028"/>
                </a:solidFill>
                <a:cs typeface="+mn-ea"/>
                <a:sym typeface="+mn-lt"/>
              </a:rPr>
              <a:t>探究电流与电阻的关系</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pPr algn="ctr"/>
            <a:r>
              <a:rPr lang="en-US" altLang="zh-CN">
                <a:solidFill>
                  <a:schemeClr val="bg1"/>
                </a:solidFill>
                <a:sym typeface="+mn-lt"/>
              </a:rPr>
              <a:t>  </a:t>
            </a:r>
            <a:r>
              <a:rPr lang="zh-CN" altLang="en-US">
                <a:solidFill>
                  <a:schemeClr val="bg1"/>
                </a:solidFill>
                <a:sym typeface="+mn-lt"/>
              </a:rPr>
              <a:t>实验</a:t>
            </a:r>
            <a:r>
              <a:rPr lang="en-US" altLang="zh-CN">
                <a:solidFill>
                  <a:schemeClr val="bg1"/>
                </a:solidFill>
                <a:sym typeface="+mn-lt"/>
              </a:rPr>
              <a:t>2</a:t>
            </a:r>
            <a:endParaRPr lang="en-US" altLang="zh-CN">
              <a:solidFill>
                <a:schemeClr val="bg1"/>
              </a:solidFill>
              <a:sym typeface="+mn-lt"/>
            </a:endParaRPr>
          </a:p>
        </p:txBody>
      </p:sp>
      <p:sp>
        <p:nvSpPr>
          <p:cNvPr id="3" name="矩形 2"/>
          <p:cNvSpPr/>
          <p:nvPr/>
        </p:nvSpPr>
        <p:spPr>
          <a:xfrm>
            <a:off x="695960" y="2365375"/>
            <a:ext cx="10800080" cy="1753235"/>
          </a:xfrm>
          <a:prstGeom prst="rect">
            <a:avLst/>
          </a:prstGeom>
        </p:spPr>
        <p:txBody>
          <a:bodyPr wrap="square">
            <a:spAutoFit/>
          </a:bodyPr>
          <a:lstStyle/>
          <a:p>
            <a:pPr algn="just">
              <a:lnSpc>
                <a:spcPct val="150000"/>
              </a:lnSpc>
              <a:buClrTx/>
              <a:buSzTx/>
              <a:buFontTx/>
            </a:pPr>
            <a:r>
              <a:rPr lang="zh-CN" altLang="en-US" sz="2400">
                <a:latin typeface="宋体" panose="02010600030101010101" pitchFamily="2" charset="-122"/>
                <a:ea typeface="宋体" panose="02010600030101010101" pitchFamily="2" charset="-122"/>
              </a:rPr>
              <a:t>④分析数据:分析电流与电阻存在怎样的定量关系.</a:t>
            </a:r>
            <a:endParaRPr lang="zh-CN" altLang="en-US" sz="2400">
              <a:latin typeface="宋体" panose="02010600030101010101" pitchFamily="2" charset="-122"/>
              <a:ea typeface="宋体" panose="02010600030101010101" pitchFamily="2" charset="-122"/>
            </a:endParaRPr>
          </a:p>
          <a:p>
            <a:pPr algn="just">
              <a:lnSpc>
                <a:spcPct val="150000"/>
              </a:lnSpc>
              <a:buClrTx/>
              <a:buSzTx/>
              <a:buFontTx/>
            </a:pPr>
            <a:r>
              <a:rPr lang="zh-CN" altLang="en-US" sz="2400">
                <a:latin typeface="宋体" panose="02010600030101010101" pitchFamily="2" charset="-122"/>
                <a:ea typeface="宋体" panose="02010600030101010101" pitchFamily="2" charset="-122"/>
              </a:rPr>
              <a:t>方法1:图像法.作出定值电阻的I-R图像或I-图像进行分析(如图).</a:t>
            </a:r>
            <a:endParaRPr lang="zh-CN" altLang="en-US" sz="2400">
              <a:latin typeface="宋体" panose="02010600030101010101" pitchFamily="2" charset="-122"/>
              <a:ea typeface="宋体" panose="02010600030101010101" pitchFamily="2" charset="-122"/>
            </a:endParaRPr>
          </a:p>
          <a:p>
            <a:pPr algn="just">
              <a:lnSpc>
                <a:spcPct val="150000"/>
              </a:lnSpc>
              <a:buClrTx/>
              <a:buSzTx/>
              <a:buFontTx/>
            </a:pPr>
            <a:r>
              <a:rPr lang="zh-CN" altLang="en-US" sz="2400">
                <a:latin typeface="宋体" panose="02010600030101010101" pitchFamily="2" charset="-122"/>
                <a:ea typeface="宋体" panose="02010600030101010101" pitchFamily="2" charset="-122"/>
              </a:rPr>
              <a:t>方法2:求出I与R的乘积,观察是否为定值.</a:t>
            </a:r>
            <a:endParaRPr lang="zh-CN" altLang="en-US" sz="2400">
              <a:latin typeface="宋体" panose="02010600030101010101" pitchFamily="2" charset="-122"/>
              <a:ea typeface="宋体" panose="02010600030101010101" pitchFamily="2" charset="-122"/>
            </a:endParaRPr>
          </a:p>
        </p:txBody>
      </p:sp>
      <p:graphicFrame>
        <p:nvGraphicFramePr>
          <p:cNvPr id="2" name="表格 1"/>
          <p:cNvGraphicFramePr>
            <a:graphicFrameLocks noGrp="1"/>
          </p:cNvGraphicFramePr>
          <p:nvPr>
            <p:custDataLst>
              <p:tags r:id="rId2"/>
            </p:custDataLst>
          </p:nvPr>
        </p:nvGraphicFramePr>
        <p:xfrm>
          <a:off x="3582035" y="1024890"/>
          <a:ext cx="5670550" cy="1373505"/>
        </p:xfrm>
        <a:graphic>
          <a:graphicData uri="http://schemas.openxmlformats.org/drawingml/2006/table">
            <a:tbl>
              <a:tblPr firstRow="1" bandRow="1">
                <a:tableStyleId>{5940675A-B579-460E-94D1-54222C63F5DA}</a:tableStyleId>
              </a:tblPr>
              <a:tblGrid>
                <a:gridCol w="1232535"/>
                <a:gridCol w="739775"/>
                <a:gridCol w="739775"/>
                <a:gridCol w="739775"/>
                <a:gridCol w="739140"/>
                <a:gridCol w="739775"/>
                <a:gridCol w="739775"/>
              </a:tblGrid>
              <a:tr h="457835">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实验次数</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1</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2</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3</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4</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5</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6</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457835">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电阻</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R</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/Ω</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 </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 </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 </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 </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 </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 </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457835">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电流</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I</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/A</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 </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 </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 </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 </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 </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a:buNone/>
                      </a:pP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bl>
          </a:graphicData>
        </a:graphic>
      </p:graphicFrame>
      <p:pic>
        <p:nvPicPr>
          <p:cNvPr id="449" name="18WHLWJJZKBWL165.jpg" descr="id:2147492703;FounderCES"/>
          <p:cNvPicPr>
            <a:picLocks noChangeAspect="1"/>
          </p:cNvPicPr>
          <p:nvPr/>
        </p:nvPicPr>
        <p:blipFill>
          <a:blip r:embed="rId3"/>
          <a:stretch>
            <a:fillRect/>
          </a:stretch>
        </p:blipFill>
        <p:spPr>
          <a:xfrm>
            <a:off x="3582035" y="4118610"/>
            <a:ext cx="5840095" cy="2023110"/>
          </a:xfrm>
          <a:prstGeom prst="rect">
            <a:avLst/>
          </a:prstGeom>
        </p:spPr>
      </p:pic>
    </p:spTree>
  </p:cSld>
  <p:clrMapOvr>
    <a:masterClrMapping/>
  </p:clrMapOvr>
  <p:transition spd="med">
    <p:wipe dir="d"/>
  </p:transition>
  <p:timing/>
</p:sld>
</file>

<file path=ppt/slides/slide26.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en-US" altLang="zh-CN" sz="2400" b="1" kern="0">
                <a:solidFill>
                  <a:srgbClr val="EE3028"/>
                </a:solidFill>
                <a:cs typeface="+mn-ea"/>
                <a:sym typeface="+mn-lt"/>
              </a:rPr>
              <a:t>  </a:t>
            </a:r>
            <a:r>
              <a:rPr lang="zh-CN" altLang="en-US" sz="2400" b="1" kern="0">
                <a:solidFill>
                  <a:srgbClr val="EE3028"/>
                </a:solidFill>
                <a:cs typeface="+mn-ea"/>
                <a:sym typeface="+mn-lt"/>
              </a:rPr>
              <a:t>探究电流与电阻的关系</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pPr algn="ctr"/>
            <a:r>
              <a:rPr lang="en-US" altLang="zh-CN">
                <a:solidFill>
                  <a:schemeClr val="bg1"/>
                </a:solidFill>
                <a:sym typeface="+mn-lt"/>
              </a:rPr>
              <a:t>  </a:t>
            </a:r>
            <a:r>
              <a:rPr lang="zh-CN" altLang="en-US">
                <a:solidFill>
                  <a:schemeClr val="bg1"/>
                </a:solidFill>
                <a:sym typeface="+mn-lt"/>
              </a:rPr>
              <a:t>实验</a:t>
            </a:r>
            <a:r>
              <a:rPr lang="en-US" altLang="zh-CN">
                <a:solidFill>
                  <a:schemeClr val="bg1"/>
                </a:solidFill>
                <a:sym typeface="+mn-lt"/>
              </a:rPr>
              <a:t>2</a:t>
            </a:r>
            <a:endParaRPr lang="en-US" altLang="zh-CN">
              <a:solidFill>
                <a:schemeClr val="bg1"/>
              </a:solidFill>
              <a:sym typeface="+mn-lt"/>
            </a:endParaRPr>
          </a:p>
        </p:txBody>
      </p:sp>
      <p:sp>
        <p:nvSpPr>
          <p:cNvPr id="3" name="矩形 2"/>
          <p:cNvSpPr/>
          <p:nvPr/>
        </p:nvSpPr>
        <p:spPr>
          <a:xfrm>
            <a:off x="695960" y="793750"/>
            <a:ext cx="10800080" cy="5224780"/>
          </a:xfrm>
          <a:prstGeom prst="rect">
            <a:avLst/>
          </a:prstGeom>
        </p:spPr>
        <p:txBody>
          <a:bodyPr wrap="square">
            <a:spAutoFit/>
          </a:bodyPr>
          <a:lstStyle/>
          <a:p>
            <a:pPr algn="just">
              <a:lnSpc>
                <a:spcPct val="150000"/>
              </a:lnSpc>
              <a:buClrTx/>
              <a:buSzTx/>
              <a:buFontTx/>
            </a:pPr>
            <a:r>
              <a:rPr lang="zh-CN" altLang="en-US" sz="2400">
                <a:latin typeface="黑体" panose="02010609060101010101" pitchFamily="49" charset="-122"/>
                <a:ea typeface="黑体" panose="02010609060101010101" pitchFamily="49" charset="-122"/>
                <a:cs typeface="宋体" panose="02010600030101010101" pitchFamily="2" charset="-122"/>
              </a:rPr>
              <a:t>4.【交流与反思】</a:t>
            </a:r>
            <a:endParaRPr lang="zh-CN" altLang="en-US" sz="2400">
              <a:latin typeface="黑体" panose="02010609060101010101" pitchFamily="49" charset="-122"/>
              <a:ea typeface="黑体" panose="02010609060101010101" pitchFamily="49" charset="-122"/>
              <a:cs typeface="宋体" panose="02010600030101010101" pitchFamily="2" charset="-122"/>
            </a:endParaRPr>
          </a:p>
          <a:p>
            <a:pPr algn="just">
              <a:lnSpc>
                <a:spcPct val="150000"/>
              </a:lnSpc>
              <a:buClrTx/>
              <a:buSzTx/>
              <a:buFontTx/>
            </a:pPr>
            <a:r>
              <a:rPr lang="zh-CN" altLang="en-US" sz="2400">
                <a:latin typeface="宋体" panose="02010600030101010101" pitchFamily="2" charset="-122"/>
                <a:ea typeface="宋体" panose="02010600030101010101" pitchFamily="2" charset="-122"/>
              </a:rPr>
              <a:t>(1)进行实验时,换接阻值较大的定值电阻接入电路后,应调节滑片使滑动变阻器连入电路的阻值</a:t>
            </a:r>
            <a:r>
              <a:rPr lang="zh-CN" altLang="en-US" sz="2400" u="wavyHeavy">
                <a:uFill>
                  <a:solidFill>
                    <a:srgbClr val="FF0000"/>
                  </a:solidFill>
                </a:uFill>
                <a:latin typeface="宋体" panose="02010600030101010101" pitchFamily="2" charset="-122"/>
                <a:ea typeface="宋体" panose="02010600030101010101" pitchFamily="2" charset="-122"/>
              </a:rPr>
              <a:t>增大</a:t>
            </a:r>
            <a:r>
              <a:rPr lang="zh-CN" altLang="en-US" sz="2400">
                <a:latin typeface="宋体" panose="02010600030101010101" pitchFamily="2" charset="-122"/>
                <a:ea typeface="宋体" panose="02010600030101010101" pitchFamily="2" charset="-122"/>
              </a:rPr>
              <a:t>,使电压表示数仍为U</a:t>
            </a:r>
            <a:r>
              <a:rPr lang="zh-CN" altLang="en-US" sz="2400" baseline="-25000">
                <a:latin typeface="宋体" panose="02010600030101010101" pitchFamily="2" charset="-122"/>
                <a:ea typeface="宋体" panose="02010600030101010101" pitchFamily="2" charset="-122"/>
              </a:rPr>
              <a:t>R</a:t>
            </a:r>
            <a:r>
              <a:rPr lang="zh-CN" altLang="en-US" sz="2400">
                <a:latin typeface="宋体" panose="02010600030101010101" pitchFamily="2" charset="-122"/>
                <a:ea typeface="宋体" panose="02010600030101010101" pitchFamily="2" charset="-122"/>
              </a:rPr>
              <a:t>.</a:t>
            </a:r>
            <a:endParaRPr lang="zh-CN" altLang="en-US" sz="2400">
              <a:latin typeface="宋体" panose="02010600030101010101" pitchFamily="2" charset="-122"/>
              <a:ea typeface="宋体" panose="02010600030101010101" pitchFamily="2" charset="-122"/>
            </a:endParaRPr>
          </a:p>
          <a:p>
            <a:pPr algn="just">
              <a:lnSpc>
                <a:spcPct val="150000"/>
              </a:lnSpc>
              <a:buClrTx/>
              <a:buSzTx/>
              <a:buFontTx/>
            </a:pPr>
            <a:r>
              <a:rPr lang="zh-CN" altLang="en-US" sz="2400">
                <a:latin typeface="宋体" panose="02010600030101010101" pitchFamily="2" charset="-122"/>
                <a:ea typeface="宋体" panose="02010600030101010101" pitchFamily="2" charset="-122"/>
              </a:rPr>
              <a:t>(2)实验中,若将电压表并联在了滑动变阻器两端,仍能得到正确的实验结论.</a:t>
            </a:r>
            <a:endParaRPr lang="zh-CN" altLang="en-US" sz="2400">
              <a:latin typeface="宋体" panose="02010600030101010101" pitchFamily="2" charset="-122"/>
              <a:ea typeface="宋体" panose="02010600030101010101" pitchFamily="2" charset="-122"/>
            </a:endParaRPr>
          </a:p>
          <a:p>
            <a:pPr algn="just">
              <a:lnSpc>
                <a:spcPct val="150000"/>
              </a:lnSpc>
              <a:buClrTx/>
              <a:buSzTx/>
              <a:buFontTx/>
            </a:pPr>
            <a:r>
              <a:rPr lang="zh-CN" altLang="en-US" sz="2400">
                <a:latin typeface="宋体" panose="02010600030101010101" pitchFamily="2" charset="-122"/>
                <a:ea typeface="宋体" panose="02010600030101010101" pitchFamily="2" charset="-122"/>
              </a:rPr>
              <a:t>(3)实验改进:不断更换电阻比较麻烦,可将定值电阻换为阻值可调的电阻箱.</a:t>
            </a:r>
            <a:endParaRPr lang="zh-CN" altLang="en-US" sz="2400">
              <a:latin typeface="宋体" panose="02010600030101010101" pitchFamily="2" charset="-122"/>
              <a:ea typeface="宋体" panose="02010600030101010101" pitchFamily="2" charset="-122"/>
            </a:endParaRPr>
          </a:p>
          <a:p>
            <a:pPr algn="just">
              <a:lnSpc>
                <a:spcPct val="150000"/>
              </a:lnSpc>
              <a:buClrTx/>
              <a:buSzTx/>
              <a:buFontTx/>
            </a:pPr>
            <a:r>
              <a:rPr lang="zh-CN" altLang="en-US" sz="2400">
                <a:latin typeface="宋体" panose="02010600030101010101" pitchFamily="2" charset="-122"/>
                <a:ea typeface="宋体" panose="02010600030101010101" pitchFamily="2" charset="-122"/>
              </a:rPr>
              <a:t>(4)滑动变阻器的选取:滑动变阻器的最大阻值应大于或等于      R</a:t>
            </a:r>
            <a:r>
              <a:rPr lang="zh-CN" altLang="en-US" sz="2400" baseline="-25000">
                <a:latin typeface="宋体" panose="02010600030101010101" pitchFamily="2" charset="-122"/>
                <a:ea typeface="宋体" panose="02010600030101010101" pitchFamily="2" charset="-122"/>
              </a:rPr>
              <a:t>max</a:t>
            </a:r>
            <a:r>
              <a:rPr lang="zh-CN" altLang="en-US" sz="2400">
                <a:latin typeface="宋体" panose="02010600030101010101" pitchFamily="2" charset="-122"/>
                <a:ea typeface="宋体" panose="02010600030101010101" pitchFamily="2" charset="-122"/>
              </a:rPr>
              <a:t>.(R</a:t>
            </a:r>
            <a:r>
              <a:rPr lang="zh-CN" altLang="en-US" sz="2400" baseline="-25000">
                <a:latin typeface="宋体" panose="02010600030101010101" pitchFamily="2" charset="-122"/>
                <a:ea typeface="宋体" panose="02010600030101010101" pitchFamily="2" charset="-122"/>
              </a:rPr>
              <a:t>max</a:t>
            </a:r>
            <a:r>
              <a:rPr lang="zh-CN" altLang="en-US" sz="2400">
                <a:latin typeface="宋体" panose="02010600030101010101" pitchFamily="2" charset="-122"/>
                <a:ea typeface="宋体" panose="02010600030101010101" pitchFamily="2" charset="-122"/>
              </a:rPr>
              <a:t>是接入电路的定值电阻的最大阻值)</a:t>
            </a:r>
            <a:endParaRPr lang="zh-CN" altLang="en-US" sz="2400">
              <a:latin typeface="宋体" panose="02010600030101010101" pitchFamily="2" charset="-122"/>
              <a:ea typeface="宋体" panose="02010600030101010101" pitchFamily="2" charset="-122"/>
            </a:endParaRPr>
          </a:p>
          <a:p>
            <a:pPr algn="just">
              <a:lnSpc>
                <a:spcPct val="170000"/>
              </a:lnSpc>
              <a:spcBef>
                <a:spcPct val="0"/>
              </a:spcBef>
              <a:spcAft>
                <a:spcPct val="0"/>
              </a:spcAft>
              <a:buClrTx/>
              <a:buSzTx/>
              <a:buFontTx/>
            </a:pPr>
            <a:r>
              <a:rPr lang="zh-CN" altLang="en-US" sz="2400">
                <a:latin typeface="宋体" panose="02010600030101010101" pitchFamily="2" charset="-122"/>
                <a:ea typeface="宋体" panose="02010600030101010101" pitchFamily="2" charset="-122"/>
              </a:rPr>
              <a:t>(5)定值电阻最大阻值的确定:R</a:t>
            </a:r>
            <a:r>
              <a:rPr lang="zh-CN" altLang="en-US" sz="2400" baseline="-25000">
                <a:latin typeface="宋体" panose="02010600030101010101" pitchFamily="2" charset="-122"/>
                <a:ea typeface="宋体" panose="02010600030101010101" pitchFamily="2" charset="-122"/>
              </a:rPr>
              <a:t>max</a:t>
            </a:r>
            <a:r>
              <a:rPr lang="zh-CN" altLang="en-US" sz="2400">
                <a:latin typeface="宋体" panose="02010600030101010101" pitchFamily="2" charset="-122"/>
                <a:ea typeface="宋体" panose="02010600030101010101" pitchFamily="2" charset="-122"/>
              </a:rPr>
              <a:t>=       R</a:t>
            </a:r>
            <a:r>
              <a:rPr lang="zh-CN" altLang="en-US" sz="2400" baseline="-25000">
                <a:latin typeface="宋体" panose="02010600030101010101" pitchFamily="2" charset="-122"/>
                <a:ea typeface="宋体" panose="02010600030101010101" pitchFamily="2" charset="-122"/>
              </a:rPr>
              <a:t>滑max</a:t>
            </a:r>
            <a:r>
              <a:rPr lang="zh-CN" altLang="en-US" sz="2400">
                <a:latin typeface="宋体" panose="02010600030101010101" pitchFamily="2" charset="-122"/>
                <a:ea typeface="宋体" panose="02010600030101010101" pitchFamily="2" charset="-122"/>
              </a:rPr>
              <a:t>.(R</a:t>
            </a:r>
            <a:r>
              <a:rPr lang="zh-CN" altLang="en-US" sz="2400" baseline="-25000">
                <a:latin typeface="宋体" panose="02010600030101010101" pitchFamily="2" charset="-122"/>
                <a:ea typeface="宋体" panose="02010600030101010101" pitchFamily="2" charset="-122"/>
              </a:rPr>
              <a:t>滑max</a:t>
            </a:r>
            <a:r>
              <a:rPr lang="zh-CN" altLang="en-US" sz="2400">
                <a:latin typeface="宋体" panose="02010600030101010101" pitchFamily="2" charset="-122"/>
                <a:ea typeface="宋体" panose="02010600030101010101" pitchFamily="2" charset="-122"/>
              </a:rPr>
              <a:t>是滑动变阻器的最大阻值)</a:t>
            </a:r>
            <a:endParaRPr lang="zh-CN" altLang="en-US" sz="2400">
              <a:latin typeface="宋体" panose="02010600030101010101" pitchFamily="2" charset="-122"/>
              <a:ea typeface="宋体" panose="02010600030101010101" pitchFamily="2" charset="-122"/>
            </a:endParaRPr>
          </a:p>
          <a:p>
            <a:pPr algn="just">
              <a:lnSpc>
                <a:spcPct val="170000"/>
              </a:lnSpc>
              <a:spcBef>
                <a:spcPct val="0"/>
              </a:spcBef>
              <a:spcAft>
                <a:spcPct val="0"/>
              </a:spcAft>
              <a:buClrTx/>
              <a:buSzTx/>
              <a:buFontTx/>
            </a:pPr>
            <a:r>
              <a:rPr lang="zh-CN" altLang="en-US" sz="2400">
                <a:latin typeface="黑体" panose="02010609060101010101" pitchFamily="49" charset="-122"/>
                <a:ea typeface="黑体" panose="02010609060101010101" pitchFamily="49" charset="-122"/>
                <a:cs typeface="宋体" panose="02010600030101010101" pitchFamily="2" charset="-122"/>
                <a:sym typeface="+mn-ea"/>
              </a:rPr>
              <a:t>5.【实验结论】</a:t>
            </a:r>
            <a:r>
              <a:rPr lang="zh-CN" altLang="en-US" sz="2400" u="wavyHeavy">
                <a:uFill>
                  <a:solidFill>
                    <a:srgbClr val="FF0000"/>
                  </a:solidFill>
                </a:uFill>
                <a:latin typeface="宋体" panose="02010600030101010101" pitchFamily="2" charset="-122"/>
                <a:ea typeface="宋体" panose="02010600030101010101" pitchFamily="2" charset="-122"/>
                <a:sym typeface="+mn-ea"/>
              </a:rPr>
              <a:t>在电压一定的情况下,通过导体的电流与导体的电阻成反比</a:t>
            </a:r>
            <a:r>
              <a:rPr lang="zh-CN" altLang="en-US" sz="2400">
                <a:latin typeface="宋体" panose="02010600030101010101" pitchFamily="2" charset="-122"/>
                <a:ea typeface="宋体" panose="02010600030101010101" pitchFamily="2" charset="-122"/>
                <a:cs typeface="宋体" panose="02010600030101010101" pitchFamily="2" charset="-122"/>
                <a:sym typeface="+mn-ea"/>
              </a:rPr>
              <a:t>.</a:t>
            </a:r>
            <a:endParaRPr lang="zh-CN" altLang="en-US" sz="2400">
              <a:latin typeface="宋体" panose="02010600030101010101" pitchFamily="2" charset="-122"/>
              <a:ea typeface="宋体" panose="02010600030101010101" pitchFamily="2" charset="-122"/>
              <a:cs typeface="宋体" panose="02010600030101010101" pitchFamily="2" charset="-122"/>
            </a:endParaRPr>
          </a:p>
        </p:txBody>
      </p:sp>
      <p:pic>
        <p:nvPicPr>
          <p:cNvPr id="4" name="图片 3"/>
          <p:cNvPicPr>
            <a:picLocks noChangeAspect="1"/>
          </p:cNvPicPr>
          <p:nvPr/>
        </p:nvPicPr>
        <p:blipFill>
          <a:blip r:embed="rId2"/>
          <a:stretch>
            <a:fillRect/>
          </a:stretch>
        </p:blipFill>
        <p:spPr>
          <a:xfrm>
            <a:off x="8982075" y="3589655"/>
            <a:ext cx="790575" cy="790575"/>
          </a:xfrm>
          <a:prstGeom prst="rect">
            <a:avLst/>
          </a:prstGeom>
        </p:spPr>
      </p:pic>
      <p:pic>
        <p:nvPicPr>
          <p:cNvPr id="5" name="图片 4"/>
          <p:cNvPicPr>
            <a:picLocks noChangeAspect="1"/>
          </p:cNvPicPr>
          <p:nvPr/>
        </p:nvPicPr>
        <p:blipFill>
          <a:blip r:embed="rId3"/>
          <a:stretch>
            <a:fillRect/>
          </a:stretch>
        </p:blipFill>
        <p:spPr>
          <a:xfrm>
            <a:off x="5517515" y="4679315"/>
            <a:ext cx="781050" cy="809625"/>
          </a:xfrm>
          <a:prstGeom prst="rect">
            <a:avLst/>
          </a:prstGeom>
        </p:spPr>
      </p:pic>
    </p:spTree>
  </p:cSld>
  <p:clrMapOvr>
    <a:masterClrMapping/>
  </p:clrMapOvr>
  <p:transition spd="med">
    <p:wipe dir="d"/>
  </p:transition>
  <p:timing/>
</p:sld>
</file>

<file path=ppt/slides/slide27.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en-US" altLang="zh-CN" sz="2400" b="1" kern="0">
                <a:solidFill>
                  <a:srgbClr val="EE3028"/>
                </a:solidFill>
                <a:cs typeface="+mn-ea"/>
                <a:sym typeface="+mn-lt"/>
              </a:rPr>
              <a:t>  </a:t>
            </a:r>
            <a:r>
              <a:rPr lang="zh-CN" altLang="en-US" sz="2400" b="1" kern="0">
                <a:solidFill>
                  <a:srgbClr val="EE3028"/>
                </a:solidFill>
                <a:cs typeface="+mn-ea"/>
                <a:sym typeface="+mn-lt"/>
              </a:rPr>
              <a:t>探究电流与电阻的关系</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pPr algn="ctr"/>
            <a:r>
              <a:rPr lang="en-US" altLang="zh-CN">
                <a:solidFill>
                  <a:schemeClr val="bg1"/>
                </a:solidFill>
                <a:sym typeface="+mn-lt"/>
              </a:rPr>
              <a:t>  </a:t>
            </a:r>
            <a:r>
              <a:rPr lang="zh-CN" altLang="en-US">
                <a:solidFill>
                  <a:schemeClr val="bg1"/>
                </a:solidFill>
                <a:sym typeface="+mn-lt"/>
              </a:rPr>
              <a:t>实验</a:t>
            </a:r>
            <a:r>
              <a:rPr lang="en-US" altLang="zh-CN">
                <a:solidFill>
                  <a:schemeClr val="bg1"/>
                </a:solidFill>
                <a:sym typeface="+mn-lt"/>
              </a:rPr>
              <a:t>2</a:t>
            </a:r>
            <a:endParaRPr lang="en-US" altLang="zh-CN">
              <a:solidFill>
                <a:schemeClr val="bg1"/>
              </a:solidFill>
              <a:sym typeface="+mn-lt"/>
            </a:endParaRPr>
          </a:p>
        </p:txBody>
      </p:sp>
      <p:sp>
        <p:nvSpPr>
          <p:cNvPr id="3" name="矩形 2"/>
          <p:cNvSpPr/>
          <p:nvPr/>
        </p:nvSpPr>
        <p:spPr>
          <a:xfrm>
            <a:off x="721360" y="758825"/>
            <a:ext cx="10800080" cy="5634990"/>
          </a:xfrm>
          <a:prstGeom prst="rect">
            <a:avLst/>
          </a:prstGeom>
        </p:spPr>
        <p:txBody>
          <a:bodyPr wrap="square">
            <a:spAutoFit/>
          </a:bodyPr>
          <a:lstStyle/>
          <a:p>
            <a:pPr algn="just">
              <a:lnSpc>
                <a:spcPct val="125000"/>
              </a:lnSpc>
              <a:buClrTx/>
              <a:buSzTx/>
              <a:buFontTx/>
            </a:pPr>
            <a:r>
              <a:rPr lang="zh-CN" altLang="en-US" sz="2400" b="1">
                <a:solidFill>
                  <a:srgbClr val="FF0000"/>
                </a:solidFill>
                <a:latin typeface="+mn-ea"/>
              </a:rPr>
              <a:t>一题通关</a:t>
            </a:r>
            <a:endParaRPr lang="zh-CN" altLang="en-US" sz="2400" b="1">
              <a:solidFill>
                <a:srgbClr val="FF0000"/>
              </a:solidFill>
              <a:latin typeface="+mn-ea"/>
            </a:endParaRPr>
          </a:p>
          <a:p>
            <a:pPr algn="just">
              <a:lnSpc>
                <a:spcPct val="140000"/>
              </a:lnSpc>
              <a:spcBef>
                <a:spcPct val="0"/>
              </a:spcBef>
              <a:spcAft>
                <a:spcPct val="0"/>
              </a:spcAft>
              <a:buClrTx/>
              <a:buSzTx/>
              <a:buFontTx/>
            </a:pPr>
            <a:r>
              <a:rPr lang="zh-CN" sz="2400">
                <a:solidFill>
                  <a:srgbClr val="000000"/>
                </a:solidFill>
                <a:latin typeface="黑体" panose="02010609060101010101" pitchFamily="49" charset="-122"/>
                <a:ea typeface="黑体" panose="02010609060101010101" pitchFamily="49" charset="-122"/>
                <a:cs typeface="创艺简中圆" charset="0"/>
                <a:sym typeface="+mn-ea"/>
              </a:rPr>
              <a:t>例</a:t>
            </a:r>
            <a:r>
              <a:rPr lang="en-US" sz="2400">
                <a:solidFill>
                  <a:srgbClr val="000000"/>
                </a:solidFill>
                <a:latin typeface="NEU-BZ-S92" charset="0"/>
                <a:ea typeface="方正书宋_GBK" panose="03000509000000000000" charset="-122"/>
                <a:cs typeface="Times New Roman" panose="02020603050405020304" pitchFamily="18" charset="0"/>
                <a:sym typeface="+mn-ea"/>
              </a:rPr>
              <a:t> </a:t>
            </a: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小华为了探究“电流与电阻的关系”,设计了如图甲所示的实验电路.实验室中可选用的器材有:两节新干电池,电流表、电压表各一只,开关一个,阻值分别为10 Ω、20 Ω、30 Ω、50 Ω的定值电阻各一个,滑动变阻器一个,导线若干.</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a:p>
            <a:pPr algn="just">
              <a:lnSpc>
                <a:spcPct val="140000"/>
              </a:lnSpc>
              <a:spcBef>
                <a:spcPct val="0"/>
              </a:spcBef>
              <a:spcAft>
                <a:spcPct val="0"/>
              </a:spcAft>
              <a:buClrTx/>
              <a:buSzTx/>
              <a:buFontTx/>
            </a:pP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a:p>
            <a:pPr algn="just">
              <a:lnSpc>
                <a:spcPct val="140000"/>
              </a:lnSpc>
              <a:spcBef>
                <a:spcPct val="0"/>
              </a:spcBef>
              <a:spcAft>
                <a:spcPct val="0"/>
              </a:spcAft>
              <a:buClrTx/>
              <a:buSzTx/>
              <a:buFontTx/>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a:p>
            <a:pPr algn="just">
              <a:lnSpc>
                <a:spcPct val="140000"/>
              </a:lnSpc>
              <a:spcBef>
                <a:spcPct val="0"/>
              </a:spcBef>
              <a:spcAft>
                <a:spcPct val="0"/>
              </a:spcAft>
              <a:buClrTx/>
              <a:buSzTx/>
              <a:buFontTx/>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a:p>
            <a:pPr algn="just">
              <a:lnSpc>
                <a:spcPct val="140000"/>
              </a:lnSpc>
              <a:spcBef>
                <a:spcPct val="0"/>
              </a:spcBef>
              <a:spcAft>
                <a:spcPct val="0"/>
              </a:spcAft>
              <a:buClrTx/>
              <a:buSzTx/>
              <a:buFontTx/>
            </a:pP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a:p>
            <a:pPr algn="just">
              <a:lnSpc>
                <a:spcPct val="140000"/>
              </a:lnSpc>
              <a:spcBef>
                <a:spcPct val="0"/>
              </a:spcBef>
              <a:spcAft>
                <a:spcPct val="0"/>
              </a:spcAft>
              <a:buClrTx/>
              <a:buSzTx/>
              <a:buFontTx/>
            </a:pPr>
            <a:r>
              <a:rPr sz="20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甲　　　　　　　　　　　　乙</a:t>
            </a:r>
            <a:endParaRPr sz="20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a:p>
            <a:pPr algn="just">
              <a:lnSpc>
                <a:spcPct val="140000"/>
              </a:lnSpc>
              <a:spcBef>
                <a:spcPct val="0"/>
              </a:spcBef>
              <a:spcAft>
                <a:spcPct val="0"/>
              </a:spcAft>
              <a:buClrTx/>
              <a:buSzTx/>
              <a:buFontTx/>
            </a:pPr>
            <a:r>
              <a:rPr sz="2400">
                <a:solidFill>
                  <a:srgbClr val="000000"/>
                </a:solidFill>
                <a:latin typeface="黑体" panose="02010609060101010101" pitchFamily="49" charset="-122"/>
                <a:ea typeface="黑体" panose="02010609060101010101" pitchFamily="49" charset="-122"/>
                <a:cs typeface="宋体" panose="02010600030101010101" pitchFamily="2" charset="-122"/>
                <a:sym typeface="+mn-ea"/>
              </a:rPr>
              <a:t>【基础设问】</a:t>
            </a:r>
            <a:endParaRPr sz="2400">
              <a:solidFill>
                <a:srgbClr val="000000"/>
              </a:solidFill>
              <a:latin typeface="黑体" panose="02010609060101010101" pitchFamily="49" charset="-122"/>
              <a:ea typeface="黑体" panose="02010609060101010101" pitchFamily="49" charset="-122"/>
              <a:cs typeface="宋体" panose="02010600030101010101" pitchFamily="2" charset="-122"/>
              <a:sym typeface="+mn-ea"/>
            </a:endParaRPr>
          </a:p>
          <a:p>
            <a:pPr algn="just">
              <a:lnSpc>
                <a:spcPct val="140000"/>
              </a:lnSpc>
              <a:spcBef>
                <a:spcPct val="0"/>
              </a:spcBef>
              <a:spcAft>
                <a:spcPct val="0"/>
              </a:spcAft>
              <a:buClrTx/>
              <a:buSzTx/>
              <a:buFontTx/>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(1)请你用笔画线代替导线,将图乙中的实物电路连接完整.</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p:txBody>
      </p:sp>
      <p:pic>
        <p:nvPicPr>
          <p:cNvPr id="452" name="18WHLWJJZKBWL166.jpg" descr="id:2147492724;FounderCES"/>
          <p:cNvPicPr>
            <a:picLocks noChangeAspect="1"/>
          </p:cNvPicPr>
          <p:nvPr/>
        </p:nvPicPr>
        <p:blipFill>
          <a:blip r:embed="rId2"/>
          <a:stretch>
            <a:fillRect/>
          </a:stretch>
        </p:blipFill>
        <p:spPr>
          <a:xfrm>
            <a:off x="2033905" y="2795270"/>
            <a:ext cx="5455920" cy="2058035"/>
          </a:xfrm>
          <a:prstGeom prst="rect">
            <a:avLst/>
          </a:prstGeom>
        </p:spPr>
      </p:pic>
      <p:pic>
        <p:nvPicPr>
          <p:cNvPr id="489" name="18WHLWJJZKBWLDA166.jpg" descr="id:2147493499;FounderCES"/>
          <p:cNvPicPr>
            <a:picLocks noChangeAspect="1"/>
          </p:cNvPicPr>
          <p:nvPr/>
        </p:nvPicPr>
        <p:blipFill>
          <a:blip r:embed="rId3"/>
          <a:stretch>
            <a:fillRect/>
          </a:stretch>
        </p:blipFill>
        <p:spPr>
          <a:xfrm>
            <a:off x="8013065" y="3001010"/>
            <a:ext cx="2766060" cy="2051685"/>
          </a:xfrm>
          <a:prstGeom prst="rect">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nodeType="clickEffect">
                                  <p:stCondLst>
                                    <p:cond delay="0"/>
                                  </p:stCondLst>
                                  <p:childTnLst>
                                    <p:set>
                                      <p:cBhvr>
                                        <p:cTn id="6" dur="1" fill="hold">
                                          <p:stCondLst>
                                            <p:cond delay="0"/>
                                          </p:stCondLst>
                                        </p:cTn>
                                        <p:tgtEl>
                                          <p:spTgt spid="489"/>
                                        </p:tgtEl>
                                        <p:attrNameLst>
                                          <p:attrName>style.visibility</p:attrName>
                                        </p:attrNameLst>
                                      </p:cBhvr>
                                      <p:to>
                                        <p:strVal val="visible"/>
                                      </p:to>
                                    </p:set>
                                    <p:animEffect transition="in" filter="fade">
                                      <p:cBhvr>
                                        <p:cTn id="7" dur="500"/>
                                        <p:tgtEl>
                                          <p:spTgt spid="48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en-US" altLang="zh-CN" sz="2400" b="1" kern="0">
                <a:solidFill>
                  <a:srgbClr val="EE3028"/>
                </a:solidFill>
                <a:cs typeface="+mn-ea"/>
                <a:sym typeface="+mn-lt"/>
              </a:rPr>
              <a:t>  </a:t>
            </a:r>
            <a:r>
              <a:rPr lang="zh-CN" altLang="en-US" sz="2400" b="1" kern="0">
                <a:solidFill>
                  <a:srgbClr val="EE3028"/>
                </a:solidFill>
                <a:cs typeface="+mn-ea"/>
                <a:sym typeface="+mn-lt"/>
              </a:rPr>
              <a:t>探究电流与电阻的关系</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pPr algn="ctr"/>
            <a:r>
              <a:rPr lang="en-US" altLang="zh-CN">
                <a:solidFill>
                  <a:schemeClr val="bg1"/>
                </a:solidFill>
                <a:sym typeface="+mn-lt"/>
              </a:rPr>
              <a:t>  </a:t>
            </a:r>
            <a:r>
              <a:rPr lang="zh-CN" altLang="en-US">
                <a:solidFill>
                  <a:schemeClr val="bg1"/>
                </a:solidFill>
                <a:sym typeface="+mn-lt"/>
              </a:rPr>
              <a:t>实验</a:t>
            </a:r>
            <a:r>
              <a:rPr lang="en-US" altLang="zh-CN">
                <a:solidFill>
                  <a:schemeClr val="bg1"/>
                </a:solidFill>
                <a:sym typeface="+mn-lt"/>
              </a:rPr>
              <a:t>2</a:t>
            </a:r>
            <a:endParaRPr lang="en-US" altLang="zh-CN">
              <a:solidFill>
                <a:schemeClr val="bg1"/>
              </a:solidFill>
              <a:sym typeface="+mn-lt"/>
            </a:endParaRPr>
          </a:p>
        </p:txBody>
      </p:sp>
      <p:sp>
        <p:nvSpPr>
          <p:cNvPr id="3" name="矩形 2"/>
          <p:cNvSpPr/>
          <p:nvPr/>
        </p:nvSpPr>
        <p:spPr>
          <a:xfrm>
            <a:off x="721360" y="1028700"/>
            <a:ext cx="10800080" cy="4523105"/>
          </a:xfrm>
          <a:prstGeom prst="rect">
            <a:avLst/>
          </a:prstGeom>
        </p:spPr>
        <p:txBody>
          <a:bodyPr wrap="square">
            <a:spAutoFit/>
          </a:bodyPr>
          <a:lstStyle/>
          <a:p>
            <a:pPr algn="just">
              <a:lnSpc>
                <a:spcPct val="150000"/>
              </a:lnSpc>
              <a:buClrTx/>
              <a:buSzTx/>
              <a:buFontTx/>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(2)在连接实验电路时,开关应处于</a:t>
            </a:r>
            <a:r>
              <a:rPr sz="2400" u="sng">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a:t>
            </a: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状态.闭合开关前,应将滑动变阻器滑片滑到最</a:t>
            </a:r>
            <a:r>
              <a:rPr sz="2400" u="sng">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a:t>
            </a: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(选填“左”或“右”)端.此实验中滑动变阻器的作用是保护电路和</a:t>
            </a:r>
            <a:r>
              <a:rPr sz="2400" u="sng">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a:t>
            </a: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a:p>
            <a:pPr algn="just">
              <a:lnSpc>
                <a:spcPct val="150000"/>
              </a:lnSpc>
              <a:buClrTx/>
              <a:buSzTx/>
              <a:buFontTx/>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(3)小华先把10 Ω的电阻接入电路,连接好电路,闭合开关后,移动滑动变阻器的滑片时,发现电流表有示数,电压表示数为零,则发生这种现象的原因可能是</a:t>
            </a:r>
            <a:r>
              <a:rPr lang="en-US"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_____________________</a:t>
            </a: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a:p>
            <a:pPr algn="just">
              <a:lnSpc>
                <a:spcPct val="150000"/>
              </a:lnSpc>
              <a:buClrTx/>
              <a:buSzTx/>
              <a:buFontTx/>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(4)故障排除后,小华移动滑动变阻器滑片,使电压表示数为2 V,读出电流表示数  后,断开开关,她直接拆下10Ω的电阻,改换成阻值为20Ω的电阻继续做实验,闭</a:t>
            </a:r>
            <a:endParaRPr lang="zh-CN"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6" name="矩形 5"/>
          <p:cNvSpPr/>
          <p:nvPr/>
        </p:nvSpPr>
        <p:spPr>
          <a:xfrm>
            <a:off x="5661660" y="1130935"/>
            <a:ext cx="1194435"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断开</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8" name="矩形 7"/>
          <p:cNvSpPr/>
          <p:nvPr/>
        </p:nvSpPr>
        <p:spPr>
          <a:xfrm>
            <a:off x="2468880" y="1673860"/>
            <a:ext cx="1194435"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右</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10" name="矩形 9"/>
          <p:cNvSpPr/>
          <p:nvPr/>
        </p:nvSpPr>
        <p:spPr>
          <a:xfrm>
            <a:off x="1812290" y="2253615"/>
            <a:ext cx="4412615"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保持定值电阻两端电压不变</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12" name="矩形 11"/>
          <p:cNvSpPr/>
          <p:nvPr/>
        </p:nvSpPr>
        <p:spPr>
          <a:xfrm>
            <a:off x="929640" y="3869690"/>
            <a:ext cx="2519680"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R短路(合理即可) </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300"/>
                                        <p:tgtEl>
                                          <p:spTgt spid="6"/>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300"/>
                                        <p:tgtEl>
                                          <p:spTgt spid="8"/>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300"/>
                                        <p:tgtEl>
                                          <p:spTgt spid="10"/>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fade">
                                      <p:cBhvr>
                                        <p:cTn id="22" dur="3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10" grpId="0"/>
      <p:bldP spid="12" grpId="0"/>
    </p:bldLst>
  </p:timing>
</p:sld>
</file>

<file path=ppt/slides/slide29.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en-US" altLang="zh-CN" sz="2400" b="1" kern="0">
                <a:solidFill>
                  <a:srgbClr val="EE3028"/>
                </a:solidFill>
                <a:cs typeface="+mn-ea"/>
                <a:sym typeface="+mn-lt"/>
              </a:rPr>
              <a:t>  </a:t>
            </a:r>
            <a:r>
              <a:rPr lang="zh-CN" altLang="en-US" sz="2400" b="1" kern="0">
                <a:solidFill>
                  <a:srgbClr val="EE3028"/>
                </a:solidFill>
                <a:cs typeface="+mn-ea"/>
                <a:sym typeface="+mn-lt"/>
              </a:rPr>
              <a:t>探究电流与电阻的关系</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pPr algn="ctr"/>
            <a:r>
              <a:rPr lang="en-US" altLang="zh-CN">
                <a:solidFill>
                  <a:schemeClr val="bg1"/>
                </a:solidFill>
                <a:sym typeface="+mn-lt"/>
              </a:rPr>
              <a:t>  </a:t>
            </a:r>
            <a:r>
              <a:rPr lang="zh-CN" altLang="en-US">
                <a:solidFill>
                  <a:schemeClr val="bg1"/>
                </a:solidFill>
                <a:sym typeface="+mn-lt"/>
              </a:rPr>
              <a:t>实验</a:t>
            </a:r>
            <a:r>
              <a:rPr lang="en-US" altLang="zh-CN">
                <a:solidFill>
                  <a:schemeClr val="bg1"/>
                </a:solidFill>
                <a:sym typeface="+mn-lt"/>
              </a:rPr>
              <a:t>2</a:t>
            </a:r>
            <a:endParaRPr lang="en-US" altLang="zh-CN">
              <a:solidFill>
                <a:schemeClr val="bg1"/>
              </a:solidFill>
              <a:sym typeface="+mn-lt"/>
            </a:endParaRPr>
          </a:p>
        </p:txBody>
      </p:sp>
      <p:sp>
        <p:nvSpPr>
          <p:cNvPr id="3" name="矩形 2"/>
          <p:cNvSpPr/>
          <p:nvPr/>
        </p:nvSpPr>
        <p:spPr>
          <a:xfrm>
            <a:off x="721360" y="1028700"/>
            <a:ext cx="10800080" cy="5077460"/>
          </a:xfrm>
          <a:prstGeom prst="rect">
            <a:avLst/>
          </a:prstGeom>
        </p:spPr>
        <p:txBody>
          <a:bodyPr wrap="square">
            <a:spAutoFit/>
          </a:bodyPr>
          <a:lstStyle/>
          <a:p>
            <a:pPr algn="just">
              <a:lnSpc>
                <a:spcPct val="150000"/>
              </a:lnSpc>
              <a:buClrTx/>
              <a:buSzTx/>
              <a:buFontTx/>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合开关,电压表示数如图丙所示,其示数是</a:t>
            </a:r>
            <a:r>
              <a:rPr sz="2400" u="sng">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a:t>
            </a: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V,要完成</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a:p>
            <a:pPr algn="just">
              <a:lnSpc>
                <a:spcPct val="150000"/>
              </a:lnSpc>
              <a:buClrTx/>
              <a:buSzTx/>
              <a:buFontTx/>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这次实验,接下来她应将滑动变阻器滑片向</a:t>
            </a:r>
            <a:r>
              <a:rPr sz="2400" u="sng">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a:t>
            </a: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(选填“左”</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a:p>
            <a:pPr algn="just">
              <a:lnSpc>
                <a:spcPct val="150000"/>
              </a:lnSpc>
              <a:buClrTx/>
              <a:buSzTx/>
              <a:buFontTx/>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或“右”)端移动,并观察</a:t>
            </a:r>
            <a:r>
              <a:rPr sz="2400" u="sng">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a:t>
            </a: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(选填“电流表”或“电</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a:p>
            <a:pPr algn="just">
              <a:lnSpc>
                <a:spcPct val="150000"/>
              </a:lnSpc>
              <a:buClrTx/>
              <a:buSzTx/>
              <a:buFontTx/>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压表”),使其示数为</a:t>
            </a:r>
            <a:r>
              <a:rPr sz="2400" u="sng">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a:t>
            </a: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a:p>
            <a:pPr algn="just">
              <a:lnSpc>
                <a:spcPct val="150000"/>
              </a:lnSpc>
              <a:buClrTx/>
              <a:buSzTx/>
              <a:buFontTx/>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(5)当小华改用50 Ω的电阻继续实验时,发现无论怎样移动滑动变阻器滑片,都无法使电压表示数达到实验要求的值,你认为原因可能是</a:t>
            </a:r>
            <a:r>
              <a:rPr sz="2400" u="sng">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a:t>
            </a: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a:p>
            <a:pPr algn="just">
              <a:lnSpc>
                <a:spcPct val="150000"/>
              </a:lnSpc>
              <a:buClrTx/>
              <a:buSzTx/>
              <a:buFontTx/>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A.滑动变阻器的最大阻值太大</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a:p>
            <a:pPr algn="just">
              <a:lnSpc>
                <a:spcPct val="150000"/>
              </a:lnSpc>
              <a:buClrTx/>
              <a:buSzTx/>
              <a:buFontTx/>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B.电压表量程选小了</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a:p>
            <a:pPr algn="just">
              <a:lnSpc>
                <a:spcPct val="150000"/>
              </a:lnSpc>
              <a:buClrTx/>
              <a:buSzTx/>
              <a:buFontTx/>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C.滑动变阻器的最大阻值太小 </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4" name="文本框 3"/>
          <p:cNvSpPr txBox="1"/>
          <p:nvPr/>
        </p:nvSpPr>
        <p:spPr>
          <a:xfrm>
            <a:off x="6449060" y="1118235"/>
            <a:ext cx="862330" cy="460375"/>
          </a:xfrm>
          <a:prstGeom prst="rect">
            <a:avLst/>
          </a:prstGeom>
          <a:noFill/>
        </p:spPr>
        <p:txBody>
          <a:bodyPr wrap="square" rtlCol="0" anchor="t">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2.4 </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pic>
        <p:nvPicPr>
          <p:cNvPr id="2" name="图片 1"/>
          <p:cNvPicPr>
            <a:picLocks noChangeAspect="1"/>
          </p:cNvPicPr>
          <p:nvPr/>
        </p:nvPicPr>
        <p:blipFill>
          <a:blip r:embed="rId2"/>
          <a:stretch>
            <a:fillRect/>
          </a:stretch>
        </p:blipFill>
        <p:spPr>
          <a:xfrm>
            <a:off x="9139555" y="1154430"/>
            <a:ext cx="2305685" cy="1957705"/>
          </a:xfrm>
          <a:prstGeom prst="rect">
            <a:avLst/>
          </a:prstGeom>
        </p:spPr>
      </p:pic>
      <p:sp>
        <p:nvSpPr>
          <p:cNvPr id="5" name="矩形 4"/>
          <p:cNvSpPr/>
          <p:nvPr/>
        </p:nvSpPr>
        <p:spPr>
          <a:xfrm>
            <a:off x="6688455" y="1673225"/>
            <a:ext cx="955040"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右</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6" name="矩形 5"/>
          <p:cNvSpPr/>
          <p:nvPr/>
        </p:nvSpPr>
        <p:spPr>
          <a:xfrm>
            <a:off x="4362450" y="2216150"/>
            <a:ext cx="1194435"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电压表</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8" name="矩形 7"/>
          <p:cNvSpPr/>
          <p:nvPr/>
        </p:nvSpPr>
        <p:spPr>
          <a:xfrm>
            <a:off x="3933190" y="2784475"/>
            <a:ext cx="904240"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2 V</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10" name="矩形 9"/>
          <p:cNvSpPr/>
          <p:nvPr/>
        </p:nvSpPr>
        <p:spPr>
          <a:xfrm>
            <a:off x="8526780" y="3869690"/>
            <a:ext cx="979805"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C</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300"/>
                                        <p:tgtEl>
                                          <p:spTgt spid="5"/>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300"/>
                                        <p:tgtEl>
                                          <p:spTgt spid="6"/>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300"/>
                                        <p:tgtEl>
                                          <p:spTgt spid="8"/>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fade">
                                      <p:cBhvr>
                                        <p:cTn id="27" dur="3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8" grpId="0"/>
      <p:bldP spid="10" grpId="0"/>
    </p:bldLst>
  </p:timing>
</p:sld>
</file>

<file path=ppt/slides/slide3.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en-US" altLang="zh-CN" sz="2400" b="1" kern="0">
                <a:solidFill>
                  <a:srgbClr val="EE3028"/>
                </a:solidFill>
                <a:cs typeface="+mn-ea"/>
                <a:sym typeface="+mn-ea"/>
              </a:rPr>
              <a:t>  </a:t>
            </a:r>
            <a:r>
              <a:rPr lang="zh-CN" altLang="en-US" sz="2400" b="1" kern="0">
                <a:solidFill>
                  <a:srgbClr val="EE3028"/>
                </a:solidFill>
                <a:cs typeface="+mn-ea"/>
                <a:sym typeface="+mn-ea"/>
              </a:rPr>
              <a:t>探究电流与电压的关系</a:t>
            </a:r>
            <a:endParaRPr lang="zh-CN" altLang="en-US" sz="2400" b="1" kern="0">
              <a:solidFill>
                <a:srgbClr val="EE3028"/>
              </a:solidFill>
              <a:cs typeface="+mn-ea"/>
              <a:sym typeface="+mn-ea"/>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a:t>
            </a:r>
            <a:r>
              <a:rPr lang="en-US" altLang="zh-CN">
                <a:solidFill>
                  <a:schemeClr val="bg1"/>
                </a:solidFill>
                <a:sym typeface="+mn-lt"/>
              </a:rPr>
              <a:t>1</a:t>
            </a:r>
            <a:endParaRPr lang="en-US" altLang="zh-CN">
              <a:solidFill>
                <a:schemeClr val="bg1"/>
              </a:solidFill>
              <a:sym typeface="+mn-lt"/>
            </a:endParaRPr>
          </a:p>
        </p:txBody>
      </p:sp>
      <p:sp>
        <p:nvSpPr>
          <p:cNvPr id="4" name="TextBox 43"/>
          <p:cNvSpPr txBox="1"/>
          <p:nvPr/>
        </p:nvSpPr>
        <p:spPr>
          <a:xfrm>
            <a:off x="748665" y="720725"/>
            <a:ext cx="10670540" cy="5887720"/>
          </a:xfrm>
          <a:prstGeom prst="rect">
            <a:avLst/>
          </a:prstGeom>
          <a:noFill/>
        </p:spPr>
        <p:txBody>
          <a:bodyPr wrap="square" rtlCol="0">
            <a:spAutoFit/>
          </a:bodyPr>
          <a:lstStyle/>
          <a:p>
            <a:pPr algn="just">
              <a:lnSpc>
                <a:spcPct val="140000"/>
              </a:lnSpc>
              <a:spcBef>
                <a:spcPct val="0"/>
              </a:spcBef>
              <a:spcAft>
                <a:spcPct val="0"/>
              </a:spcAft>
            </a:pPr>
            <a:r>
              <a:rPr lang="en-US" altLang="zh-CN" sz="2400">
                <a:latin typeface="宋体" panose="02010600030101010101" pitchFamily="2" charset="-122"/>
                <a:ea typeface="宋体" panose="02010600030101010101" pitchFamily="2" charset="-122"/>
              </a:rPr>
              <a:t>②连接完毕后,小丽建议要对电路进行检查后再闭合开关,请你提出其中一项需要检查的内容:</a:t>
            </a:r>
            <a:r>
              <a:rPr lang="en-US" altLang="zh-CN" sz="2400" u="sng">
                <a:latin typeface="宋体" panose="02010600030101010101" pitchFamily="2" charset="-122"/>
                <a:ea typeface="宋体" panose="02010600030101010101" pitchFamily="2" charset="-122"/>
              </a:rPr>
              <a:t>　                 　　　　　    　　　　　　　</a:t>
            </a:r>
            <a:r>
              <a:rPr lang="en-US" altLang="zh-CN" sz="2400">
                <a:latin typeface="宋体" panose="02010600030101010101" pitchFamily="2" charset="-122"/>
                <a:ea typeface="宋体" panose="02010600030101010101" pitchFamily="2" charset="-122"/>
              </a:rPr>
              <a:t>. </a:t>
            </a:r>
            <a:endParaRPr lang="en-US" altLang="zh-CN" sz="2400">
              <a:latin typeface="宋体" panose="02010600030101010101" pitchFamily="2" charset="-122"/>
              <a:ea typeface="宋体" panose="02010600030101010101" pitchFamily="2" charset="-122"/>
            </a:endParaRPr>
          </a:p>
          <a:p>
            <a:pPr algn="just">
              <a:lnSpc>
                <a:spcPct val="140000"/>
              </a:lnSpc>
              <a:spcBef>
                <a:spcPct val="0"/>
              </a:spcBef>
              <a:spcAft>
                <a:spcPct val="0"/>
              </a:spcAft>
            </a:pPr>
            <a:r>
              <a:rPr lang="en-US" altLang="zh-CN" sz="2400">
                <a:latin typeface="宋体" panose="02010600030101010101" pitchFamily="2" charset="-122"/>
                <a:ea typeface="宋体" panose="02010600030101010101" pitchFamily="2" charset="-122"/>
              </a:rPr>
              <a:t>③检查完毕后,闭合开关,调节滑动变阻器,记录了5组数据.测第6组数据时,电压表的示数为2.6 V,电流表的示数如图3所示.</a:t>
            </a:r>
            <a:endParaRPr lang="en-US" altLang="zh-CN" sz="2400">
              <a:latin typeface="宋体" panose="02010600030101010101" pitchFamily="2" charset="-122"/>
              <a:ea typeface="宋体" panose="02010600030101010101" pitchFamily="2" charset="-122"/>
            </a:endParaRPr>
          </a:p>
          <a:p>
            <a:pPr algn="just">
              <a:lnSpc>
                <a:spcPct val="150000"/>
              </a:lnSpc>
              <a:spcBef>
                <a:spcPct val="0"/>
              </a:spcBef>
              <a:spcAft>
                <a:spcPct val="0"/>
              </a:spcAft>
            </a:pPr>
            <a:endParaRPr lang="en-US" altLang="zh-CN" sz="2400">
              <a:latin typeface="宋体" panose="02010600030101010101" pitchFamily="2" charset="-122"/>
              <a:ea typeface="宋体" panose="02010600030101010101" pitchFamily="2" charset="-122"/>
            </a:endParaRPr>
          </a:p>
          <a:p>
            <a:pPr algn="just">
              <a:lnSpc>
                <a:spcPct val="150000"/>
              </a:lnSpc>
              <a:spcBef>
                <a:spcPct val="0"/>
              </a:spcBef>
              <a:spcAft>
                <a:spcPct val="0"/>
              </a:spcAft>
            </a:pPr>
            <a:endParaRPr lang="en-US" altLang="zh-CN" sz="2400">
              <a:latin typeface="宋体" panose="02010600030101010101" pitchFamily="2" charset="-122"/>
              <a:ea typeface="宋体" panose="02010600030101010101" pitchFamily="2" charset="-122"/>
            </a:endParaRPr>
          </a:p>
          <a:p>
            <a:pPr algn="just">
              <a:lnSpc>
                <a:spcPct val="150000"/>
              </a:lnSpc>
              <a:spcBef>
                <a:spcPct val="0"/>
              </a:spcBef>
              <a:spcAft>
                <a:spcPct val="0"/>
              </a:spcAft>
            </a:pPr>
            <a:endParaRPr lang="en-US" altLang="zh-CN" sz="2400">
              <a:latin typeface="宋体" panose="02010600030101010101" pitchFamily="2" charset="-122"/>
              <a:ea typeface="宋体" panose="02010600030101010101" pitchFamily="2" charset="-122"/>
            </a:endParaRPr>
          </a:p>
          <a:p>
            <a:pPr algn="just">
              <a:lnSpc>
                <a:spcPct val="140000"/>
              </a:lnSpc>
              <a:spcBef>
                <a:spcPct val="0"/>
              </a:spcBef>
              <a:spcAft>
                <a:spcPct val="0"/>
              </a:spcAft>
            </a:pPr>
            <a:endParaRPr lang="en-US" altLang="zh-CN" sz="2400">
              <a:latin typeface="宋体" panose="02010600030101010101" pitchFamily="2" charset="-122"/>
              <a:ea typeface="宋体" panose="02010600030101010101" pitchFamily="2" charset="-122"/>
            </a:endParaRPr>
          </a:p>
          <a:p>
            <a:pPr algn="just">
              <a:lnSpc>
                <a:spcPct val="140000"/>
              </a:lnSpc>
              <a:spcBef>
                <a:spcPct val="0"/>
              </a:spcBef>
              <a:spcAft>
                <a:spcPct val="0"/>
              </a:spcAft>
            </a:pPr>
            <a:r>
              <a:rPr lang="en-US" altLang="zh-CN" sz="2400">
                <a:latin typeface="宋体" panose="02010600030101010101" pitchFamily="2" charset="-122"/>
                <a:ea typeface="宋体" panose="02010600030101010101" pitchFamily="2" charset="-122"/>
              </a:rPr>
              <a:t>　　　　  </a:t>
            </a:r>
            <a:r>
              <a:rPr lang="en-US" altLang="zh-CN" sz="2000">
                <a:latin typeface="宋体" panose="02010600030101010101" pitchFamily="2" charset="-122"/>
                <a:ea typeface="宋体" panose="02010600030101010101" pitchFamily="2" charset="-122"/>
              </a:rPr>
              <a:t>图3　　　　　　　　　图4</a:t>
            </a:r>
            <a:endParaRPr lang="en-US" altLang="zh-CN" sz="2400">
              <a:latin typeface="宋体" panose="02010600030101010101" pitchFamily="2" charset="-122"/>
              <a:ea typeface="宋体" panose="02010600030101010101" pitchFamily="2" charset="-122"/>
            </a:endParaRPr>
          </a:p>
          <a:p>
            <a:pPr algn="just">
              <a:lnSpc>
                <a:spcPct val="140000"/>
              </a:lnSpc>
              <a:spcBef>
                <a:spcPct val="0"/>
              </a:spcBef>
              <a:spcAft>
                <a:spcPct val="0"/>
              </a:spcAft>
            </a:pPr>
            <a:r>
              <a:rPr lang="en-US" altLang="zh-CN" sz="2400">
                <a:latin typeface="宋体" panose="02010600030101010101" pitchFamily="2" charset="-122"/>
                <a:ea typeface="宋体" panose="02010600030101010101" pitchFamily="2" charset="-122"/>
              </a:rPr>
              <a:t>请在图4的坐标系中描绘出第6组数据对应的点,并根据描出的6个数据点画出定值电阻的I-U图像.</a:t>
            </a:r>
            <a:endParaRPr lang="en-US" altLang="zh-CN" sz="2400">
              <a:latin typeface="宋体" panose="02010600030101010101" pitchFamily="2" charset="-122"/>
              <a:ea typeface="宋体" panose="02010600030101010101" pitchFamily="2" charset="-122"/>
            </a:endParaRPr>
          </a:p>
        </p:txBody>
      </p:sp>
      <p:pic>
        <p:nvPicPr>
          <p:cNvPr id="423" name="中45QG-WL-14.jpg" descr="id:2147492489;FounderCES"/>
          <p:cNvPicPr>
            <a:picLocks noChangeAspect="1"/>
          </p:cNvPicPr>
          <p:nvPr/>
        </p:nvPicPr>
        <p:blipFill>
          <a:blip r:embed="rId2"/>
          <a:stretch>
            <a:fillRect/>
          </a:stretch>
        </p:blipFill>
        <p:spPr>
          <a:xfrm>
            <a:off x="1877695" y="2799715"/>
            <a:ext cx="4818380" cy="2328545"/>
          </a:xfrm>
          <a:prstGeom prst="rect">
            <a:avLst/>
          </a:prstGeom>
        </p:spPr>
      </p:pic>
      <p:pic>
        <p:nvPicPr>
          <p:cNvPr id="442" name="中45QG-WL-19.jpg" descr="id:2147493138;FounderCES"/>
          <p:cNvPicPr>
            <a:picLocks noChangeAspect="1"/>
          </p:cNvPicPr>
          <p:nvPr/>
        </p:nvPicPr>
        <p:blipFill>
          <a:blip r:embed="rId3"/>
          <a:stretch>
            <a:fillRect/>
          </a:stretch>
        </p:blipFill>
        <p:spPr>
          <a:xfrm>
            <a:off x="7252970" y="2564765"/>
            <a:ext cx="2813050" cy="2563495"/>
          </a:xfrm>
          <a:prstGeom prst="rect">
            <a:avLst/>
          </a:prstGeom>
        </p:spPr>
      </p:pic>
      <p:sp>
        <p:nvSpPr>
          <p:cNvPr id="3" name="矩形 2"/>
          <p:cNvSpPr/>
          <p:nvPr/>
        </p:nvSpPr>
        <p:spPr>
          <a:xfrm>
            <a:off x="2860040" y="1294765"/>
            <a:ext cx="8559800"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电流表、电压表的正、负接线柱是否接反(合理即可)</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300"/>
                                        <p:tgtEl>
                                          <p:spTgt spid="3"/>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442"/>
                                        </p:tgtEl>
                                        <p:attrNameLst>
                                          <p:attrName>style.visibility</p:attrName>
                                        </p:attrNameLst>
                                      </p:cBhvr>
                                      <p:to>
                                        <p:strVal val="visible"/>
                                      </p:to>
                                    </p:set>
                                    <p:animEffect transition="in" filter="fade">
                                      <p:cBhvr>
                                        <p:cTn id="12" dur="500"/>
                                        <p:tgtEl>
                                          <p:spTgt spid="4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0.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en-US" altLang="zh-CN" sz="2400" b="1" kern="0">
                <a:solidFill>
                  <a:srgbClr val="EE3028"/>
                </a:solidFill>
                <a:cs typeface="+mn-ea"/>
                <a:sym typeface="+mn-lt"/>
              </a:rPr>
              <a:t>  </a:t>
            </a:r>
            <a:r>
              <a:rPr lang="zh-CN" altLang="en-US" sz="2400" b="1" kern="0">
                <a:solidFill>
                  <a:srgbClr val="EE3028"/>
                </a:solidFill>
                <a:cs typeface="+mn-ea"/>
                <a:sym typeface="+mn-lt"/>
              </a:rPr>
              <a:t>探究电流与电阻的关系</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pPr algn="ctr"/>
            <a:r>
              <a:rPr lang="en-US" altLang="zh-CN">
                <a:solidFill>
                  <a:schemeClr val="bg1"/>
                </a:solidFill>
                <a:sym typeface="+mn-lt"/>
              </a:rPr>
              <a:t>  </a:t>
            </a:r>
            <a:r>
              <a:rPr lang="zh-CN" altLang="en-US">
                <a:solidFill>
                  <a:schemeClr val="bg1"/>
                </a:solidFill>
                <a:sym typeface="+mn-lt"/>
              </a:rPr>
              <a:t>实验</a:t>
            </a:r>
            <a:r>
              <a:rPr lang="en-US" altLang="zh-CN">
                <a:solidFill>
                  <a:schemeClr val="bg1"/>
                </a:solidFill>
                <a:sym typeface="+mn-lt"/>
              </a:rPr>
              <a:t>2</a:t>
            </a:r>
            <a:endParaRPr lang="en-US" altLang="zh-CN">
              <a:solidFill>
                <a:schemeClr val="bg1"/>
              </a:solidFill>
              <a:sym typeface="+mn-lt"/>
            </a:endParaRPr>
          </a:p>
        </p:txBody>
      </p:sp>
      <p:sp>
        <p:nvSpPr>
          <p:cNvPr id="3" name="矩形 2"/>
          <p:cNvSpPr/>
          <p:nvPr/>
        </p:nvSpPr>
        <p:spPr>
          <a:xfrm>
            <a:off x="721360" y="742315"/>
            <a:ext cx="10800080" cy="5631180"/>
          </a:xfrm>
          <a:prstGeom prst="rect">
            <a:avLst/>
          </a:prstGeom>
        </p:spPr>
        <p:txBody>
          <a:bodyPr wrap="square">
            <a:spAutoFit/>
          </a:bodyPr>
          <a:lstStyle/>
          <a:p>
            <a:pPr algn="just">
              <a:lnSpc>
                <a:spcPct val="150000"/>
              </a:lnSpc>
              <a:buClrTx/>
              <a:buSzTx/>
              <a:buFontTx/>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(6)小华解决了上述问题后,完成了实验,利用收集到的多组</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a:p>
            <a:pPr algn="just">
              <a:lnSpc>
                <a:spcPct val="150000"/>
              </a:lnSpc>
              <a:buClrTx/>
              <a:buSzTx/>
              <a:buFontTx/>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数据,作出了如图丁所示的电流I随电阻R变化的关系图像,</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a:p>
            <a:pPr algn="just">
              <a:lnSpc>
                <a:spcPct val="150000"/>
              </a:lnSpc>
              <a:buClrTx/>
              <a:buSzTx/>
              <a:buFontTx/>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分析图像得出电流与电阻的关系是</a:t>
            </a:r>
            <a:r>
              <a:rPr sz="2400" u="sng">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a:t>
            </a:r>
            <a:r>
              <a:rPr lang="en-US" sz="2400" u="sng">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______________</a:t>
            </a:r>
            <a:endParaRPr lang="en-US" sz="2400" u="sng">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a:p>
            <a:pPr algn="just">
              <a:lnSpc>
                <a:spcPct val="150000"/>
              </a:lnSpc>
              <a:buClrTx/>
              <a:buSzTx/>
              <a:buFontTx/>
            </a:pPr>
            <a:r>
              <a:rPr lang="en-US"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_________________</a:t>
            </a: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.小华选用的滑动变阻器的最大阻值至少</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a:p>
            <a:pPr algn="just">
              <a:lnSpc>
                <a:spcPct val="150000"/>
              </a:lnSpc>
              <a:buClrTx/>
              <a:buSzTx/>
              <a:buFontTx/>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为</a:t>
            </a:r>
            <a:r>
              <a:rPr sz="2400" u="sng">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a:t>
            </a: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a:p>
            <a:pPr algn="just">
              <a:lnSpc>
                <a:spcPct val="150000"/>
              </a:lnSpc>
              <a:buClrTx/>
              <a:buSzTx/>
              <a:buFontTx/>
            </a:pPr>
            <a:r>
              <a:rPr sz="2400">
                <a:solidFill>
                  <a:srgbClr val="000000"/>
                </a:solidFill>
                <a:latin typeface="黑体" panose="02010609060101010101" pitchFamily="49" charset="-122"/>
                <a:ea typeface="黑体" panose="02010609060101010101" pitchFamily="49" charset="-122"/>
                <a:cs typeface="宋体" panose="02010600030101010101" pitchFamily="2" charset="-122"/>
                <a:sym typeface="+mn-ea"/>
              </a:rPr>
              <a:t>【拓展设问】</a:t>
            </a:r>
            <a:endParaRPr sz="2400">
              <a:solidFill>
                <a:srgbClr val="000000"/>
              </a:solidFill>
              <a:latin typeface="黑体" panose="02010609060101010101" pitchFamily="49" charset="-122"/>
              <a:ea typeface="黑体" panose="02010609060101010101" pitchFamily="49" charset="-122"/>
              <a:cs typeface="宋体" panose="02010600030101010101" pitchFamily="2" charset="-122"/>
              <a:sym typeface="+mn-ea"/>
            </a:endParaRPr>
          </a:p>
          <a:p>
            <a:pPr algn="just">
              <a:lnSpc>
                <a:spcPct val="150000"/>
              </a:lnSpc>
              <a:buClrTx/>
              <a:buSzTx/>
              <a:buFontTx/>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(7)小明建议小华再在保持电压表示数为2.5 V不变的条件下重复进行上述实验,其目的是</a:t>
            </a:r>
            <a:r>
              <a:rPr sz="2400" u="sng">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a:t>
            </a: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a:p>
            <a:pPr algn="just">
              <a:lnSpc>
                <a:spcPct val="150000"/>
              </a:lnSpc>
              <a:buClrTx/>
              <a:buSzTx/>
              <a:buFontTx/>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(8)小华在进行实验时,若将电压表并联在了滑动变阻器两端,</a:t>
            </a:r>
            <a:r>
              <a:rPr sz="2400" u="sng">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a:t>
            </a: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(选填“能”或“不能”)得到电流与电阻的关系,理由是</a:t>
            </a:r>
            <a:r>
              <a:rPr sz="2400" u="sng">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a:t>
            </a: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4" name="文本框 3"/>
          <p:cNvSpPr txBox="1"/>
          <p:nvPr/>
        </p:nvSpPr>
        <p:spPr>
          <a:xfrm>
            <a:off x="721360" y="1744345"/>
            <a:ext cx="7906385" cy="1198880"/>
          </a:xfrm>
          <a:prstGeom prst="rect">
            <a:avLst/>
          </a:prstGeom>
          <a:noFill/>
        </p:spPr>
        <p:txBody>
          <a:bodyPr wrap="square" rtlCol="0" anchor="t">
            <a:spAutoFit/>
          </a:bodyPr>
          <a:lstStyle/>
          <a:p>
            <a:pPr algn="l">
              <a:lnSpc>
                <a:spcPct val="150000"/>
              </a:lnSpc>
            </a:pPr>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                               </a:t>
            </a:r>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电压一定时,导体中的电流与电阻成反比</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pic>
        <p:nvPicPr>
          <p:cNvPr id="5" name="图片 4"/>
          <p:cNvPicPr>
            <a:picLocks noChangeAspect="1"/>
          </p:cNvPicPr>
          <p:nvPr/>
        </p:nvPicPr>
        <p:blipFill>
          <a:blip r:embed="rId2"/>
          <a:stretch>
            <a:fillRect/>
          </a:stretch>
        </p:blipFill>
        <p:spPr>
          <a:xfrm>
            <a:off x="8806180" y="1005840"/>
            <a:ext cx="2446020" cy="2501265"/>
          </a:xfrm>
          <a:prstGeom prst="rect">
            <a:avLst/>
          </a:prstGeom>
        </p:spPr>
      </p:pic>
      <p:sp>
        <p:nvSpPr>
          <p:cNvPr id="6" name="矩形 5"/>
          <p:cNvSpPr/>
          <p:nvPr/>
        </p:nvSpPr>
        <p:spPr>
          <a:xfrm>
            <a:off x="1368425" y="3039745"/>
            <a:ext cx="1194435"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25 Ω</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8" name="矩形 7"/>
          <p:cNvSpPr/>
          <p:nvPr/>
        </p:nvSpPr>
        <p:spPr>
          <a:xfrm>
            <a:off x="2002155" y="4641850"/>
            <a:ext cx="5435600"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多次实验,使得出的结论更具有普遍性</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10" name="矩形 9"/>
          <p:cNvSpPr/>
          <p:nvPr/>
        </p:nvSpPr>
        <p:spPr>
          <a:xfrm>
            <a:off x="9171305" y="5197475"/>
            <a:ext cx="829310"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能</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11" name="矩形 10"/>
          <p:cNvSpPr/>
          <p:nvPr/>
        </p:nvSpPr>
        <p:spPr>
          <a:xfrm>
            <a:off x="6731635" y="5769610"/>
            <a:ext cx="4273550" cy="82994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更换定值电阻后,调节滑片使电压表示数保持1 V不变即可</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300"/>
                                        <p:tgtEl>
                                          <p:spTgt spid="6"/>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300"/>
                                        <p:tgtEl>
                                          <p:spTgt spid="8"/>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fade">
                                      <p:cBhvr>
                                        <p:cTn id="22" dur="300"/>
                                        <p:tgtEl>
                                          <p:spTgt spid="10"/>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fade">
                                      <p:cBhvr>
                                        <p:cTn id="27" dur="3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8" grpId="0"/>
      <p:bldP spid="10" grpId="0"/>
      <p:bldP spid="11" grpId="0"/>
    </p:bldLst>
  </p:timing>
</p:sld>
</file>

<file path=ppt/slides/slide31.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pic>
        <p:nvPicPr>
          <p:cNvPr id="10" name="图片 9"/>
          <p:cNvPicPr>
            <a:picLocks noChangeAspect="1"/>
          </p:cNvPicPr>
          <p:nvPr/>
        </p:nvPicPr>
        <p:blipFill>
          <a:blip r:embed="rId2"/>
          <a:stretch>
            <a:fillRect/>
          </a:stretch>
        </p:blipFill>
        <p:spPr>
          <a:xfrm>
            <a:off x="7638415" y="4858385"/>
            <a:ext cx="1685925" cy="542925"/>
          </a:xfrm>
          <a:prstGeom prst="rect">
            <a:avLst/>
          </a:prstGeom>
        </p:spPr>
      </p:pic>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en-US" altLang="zh-CN" sz="2400" b="1" kern="0">
                <a:solidFill>
                  <a:srgbClr val="EE3028"/>
                </a:solidFill>
                <a:cs typeface="+mn-ea"/>
                <a:sym typeface="+mn-lt"/>
              </a:rPr>
              <a:t>  </a:t>
            </a:r>
            <a:r>
              <a:rPr lang="zh-CN" altLang="en-US" sz="2400" b="1" kern="0">
                <a:solidFill>
                  <a:srgbClr val="EE3028"/>
                </a:solidFill>
                <a:cs typeface="+mn-ea"/>
                <a:sym typeface="+mn-lt"/>
              </a:rPr>
              <a:t>探究电流与电阻的关系</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pPr algn="ctr"/>
            <a:r>
              <a:rPr lang="en-US" altLang="zh-CN">
                <a:solidFill>
                  <a:schemeClr val="bg1"/>
                </a:solidFill>
                <a:sym typeface="+mn-lt"/>
              </a:rPr>
              <a:t>  </a:t>
            </a:r>
            <a:r>
              <a:rPr lang="zh-CN" altLang="en-US">
                <a:solidFill>
                  <a:schemeClr val="bg1"/>
                </a:solidFill>
                <a:sym typeface="+mn-lt"/>
              </a:rPr>
              <a:t>实验</a:t>
            </a:r>
            <a:r>
              <a:rPr lang="en-US" altLang="zh-CN">
                <a:solidFill>
                  <a:schemeClr val="bg1"/>
                </a:solidFill>
                <a:sym typeface="+mn-lt"/>
              </a:rPr>
              <a:t>2</a:t>
            </a:r>
            <a:endParaRPr lang="en-US" altLang="zh-CN">
              <a:solidFill>
                <a:schemeClr val="bg1"/>
              </a:solidFill>
              <a:sym typeface="+mn-lt"/>
            </a:endParaRPr>
          </a:p>
        </p:txBody>
      </p:sp>
      <p:sp>
        <p:nvSpPr>
          <p:cNvPr id="3" name="矩形 2"/>
          <p:cNvSpPr/>
          <p:nvPr/>
        </p:nvSpPr>
        <p:spPr>
          <a:xfrm>
            <a:off x="695960" y="768350"/>
            <a:ext cx="10800080" cy="5775960"/>
          </a:xfrm>
          <a:prstGeom prst="rect">
            <a:avLst/>
          </a:prstGeom>
        </p:spPr>
        <p:txBody>
          <a:bodyPr wrap="square">
            <a:spAutoFit/>
          </a:bodyPr>
          <a:lstStyle/>
          <a:p>
            <a:pPr algn="just">
              <a:lnSpc>
                <a:spcPct val="140000"/>
              </a:lnSpc>
              <a:spcBef>
                <a:spcPct val="0"/>
              </a:spcBef>
              <a:spcAft>
                <a:spcPct val="0"/>
              </a:spcAft>
              <a:buClrTx/>
              <a:buSzTx/>
              <a:buFontTx/>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(9)小亮也用图甲所示的电路图探究电流与电阻的关系,电源为两节新干电池,小亮选用的滑动变阻器的规格为“15Ω　1A”,实验中保持定值电阻两端电压为2V.</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a:p>
            <a:pPr algn="just">
              <a:lnSpc>
                <a:spcPct val="140000"/>
              </a:lnSpc>
              <a:spcBef>
                <a:spcPct val="0"/>
              </a:spcBef>
              <a:spcAft>
                <a:spcPct val="0"/>
              </a:spcAft>
              <a:buClrTx/>
              <a:buSzTx/>
              <a:buFontTx/>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①则小亮可以选用的定值电阻的最大阻值为</a:t>
            </a:r>
            <a:r>
              <a:rPr sz="2400" u="sng">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a:t>
            </a: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a:p>
            <a:pPr algn="just">
              <a:lnSpc>
                <a:spcPct val="140000"/>
              </a:lnSpc>
              <a:spcBef>
                <a:spcPct val="0"/>
              </a:spcBef>
              <a:spcAft>
                <a:spcPct val="0"/>
              </a:spcAft>
              <a:buClrTx/>
              <a:buSzTx/>
              <a:buFontTx/>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②小亮在进行实验时,发现自己选用的10 Ω的定值电阻损坏了,小亮临时从别处借来“3 V　0.9 W”的灯泡替代该电阻,</a:t>
            </a:r>
            <a:r>
              <a:rPr sz="2400" u="sng">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a:t>
            </a: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(选填“能”或“不能”)完成实验,请说明理由:</a:t>
            </a:r>
            <a:r>
              <a:rPr lang="en-US" sz="2400" u="sng">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_____________________________________________________</a:t>
            </a:r>
            <a:endParaRPr lang="en-US" sz="2400" u="sng">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a:p>
            <a:pPr algn="just">
              <a:lnSpc>
                <a:spcPct val="140000"/>
              </a:lnSpc>
              <a:spcBef>
                <a:spcPct val="0"/>
              </a:spcBef>
              <a:spcAft>
                <a:spcPct val="0"/>
              </a:spcAft>
              <a:buClrTx/>
              <a:buSzTx/>
              <a:buFontTx/>
            </a:pPr>
            <a:r>
              <a:rPr lang="en-US" sz="2400" u="sng">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___________________________________________________________</a:t>
            </a: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a:p>
            <a:pPr algn="just">
              <a:lnSpc>
                <a:spcPct val="140000"/>
              </a:lnSpc>
              <a:spcBef>
                <a:spcPct val="0"/>
              </a:spcBef>
              <a:spcAft>
                <a:spcPct val="0"/>
              </a:spcAft>
              <a:buClrTx/>
              <a:buSzTx/>
              <a:buFontTx/>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③小亮认为小华作出的I-R图线为曲线,看起来不直观,于是将图像进行了变换,从而直观判断出了I与R的关系,小亮的改进方法为</a:t>
            </a:r>
            <a:r>
              <a:rPr sz="2400" u="sng">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a:t>
            </a: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a:p>
            <a:pPr algn="just">
              <a:lnSpc>
                <a:spcPct val="140000"/>
              </a:lnSpc>
              <a:spcBef>
                <a:spcPct val="0"/>
              </a:spcBef>
              <a:spcAft>
                <a:spcPct val="0"/>
              </a:spcAft>
              <a:buClrTx/>
              <a:buSzTx/>
              <a:buFontTx/>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(10)实验中需要不断更换定值电阻,操作复杂,请你提出一条改进建议:</a:t>
            </a:r>
            <a:r>
              <a:rPr lang="en-US"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________________________</a:t>
            </a: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4" name="文本框 3"/>
          <p:cNvSpPr txBox="1"/>
          <p:nvPr/>
        </p:nvSpPr>
        <p:spPr>
          <a:xfrm>
            <a:off x="6543040" y="1884680"/>
            <a:ext cx="1733550" cy="460375"/>
          </a:xfrm>
          <a:prstGeom prst="rect">
            <a:avLst/>
          </a:prstGeom>
          <a:noFill/>
        </p:spPr>
        <p:txBody>
          <a:bodyPr wrap="square" rtlCol="0" anchor="t">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30 Ω</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2" name="矩形 1"/>
          <p:cNvSpPr/>
          <p:nvPr/>
        </p:nvSpPr>
        <p:spPr>
          <a:xfrm>
            <a:off x="6343650" y="2886075"/>
            <a:ext cx="1194435"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不能</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5" name="矩形 4"/>
          <p:cNvSpPr/>
          <p:nvPr/>
        </p:nvSpPr>
        <p:spPr>
          <a:xfrm>
            <a:off x="1042670" y="3213735"/>
            <a:ext cx="10107930" cy="1198880"/>
          </a:xfrm>
          <a:prstGeom prst="rect">
            <a:avLst/>
          </a:prstGeom>
        </p:spPr>
        <p:txBody>
          <a:bodyPr wrap="square">
            <a:spAutoFit/>
          </a:bodyPr>
          <a:lstStyle/>
          <a:p>
            <a:pPr algn="l">
              <a:lnSpc>
                <a:spcPct val="150000"/>
              </a:lnSpc>
            </a:pPr>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               </a:t>
            </a:r>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灯泡两端电压为3 V时,灯泡电阻为10 Ω,灯泡电阻随温度升高而增大,当灯泡两端电压为2 V时,灯泡电阻小于10 Ω</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8" name="矩形 7"/>
          <p:cNvSpPr/>
          <p:nvPr/>
        </p:nvSpPr>
        <p:spPr>
          <a:xfrm>
            <a:off x="1042670" y="5932805"/>
            <a:ext cx="3895725"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用电阻箱替代定值电阻</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300"/>
                                        <p:tgtEl>
                                          <p:spTgt spid="2"/>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300"/>
                                        <p:tgtEl>
                                          <p:spTgt spid="5"/>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fade">
                                      <p:cBhvr>
                                        <p:cTn id="22" dur="500"/>
                                        <p:tgtEl>
                                          <p:spTgt spid="10"/>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fade">
                                      <p:cBhvr>
                                        <p:cTn id="27" dur="3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2" grpId="0"/>
      <p:bldP spid="5" grpId="0"/>
      <p:bldP spid="8" grpId="0"/>
    </p:bldLst>
  </p:timing>
</p:sld>
</file>

<file path=ppt/slides/slide32.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en-US" altLang="zh-CN" sz="2400" b="1" kern="0">
                <a:solidFill>
                  <a:srgbClr val="EE3028"/>
                </a:solidFill>
                <a:cs typeface="+mn-ea"/>
                <a:sym typeface="+mn-lt"/>
              </a:rPr>
              <a:t> </a:t>
            </a:r>
            <a:r>
              <a:rPr lang="zh-CN" altLang="en-US" sz="2400" b="1" kern="0">
                <a:solidFill>
                  <a:srgbClr val="EE3028"/>
                </a:solidFill>
                <a:cs typeface="+mn-ea"/>
                <a:sym typeface="+mn-lt"/>
              </a:rPr>
              <a:t>探究电流与电阻的关系</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pPr algn="ctr"/>
            <a:r>
              <a:rPr lang="en-US" altLang="zh-CN">
                <a:solidFill>
                  <a:schemeClr val="bg1"/>
                </a:solidFill>
                <a:sym typeface="+mn-lt"/>
              </a:rPr>
              <a:t>  </a:t>
            </a:r>
            <a:r>
              <a:rPr lang="zh-CN" altLang="en-US">
                <a:solidFill>
                  <a:schemeClr val="bg1"/>
                </a:solidFill>
                <a:sym typeface="+mn-lt"/>
              </a:rPr>
              <a:t>实验</a:t>
            </a:r>
            <a:r>
              <a:rPr lang="en-US" altLang="zh-CN">
                <a:solidFill>
                  <a:schemeClr val="bg1"/>
                </a:solidFill>
                <a:sym typeface="+mn-lt"/>
              </a:rPr>
              <a:t>2</a:t>
            </a:r>
            <a:endParaRPr lang="en-US" altLang="zh-CN">
              <a:solidFill>
                <a:schemeClr val="bg1"/>
              </a:solidFill>
              <a:sym typeface="+mn-lt"/>
            </a:endParaRPr>
          </a:p>
        </p:txBody>
      </p:sp>
      <p:sp>
        <p:nvSpPr>
          <p:cNvPr id="3" name="矩形 2"/>
          <p:cNvSpPr/>
          <p:nvPr/>
        </p:nvSpPr>
        <p:spPr>
          <a:xfrm>
            <a:off x="622300" y="747395"/>
            <a:ext cx="10949305" cy="5077460"/>
          </a:xfrm>
          <a:prstGeom prst="rect">
            <a:avLst/>
          </a:prstGeom>
        </p:spPr>
        <p:txBody>
          <a:bodyPr wrap="square">
            <a:spAutoFit/>
          </a:bodyPr>
          <a:lstStyle/>
          <a:p>
            <a:pPr algn="just">
              <a:lnSpc>
                <a:spcPct val="150000"/>
              </a:lnSpc>
              <a:buClrTx/>
              <a:buSzTx/>
              <a:buFontTx/>
            </a:pPr>
            <a:r>
              <a:rPr lang="zh-CN" altLang="en-US" sz="2400" b="1">
                <a:solidFill>
                  <a:srgbClr val="FF0000"/>
                </a:solidFill>
                <a:latin typeface="+mn-ea"/>
                <a:sym typeface="+mn-ea"/>
              </a:rPr>
              <a:t>创新预测</a:t>
            </a:r>
            <a:endParaRPr lang="zh-CN" altLang="en-US" sz="2400" b="1">
              <a:solidFill>
                <a:srgbClr val="FF0000"/>
              </a:solidFill>
              <a:latin typeface="+mn-ea"/>
              <a:sym typeface="+mn-ea"/>
            </a:endParaRPr>
          </a:p>
          <a:p>
            <a:pPr algn="just">
              <a:lnSpc>
                <a:spcPct val="150000"/>
              </a:lnSpc>
              <a:buClrTx/>
              <a:buSzTx/>
              <a:buFontTx/>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[2020安阳模拟]大宇同学想用如图甲所示的电路研究“电流和电阻的关系”,需要你和大宇同学合作完成实验.</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a:p>
            <a:pPr algn="just">
              <a:lnSpc>
                <a:spcPct val="150000"/>
              </a:lnSpc>
              <a:buClrTx/>
              <a:buSzTx/>
              <a:buFontTx/>
            </a:pP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a:p>
            <a:pPr algn="just">
              <a:lnSpc>
                <a:spcPct val="150000"/>
              </a:lnSpc>
              <a:buClrTx/>
              <a:buSzTx/>
              <a:buFontTx/>
            </a:pP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a:p>
            <a:pPr algn="just">
              <a:lnSpc>
                <a:spcPct val="150000"/>
              </a:lnSpc>
              <a:buClrTx/>
              <a:buSzTx/>
              <a:buFontTx/>
            </a:pP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a:p>
            <a:pPr algn="just">
              <a:lnSpc>
                <a:spcPct val="150000"/>
              </a:lnSpc>
              <a:buClrTx/>
              <a:buSzTx/>
              <a:buFontTx/>
            </a:pP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a:p>
            <a:pPr algn="just">
              <a:lnSpc>
                <a:spcPct val="150000"/>
              </a:lnSpc>
              <a:buClrTx/>
              <a:buSzTx/>
              <a:buFontTx/>
            </a:pP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a:p>
            <a:pPr algn="just">
              <a:lnSpc>
                <a:spcPct val="150000"/>
              </a:lnSpc>
              <a:buClrTx/>
              <a:buSzTx/>
              <a:buFontTx/>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(1)请你用笔画线代替导线将图甲中的电路连接完整(导线不能交叉).</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p:txBody>
      </p:sp>
      <p:pic>
        <p:nvPicPr>
          <p:cNvPr id="2" name="图片 1"/>
          <p:cNvPicPr>
            <a:picLocks noChangeAspect="1"/>
          </p:cNvPicPr>
          <p:nvPr/>
        </p:nvPicPr>
        <p:blipFill>
          <a:blip r:embed="rId3"/>
          <a:stretch>
            <a:fillRect/>
          </a:stretch>
        </p:blipFill>
        <p:spPr>
          <a:xfrm>
            <a:off x="2337435" y="2616835"/>
            <a:ext cx="3200400" cy="2457450"/>
          </a:xfrm>
          <a:prstGeom prst="rect">
            <a:avLst/>
          </a:prstGeom>
        </p:spPr>
      </p:pic>
      <p:pic>
        <p:nvPicPr>
          <p:cNvPr id="492" name="安阳模拟卷D-4.jpg" descr="id:2147493520;FounderCES"/>
          <p:cNvPicPr>
            <a:picLocks noChangeAspect="1"/>
          </p:cNvPicPr>
          <p:nvPr/>
        </p:nvPicPr>
        <p:blipFill>
          <a:blip r:embed="rId4"/>
          <a:stretch>
            <a:fillRect/>
          </a:stretch>
        </p:blipFill>
        <p:spPr>
          <a:xfrm>
            <a:off x="6140450" y="2616835"/>
            <a:ext cx="3611880" cy="2265680"/>
          </a:xfrm>
          <a:prstGeom prst="rect">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nodeType="clickEffect">
                                  <p:stCondLst>
                                    <p:cond delay="0"/>
                                  </p:stCondLst>
                                  <p:childTnLst>
                                    <p:set>
                                      <p:cBhvr>
                                        <p:cTn id="6" dur="1" fill="hold">
                                          <p:stCondLst>
                                            <p:cond delay="0"/>
                                          </p:stCondLst>
                                        </p:cTn>
                                        <p:tgtEl>
                                          <p:spTgt spid="492"/>
                                        </p:tgtEl>
                                        <p:attrNameLst>
                                          <p:attrName>style.visibility</p:attrName>
                                        </p:attrNameLst>
                                      </p:cBhvr>
                                      <p:to>
                                        <p:strVal val="visible"/>
                                      </p:to>
                                    </p:set>
                                    <p:animEffect transition="in" filter="fade">
                                      <p:cBhvr>
                                        <p:cTn id="7" dur="500"/>
                                        <p:tgtEl>
                                          <p:spTgt spid="49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en-US" altLang="zh-CN" sz="2400" b="1" kern="0">
                <a:solidFill>
                  <a:srgbClr val="EE3028"/>
                </a:solidFill>
                <a:cs typeface="+mn-ea"/>
                <a:sym typeface="+mn-lt"/>
              </a:rPr>
              <a:t> </a:t>
            </a:r>
            <a:r>
              <a:rPr lang="zh-CN" altLang="en-US" sz="2400" b="1" kern="0">
                <a:solidFill>
                  <a:srgbClr val="EE3028"/>
                </a:solidFill>
                <a:cs typeface="+mn-ea"/>
                <a:sym typeface="+mn-lt"/>
              </a:rPr>
              <a:t>探究电流与电阻的关系</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pPr algn="ctr"/>
            <a:r>
              <a:rPr lang="en-US" altLang="zh-CN">
                <a:solidFill>
                  <a:schemeClr val="bg1"/>
                </a:solidFill>
                <a:sym typeface="+mn-lt"/>
              </a:rPr>
              <a:t>  </a:t>
            </a:r>
            <a:r>
              <a:rPr lang="zh-CN" altLang="en-US">
                <a:solidFill>
                  <a:schemeClr val="bg1"/>
                </a:solidFill>
                <a:sym typeface="+mn-lt"/>
              </a:rPr>
              <a:t>实验</a:t>
            </a:r>
            <a:r>
              <a:rPr lang="en-US" altLang="zh-CN">
                <a:solidFill>
                  <a:schemeClr val="bg1"/>
                </a:solidFill>
                <a:sym typeface="+mn-lt"/>
              </a:rPr>
              <a:t>2</a:t>
            </a:r>
            <a:endParaRPr lang="en-US" altLang="zh-CN">
              <a:solidFill>
                <a:schemeClr val="bg1"/>
              </a:solidFill>
              <a:sym typeface="+mn-lt"/>
            </a:endParaRPr>
          </a:p>
        </p:txBody>
      </p:sp>
      <p:sp>
        <p:nvSpPr>
          <p:cNvPr id="3" name="矩形 2"/>
          <p:cNvSpPr/>
          <p:nvPr/>
        </p:nvSpPr>
        <p:spPr>
          <a:xfrm>
            <a:off x="622300" y="747395"/>
            <a:ext cx="10949305" cy="5631180"/>
          </a:xfrm>
          <a:prstGeom prst="rect">
            <a:avLst/>
          </a:prstGeom>
        </p:spPr>
        <p:txBody>
          <a:bodyPr wrap="square">
            <a:spAutoFit/>
          </a:bodyPr>
          <a:lstStyle/>
          <a:p>
            <a:pPr algn="just">
              <a:lnSpc>
                <a:spcPct val="150000"/>
              </a:lnSpc>
              <a:buClrTx/>
              <a:buSzTx/>
              <a:buFontTx/>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(2)完成电路连接后,大宇同学在开关闭合前,先将变阻器的滑片P置于</a:t>
            </a:r>
            <a:r>
              <a:rPr sz="2400" u="sng">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a:t>
            </a: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(选填“A”或“B”)端,但闭合开关后发现电流表有示数,电压表无示数,随后将滑片P向滑动变阻器的中间位置移动的过程中,发现了电流表示数变大,但电压表仍无示数,则发生此现象的原因你认为可能是</a:t>
            </a:r>
            <a:r>
              <a:rPr sz="2400" u="sng">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a:t>
            </a: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(写出一种即可). </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a:p>
            <a:pPr algn="just">
              <a:lnSpc>
                <a:spcPct val="150000"/>
              </a:lnSpc>
              <a:buClrTx/>
              <a:buSzTx/>
              <a:buFontTx/>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(3)大宇同学接入5 Ω的电阻,移动变阻器的滑片,使电压表示数达到某值时,电流表示数如图乙所示,记录此时的电流值;接下来将定值电阻更</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a:p>
            <a:pPr algn="just">
              <a:lnSpc>
                <a:spcPct val="150000"/>
              </a:lnSpc>
              <a:buClrTx/>
              <a:buSzTx/>
              <a:buFontTx/>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换成阻值为10 Ω的电阻后,大宇同学闭合开关并直接记录电</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a:p>
            <a:pPr algn="just">
              <a:lnSpc>
                <a:spcPct val="150000"/>
              </a:lnSpc>
              <a:buClrTx/>
              <a:buSzTx/>
              <a:buFontTx/>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流表示数,此时你应提醒大宇同学,先将滑动变阻器的滑片向</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a:p>
            <a:pPr algn="just">
              <a:lnSpc>
                <a:spcPct val="150000"/>
              </a:lnSpc>
              <a:buClrTx/>
              <a:buSzTx/>
              <a:buFontTx/>
            </a:pPr>
            <a:r>
              <a:rPr sz="2400" u="sng">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a:t>
            </a: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(选填“A”或“B”)端移动,使电压表的示数为</a:t>
            </a:r>
            <a:r>
              <a:rPr sz="2400" u="sng">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a:t>
            </a: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V</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a:p>
            <a:pPr algn="just">
              <a:lnSpc>
                <a:spcPct val="150000"/>
              </a:lnSpc>
              <a:buClrTx/>
              <a:buSzTx/>
              <a:buFontTx/>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后再记录电流表的示数. </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p:txBody>
      </p:sp>
      <p:pic>
        <p:nvPicPr>
          <p:cNvPr id="2" name="图片 1"/>
          <p:cNvPicPr>
            <a:picLocks noChangeAspect="1"/>
          </p:cNvPicPr>
          <p:nvPr/>
        </p:nvPicPr>
        <p:blipFill>
          <a:blip r:embed="rId3"/>
          <a:stretch>
            <a:fillRect/>
          </a:stretch>
        </p:blipFill>
        <p:spPr>
          <a:xfrm>
            <a:off x="8902065" y="3588385"/>
            <a:ext cx="2590800" cy="2257425"/>
          </a:xfrm>
          <a:prstGeom prst="rect">
            <a:avLst/>
          </a:prstGeom>
        </p:spPr>
      </p:pic>
      <p:sp>
        <p:nvSpPr>
          <p:cNvPr id="4" name="矩形 3"/>
          <p:cNvSpPr/>
          <p:nvPr/>
        </p:nvSpPr>
        <p:spPr>
          <a:xfrm>
            <a:off x="10325735" y="853440"/>
            <a:ext cx="1194435"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B</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5" name="矩形 4"/>
          <p:cNvSpPr/>
          <p:nvPr/>
        </p:nvSpPr>
        <p:spPr>
          <a:xfrm>
            <a:off x="6414770" y="2457450"/>
            <a:ext cx="2229485" cy="82994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电压表断路</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(或电阻R短路)</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6" name="矩形 5"/>
          <p:cNvSpPr/>
          <p:nvPr/>
        </p:nvSpPr>
        <p:spPr>
          <a:xfrm>
            <a:off x="7820660" y="5245100"/>
            <a:ext cx="119443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1.4</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8" name="矩形 7"/>
          <p:cNvSpPr/>
          <p:nvPr/>
        </p:nvSpPr>
        <p:spPr>
          <a:xfrm>
            <a:off x="885825" y="5245100"/>
            <a:ext cx="538480"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B</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300"/>
                                        <p:tgtEl>
                                          <p:spTgt spid="4"/>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300"/>
                                        <p:tgtEl>
                                          <p:spTgt spid="5"/>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300"/>
                                        <p:tgtEl>
                                          <p:spTgt spid="8"/>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3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8" grpId="0"/>
    </p:bldLst>
  </p:timing>
</p:sld>
</file>

<file path=ppt/slides/slide34.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en-US" altLang="zh-CN" sz="2400" b="1" kern="0">
                <a:solidFill>
                  <a:srgbClr val="EE3028"/>
                </a:solidFill>
                <a:cs typeface="+mn-ea"/>
                <a:sym typeface="+mn-lt"/>
              </a:rPr>
              <a:t> </a:t>
            </a:r>
            <a:r>
              <a:rPr lang="zh-CN" altLang="en-US" sz="2400" b="1" kern="0">
                <a:solidFill>
                  <a:srgbClr val="EE3028"/>
                </a:solidFill>
                <a:cs typeface="+mn-ea"/>
                <a:sym typeface="+mn-lt"/>
              </a:rPr>
              <a:t>探究电流与电阻的关系</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pPr algn="ctr"/>
            <a:r>
              <a:rPr lang="en-US" altLang="zh-CN">
                <a:solidFill>
                  <a:schemeClr val="bg1"/>
                </a:solidFill>
                <a:sym typeface="+mn-lt"/>
              </a:rPr>
              <a:t>  </a:t>
            </a:r>
            <a:r>
              <a:rPr lang="zh-CN" altLang="en-US">
                <a:solidFill>
                  <a:schemeClr val="bg1"/>
                </a:solidFill>
                <a:sym typeface="+mn-lt"/>
              </a:rPr>
              <a:t>实验</a:t>
            </a:r>
            <a:r>
              <a:rPr lang="en-US" altLang="zh-CN">
                <a:solidFill>
                  <a:schemeClr val="bg1"/>
                </a:solidFill>
                <a:sym typeface="+mn-lt"/>
              </a:rPr>
              <a:t>2</a:t>
            </a:r>
            <a:endParaRPr lang="en-US" altLang="zh-CN">
              <a:solidFill>
                <a:schemeClr val="bg1"/>
              </a:solidFill>
              <a:sym typeface="+mn-lt"/>
            </a:endParaRPr>
          </a:p>
        </p:txBody>
      </p:sp>
      <p:sp>
        <p:nvSpPr>
          <p:cNvPr id="3" name="矩形 2"/>
          <p:cNvSpPr/>
          <p:nvPr/>
        </p:nvSpPr>
        <p:spPr>
          <a:xfrm>
            <a:off x="622300" y="952500"/>
            <a:ext cx="10949305" cy="3969385"/>
          </a:xfrm>
          <a:prstGeom prst="rect">
            <a:avLst/>
          </a:prstGeom>
        </p:spPr>
        <p:txBody>
          <a:bodyPr wrap="square">
            <a:spAutoFit/>
          </a:bodyPr>
          <a:lstStyle/>
          <a:p>
            <a:pPr algn="just">
              <a:lnSpc>
                <a:spcPct val="150000"/>
              </a:lnSpc>
              <a:buClrTx/>
              <a:buSzTx/>
              <a:buFontTx/>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(4)大宇同学又将电阻更换为阻值为20 Ω的电阻,但无论如何调整,电压表的示数都偏大,无法达到预定值.为完成后续实验,你们共同思考、讨论后认为下列方案可行的有</a:t>
            </a:r>
            <a:r>
              <a:rPr sz="2400" u="sng">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a:t>
            </a: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.(填写选项字母) </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a:p>
            <a:pPr algn="just">
              <a:lnSpc>
                <a:spcPct val="150000"/>
              </a:lnSpc>
              <a:buClrTx/>
              <a:buSzTx/>
              <a:buFontTx/>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A.在电路中串联接入一个10 Ω电阻</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a:p>
            <a:pPr algn="just">
              <a:lnSpc>
                <a:spcPct val="150000"/>
              </a:lnSpc>
              <a:buClrTx/>
              <a:buSzTx/>
              <a:buFontTx/>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B.更换电压为2 V的蓄电池</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a:p>
            <a:pPr algn="just">
              <a:lnSpc>
                <a:spcPct val="150000"/>
              </a:lnSpc>
              <a:buClrTx/>
              <a:buSzTx/>
              <a:buFontTx/>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C.在更换的20 Ω的定值电阻两端并联一个20 Ω的定值电阻</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a:p>
            <a:pPr algn="just">
              <a:lnSpc>
                <a:spcPct val="150000"/>
              </a:lnSpc>
              <a:buClrTx/>
              <a:buSzTx/>
              <a:buFontTx/>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D.更换最大阻值更小的滑动变阻器</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4" name="矩形 3"/>
          <p:cNvSpPr/>
          <p:nvPr/>
        </p:nvSpPr>
        <p:spPr>
          <a:xfrm>
            <a:off x="2266950" y="2153285"/>
            <a:ext cx="119443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AB </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pic>
        <p:nvPicPr>
          <p:cNvPr id="11" name="New picture" hidden="1"/>
          <p:cNvPicPr/>
          <p:nvPr/>
        </p:nvPicPr>
        <p:blipFill>
          <a:blip r:embed="rId3"/>
          <a:stretch>
            <a:fillRect/>
          </a:stretch>
        </p:blipFill>
        <p:spPr>
          <a:xfrm>
            <a:off x="10718800" y="12649200"/>
            <a:ext cx="304800" cy="495300"/>
          </a:xfrm>
          <a:prstGeom prst="cube">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3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en-US" altLang="zh-CN" sz="2400" b="1" kern="0">
                <a:solidFill>
                  <a:srgbClr val="EE3028"/>
                </a:solidFill>
                <a:cs typeface="+mn-ea"/>
                <a:sym typeface="+mn-ea"/>
              </a:rPr>
              <a:t>  </a:t>
            </a:r>
            <a:r>
              <a:rPr lang="zh-CN" altLang="en-US" sz="2400" b="1" kern="0">
                <a:solidFill>
                  <a:srgbClr val="EE3028"/>
                </a:solidFill>
                <a:cs typeface="+mn-ea"/>
                <a:sym typeface="+mn-ea"/>
              </a:rPr>
              <a:t>探究电流与电压的关系</a:t>
            </a:r>
            <a:endParaRPr lang="zh-CN" altLang="en-US" sz="2400" b="1" kern="0">
              <a:solidFill>
                <a:srgbClr val="EE3028"/>
              </a:solidFill>
              <a:cs typeface="+mn-ea"/>
              <a:sym typeface="+mn-ea"/>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a:t>
            </a:r>
            <a:r>
              <a:rPr lang="en-US" altLang="zh-CN">
                <a:solidFill>
                  <a:schemeClr val="bg1"/>
                </a:solidFill>
                <a:sym typeface="+mn-lt"/>
              </a:rPr>
              <a:t>1</a:t>
            </a:r>
            <a:endParaRPr lang="en-US" altLang="zh-CN">
              <a:solidFill>
                <a:schemeClr val="bg1"/>
              </a:solidFill>
              <a:sym typeface="+mn-lt"/>
            </a:endParaRPr>
          </a:p>
        </p:txBody>
      </p:sp>
      <p:sp>
        <p:nvSpPr>
          <p:cNvPr id="4" name="TextBox 43"/>
          <p:cNvSpPr txBox="1"/>
          <p:nvPr/>
        </p:nvSpPr>
        <p:spPr>
          <a:xfrm>
            <a:off x="749300" y="925830"/>
            <a:ext cx="10693400" cy="4523105"/>
          </a:xfrm>
          <a:prstGeom prst="rect">
            <a:avLst/>
          </a:prstGeom>
          <a:noFill/>
        </p:spPr>
        <p:txBody>
          <a:bodyPr wrap="square" rtlCol="0">
            <a:spAutoFit/>
          </a:bodyPr>
          <a:lstStyle/>
          <a:p>
            <a:pPr algn="just">
              <a:lnSpc>
                <a:spcPct val="150000"/>
              </a:lnSpc>
            </a:pPr>
            <a:r>
              <a:rPr lang="en-US" altLang="zh-CN" sz="2400">
                <a:latin typeface="宋体" panose="02010600030101010101" pitchFamily="2" charset="-122"/>
                <a:ea typeface="宋体" panose="02010600030101010101" pitchFamily="2" charset="-122"/>
              </a:rPr>
              <a:t>④分析画出的I-U图像可得出结论:在电阻一定时,</a:t>
            </a:r>
            <a:r>
              <a:rPr lang="en-US" altLang="zh-CN" sz="2400" u="sng">
                <a:latin typeface="宋体" panose="02010600030101010101" pitchFamily="2" charset="-122"/>
                <a:ea typeface="宋体" panose="02010600030101010101" pitchFamily="2" charset="-122"/>
              </a:rPr>
              <a:t>                       </a:t>
            </a:r>
            <a:r>
              <a:rPr lang="en-US" altLang="zh-CN" sz="2400">
                <a:latin typeface="宋体" panose="02010600030101010101" pitchFamily="2" charset="-122"/>
                <a:ea typeface="宋体" panose="02010600030101010101" pitchFamily="2" charset="-122"/>
              </a:rPr>
              <a:t>. </a:t>
            </a:r>
            <a:endParaRPr lang="en-US" altLang="zh-CN" sz="2400">
              <a:latin typeface="宋体" panose="02010600030101010101" pitchFamily="2" charset="-122"/>
              <a:ea typeface="宋体" panose="02010600030101010101" pitchFamily="2" charset="-122"/>
            </a:endParaRPr>
          </a:p>
          <a:p>
            <a:pPr algn="just">
              <a:lnSpc>
                <a:spcPct val="150000"/>
              </a:lnSpc>
            </a:pPr>
            <a:r>
              <a:rPr lang="en-US" altLang="zh-CN" sz="2400">
                <a:latin typeface="宋体" panose="02010600030101010101" pitchFamily="2" charset="-122"/>
                <a:ea typeface="宋体" panose="02010600030101010101" pitchFamily="2" charset="-122"/>
              </a:rPr>
              <a:t>⑤为了使结论具有普遍性,还应进行的操作是:</a:t>
            </a:r>
            <a:r>
              <a:rPr lang="en-US" altLang="zh-CN" sz="2400" u="sng">
                <a:latin typeface="宋体" panose="02010600030101010101" pitchFamily="2" charset="-122"/>
                <a:ea typeface="宋体" panose="02010600030101010101" pitchFamily="2" charset="-122"/>
              </a:rPr>
              <a:t>　　　　　　  　　　　　　</a:t>
            </a:r>
            <a:r>
              <a:rPr lang="en-US" altLang="zh-CN" sz="2400">
                <a:latin typeface="宋体" panose="02010600030101010101" pitchFamily="2" charset="-122"/>
                <a:ea typeface="宋体" panose="02010600030101010101" pitchFamily="2" charset="-122"/>
              </a:rPr>
              <a:t>. </a:t>
            </a:r>
            <a:endParaRPr lang="en-US" altLang="zh-CN" sz="2400">
              <a:latin typeface="宋体" panose="02010600030101010101" pitchFamily="2" charset="-122"/>
              <a:ea typeface="宋体" panose="02010600030101010101" pitchFamily="2" charset="-122"/>
            </a:endParaRPr>
          </a:p>
          <a:p>
            <a:pPr algn="just">
              <a:lnSpc>
                <a:spcPct val="150000"/>
              </a:lnSpc>
            </a:pPr>
            <a:r>
              <a:rPr lang="en-US" altLang="zh-CN" sz="2400">
                <a:latin typeface="宋体" panose="02010600030101010101" pitchFamily="2" charset="-122"/>
                <a:ea typeface="宋体" panose="02010600030101010101" pitchFamily="2" charset="-122"/>
              </a:rPr>
              <a:t>(2)接着他们在原有的5Ω的定值电阻的基础上,又准备了阻值为10Ω、15Ω、20Ω的三个定值电阻,以探究电压一定时电流与电阻的关系.为了控制电压不变,每次更换定值电阻后需要调节滑动变阻器,使定值电阻两端的电压达到相同的值.这个电压控制在多少合适呢?实验小组的同学分别提出了 0.5V、1V 和2V三个电压值,为使实验顺利进行,大家进行了分析与讨论,你认为应选这三个电压值中的</a:t>
            </a:r>
            <a:r>
              <a:rPr lang="en-US" altLang="zh-CN" sz="2400" u="sng">
                <a:latin typeface="宋体" panose="02010600030101010101" pitchFamily="2" charset="-122"/>
                <a:ea typeface="宋体" panose="02010600030101010101" pitchFamily="2" charset="-122"/>
              </a:rPr>
              <a:t>　　　　</a:t>
            </a:r>
            <a:r>
              <a:rPr lang="en-US" altLang="zh-CN" sz="2400">
                <a:latin typeface="宋体" panose="02010600030101010101" pitchFamily="2" charset="-122"/>
                <a:ea typeface="宋体" panose="02010600030101010101" pitchFamily="2" charset="-122"/>
              </a:rPr>
              <a:t>V. </a:t>
            </a:r>
            <a:endParaRPr lang="en-US" altLang="zh-CN" sz="2400">
              <a:latin typeface="宋体" panose="02010600030101010101" pitchFamily="2" charset="-122"/>
              <a:ea typeface="宋体" panose="02010600030101010101" pitchFamily="2" charset="-122"/>
            </a:endParaRPr>
          </a:p>
        </p:txBody>
      </p:sp>
      <p:sp>
        <p:nvSpPr>
          <p:cNvPr id="19" name="矩形 18"/>
          <p:cNvSpPr/>
          <p:nvPr/>
        </p:nvSpPr>
        <p:spPr>
          <a:xfrm>
            <a:off x="7239636" y="1025931"/>
            <a:ext cx="4522470" cy="398780"/>
          </a:xfrm>
          <a:prstGeom prst="rect">
            <a:avLst/>
          </a:prstGeom>
        </p:spPr>
        <p:txBody>
          <a:bodyPr wrap="none">
            <a:spAutoFit/>
          </a:bodyPr>
          <a:lstStyle/>
          <a:p>
            <a:pPr algn="l"/>
            <a:r>
              <a:rPr sz="20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通过导体的电流与导体两端电压成正比</a:t>
            </a:r>
            <a:endParaRPr lang="zh-CN" altLang="en-US" sz="20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3" name="矩形 2"/>
          <p:cNvSpPr/>
          <p:nvPr/>
        </p:nvSpPr>
        <p:spPr>
          <a:xfrm>
            <a:off x="6830060" y="1585595"/>
            <a:ext cx="4980940" cy="398780"/>
          </a:xfrm>
          <a:prstGeom prst="rect">
            <a:avLst/>
          </a:prstGeom>
        </p:spPr>
        <p:txBody>
          <a:bodyPr wrap="square">
            <a:spAutoFit/>
          </a:bodyPr>
          <a:lstStyle/>
          <a:p>
            <a:pPr algn="l"/>
            <a:r>
              <a:rPr lang="zh-CN" altLang="en-US" sz="20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更换阻值不同的定值电阻,进行多次实验</a:t>
            </a:r>
            <a:endParaRPr lang="zh-CN" altLang="en-US" sz="20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2" name="矩形 1"/>
          <p:cNvSpPr/>
          <p:nvPr/>
        </p:nvSpPr>
        <p:spPr>
          <a:xfrm>
            <a:off x="2132330" y="4865370"/>
            <a:ext cx="1194435"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2</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300"/>
                                        <p:tgtEl>
                                          <p:spTgt spid="19"/>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300"/>
                                        <p:tgtEl>
                                          <p:spTgt spid="3"/>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fade">
                                      <p:cBhvr>
                                        <p:cTn id="17" dur="3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3" grpId="0"/>
      <p:bldP spid="2" grpId="0"/>
    </p:bldLst>
  </p:timing>
</p:sld>
</file>

<file path=ppt/slides/slide5.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en-US" altLang="zh-CN" sz="2400" b="1" kern="0">
                <a:solidFill>
                  <a:srgbClr val="EE3028"/>
                </a:solidFill>
                <a:cs typeface="+mn-ea"/>
                <a:sym typeface="+mn-ea"/>
              </a:rPr>
              <a:t>  </a:t>
            </a:r>
            <a:r>
              <a:rPr lang="zh-CN" altLang="en-US" sz="2400" b="1" kern="0">
                <a:solidFill>
                  <a:srgbClr val="EE3028"/>
                </a:solidFill>
                <a:cs typeface="+mn-ea"/>
                <a:sym typeface="+mn-ea"/>
              </a:rPr>
              <a:t>探究电流与电阻的关系</a:t>
            </a:r>
            <a:endParaRPr lang="zh-CN" altLang="en-US" sz="2400" b="1" kern="0">
              <a:solidFill>
                <a:srgbClr val="EE3028"/>
              </a:solidFill>
              <a:cs typeface="+mn-ea"/>
              <a:sym typeface="+mn-ea"/>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a:t>
            </a:r>
            <a:r>
              <a:rPr lang="en-US" altLang="zh-CN">
                <a:solidFill>
                  <a:schemeClr val="bg1"/>
                </a:solidFill>
                <a:sym typeface="+mn-lt"/>
              </a:rPr>
              <a:t>2</a:t>
            </a:r>
            <a:endParaRPr lang="en-US" altLang="zh-CN">
              <a:solidFill>
                <a:schemeClr val="bg1"/>
              </a:solidFill>
              <a:sym typeface="+mn-lt"/>
            </a:endParaRPr>
          </a:p>
        </p:txBody>
      </p:sp>
      <p:sp>
        <p:nvSpPr>
          <p:cNvPr id="4" name="TextBox 43"/>
          <p:cNvSpPr txBox="1"/>
          <p:nvPr/>
        </p:nvSpPr>
        <p:spPr>
          <a:xfrm>
            <a:off x="710565" y="894080"/>
            <a:ext cx="10584180" cy="4984750"/>
          </a:xfrm>
          <a:prstGeom prst="rect">
            <a:avLst/>
          </a:prstGeom>
          <a:noFill/>
        </p:spPr>
        <p:txBody>
          <a:bodyPr wrap="square" rtlCol="0">
            <a:spAutoFit/>
          </a:bodyPr>
          <a:lstStyle/>
          <a:p>
            <a:pPr algn="just">
              <a:lnSpc>
                <a:spcPct val="150000"/>
              </a:lnSpc>
            </a:pPr>
            <a:r>
              <a:rPr lang="en-US" altLang="zh-CN" sz="2400">
                <a:latin typeface="宋体" panose="02010600030101010101" pitchFamily="2" charset="-122"/>
                <a:ea typeface="宋体" panose="02010600030101010101" pitchFamily="2" charset="-122"/>
              </a:rPr>
              <a:t>2.[2014河南,20]在探究“电流与电阻的关系”实验中,所选定值电阻的阻值分别为</a:t>
            </a:r>
            <a:r>
              <a:rPr lang="en-US" altLang="zh-CN" sz="2400" i="1">
                <a:latin typeface="Times New Roman" panose="02020603050405020304" pitchFamily="18" charset="0"/>
                <a:ea typeface="宋体" panose="02010600030101010101" pitchFamily="2" charset="-122"/>
                <a:cs typeface="Times New Roman" panose="02020603050405020304" pitchFamily="18" charset="0"/>
              </a:rPr>
              <a:t>R</a:t>
            </a:r>
            <a:r>
              <a:rPr lang="en-US" altLang="zh-CN" sz="2400" baseline="-25000">
                <a:latin typeface="宋体" panose="02010600030101010101" pitchFamily="2" charset="-122"/>
                <a:ea typeface="宋体" panose="02010600030101010101" pitchFamily="2" charset="-122"/>
              </a:rPr>
              <a:t>1</a:t>
            </a:r>
            <a:r>
              <a:rPr lang="en-US" altLang="zh-CN" sz="2400">
                <a:latin typeface="宋体" panose="02010600030101010101" pitchFamily="2" charset="-122"/>
                <a:ea typeface="宋体" panose="02010600030101010101" pitchFamily="2" charset="-122"/>
              </a:rPr>
              <a:t>=5Ω,</a:t>
            </a:r>
            <a:r>
              <a:rPr lang="en-US" altLang="zh-CN" sz="2400" i="1">
                <a:latin typeface="Times New Roman" panose="02020603050405020304" pitchFamily="18" charset="0"/>
                <a:ea typeface="宋体" panose="02010600030101010101" pitchFamily="2" charset="-122"/>
                <a:cs typeface="Times New Roman" panose="02020603050405020304" pitchFamily="18" charset="0"/>
              </a:rPr>
              <a:t>R</a:t>
            </a:r>
            <a:r>
              <a:rPr lang="en-US" altLang="zh-CN" sz="2400" baseline="-25000">
                <a:latin typeface="宋体" panose="02010600030101010101" pitchFamily="2" charset="-122"/>
                <a:ea typeface="宋体" panose="02010600030101010101" pitchFamily="2" charset="-122"/>
              </a:rPr>
              <a:t>2</a:t>
            </a:r>
            <a:r>
              <a:rPr lang="en-US" altLang="zh-CN" sz="2400">
                <a:latin typeface="宋体" panose="02010600030101010101" pitchFamily="2" charset="-122"/>
                <a:ea typeface="宋体" panose="02010600030101010101" pitchFamily="2" charset="-122"/>
              </a:rPr>
              <a:t>=10Ω,</a:t>
            </a:r>
            <a:r>
              <a:rPr lang="en-US" altLang="zh-CN" sz="2400" i="1">
                <a:latin typeface="Times New Roman" panose="02020603050405020304" pitchFamily="18" charset="0"/>
                <a:ea typeface="宋体" panose="02010600030101010101" pitchFamily="2" charset="-122"/>
                <a:cs typeface="Times New Roman" panose="02020603050405020304" pitchFamily="18" charset="0"/>
              </a:rPr>
              <a:t>R</a:t>
            </a:r>
            <a:r>
              <a:rPr lang="en-US" altLang="zh-CN" sz="2400" baseline="-25000">
                <a:latin typeface="宋体" panose="02010600030101010101" pitchFamily="2" charset="-122"/>
                <a:ea typeface="宋体" panose="02010600030101010101" pitchFamily="2" charset="-122"/>
              </a:rPr>
              <a:t>3</a:t>
            </a:r>
            <a:r>
              <a:rPr lang="en-US" altLang="zh-CN" sz="2400">
                <a:latin typeface="宋体" panose="02010600030101010101" pitchFamily="2" charset="-122"/>
                <a:ea typeface="宋体" panose="02010600030101010101" pitchFamily="2" charset="-122"/>
              </a:rPr>
              <a:t>=20Ω.滑动变阻器的规格为“15Ω　1A”.</a:t>
            </a:r>
            <a:endParaRPr lang="en-US" altLang="zh-CN" sz="2400">
              <a:latin typeface="宋体" panose="02010600030101010101" pitchFamily="2" charset="-122"/>
              <a:ea typeface="宋体" panose="02010600030101010101" pitchFamily="2" charset="-122"/>
            </a:endParaRPr>
          </a:p>
          <a:p>
            <a:pPr algn="just">
              <a:lnSpc>
                <a:spcPct val="150000"/>
              </a:lnSpc>
            </a:pPr>
            <a:r>
              <a:rPr lang="en-US" altLang="zh-CN" sz="2400">
                <a:latin typeface="宋体" panose="02010600030101010101" pitchFamily="2" charset="-122"/>
                <a:ea typeface="宋体" panose="02010600030101010101" pitchFamily="2" charset="-122"/>
              </a:rPr>
              <a:t>(1)请在图甲中的虚线框内画出滑动变阻器的电路符号,并用笔画线代替导线,将图乙所示的实物电路连接完整.</a:t>
            </a:r>
            <a:endParaRPr lang="en-US" altLang="zh-CN" sz="2400">
              <a:latin typeface="宋体" panose="02010600030101010101" pitchFamily="2" charset="-122"/>
              <a:ea typeface="宋体" panose="02010600030101010101" pitchFamily="2" charset="-122"/>
            </a:endParaRPr>
          </a:p>
          <a:p>
            <a:pPr algn="just">
              <a:lnSpc>
                <a:spcPct val="150000"/>
              </a:lnSpc>
            </a:pPr>
            <a:endParaRPr lang="en-US" altLang="zh-CN" sz="2400">
              <a:latin typeface="宋体" panose="02010600030101010101" pitchFamily="2" charset="-122"/>
              <a:ea typeface="宋体" panose="02010600030101010101" pitchFamily="2" charset="-122"/>
            </a:endParaRPr>
          </a:p>
          <a:p>
            <a:pPr algn="just">
              <a:lnSpc>
                <a:spcPct val="150000"/>
              </a:lnSpc>
            </a:pPr>
            <a:endParaRPr lang="en-US" altLang="zh-CN" sz="2400">
              <a:latin typeface="宋体" panose="02010600030101010101" pitchFamily="2" charset="-122"/>
              <a:ea typeface="宋体" panose="02010600030101010101" pitchFamily="2" charset="-122"/>
            </a:endParaRPr>
          </a:p>
          <a:p>
            <a:pPr algn="just">
              <a:lnSpc>
                <a:spcPct val="150000"/>
              </a:lnSpc>
            </a:pPr>
            <a:endParaRPr lang="en-US" altLang="zh-CN" sz="2400">
              <a:latin typeface="宋体" panose="02010600030101010101" pitchFamily="2" charset="-122"/>
              <a:ea typeface="宋体" panose="02010600030101010101" pitchFamily="2" charset="-122"/>
            </a:endParaRPr>
          </a:p>
          <a:p>
            <a:pPr algn="just">
              <a:lnSpc>
                <a:spcPct val="150000"/>
              </a:lnSpc>
            </a:pPr>
            <a:endParaRPr lang="en-US" altLang="zh-CN" sz="2400">
              <a:latin typeface="宋体" panose="02010600030101010101" pitchFamily="2" charset="-122"/>
              <a:ea typeface="宋体" panose="02010600030101010101" pitchFamily="2" charset="-122"/>
            </a:endParaRPr>
          </a:p>
          <a:p>
            <a:pPr algn="just">
              <a:lnSpc>
                <a:spcPct val="150000"/>
              </a:lnSpc>
            </a:pPr>
            <a:r>
              <a:rPr lang="en-US" altLang="zh-CN" sz="2000">
                <a:latin typeface="宋体" panose="02010600030101010101" pitchFamily="2" charset="-122"/>
                <a:ea typeface="宋体" panose="02010600030101010101" pitchFamily="2" charset="-122"/>
              </a:rPr>
              <a:t>                            甲　　　　　　　　　　　乙</a:t>
            </a:r>
            <a:endParaRPr lang="en-US" altLang="zh-CN" sz="2400">
              <a:latin typeface="宋体" panose="02010600030101010101" pitchFamily="2" charset="-122"/>
              <a:ea typeface="宋体" panose="02010600030101010101" pitchFamily="2" charset="-122"/>
            </a:endParaRPr>
          </a:p>
        </p:txBody>
      </p:sp>
      <p:pic>
        <p:nvPicPr>
          <p:cNvPr id="425" name="15liquli-79.jpg" descr="id:2147492503;FounderCES"/>
          <p:cNvPicPr>
            <a:picLocks noChangeAspect="1"/>
          </p:cNvPicPr>
          <p:nvPr/>
        </p:nvPicPr>
        <p:blipFill>
          <a:blip r:embed="rId2"/>
          <a:stretch>
            <a:fillRect/>
          </a:stretch>
        </p:blipFill>
        <p:spPr>
          <a:xfrm>
            <a:off x="3089910" y="3209290"/>
            <a:ext cx="6253480" cy="2143760"/>
          </a:xfrm>
          <a:prstGeom prst="rect">
            <a:avLst/>
          </a:prstGeom>
        </p:spPr>
      </p:pic>
      <p:pic>
        <p:nvPicPr>
          <p:cNvPr id="445" name="VA.jpg" descr="id:2147493159;FounderCES"/>
          <p:cNvPicPr>
            <a:picLocks noChangeAspect="1"/>
          </p:cNvPicPr>
          <p:nvPr/>
        </p:nvPicPr>
        <p:blipFill>
          <a:blip r:embed="rId3"/>
          <a:stretch>
            <a:fillRect/>
          </a:stretch>
        </p:blipFill>
        <p:spPr>
          <a:xfrm>
            <a:off x="3210560" y="3669030"/>
            <a:ext cx="2499995" cy="1684020"/>
          </a:xfrm>
          <a:prstGeom prst="rect">
            <a:avLst/>
          </a:prstGeom>
        </p:spPr>
      </p:pic>
      <p:pic>
        <p:nvPicPr>
          <p:cNvPr id="446" name="VB.jpg" descr="id:2147493166;FounderCES"/>
          <p:cNvPicPr>
            <a:picLocks noChangeAspect="1"/>
          </p:cNvPicPr>
          <p:nvPr/>
        </p:nvPicPr>
        <p:blipFill>
          <a:blip r:embed="rId4"/>
          <a:stretch>
            <a:fillRect/>
          </a:stretch>
        </p:blipFill>
        <p:spPr>
          <a:xfrm>
            <a:off x="6135370" y="3277870"/>
            <a:ext cx="3044190" cy="2118360"/>
          </a:xfrm>
          <a:prstGeom prst="rect">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nodeType="clickEffect">
                                  <p:stCondLst>
                                    <p:cond delay="0"/>
                                  </p:stCondLst>
                                  <p:childTnLst>
                                    <p:set>
                                      <p:cBhvr>
                                        <p:cTn id="6" dur="1" fill="hold">
                                          <p:stCondLst>
                                            <p:cond delay="0"/>
                                          </p:stCondLst>
                                        </p:cTn>
                                        <p:tgtEl>
                                          <p:spTgt spid="445"/>
                                        </p:tgtEl>
                                        <p:attrNameLst>
                                          <p:attrName>style.visibility</p:attrName>
                                        </p:attrNameLst>
                                      </p:cBhvr>
                                      <p:to>
                                        <p:strVal val="visible"/>
                                      </p:to>
                                    </p:set>
                                    <p:animEffect transition="in" filter="fade">
                                      <p:cBhvr>
                                        <p:cTn id="7" dur="500"/>
                                        <p:tgtEl>
                                          <p:spTgt spid="445"/>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446"/>
                                        </p:tgtEl>
                                        <p:attrNameLst>
                                          <p:attrName>style.visibility</p:attrName>
                                        </p:attrNameLst>
                                      </p:cBhvr>
                                      <p:to>
                                        <p:strVal val="visible"/>
                                      </p:to>
                                    </p:set>
                                    <p:animEffect transition="in" filter="fade">
                                      <p:cBhvr>
                                        <p:cTn id="12" dur="500"/>
                                        <p:tgtEl>
                                          <p:spTgt spid="4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en-US" altLang="zh-CN" sz="2400" b="1" kern="0">
                <a:solidFill>
                  <a:srgbClr val="EE3028"/>
                </a:solidFill>
                <a:cs typeface="+mn-ea"/>
                <a:sym typeface="+mn-ea"/>
              </a:rPr>
              <a:t>  </a:t>
            </a:r>
            <a:r>
              <a:rPr lang="zh-CN" altLang="en-US" sz="2400" b="1" kern="0">
                <a:solidFill>
                  <a:srgbClr val="EE3028"/>
                </a:solidFill>
                <a:cs typeface="+mn-ea"/>
                <a:sym typeface="+mn-ea"/>
              </a:rPr>
              <a:t>探究电流与电阻的关系</a:t>
            </a:r>
            <a:endParaRPr lang="zh-CN" altLang="en-US" sz="2400" b="1" kern="0">
              <a:solidFill>
                <a:srgbClr val="EE3028"/>
              </a:solidFill>
              <a:cs typeface="+mn-ea"/>
              <a:sym typeface="+mn-ea"/>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a:t>
            </a:r>
            <a:r>
              <a:rPr lang="en-US" altLang="zh-CN">
                <a:solidFill>
                  <a:schemeClr val="bg1"/>
                </a:solidFill>
                <a:sym typeface="+mn-lt"/>
              </a:rPr>
              <a:t>2</a:t>
            </a:r>
            <a:endParaRPr lang="en-US" altLang="zh-CN">
              <a:solidFill>
                <a:schemeClr val="bg1"/>
              </a:solidFill>
              <a:sym typeface="+mn-lt"/>
            </a:endParaRPr>
          </a:p>
        </p:txBody>
      </p:sp>
      <p:sp>
        <p:nvSpPr>
          <p:cNvPr id="4" name="TextBox 43"/>
          <p:cNvSpPr txBox="1"/>
          <p:nvPr/>
        </p:nvSpPr>
        <p:spPr>
          <a:xfrm>
            <a:off x="710565" y="1023620"/>
            <a:ext cx="10584180" cy="5077460"/>
          </a:xfrm>
          <a:prstGeom prst="rect">
            <a:avLst/>
          </a:prstGeom>
          <a:noFill/>
        </p:spPr>
        <p:txBody>
          <a:bodyPr wrap="square" rtlCol="0">
            <a:spAutoFit/>
          </a:bodyPr>
          <a:lstStyle/>
          <a:p>
            <a:pPr algn="just">
              <a:lnSpc>
                <a:spcPct val="150000"/>
              </a:lnSpc>
            </a:pPr>
            <a:r>
              <a:rPr lang="en-US" altLang="zh-CN" sz="2400">
                <a:latin typeface="宋体" panose="02010600030101010101" pitchFamily="2" charset="-122"/>
                <a:ea typeface="宋体" panose="02010600030101010101" pitchFamily="2" charset="-122"/>
              </a:rPr>
              <a:t>(2)连好电路后,按下列步骤进行实验:</a:t>
            </a:r>
            <a:endParaRPr lang="en-US" altLang="zh-CN" sz="2400">
              <a:latin typeface="宋体" panose="02010600030101010101" pitchFamily="2" charset="-122"/>
              <a:ea typeface="宋体" panose="02010600030101010101" pitchFamily="2" charset="-122"/>
            </a:endParaRPr>
          </a:p>
          <a:p>
            <a:pPr algn="just">
              <a:lnSpc>
                <a:spcPct val="150000"/>
              </a:lnSpc>
            </a:pPr>
            <a:r>
              <a:rPr lang="en-US" altLang="zh-CN" sz="2400">
                <a:latin typeface="宋体" panose="02010600030101010101" pitchFamily="2" charset="-122"/>
                <a:ea typeface="宋体" panose="02010600030101010101" pitchFamily="2" charset="-122"/>
              </a:rPr>
              <a:t>①将</a:t>
            </a:r>
            <a:r>
              <a:rPr lang="en-US" altLang="zh-CN" sz="2400" i="1">
                <a:latin typeface="Times New Roman" panose="02020603050405020304" pitchFamily="18" charset="0"/>
                <a:ea typeface="宋体" panose="02010600030101010101" pitchFamily="2" charset="-122"/>
                <a:cs typeface="Times New Roman" panose="02020603050405020304" pitchFamily="18" charset="0"/>
              </a:rPr>
              <a:t>R</a:t>
            </a:r>
            <a:r>
              <a:rPr lang="en-US" altLang="zh-CN" sz="2400" baseline="-25000">
                <a:latin typeface="宋体" panose="02010600030101010101" pitchFamily="2" charset="-122"/>
                <a:ea typeface="宋体" panose="02010600030101010101" pitchFamily="2" charset="-122"/>
              </a:rPr>
              <a:t>1</a:t>
            </a:r>
            <a:r>
              <a:rPr lang="en-US" altLang="zh-CN" sz="2400">
                <a:latin typeface="宋体" panose="02010600030101010101" pitchFamily="2" charset="-122"/>
                <a:ea typeface="宋体" panose="02010600030101010101" pitchFamily="2" charset="-122"/>
              </a:rPr>
              <a:t>接入电路,调节滑动变阻器,使电压表的示数为1.5 V,记下</a:t>
            </a:r>
            <a:r>
              <a:rPr lang="en-US" altLang="zh-CN" sz="2400" i="1">
                <a:latin typeface="Times New Roman" panose="02020603050405020304" pitchFamily="18" charset="0"/>
                <a:ea typeface="宋体" panose="02010600030101010101" pitchFamily="2" charset="-122"/>
                <a:cs typeface="Times New Roman" panose="02020603050405020304" pitchFamily="18" charset="0"/>
              </a:rPr>
              <a:t>I</a:t>
            </a:r>
            <a:r>
              <a:rPr lang="en-US" altLang="zh-CN" sz="2400" baseline="-25000">
                <a:latin typeface="宋体" panose="02010600030101010101" pitchFamily="2" charset="-122"/>
                <a:ea typeface="宋体" panose="02010600030101010101" pitchFamily="2" charset="-122"/>
              </a:rPr>
              <a:t>1</a:t>
            </a:r>
            <a:r>
              <a:rPr lang="en-US" altLang="zh-CN" sz="2400">
                <a:latin typeface="宋体" panose="02010600030101010101" pitchFamily="2" charset="-122"/>
                <a:ea typeface="宋体" panose="02010600030101010101" pitchFamily="2" charset="-122"/>
              </a:rPr>
              <a:t>;</a:t>
            </a:r>
            <a:endParaRPr lang="en-US" altLang="zh-CN" sz="2400">
              <a:latin typeface="宋体" panose="02010600030101010101" pitchFamily="2" charset="-122"/>
              <a:ea typeface="宋体" panose="02010600030101010101" pitchFamily="2" charset="-122"/>
            </a:endParaRPr>
          </a:p>
          <a:p>
            <a:pPr algn="just">
              <a:lnSpc>
                <a:spcPct val="150000"/>
              </a:lnSpc>
            </a:pPr>
            <a:r>
              <a:rPr lang="en-US" altLang="zh-CN" sz="2400">
                <a:latin typeface="宋体" panose="02010600030101010101" pitchFamily="2" charset="-122"/>
                <a:ea typeface="宋体" panose="02010600030101010101" pitchFamily="2" charset="-122"/>
              </a:rPr>
              <a:t>②用R</a:t>
            </a:r>
            <a:r>
              <a:rPr lang="en-US" altLang="zh-CN" sz="2400" baseline="-25000">
                <a:latin typeface="宋体" panose="02010600030101010101" pitchFamily="2" charset="-122"/>
                <a:ea typeface="宋体" panose="02010600030101010101" pitchFamily="2" charset="-122"/>
              </a:rPr>
              <a:t>2</a:t>
            </a:r>
            <a:r>
              <a:rPr lang="en-US" altLang="zh-CN" sz="2400">
                <a:latin typeface="宋体" panose="02010600030101010101" pitchFamily="2" charset="-122"/>
                <a:ea typeface="宋体" panose="02010600030101010101" pitchFamily="2" charset="-122"/>
              </a:rPr>
              <a:t>替换R</a:t>
            </a:r>
            <a:r>
              <a:rPr lang="en-US" altLang="zh-CN" sz="2400" baseline="-25000">
                <a:latin typeface="宋体" panose="02010600030101010101" pitchFamily="2" charset="-122"/>
                <a:ea typeface="宋体" panose="02010600030101010101" pitchFamily="2" charset="-122"/>
              </a:rPr>
              <a:t>1</a:t>
            </a:r>
            <a:r>
              <a:rPr lang="en-US" altLang="zh-CN" sz="2400">
                <a:latin typeface="宋体" panose="02010600030101010101" pitchFamily="2" charset="-122"/>
                <a:ea typeface="宋体" panose="02010600030101010101" pitchFamily="2" charset="-122"/>
              </a:rPr>
              <a:t>接入电路,接下来的操作是:</a:t>
            </a:r>
            <a:r>
              <a:rPr lang="en-US" altLang="zh-CN" sz="2400" u="sng">
                <a:latin typeface="宋体" panose="02010600030101010101" pitchFamily="2" charset="-122"/>
                <a:ea typeface="宋体" panose="02010600030101010101" pitchFamily="2" charset="-122"/>
              </a:rPr>
              <a:t>　　　　　　　　　　__________________________________________________</a:t>
            </a:r>
            <a:r>
              <a:rPr lang="en-US" altLang="zh-CN" sz="2400">
                <a:latin typeface="宋体" panose="02010600030101010101" pitchFamily="2" charset="-122"/>
                <a:ea typeface="宋体" panose="02010600030101010101" pitchFamily="2" charset="-122"/>
              </a:rPr>
              <a:t>; </a:t>
            </a:r>
            <a:endParaRPr lang="en-US" altLang="zh-CN" sz="2400">
              <a:latin typeface="宋体" panose="02010600030101010101" pitchFamily="2" charset="-122"/>
              <a:ea typeface="宋体" panose="02010600030101010101" pitchFamily="2" charset="-122"/>
            </a:endParaRPr>
          </a:p>
          <a:p>
            <a:pPr algn="just">
              <a:lnSpc>
                <a:spcPct val="150000"/>
              </a:lnSpc>
            </a:pPr>
            <a:r>
              <a:rPr lang="en-US" altLang="zh-CN" sz="2400">
                <a:latin typeface="宋体" panose="02010600030101010101" pitchFamily="2" charset="-122"/>
                <a:ea typeface="宋体" panose="02010600030101010101" pitchFamily="2" charset="-122"/>
              </a:rPr>
              <a:t>③用</a:t>
            </a:r>
            <a:r>
              <a:rPr lang="en-US" altLang="zh-CN" sz="2400" i="1">
                <a:latin typeface="Times New Roman" panose="02020603050405020304" pitchFamily="18" charset="0"/>
                <a:ea typeface="宋体" panose="02010600030101010101" pitchFamily="2" charset="-122"/>
                <a:cs typeface="Times New Roman" panose="02020603050405020304" pitchFamily="18" charset="0"/>
              </a:rPr>
              <a:t>R</a:t>
            </a:r>
            <a:r>
              <a:rPr lang="en-US" altLang="zh-CN" sz="2400" baseline="-25000">
                <a:latin typeface="宋体" panose="02010600030101010101" pitchFamily="2" charset="-122"/>
                <a:ea typeface="宋体" panose="02010600030101010101" pitchFamily="2" charset="-122"/>
              </a:rPr>
              <a:t>3</a:t>
            </a:r>
            <a:r>
              <a:rPr lang="en-US" altLang="zh-CN" sz="2400">
                <a:latin typeface="宋体" panose="02010600030101010101" pitchFamily="2" charset="-122"/>
                <a:ea typeface="宋体" panose="02010600030101010101" pitchFamily="2" charset="-122"/>
              </a:rPr>
              <a:t>替换</a:t>
            </a:r>
            <a:r>
              <a:rPr lang="en-US" altLang="zh-CN" sz="2400" i="1">
                <a:latin typeface="Times New Roman" panose="02020603050405020304" pitchFamily="18" charset="0"/>
                <a:ea typeface="宋体" panose="02010600030101010101" pitchFamily="2" charset="-122"/>
                <a:cs typeface="Times New Roman" panose="02020603050405020304" pitchFamily="18" charset="0"/>
              </a:rPr>
              <a:t>R</a:t>
            </a:r>
            <a:r>
              <a:rPr lang="en-US" altLang="zh-CN" sz="2400" baseline="-25000">
                <a:latin typeface="宋体" panose="02010600030101010101" pitchFamily="2" charset="-122"/>
                <a:ea typeface="宋体" panose="02010600030101010101" pitchFamily="2" charset="-122"/>
              </a:rPr>
              <a:t>2</a:t>
            </a:r>
            <a:r>
              <a:rPr lang="en-US" altLang="zh-CN" sz="2400">
                <a:latin typeface="宋体" panose="02010600030101010101" pitchFamily="2" charset="-122"/>
                <a:ea typeface="宋体" panose="02010600030101010101" pitchFamily="2" charset="-122"/>
              </a:rPr>
              <a:t>接入电路,当滑动变阻器接入电路的阻值最大时,电压表的示数也大于1.5 V,实验无法进行下去.请写出一种解决问题的方法使实验继续进行下去:</a:t>
            </a:r>
            <a:r>
              <a:rPr lang="en-US" altLang="zh-CN" sz="2400" u="sng">
                <a:latin typeface="宋体" panose="02010600030101010101" pitchFamily="2" charset="-122"/>
                <a:ea typeface="宋体" panose="02010600030101010101" pitchFamily="2" charset="-122"/>
              </a:rPr>
              <a:t>　　　　　　　　　　　　　　　</a:t>
            </a:r>
            <a:r>
              <a:rPr lang="en-US" altLang="zh-CN" sz="2400">
                <a:latin typeface="宋体" panose="02010600030101010101" pitchFamily="2" charset="-122"/>
                <a:ea typeface="宋体" panose="02010600030101010101" pitchFamily="2" charset="-122"/>
              </a:rPr>
              <a:t>. </a:t>
            </a:r>
            <a:endParaRPr lang="en-US" altLang="zh-CN" sz="2400">
              <a:latin typeface="宋体" panose="02010600030101010101" pitchFamily="2" charset="-122"/>
              <a:ea typeface="宋体" panose="02010600030101010101" pitchFamily="2" charset="-122"/>
            </a:endParaRPr>
          </a:p>
          <a:p>
            <a:pPr algn="just">
              <a:lnSpc>
                <a:spcPct val="150000"/>
              </a:lnSpc>
            </a:pPr>
            <a:endParaRPr lang="en-US" altLang="zh-CN" sz="2400">
              <a:latin typeface="宋体" panose="02010600030101010101" pitchFamily="2" charset="-122"/>
              <a:ea typeface="宋体" panose="02010600030101010101" pitchFamily="2" charset="-122"/>
            </a:endParaRPr>
          </a:p>
          <a:p>
            <a:pPr algn="just">
              <a:lnSpc>
                <a:spcPct val="150000"/>
              </a:lnSpc>
            </a:pPr>
            <a:r>
              <a:rPr lang="en-US" altLang="zh-CN" sz="2400">
                <a:latin typeface="宋体" panose="02010600030101010101" pitchFamily="2" charset="-122"/>
                <a:ea typeface="宋体" panose="02010600030101010101" pitchFamily="2" charset="-122"/>
              </a:rPr>
              <a:t>(3)本实验的结论是:</a:t>
            </a:r>
            <a:r>
              <a:rPr lang="en-US" altLang="zh-CN" sz="2400" u="sng">
                <a:latin typeface="宋体" panose="02010600030101010101" pitchFamily="2" charset="-122"/>
                <a:ea typeface="宋体" panose="02010600030101010101" pitchFamily="2" charset="-122"/>
              </a:rPr>
              <a:t>　　　　　　　　　　　　　　　　　　　</a:t>
            </a:r>
            <a:r>
              <a:rPr lang="en-US" altLang="zh-CN" sz="2400">
                <a:latin typeface="宋体" panose="02010600030101010101" pitchFamily="2" charset="-122"/>
                <a:ea typeface="宋体" panose="02010600030101010101" pitchFamily="2" charset="-122"/>
              </a:rPr>
              <a:t>. </a:t>
            </a:r>
            <a:endParaRPr lang="en-US" altLang="zh-CN" sz="2400">
              <a:latin typeface="宋体" panose="02010600030101010101" pitchFamily="2" charset="-122"/>
              <a:ea typeface="宋体" panose="02010600030101010101" pitchFamily="2" charset="-122"/>
            </a:endParaRPr>
          </a:p>
        </p:txBody>
      </p:sp>
      <p:sp>
        <p:nvSpPr>
          <p:cNvPr id="3" name="矩形 2"/>
          <p:cNvSpPr/>
          <p:nvPr/>
        </p:nvSpPr>
        <p:spPr>
          <a:xfrm>
            <a:off x="992505" y="2585720"/>
            <a:ext cx="8753475" cy="645160"/>
          </a:xfrm>
          <a:prstGeom prst="rect">
            <a:avLst/>
          </a:prstGeom>
        </p:spPr>
        <p:txBody>
          <a:bodyPr wrap="square">
            <a:spAutoFit/>
          </a:bodyPr>
          <a:lstStyle/>
          <a:p>
            <a:pPr algn="l">
              <a:lnSpc>
                <a:spcPct val="150000"/>
              </a:lnSpc>
            </a:pPr>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调节滑动变阻器,使电压表示数为1.5 V,记下I</a:t>
            </a:r>
            <a:r>
              <a:rPr lang="zh-CN" altLang="en-US" sz="2400" b="1" kern="100" baseline="-25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2</a:t>
            </a:r>
            <a:endParaRPr lang="zh-CN" altLang="en-US" sz="2400" b="1" kern="100" baseline="-25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2" name="矩形 1"/>
          <p:cNvSpPr/>
          <p:nvPr/>
        </p:nvSpPr>
        <p:spPr>
          <a:xfrm>
            <a:off x="710565" y="4272915"/>
            <a:ext cx="11737340" cy="1198880"/>
          </a:xfrm>
          <a:prstGeom prst="rect">
            <a:avLst/>
          </a:prstGeom>
        </p:spPr>
        <p:txBody>
          <a:bodyPr wrap="square">
            <a:spAutoFit/>
          </a:bodyPr>
          <a:lstStyle/>
          <a:p>
            <a:pPr algn="l">
              <a:lnSpc>
                <a:spcPct val="150000"/>
              </a:lnSpc>
            </a:pPr>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     </a:t>
            </a:r>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换用阻值更大的滑动变阻器</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a:p>
            <a:pPr algn="l">
              <a:lnSpc>
                <a:spcPct val="150000"/>
              </a:lnSpc>
            </a:pPr>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(或在电路中串联一个电阻;或减小电源电压;或把R</a:t>
            </a:r>
            <a:r>
              <a:rPr lang="zh-CN" altLang="en-US" sz="2400" b="1" kern="100" baseline="-25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3</a:t>
            </a:r>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换为阻值为15 Ω的定值电阻)</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5" name="矩形 4"/>
          <p:cNvSpPr/>
          <p:nvPr/>
        </p:nvSpPr>
        <p:spPr>
          <a:xfrm>
            <a:off x="3706495" y="5520055"/>
            <a:ext cx="7252335"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当电压一定时,电流与电阻成反比</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300"/>
                                        <p:tgtEl>
                                          <p:spTgt spid="3"/>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300"/>
                                        <p:tgtEl>
                                          <p:spTgt spid="2"/>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3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 grpId="0"/>
      <p:bldP spid="5" grpId="0"/>
    </p:bldLst>
  </p:timing>
</p:sld>
</file>

<file path=ppt/slides/slide7.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en-US" altLang="zh-CN" sz="2400" b="1" kern="0">
                <a:solidFill>
                  <a:srgbClr val="EE3028"/>
                </a:solidFill>
                <a:cs typeface="+mn-ea"/>
                <a:sym typeface="+mn-ea"/>
              </a:rPr>
              <a:t>  </a:t>
            </a:r>
            <a:r>
              <a:rPr lang="zh-CN" altLang="en-US" sz="2400" b="1" kern="0">
                <a:solidFill>
                  <a:srgbClr val="EE3028"/>
                </a:solidFill>
                <a:cs typeface="+mn-ea"/>
                <a:sym typeface="+mn-ea"/>
              </a:rPr>
              <a:t>探究电流与电阻的关系</a:t>
            </a:r>
            <a:endParaRPr lang="zh-CN" altLang="en-US" sz="2400" b="1" kern="0">
              <a:solidFill>
                <a:srgbClr val="EE3028"/>
              </a:solidFill>
              <a:cs typeface="+mn-ea"/>
              <a:sym typeface="+mn-ea"/>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a:t>
            </a:r>
            <a:r>
              <a:rPr lang="en-US" altLang="zh-CN">
                <a:solidFill>
                  <a:schemeClr val="bg1"/>
                </a:solidFill>
                <a:sym typeface="+mn-lt"/>
              </a:rPr>
              <a:t>2</a:t>
            </a:r>
            <a:endParaRPr lang="en-US" altLang="zh-CN">
              <a:solidFill>
                <a:schemeClr val="bg1"/>
              </a:solidFill>
              <a:sym typeface="+mn-lt"/>
            </a:endParaRPr>
          </a:p>
        </p:txBody>
      </p:sp>
      <p:sp>
        <p:nvSpPr>
          <p:cNvPr id="4" name="TextBox 43"/>
          <p:cNvSpPr txBox="1"/>
          <p:nvPr/>
        </p:nvSpPr>
        <p:spPr>
          <a:xfrm>
            <a:off x="710565" y="894080"/>
            <a:ext cx="10584180" cy="5539105"/>
          </a:xfrm>
          <a:prstGeom prst="rect">
            <a:avLst/>
          </a:prstGeom>
          <a:noFill/>
        </p:spPr>
        <p:txBody>
          <a:bodyPr wrap="square" rtlCol="0">
            <a:spAutoFit/>
          </a:bodyPr>
          <a:lstStyle/>
          <a:p>
            <a:pPr algn="just">
              <a:lnSpc>
                <a:spcPct val="150000"/>
              </a:lnSpc>
            </a:pPr>
            <a:r>
              <a:rPr lang="en-US" altLang="zh-CN" sz="2400">
                <a:latin typeface="宋体" panose="02010600030101010101" pitchFamily="2" charset="-122"/>
                <a:ea typeface="宋体" panose="02010600030101010101" pitchFamily="2" charset="-122"/>
              </a:rPr>
              <a:t>3.[2017河南,19]在“探究电流与电阻的关系”实验中,小强选用了4Ω、8Ω、10Ω、20Ω四个定值电阻,电源电压恒为3V.</a:t>
            </a:r>
            <a:endParaRPr lang="en-US" altLang="zh-CN" sz="2400">
              <a:latin typeface="宋体" panose="02010600030101010101" pitchFamily="2" charset="-122"/>
              <a:ea typeface="宋体" panose="02010600030101010101" pitchFamily="2" charset="-122"/>
            </a:endParaRPr>
          </a:p>
          <a:p>
            <a:pPr algn="just">
              <a:lnSpc>
                <a:spcPct val="150000"/>
              </a:lnSpc>
            </a:pPr>
            <a:r>
              <a:rPr lang="en-US" altLang="zh-CN" sz="2400">
                <a:latin typeface="宋体" panose="02010600030101010101" pitchFamily="2" charset="-122"/>
                <a:ea typeface="宋体" panose="02010600030101010101" pitchFamily="2" charset="-122"/>
              </a:rPr>
              <a:t>(1)请按图甲所示的电路图,将实物图乙连接完整.</a:t>
            </a:r>
            <a:endParaRPr lang="en-US" altLang="zh-CN" sz="2400">
              <a:latin typeface="宋体" panose="02010600030101010101" pitchFamily="2" charset="-122"/>
              <a:ea typeface="宋体" panose="02010600030101010101" pitchFamily="2" charset="-122"/>
            </a:endParaRPr>
          </a:p>
          <a:p>
            <a:pPr algn="just">
              <a:lnSpc>
                <a:spcPct val="150000"/>
              </a:lnSpc>
            </a:pPr>
            <a:endParaRPr lang="en-US" altLang="zh-CN" sz="2400">
              <a:latin typeface="宋体" panose="02010600030101010101" pitchFamily="2" charset="-122"/>
              <a:ea typeface="宋体" panose="02010600030101010101" pitchFamily="2" charset="-122"/>
            </a:endParaRPr>
          </a:p>
          <a:p>
            <a:pPr algn="just">
              <a:lnSpc>
                <a:spcPct val="150000"/>
              </a:lnSpc>
            </a:pPr>
            <a:endParaRPr lang="en-US" altLang="zh-CN" sz="2400">
              <a:latin typeface="宋体" panose="02010600030101010101" pitchFamily="2" charset="-122"/>
              <a:ea typeface="宋体" panose="02010600030101010101" pitchFamily="2" charset="-122"/>
            </a:endParaRPr>
          </a:p>
          <a:p>
            <a:pPr algn="just">
              <a:lnSpc>
                <a:spcPct val="150000"/>
              </a:lnSpc>
            </a:pPr>
            <a:endParaRPr lang="en-US" altLang="zh-CN" sz="2400">
              <a:latin typeface="宋体" panose="02010600030101010101" pitchFamily="2" charset="-122"/>
              <a:ea typeface="宋体" panose="02010600030101010101" pitchFamily="2" charset="-122"/>
            </a:endParaRPr>
          </a:p>
          <a:p>
            <a:pPr algn="just">
              <a:lnSpc>
                <a:spcPct val="150000"/>
              </a:lnSpc>
            </a:pPr>
            <a:r>
              <a:rPr lang="en-US" altLang="zh-CN" sz="2400">
                <a:latin typeface="宋体" panose="02010600030101010101" pitchFamily="2" charset="-122"/>
                <a:ea typeface="宋体" panose="02010600030101010101" pitchFamily="2" charset="-122"/>
              </a:rPr>
              <a:t>　　　　　 </a:t>
            </a:r>
            <a:endParaRPr lang="en-US" altLang="zh-CN" sz="2400">
              <a:latin typeface="宋体" panose="02010600030101010101" pitchFamily="2" charset="-122"/>
              <a:ea typeface="宋体" panose="02010600030101010101" pitchFamily="2" charset="-122"/>
            </a:endParaRPr>
          </a:p>
          <a:p>
            <a:pPr algn="just">
              <a:lnSpc>
                <a:spcPct val="150000"/>
              </a:lnSpc>
            </a:pPr>
            <a:r>
              <a:rPr lang="en-US" altLang="zh-CN" sz="2000">
                <a:latin typeface="宋体" panose="02010600030101010101" pitchFamily="2" charset="-122"/>
                <a:ea typeface="宋体" panose="02010600030101010101" pitchFamily="2" charset="-122"/>
              </a:rPr>
              <a:t>             甲　　　　　　　　　    乙</a:t>
            </a:r>
            <a:endParaRPr lang="en-US" altLang="zh-CN" sz="2000">
              <a:latin typeface="宋体" panose="02010600030101010101" pitchFamily="2" charset="-122"/>
              <a:ea typeface="宋体" panose="02010600030101010101" pitchFamily="2" charset="-122"/>
            </a:endParaRPr>
          </a:p>
          <a:p>
            <a:pPr algn="just">
              <a:lnSpc>
                <a:spcPct val="150000"/>
              </a:lnSpc>
            </a:pPr>
            <a:r>
              <a:rPr lang="en-US" altLang="zh-CN" sz="2400">
                <a:latin typeface="宋体" panose="02010600030101010101" pitchFamily="2" charset="-122"/>
                <a:ea typeface="宋体" panose="02010600030101010101" pitchFamily="2" charset="-122"/>
              </a:rPr>
              <a:t>(2)闭合开关试触时,发现电流表无示数,移动滑动变阻器的滑片,电压表示数始终接近电源电压,造成这一现象的原因可能是</a:t>
            </a:r>
            <a:r>
              <a:rPr lang="en-US" altLang="zh-CN" sz="2400" u="sng">
                <a:latin typeface="宋体" panose="02010600030101010101" pitchFamily="2" charset="-122"/>
                <a:ea typeface="宋体" panose="02010600030101010101" pitchFamily="2" charset="-122"/>
              </a:rPr>
              <a:t>　　　　　　　　</a:t>
            </a:r>
            <a:r>
              <a:rPr lang="en-US" altLang="zh-CN" sz="2400">
                <a:latin typeface="宋体" panose="02010600030101010101" pitchFamily="2" charset="-122"/>
                <a:ea typeface="宋体" panose="02010600030101010101" pitchFamily="2" charset="-122"/>
              </a:rPr>
              <a:t>. </a:t>
            </a:r>
            <a:endParaRPr lang="en-US" altLang="zh-CN" sz="2400">
              <a:latin typeface="宋体" panose="02010600030101010101" pitchFamily="2" charset="-122"/>
              <a:ea typeface="宋体" panose="02010600030101010101" pitchFamily="2" charset="-122"/>
            </a:endParaRPr>
          </a:p>
        </p:txBody>
      </p:sp>
      <p:pic>
        <p:nvPicPr>
          <p:cNvPr id="426" name="17whdqg45t036.jpg" descr="id:2147492510;FounderCES"/>
          <p:cNvPicPr>
            <a:picLocks noChangeAspect="1"/>
          </p:cNvPicPr>
          <p:nvPr/>
        </p:nvPicPr>
        <p:blipFill>
          <a:blip r:embed="rId2"/>
          <a:stretch>
            <a:fillRect/>
          </a:stretch>
        </p:blipFill>
        <p:spPr>
          <a:xfrm>
            <a:off x="1332230" y="2817495"/>
            <a:ext cx="1959610" cy="1822450"/>
          </a:xfrm>
          <a:prstGeom prst="rect">
            <a:avLst/>
          </a:prstGeom>
        </p:spPr>
      </p:pic>
      <p:pic>
        <p:nvPicPr>
          <p:cNvPr id="427" name="17whdqg45t017cj.jpg" descr="id:2147492517;FounderCES"/>
          <p:cNvPicPr>
            <a:picLocks noChangeAspect="1"/>
          </p:cNvPicPr>
          <p:nvPr/>
        </p:nvPicPr>
        <p:blipFill>
          <a:blip r:embed="rId3"/>
          <a:stretch>
            <a:fillRect/>
          </a:stretch>
        </p:blipFill>
        <p:spPr>
          <a:xfrm>
            <a:off x="4054475" y="2817495"/>
            <a:ext cx="3068320" cy="1822450"/>
          </a:xfrm>
          <a:prstGeom prst="rect">
            <a:avLst/>
          </a:prstGeom>
        </p:spPr>
      </p:pic>
      <p:pic>
        <p:nvPicPr>
          <p:cNvPr id="451" name="17whdqg45t017cjda.jpg" descr="id:2147493201;FounderCES"/>
          <p:cNvPicPr>
            <a:picLocks noChangeAspect="1"/>
          </p:cNvPicPr>
          <p:nvPr/>
        </p:nvPicPr>
        <p:blipFill>
          <a:blip r:embed="rId4"/>
          <a:stretch>
            <a:fillRect/>
          </a:stretch>
        </p:blipFill>
        <p:spPr>
          <a:xfrm>
            <a:off x="7740650" y="2736215"/>
            <a:ext cx="3332480" cy="1985010"/>
          </a:xfrm>
          <a:prstGeom prst="rect">
            <a:avLst/>
          </a:prstGeom>
        </p:spPr>
      </p:pic>
      <p:sp>
        <p:nvSpPr>
          <p:cNvPr id="3" name="矩形 2"/>
          <p:cNvSpPr/>
          <p:nvPr/>
        </p:nvSpPr>
        <p:spPr>
          <a:xfrm>
            <a:off x="6918960" y="5839460"/>
            <a:ext cx="2305685"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定值电阻断路</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nodeType="clickEffect">
                                  <p:stCondLst>
                                    <p:cond delay="0"/>
                                  </p:stCondLst>
                                  <p:childTnLst>
                                    <p:set>
                                      <p:cBhvr>
                                        <p:cTn id="6" dur="1" fill="hold">
                                          <p:stCondLst>
                                            <p:cond delay="0"/>
                                          </p:stCondLst>
                                        </p:cTn>
                                        <p:tgtEl>
                                          <p:spTgt spid="451"/>
                                        </p:tgtEl>
                                        <p:attrNameLst>
                                          <p:attrName>style.visibility</p:attrName>
                                        </p:attrNameLst>
                                      </p:cBhvr>
                                      <p:to>
                                        <p:strVal val="visible"/>
                                      </p:to>
                                    </p:set>
                                    <p:animEffect transition="in" filter="fade">
                                      <p:cBhvr>
                                        <p:cTn id="7" dur="500"/>
                                        <p:tgtEl>
                                          <p:spTgt spid="451"/>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3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8.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en-US" altLang="zh-CN" sz="2400" b="1" kern="0">
                <a:solidFill>
                  <a:srgbClr val="EE3028"/>
                </a:solidFill>
                <a:cs typeface="+mn-ea"/>
                <a:sym typeface="+mn-ea"/>
              </a:rPr>
              <a:t>  </a:t>
            </a:r>
            <a:r>
              <a:rPr lang="zh-CN" altLang="en-US" sz="2400" b="1" kern="0">
                <a:solidFill>
                  <a:srgbClr val="EE3028"/>
                </a:solidFill>
                <a:cs typeface="+mn-ea"/>
                <a:sym typeface="+mn-ea"/>
              </a:rPr>
              <a:t>探究电流与电阻的关系</a:t>
            </a:r>
            <a:endParaRPr lang="zh-CN" altLang="en-US" sz="2400" b="1" kern="0">
              <a:solidFill>
                <a:srgbClr val="EE3028"/>
              </a:solidFill>
              <a:cs typeface="+mn-ea"/>
              <a:sym typeface="+mn-ea"/>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a:t>
            </a:r>
            <a:r>
              <a:rPr lang="en-US" altLang="zh-CN">
                <a:solidFill>
                  <a:schemeClr val="bg1"/>
                </a:solidFill>
                <a:sym typeface="+mn-lt"/>
              </a:rPr>
              <a:t>2</a:t>
            </a:r>
            <a:endParaRPr lang="en-US" altLang="zh-CN">
              <a:solidFill>
                <a:schemeClr val="bg1"/>
              </a:solidFill>
              <a:sym typeface="+mn-lt"/>
            </a:endParaRPr>
          </a:p>
        </p:txBody>
      </p:sp>
      <p:sp>
        <p:nvSpPr>
          <p:cNvPr id="4" name="TextBox 43"/>
          <p:cNvSpPr txBox="1"/>
          <p:nvPr/>
        </p:nvSpPr>
        <p:spPr>
          <a:xfrm>
            <a:off x="710565" y="894080"/>
            <a:ext cx="8665845" cy="5077460"/>
          </a:xfrm>
          <a:prstGeom prst="rect">
            <a:avLst/>
          </a:prstGeom>
          <a:noFill/>
        </p:spPr>
        <p:txBody>
          <a:bodyPr wrap="square" rtlCol="0">
            <a:spAutoFit/>
          </a:bodyPr>
          <a:lstStyle/>
          <a:p>
            <a:pPr algn="just">
              <a:lnSpc>
                <a:spcPct val="150000"/>
              </a:lnSpc>
            </a:pPr>
            <a:r>
              <a:rPr lang="en-US" altLang="zh-CN" sz="2400">
                <a:latin typeface="宋体" panose="02010600030101010101" pitchFamily="2" charset="-122"/>
                <a:ea typeface="宋体" panose="02010600030101010101" pitchFamily="2" charset="-122"/>
              </a:rPr>
              <a:t>(3)排除电路故障后,闭合开关,移动滑片,当选用4Ω的电阻时,电流表示数如图丙所示,记为</a:t>
            </a:r>
            <a:r>
              <a:rPr lang="en-US" altLang="zh-CN" sz="2400" u="sng">
                <a:latin typeface="宋体" panose="02010600030101010101" pitchFamily="2" charset="-122"/>
                <a:ea typeface="宋体" panose="02010600030101010101" pitchFamily="2" charset="-122"/>
              </a:rPr>
              <a:t>　　　</a:t>
            </a:r>
            <a:r>
              <a:rPr lang="en-US" altLang="zh-CN" sz="2400">
                <a:latin typeface="宋体" panose="02010600030101010101" pitchFamily="2" charset="-122"/>
                <a:ea typeface="宋体" panose="02010600030101010101" pitchFamily="2" charset="-122"/>
              </a:rPr>
              <a:t>A;以后每更换一个阻值更大的电阻后,闭合开关,应将滑动变阻器的滑片向</a:t>
            </a:r>
            <a:r>
              <a:rPr lang="en-US" altLang="zh-CN" sz="2400" u="sng">
                <a:latin typeface="宋体" panose="02010600030101010101" pitchFamily="2" charset="-122"/>
                <a:ea typeface="宋体" panose="02010600030101010101" pitchFamily="2" charset="-122"/>
              </a:rPr>
              <a:t>　　　　</a:t>
            </a:r>
            <a:r>
              <a:rPr lang="en-US" altLang="zh-CN" sz="2400">
                <a:latin typeface="宋体" panose="02010600030101010101" pitchFamily="2" charset="-122"/>
                <a:ea typeface="宋体" panose="02010600030101010101" pitchFamily="2" charset="-122"/>
              </a:rPr>
              <a:t>(选填“A”或“B”)端移动,使电压表的示数</a:t>
            </a:r>
            <a:r>
              <a:rPr lang="en-US" altLang="zh-CN" sz="2400" u="sng">
                <a:latin typeface="宋体" panose="02010600030101010101" pitchFamily="2" charset="-122"/>
                <a:ea typeface="宋体" panose="02010600030101010101" pitchFamily="2" charset="-122"/>
              </a:rPr>
              <a:t>　　  　　</a:t>
            </a:r>
            <a:r>
              <a:rPr lang="en-US" altLang="zh-CN" sz="2400">
                <a:latin typeface="宋体" panose="02010600030101010101" pitchFamily="2" charset="-122"/>
                <a:ea typeface="宋体" panose="02010600030101010101" pitchFamily="2" charset="-122"/>
              </a:rPr>
              <a:t>,同时记下对应的电流值. </a:t>
            </a:r>
            <a:endParaRPr lang="en-US" altLang="zh-CN" sz="2400">
              <a:latin typeface="宋体" panose="02010600030101010101" pitchFamily="2" charset="-122"/>
              <a:ea typeface="宋体" panose="02010600030101010101" pitchFamily="2" charset="-122"/>
            </a:endParaRPr>
          </a:p>
          <a:p>
            <a:pPr algn="just">
              <a:lnSpc>
                <a:spcPct val="150000"/>
              </a:lnSpc>
            </a:pPr>
            <a:r>
              <a:rPr lang="en-US" altLang="zh-CN" sz="2400">
                <a:latin typeface="宋体" panose="02010600030101010101" pitchFamily="2" charset="-122"/>
                <a:ea typeface="宋体" panose="02010600030101010101" pitchFamily="2" charset="-122"/>
              </a:rPr>
              <a:t>(4)根据实验数据,小强作出了如图丁所示的I-R图像,由于此图线为曲线,小强认为不便直观判断I与R的定量关系,于是对图像中的坐标进行了巧妙变换,从而直观判断出了I与R的关系.你认为小强的改进方法是:</a:t>
            </a:r>
            <a:r>
              <a:rPr lang="en-US" altLang="zh-CN" sz="2400" u="sng">
                <a:latin typeface="宋体" panose="02010600030101010101" pitchFamily="2" charset="-122"/>
                <a:ea typeface="宋体" panose="02010600030101010101" pitchFamily="2" charset="-122"/>
              </a:rPr>
              <a:t>　　　　　　　　　　　　</a:t>
            </a:r>
            <a:r>
              <a:rPr lang="en-US" altLang="zh-CN" sz="2400">
                <a:latin typeface="宋体" panose="02010600030101010101" pitchFamily="2" charset="-122"/>
                <a:ea typeface="宋体" panose="02010600030101010101" pitchFamily="2" charset="-122"/>
              </a:rPr>
              <a:t>. </a:t>
            </a:r>
            <a:endParaRPr lang="en-US" altLang="zh-CN" sz="2400">
              <a:latin typeface="宋体" panose="02010600030101010101" pitchFamily="2" charset="-122"/>
              <a:ea typeface="宋体" panose="02010600030101010101" pitchFamily="2" charset="-122"/>
            </a:endParaRPr>
          </a:p>
        </p:txBody>
      </p:sp>
      <p:pic>
        <p:nvPicPr>
          <p:cNvPr id="428" name="17whdqg45t017cj-1.jpg" descr="id:2147492524;FounderCES"/>
          <p:cNvPicPr>
            <a:picLocks noChangeAspect="1"/>
          </p:cNvPicPr>
          <p:nvPr/>
        </p:nvPicPr>
        <p:blipFill>
          <a:blip r:embed="rId2"/>
          <a:stretch>
            <a:fillRect/>
          </a:stretch>
        </p:blipFill>
        <p:spPr>
          <a:xfrm>
            <a:off x="9376410" y="1347470"/>
            <a:ext cx="2230755" cy="1671955"/>
          </a:xfrm>
          <a:prstGeom prst="rect">
            <a:avLst/>
          </a:prstGeom>
        </p:spPr>
      </p:pic>
      <p:pic>
        <p:nvPicPr>
          <p:cNvPr id="429" name="17whdqg45t037.jpg" descr="id:2147492531;FounderCES"/>
          <p:cNvPicPr>
            <a:picLocks noChangeAspect="1"/>
          </p:cNvPicPr>
          <p:nvPr/>
        </p:nvPicPr>
        <p:blipFill>
          <a:blip r:embed="rId3"/>
          <a:stretch>
            <a:fillRect/>
          </a:stretch>
        </p:blipFill>
        <p:spPr>
          <a:xfrm>
            <a:off x="9605010" y="3769995"/>
            <a:ext cx="1773555" cy="1899285"/>
          </a:xfrm>
          <a:prstGeom prst="rect">
            <a:avLst/>
          </a:prstGeom>
        </p:spPr>
      </p:pic>
      <p:sp>
        <p:nvSpPr>
          <p:cNvPr id="19" name="矩形 18"/>
          <p:cNvSpPr/>
          <p:nvPr/>
        </p:nvSpPr>
        <p:spPr>
          <a:xfrm>
            <a:off x="10246996" y="2970936"/>
            <a:ext cx="487680" cy="460375"/>
          </a:xfrm>
          <a:prstGeom prst="rect">
            <a:avLst/>
          </a:prstGeom>
        </p:spPr>
        <p:txBody>
          <a:bodyPr wrap="none">
            <a:spAutoFit/>
          </a:bodyPr>
          <a:lstStyle/>
          <a:p>
            <a:pPr algn="l"/>
            <a:r>
              <a:rPr lang="zh-CN" altLang="en-US" sz="2400" kern="100">
                <a:solidFill>
                  <a:schemeClr val="tx1"/>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丙</a:t>
            </a:r>
            <a:endParaRPr lang="zh-CN" altLang="en-US" sz="2400" kern="100">
              <a:solidFill>
                <a:schemeClr val="tx1"/>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2" name="矩形 1"/>
          <p:cNvSpPr/>
          <p:nvPr/>
        </p:nvSpPr>
        <p:spPr>
          <a:xfrm>
            <a:off x="10247631" y="5669051"/>
            <a:ext cx="487680" cy="460375"/>
          </a:xfrm>
          <a:prstGeom prst="rect">
            <a:avLst/>
          </a:prstGeom>
        </p:spPr>
        <p:txBody>
          <a:bodyPr wrap="none">
            <a:spAutoFit/>
          </a:bodyPr>
          <a:lstStyle/>
          <a:p>
            <a:pPr algn="l"/>
            <a:r>
              <a:rPr lang="zh-CN" altLang="en-US" sz="2400" kern="100">
                <a:solidFill>
                  <a:schemeClr val="tx1"/>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丁</a:t>
            </a:r>
            <a:endParaRPr lang="zh-CN" altLang="en-US" sz="2400" kern="100">
              <a:solidFill>
                <a:schemeClr val="tx1"/>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3" name="矩形 2"/>
          <p:cNvSpPr/>
          <p:nvPr/>
        </p:nvSpPr>
        <p:spPr>
          <a:xfrm>
            <a:off x="4714241" y="1555521"/>
            <a:ext cx="797560" cy="460375"/>
          </a:xfrm>
          <a:prstGeom prst="rect">
            <a:avLst/>
          </a:prstGeom>
        </p:spPr>
        <p:txBody>
          <a:bodyPr wrap="none">
            <a:spAutoFit/>
          </a:bodyPr>
          <a:lstStyle/>
          <a:p>
            <a:pPr algn="l"/>
            <a:r>
              <a:rPr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0.50</a:t>
            </a:r>
            <a:endParaRPr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5" name="矩形 4"/>
          <p:cNvSpPr/>
          <p:nvPr/>
        </p:nvSpPr>
        <p:spPr>
          <a:xfrm>
            <a:off x="7626350" y="2102485"/>
            <a:ext cx="563245"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B</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sp>
        <p:nvSpPr>
          <p:cNvPr id="6" name="矩形 5"/>
          <p:cNvSpPr/>
          <p:nvPr/>
        </p:nvSpPr>
        <p:spPr>
          <a:xfrm>
            <a:off x="6109335" y="2623185"/>
            <a:ext cx="1623695"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保持不变</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endParaRPr>
          </a:p>
        </p:txBody>
      </p:sp>
      <p:pic>
        <p:nvPicPr>
          <p:cNvPr id="10" name="图片 9"/>
          <p:cNvPicPr>
            <a:picLocks noChangeAspect="1"/>
          </p:cNvPicPr>
          <p:nvPr/>
        </p:nvPicPr>
        <p:blipFill>
          <a:blip r:embed="rId4"/>
          <a:stretch>
            <a:fillRect/>
          </a:stretch>
        </p:blipFill>
        <p:spPr>
          <a:xfrm>
            <a:off x="4110355" y="5295265"/>
            <a:ext cx="1673225" cy="509905"/>
          </a:xfrm>
          <a:prstGeom prst="rect">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300"/>
                                        <p:tgtEl>
                                          <p:spTgt spid="3"/>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300"/>
                                        <p:tgtEl>
                                          <p:spTgt spid="5"/>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300"/>
                                        <p:tgtEl>
                                          <p:spTgt spid="6"/>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fade">
                                      <p:cBhvr>
                                        <p:cTn id="2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6" grpId="0"/>
    </p:bldLst>
  </p:timing>
</p:sld>
</file>

<file path=ppt/slides/slide9.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en-US" altLang="zh-CN" sz="2400" b="1" kern="0">
                <a:solidFill>
                  <a:srgbClr val="EE3028"/>
                </a:solidFill>
                <a:cs typeface="+mn-ea"/>
                <a:sym typeface="+mn-lt"/>
              </a:rPr>
              <a:t>  </a:t>
            </a:r>
            <a:r>
              <a:rPr lang="zh-CN" altLang="en-US" sz="2400" b="1" kern="0">
                <a:solidFill>
                  <a:srgbClr val="EE3028"/>
                </a:solidFill>
                <a:cs typeface="+mn-ea"/>
                <a:sym typeface="+mn-lt"/>
              </a:rPr>
              <a:t>探究电流与电压的关系</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pPr algn="ctr"/>
            <a:r>
              <a:rPr lang="zh-CN" altLang="en-US">
                <a:solidFill>
                  <a:schemeClr val="bg1"/>
                </a:solidFill>
                <a:sym typeface="+mn-lt"/>
              </a:rPr>
              <a:t>实验1</a:t>
            </a:r>
            <a:endParaRPr lang="zh-CN" altLang="en-US">
              <a:solidFill>
                <a:schemeClr val="bg1"/>
              </a:solidFill>
              <a:sym typeface="+mn-lt"/>
            </a:endParaRPr>
          </a:p>
        </p:txBody>
      </p:sp>
      <p:sp>
        <p:nvSpPr>
          <p:cNvPr id="3" name="矩形 2"/>
          <p:cNvSpPr/>
          <p:nvPr/>
        </p:nvSpPr>
        <p:spPr>
          <a:xfrm>
            <a:off x="822325" y="880110"/>
            <a:ext cx="10535285" cy="4431030"/>
          </a:xfrm>
          <a:prstGeom prst="rect">
            <a:avLst/>
          </a:prstGeom>
        </p:spPr>
        <p:txBody>
          <a:bodyPr wrap="square">
            <a:spAutoFit/>
          </a:bodyPr>
          <a:lstStyle/>
          <a:p>
            <a:pPr algn="just">
              <a:lnSpc>
                <a:spcPct val="125000"/>
              </a:lnSpc>
              <a:buClrTx/>
              <a:buSzTx/>
              <a:buFontTx/>
            </a:pPr>
            <a:r>
              <a:rPr lang="zh-CN" altLang="en-US" sz="2400" b="1">
                <a:solidFill>
                  <a:srgbClr val="FF0000"/>
                </a:solidFill>
                <a:latin typeface="+mn-ea"/>
              </a:rPr>
              <a:t>考法总结</a:t>
            </a:r>
            <a:endParaRPr lang="zh-CN" altLang="en-US" sz="2400" b="1">
              <a:solidFill>
                <a:srgbClr val="FF0000"/>
              </a:solidFill>
              <a:latin typeface="+mn-ea"/>
            </a:endParaRPr>
          </a:p>
          <a:p>
            <a:pPr algn="just">
              <a:lnSpc>
                <a:spcPct val="150000"/>
              </a:lnSpc>
              <a:buClrTx/>
              <a:buSzTx/>
              <a:buFontTx/>
            </a:pPr>
            <a:r>
              <a:rPr lang="zh-CN" altLang="en-US" sz="2400">
                <a:latin typeface="宋体" panose="02010600030101010101" pitchFamily="2" charset="-122"/>
                <a:ea typeface="宋体" panose="02010600030101010101" pitchFamily="2" charset="-122"/>
              </a:rPr>
              <a:t>有关该实验,有如下命题点:</a:t>
            </a:r>
            <a:endParaRPr lang="zh-CN" altLang="en-US" sz="2400">
              <a:latin typeface="宋体" panose="02010600030101010101" pitchFamily="2" charset="-122"/>
              <a:ea typeface="宋体" panose="02010600030101010101" pitchFamily="2" charset="-122"/>
            </a:endParaRPr>
          </a:p>
          <a:p>
            <a:pPr algn="just">
              <a:lnSpc>
                <a:spcPct val="150000"/>
              </a:lnSpc>
              <a:buClrTx/>
              <a:buSzTx/>
              <a:buFontTx/>
            </a:pPr>
            <a:r>
              <a:rPr lang="zh-CN" altLang="en-US" sz="2400">
                <a:latin typeface="黑体" panose="02010609060101010101" pitchFamily="49" charset="-122"/>
                <a:ea typeface="黑体" panose="02010609060101010101" pitchFamily="49" charset="-122"/>
                <a:cs typeface="黑体" panose="02010609060101010101" pitchFamily="49" charset="-122"/>
              </a:rPr>
              <a:t>1.【实验器材】</a:t>
            </a:r>
            <a:r>
              <a:rPr lang="zh-CN" altLang="en-US" sz="2400">
                <a:latin typeface="宋体" panose="02010600030101010101" pitchFamily="2" charset="-122"/>
                <a:ea typeface="宋体" panose="02010600030101010101" pitchFamily="2" charset="-122"/>
              </a:rPr>
              <a:t>电源、开关、导线、电流表、电压表、滑动变阻器、定值电阻等.</a:t>
            </a:r>
            <a:endParaRPr lang="zh-CN" altLang="en-US" sz="2400">
              <a:latin typeface="宋体" panose="02010600030101010101" pitchFamily="2" charset="-122"/>
              <a:ea typeface="宋体" panose="02010600030101010101" pitchFamily="2" charset="-122"/>
            </a:endParaRPr>
          </a:p>
          <a:p>
            <a:pPr algn="just">
              <a:lnSpc>
                <a:spcPct val="150000"/>
              </a:lnSpc>
              <a:buClrTx/>
              <a:buSzTx/>
              <a:buFontTx/>
            </a:pPr>
            <a:r>
              <a:rPr lang="zh-CN" altLang="en-US" sz="2400">
                <a:latin typeface="黑体" panose="02010609060101010101" pitchFamily="49" charset="-122"/>
                <a:ea typeface="黑体" panose="02010609060101010101" pitchFamily="49" charset="-122"/>
                <a:cs typeface="黑体" panose="02010609060101010101" pitchFamily="49" charset="-122"/>
              </a:rPr>
              <a:t>2.【实验电路】</a:t>
            </a:r>
            <a:r>
              <a:rPr lang="zh-CN" altLang="en-US" sz="2400">
                <a:latin typeface="宋体" panose="02010600030101010101" pitchFamily="2" charset="-122"/>
                <a:ea typeface="宋体" panose="02010600030101010101" pitchFamily="2" charset="-122"/>
              </a:rPr>
              <a:t>如图所示.</a:t>
            </a:r>
            <a:endParaRPr lang="zh-CN" altLang="en-US" sz="2400">
              <a:latin typeface="宋体" panose="02010600030101010101" pitchFamily="2" charset="-122"/>
              <a:ea typeface="宋体" panose="02010600030101010101" pitchFamily="2" charset="-122"/>
            </a:endParaRPr>
          </a:p>
          <a:p>
            <a:pPr algn="just">
              <a:lnSpc>
                <a:spcPct val="150000"/>
              </a:lnSpc>
              <a:buClrTx/>
              <a:buSzTx/>
              <a:buFontTx/>
            </a:pPr>
            <a:endParaRPr lang="zh-CN" altLang="en-US" sz="2400">
              <a:latin typeface="宋体" panose="02010600030101010101" pitchFamily="2" charset="-122"/>
              <a:ea typeface="宋体" panose="02010600030101010101" pitchFamily="2" charset="-122"/>
            </a:endParaRPr>
          </a:p>
          <a:p>
            <a:pPr algn="just">
              <a:lnSpc>
                <a:spcPct val="150000"/>
              </a:lnSpc>
              <a:buClrTx/>
              <a:buSzTx/>
              <a:buFontTx/>
            </a:pPr>
            <a:endParaRPr lang="zh-CN" altLang="en-US" sz="2400">
              <a:latin typeface="宋体" panose="02010600030101010101" pitchFamily="2" charset="-122"/>
              <a:ea typeface="宋体" panose="02010600030101010101" pitchFamily="2" charset="-122"/>
            </a:endParaRPr>
          </a:p>
          <a:p>
            <a:pPr algn="just">
              <a:lnSpc>
                <a:spcPct val="150000"/>
              </a:lnSpc>
              <a:buClrTx/>
              <a:buSzTx/>
              <a:buFontTx/>
            </a:pPr>
            <a:endParaRPr lang="zh-CN" altLang="en-US" sz="2400">
              <a:latin typeface="宋体" panose="02010600030101010101" pitchFamily="2" charset="-122"/>
              <a:ea typeface="宋体" panose="02010600030101010101" pitchFamily="2" charset="-122"/>
            </a:endParaRPr>
          </a:p>
        </p:txBody>
      </p:sp>
      <p:pic>
        <p:nvPicPr>
          <p:cNvPr id="434" name="18WHLWJJZKBWL157.jpg" descr="id:2147492566;FounderCES"/>
          <p:cNvPicPr>
            <a:picLocks noChangeAspect="1"/>
          </p:cNvPicPr>
          <p:nvPr/>
        </p:nvPicPr>
        <p:blipFill>
          <a:blip r:embed="rId2"/>
          <a:stretch>
            <a:fillRect/>
          </a:stretch>
        </p:blipFill>
        <p:spPr>
          <a:xfrm>
            <a:off x="5013960" y="2966085"/>
            <a:ext cx="3009900" cy="2477770"/>
          </a:xfrm>
          <a:prstGeom prst="rect">
            <a:avLst/>
          </a:prstGeom>
        </p:spPr>
      </p:pic>
    </p:spTree>
  </p:cSld>
  <p:clrMapOvr>
    <a:masterClrMapping/>
  </p:clrMapOvr>
  <p:transition spd="med">
    <p:wipe dir="d"/>
  </p:transition>
  <p:timing/>
</p:sld>
</file>

<file path=ppt/tags/tag1.xml><?xml version="1.0" encoding="utf-8"?>
<p:tagLst xmlns:p="http://schemas.openxmlformats.org/presentationml/2006/main">
  <p:tag name="KSO_WM_UNIT_TABLE_BEAUTIFY" val="smartTable{9cded837-3dde-4dcb-9f73-d8f03ed41b51}"/>
  <p:tag name="TABLE_ENDDRAG_ORIGIN_RECT" val="460*104"/>
  <p:tag name="TABLE_ENDDRAG_RECT" val="235*311*460*104"/>
</p:tagLst>
</file>

<file path=ppt/tags/tag2.xml><?xml version="1.0" encoding="utf-8"?>
<p:tagLst xmlns:p="http://schemas.openxmlformats.org/presentationml/2006/main">
  <p:tag name="KSO_WM_UNIT_TABLE_BEAUTIFY" val="smartTable{b63b626c-75e1-416b-a89d-f4cc2aaee375}"/>
  <p:tag name="TABLE_ENDDRAG_ORIGIN_RECT" val="408*88"/>
  <p:tag name="TABLE_ENDDRAG_RECT" val="161*309*408*88"/>
</p:tagLst>
</file>

<file path=ppt/tags/tag3.xml><?xml version="1.0" encoding="utf-8"?>
<p:tagLst xmlns:p="http://schemas.openxmlformats.org/presentationml/2006/main">
  <p:tag name="KSO_WM_UNIT_TABLE_BEAUTIFY" val="smartTable{9c1fdbea-2a96-4fb1-89cf-8ed9071b3299}"/>
  <p:tag name="TABLE_ENDDRAG_ORIGIN_RECT" val="460*105"/>
  <p:tag name="TABLE_ENDDRAG_RECT" val="100*292*460*105"/>
</p:tagLst>
</file>

<file path=ppt/tags/tag4.xml><?xml version="1.0" encoding="utf-8"?>
<p:tagLst xmlns:p="http://schemas.openxmlformats.org/presentationml/2006/main">
  <p:tag name="KSO_WM_UNIT_TABLE_BEAUTIFY" val="smartTable{8dda821c-126e-430f-af94-6238c49f07eb}"/>
  <p:tag name="TABLE_ENDDRAG_ORIGIN_RECT" val="446*108"/>
  <p:tag name="TABLE_ENDDRAG_RECT" val="137*288*446*108"/>
</p:tagLst>
</file>

<file path=ppt/tags/tag5.xml><?xml version="1.0" encoding="utf-8"?>
<p:tagLst xmlns:p="http://schemas.openxmlformats.org/presentationml/2006/main">
  <p:tag name="ARTICULATE_PROJECT_OPEN" val="0"/>
  <p:tag name="AS_NET" val="4.0.30319.42000"/>
  <p:tag name="AS_OS" val="Microsoft Windows NT 6.1.7601 Service Pack 1"/>
  <p:tag name="AS_RELEASE_DATE" val="2020.05.14"/>
  <p:tag name="AS_TITLE" val="Aspose.Slides for .NET 4.0 Client Profile"/>
  <p:tag name="AS_VERSION" val="20.5"/>
  <p:tag name="ISLIDE.GUIDESSETTING" val="{&quot;Id&quot;:&quot;GuidesStyle_Normal&quot;,&quot;Name&quot;:&quot;正常&quot;,&quot;HeaderHeight&quot;:15.0,&quot;FooterHeight&quot;:9.0,&quot;SideMargin&quot;:5.5,&quot;TopMargin&quot;:0.0,&quot;BottomMargin&quot;:0.0,&quot;IntervalMargin&quot;:1.5}"/>
  <p:tag name="ISPRING_RESOURCE_PATHS_HASH_PRESENTER" val="79344ea4aab3a8c51a92227a70fa2e8d10f17e"/>
</p:tagLst>
</file>

<file path=ppt/theme/theme1.xml><?xml version="1.0" encoding="utf-8"?>
<a:theme xmlns:r="http://schemas.openxmlformats.org/officeDocument/2006/relationships" xmlns:a="http://schemas.openxmlformats.org/drawingml/2006/main" name="Office 主题">
  <a:themeElements>
    <a:clrScheme name="Office">
      <a:dk1>
        <a:srgbClr val="000000"/>
      </a:dk1>
      <a:lt1>
        <a:srgbClr val="FFFFFF"/>
      </a:lt1>
      <a:dk2>
        <a:srgbClr val="778495"/>
      </a:dk2>
      <a:lt2>
        <a:srgbClr val="F0F0F0"/>
      </a:lt2>
      <a:accent1>
        <a:srgbClr val="E60122"/>
      </a:accent1>
      <a:accent2>
        <a:srgbClr val="125C9E"/>
      </a:accent2>
      <a:accent3>
        <a:srgbClr val="F17737"/>
      </a:accent3>
      <a:accent4>
        <a:srgbClr val="CA3962"/>
      </a:accent4>
      <a:accent5>
        <a:srgbClr val="D15B1C"/>
      </a:accent5>
      <a:accent6>
        <a:srgbClr val="F02F4C"/>
      </a:accent6>
      <a:hlink>
        <a:srgbClr val="E60122"/>
      </a:hlink>
      <a:folHlink>
        <a:srgbClr val="BFBFBF"/>
      </a:folHlink>
    </a:clrScheme>
    <a:fontScheme name="at1gy054">
      <a:majorFont>
        <a:latin typeface="Arial"/>
        <a:ea typeface="微软雅黑"/>
        <a:cs typeface="Arial"/>
      </a:majorFont>
      <a:minorFont>
        <a:latin typeface="Arial"/>
        <a:ea typeface="微软雅黑"/>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Paragraphs>288</Paragraphs>
  <Slides>34</Slides>
  <Notes>3</Notes>
  <HiddenSlides>0</HiddenSlides>
  <MMClips>0</MMClips>
  <ScaleCrop>false</ScaleCrop>
  <HeadingPairs>
    <vt:vector size="6" baseType="variant">
      <vt:variant>
        <vt:lpstr>Fonts used</vt:lpstr>
      </vt:variant>
      <vt:variant>
        <vt:i4>12</vt:i4>
      </vt:variant>
      <vt:variant>
        <vt:lpstr>Theme</vt:lpstr>
      </vt:variant>
      <vt:variant>
        <vt:i4>1</vt:i4>
      </vt:variant>
      <vt:variant>
        <vt:lpstr>Slide Titles</vt:lpstr>
      </vt:variant>
      <vt:variant>
        <vt:i4>34</vt:i4>
      </vt:variant>
    </vt:vector>
  </HeadingPairs>
  <TitlesOfParts>
    <vt:vector size="47" baseType="lpstr">
      <vt:lpstr>Arial</vt:lpstr>
      <vt:lpstr>微软雅黑</vt:lpstr>
      <vt:lpstr>等线 Light</vt:lpstr>
      <vt:lpstr>等线</vt:lpstr>
      <vt:lpstr>Calibri</vt:lpstr>
      <vt:lpstr>Calibri Light</vt:lpstr>
      <vt:lpstr>宋体</vt:lpstr>
      <vt:lpstr>Times New Roman</vt:lpstr>
      <vt:lpstr>黑体</vt:lpstr>
      <vt:lpstr>NEU-BZ-S92</vt:lpstr>
      <vt:lpstr>创艺简中圆</vt:lpstr>
      <vt:lpstr>方正书宋_GBK</vt:lpstr>
      <vt:lpstr>Office 主题</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20.0500</AppVersion>
  <TotalTime>0</TotalTime>
  <Application>Aspose.Slides for .NET</Applicat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2021-01-03T11:12:51Z</cp:lastPrinted>
  <dcterms:created xsi:type="dcterms:W3CDTF">2021-01-03T11:12:51Z</dcterms:created>
  <dcterms:modified xsi:type="dcterms:W3CDTF">2021-01-08T11:38:39Z</dcterms:modified>
</cp:coreProperties>
</file>

<file path=docProps/custom.xml><?xml version="1.0" encoding="utf-8"?>
<Properties xmlns:vt="http://schemas.openxmlformats.org/officeDocument/2006/docPropsVTypes" xmlns="http://schemas.openxmlformats.org/officeDocument/2006/custom-properties">
  <property fmtid="{D5CDD505-2E9C-101B-9397-08002B2CF9AE}" pid="2" name="album">
    <vt:lpwstr>rbm.xkw.com</vt:lpwstr>
  </property>
  <property fmtid="{D5CDD505-2E9C-101B-9397-08002B2CF9AE}" pid="3" name="author">
    <vt:lpwstr>rbm.xkw.com</vt:lpwstr>
  </property>
  <property fmtid="{D5CDD505-2E9C-101B-9397-08002B2CF9AE}" pid="4" name="company">
    <vt:lpwstr>学科网</vt:lpwstr>
  </property>
  <property fmtid="{D5CDD505-2E9C-101B-9397-08002B2CF9AE}" pid="5" name="copyright">
    <vt:lpwstr>学科网版权所有</vt:lpwstr>
  </property>
</Properties>
</file>