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notesMasterIdLst>
    <p:notesMasterId r:id="rId3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86" r:id="rId16"/>
    <p:sldId id="268" r:id="rId17"/>
    <p:sldId id="269" r:id="rId18"/>
    <p:sldId id="284" r:id="rId19"/>
    <p:sldId id="285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305" r:id="rId30"/>
    <p:sldId id="280" r:id="rId31"/>
  </p:sldIdLst>
  <p:sldSz cx="12192000" cy="6858000"/>
  <p:notesSz cx="6858000" cy="9144000"/>
  <p:embeddedFontLst>
    <p:embeddedFont>
      <p:font typeface="Cambria Math" panose="02040503050406030204" pitchFamily="18" charset="0"/>
      <p:regular r:id="rId33"/>
    </p:embeddedFont>
    <p:embeddedFont>
      <p:font typeface="微软雅黑" panose="020B0503020204020204" pitchFamily="34" charset="-122"/>
      <p:regular r:id="rId34"/>
      <p:bold r:id="rId35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EB8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6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font" Target="fonts/font2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3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1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空白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本节要点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本节要点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HK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2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28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1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2" Type="http://schemas.microsoft.com/office/2007/relationships/media" Target="../media/media5.mp4"/><Relationship Id="rId1" Type="http://schemas.openxmlformats.org/officeDocument/2006/relationships/tags" Target="../tags/tag32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tags" Target="../tags/tag8.xml"/><Relationship Id="rId7" Type="http://schemas.openxmlformats.org/officeDocument/2006/relationships/image" Target="../media/image12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1.GI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.xm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image" Target="../media/image1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2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mp4"/><Relationship Id="rId7" Type="http://schemas.openxmlformats.org/officeDocument/2006/relationships/image" Target="../media/image17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5.tiff"/><Relationship Id="rId11" Type="http://schemas.openxmlformats.org/officeDocument/2006/relationships/image" Target="../media/image21.sv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20.png"/><Relationship Id="rId4" Type="http://schemas.openxmlformats.org/officeDocument/2006/relationships/video" Target="../media/media2.mp4"/><Relationship Id="rId9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680969" y="4146149"/>
            <a:ext cx="7108825" cy="81172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4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8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液体的压强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139382" y="1876702"/>
            <a:ext cx="12192000" cy="1938992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8.2  </a:t>
            </a:r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探究：液体压强与</a:t>
            </a:r>
          </a:p>
          <a:p>
            <a:pPr algn="ctr"/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哪些因素有关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22935" y="1755140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实验目的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】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68985" y="2362835"/>
            <a:ext cx="697103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探究液体压强与哪些因素有关。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学习使用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形管压强计测量液体压强。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22935" y="3789045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实验器材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】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68985" y="4563110"/>
            <a:ext cx="486156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形管压强计、盛水容器、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不同种类的液体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rcRect l="2181" r="5791"/>
          <a:stretch>
            <a:fillRect/>
          </a:stretch>
        </p:blipFill>
        <p:spPr>
          <a:xfrm>
            <a:off x="7367270" y="1955165"/>
            <a:ext cx="4329430" cy="45853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0" grpId="0"/>
      <p:bldP spid="11" grpId="0"/>
      <p:bldP spid="11" grpId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68985" y="1755140"/>
            <a:ext cx="280416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实验设计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95045" y="2444115"/>
            <a:ext cx="47523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如图所示，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形管压强计是用来研究液体压强的仪器。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rcRect l="2181" r="5791"/>
          <a:stretch>
            <a:fillRect/>
          </a:stretch>
        </p:blipFill>
        <p:spPr>
          <a:xfrm>
            <a:off x="6471285" y="2129790"/>
            <a:ext cx="4329430" cy="4585335"/>
          </a:xfrm>
          <a:prstGeom prst="rect">
            <a:avLst/>
          </a:prstGeom>
        </p:spPr>
      </p:pic>
      <p:sp>
        <p:nvSpPr>
          <p:cNvPr id="13" name="线形标注 1(带强调线) 12"/>
          <p:cNvSpPr/>
          <p:nvPr/>
        </p:nvSpPr>
        <p:spPr>
          <a:xfrm>
            <a:off x="5352415" y="5578475"/>
            <a:ext cx="1025525" cy="498475"/>
          </a:xfrm>
          <a:prstGeom prst="accentCallout1">
            <a:avLst>
              <a:gd name="adj1" fmla="val 65987"/>
              <a:gd name="adj2" fmla="val 98947"/>
              <a:gd name="adj3" fmla="val -150445"/>
              <a:gd name="adj4" fmla="val 281609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sz="2400">
                <a:solidFill>
                  <a:srgbClr val="036EB8"/>
                </a:solidFill>
              </a:rPr>
              <a:t>U</a:t>
            </a:r>
            <a:r>
              <a:rPr lang="zh-CN" altLang="en-US" sz="2400">
                <a:solidFill>
                  <a:srgbClr val="036EB8"/>
                </a:solidFill>
              </a:rPr>
              <a:t>形管</a:t>
            </a:r>
          </a:p>
        </p:txBody>
      </p:sp>
      <p:sp>
        <p:nvSpPr>
          <p:cNvPr id="14" name="线形标注 1(带强调线) 13"/>
          <p:cNvSpPr/>
          <p:nvPr/>
        </p:nvSpPr>
        <p:spPr>
          <a:xfrm>
            <a:off x="5252720" y="3914140"/>
            <a:ext cx="1125220" cy="481965"/>
          </a:xfrm>
          <a:prstGeom prst="accentCallout1">
            <a:avLst>
              <a:gd name="adj1" fmla="val 56916"/>
              <a:gd name="adj2" fmla="val 99379"/>
              <a:gd name="adj3" fmla="val -140974"/>
              <a:gd name="adj4" fmla="val 304345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橡皮管</a:t>
            </a:r>
          </a:p>
        </p:txBody>
      </p:sp>
      <p:sp>
        <p:nvSpPr>
          <p:cNvPr id="15" name="线形标注 1(带强调线) 14"/>
          <p:cNvSpPr/>
          <p:nvPr/>
        </p:nvSpPr>
        <p:spPr>
          <a:xfrm>
            <a:off x="10993755" y="2407285"/>
            <a:ext cx="822325" cy="481965"/>
          </a:xfrm>
          <a:prstGeom prst="accentCallout1">
            <a:avLst>
              <a:gd name="adj1" fmla="val 38775"/>
              <a:gd name="adj2" fmla="val 338"/>
              <a:gd name="adj3" fmla="val 108563"/>
              <a:gd name="adj4" fmla="val -165791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旋钮</a:t>
            </a:r>
          </a:p>
        </p:txBody>
      </p:sp>
      <p:sp>
        <p:nvSpPr>
          <p:cNvPr id="16" name="线形标注 1(带强调线) 15"/>
          <p:cNvSpPr/>
          <p:nvPr/>
        </p:nvSpPr>
        <p:spPr>
          <a:xfrm>
            <a:off x="10993755" y="3827780"/>
            <a:ext cx="822325" cy="481965"/>
          </a:xfrm>
          <a:prstGeom prst="accentCallout1">
            <a:avLst>
              <a:gd name="adj1" fmla="val 38775"/>
              <a:gd name="adj2" fmla="val 338"/>
              <a:gd name="adj3" fmla="val 248484"/>
              <a:gd name="adj4" fmla="val -190965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探头</a:t>
            </a:r>
          </a:p>
        </p:txBody>
      </p:sp>
      <p:sp>
        <p:nvSpPr>
          <p:cNvPr id="17" name="线形标注 1(带强调线) 16"/>
          <p:cNvSpPr/>
          <p:nvPr/>
        </p:nvSpPr>
        <p:spPr>
          <a:xfrm>
            <a:off x="10993755" y="5308600"/>
            <a:ext cx="1125220" cy="481965"/>
          </a:xfrm>
          <a:prstGeom prst="accentCallout1">
            <a:avLst>
              <a:gd name="adj1" fmla="val 38775"/>
              <a:gd name="adj2" fmla="val 338"/>
              <a:gd name="adj3" fmla="val -39657"/>
              <a:gd name="adj4" fmla="val -149153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橡皮膜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95045" y="3521075"/>
            <a:ext cx="388937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若将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形管压强计的金属盒放入液体中一定深度，则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形管两端管液面的</a:t>
            </a:r>
            <a:r>
              <a:rPr lang="zh-CN" altLang="en-US" sz="2800" b="1">
                <a:solidFill>
                  <a:schemeClr val="accent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高度差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可以反应该深度的液体压强的大小。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136775" y="5890260"/>
            <a:ext cx="1353820" cy="521970"/>
          </a:xfrm>
          <a:prstGeom prst="rect">
            <a:avLst/>
          </a:prstGeom>
          <a:noFill/>
          <a:ln>
            <a:solidFill>
              <a:srgbClr val="036EB8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/>
              <a:t>转换法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5" grpId="0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8350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0220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68985" y="1421765"/>
            <a:ext cx="280416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实验设计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95045" y="2898140"/>
            <a:ext cx="1005332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如何使用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形管压强计测量同种液体、同一深度、不同方向的液体压强？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accent5"/>
                </a:solidFill>
              </a:rPr>
              <a:t>答：将</a:t>
            </a:r>
            <a:r>
              <a:rPr lang="en-US" altLang="zh-CN" sz="2800">
                <a:solidFill>
                  <a:schemeClr val="accent5"/>
                </a:solidFill>
              </a:rPr>
              <a:t>U</a:t>
            </a:r>
            <a:r>
              <a:rPr lang="zh-CN" altLang="en-US" sz="2800">
                <a:solidFill>
                  <a:schemeClr val="accent5"/>
                </a:solidFill>
              </a:rPr>
              <a:t>形管</a:t>
            </a:r>
            <a:r>
              <a:rPr lang="zh-CN" altLang="en-US" sz="2800">
                <a:solidFill>
                  <a:schemeClr val="accent5"/>
                </a:solidFill>
                <a:sym typeface="+mn-ea"/>
              </a:rPr>
              <a:t>压强计</a:t>
            </a:r>
            <a:r>
              <a:rPr lang="zh-CN" altLang="en-US" sz="2800">
                <a:solidFill>
                  <a:schemeClr val="accent5"/>
                </a:solidFill>
              </a:rPr>
              <a:t>的金属盒放入液体某一深度后调整金属盒的方向</a:t>
            </a:r>
            <a:r>
              <a:rPr lang="zh-CN" altLang="en-US" sz="2800">
                <a:solidFill>
                  <a:schemeClr val="accent5"/>
                </a:solidFill>
                <a:sym typeface="+mn-ea"/>
              </a:rPr>
              <a:t>，观察</a:t>
            </a:r>
            <a:r>
              <a:rPr lang="en-US" altLang="zh-CN" sz="2800">
                <a:solidFill>
                  <a:schemeClr val="accent5"/>
                </a:solidFill>
                <a:sym typeface="+mn-ea"/>
              </a:rPr>
              <a:t>U</a:t>
            </a:r>
            <a:r>
              <a:rPr lang="zh-CN" altLang="en-US" sz="2800">
                <a:solidFill>
                  <a:schemeClr val="accent5"/>
                </a:solidFill>
                <a:sym typeface="+mn-ea"/>
              </a:rPr>
              <a:t>型管两管液面的高度差</a:t>
            </a:r>
            <a:r>
              <a:rPr lang="zh-CN" altLang="en-US" sz="2800">
                <a:solidFill>
                  <a:schemeClr val="accent5"/>
                </a:solidFill>
              </a:rPr>
              <a:t>。</a:t>
            </a:r>
            <a:endParaRPr lang="zh-CN" altLang="en-US" sz="2800">
              <a:solidFill>
                <a:schemeClr val="accent5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95045" y="2137410"/>
            <a:ext cx="8919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本实验中，我们采用</a:t>
            </a:r>
            <a:r>
              <a:rPr lang="zh-CN" altLang="en-US" sz="2800" b="1">
                <a:solidFill>
                  <a:schemeClr val="accent5"/>
                </a:solidFill>
              </a:rPr>
              <a:t>控制变量</a:t>
            </a:r>
            <a:r>
              <a:rPr lang="zh-CN" altLang="en-US" sz="2800"/>
              <a:t>的方法来进行实验探究。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8350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0220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68985" y="1421765"/>
            <a:ext cx="280416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实验设计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29945" y="1956435"/>
            <a:ext cx="10982325" cy="4939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本实验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如何使用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形管压强计测量同种液体、不同深度、同一方向的液体压强？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800">
                <a:solidFill>
                  <a:schemeClr val="accent5"/>
                </a:solidFill>
              </a:rPr>
              <a:t>答：保持方向不变，仅调整</a:t>
            </a:r>
            <a:r>
              <a:rPr lang="en-US" altLang="zh-CN" sz="2800">
                <a:solidFill>
                  <a:schemeClr val="accent5"/>
                </a:solidFill>
                <a:sym typeface="+mn-ea"/>
              </a:rPr>
              <a:t>U</a:t>
            </a:r>
            <a:r>
              <a:rPr lang="zh-CN" altLang="en-US" sz="2800">
                <a:solidFill>
                  <a:schemeClr val="accent5"/>
                </a:solidFill>
                <a:sym typeface="+mn-ea"/>
              </a:rPr>
              <a:t>形管压强计的金属盒</a:t>
            </a:r>
            <a:r>
              <a:rPr lang="zh-CN" sz="2800">
                <a:solidFill>
                  <a:schemeClr val="accent5"/>
                </a:solidFill>
              </a:rPr>
              <a:t>在液体中所处的深度</a:t>
            </a:r>
            <a:r>
              <a:rPr lang="zh-CN" altLang="en-US" sz="2800">
                <a:solidFill>
                  <a:schemeClr val="accent5"/>
                </a:solidFill>
                <a:sym typeface="+mn-ea"/>
              </a:rPr>
              <a:t>，观察</a:t>
            </a:r>
            <a:r>
              <a:rPr lang="en-US" altLang="zh-CN" sz="2800">
                <a:solidFill>
                  <a:schemeClr val="accent5"/>
                </a:solidFill>
                <a:sym typeface="+mn-ea"/>
              </a:rPr>
              <a:t>U</a:t>
            </a:r>
            <a:r>
              <a:rPr lang="zh-CN" altLang="en-US" sz="2800">
                <a:solidFill>
                  <a:schemeClr val="accent5"/>
                </a:solidFill>
                <a:sym typeface="+mn-ea"/>
              </a:rPr>
              <a:t>型管两管液面的高度差</a:t>
            </a:r>
            <a:r>
              <a:rPr lang="zh-CN" sz="2800">
                <a:solidFill>
                  <a:schemeClr val="accent5"/>
                </a:solidFill>
              </a:rPr>
              <a:t>。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如何使用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形管压强计测量不同种液体、同一深度、同一方向的液体压强？</a:t>
            </a:r>
            <a:endParaRPr lang="zh-CN" altLang="en-US" sz="2800">
              <a:sym typeface="+mn-ea"/>
            </a:endParaRP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accent5"/>
                </a:solidFill>
              </a:rPr>
              <a:t>答：准备两个盛水容器，分别加入两种不同密度的液体至相同高度，再将</a:t>
            </a:r>
            <a:r>
              <a:rPr lang="en-US" altLang="zh-CN" sz="2800">
                <a:solidFill>
                  <a:schemeClr val="accent5"/>
                </a:solidFill>
                <a:sym typeface="+mn-ea"/>
              </a:rPr>
              <a:t>U</a:t>
            </a:r>
            <a:r>
              <a:rPr lang="zh-CN" altLang="en-US" sz="2800">
                <a:solidFill>
                  <a:schemeClr val="accent5"/>
                </a:solidFill>
                <a:sym typeface="+mn-ea"/>
              </a:rPr>
              <a:t>形管压强计的金属盒放入相同深度的位置，观察</a:t>
            </a:r>
            <a:r>
              <a:rPr lang="en-US" altLang="zh-CN" sz="2800">
                <a:solidFill>
                  <a:schemeClr val="accent5"/>
                </a:solidFill>
                <a:sym typeface="+mn-ea"/>
              </a:rPr>
              <a:t>U</a:t>
            </a:r>
            <a:r>
              <a:rPr lang="zh-CN" altLang="en-US" sz="2800">
                <a:solidFill>
                  <a:schemeClr val="accent5"/>
                </a:solidFill>
                <a:sym typeface="+mn-ea"/>
              </a:rPr>
              <a:t>型管两管液面的高度差。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pic>
        <p:nvPicPr>
          <p:cNvPr id="9" name="实验9-3研究液体内部的压强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36775" y="1931670"/>
            <a:ext cx="7918450" cy="4429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622935" y="1755140"/>
            <a:ext cx="980186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实验数据记录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同种液体同一深度不同方向的液体压强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80" y="2566670"/>
            <a:ext cx="10327640" cy="39814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780" y="2816225"/>
            <a:ext cx="10125075" cy="38061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22935" y="1755140"/>
            <a:ext cx="822071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实验数据记录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】同种液体不同深度的液体压强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22935" y="1755140"/>
            <a:ext cx="822071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实验数据记录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】不同种液体同一深度的液体压强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" y="2508885"/>
            <a:ext cx="11136630" cy="42081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3">
            <a:alphaModFix amt="70000"/>
            <a:lum contrast="6000"/>
          </a:blip>
          <a:srcRect l="2162" t="20574" b="926"/>
          <a:stretch>
            <a:fillRect/>
          </a:stretch>
        </p:blipFill>
        <p:spPr>
          <a:xfrm>
            <a:off x="-635" y="589915"/>
            <a:ext cx="12190095" cy="62687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68985" y="1755140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实验结论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95045" y="2651125"/>
            <a:ext cx="6593840" cy="267652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在</a:t>
            </a:r>
            <a:r>
              <a:rPr lang="zh-CN" altLang="en-US" sz="2800" b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相同液体内部</a:t>
            </a:r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，同一深度处各个方向的压强大小相等，</a:t>
            </a:r>
            <a:r>
              <a:rPr lang="zh-CN" altLang="en-US" sz="2800" b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深度越深，压强越大</a:t>
            </a:r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在</a:t>
            </a:r>
            <a:r>
              <a:rPr lang="zh-CN" altLang="en-US" sz="2800" b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不同液体的同一深度处</a:t>
            </a:r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，液体的</a:t>
            </a:r>
            <a:r>
              <a:rPr lang="zh-CN" altLang="en-US" sz="2800" b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密度越大，压强越大</a:t>
            </a:r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ttps://docer-ks3.wpscdn.cn/picture/54483111/6691abbf7fadf9e00784df7314a54cad_612.jpg" descr="水下,鱼类,深的,蓝色,照片,女孩,水,自然,女人,水平画幅"/>
          <p:cNvPicPr>
            <a:picLocks noChangeAspect="1"/>
          </p:cNvPicPr>
          <p:nvPr/>
        </p:nvPicPr>
        <p:blipFill>
          <a:blip r:embed="rId3">
            <a:alphaModFix amt="50000"/>
          </a:blip>
          <a:srcRect t="15492" b="8126"/>
          <a:stretch>
            <a:fillRect/>
          </a:stretch>
        </p:blipFill>
        <p:spPr>
          <a:xfrm>
            <a:off x="635" y="602615"/>
            <a:ext cx="12190730" cy="625538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68985" y="1923415"/>
            <a:ext cx="1032510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为什么站在齐胸的水中时，会感到呼吸有些困难？</a:t>
            </a:r>
          </a:p>
          <a:p>
            <a:pPr indent="0" fontAlgn="auto">
              <a:lnSpc>
                <a:spcPct val="150000"/>
              </a:lnSpc>
            </a:pPr>
            <a:r>
              <a:rPr 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为什么潜水员在不同深度的水中作业时，需要穿抗压能力不同的潜水服？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68985" y="3953510"/>
            <a:ext cx="1032573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n w="9525">
                  <a:solidFill>
                    <a:schemeClr val="tx1"/>
                  </a:solidFill>
                </a:ln>
              </a:rPr>
              <a:t>答：由于水的压强随深度的增加而增大，因此我们站在齐胸深的水中时，会觉得呼吸</a:t>
            </a:r>
            <a:r>
              <a:rPr lang="zh-CN" altLang="en-US" sz="2800">
                <a:ln w="9525">
                  <a:solidFill>
                    <a:schemeClr val="tx1"/>
                  </a:solidFill>
                </a:ln>
                <a:effectLst/>
              </a:rPr>
              <a:t>略微</a:t>
            </a:r>
            <a:r>
              <a:rPr lang="zh-CN" altLang="en-US" sz="2800">
                <a:ln w="9525">
                  <a:solidFill>
                    <a:schemeClr val="tx1"/>
                  </a:solidFill>
                </a:ln>
              </a:rPr>
              <a:t>有些困难；深海潜水必须穿上特制的潜水服，以保护潜水员的安全。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pic>
        <p:nvPicPr>
          <p:cNvPr id="2" name="中国“奋斗者”号成功坐底马里亚纳海沟，它如何承受万米深潜重压,军事,武器装备,好看视频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2032000"/>
            <a:ext cx="5831205" cy="31889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95045" y="1595755"/>
            <a:ext cx="510159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现在，人们穿戴抗压潜水服已经能够下潜至水下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600m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左右。如果要潜入更深的海底，就需要使用潜水器等特殊的防护装备。我国自主研发的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奋斗者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号载人潜水器下潜深度超万米，标志着我国在大深度载人深潜领域达到世界先进水平。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ttps://docer-ks3.wpscdn.cn/picture/191538132/a680f69e53e1419ee45694a99d0ecece_612.jpg" descr="反对水坝"/>
          <p:cNvPicPr>
            <a:picLocks noChangeAspect="1"/>
          </p:cNvPicPr>
          <p:nvPr/>
        </p:nvPicPr>
        <p:blipFill>
          <a:blip r:embed="rId3">
            <a:alphaModFix amt="50000"/>
          </a:blip>
          <a:srcRect t="16457" b="9269"/>
          <a:stretch>
            <a:fillRect/>
          </a:stretch>
        </p:blipFill>
        <p:spPr>
          <a:xfrm>
            <a:off x="635" y="604520"/>
            <a:ext cx="12191365" cy="625348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95045" y="1168400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35543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130300" y="2493010"/>
            <a:ext cx="62439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为什么水坝要建造得上窄下宽？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30300" y="3932555"/>
            <a:ext cx="95688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/>
              <a:t>答：修建水坝时，水坝的下部总要比上部宽些，一边承受更大的水压，并增强水坝的稳定性。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81597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0030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30150" y="1663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95045" y="1507490"/>
            <a:ext cx="49987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拓展一步</a:t>
            </a:r>
            <a:r>
              <a:rPr lang="en-US" altLang="zh-CN" sz="2800"/>
              <a:t>    </a:t>
            </a:r>
            <a:r>
              <a:rPr lang="zh-CN" altLang="en-US" sz="2800"/>
              <a:t>液体压强的计算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8361680" y="1751965"/>
            <a:ext cx="3085465" cy="4248785"/>
            <a:chOff x="8341" y="2534"/>
            <a:chExt cx="4859" cy="6691"/>
          </a:xfrm>
        </p:grpSpPr>
        <p:pic>
          <p:nvPicPr>
            <p:cNvPr id="30" name="图片 29" descr="&amp;pky8533561818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67" t="44037" r="59921" b="13963"/>
            <a:stretch>
              <a:fillRect/>
            </a:stretch>
          </p:blipFill>
          <p:spPr>
            <a:xfrm>
              <a:off x="8341" y="2534"/>
              <a:ext cx="4859" cy="6691"/>
            </a:xfrm>
            <a:prstGeom prst="rect">
              <a:avLst/>
            </a:prstGeom>
          </p:spPr>
        </p:pic>
        <p:sp>
          <p:nvSpPr>
            <p:cNvPr id="27" name="圆柱形 26"/>
            <p:cNvSpPr/>
            <p:nvPr/>
          </p:nvSpPr>
          <p:spPr>
            <a:xfrm>
              <a:off x="10249" y="4956"/>
              <a:ext cx="1140" cy="2663"/>
            </a:xfrm>
            <a:prstGeom prst="can">
              <a:avLst>
                <a:gd name="adj" fmla="val 29400"/>
              </a:avLst>
            </a:prstGeom>
            <a:noFill/>
            <a:ln w="19050">
              <a:solidFill>
                <a:srgbClr val="FF000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806450" y="2212975"/>
                <a:ext cx="7146925" cy="4435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400"/>
                  <a:t>右图为盛有液体的容器，设想液体中有一高度</a:t>
                </a:r>
                <a:r>
                  <a:rPr lang="en-US" altLang="zh-CN" sz="2400" i="1"/>
                  <a:t>h</a:t>
                </a:r>
                <a:r>
                  <a:rPr lang="zh-CN" altLang="en-US" sz="2400"/>
                  <a:t>、横截面积为</a:t>
                </a:r>
                <a:r>
                  <a:rPr lang="en-US" altLang="zh-CN" sz="2400" i="1"/>
                  <a:t>S</a:t>
                </a:r>
                <a:r>
                  <a:rPr lang="zh-CN" altLang="en-US" sz="2400"/>
                  <a:t>的液柱，其上表面与液面相平。计算这段液柱产生的压强就能得到深度为</a:t>
                </a:r>
                <a:r>
                  <a:rPr lang="en-US" altLang="zh-CN" sz="2400" i="1"/>
                  <a:t>h</a:t>
                </a:r>
                <a:r>
                  <a:rPr lang="zh-CN" altLang="en-US" sz="2400"/>
                  <a:t>处的液体压强。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sz="2400"/>
                  <a:t>液体的密度为</a:t>
                </a:r>
                <a:r>
                  <a:rPr lang="en-US" altLang="zh-CN" sz="2400" i="1"/>
                  <a:t>ρ</a:t>
                </a:r>
                <a:r>
                  <a:rPr lang="zh-CN" altLang="en-US" sz="2400"/>
                  <a:t>，液柱的质量</a:t>
                </a:r>
                <a:r>
                  <a:rPr lang="en-US" altLang="zh-CN" sz="2400" i="1"/>
                  <a:t>m=Vρ</a:t>
                </a:r>
                <a:r>
                  <a:rPr lang="zh-CN" altLang="en-US" sz="2400"/>
                  <a:t>，液柱的体积为</a:t>
                </a:r>
                <a:r>
                  <a:rPr lang="en-US" altLang="zh-CN" sz="2400" i="1"/>
                  <a:t>V=Sh</a:t>
                </a:r>
                <a:r>
                  <a:rPr lang="zh-CN" altLang="en-US" sz="2400"/>
                  <a:t>。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sz="2400"/>
                  <a:t>液柱对其底面的压力：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𝐹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𝑚𝑔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𝑉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𝑔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𝑆h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𝑔</m:t>
                    </m:r>
                  </m:oMath>
                </a14:m>
                <a:endParaRPr lang="zh-CN" altLang="en-US" sz="2800"/>
              </a:p>
              <a:p>
                <a:pPr>
                  <a:lnSpc>
                    <a:spcPct val="150000"/>
                  </a:lnSpc>
                </a:pPr>
                <a:r>
                  <a:rPr lang="zh-CN" altLang="en-US" sz="2400"/>
                  <a:t>液柱对其底面的压强：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𝑝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𝑆h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𝜌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𝑔h</m:t>
                    </m:r>
                  </m:oMath>
                </a14:m>
                <a:endParaRPr lang="en-US" altLang="zh-CN" sz="28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50" y="2212975"/>
                <a:ext cx="7146925" cy="44354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组合 17"/>
          <p:cNvGrpSpPr/>
          <p:nvPr/>
        </p:nvGrpSpPr>
        <p:grpSpPr>
          <a:xfrm>
            <a:off x="8274050" y="3369945"/>
            <a:ext cx="1290955" cy="1515110"/>
            <a:chOff x="12221" y="5006"/>
            <a:chExt cx="2033" cy="2386"/>
          </a:xfrm>
        </p:grpSpPr>
        <p:cxnSp>
          <p:nvCxnSpPr>
            <p:cNvPr id="11" name="直接连接符 10"/>
            <p:cNvCxnSpPr/>
            <p:nvPr/>
          </p:nvCxnSpPr>
          <p:spPr>
            <a:xfrm flipH="1">
              <a:off x="12330" y="5006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>
              <a:off x="12330" y="7392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12221" y="5738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h</a:t>
              </a:r>
            </a:p>
          </p:txBody>
        </p:sp>
        <p:cxnSp>
          <p:nvCxnSpPr>
            <p:cNvPr id="14" name="直接箭头连接符 13"/>
            <p:cNvCxnSpPr>
              <a:stCxn id="13" idx="0"/>
            </p:cNvCxnSpPr>
            <p:nvPr/>
          </p:nvCxnSpPr>
          <p:spPr>
            <a:xfrm flipH="1" flipV="1">
              <a:off x="12622" y="5006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箭头连接符 14"/>
            <p:cNvCxnSpPr/>
            <p:nvPr/>
          </p:nvCxnSpPr>
          <p:spPr>
            <a:xfrm>
              <a:off x="12629" y="6657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>
            <a:off x="9955530" y="4301490"/>
            <a:ext cx="1895475" cy="669925"/>
            <a:chOff x="14869" y="6473"/>
            <a:chExt cx="2985" cy="1055"/>
          </a:xfrm>
        </p:grpSpPr>
        <p:cxnSp>
          <p:nvCxnSpPr>
            <p:cNvPr id="16" name="直接连接符 15"/>
            <p:cNvCxnSpPr/>
            <p:nvPr/>
          </p:nvCxnSpPr>
          <p:spPr>
            <a:xfrm flipH="1">
              <a:off x="14869" y="6960"/>
              <a:ext cx="2186" cy="5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17038" y="6473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S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30150" y="19301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95045" y="1774190"/>
            <a:ext cx="49987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拓展一步</a:t>
            </a:r>
            <a:r>
              <a:rPr lang="en-US" altLang="zh-CN" sz="2800"/>
              <a:t>    </a:t>
            </a:r>
            <a:r>
              <a:rPr lang="zh-CN" altLang="en-US" sz="2800"/>
              <a:t>液体压强的计算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35050" y="2545080"/>
            <a:ext cx="3449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液体压强公式：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667000" y="3289935"/>
            <a:ext cx="2057400" cy="632460"/>
          </a:xfrm>
          <a:prstGeom prst="rect">
            <a:avLst/>
          </a:prstGeom>
          <a:noFill/>
          <a:ln w="19050">
            <a:solidFill>
              <a:srgbClr val="036EB8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4400" i="1">
                <a:sym typeface="+mn-ea"/>
              </a:rPr>
              <a:t>p </a:t>
            </a:r>
            <a:r>
              <a:rPr lang="en-US" altLang="zh-CN" sz="4400">
                <a:sym typeface="+mn-ea"/>
              </a:rPr>
              <a:t> = </a:t>
            </a:r>
            <a:r>
              <a:rPr lang="en-US" altLang="zh-CN" sz="4400" i="1">
                <a:sym typeface="+mn-ea"/>
              </a:rPr>
              <a:t>ρgh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09320" y="4145280"/>
            <a:ext cx="4742815" cy="1770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由公式可知，只要知道液体的密度、液体的深度，便可算出某深度处液体的压强。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8537575" y="1751965"/>
            <a:ext cx="3085465" cy="4248785"/>
            <a:chOff x="8341" y="2534"/>
            <a:chExt cx="4859" cy="6691"/>
          </a:xfrm>
        </p:grpSpPr>
        <p:pic>
          <p:nvPicPr>
            <p:cNvPr id="30" name="图片 29" descr="&amp;pky8533561818&amp;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67" t="44037" r="59921" b="13963"/>
            <a:stretch>
              <a:fillRect/>
            </a:stretch>
          </p:blipFill>
          <p:spPr>
            <a:xfrm>
              <a:off x="8341" y="2534"/>
              <a:ext cx="4859" cy="6691"/>
            </a:xfrm>
            <a:prstGeom prst="rect">
              <a:avLst/>
            </a:prstGeom>
          </p:spPr>
        </p:pic>
        <p:sp>
          <p:nvSpPr>
            <p:cNvPr id="27" name="圆柱形 26"/>
            <p:cNvSpPr/>
            <p:nvPr/>
          </p:nvSpPr>
          <p:spPr>
            <a:xfrm>
              <a:off x="10249" y="4956"/>
              <a:ext cx="1140" cy="2663"/>
            </a:xfrm>
            <a:prstGeom prst="can">
              <a:avLst>
                <a:gd name="adj" fmla="val 29400"/>
              </a:avLst>
            </a:prstGeom>
            <a:noFill/>
            <a:ln w="19050">
              <a:solidFill>
                <a:srgbClr val="FF000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8449945" y="3369945"/>
            <a:ext cx="1290955" cy="1515110"/>
            <a:chOff x="12221" y="5006"/>
            <a:chExt cx="2033" cy="2386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12330" y="5006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12330" y="7392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12221" y="5738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h</a:t>
              </a:r>
            </a:p>
          </p:txBody>
        </p:sp>
        <p:cxnSp>
          <p:nvCxnSpPr>
            <p:cNvPr id="19" name="直接箭头连接符 18"/>
            <p:cNvCxnSpPr>
              <a:stCxn id="16" idx="0"/>
            </p:cNvCxnSpPr>
            <p:nvPr/>
          </p:nvCxnSpPr>
          <p:spPr>
            <a:xfrm flipH="1" flipV="1">
              <a:off x="12622" y="5006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/>
          </p:nvCxnSpPr>
          <p:spPr>
            <a:xfrm>
              <a:off x="12629" y="6657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/>
          <p:nvPr/>
        </p:nvGrpSpPr>
        <p:grpSpPr>
          <a:xfrm>
            <a:off x="10131425" y="4301490"/>
            <a:ext cx="1895475" cy="669925"/>
            <a:chOff x="14869" y="6473"/>
            <a:chExt cx="2985" cy="1055"/>
          </a:xfrm>
        </p:grpSpPr>
        <p:cxnSp>
          <p:nvCxnSpPr>
            <p:cNvPr id="22" name="直接连接符 21"/>
            <p:cNvCxnSpPr/>
            <p:nvPr/>
          </p:nvCxnSpPr>
          <p:spPr>
            <a:xfrm flipH="1">
              <a:off x="14869" y="6960"/>
              <a:ext cx="2186" cy="5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17038" y="6473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S</a:t>
              </a:r>
            </a:p>
          </p:txBody>
        </p:sp>
      </p:grpSp>
      <p:sp>
        <p:nvSpPr>
          <p:cNvPr id="24" name="矩形 2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26" name="矩形 2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8" name="矩形 2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9" name="圆角矩形标注 28"/>
          <p:cNvSpPr/>
          <p:nvPr/>
        </p:nvSpPr>
        <p:spPr>
          <a:xfrm>
            <a:off x="5516880" y="4418330"/>
            <a:ext cx="2722880" cy="1929130"/>
          </a:xfrm>
          <a:prstGeom prst="wedgeRoundRectCallout">
            <a:avLst>
              <a:gd name="adj1" fmla="val -94962"/>
              <a:gd name="adj2" fmla="val -20375"/>
              <a:gd name="adj3" fmla="val 16667"/>
            </a:avLst>
          </a:prstGeom>
          <a:ln w="3175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深度指的是该点到自由液面（</a:t>
            </a:r>
            <a:r>
              <a:rPr lang="zh-CN" altLang="en-US" sz="2400">
                <a:sym typeface="+mn-ea"/>
              </a:rPr>
              <a:t>容器中跟空气接触的液面</a:t>
            </a:r>
            <a:r>
              <a:rPr lang="zh-CN" altLang="en-US" sz="2400"/>
              <a:t>）的距离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2393315" y="4843780"/>
            <a:ext cx="1831340" cy="426720"/>
          </a:xfrm>
          <a:prstGeom prst="roundRect">
            <a:avLst/>
          </a:prstGeom>
          <a:noFill/>
          <a:ln w="31750">
            <a:solidFill>
              <a:srgbClr val="FF00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8" grpId="0"/>
      <p:bldP spid="29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81597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0030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30150" y="1663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95045" y="1507490"/>
            <a:ext cx="7197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科学书屋</a:t>
            </a:r>
            <a:r>
              <a:rPr lang="en-US" altLang="zh-CN" sz="2800"/>
              <a:t>    </a:t>
            </a:r>
            <a:r>
              <a:rPr lang="zh-CN" altLang="en-US" sz="2800"/>
              <a:t>帕斯卡及其著名的帕斯卡实验</a:t>
            </a:r>
          </a:p>
        </p:txBody>
      </p:sp>
      <p:pic>
        <p:nvPicPr>
          <p:cNvPr id="14" name="帕斯卡裂桶实验_x264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52345" y="2353945"/>
            <a:ext cx="7247255" cy="40278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1860" y="996315"/>
            <a:ext cx="639826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如图所示，甲、乙两支完全相同的试管内分别装有质量相等的不同液体，甲试管倾斜、乙试管竖直，两试管内液面相平，甲试管内的液体密度为</a:t>
            </a:r>
            <a:r>
              <a:rPr lang="en-US" altLang="zh-CN" sz="2800" i="1"/>
              <a:t>ρ</a:t>
            </a:r>
            <a:r>
              <a:rPr lang="zh-CN" altLang="en-US" sz="2800" i="1" baseline="-25000"/>
              <a:t>甲</a:t>
            </a:r>
            <a:r>
              <a:rPr lang="zh-CN" altLang="en-US" sz="2800"/>
              <a:t>，液体对试管底部的压强为</a:t>
            </a:r>
            <a:r>
              <a:rPr lang="en-US" altLang="zh-CN" sz="2800" i="1"/>
              <a:t>p</a:t>
            </a:r>
            <a:r>
              <a:rPr lang="zh-CN" altLang="en-US" sz="2800" i="1" baseline="-25000"/>
              <a:t>甲</a:t>
            </a:r>
            <a:r>
              <a:rPr lang="zh-CN" altLang="en-US" sz="2800"/>
              <a:t>；乙试管内的液体密度为</a:t>
            </a:r>
            <a:r>
              <a:rPr lang="en-US" altLang="zh-CN" sz="2800" i="1"/>
              <a:t>ρ</a:t>
            </a:r>
            <a:r>
              <a:rPr lang="zh-CN" altLang="en-US" sz="2800" i="1" baseline="-25000"/>
              <a:t>乙</a:t>
            </a:r>
            <a:r>
              <a:rPr lang="zh-CN" altLang="en-US" sz="2800"/>
              <a:t>，液体对试管底部的压强为</a:t>
            </a:r>
            <a:r>
              <a:rPr lang="en-US" altLang="zh-CN" sz="2800" i="1"/>
              <a:t>p</a:t>
            </a:r>
            <a:r>
              <a:rPr lang="zh-CN" altLang="en-US" sz="2800" i="1" baseline="-25000"/>
              <a:t>乙</a:t>
            </a:r>
            <a:r>
              <a:rPr lang="zh-CN" altLang="en-US" sz="2800"/>
              <a:t>，则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2800" i="1" baseline="-25000">
                <a:sym typeface="+mn-ea"/>
              </a:rPr>
              <a:t>甲</a:t>
            </a:r>
            <a:r>
              <a:rPr lang="en-US" altLang="zh-CN" sz="2800" u="sng"/>
              <a:t>           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2800" i="1" baseline="-25000">
                <a:sym typeface="+mn-ea"/>
              </a:rPr>
              <a:t>乙</a:t>
            </a:r>
            <a:r>
              <a:rPr lang="zh-CN" altLang="en-US" sz="2800"/>
              <a:t>，</a:t>
            </a:r>
            <a:r>
              <a:rPr lang="en-US" altLang="zh-CN" sz="2800" i="1">
                <a:sym typeface="+mn-ea"/>
              </a:rPr>
              <a:t>p</a:t>
            </a:r>
            <a:r>
              <a:rPr lang="zh-CN" altLang="en-US" sz="2800" i="1" baseline="-25000">
                <a:sym typeface="+mn-ea"/>
              </a:rPr>
              <a:t>甲</a:t>
            </a:r>
            <a:r>
              <a:rPr lang="en-US" altLang="zh-CN" sz="2800" u="sng"/>
              <a:t>           </a:t>
            </a:r>
            <a:r>
              <a:rPr lang="en-US" altLang="zh-CN" sz="2800" i="1">
                <a:sym typeface="+mn-ea"/>
              </a:rPr>
              <a:t>p</a:t>
            </a:r>
            <a:r>
              <a:rPr lang="zh-CN" altLang="en-US" sz="2800" i="1" baseline="-25000">
                <a:sym typeface="+mn-ea"/>
              </a:rPr>
              <a:t>乙</a:t>
            </a:r>
            <a:r>
              <a:rPr lang="zh-CN" altLang="en-US" sz="2800"/>
              <a:t>。</a:t>
            </a:r>
          </a:p>
        </p:txBody>
      </p:sp>
      <p:pic>
        <p:nvPicPr>
          <p:cNvPr id="100025" name="图片 100025" descr="@@@86918a0b-ee08-4849-8a37-ee04e108cf5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135" y="1812290"/>
            <a:ext cx="3743960" cy="32848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19045" y="4969510"/>
            <a:ext cx="10115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62170" y="4969510"/>
            <a:ext cx="10115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＜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1860" y="996315"/>
            <a:ext cx="1093343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如图所示，将同一支压强计的金属盒依次放入装有同种液体的甲、乙、丙容器中，金属盒面的朝向不同，但</a:t>
            </a:r>
            <a:r>
              <a:rPr lang="en-US" altLang="zh-CN" sz="2800"/>
              <a:t>U</a:t>
            </a:r>
            <a:r>
              <a:rPr lang="zh-CN" altLang="en-US" sz="2800"/>
              <a:t>形管液面的高度差相等，要观察到这样的实验现象，需要控制的实验条件是（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A. </a:t>
            </a:r>
            <a:r>
              <a:rPr lang="zh-CN" altLang="en-US" sz="2800"/>
              <a:t>同一个人操作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B. </a:t>
            </a:r>
            <a:r>
              <a:rPr lang="zh-CN" altLang="en-US" sz="2800"/>
              <a:t>液体质量相等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C. </a:t>
            </a:r>
            <a:r>
              <a:rPr lang="zh-CN" altLang="en-US" sz="2800"/>
              <a:t>操作时间相等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D. </a:t>
            </a:r>
            <a:r>
              <a:rPr lang="zh-CN" altLang="en-US" sz="2800"/>
              <a:t>金属盒面的中心在液体中的深度相等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032875" y="2430145"/>
            <a:ext cx="10115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5" name="图片 5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755" y="3136265"/>
            <a:ext cx="6356985" cy="22428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07745" y="1704340"/>
            <a:ext cx="578612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 </a:t>
            </a:r>
            <a:r>
              <a:rPr lang="zh-CN" altLang="en-US" sz="2800"/>
              <a:t>如图所示，底面积为</a:t>
            </a:r>
            <a:r>
              <a:rPr lang="en-US" altLang="zh-CN" sz="2800"/>
              <a:t>100cm</a:t>
            </a:r>
            <a:r>
              <a:rPr lang="en-US" altLang="zh-CN" sz="2800" baseline="30000"/>
              <a:t>2</a:t>
            </a:r>
            <a:r>
              <a:rPr lang="zh-CN" altLang="en-US" sz="2800"/>
              <a:t>的容器中装有质量为</a:t>
            </a:r>
            <a:r>
              <a:rPr lang="en-US" altLang="zh-CN" sz="2800"/>
              <a:t>1200g</a:t>
            </a:r>
            <a:r>
              <a:rPr lang="zh-CN" altLang="en-US" sz="2800"/>
              <a:t>的水，容器底部受到由于水的重力而产生的压强为</a:t>
            </a:r>
            <a:r>
              <a:rPr lang="en-US" altLang="zh-CN" sz="2800"/>
              <a:t>1000Pa</a:t>
            </a:r>
            <a:r>
              <a:rPr lang="zh-CN" altLang="en-US" sz="2800"/>
              <a:t>，则容器中水深为</a:t>
            </a:r>
            <a:r>
              <a:rPr lang="en-US" altLang="zh-CN" sz="2800" u="sng"/>
              <a:t>           </a:t>
            </a:r>
            <a:r>
              <a:rPr lang="en-US" altLang="zh-CN" sz="2800"/>
              <a:t>m</a:t>
            </a:r>
            <a:r>
              <a:rPr lang="zh-CN" altLang="en-US" sz="2800"/>
              <a:t>，水对容器底面的压力为</a:t>
            </a:r>
            <a:r>
              <a:rPr lang="en-US" altLang="zh-CN" sz="2800" u="sng"/>
              <a:t>           </a:t>
            </a:r>
            <a:r>
              <a:rPr lang="en-US" altLang="zh-CN" sz="2800"/>
              <a:t>N</a:t>
            </a:r>
            <a:r>
              <a:rPr lang="zh-CN" altLang="en-US" sz="2800"/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29250" y="3767455"/>
            <a:ext cx="9544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0.1</a:t>
            </a:r>
          </a:p>
        </p:txBody>
      </p:sp>
      <p:pic>
        <p:nvPicPr>
          <p:cNvPr id="100023" name="图片 100023" descr="@@@79051fe7-9325-41a5-8e66-a250e1c43eb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0" y="2119630"/>
            <a:ext cx="3430270" cy="259905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64710" y="4443730"/>
            <a:ext cx="9544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10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780665" y="1915795"/>
            <a:ext cx="2835275" cy="62509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液体的压强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751320" y="1914525"/>
            <a:ext cx="241617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观察水的压强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774065" y="2143125"/>
            <a:ext cx="716280" cy="322580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液体的压强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790065" y="2225675"/>
            <a:ext cx="906145" cy="281813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770505" y="4747260"/>
            <a:ext cx="3324860" cy="1060807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6357620" y="4107180"/>
            <a:ext cx="806450" cy="177736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375525" y="4714875"/>
            <a:ext cx="252412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液体压强公式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375525" y="5530215"/>
            <a:ext cx="354203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液体压强的简单计算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375525" y="3899535"/>
            <a:ext cx="381762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与液体密度、深度有关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5700395" y="2235200"/>
            <a:ext cx="882015" cy="0"/>
          </a:xfrm>
          <a:prstGeom prst="line">
            <a:avLst/>
          </a:prstGeom>
          <a:ln w="28575">
            <a:solidFill>
              <a:srgbClr val="036EB8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3" grpId="0" bldLvl="0" animBg="1"/>
      <p:bldP spid="6" grpId="0" bldLvl="0" animBg="1"/>
      <p:bldP spid="7" grpId="0" bldLvl="0" animBg="1"/>
      <p:bldP spid="11" grpId="0" bldLvl="0" animBg="1"/>
      <p:bldP spid="1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ttps://docer-ks3.wpscdn.cn/picture/202562508/482c9048f6c9a1b34055b3a5eadfe191_612.jpg" descr="海上鸟瞰图"/>
          <p:cNvPicPr>
            <a:picLocks noChangeAspect="1"/>
          </p:cNvPicPr>
          <p:nvPr/>
        </p:nvPicPr>
        <p:blipFill>
          <a:blip r:embed="rId3">
            <a:alphaModFix amt="70000"/>
          </a:blip>
          <a:srcRect t="17516" b="9782"/>
          <a:stretch>
            <a:fillRect/>
          </a:stretch>
        </p:blipFill>
        <p:spPr>
          <a:xfrm>
            <a:off x="0" y="590550"/>
            <a:ext cx="12192000" cy="6267450"/>
          </a:xfrm>
          <a:prstGeom prst="rect">
            <a:avLst/>
          </a:prstGeom>
        </p:spPr>
      </p:pic>
      <p:pic>
        <p:nvPicPr>
          <p:cNvPr id="3" name="图片 2" descr="目标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36800" y="1981200"/>
            <a:ext cx="584835" cy="5848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163570" y="1981200"/>
            <a:ext cx="538226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能完成</a:t>
            </a:r>
            <a:r>
              <a:rPr lang="en-US" altLang="zh-CN" sz="2800"/>
              <a:t>“</a:t>
            </a:r>
            <a:r>
              <a:rPr lang="zh-CN" altLang="en-US" sz="2800"/>
              <a:t>探究液体压强与哪些因素有关</a:t>
            </a:r>
            <a:r>
              <a:rPr lang="en-US" altLang="zh-CN" sz="2800"/>
              <a:t>”</a:t>
            </a:r>
            <a:r>
              <a:rPr lang="zh-CN" altLang="en-US" sz="2800"/>
              <a:t>的实验；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能运用控制变量法设计实验；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能完成含自己所做的实验设计的实验报告。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19480" y="1128395"/>
            <a:ext cx="1032510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为什么站在齐胸的水中时，会感到呼吸有些困难？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为什么潜水员在不同深度的水中作业时，需要穿抗压能力不同的潜水服？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rcRect l="7785" r="28043"/>
          <a:stretch>
            <a:fillRect/>
          </a:stretch>
        </p:blipFill>
        <p:spPr>
          <a:xfrm>
            <a:off x="1421130" y="3158490"/>
            <a:ext cx="3665220" cy="28251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21130" y="6158865"/>
            <a:ext cx="36137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普通潜水服</a:t>
            </a:r>
          </a:p>
        </p:txBody>
      </p:sp>
      <p:pic>
        <p:nvPicPr>
          <p:cNvPr id="8" name="图片 7"/>
          <p:cNvPicPr/>
          <p:nvPr/>
        </p:nvPicPr>
        <p:blipFill>
          <a:blip r:embed="rId4"/>
          <a:srcRect r="6222" b="7417"/>
          <a:stretch>
            <a:fillRect/>
          </a:stretch>
        </p:blipFill>
        <p:spPr>
          <a:xfrm>
            <a:off x="5474970" y="3142615"/>
            <a:ext cx="2877820" cy="28409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474970" y="5983605"/>
            <a:ext cx="28771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可潜至</a:t>
            </a:r>
            <a:r>
              <a:rPr lang="en-US" altLang="zh-CN" sz="2400"/>
              <a:t>200m</a:t>
            </a:r>
            <a:r>
              <a:rPr lang="zh-CN" altLang="en-US" sz="2400"/>
              <a:t>深处的橡胶潜水服</a:t>
            </a:r>
          </a:p>
        </p:txBody>
      </p:sp>
      <p:pic>
        <p:nvPicPr>
          <p:cNvPr id="10" name="图片 9"/>
          <p:cNvPicPr/>
          <p:nvPr/>
        </p:nvPicPr>
        <p:blipFill>
          <a:blip r:embed="rId5"/>
          <a:srcRect t="6509" b="5444"/>
          <a:stretch>
            <a:fillRect/>
          </a:stretch>
        </p:blipFill>
        <p:spPr>
          <a:xfrm>
            <a:off x="8825230" y="3142615"/>
            <a:ext cx="2419350" cy="284099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8596630" y="5983605"/>
            <a:ext cx="28771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可潜至</a:t>
            </a:r>
            <a:r>
              <a:rPr lang="en-US" altLang="zh-CN" sz="2400"/>
              <a:t>600m</a:t>
            </a:r>
            <a:r>
              <a:rPr lang="zh-CN" altLang="en-US" sz="2400"/>
              <a:t>深处的抗压潜水服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图片 103"/>
          <p:cNvPicPr>
            <a:picLocks noChangeAspect="1"/>
          </p:cNvPicPr>
          <p:nvPr/>
        </p:nvPicPr>
        <p:blipFill>
          <a:blip r:embed="rId6"/>
          <a:srcRect l="49783" b="12710"/>
          <a:stretch>
            <a:fillRect/>
          </a:stretch>
        </p:blipFill>
        <p:spPr>
          <a:xfrm>
            <a:off x="579120" y="1630045"/>
            <a:ext cx="4457700" cy="2870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1402080" y="4964430"/>
            <a:ext cx="29495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为什么水坝要建造得上窄下宽？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884545" y="1600835"/>
            <a:ext cx="5720715" cy="4316095"/>
            <a:chOff x="9267" y="2521"/>
            <a:chExt cx="8064" cy="6047"/>
          </a:xfrm>
        </p:grpSpPr>
        <p:pic>
          <p:nvPicPr>
            <p:cNvPr id="6" name="图片 5" descr="&amp;pky8518931012&amp;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 l="5129" r="5129"/>
            <a:stretch>
              <a:fillRect/>
            </a:stretch>
          </p:blipFill>
          <p:spPr>
            <a:xfrm>
              <a:off x="13374" y="2521"/>
              <a:ext cx="3957" cy="2949"/>
            </a:xfrm>
            <a:prstGeom prst="rect">
              <a:avLst/>
            </a:prstGeom>
          </p:spPr>
        </p:pic>
        <p:pic>
          <p:nvPicPr>
            <p:cNvPr id="2" name="图片 1" descr="&amp;pky90113587852&amp;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rcRect t="27816" b="12566"/>
            <a:stretch>
              <a:fillRect/>
            </a:stretch>
          </p:blipFill>
          <p:spPr>
            <a:xfrm>
              <a:off x="9267" y="2521"/>
              <a:ext cx="3957" cy="2949"/>
            </a:xfrm>
            <a:prstGeom prst="rect">
              <a:avLst/>
            </a:prstGeom>
          </p:spPr>
        </p:pic>
        <p:pic>
          <p:nvPicPr>
            <p:cNvPr id="105" name="图片 104"/>
            <p:cNvPicPr/>
            <p:nvPr>
              <p:custDataLst>
                <p:tags r:id="rId4"/>
              </p:custDataLst>
            </p:nvPr>
          </p:nvPicPr>
          <p:blipFill>
            <a:blip r:embed="rId9"/>
            <a:srcRect t="21034" b="21034"/>
            <a:stretch>
              <a:fillRect/>
            </a:stretch>
          </p:blipFill>
          <p:spPr>
            <a:xfrm>
              <a:off x="9267" y="5620"/>
              <a:ext cx="8064" cy="294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995045" y="1025525"/>
            <a:ext cx="2835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液体的压强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30150" y="195868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995045" y="1802765"/>
            <a:ext cx="53784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观察水的压强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95045" y="2518410"/>
            <a:ext cx="602043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如图所示，玻璃容器侧面的高、中、低部各有一个完全相同的孔，三张相同的橡皮膜以同样的方法分别将三个孔封住。往容器中加水，使水高过最上面的孔，观察三张橡皮膜加水前后的变化，你能得出什么结论？</a:t>
            </a:r>
          </a:p>
        </p:txBody>
      </p:sp>
      <p:pic>
        <p:nvPicPr>
          <p:cNvPr id="32" name="图片 31" descr="8-17_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9360" y="1915160"/>
            <a:ext cx="3359150" cy="30378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1025525"/>
            <a:ext cx="2835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液体的压强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95045" y="1802765"/>
            <a:ext cx="53784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观察水的压强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30150" y="195868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pic>
        <p:nvPicPr>
          <p:cNvPr id="2" name="MyVideo_1.mp4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47315" y="2324735"/>
            <a:ext cx="7647940" cy="43027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1025525"/>
            <a:ext cx="2835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液体的压强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95045" y="1802765"/>
            <a:ext cx="53784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观察水的压强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30150" y="195868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95045" y="2518410"/>
            <a:ext cx="69894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从实验可知，封住三个孔的橡皮膜都凸出来了，表明</a:t>
            </a:r>
            <a:r>
              <a:rPr lang="zh-CN" altLang="en-US" sz="2800" b="1">
                <a:solidFill>
                  <a:schemeClr val="accent5"/>
                </a:solidFill>
              </a:rPr>
              <a:t>水对容器壁有压力，存在压强</a:t>
            </a:r>
            <a:r>
              <a:rPr lang="zh-CN" altLang="en-US" sz="2800"/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95045" y="3743325"/>
            <a:ext cx="74466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这说明液体存在压强，称为液体压强。</a:t>
            </a:r>
          </a:p>
        </p:txBody>
      </p:sp>
      <p:pic>
        <p:nvPicPr>
          <p:cNvPr id="32" name="图片 31" descr="8-17_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6484"/>
          <a:stretch>
            <a:fillRect/>
          </a:stretch>
        </p:blipFill>
        <p:spPr>
          <a:xfrm>
            <a:off x="8856980" y="1672590"/>
            <a:ext cx="2255520" cy="4687570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10669270" y="2537460"/>
            <a:ext cx="687705" cy="2897505"/>
          </a:xfrm>
          <a:prstGeom prst="roundRect">
            <a:avLst/>
          </a:prstGeom>
          <a:noFill/>
          <a:ln w="3492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995045" y="4485005"/>
            <a:ext cx="699008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从实验还可以观察到，不同深度处橡皮膜凸出程度不一样，这表明</a:t>
            </a:r>
            <a:r>
              <a:rPr lang="zh-CN" altLang="en-US" sz="2800" b="1">
                <a:solidFill>
                  <a:schemeClr val="accent5"/>
                </a:solidFill>
              </a:rPr>
              <a:t>水在这几个孔处的压强不一样</a:t>
            </a:r>
            <a:r>
              <a:rPr lang="zh-CN" altLang="en-US" sz="2800"/>
              <a:t>。</a:t>
            </a:r>
          </a:p>
        </p:txBody>
      </p:sp>
      <p:pic>
        <p:nvPicPr>
          <p:cNvPr id="16" name="MyVideo_3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5835" y="1393190"/>
            <a:ext cx="2916555" cy="5186045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430150" y="270481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30150" y="4673947"/>
            <a:ext cx="295322" cy="210471"/>
            <a:chOff x="435463" y="1226414"/>
            <a:chExt cx="295380" cy="210512"/>
          </a:xfrm>
        </p:grpSpPr>
        <p:sp>
          <p:nvSpPr>
            <p:cNvPr id="21" name="矩形 2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2" name="矩形 2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24" name="组合 23" descr="7b0a202020202274657874626f78223a2022220a7d0a"/>
          <p:cNvGrpSpPr/>
          <p:nvPr/>
        </p:nvGrpSpPr>
        <p:grpSpPr>
          <a:xfrm>
            <a:off x="5038725" y="3989070"/>
            <a:ext cx="3197225" cy="2146300"/>
            <a:chOff x="7700" y="4135"/>
            <a:chExt cx="3738" cy="3380"/>
          </a:xfrm>
        </p:grpSpPr>
        <p:grpSp>
          <p:nvGrpSpPr>
            <p:cNvPr id="25" name="组合 24"/>
            <p:cNvGrpSpPr/>
            <p:nvPr/>
          </p:nvGrpSpPr>
          <p:grpSpPr>
            <a:xfrm>
              <a:off x="7700" y="4135"/>
              <a:ext cx="3738" cy="3380"/>
              <a:chOff x="7307" y="3664"/>
              <a:chExt cx="3972" cy="3591"/>
            </a:xfrm>
          </p:grpSpPr>
          <p:pic>
            <p:nvPicPr>
              <p:cNvPr id="26" name="图片 25" descr="99"/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471" y="3797"/>
                <a:ext cx="3808" cy="3458"/>
              </a:xfrm>
              <a:prstGeom prst="rect">
                <a:avLst/>
              </a:prstGeom>
              <a:pattFill>
                <a:fgClr>
                  <a:srgbClr val="FFFFFF"/>
                </a:fgClr>
                <a:bgClr>
                  <a:srgbClr val="FFFFFF"/>
                </a:bgClr>
              </a:pattFill>
            </p:spPr>
          </p:pic>
          <p:pic>
            <p:nvPicPr>
              <p:cNvPr id="27" name="图片 26" descr="99"/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7307" y="3664"/>
                <a:ext cx="3808" cy="3458"/>
              </a:xfrm>
              <a:prstGeom prst="rect">
                <a:avLst/>
              </a:prstGeom>
              <a:pattFill>
                <a:fgClr>
                  <a:srgbClr val="FFFFFF"/>
                </a:fgClr>
                <a:bgClr>
                  <a:srgbClr val="FFFFFF"/>
                </a:bgClr>
              </a:pattFill>
            </p:spPr>
          </p:pic>
          <p:sp>
            <p:nvSpPr>
              <p:cNvPr id="28" name="圆角矩形 27"/>
              <p:cNvSpPr/>
              <p:nvPr/>
            </p:nvSpPr>
            <p:spPr>
              <a:xfrm>
                <a:off x="7470" y="3840"/>
                <a:ext cx="3501" cy="2491"/>
              </a:xfrm>
              <a:prstGeom prst="roundRect">
                <a:avLst>
                  <a:gd name="adj" fmla="val 23863"/>
                </a:avLst>
              </a:prstGeom>
              <a:noFill/>
              <a:ln w="22225">
                <a:solidFill>
                  <a:srgbClr val="7CB0EB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9" name="文本框 28"/>
            <p:cNvSpPr txBox="1"/>
            <p:nvPr/>
          </p:nvSpPr>
          <p:spPr>
            <a:xfrm>
              <a:off x="7856" y="4252"/>
              <a:ext cx="3488" cy="23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fontAlgn="auto">
                <a:lnSpc>
                  <a:spcPts val="3560"/>
                </a:lnSpc>
              </a:pPr>
              <a:r>
                <a:rPr lang="zh-CN" altLang="en-US" sz="2800">
                  <a:solidFill>
                    <a:srgbClr val="02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液体压强与哪些因素有关呢？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" dur="314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1" repeatCount="indefinite" fill="hold" display="1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95045" y="1025525"/>
            <a:ext cx="77000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实验：探究液体压强与哪些因素有关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95045" y="1802765"/>
            <a:ext cx="53784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800"/>
              <a:t>提出问题：</a:t>
            </a:r>
          </a:p>
          <a:p>
            <a:pPr>
              <a:lnSpc>
                <a:spcPct val="150000"/>
              </a:lnSpc>
            </a:pPr>
            <a:r>
              <a:rPr lang="zh-CN" sz="2800">
                <a:latin typeface="宋体" panose="02010600030101010101" pitchFamily="2" charset="-122"/>
                <a:ea typeface="宋体" panose="02010600030101010101" pitchFamily="2" charset="-122"/>
              </a:rPr>
              <a:t>液体的压强与哪些因素有关呢？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015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30150" y="213267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30150" y="361730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995045" y="3313430"/>
            <a:ext cx="524700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800"/>
              <a:t>做出假设：</a:t>
            </a:r>
          </a:p>
          <a:p>
            <a:pPr>
              <a:lnSpc>
                <a:spcPct val="150000"/>
              </a:lnSpc>
            </a:pPr>
            <a:r>
              <a:rPr lang="zh-CN" sz="2800"/>
              <a:t>从前面实验可知，液体压强可能与液体深度有关。</a:t>
            </a:r>
          </a:p>
          <a:p>
            <a:pPr>
              <a:lnSpc>
                <a:spcPct val="150000"/>
              </a:lnSpc>
            </a:pPr>
            <a:r>
              <a:rPr lang="zh-CN" sz="2800"/>
              <a:t>是否还与液体的密度有关？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……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rcRect l="2181" r="5791"/>
          <a:stretch>
            <a:fillRect/>
          </a:stretch>
        </p:blipFill>
        <p:spPr>
          <a:xfrm>
            <a:off x="7367270" y="1955165"/>
            <a:ext cx="4329430" cy="45853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3645258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2.2,&quot;left&quot;:49.05,&quot;top&quot;:138.2,&quot;width&quot;:497.5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2.2,&quot;left&quot;:49.05,&quot;top&quot;:138.2,&quot;width&quot;:497.5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3645258],&quot;65&quot;:[20205081]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39,&quot;width&quot;:5142}"/>
  <p:tag name="KSO_WM_UNIT_PLACING_PICTURE_USER_RELATIVERECTANGLE" val="{&quot;bottom&quot;:0,&quot;left&quot;:0,&quot;right&quot;:0,&quot;top&quot;:0}"/>
  <p:tag name="KSO_WM_UNIT_PLACING_PICTURE_COLLAGE_RELATIVERECTANGLE" val="{&quot;bottom&quot;:0,&quot;left&quot;:0.05129433324209304,&quot;right&quot;:0.05129433324209304,&quot;top&quot;:0}"/>
  <p:tag name="KSO_WM_UNIT_PLACING_PICTURE_COLLAGE_VIEWPORT" val="{&quot;height&quot;:2948.818632954033,&quot;width&quot;:3956.758177272045}"/>
  <p:tag name="KSO_WM_UNIT_PLACING_PICTURE_INFO" val="{&quot;code&quot;:&quot;bA[2]&quot;,&quot;full_picture&quot;:false,&quot;last_crop_picture&quot;:&quot;bA[2]&quot;,&quot;scheme&quot;:&quot;3-7&quot;,&quot;spacing&quot;:5}"/>
  <p:tag name="KSO_WM_UNIT_PLACING_PICTURE" val="113027.857"/>
  <p:tag name="KSO_WM_BEAUTIFY_FLAG" val=""/>
  <p:tag name="KSO_WM_UNIT_TYPE" val=""/>
  <p:tag name="KSO_WM_UNIT_INDEX" val=""/>
  <p:tag name="KSO_WM_UNIT_ID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422,&quot;width&quot;:4174}"/>
  <p:tag name="KSO_WM_UNIT_PLACING_PICTURE_USER_RELATIVERECTANGLE" val="{&quot;bottom&quot;:0,&quot;left&quot;:0,&quot;right&quot;:0,&quot;top&quot;:0.1525}"/>
  <p:tag name="KSO_WM_UNIT_PLACING_PICTURE_COLLAGE_RELATIVERECTANGLE" val="{&quot;bottom&quot;:0.12565686722767966,&quot;left&quot;:0,&quot;right&quot;:0,&quot;top&quot;:0.2781568672276797}"/>
  <p:tag name="KSO_WM_UNIT_PLACING_PICTURE_COLLAGE_VIEWPORT" val="{&quot;height&quot;:2948.818632954033,&quot;width&quot;:3956.758177272045}"/>
  <p:tag name="KSO_WM_UNIT_PLACING_PICTURE_INFO" val="{&quot;code&quot;:&quot;bA[2]&quot;,&quot;full_picture&quot;:false,&quot;last_crop_picture&quot;:&quot;bA[2]&quot;,&quot;scheme&quot;:&quot;3-7&quot;,&quot;spacing&quot;:5}"/>
  <p:tag name="KSO_WM_UNIT_PLACING_PICTURE" val="113027.857"/>
  <p:tag name="KSO_WM_BEAUTIFY_FLAG" val=""/>
  <p:tag name="KSO_WM_UNIT_TYPE" val=""/>
  <p:tag name="KSO_WM_UNIT_INDEX" val=""/>
  <p:tag name="KSO_WM_UNIT_ID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823,&quot;width&quot;:4472}"/>
  <p:tag name="KSO_WM_UNIT_PLACING_PICTURE_USER_RELATIVERECTANGLE" val="{&quot;bottom&quot;:0,&quot;left&quot;:0,&quot;right&quot;:0,&quot;top&quot;:0}"/>
  <p:tag name="KSO_WM_UNIT_PLACING_PICTURE_COLLAGE_RELATIVERECTANGLE" val="{&quot;bottom&quot;:0.21034267739757054,&quot;left&quot;:0,&quot;right&quot;:0,&quot;top&quot;:0.21034267739757054}"/>
  <p:tag name="KSO_WM_UNIT_PLACING_PICTURE_COLLAGE_VIEWPORT" val="{&quot;height&quot;:2948.818632954033,&quot;width&quot;:8063.51635454409}"/>
  <p:tag name="KSO_WM_UNIT_PLACING_PICTURE_INFO" val="{&quot;code&quot;:&quot;bA[2]&quot;,&quot;full_picture&quot;:false,&quot;last_crop_picture&quot;:&quot;bA[2]&quot;,&quot;scheme&quot;:&quot;3-7&quot;,&quot;spacing&quot;:5}"/>
  <p:tag name="KSO_WM_UNIT_PLACING_PICTURE" val="113027.857"/>
  <p:tag name="KSO_WM_BEAUTIFY_FLAG" val=""/>
  <p:tag name="KSO_WM_UNIT_TYPE" val=""/>
  <p:tag name="KSO_WM_UNIT_INDEX" val=""/>
  <p:tag name="KSO_WM_UNIT_ID" val="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1486</Words>
  <Application>Microsoft Office PowerPoint</Application>
  <PresentationFormat>宽屏</PresentationFormat>
  <Paragraphs>116</Paragraphs>
  <Slides>28</Slides>
  <Notes>1</Notes>
  <HiddenSlides>0</HiddenSlides>
  <MMClips>5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28</vt:i4>
      </vt:variant>
    </vt:vector>
  </HeadingPairs>
  <TitlesOfParts>
    <vt:vector size="37" baseType="lpstr">
      <vt:lpstr>Calibri</vt:lpstr>
      <vt:lpstr>Cambria Math</vt:lpstr>
      <vt:lpstr>微软雅黑</vt:lpstr>
      <vt:lpstr>Times New Roman</vt:lpstr>
      <vt:lpstr>Arial</vt:lpstr>
      <vt:lpstr>宋体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2025-03-12T13:16:10Z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