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8"/>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70" r:id="rId16"/>
    <p:sldId id="272" r:id="rId1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39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AD6224-E318-49E4-A053-08A610EE93E3}" type="datetimeFigureOut">
              <a:rPr lang="zh-CN" altLang="en-US" smtClean="0"/>
              <a:pPr/>
              <a:t>2018/11/7</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2EB402-1DE4-4F35-AE74-428132FB0C96}" type="slidenum">
              <a:rPr lang="zh-CN" altLang="en-US" smtClean="0"/>
              <a:pPr/>
              <a:t>‹#›</a:t>
            </a:fld>
            <a:endParaRPr lang="zh-CN" altLang="en-US"/>
          </a:p>
        </p:txBody>
      </p:sp>
    </p:spTree>
    <p:extLst>
      <p:ext uri="{BB962C8B-B14F-4D97-AF65-F5344CB8AC3E}">
        <p14:creationId xmlns="" xmlns:p14="http://schemas.microsoft.com/office/powerpoint/2010/main" val="1371743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CF7C58-DCAD-4B5E-B5EB-AC01D74EBB62}" type="slidenum">
              <a:rPr lang="en-US" altLang="zh-CN">
                <a:solidFill>
                  <a:srgbClr val="000000"/>
                </a:solidFill>
              </a:rPr>
              <a:pPr/>
              <a:t>1</a:t>
            </a:fld>
            <a:endParaRPr lang="en-US" altLang="zh-CN">
              <a:solidFill>
                <a:srgbClr val="000000"/>
              </a:solidFill>
            </a:endParaRPr>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a:xfrm>
            <a:off x="914400" y="4343400"/>
            <a:ext cx="5029200" cy="4114800"/>
          </a:xfrm>
        </p:spPr>
        <p:txBody>
          <a:bodyPr/>
          <a:lstStyle/>
          <a:p>
            <a:endParaRPr lang="zh-CN" altLang="zh-CN"/>
          </a:p>
        </p:txBody>
      </p:sp>
    </p:spTree>
    <p:extLst>
      <p:ext uri="{BB962C8B-B14F-4D97-AF65-F5344CB8AC3E}">
        <p14:creationId xmlns="" xmlns:p14="http://schemas.microsoft.com/office/powerpoint/2010/main" val="2996723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AD8277F-D8B5-4483-88BB-E24C5462FEC1}" type="datetimeFigureOut">
              <a:rPr lang="zh-CN" altLang="en-US" smtClean="0"/>
              <a:pPr/>
              <a:t>2018/11/7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AA6B467-693B-4D9E-80B1-94A9E02118DC}" type="slidenum">
              <a:rPr lang="zh-CN" altLang="en-US" smtClean="0"/>
              <a:pPr/>
              <a:t>‹#›</a:t>
            </a:fld>
            <a:endParaRPr lang="zh-CN" altLang="en-US"/>
          </a:p>
        </p:txBody>
      </p:sp>
    </p:spTree>
    <p:extLst>
      <p:ext uri="{BB962C8B-B14F-4D97-AF65-F5344CB8AC3E}">
        <p14:creationId xmlns="" xmlns:p14="http://schemas.microsoft.com/office/powerpoint/2010/main" val="620232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AD8277F-D8B5-4483-88BB-E24C5462FEC1}" type="datetimeFigureOut">
              <a:rPr lang="zh-CN" altLang="en-US" smtClean="0"/>
              <a:pPr/>
              <a:t>2018/11/7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AA6B467-693B-4D9E-80B1-94A9E02118DC}" type="slidenum">
              <a:rPr lang="zh-CN" altLang="en-US" smtClean="0"/>
              <a:pPr/>
              <a:t>‹#›</a:t>
            </a:fld>
            <a:endParaRPr lang="zh-CN" altLang="en-US"/>
          </a:p>
        </p:txBody>
      </p:sp>
    </p:spTree>
    <p:extLst>
      <p:ext uri="{BB962C8B-B14F-4D97-AF65-F5344CB8AC3E}">
        <p14:creationId xmlns="" xmlns:p14="http://schemas.microsoft.com/office/powerpoint/2010/main" val="3482508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4907757" y="365125"/>
            <a:ext cx="1478756"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71488" y="365125"/>
            <a:ext cx="4321969"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AD8277F-D8B5-4483-88BB-E24C5462FEC1}" type="datetimeFigureOut">
              <a:rPr lang="zh-CN" altLang="en-US" smtClean="0"/>
              <a:pPr/>
              <a:t>2018/11/7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AA6B467-693B-4D9E-80B1-94A9E02118DC}" type="slidenum">
              <a:rPr lang="zh-CN" altLang="en-US" smtClean="0"/>
              <a:pPr/>
              <a:t>‹#›</a:t>
            </a:fld>
            <a:endParaRPr lang="zh-CN" altLang="en-US"/>
          </a:p>
        </p:txBody>
      </p:sp>
    </p:spTree>
    <p:extLst>
      <p:ext uri="{BB962C8B-B14F-4D97-AF65-F5344CB8AC3E}">
        <p14:creationId xmlns="" xmlns:p14="http://schemas.microsoft.com/office/powerpoint/2010/main" val="34769379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solidFill>
                <a:srgbClr val="000000"/>
              </a:solidFill>
            </a:endParaRPr>
          </a:p>
        </p:txBody>
      </p:sp>
      <p:sp>
        <p:nvSpPr>
          <p:cNvPr id="5" name="页脚占位符 4"/>
          <p:cNvSpPr>
            <a:spLocks noGrp="1"/>
          </p:cNvSpPr>
          <p:nvPr>
            <p:ph type="ftr" sz="quarter" idx="11"/>
          </p:nvPr>
        </p:nvSpPr>
        <p:spPr/>
        <p:txBody>
          <a:bodyPr/>
          <a:lstStyle>
            <a:lvl1pPr>
              <a:defRPr/>
            </a:lvl1pPr>
          </a:lstStyle>
          <a:p>
            <a:endParaRPr lang="en-US" altLang="zh-CN">
              <a:solidFill>
                <a:srgbClr val="000000"/>
              </a:solidFill>
            </a:endParaRPr>
          </a:p>
        </p:txBody>
      </p:sp>
      <p:sp>
        <p:nvSpPr>
          <p:cNvPr id="6" name="灯片编号占位符 5"/>
          <p:cNvSpPr>
            <a:spLocks noGrp="1"/>
          </p:cNvSpPr>
          <p:nvPr>
            <p:ph type="sldNum" sz="quarter" idx="12"/>
          </p:nvPr>
        </p:nvSpPr>
        <p:spPr/>
        <p:txBody>
          <a:bodyPr/>
          <a:lstStyle>
            <a:lvl1pPr>
              <a:defRPr/>
            </a:lvl1pPr>
          </a:lstStyle>
          <a:p>
            <a:fld id="{D3AC40DB-3AED-4CD8-95D4-5F7F210E37AB}" type="slidenum">
              <a:rPr lang="en-US" altLang="zh-CN">
                <a:solidFill>
                  <a:srgbClr val="000000"/>
                </a:solidFill>
              </a:rPr>
              <a:pPr/>
              <a:t>‹#›</a:t>
            </a:fld>
            <a:endParaRPr lang="en-US" altLang="zh-CN">
              <a:solidFill>
                <a:srgbClr val="000000"/>
              </a:solidFill>
            </a:endParaRPr>
          </a:p>
        </p:txBody>
      </p:sp>
    </p:spTree>
    <p:extLst>
      <p:ext uri="{BB962C8B-B14F-4D97-AF65-F5344CB8AC3E}">
        <p14:creationId xmlns="" xmlns:p14="http://schemas.microsoft.com/office/powerpoint/2010/main" val="37105459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solidFill>
                <a:srgbClr val="000000"/>
              </a:solidFill>
            </a:endParaRPr>
          </a:p>
        </p:txBody>
      </p:sp>
      <p:sp>
        <p:nvSpPr>
          <p:cNvPr id="5" name="页脚占位符 4"/>
          <p:cNvSpPr>
            <a:spLocks noGrp="1"/>
          </p:cNvSpPr>
          <p:nvPr>
            <p:ph type="ftr" sz="quarter" idx="11"/>
          </p:nvPr>
        </p:nvSpPr>
        <p:spPr/>
        <p:txBody>
          <a:bodyPr/>
          <a:lstStyle>
            <a:lvl1pPr>
              <a:defRPr/>
            </a:lvl1pPr>
          </a:lstStyle>
          <a:p>
            <a:endParaRPr lang="en-US" altLang="zh-CN">
              <a:solidFill>
                <a:srgbClr val="000000"/>
              </a:solidFill>
            </a:endParaRPr>
          </a:p>
        </p:txBody>
      </p:sp>
      <p:sp>
        <p:nvSpPr>
          <p:cNvPr id="6" name="灯片编号占位符 5"/>
          <p:cNvSpPr>
            <a:spLocks noGrp="1"/>
          </p:cNvSpPr>
          <p:nvPr>
            <p:ph type="sldNum" sz="quarter" idx="12"/>
          </p:nvPr>
        </p:nvSpPr>
        <p:spPr/>
        <p:txBody>
          <a:bodyPr/>
          <a:lstStyle>
            <a:lvl1pPr>
              <a:defRPr/>
            </a:lvl1pPr>
          </a:lstStyle>
          <a:p>
            <a:fld id="{DBF1659C-6046-4CBF-B3C2-14A0D8B3B653}" type="slidenum">
              <a:rPr lang="en-US" altLang="zh-CN">
                <a:solidFill>
                  <a:srgbClr val="000000"/>
                </a:solidFill>
              </a:rPr>
              <a:pPr/>
              <a:t>‹#›</a:t>
            </a:fld>
            <a:endParaRPr lang="en-US" altLang="zh-CN">
              <a:solidFill>
                <a:srgbClr val="000000"/>
              </a:solidFill>
            </a:endParaRPr>
          </a:p>
        </p:txBody>
      </p:sp>
    </p:spTree>
    <p:extLst>
      <p:ext uri="{BB962C8B-B14F-4D97-AF65-F5344CB8AC3E}">
        <p14:creationId xmlns="" xmlns:p14="http://schemas.microsoft.com/office/powerpoint/2010/main" val="5120860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endParaRPr lang="en-US" altLang="zh-CN">
              <a:solidFill>
                <a:srgbClr val="000000"/>
              </a:solidFill>
            </a:endParaRPr>
          </a:p>
        </p:txBody>
      </p:sp>
      <p:sp>
        <p:nvSpPr>
          <p:cNvPr id="5" name="页脚占位符 4"/>
          <p:cNvSpPr>
            <a:spLocks noGrp="1"/>
          </p:cNvSpPr>
          <p:nvPr>
            <p:ph type="ftr" sz="quarter" idx="11"/>
          </p:nvPr>
        </p:nvSpPr>
        <p:spPr/>
        <p:txBody>
          <a:bodyPr/>
          <a:lstStyle>
            <a:lvl1pPr>
              <a:defRPr/>
            </a:lvl1pPr>
          </a:lstStyle>
          <a:p>
            <a:endParaRPr lang="en-US" altLang="zh-CN">
              <a:solidFill>
                <a:srgbClr val="000000"/>
              </a:solidFill>
            </a:endParaRPr>
          </a:p>
        </p:txBody>
      </p:sp>
      <p:sp>
        <p:nvSpPr>
          <p:cNvPr id="6" name="灯片编号占位符 5"/>
          <p:cNvSpPr>
            <a:spLocks noGrp="1"/>
          </p:cNvSpPr>
          <p:nvPr>
            <p:ph type="sldNum" sz="quarter" idx="12"/>
          </p:nvPr>
        </p:nvSpPr>
        <p:spPr/>
        <p:txBody>
          <a:bodyPr/>
          <a:lstStyle>
            <a:lvl1pPr>
              <a:defRPr/>
            </a:lvl1pPr>
          </a:lstStyle>
          <a:p>
            <a:fld id="{D0884F63-C8E4-40CA-89E8-A49C468985EA}" type="slidenum">
              <a:rPr lang="en-US" altLang="zh-CN">
                <a:solidFill>
                  <a:srgbClr val="000000"/>
                </a:solidFill>
              </a:rPr>
              <a:pPr/>
              <a:t>‹#›</a:t>
            </a:fld>
            <a:endParaRPr lang="en-US" altLang="zh-CN">
              <a:solidFill>
                <a:srgbClr val="000000"/>
              </a:solidFill>
            </a:endParaRPr>
          </a:p>
        </p:txBody>
      </p:sp>
    </p:spTree>
    <p:extLst>
      <p:ext uri="{BB962C8B-B14F-4D97-AF65-F5344CB8AC3E}">
        <p14:creationId xmlns="" xmlns:p14="http://schemas.microsoft.com/office/powerpoint/2010/main" val="11797012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endParaRPr lang="en-US" altLang="zh-CN">
              <a:solidFill>
                <a:srgbClr val="000000"/>
              </a:solidFill>
            </a:endParaRPr>
          </a:p>
        </p:txBody>
      </p:sp>
      <p:sp>
        <p:nvSpPr>
          <p:cNvPr id="6" name="页脚占位符 5"/>
          <p:cNvSpPr>
            <a:spLocks noGrp="1"/>
          </p:cNvSpPr>
          <p:nvPr>
            <p:ph type="ftr" sz="quarter" idx="11"/>
          </p:nvPr>
        </p:nvSpPr>
        <p:spPr/>
        <p:txBody>
          <a:bodyPr/>
          <a:lstStyle>
            <a:lvl1pPr>
              <a:defRPr/>
            </a:lvl1pPr>
          </a:lstStyle>
          <a:p>
            <a:endParaRPr lang="en-US" altLang="zh-CN">
              <a:solidFill>
                <a:srgbClr val="000000"/>
              </a:solidFill>
            </a:endParaRPr>
          </a:p>
        </p:txBody>
      </p:sp>
      <p:sp>
        <p:nvSpPr>
          <p:cNvPr id="7" name="灯片编号占位符 6"/>
          <p:cNvSpPr>
            <a:spLocks noGrp="1"/>
          </p:cNvSpPr>
          <p:nvPr>
            <p:ph type="sldNum" sz="quarter" idx="12"/>
          </p:nvPr>
        </p:nvSpPr>
        <p:spPr/>
        <p:txBody>
          <a:bodyPr/>
          <a:lstStyle>
            <a:lvl1pPr>
              <a:defRPr/>
            </a:lvl1pPr>
          </a:lstStyle>
          <a:p>
            <a:fld id="{E28F78EE-FAE6-49C0-B791-86A3F8EA680D}" type="slidenum">
              <a:rPr lang="en-US" altLang="zh-CN">
                <a:solidFill>
                  <a:srgbClr val="000000"/>
                </a:solidFill>
              </a:rPr>
              <a:pPr/>
              <a:t>‹#›</a:t>
            </a:fld>
            <a:endParaRPr lang="en-US" altLang="zh-CN">
              <a:solidFill>
                <a:srgbClr val="000000"/>
              </a:solidFill>
            </a:endParaRPr>
          </a:p>
        </p:txBody>
      </p:sp>
    </p:spTree>
    <p:extLst>
      <p:ext uri="{BB962C8B-B14F-4D97-AF65-F5344CB8AC3E}">
        <p14:creationId xmlns="" xmlns:p14="http://schemas.microsoft.com/office/powerpoint/2010/main" val="3118503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30238" y="2505075"/>
            <a:ext cx="386873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7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endParaRPr lang="en-US" altLang="zh-CN">
              <a:solidFill>
                <a:srgbClr val="000000"/>
              </a:solidFill>
            </a:endParaRPr>
          </a:p>
        </p:txBody>
      </p:sp>
      <p:sp>
        <p:nvSpPr>
          <p:cNvPr id="8" name="页脚占位符 7"/>
          <p:cNvSpPr>
            <a:spLocks noGrp="1"/>
          </p:cNvSpPr>
          <p:nvPr>
            <p:ph type="ftr" sz="quarter" idx="11"/>
          </p:nvPr>
        </p:nvSpPr>
        <p:spPr/>
        <p:txBody>
          <a:bodyPr/>
          <a:lstStyle>
            <a:lvl1pPr>
              <a:defRPr/>
            </a:lvl1pPr>
          </a:lstStyle>
          <a:p>
            <a:endParaRPr lang="en-US" altLang="zh-CN">
              <a:solidFill>
                <a:srgbClr val="000000"/>
              </a:solidFill>
            </a:endParaRPr>
          </a:p>
        </p:txBody>
      </p:sp>
      <p:sp>
        <p:nvSpPr>
          <p:cNvPr id="9" name="灯片编号占位符 8"/>
          <p:cNvSpPr>
            <a:spLocks noGrp="1"/>
          </p:cNvSpPr>
          <p:nvPr>
            <p:ph type="sldNum" sz="quarter" idx="12"/>
          </p:nvPr>
        </p:nvSpPr>
        <p:spPr/>
        <p:txBody>
          <a:bodyPr/>
          <a:lstStyle>
            <a:lvl1pPr>
              <a:defRPr/>
            </a:lvl1pPr>
          </a:lstStyle>
          <a:p>
            <a:fld id="{0ED28837-0F13-4CAA-97A5-42547DDD8B22}" type="slidenum">
              <a:rPr lang="en-US" altLang="zh-CN">
                <a:solidFill>
                  <a:srgbClr val="000000"/>
                </a:solidFill>
              </a:rPr>
              <a:pPr/>
              <a:t>‹#›</a:t>
            </a:fld>
            <a:endParaRPr lang="en-US" altLang="zh-CN">
              <a:solidFill>
                <a:srgbClr val="000000"/>
              </a:solidFill>
            </a:endParaRPr>
          </a:p>
        </p:txBody>
      </p:sp>
    </p:spTree>
    <p:extLst>
      <p:ext uri="{BB962C8B-B14F-4D97-AF65-F5344CB8AC3E}">
        <p14:creationId xmlns="" xmlns:p14="http://schemas.microsoft.com/office/powerpoint/2010/main" val="9753190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endParaRPr lang="en-US" altLang="zh-CN">
              <a:solidFill>
                <a:srgbClr val="000000"/>
              </a:solidFill>
            </a:endParaRPr>
          </a:p>
        </p:txBody>
      </p:sp>
      <p:sp>
        <p:nvSpPr>
          <p:cNvPr id="4" name="页脚占位符 3"/>
          <p:cNvSpPr>
            <a:spLocks noGrp="1"/>
          </p:cNvSpPr>
          <p:nvPr>
            <p:ph type="ftr" sz="quarter" idx="11"/>
          </p:nvPr>
        </p:nvSpPr>
        <p:spPr/>
        <p:txBody>
          <a:bodyPr/>
          <a:lstStyle>
            <a:lvl1pPr>
              <a:defRPr/>
            </a:lvl1pPr>
          </a:lstStyle>
          <a:p>
            <a:endParaRPr lang="en-US" altLang="zh-CN">
              <a:solidFill>
                <a:srgbClr val="000000"/>
              </a:solidFill>
            </a:endParaRPr>
          </a:p>
        </p:txBody>
      </p:sp>
      <p:sp>
        <p:nvSpPr>
          <p:cNvPr id="5" name="灯片编号占位符 4"/>
          <p:cNvSpPr>
            <a:spLocks noGrp="1"/>
          </p:cNvSpPr>
          <p:nvPr>
            <p:ph type="sldNum" sz="quarter" idx="12"/>
          </p:nvPr>
        </p:nvSpPr>
        <p:spPr/>
        <p:txBody>
          <a:bodyPr/>
          <a:lstStyle>
            <a:lvl1pPr>
              <a:defRPr/>
            </a:lvl1pPr>
          </a:lstStyle>
          <a:p>
            <a:fld id="{5C5C26B2-C42F-46E4-825B-655800935117}" type="slidenum">
              <a:rPr lang="en-US" altLang="zh-CN">
                <a:solidFill>
                  <a:srgbClr val="000000"/>
                </a:solidFill>
              </a:rPr>
              <a:pPr/>
              <a:t>‹#›</a:t>
            </a:fld>
            <a:endParaRPr lang="en-US" altLang="zh-CN">
              <a:solidFill>
                <a:srgbClr val="000000"/>
              </a:solidFill>
            </a:endParaRPr>
          </a:p>
        </p:txBody>
      </p:sp>
    </p:spTree>
    <p:extLst>
      <p:ext uri="{BB962C8B-B14F-4D97-AF65-F5344CB8AC3E}">
        <p14:creationId xmlns="" xmlns:p14="http://schemas.microsoft.com/office/powerpoint/2010/main" val="42916231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US" altLang="zh-CN">
              <a:solidFill>
                <a:srgbClr val="000000"/>
              </a:solidFill>
            </a:endParaRPr>
          </a:p>
        </p:txBody>
      </p:sp>
      <p:sp>
        <p:nvSpPr>
          <p:cNvPr id="3" name="页脚占位符 2"/>
          <p:cNvSpPr>
            <a:spLocks noGrp="1"/>
          </p:cNvSpPr>
          <p:nvPr>
            <p:ph type="ftr" sz="quarter" idx="11"/>
          </p:nvPr>
        </p:nvSpPr>
        <p:spPr/>
        <p:txBody>
          <a:bodyPr/>
          <a:lstStyle>
            <a:lvl1pPr>
              <a:defRPr/>
            </a:lvl1pPr>
          </a:lstStyle>
          <a:p>
            <a:endParaRPr lang="en-US" altLang="zh-CN">
              <a:solidFill>
                <a:srgbClr val="000000"/>
              </a:solidFill>
            </a:endParaRPr>
          </a:p>
        </p:txBody>
      </p:sp>
      <p:sp>
        <p:nvSpPr>
          <p:cNvPr id="4" name="灯片编号占位符 3"/>
          <p:cNvSpPr>
            <a:spLocks noGrp="1"/>
          </p:cNvSpPr>
          <p:nvPr>
            <p:ph type="sldNum" sz="quarter" idx="12"/>
          </p:nvPr>
        </p:nvSpPr>
        <p:spPr/>
        <p:txBody>
          <a:bodyPr/>
          <a:lstStyle>
            <a:lvl1pPr>
              <a:defRPr/>
            </a:lvl1pPr>
          </a:lstStyle>
          <a:p>
            <a:fld id="{FC6A14FB-460E-4F36-B262-36533102D576}" type="slidenum">
              <a:rPr lang="en-US" altLang="zh-CN">
                <a:solidFill>
                  <a:srgbClr val="000000"/>
                </a:solidFill>
              </a:rPr>
              <a:pPr/>
              <a:t>‹#›</a:t>
            </a:fld>
            <a:endParaRPr lang="en-US" altLang="zh-CN">
              <a:solidFill>
                <a:srgbClr val="000000"/>
              </a:solidFill>
            </a:endParaRPr>
          </a:p>
        </p:txBody>
      </p:sp>
    </p:spTree>
    <p:extLst>
      <p:ext uri="{BB962C8B-B14F-4D97-AF65-F5344CB8AC3E}">
        <p14:creationId xmlns="" xmlns:p14="http://schemas.microsoft.com/office/powerpoint/2010/main" val="37937217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solidFill>
                <a:srgbClr val="000000"/>
              </a:solidFill>
            </a:endParaRPr>
          </a:p>
        </p:txBody>
      </p:sp>
      <p:sp>
        <p:nvSpPr>
          <p:cNvPr id="6" name="页脚占位符 5"/>
          <p:cNvSpPr>
            <a:spLocks noGrp="1"/>
          </p:cNvSpPr>
          <p:nvPr>
            <p:ph type="ftr" sz="quarter" idx="11"/>
          </p:nvPr>
        </p:nvSpPr>
        <p:spPr/>
        <p:txBody>
          <a:bodyPr/>
          <a:lstStyle>
            <a:lvl1pPr>
              <a:defRPr/>
            </a:lvl1pPr>
          </a:lstStyle>
          <a:p>
            <a:endParaRPr lang="en-US" altLang="zh-CN">
              <a:solidFill>
                <a:srgbClr val="000000"/>
              </a:solidFill>
            </a:endParaRPr>
          </a:p>
        </p:txBody>
      </p:sp>
      <p:sp>
        <p:nvSpPr>
          <p:cNvPr id="7" name="灯片编号占位符 6"/>
          <p:cNvSpPr>
            <a:spLocks noGrp="1"/>
          </p:cNvSpPr>
          <p:nvPr>
            <p:ph type="sldNum" sz="quarter" idx="12"/>
          </p:nvPr>
        </p:nvSpPr>
        <p:spPr/>
        <p:txBody>
          <a:bodyPr/>
          <a:lstStyle>
            <a:lvl1pPr>
              <a:defRPr/>
            </a:lvl1pPr>
          </a:lstStyle>
          <a:p>
            <a:fld id="{171292A2-6BE5-489F-9945-2F99C2145050}" type="slidenum">
              <a:rPr lang="en-US" altLang="zh-CN">
                <a:solidFill>
                  <a:srgbClr val="000000"/>
                </a:solidFill>
              </a:rPr>
              <a:pPr/>
              <a:t>‹#›</a:t>
            </a:fld>
            <a:endParaRPr lang="en-US" altLang="zh-CN">
              <a:solidFill>
                <a:srgbClr val="000000"/>
              </a:solidFill>
            </a:endParaRPr>
          </a:p>
        </p:txBody>
      </p:sp>
    </p:spTree>
    <p:extLst>
      <p:ext uri="{BB962C8B-B14F-4D97-AF65-F5344CB8AC3E}">
        <p14:creationId xmlns="" xmlns:p14="http://schemas.microsoft.com/office/powerpoint/2010/main" val="1491688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AD8277F-D8B5-4483-88BB-E24C5462FEC1}" type="datetimeFigureOut">
              <a:rPr lang="zh-CN" altLang="en-US" smtClean="0"/>
              <a:pPr/>
              <a:t>2018/11/7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AA6B467-693B-4D9E-80B1-94A9E02118DC}" type="slidenum">
              <a:rPr lang="zh-CN" altLang="en-US" smtClean="0"/>
              <a:pPr/>
              <a:t>‹#›</a:t>
            </a:fld>
            <a:endParaRPr lang="zh-CN" altLang="en-US"/>
          </a:p>
        </p:txBody>
      </p:sp>
    </p:spTree>
    <p:extLst>
      <p:ext uri="{BB962C8B-B14F-4D97-AF65-F5344CB8AC3E}">
        <p14:creationId xmlns="" xmlns:p14="http://schemas.microsoft.com/office/powerpoint/2010/main" val="16517164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solidFill>
                <a:srgbClr val="000000"/>
              </a:solidFill>
            </a:endParaRPr>
          </a:p>
        </p:txBody>
      </p:sp>
      <p:sp>
        <p:nvSpPr>
          <p:cNvPr id="6" name="页脚占位符 5"/>
          <p:cNvSpPr>
            <a:spLocks noGrp="1"/>
          </p:cNvSpPr>
          <p:nvPr>
            <p:ph type="ftr" sz="quarter" idx="11"/>
          </p:nvPr>
        </p:nvSpPr>
        <p:spPr/>
        <p:txBody>
          <a:bodyPr/>
          <a:lstStyle>
            <a:lvl1pPr>
              <a:defRPr/>
            </a:lvl1pPr>
          </a:lstStyle>
          <a:p>
            <a:endParaRPr lang="en-US" altLang="zh-CN">
              <a:solidFill>
                <a:srgbClr val="000000"/>
              </a:solidFill>
            </a:endParaRPr>
          </a:p>
        </p:txBody>
      </p:sp>
      <p:sp>
        <p:nvSpPr>
          <p:cNvPr id="7" name="灯片编号占位符 6"/>
          <p:cNvSpPr>
            <a:spLocks noGrp="1"/>
          </p:cNvSpPr>
          <p:nvPr>
            <p:ph type="sldNum" sz="quarter" idx="12"/>
          </p:nvPr>
        </p:nvSpPr>
        <p:spPr/>
        <p:txBody>
          <a:bodyPr/>
          <a:lstStyle>
            <a:lvl1pPr>
              <a:defRPr/>
            </a:lvl1pPr>
          </a:lstStyle>
          <a:p>
            <a:fld id="{9F3B41DD-B94C-4117-A72A-B3CDD522DDD7}" type="slidenum">
              <a:rPr lang="en-US" altLang="zh-CN">
                <a:solidFill>
                  <a:srgbClr val="000000"/>
                </a:solidFill>
              </a:rPr>
              <a:pPr/>
              <a:t>‹#›</a:t>
            </a:fld>
            <a:endParaRPr lang="en-US" altLang="zh-CN">
              <a:solidFill>
                <a:srgbClr val="000000"/>
              </a:solidFill>
            </a:endParaRPr>
          </a:p>
        </p:txBody>
      </p:sp>
    </p:spTree>
    <p:extLst>
      <p:ext uri="{BB962C8B-B14F-4D97-AF65-F5344CB8AC3E}">
        <p14:creationId xmlns="" xmlns:p14="http://schemas.microsoft.com/office/powerpoint/2010/main" val="39644865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solidFill>
                <a:srgbClr val="000000"/>
              </a:solidFill>
            </a:endParaRPr>
          </a:p>
        </p:txBody>
      </p:sp>
      <p:sp>
        <p:nvSpPr>
          <p:cNvPr id="5" name="页脚占位符 4"/>
          <p:cNvSpPr>
            <a:spLocks noGrp="1"/>
          </p:cNvSpPr>
          <p:nvPr>
            <p:ph type="ftr" sz="quarter" idx="11"/>
          </p:nvPr>
        </p:nvSpPr>
        <p:spPr/>
        <p:txBody>
          <a:bodyPr/>
          <a:lstStyle>
            <a:lvl1pPr>
              <a:defRPr/>
            </a:lvl1pPr>
          </a:lstStyle>
          <a:p>
            <a:endParaRPr lang="en-US" altLang="zh-CN">
              <a:solidFill>
                <a:srgbClr val="000000"/>
              </a:solidFill>
            </a:endParaRPr>
          </a:p>
        </p:txBody>
      </p:sp>
      <p:sp>
        <p:nvSpPr>
          <p:cNvPr id="6" name="灯片编号占位符 5"/>
          <p:cNvSpPr>
            <a:spLocks noGrp="1"/>
          </p:cNvSpPr>
          <p:nvPr>
            <p:ph type="sldNum" sz="quarter" idx="12"/>
          </p:nvPr>
        </p:nvSpPr>
        <p:spPr/>
        <p:txBody>
          <a:bodyPr/>
          <a:lstStyle>
            <a:lvl1pPr>
              <a:defRPr/>
            </a:lvl1pPr>
          </a:lstStyle>
          <a:p>
            <a:fld id="{D86C2D51-384E-4C7C-A487-A1314DC1BE70}" type="slidenum">
              <a:rPr lang="en-US" altLang="zh-CN">
                <a:solidFill>
                  <a:srgbClr val="000000"/>
                </a:solidFill>
              </a:rPr>
              <a:pPr/>
              <a:t>‹#›</a:t>
            </a:fld>
            <a:endParaRPr lang="en-US" altLang="zh-CN">
              <a:solidFill>
                <a:srgbClr val="000000"/>
              </a:solidFill>
            </a:endParaRPr>
          </a:p>
        </p:txBody>
      </p:sp>
    </p:spTree>
    <p:extLst>
      <p:ext uri="{BB962C8B-B14F-4D97-AF65-F5344CB8AC3E}">
        <p14:creationId xmlns="" xmlns:p14="http://schemas.microsoft.com/office/powerpoint/2010/main" val="23517424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solidFill>
                <a:srgbClr val="000000"/>
              </a:solidFill>
            </a:endParaRPr>
          </a:p>
        </p:txBody>
      </p:sp>
      <p:sp>
        <p:nvSpPr>
          <p:cNvPr id="5" name="页脚占位符 4"/>
          <p:cNvSpPr>
            <a:spLocks noGrp="1"/>
          </p:cNvSpPr>
          <p:nvPr>
            <p:ph type="ftr" sz="quarter" idx="11"/>
          </p:nvPr>
        </p:nvSpPr>
        <p:spPr/>
        <p:txBody>
          <a:bodyPr/>
          <a:lstStyle>
            <a:lvl1pPr>
              <a:defRPr/>
            </a:lvl1pPr>
          </a:lstStyle>
          <a:p>
            <a:endParaRPr lang="en-US" altLang="zh-CN">
              <a:solidFill>
                <a:srgbClr val="000000"/>
              </a:solidFill>
            </a:endParaRPr>
          </a:p>
        </p:txBody>
      </p:sp>
      <p:sp>
        <p:nvSpPr>
          <p:cNvPr id="6" name="灯片编号占位符 5"/>
          <p:cNvSpPr>
            <a:spLocks noGrp="1"/>
          </p:cNvSpPr>
          <p:nvPr>
            <p:ph type="sldNum" sz="quarter" idx="12"/>
          </p:nvPr>
        </p:nvSpPr>
        <p:spPr/>
        <p:txBody>
          <a:bodyPr/>
          <a:lstStyle>
            <a:lvl1pPr>
              <a:defRPr/>
            </a:lvl1pPr>
          </a:lstStyle>
          <a:p>
            <a:fld id="{1687C568-3A1D-47E9-9EF2-93EC09FF5AE2}" type="slidenum">
              <a:rPr lang="en-US" altLang="zh-CN">
                <a:solidFill>
                  <a:srgbClr val="000000"/>
                </a:solidFill>
              </a:rPr>
              <a:pPr/>
              <a:t>‹#›</a:t>
            </a:fld>
            <a:endParaRPr lang="en-US" altLang="zh-CN">
              <a:solidFill>
                <a:srgbClr val="000000"/>
              </a:solidFill>
            </a:endParaRPr>
          </a:p>
        </p:txBody>
      </p:sp>
    </p:spTree>
    <p:extLst>
      <p:ext uri="{BB962C8B-B14F-4D97-AF65-F5344CB8AC3E}">
        <p14:creationId xmlns="" xmlns:p14="http://schemas.microsoft.com/office/powerpoint/2010/main" val="2222631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AD8277F-D8B5-4483-88BB-E24C5462FEC1}" type="datetimeFigureOut">
              <a:rPr lang="zh-CN" altLang="en-US" smtClean="0"/>
              <a:pPr/>
              <a:t>2018/11/7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AA6B467-693B-4D9E-80B1-94A9E02118DC}" type="slidenum">
              <a:rPr lang="zh-CN" altLang="en-US" smtClean="0"/>
              <a:pPr/>
              <a:t>‹#›</a:t>
            </a:fld>
            <a:endParaRPr lang="zh-CN" altLang="en-US"/>
          </a:p>
        </p:txBody>
      </p:sp>
    </p:spTree>
    <p:extLst>
      <p:ext uri="{BB962C8B-B14F-4D97-AF65-F5344CB8AC3E}">
        <p14:creationId xmlns="" xmlns:p14="http://schemas.microsoft.com/office/powerpoint/2010/main" val="1863814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71487" y="1825625"/>
            <a:ext cx="2900363"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3486150" y="1825625"/>
            <a:ext cx="2900363"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AD8277F-D8B5-4483-88BB-E24C5462FEC1}" type="datetimeFigureOut">
              <a:rPr lang="zh-CN" altLang="en-US" smtClean="0"/>
              <a:pPr/>
              <a:t>2018/11/7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AA6B467-693B-4D9E-80B1-94A9E02118DC}" type="slidenum">
              <a:rPr lang="zh-CN" altLang="en-US" smtClean="0"/>
              <a:pPr/>
              <a:t>‹#›</a:t>
            </a:fld>
            <a:endParaRPr lang="zh-CN" altLang="en-US"/>
          </a:p>
        </p:txBody>
      </p:sp>
    </p:spTree>
    <p:extLst>
      <p:ext uri="{BB962C8B-B14F-4D97-AF65-F5344CB8AC3E}">
        <p14:creationId xmlns="" xmlns:p14="http://schemas.microsoft.com/office/powerpoint/2010/main" val="2518856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AD8277F-D8B5-4483-88BB-E24C5462FEC1}" type="datetimeFigureOut">
              <a:rPr lang="zh-CN" altLang="en-US" smtClean="0"/>
              <a:pPr/>
              <a:t>2018/11/7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AA6B467-693B-4D9E-80B1-94A9E02118DC}" type="slidenum">
              <a:rPr lang="zh-CN" altLang="en-US" smtClean="0"/>
              <a:pPr/>
              <a:t>‹#›</a:t>
            </a:fld>
            <a:endParaRPr lang="zh-CN" altLang="en-US"/>
          </a:p>
        </p:txBody>
      </p:sp>
    </p:spTree>
    <p:extLst>
      <p:ext uri="{BB962C8B-B14F-4D97-AF65-F5344CB8AC3E}">
        <p14:creationId xmlns="" xmlns:p14="http://schemas.microsoft.com/office/powerpoint/2010/main" val="3736510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AD8277F-D8B5-4483-88BB-E24C5462FEC1}" type="datetimeFigureOut">
              <a:rPr lang="zh-CN" altLang="en-US" smtClean="0"/>
              <a:pPr/>
              <a:t>2018/11/7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AA6B467-693B-4D9E-80B1-94A9E02118DC}" type="slidenum">
              <a:rPr lang="zh-CN" altLang="en-US" smtClean="0"/>
              <a:pPr/>
              <a:t>‹#›</a:t>
            </a:fld>
            <a:endParaRPr lang="zh-CN" altLang="en-US"/>
          </a:p>
        </p:txBody>
      </p:sp>
    </p:spTree>
    <p:extLst>
      <p:ext uri="{BB962C8B-B14F-4D97-AF65-F5344CB8AC3E}">
        <p14:creationId xmlns="" xmlns:p14="http://schemas.microsoft.com/office/powerpoint/2010/main" val="3171734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AD8277F-D8B5-4483-88BB-E24C5462FEC1}" type="datetimeFigureOut">
              <a:rPr lang="zh-CN" altLang="en-US" smtClean="0"/>
              <a:pPr/>
              <a:t>2018/11/7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AA6B467-693B-4D9E-80B1-94A9E02118DC}" type="slidenum">
              <a:rPr lang="zh-CN" altLang="en-US" smtClean="0"/>
              <a:pPr/>
              <a:t>‹#›</a:t>
            </a:fld>
            <a:endParaRPr lang="zh-CN" altLang="en-US"/>
          </a:p>
        </p:txBody>
      </p:sp>
    </p:spTree>
    <p:extLst>
      <p:ext uri="{BB962C8B-B14F-4D97-AF65-F5344CB8AC3E}">
        <p14:creationId xmlns="" xmlns:p14="http://schemas.microsoft.com/office/powerpoint/2010/main" val="662465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AD8277F-D8B5-4483-88BB-E24C5462FEC1}" type="datetimeFigureOut">
              <a:rPr lang="zh-CN" altLang="en-US" smtClean="0"/>
              <a:pPr/>
              <a:t>2018/11/7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AA6B467-693B-4D9E-80B1-94A9E02118DC}" type="slidenum">
              <a:rPr lang="zh-CN" altLang="en-US" smtClean="0"/>
              <a:pPr/>
              <a:t>‹#›</a:t>
            </a:fld>
            <a:endParaRPr lang="zh-CN" altLang="en-US"/>
          </a:p>
        </p:txBody>
      </p:sp>
    </p:spTree>
    <p:extLst>
      <p:ext uri="{BB962C8B-B14F-4D97-AF65-F5344CB8AC3E}">
        <p14:creationId xmlns="" xmlns:p14="http://schemas.microsoft.com/office/powerpoint/2010/main" val="582845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AD8277F-D8B5-4483-88BB-E24C5462FEC1}" type="datetimeFigureOut">
              <a:rPr lang="zh-CN" altLang="en-US" smtClean="0"/>
              <a:pPr/>
              <a:t>2018/11/7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AA6B467-693B-4D9E-80B1-94A9E02118DC}" type="slidenum">
              <a:rPr lang="zh-CN" altLang="en-US" smtClean="0"/>
              <a:pPr/>
              <a:t>‹#›</a:t>
            </a:fld>
            <a:endParaRPr lang="zh-CN" altLang="en-US"/>
          </a:p>
        </p:txBody>
      </p:sp>
    </p:spTree>
    <p:extLst>
      <p:ext uri="{BB962C8B-B14F-4D97-AF65-F5344CB8AC3E}">
        <p14:creationId xmlns="" xmlns:p14="http://schemas.microsoft.com/office/powerpoint/2010/main" val="2634549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D8277F-D8B5-4483-88BB-E24C5462FEC1}" type="datetimeFigureOut">
              <a:rPr lang="zh-CN" altLang="en-US" smtClean="0"/>
              <a:pPr/>
              <a:t>2018/11/7</a:t>
            </a:fld>
            <a:endParaRPr lang="zh-CN" altLang="en-US"/>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A6B467-693B-4D9E-80B1-94A9E02118DC}" type="slidenum">
              <a:rPr lang="zh-CN" altLang="en-US" smtClean="0"/>
              <a:pPr/>
              <a:t>‹#›</a:t>
            </a:fld>
            <a:endParaRPr lang="zh-CN" altLang="en-US"/>
          </a:p>
        </p:txBody>
      </p:sp>
    </p:spTree>
    <p:extLst>
      <p:ext uri="{BB962C8B-B14F-4D97-AF65-F5344CB8AC3E}">
        <p14:creationId xmlns="" xmlns:p14="http://schemas.microsoft.com/office/powerpoint/2010/main" val="1767653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ltLang="zh-CN">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ltLang="zh-CN">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A33E96C6-F56E-4E19-BCDC-059983988E38}" type="slidenum">
              <a:rPr lang="en-US" altLang="zh-CN">
                <a:solidFill>
                  <a:srgbClr val="000000"/>
                </a:solidFill>
              </a:rPr>
              <a:pPr fontAlgn="base">
                <a:spcBef>
                  <a:spcPct val="0"/>
                </a:spcBef>
                <a:spcAft>
                  <a:spcPct val="0"/>
                </a:spcAft>
              </a:pPr>
              <a:t>‹#›</a:t>
            </a:fld>
            <a:endParaRPr lang="en-US" altLang="zh-CN">
              <a:solidFill>
                <a:srgbClr val="000000"/>
              </a:solidFill>
            </a:endParaRPr>
          </a:p>
        </p:txBody>
      </p:sp>
    </p:spTree>
    <p:extLst>
      <p:ext uri="{BB962C8B-B14F-4D97-AF65-F5344CB8AC3E}">
        <p14:creationId xmlns="" xmlns:p14="http://schemas.microsoft.com/office/powerpoint/2010/main" val="10053388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3.xml"/><Relationship Id="rId1" Type="http://schemas.openxmlformats.org/officeDocument/2006/relationships/vmlDrawing" Target="../drawings/vmlDrawing2.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8.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0" y="2267792"/>
            <a:ext cx="8683787" cy="1015663"/>
          </a:xfrm>
          <a:prstGeom prst="rect">
            <a:avLst/>
          </a:prstGeom>
        </p:spPr>
        <p:txBody>
          <a:bodyPr wrap="none">
            <a:spAutoFit/>
          </a:bodyPr>
          <a:lstStyle/>
          <a:p>
            <a:r>
              <a:rPr lang="zh-CN" altLang="en-US" sz="6000" b="1" dirty="0" smtClean="0">
                <a:solidFill>
                  <a:srgbClr val="00B0F0"/>
                </a:solidFill>
                <a:effectLst>
                  <a:outerShdw blurRad="38100" dist="38100" dir="2700000" algn="tl">
                    <a:srgbClr val="000000">
                      <a:alpha val="43137"/>
                    </a:srgbClr>
                  </a:outerShdw>
                </a:effectLst>
              </a:rPr>
              <a:t>电流与电压和电阻的关系</a:t>
            </a:r>
            <a:endParaRPr lang="zh-CN" altLang="en-US" sz="6000" dirty="0">
              <a:solidFill>
                <a:srgbClr val="00B0F0"/>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14763234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900113" y="1916113"/>
            <a:ext cx="7848600" cy="9461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kumimoji="1" lang="en-US" altLang="zh-CN" sz="2800" b="1">
                <a:solidFill>
                  <a:srgbClr val="FF3300"/>
                </a:solidFill>
                <a:latin typeface="黑体" panose="02010609060101010101" pitchFamily="49" charset="-122"/>
                <a:ea typeface="黑体" panose="02010609060101010101" pitchFamily="49" charset="-122"/>
              </a:rPr>
              <a:t>   </a:t>
            </a:r>
            <a:r>
              <a:rPr kumimoji="1" lang="zh-CN" altLang="en-US" sz="2800" b="1">
                <a:solidFill>
                  <a:srgbClr val="FF3300"/>
                </a:solidFill>
                <a:latin typeface="黑体" panose="02010609060101010101" pitchFamily="49" charset="-122"/>
                <a:ea typeface="黑体" panose="02010609060101010101" pitchFamily="49" charset="-122"/>
              </a:rPr>
              <a:t>可以保持电压不变，改变电阻的大小，同时也可以起到保护电路的作用。</a:t>
            </a:r>
          </a:p>
        </p:txBody>
      </p:sp>
      <p:sp>
        <p:nvSpPr>
          <p:cNvPr id="14340" name="Text Box 4"/>
          <p:cNvSpPr txBox="1">
            <a:spLocks noChangeArrowheads="1"/>
          </p:cNvSpPr>
          <p:nvPr/>
        </p:nvSpPr>
        <p:spPr bwMode="auto">
          <a:xfrm>
            <a:off x="827088" y="1265238"/>
            <a:ext cx="8172450" cy="5794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CN" sz="3200" b="1">
                <a:solidFill>
                  <a:srgbClr val="000000"/>
                </a:solidFill>
                <a:latin typeface="Times New Roman" panose="02020603050405020304" pitchFamily="18" charset="0"/>
                <a:ea typeface="黑体" panose="02010609060101010101" pitchFamily="49" charset="-122"/>
              </a:rPr>
              <a:t>4</a:t>
            </a:r>
            <a:r>
              <a:rPr kumimoji="1" lang="zh-CN" altLang="en-US" sz="3200" b="1">
                <a:solidFill>
                  <a:srgbClr val="000000"/>
                </a:solidFill>
                <a:latin typeface="Times New Roman" panose="02020603050405020304" pitchFamily="18" charset="0"/>
                <a:ea typeface="黑体" panose="02010609060101010101" pitchFamily="49" charset="-122"/>
              </a:rPr>
              <a:t>、在该实验中滑动变阻器的作用是什么？</a:t>
            </a:r>
          </a:p>
        </p:txBody>
      </p:sp>
      <p:sp>
        <p:nvSpPr>
          <p:cNvPr id="14341" name="Text Box 5"/>
          <p:cNvSpPr txBox="1">
            <a:spLocks noChangeArrowheads="1"/>
          </p:cNvSpPr>
          <p:nvPr/>
        </p:nvSpPr>
        <p:spPr bwMode="auto">
          <a:xfrm>
            <a:off x="827088" y="3221038"/>
            <a:ext cx="2841625"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CN" sz="3600" b="1">
                <a:solidFill>
                  <a:srgbClr val="000000"/>
                </a:solidFill>
                <a:latin typeface="黑体" panose="02010609060101010101" pitchFamily="49" charset="-122"/>
                <a:ea typeface="黑体" panose="02010609060101010101" pitchFamily="49" charset="-122"/>
              </a:rPr>
              <a:t>5</a:t>
            </a:r>
            <a:r>
              <a:rPr kumimoji="1" lang="zh-CN" altLang="en-US" sz="3600" b="1">
                <a:solidFill>
                  <a:srgbClr val="000000"/>
                </a:solidFill>
                <a:latin typeface="黑体" panose="02010609060101010101" pitchFamily="49" charset="-122"/>
                <a:ea typeface="黑体" panose="02010609060101010101" pitchFamily="49" charset="-122"/>
              </a:rPr>
              <a:t>、实验电路</a:t>
            </a:r>
          </a:p>
        </p:txBody>
      </p:sp>
      <p:grpSp>
        <p:nvGrpSpPr>
          <p:cNvPr id="14342" name="Group 6"/>
          <p:cNvGrpSpPr>
            <a:grpSpLocks/>
          </p:cNvGrpSpPr>
          <p:nvPr/>
        </p:nvGrpSpPr>
        <p:grpSpPr bwMode="auto">
          <a:xfrm>
            <a:off x="4481513" y="2781300"/>
            <a:ext cx="3978275" cy="3130550"/>
            <a:chOff x="2823" y="1752"/>
            <a:chExt cx="2506" cy="1972"/>
          </a:xfrm>
        </p:grpSpPr>
        <p:grpSp>
          <p:nvGrpSpPr>
            <p:cNvPr id="14343" name="Group 7"/>
            <p:cNvGrpSpPr>
              <a:grpSpLocks/>
            </p:cNvGrpSpPr>
            <p:nvPr/>
          </p:nvGrpSpPr>
          <p:grpSpPr bwMode="auto">
            <a:xfrm>
              <a:off x="2823" y="1752"/>
              <a:ext cx="2506" cy="1972"/>
              <a:chOff x="2699" y="1776"/>
              <a:chExt cx="2506" cy="1972"/>
            </a:xfrm>
          </p:grpSpPr>
          <p:graphicFrame>
            <p:nvGraphicFramePr>
              <p:cNvPr id="14344" name="Object 8"/>
              <p:cNvGraphicFramePr>
                <a:graphicFrameLocks noChangeAspect="1"/>
              </p:cNvGraphicFramePr>
              <p:nvPr/>
            </p:nvGraphicFramePr>
            <p:xfrm>
              <a:off x="2699" y="1776"/>
              <a:ext cx="2506" cy="1517"/>
            </p:xfrm>
            <a:graphic>
              <a:graphicData uri="http://schemas.openxmlformats.org/presentationml/2006/ole">
                <p:oleObj spid="_x0000_s2050" name="位图图像" r:id="rId3" imgW="2657846" imgH="1714739" progId="PBrush">
                  <p:embed/>
                </p:oleObj>
              </a:graphicData>
            </a:graphic>
          </p:graphicFrame>
          <p:grpSp>
            <p:nvGrpSpPr>
              <p:cNvPr id="14345" name="Group 9"/>
              <p:cNvGrpSpPr>
                <a:grpSpLocks/>
              </p:cNvGrpSpPr>
              <p:nvPr/>
            </p:nvGrpSpPr>
            <p:grpSpPr bwMode="auto">
              <a:xfrm>
                <a:off x="2699" y="3249"/>
                <a:ext cx="1361" cy="90"/>
                <a:chOff x="2472" y="3385"/>
                <a:chExt cx="1361" cy="90"/>
              </a:xfrm>
            </p:grpSpPr>
            <p:sp>
              <p:nvSpPr>
                <p:cNvPr id="14346" name="Line 10"/>
                <p:cNvSpPr>
                  <a:spLocks noChangeShapeType="1"/>
                </p:cNvSpPr>
                <p:nvPr/>
              </p:nvSpPr>
              <p:spPr bwMode="auto">
                <a:xfrm>
                  <a:off x="2472" y="3430"/>
                  <a:ext cx="1361"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zh-CN" altLang="en-US">
                    <a:solidFill>
                      <a:srgbClr val="000000"/>
                    </a:solidFill>
                  </a:endParaRPr>
                </a:p>
              </p:txBody>
            </p:sp>
            <p:sp>
              <p:nvSpPr>
                <p:cNvPr id="14347" name="Rectangle 11"/>
                <p:cNvSpPr>
                  <a:spLocks noChangeArrowheads="1"/>
                </p:cNvSpPr>
                <p:nvPr/>
              </p:nvSpPr>
              <p:spPr bwMode="auto">
                <a:xfrm>
                  <a:off x="2971" y="3385"/>
                  <a:ext cx="408" cy="9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zh-CN" altLang="en-US">
                    <a:solidFill>
                      <a:srgbClr val="000000"/>
                    </a:solidFill>
                  </a:endParaRPr>
                </a:p>
              </p:txBody>
            </p:sp>
          </p:grpSp>
          <p:grpSp>
            <p:nvGrpSpPr>
              <p:cNvPr id="14348" name="Group 12"/>
              <p:cNvGrpSpPr>
                <a:grpSpLocks/>
              </p:cNvGrpSpPr>
              <p:nvPr/>
            </p:nvGrpSpPr>
            <p:grpSpPr bwMode="auto">
              <a:xfrm>
                <a:off x="2699" y="3658"/>
                <a:ext cx="1361" cy="90"/>
                <a:chOff x="2472" y="3385"/>
                <a:chExt cx="1361" cy="90"/>
              </a:xfrm>
            </p:grpSpPr>
            <p:sp>
              <p:nvSpPr>
                <p:cNvPr id="14349" name="Line 13"/>
                <p:cNvSpPr>
                  <a:spLocks noChangeShapeType="1"/>
                </p:cNvSpPr>
                <p:nvPr/>
              </p:nvSpPr>
              <p:spPr bwMode="auto">
                <a:xfrm>
                  <a:off x="2472" y="3430"/>
                  <a:ext cx="1361"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zh-CN" altLang="en-US">
                    <a:solidFill>
                      <a:srgbClr val="000000"/>
                    </a:solidFill>
                  </a:endParaRPr>
                </a:p>
              </p:txBody>
            </p:sp>
            <p:sp>
              <p:nvSpPr>
                <p:cNvPr id="14350" name="Rectangle 14"/>
                <p:cNvSpPr>
                  <a:spLocks noChangeArrowheads="1"/>
                </p:cNvSpPr>
                <p:nvPr/>
              </p:nvSpPr>
              <p:spPr bwMode="auto">
                <a:xfrm>
                  <a:off x="2971" y="3385"/>
                  <a:ext cx="408" cy="9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zh-CN" altLang="en-US">
                    <a:solidFill>
                      <a:srgbClr val="000000"/>
                    </a:solidFill>
                  </a:endParaRPr>
                </a:p>
              </p:txBody>
            </p:sp>
          </p:grpSp>
          <p:sp>
            <p:nvSpPr>
              <p:cNvPr id="14351" name="Text Box 15"/>
              <p:cNvSpPr txBox="1">
                <a:spLocks noChangeArrowheads="1"/>
              </p:cNvSpPr>
              <p:nvPr/>
            </p:nvSpPr>
            <p:spPr bwMode="auto">
              <a:xfrm>
                <a:off x="3152" y="2691"/>
                <a:ext cx="544"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CN" sz="2400" b="1">
                    <a:solidFill>
                      <a:srgbClr val="000000"/>
                    </a:solidFill>
                    <a:latin typeface="Times New Roman" panose="02020603050405020304" pitchFamily="18" charset="0"/>
                  </a:rPr>
                  <a:t>5Ω</a:t>
                </a:r>
              </a:p>
            </p:txBody>
          </p:sp>
          <p:sp>
            <p:nvSpPr>
              <p:cNvPr id="14352" name="Text Box 16"/>
              <p:cNvSpPr txBox="1">
                <a:spLocks noChangeArrowheads="1"/>
              </p:cNvSpPr>
              <p:nvPr/>
            </p:nvSpPr>
            <p:spPr bwMode="auto">
              <a:xfrm>
                <a:off x="3235" y="3009"/>
                <a:ext cx="544"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CN" sz="2400" b="1">
                    <a:solidFill>
                      <a:srgbClr val="000000"/>
                    </a:solidFill>
                    <a:latin typeface="Times New Roman" panose="02020603050405020304" pitchFamily="18" charset="0"/>
                  </a:rPr>
                  <a:t>10Ω</a:t>
                </a:r>
              </a:p>
            </p:txBody>
          </p:sp>
          <p:sp>
            <p:nvSpPr>
              <p:cNvPr id="14353" name="Text Box 17"/>
              <p:cNvSpPr txBox="1">
                <a:spLocks noChangeArrowheads="1"/>
              </p:cNvSpPr>
              <p:nvPr/>
            </p:nvSpPr>
            <p:spPr bwMode="auto">
              <a:xfrm>
                <a:off x="3254" y="3406"/>
                <a:ext cx="544" cy="2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CN" sz="2400" b="1">
                    <a:solidFill>
                      <a:srgbClr val="000000"/>
                    </a:solidFill>
                    <a:latin typeface="Times New Roman" panose="02020603050405020304" pitchFamily="18" charset="0"/>
                  </a:rPr>
                  <a:t>15Ω</a:t>
                </a:r>
              </a:p>
            </p:txBody>
          </p:sp>
        </p:grpSp>
        <p:sp>
          <p:nvSpPr>
            <p:cNvPr id="14354" name="Rectangle 18"/>
            <p:cNvSpPr>
              <a:spLocks noChangeArrowheads="1"/>
            </p:cNvSpPr>
            <p:nvPr/>
          </p:nvSpPr>
          <p:spPr bwMode="auto">
            <a:xfrm>
              <a:off x="4512" y="3024"/>
              <a:ext cx="240" cy="240"/>
            </a:xfrm>
            <a:prstGeom prst="rect">
              <a:avLst/>
            </a:prstGeom>
            <a:solidFill>
              <a:schemeClr val="bg1"/>
            </a:solidFill>
            <a:ln w="9525">
              <a:solidFill>
                <a:schemeClr val="bg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zh-CN" altLang="en-US">
                <a:solidFill>
                  <a:srgbClr val="000000"/>
                </a:solidFill>
              </a:endParaRPr>
            </a:p>
          </p:txBody>
        </p:sp>
      </p:grpSp>
    </p:spTree>
    <p:extLst>
      <p:ext uri="{BB962C8B-B14F-4D97-AF65-F5344CB8AC3E}">
        <p14:creationId xmlns="" xmlns:p14="http://schemas.microsoft.com/office/powerpoint/2010/main" val="22272492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609600" y="981075"/>
            <a:ext cx="8534400" cy="53975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fontAlgn="base">
              <a:lnSpc>
                <a:spcPct val="105000"/>
              </a:lnSpc>
              <a:spcBef>
                <a:spcPct val="0"/>
              </a:spcBef>
              <a:spcAft>
                <a:spcPct val="0"/>
              </a:spcAft>
            </a:pPr>
            <a:r>
              <a:rPr lang="en-US" altLang="zh-CN" sz="2800" b="1">
                <a:solidFill>
                  <a:srgbClr val="FF3300"/>
                </a:solidFill>
                <a:ea typeface="黑体" panose="02010609060101010101" pitchFamily="49" charset="-122"/>
              </a:rPr>
              <a:t>6</a:t>
            </a:r>
            <a:r>
              <a:rPr lang="zh-CN" altLang="en-US" sz="2800" b="1">
                <a:solidFill>
                  <a:srgbClr val="FF3300"/>
                </a:solidFill>
                <a:ea typeface="黑体" panose="02010609060101010101" pitchFamily="49" charset="-122"/>
              </a:rPr>
              <a:t>、设计记录数据表格并进行实验</a:t>
            </a:r>
          </a:p>
        </p:txBody>
      </p:sp>
      <p:sp>
        <p:nvSpPr>
          <p:cNvPr id="15363" name="Rectangle 3"/>
          <p:cNvSpPr>
            <a:spLocks noChangeArrowheads="1"/>
          </p:cNvSpPr>
          <p:nvPr/>
        </p:nvSpPr>
        <p:spPr bwMode="auto">
          <a:xfrm>
            <a:off x="914400" y="1484313"/>
            <a:ext cx="757555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n-US" altLang="zh-CN" sz="2400" b="1">
                <a:solidFill>
                  <a:srgbClr val="000000"/>
                </a:solidFill>
                <a:ea typeface="黑体" panose="02010609060101010101" pitchFamily="49" charset="-122"/>
              </a:rPr>
              <a:t>U</a:t>
            </a:r>
            <a:r>
              <a:rPr lang="zh-CN" altLang="en-US" sz="2400" b="1">
                <a:solidFill>
                  <a:srgbClr val="000000"/>
                </a:solidFill>
                <a:ea typeface="黑体" panose="02010609060101010101" pitchFamily="49" charset="-122"/>
              </a:rPr>
              <a:t>＝</a:t>
            </a:r>
            <a:r>
              <a:rPr lang="en-US" altLang="zh-CN" sz="2400" b="1">
                <a:solidFill>
                  <a:srgbClr val="000000"/>
                </a:solidFill>
                <a:ea typeface="黑体" panose="02010609060101010101" pitchFamily="49" charset="-122"/>
              </a:rPr>
              <a:t>___V (</a:t>
            </a:r>
            <a:r>
              <a:rPr lang="zh-CN" altLang="en-US" sz="2400" b="1">
                <a:solidFill>
                  <a:srgbClr val="000000"/>
                </a:solidFill>
                <a:ea typeface="黑体" panose="02010609060101010101" pitchFamily="49" charset="-122"/>
              </a:rPr>
              <a:t>填入你实验中更换定值电阻后所控制的电压）</a:t>
            </a:r>
          </a:p>
        </p:txBody>
      </p:sp>
      <p:graphicFrame>
        <p:nvGraphicFramePr>
          <p:cNvPr id="15364" name="Group 4"/>
          <p:cNvGraphicFramePr>
            <a:graphicFrameLocks noGrp="1"/>
          </p:cNvGraphicFramePr>
          <p:nvPr/>
        </p:nvGraphicFramePr>
        <p:xfrm>
          <a:off x="990600" y="2057400"/>
          <a:ext cx="7620000" cy="2209801"/>
        </p:xfrm>
        <a:graphic>
          <a:graphicData uri="http://schemas.openxmlformats.org/drawingml/2006/table">
            <a:tbl>
              <a:tblPr/>
              <a:tblGrid>
                <a:gridCol w="1905000"/>
                <a:gridCol w="1906588"/>
                <a:gridCol w="1905000"/>
                <a:gridCol w="1903412"/>
              </a:tblGrid>
              <a:tr h="769938">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en-US"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次　数</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2</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3</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719138">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en-US"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电阻</a:t>
                      </a:r>
                      <a:r>
                        <a:rPr kumimoji="0" lang="en-US" alt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/Ω</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5</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10</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15</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720725">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en-US"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电流</a:t>
                      </a:r>
                      <a:r>
                        <a:rPr kumimoji="0" lang="en-US" alt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/A</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5386" name="Text Box 26"/>
          <p:cNvSpPr txBox="1">
            <a:spLocks noChangeArrowheads="1"/>
          </p:cNvSpPr>
          <p:nvPr/>
        </p:nvSpPr>
        <p:spPr bwMode="auto">
          <a:xfrm>
            <a:off x="838200" y="4495800"/>
            <a:ext cx="8050213" cy="1311275"/>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fontAlgn="base">
              <a:lnSpc>
                <a:spcPct val="125000"/>
              </a:lnSpc>
              <a:spcBef>
                <a:spcPct val="0"/>
              </a:spcBef>
              <a:spcAft>
                <a:spcPct val="0"/>
              </a:spcAft>
            </a:pPr>
            <a:r>
              <a:rPr lang="en-US" altLang="zh-CN" sz="3200" b="1">
                <a:solidFill>
                  <a:srgbClr val="FF0000"/>
                </a:solidFill>
                <a:ea typeface="黑体" panose="02010609060101010101" pitchFamily="49" charset="-122"/>
              </a:rPr>
              <a:t>7</a:t>
            </a:r>
            <a:r>
              <a:rPr lang="zh-CN" altLang="en-US" sz="3200" b="1">
                <a:solidFill>
                  <a:srgbClr val="FF0000"/>
                </a:solidFill>
                <a:ea typeface="黑体" panose="02010609060101010101" pitchFamily="49" charset="-122"/>
              </a:rPr>
              <a:t>、结论：</a:t>
            </a:r>
            <a:r>
              <a:rPr lang="zh-CN" altLang="en-US" sz="3200" b="1">
                <a:solidFill>
                  <a:srgbClr val="000000"/>
                </a:solidFill>
                <a:ea typeface="黑体" panose="02010609060101010101" pitchFamily="49" charset="-122"/>
              </a:rPr>
              <a:t>在电压一定时，导体中的电流跟导体的电阻成反比。</a:t>
            </a:r>
          </a:p>
        </p:txBody>
      </p:sp>
    </p:spTree>
    <p:extLst>
      <p:ext uri="{BB962C8B-B14F-4D97-AF65-F5344CB8AC3E}">
        <p14:creationId xmlns="" xmlns:p14="http://schemas.microsoft.com/office/powerpoint/2010/main" val="10743626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744538" y="1196975"/>
            <a:ext cx="6491287" cy="838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base">
              <a:spcBef>
                <a:spcPct val="0"/>
              </a:spcBef>
              <a:spcAft>
                <a:spcPct val="0"/>
              </a:spcAft>
            </a:pPr>
            <a:r>
              <a:rPr kumimoji="1" lang="en-US" altLang="zh-CN" sz="3200" b="1">
                <a:solidFill>
                  <a:srgbClr val="FF3300"/>
                </a:solidFill>
                <a:latin typeface="Times New Roman" panose="02020603050405020304" pitchFamily="18" charset="0"/>
                <a:ea typeface="黑体" panose="02010609060101010101" pitchFamily="49" charset="-122"/>
              </a:rPr>
              <a:t>8</a:t>
            </a:r>
            <a:r>
              <a:rPr kumimoji="1" lang="zh-CN" altLang="en-US" sz="3200" b="1">
                <a:solidFill>
                  <a:srgbClr val="FF3300"/>
                </a:solidFill>
                <a:latin typeface="Times New Roman" panose="02020603050405020304" pitchFamily="18" charset="0"/>
                <a:ea typeface="黑体" panose="02010609060101010101" pitchFamily="49" charset="-122"/>
              </a:rPr>
              <a:t>、根据记录的数据作曲线图</a:t>
            </a:r>
          </a:p>
        </p:txBody>
      </p:sp>
      <p:grpSp>
        <p:nvGrpSpPr>
          <p:cNvPr id="16388" name="Group 4"/>
          <p:cNvGrpSpPr>
            <a:grpSpLocks/>
          </p:cNvGrpSpPr>
          <p:nvPr/>
        </p:nvGrpSpPr>
        <p:grpSpPr bwMode="auto">
          <a:xfrm>
            <a:off x="2195513" y="2060575"/>
            <a:ext cx="6048375" cy="3600450"/>
            <a:chOff x="3554" y="8451"/>
            <a:chExt cx="3897" cy="3567"/>
          </a:xfrm>
        </p:grpSpPr>
        <p:sp>
          <p:nvSpPr>
            <p:cNvPr id="16389" name="Line 5"/>
            <p:cNvSpPr>
              <a:spLocks noChangeShapeType="1"/>
            </p:cNvSpPr>
            <p:nvPr/>
          </p:nvSpPr>
          <p:spPr bwMode="auto">
            <a:xfrm>
              <a:off x="4050" y="11340"/>
              <a:ext cx="2942" cy="0"/>
            </a:xfrm>
            <a:prstGeom prst="line">
              <a:avLst/>
            </a:prstGeom>
            <a:noFill/>
            <a:ln w="12700">
              <a:solidFill>
                <a:srgbClr val="000000"/>
              </a:solidFill>
              <a:round/>
              <a:headEnd/>
              <a:tailEnd type="triangle" w="med" len="me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grpSp>
          <p:nvGrpSpPr>
            <p:cNvPr id="16390" name="Group 6"/>
            <p:cNvGrpSpPr>
              <a:grpSpLocks/>
            </p:cNvGrpSpPr>
            <p:nvPr/>
          </p:nvGrpSpPr>
          <p:grpSpPr bwMode="auto">
            <a:xfrm>
              <a:off x="4050" y="8734"/>
              <a:ext cx="2077" cy="2606"/>
              <a:chOff x="0" y="0"/>
              <a:chExt cx="1728" cy="2208"/>
            </a:xfrm>
          </p:grpSpPr>
          <p:sp>
            <p:nvSpPr>
              <p:cNvPr id="16391" name="Line 7"/>
              <p:cNvSpPr>
                <a:spLocks noChangeShapeType="1"/>
              </p:cNvSpPr>
              <p:nvPr/>
            </p:nvSpPr>
            <p:spPr bwMode="auto">
              <a:xfrm flipV="1">
                <a:off x="0" y="0"/>
                <a:ext cx="0" cy="2208"/>
              </a:xfrm>
              <a:prstGeom prst="line">
                <a:avLst/>
              </a:prstGeom>
              <a:noFill/>
              <a:ln w="12700">
                <a:solidFill>
                  <a:srgbClr val="000000"/>
                </a:solidFill>
                <a:round/>
                <a:headEnd/>
                <a:tailEnd type="triangle" w="med" len="me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sp>
            <p:nvSpPr>
              <p:cNvPr id="16392" name="Line 8"/>
              <p:cNvSpPr>
                <a:spLocks noChangeShapeType="1"/>
              </p:cNvSpPr>
              <p:nvPr/>
            </p:nvSpPr>
            <p:spPr bwMode="auto">
              <a:xfrm>
                <a:off x="432" y="2112"/>
                <a:ext cx="0" cy="96"/>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sp>
            <p:nvSpPr>
              <p:cNvPr id="16393" name="Line 9"/>
              <p:cNvSpPr>
                <a:spLocks noChangeShapeType="1"/>
              </p:cNvSpPr>
              <p:nvPr/>
            </p:nvSpPr>
            <p:spPr bwMode="auto">
              <a:xfrm>
                <a:off x="864" y="2112"/>
                <a:ext cx="0" cy="96"/>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sp>
            <p:nvSpPr>
              <p:cNvPr id="16394" name="Line 10"/>
              <p:cNvSpPr>
                <a:spLocks noChangeShapeType="1"/>
              </p:cNvSpPr>
              <p:nvPr/>
            </p:nvSpPr>
            <p:spPr bwMode="auto">
              <a:xfrm>
                <a:off x="1296" y="2112"/>
                <a:ext cx="0" cy="96"/>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sp>
            <p:nvSpPr>
              <p:cNvPr id="16395" name="Line 11"/>
              <p:cNvSpPr>
                <a:spLocks noChangeShapeType="1"/>
              </p:cNvSpPr>
              <p:nvPr/>
            </p:nvSpPr>
            <p:spPr bwMode="auto">
              <a:xfrm>
                <a:off x="1728" y="2112"/>
                <a:ext cx="0" cy="96"/>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sp>
            <p:nvSpPr>
              <p:cNvPr id="16396" name="Line 12"/>
              <p:cNvSpPr>
                <a:spLocks noChangeShapeType="1"/>
              </p:cNvSpPr>
              <p:nvPr/>
            </p:nvSpPr>
            <p:spPr bwMode="auto">
              <a:xfrm>
                <a:off x="0" y="1776"/>
                <a:ext cx="96" cy="0"/>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sp>
            <p:nvSpPr>
              <p:cNvPr id="16397" name="Line 13"/>
              <p:cNvSpPr>
                <a:spLocks noChangeShapeType="1"/>
              </p:cNvSpPr>
              <p:nvPr/>
            </p:nvSpPr>
            <p:spPr bwMode="auto">
              <a:xfrm>
                <a:off x="0" y="960"/>
                <a:ext cx="96" cy="0"/>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sp>
            <p:nvSpPr>
              <p:cNvPr id="16398" name="Line 14"/>
              <p:cNvSpPr>
                <a:spLocks noChangeShapeType="1"/>
              </p:cNvSpPr>
              <p:nvPr/>
            </p:nvSpPr>
            <p:spPr bwMode="auto">
              <a:xfrm>
                <a:off x="0" y="1344"/>
                <a:ext cx="96" cy="0"/>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sp>
            <p:nvSpPr>
              <p:cNvPr id="16399" name="Line 15"/>
              <p:cNvSpPr>
                <a:spLocks noChangeShapeType="1"/>
              </p:cNvSpPr>
              <p:nvPr/>
            </p:nvSpPr>
            <p:spPr bwMode="auto">
              <a:xfrm>
                <a:off x="0" y="624"/>
                <a:ext cx="96" cy="0"/>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grpSp>
        <p:sp>
          <p:nvSpPr>
            <p:cNvPr id="16400" name="Text Box 16"/>
            <p:cNvSpPr txBox="1">
              <a:spLocks noChangeArrowheads="1"/>
            </p:cNvSpPr>
            <p:nvPr/>
          </p:nvSpPr>
          <p:spPr bwMode="auto">
            <a:xfrm>
              <a:off x="3704" y="8451"/>
              <a:ext cx="577" cy="307"/>
            </a:xfrm>
            <a:prstGeom prst="rect">
              <a:avLst/>
            </a:prstGeom>
            <a:noFill/>
            <a:ln>
              <a:noFill/>
            </a:ln>
            <a:extLst>
              <a:ext uri="{909E8E84-426E-40DD-AFC4-6F175D3DCCD1}">
                <a14:hiddenFill xmlns="" xmlns:a14="http://schemas.microsoft.com/office/drawing/2010/main">
                  <a:solidFill>
                    <a:srgbClr val="00CC99"/>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just" fontAlgn="base">
                <a:spcBef>
                  <a:spcPct val="0"/>
                </a:spcBef>
                <a:spcAft>
                  <a:spcPct val="0"/>
                </a:spcAft>
              </a:pPr>
              <a:r>
                <a:rPr kumimoji="1" lang="en-US" altLang="zh-CN" sz="2400" b="1">
                  <a:solidFill>
                    <a:srgbClr val="FF3300"/>
                  </a:solidFill>
                  <a:latin typeface="Times New Roman" panose="02020603050405020304" pitchFamily="18" charset="0"/>
                </a:rPr>
                <a:t>R/Ω</a:t>
              </a:r>
              <a:endParaRPr kumimoji="1" lang="en-US" altLang="zh-CN" sz="2400">
                <a:solidFill>
                  <a:srgbClr val="000000"/>
                </a:solidFill>
                <a:latin typeface="Times New Roman" panose="02020603050405020304" pitchFamily="18" charset="0"/>
              </a:endParaRPr>
            </a:p>
          </p:txBody>
        </p:sp>
        <p:sp>
          <p:nvSpPr>
            <p:cNvPr id="16401" name="Text Box 17"/>
            <p:cNvSpPr txBox="1">
              <a:spLocks noChangeArrowheads="1"/>
            </p:cNvSpPr>
            <p:nvPr/>
          </p:nvSpPr>
          <p:spPr bwMode="auto">
            <a:xfrm>
              <a:off x="6874" y="11423"/>
              <a:ext cx="577" cy="308"/>
            </a:xfrm>
            <a:prstGeom prst="rect">
              <a:avLst/>
            </a:prstGeom>
            <a:noFill/>
            <a:ln>
              <a:noFill/>
            </a:ln>
            <a:extLst>
              <a:ext uri="{909E8E84-426E-40DD-AFC4-6F175D3DCCD1}">
                <a14:hiddenFill xmlns="" xmlns:a14="http://schemas.microsoft.com/office/drawing/2010/main">
                  <a:solidFill>
                    <a:srgbClr val="00CC99"/>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just" fontAlgn="base">
                <a:spcBef>
                  <a:spcPct val="0"/>
                </a:spcBef>
                <a:spcAft>
                  <a:spcPct val="0"/>
                </a:spcAft>
              </a:pPr>
              <a:r>
                <a:rPr kumimoji="1" lang="en-US" altLang="zh-CN" sz="2400" b="1">
                  <a:solidFill>
                    <a:srgbClr val="FF3300"/>
                  </a:solidFill>
                  <a:latin typeface="Times New Roman" panose="02020603050405020304" pitchFamily="18" charset="0"/>
                </a:rPr>
                <a:t>U/V</a:t>
              </a:r>
              <a:endParaRPr kumimoji="1" lang="en-US" altLang="zh-CN" sz="2400">
                <a:solidFill>
                  <a:srgbClr val="000000"/>
                </a:solidFill>
                <a:latin typeface="Times New Roman" panose="02020603050405020304" pitchFamily="18" charset="0"/>
              </a:endParaRPr>
            </a:p>
          </p:txBody>
        </p:sp>
        <p:sp>
          <p:nvSpPr>
            <p:cNvPr id="16402" name="Text Box 18"/>
            <p:cNvSpPr txBox="1">
              <a:spLocks noChangeArrowheads="1"/>
            </p:cNvSpPr>
            <p:nvPr/>
          </p:nvSpPr>
          <p:spPr bwMode="auto">
            <a:xfrm>
              <a:off x="3704" y="11340"/>
              <a:ext cx="346" cy="308"/>
            </a:xfrm>
            <a:prstGeom prst="rect">
              <a:avLst/>
            </a:prstGeom>
            <a:noFill/>
            <a:ln>
              <a:noFill/>
            </a:ln>
            <a:extLst>
              <a:ext uri="{909E8E84-426E-40DD-AFC4-6F175D3DCCD1}">
                <a14:hiddenFill xmlns="" xmlns:a14="http://schemas.microsoft.com/office/drawing/2010/main">
                  <a:solidFill>
                    <a:srgbClr val="00CC99"/>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just" fontAlgn="base">
                <a:spcBef>
                  <a:spcPct val="0"/>
                </a:spcBef>
                <a:spcAft>
                  <a:spcPct val="0"/>
                </a:spcAft>
              </a:pPr>
              <a:r>
                <a:rPr kumimoji="1" lang="en-US" altLang="zh-CN" sz="2400" b="1">
                  <a:solidFill>
                    <a:srgbClr val="FF3300"/>
                  </a:solidFill>
                  <a:latin typeface="Times New Roman" panose="02020603050405020304" pitchFamily="18" charset="0"/>
                </a:rPr>
                <a:t>O</a:t>
              </a:r>
              <a:endParaRPr kumimoji="1" lang="en-US" altLang="zh-CN" sz="2400">
                <a:solidFill>
                  <a:srgbClr val="000000"/>
                </a:solidFill>
                <a:latin typeface="Times New Roman" panose="02020603050405020304" pitchFamily="18" charset="0"/>
              </a:endParaRPr>
            </a:p>
          </p:txBody>
        </p:sp>
        <p:sp>
          <p:nvSpPr>
            <p:cNvPr id="16403" name="Text Box 19"/>
            <p:cNvSpPr txBox="1">
              <a:spLocks noChangeArrowheads="1"/>
            </p:cNvSpPr>
            <p:nvPr/>
          </p:nvSpPr>
          <p:spPr bwMode="auto">
            <a:xfrm>
              <a:off x="4154" y="8580"/>
              <a:ext cx="616" cy="375"/>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just" fontAlgn="base">
                <a:spcBef>
                  <a:spcPct val="0"/>
                </a:spcBef>
                <a:spcAft>
                  <a:spcPct val="0"/>
                </a:spcAft>
              </a:pPr>
              <a:endParaRPr kumimoji="1" lang="zh-CN" altLang="zh-CN" sz="2400">
                <a:solidFill>
                  <a:srgbClr val="000000"/>
                </a:solidFill>
                <a:latin typeface="Times New Roman" panose="02020603050405020304" pitchFamily="18" charset="0"/>
              </a:endParaRPr>
            </a:p>
          </p:txBody>
        </p:sp>
        <p:sp>
          <p:nvSpPr>
            <p:cNvPr id="16404" name="Text Box 20"/>
            <p:cNvSpPr txBox="1">
              <a:spLocks noChangeArrowheads="1"/>
            </p:cNvSpPr>
            <p:nvPr/>
          </p:nvSpPr>
          <p:spPr bwMode="auto">
            <a:xfrm>
              <a:off x="6644" y="11385"/>
              <a:ext cx="736" cy="42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just" fontAlgn="base">
                <a:spcBef>
                  <a:spcPct val="0"/>
                </a:spcBef>
                <a:spcAft>
                  <a:spcPct val="0"/>
                </a:spcAft>
              </a:pPr>
              <a:r>
                <a:rPr kumimoji="1" lang="en-US" altLang="zh-CN" sz="2400" b="1">
                  <a:solidFill>
                    <a:srgbClr val="FF0000"/>
                  </a:solidFill>
                  <a:latin typeface="Times New Roman" panose="02020603050405020304" pitchFamily="18" charset="0"/>
                </a:rPr>
                <a:t>I/A</a:t>
              </a:r>
            </a:p>
          </p:txBody>
        </p:sp>
        <p:sp>
          <p:nvSpPr>
            <p:cNvPr id="16405" name="Text Box 21"/>
            <p:cNvSpPr txBox="1">
              <a:spLocks noChangeArrowheads="1"/>
            </p:cNvSpPr>
            <p:nvPr/>
          </p:nvSpPr>
          <p:spPr bwMode="auto">
            <a:xfrm>
              <a:off x="3554" y="11292"/>
              <a:ext cx="480" cy="45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just" fontAlgn="base">
                <a:spcBef>
                  <a:spcPct val="0"/>
                </a:spcBef>
                <a:spcAft>
                  <a:spcPct val="0"/>
                </a:spcAft>
              </a:pPr>
              <a:r>
                <a:rPr kumimoji="1" lang="en-US" altLang="zh-CN" sz="2400" b="1">
                  <a:solidFill>
                    <a:srgbClr val="FF0000"/>
                  </a:solidFill>
                  <a:latin typeface="Times New Roman" panose="02020603050405020304" pitchFamily="18" charset="0"/>
                </a:rPr>
                <a:t>    O</a:t>
              </a:r>
            </a:p>
          </p:txBody>
        </p:sp>
        <p:sp>
          <p:nvSpPr>
            <p:cNvPr id="16406" name="Text Box 22"/>
            <p:cNvSpPr txBox="1">
              <a:spLocks noChangeArrowheads="1"/>
            </p:cNvSpPr>
            <p:nvPr/>
          </p:nvSpPr>
          <p:spPr bwMode="auto">
            <a:xfrm>
              <a:off x="4768" y="11583"/>
              <a:ext cx="1110" cy="435"/>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just" fontAlgn="base">
                <a:spcBef>
                  <a:spcPct val="0"/>
                </a:spcBef>
                <a:spcAft>
                  <a:spcPct val="0"/>
                </a:spcAft>
              </a:pPr>
              <a:r>
                <a:rPr kumimoji="1" lang="en-US" altLang="zh-CN" sz="2400" b="1">
                  <a:solidFill>
                    <a:srgbClr val="FF0000"/>
                  </a:solidFill>
                  <a:latin typeface="Times New Roman" panose="02020603050405020304" pitchFamily="18" charset="0"/>
                </a:rPr>
                <a:t>I-R</a:t>
              </a:r>
              <a:r>
                <a:rPr kumimoji="1" lang="zh-CN" altLang="en-US" sz="2400" b="1">
                  <a:solidFill>
                    <a:srgbClr val="FF0000"/>
                  </a:solidFill>
                  <a:latin typeface="Times New Roman" panose="02020603050405020304" pitchFamily="18" charset="0"/>
                </a:rPr>
                <a:t>图象</a:t>
              </a:r>
            </a:p>
          </p:txBody>
        </p:sp>
      </p:grpSp>
    </p:spTree>
    <p:extLst>
      <p:ext uri="{BB962C8B-B14F-4D97-AF65-F5344CB8AC3E}">
        <p14:creationId xmlns="" xmlns:p14="http://schemas.microsoft.com/office/powerpoint/2010/main" val="4444839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3059113" y="0"/>
            <a:ext cx="3589337" cy="685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ea typeface="宋体" panose="02010600030101010101" pitchFamily="2" charset="-122"/>
              </a:defRPr>
            </a:lvl1pPr>
            <a:lvl2pPr algn="ctr">
              <a:defRPr sz="4400">
                <a:solidFill>
                  <a:schemeClr val="tx2"/>
                </a:solidFill>
                <a:latin typeface="Arial" panose="020B0604020202020204" pitchFamily="34" charset="0"/>
                <a:ea typeface="宋体" panose="02010600030101010101" pitchFamily="2" charset="-122"/>
              </a:defRPr>
            </a:lvl2pPr>
            <a:lvl3pPr algn="ctr">
              <a:defRPr sz="4400">
                <a:solidFill>
                  <a:schemeClr val="tx2"/>
                </a:solidFill>
                <a:latin typeface="Arial" panose="020B0604020202020204" pitchFamily="34" charset="0"/>
                <a:ea typeface="宋体" panose="02010600030101010101" pitchFamily="2" charset="-122"/>
              </a:defRPr>
            </a:lvl3pPr>
            <a:lvl4pPr algn="ctr">
              <a:defRPr sz="4400">
                <a:solidFill>
                  <a:schemeClr val="tx2"/>
                </a:solidFill>
                <a:latin typeface="Arial" panose="020B0604020202020204" pitchFamily="34" charset="0"/>
                <a:ea typeface="宋体" panose="02010600030101010101" pitchFamily="2" charset="-122"/>
              </a:defRPr>
            </a:lvl4pPr>
            <a:lvl5pPr algn="ctr">
              <a:defRPr sz="4400">
                <a:solidFill>
                  <a:schemeClr val="tx2"/>
                </a:solidFill>
                <a:latin typeface="Arial" panose="020B0604020202020204" pitchFamily="34" charset="0"/>
                <a:ea typeface="宋体" panose="02010600030101010101" pitchFamily="2" charset="-122"/>
              </a:defRPr>
            </a:lvl5pPr>
            <a:lvl6pPr marL="457200" algn="ctr"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a:lstStyle>
          <a:p>
            <a:pPr fontAlgn="base">
              <a:spcBef>
                <a:spcPct val="0"/>
              </a:spcBef>
              <a:spcAft>
                <a:spcPct val="0"/>
              </a:spcAft>
            </a:pPr>
            <a:r>
              <a:rPr lang="zh-CN" altLang="en-US" sz="3600" b="1" dirty="0">
                <a:solidFill>
                  <a:srgbClr val="FF3300"/>
                </a:solidFill>
                <a:ea typeface="黑体" panose="02010609060101010101" pitchFamily="49" charset="-122"/>
              </a:rPr>
              <a:t>分析与论证</a:t>
            </a:r>
          </a:p>
        </p:txBody>
      </p:sp>
      <p:graphicFrame>
        <p:nvGraphicFramePr>
          <p:cNvPr id="17411" name="Group 3"/>
          <p:cNvGraphicFramePr>
            <a:graphicFrameLocks noGrp="1"/>
          </p:cNvGraphicFramePr>
          <p:nvPr/>
        </p:nvGraphicFramePr>
        <p:xfrm>
          <a:off x="755650" y="765175"/>
          <a:ext cx="3960813" cy="2109600"/>
        </p:xfrm>
        <a:graphic>
          <a:graphicData uri="http://schemas.openxmlformats.org/drawingml/2006/table">
            <a:tbl>
              <a:tblPr/>
              <a:tblGrid>
                <a:gridCol w="990600"/>
                <a:gridCol w="990600"/>
                <a:gridCol w="990600"/>
                <a:gridCol w="989013"/>
              </a:tblGrid>
              <a:tr h="274638">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en-US"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次数</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2</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3</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68288">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en-US"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电压</a:t>
                      </a:r>
                      <a:r>
                        <a:rPr kumimoji="0" lang="en-US" altLang="zh-CN"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/V</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zh-CN"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zh-CN"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zh-CN"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92113">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en-US"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电流</a:t>
                      </a:r>
                      <a:r>
                        <a:rPr kumimoji="0" lang="en-US" altLang="zh-CN"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/A</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zh-CN"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zh-CN"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zh-CN"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17433" name="Group 25"/>
          <p:cNvGraphicFramePr>
            <a:graphicFrameLocks noGrp="1"/>
          </p:cNvGraphicFramePr>
          <p:nvPr/>
        </p:nvGraphicFramePr>
        <p:xfrm>
          <a:off x="5256213" y="765175"/>
          <a:ext cx="3779837" cy="2120140"/>
        </p:xfrm>
        <a:graphic>
          <a:graphicData uri="http://schemas.openxmlformats.org/drawingml/2006/table">
            <a:tbl>
              <a:tblPr/>
              <a:tblGrid>
                <a:gridCol w="944562"/>
                <a:gridCol w="946150"/>
                <a:gridCol w="944563"/>
                <a:gridCol w="944562"/>
              </a:tblGrid>
              <a:tr h="469900">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en-US"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次数</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2</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3</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28650">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en-US"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电阻</a:t>
                      </a:r>
                      <a:r>
                        <a:rPr kumimoji="0" lang="en-US" altLang="zh-CN"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/Ω</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5</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10</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15</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61963">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en-US"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电流</a:t>
                      </a:r>
                      <a:r>
                        <a:rPr kumimoji="0" lang="en-US" altLang="zh-CN"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/A</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zh-CN"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zh-CN"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zh-CN" sz="24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7455" name="Rectangle 47"/>
          <p:cNvSpPr>
            <a:spLocks noChangeArrowheads="1"/>
          </p:cNvSpPr>
          <p:nvPr/>
        </p:nvSpPr>
        <p:spPr bwMode="auto">
          <a:xfrm>
            <a:off x="839788" y="188913"/>
            <a:ext cx="2147887" cy="5191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zh-CN" sz="2800" b="1">
                <a:solidFill>
                  <a:srgbClr val="000000"/>
                </a:solidFill>
                <a:ea typeface="黑体" panose="02010609060101010101" pitchFamily="49" charset="-122"/>
              </a:rPr>
              <a:t>R</a:t>
            </a:r>
            <a:r>
              <a:rPr lang="zh-CN" altLang="en-US" sz="2800" b="1">
                <a:solidFill>
                  <a:srgbClr val="000000"/>
                </a:solidFill>
                <a:ea typeface="黑体" panose="02010609060101010101" pitchFamily="49" charset="-122"/>
              </a:rPr>
              <a:t>＝</a:t>
            </a:r>
            <a:r>
              <a:rPr lang="en-US" altLang="zh-CN" sz="2800" b="1">
                <a:solidFill>
                  <a:srgbClr val="000000"/>
                </a:solidFill>
                <a:ea typeface="黑体" panose="02010609060101010101" pitchFamily="49" charset="-122"/>
              </a:rPr>
              <a:t>_____Ω</a:t>
            </a:r>
          </a:p>
        </p:txBody>
      </p:sp>
      <p:sp>
        <p:nvSpPr>
          <p:cNvPr id="17456" name="Rectangle 48"/>
          <p:cNvSpPr>
            <a:spLocks noChangeArrowheads="1"/>
          </p:cNvSpPr>
          <p:nvPr/>
        </p:nvSpPr>
        <p:spPr bwMode="auto">
          <a:xfrm>
            <a:off x="6999288" y="260350"/>
            <a:ext cx="1763712"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ltLang="zh-CN" sz="2400" b="1">
                <a:solidFill>
                  <a:srgbClr val="000000"/>
                </a:solidFill>
                <a:ea typeface="黑体" panose="02010609060101010101" pitchFamily="49" charset="-122"/>
              </a:rPr>
              <a:t>U</a:t>
            </a:r>
            <a:r>
              <a:rPr lang="zh-CN" altLang="en-US" sz="2400" b="1">
                <a:solidFill>
                  <a:srgbClr val="000000"/>
                </a:solidFill>
                <a:ea typeface="黑体" panose="02010609060101010101" pitchFamily="49" charset="-122"/>
              </a:rPr>
              <a:t>＝</a:t>
            </a:r>
            <a:r>
              <a:rPr lang="en-US" altLang="zh-CN" sz="2400" b="1">
                <a:solidFill>
                  <a:srgbClr val="000000"/>
                </a:solidFill>
                <a:ea typeface="黑体" panose="02010609060101010101" pitchFamily="49" charset="-122"/>
              </a:rPr>
              <a:t>_____V</a:t>
            </a:r>
          </a:p>
        </p:txBody>
      </p:sp>
      <p:grpSp>
        <p:nvGrpSpPr>
          <p:cNvPr id="17457" name="Group 49"/>
          <p:cNvGrpSpPr>
            <a:grpSpLocks/>
          </p:cNvGrpSpPr>
          <p:nvPr/>
        </p:nvGrpSpPr>
        <p:grpSpPr bwMode="auto">
          <a:xfrm>
            <a:off x="990600" y="2895600"/>
            <a:ext cx="3235325" cy="2879725"/>
            <a:chOff x="603" y="2024"/>
            <a:chExt cx="2038" cy="1814"/>
          </a:xfrm>
        </p:grpSpPr>
        <p:grpSp>
          <p:nvGrpSpPr>
            <p:cNvPr id="17458" name="Group 50"/>
            <p:cNvGrpSpPr>
              <a:grpSpLocks/>
            </p:cNvGrpSpPr>
            <p:nvPr/>
          </p:nvGrpSpPr>
          <p:grpSpPr bwMode="auto">
            <a:xfrm>
              <a:off x="792" y="2252"/>
              <a:ext cx="1137" cy="1258"/>
              <a:chOff x="0" y="0"/>
              <a:chExt cx="1728" cy="2208"/>
            </a:xfrm>
          </p:grpSpPr>
          <p:sp>
            <p:nvSpPr>
              <p:cNvPr id="17459" name="Line 51"/>
              <p:cNvSpPr>
                <a:spLocks noChangeShapeType="1"/>
              </p:cNvSpPr>
              <p:nvPr/>
            </p:nvSpPr>
            <p:spPr bwMode="auto">
              <a:xfrm flipV="1">
                <a:off x="0" y="0"/>
                <a:ext cx="0" cy="2208"/>
              </a:xfrm>
              <a:prstGeom prst="line">
                <a:avLst/>
              </a:prstGeom>
              <a:noFill/>
              <a:ln w="12700">
                <a:solidFill>
                  <a:srgbClr val="000000"/>
                </a:solidFill>
                <a:round/>
                <a:headEnd/>
                <a:tailEnd type="triangle" w="med" len="me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sp>
            <p:nvSpPr>
              <p:cNvPr id="17460" name="Line 52"/>
              <p:cNvSpPr>
                <a:spLocks noChangeShapeType="1"/>
              </p:cNvSpPr>
              <p:nvPr/>
            </p:nvSpPr>
            <p:spPr bwMode="auto">
              <a:xfrm>
                <a:off x="432" y="2112"/>
                <a:ext cx="0" cy="96"/>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sp>
            <p:nvSpPr>
              <p:cNvPr id="17461" name="Line 53"/>
              <p:cNvSpPr>
                <a:spLocks noChangeShapeType="1"/>
              </p:cNvSpPr>
              <p:nvPr/>
            </p:nvSpPr>
            <p:spPr bwMode="auto">
              <a:xfrm>
                <a:off x="864" y="2112"/>
                <a:ext cx="0" cy="96"/>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sp>
            <p:nvSpPr>
              <p:cNvPr id="17462" name="Line 54"/>
              <p:cNvSpPr>
                <a:spLocks noChangeShapeType="1"/>
              </p:cNvSpPr>
              <p:nvPr/>
            </p:nvSpPr>
            <p:spPr bwMode="auto">
              <a:xfrm>
                <a:off x="1296" y="2112"/>
                <a:ext cx="0" cy="96"/>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sp>
            <p:nvSpPr>
              <p:cNvPr id="17463" name="Line 55"/>
              <p:cNvSpPr>
                <a:spLocks noChangeShapeType="1"/>
              </p:cNvSpPr>
              <p:nvPr/>
            </p:nvSpPr>
            <p:spPr bwMode="auto">
              <a:xfrm>
                <a:off x="1728" y="2112"/>
                <a:ext cx="0" cy="96"/>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sp>
            <p:nvSpPr>
              <p:cNvPr id="17464" name="Line 56"/>
              <p:cNvSpPr>
                <a:spLocks noChangeShapeType="1"/>
              </p:cNvSpPr>
              <p:nvPr/>
            </p:nvSpPr>
            <p:spPr bwMode="auto">
              <a:xfrm>
                <a:off x="0" y="1776"/>
                <a:ext cx="96" cy="0"/>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sp>
            <p:nvSpPr>
              <p:cNvPr id="17465" name="Line 57"/>
              <p:cNvSpPr>
                <a:spLocks noChangeShapeType="1"/>
              </p:cNvSpPr>
              <p:nvPr/>
            </p:nvSpPr>
            <p:spPr bwMode="auto">
              <a:xfrm>
                <a:off x="0" y="960"/>
                <a:ext cx="96" cy="0"/>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sp>
            <p:nvSpPr>
              <p:cNvPr id="17466" name="Line 58"/>
              <p:cNvSpPr>
                <a:spLocks noChangeShapeType="1"/>
              </p:cNvSpPr>
              <p:nvPr/>
            </p:nvSpPr>
            <p:spPr bwMode="auto">
              <a:xfrm>
                <a:off x="0" y="1344"/>
                <a:ext cx="96" cy="0"/>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sp>
            <p:nvSpPr>
              <p:cNvPr id="17467" name="Line 59"/>
              <p:cNvSpPr>
                <a:spLocks noChangeShapeType="1"/>
              </p:cNvSpPr>
              <p:nvPr/>
            </p:nvSpPr>
            <p:spPr bwMode="auto">
              <a:xfrm>
                <a:off x="0" y="624"/>
                <a:ext cx="96" cy="0"/>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grpSp>
        <p:grpSp>
          <p:nvGrpSpPr>
            <p:cNvPr id="17468" name="Group 60"/>
            <p:cNvGrpSpPr>
              <a:grpSpLocks/>
            </p:cNvGrpSpPr>
            <p:nvPr/>
          </p:nvGrpSpPr>
          <p:grpSpPr bwMode="auto">
            <a:xfrm>
              <a:off x="603" y="2024"/>
              <a:ext cx="2038" cy="1814"/>
              <a:chOff x="603" y="2024"/>
              <a:chExt cx="2038" cy="1814"/>
            </a:xfrm>
          </p:grpSpPr>
          <p:sp>
            <p:nvSpPr>
              <p:cNvPr id="17469" name="Line 61"/>
              <p:cNvSpPr>
                <a:spLocks noChangeShapeType="1"/>
              </p:cNvSpPr>
              <p:nvPr/>
            </p:nvSpPr>
            <p:spPr bwMode="auto">
              <a:xfrm>
                <a:off x="792" y="3510"/>
                <a:ext cx="1610" cy="0"/>
              </a:xfrm>
              <a:prstGeom prst="line">
                <a:avLst/>
              </a:prstGeom>
              <a:noFill/>
              <a:ln w="12700">
                <a:solidFill>
                  <a:srgbClr val="000000"/>
                </a:solidFill>
                <a:round/>
                <a:headEnd/>
                <a:tailEnd type="triangle" w="med" len="me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sp>
            <p:nvSpPr>
              <p:cNvPr id="17470" name="Text Box 62"/>
              <p:cNvSpPr txBox="1">
                <a:spLocks noChangeArrowheads="1"/>
              </p:cNvSpPr>
              <p:nvPr/>
            </p:nvSpPr>
            <p:spPr bwMode="auto">
              <a:xfrm>
                <a:off x="603" y="2024"/>
                <a:ext cx="553" cy="317"/>
              </a:xfrm>
              <a:prstGeom prst="rect">
                <a:avLst/>
              </a:prstGeom>
              <a:noFill/>
              <a:ln>
                <a:noFill/>
              </a:ln>
              <a:extLst>
                <a:ext uri="{909E8E84-426E-40DD-AFC4-6F175D3DCCD1}">
                  <a14:hiddenFill xmlns="" xmlns:a14="http://schemas.microsoft.com/office/drawing/2010/main">
                    <a:solidFill>
                      <a:srgbClr val="00CC99"/>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just" fontAlgn="base">
                  <a:spcBef>
                    <a:spcPct val="0"/>
                  </a:spcBef>
                  <a:spcAft>
                    <a:spcPct val="0"/>
                  </a:spcAft>
                </a:pPr>
                <a:r>
                  <a:rPr kumimoji="1" lang="en-US" altLang="zh-CN" sz="2400" b="1">
                    <a:solidFill>
                      <a:srgbClr val="FF3300"/>
                    </a:solidFill>
                    <a:latin typeface="Times New Roman" panose="02020603050405020304" pitchFamily="18" charset="0"/>
                  </a:rPr>
                  <a:t>U/V</a:t>
                </a:r>
                <a:endParaRPr kumimoji="1" lang="en-US" altLang="zh-CN" sz="2400">
                  <a:solidFill>
                    <a:srgbClr val="000000"/>
                  </a:solidFill>
                  <a:latin typeface="Times New Roman" panose="02020603050405020304" pitchFamily="18" charset="0"/>
                </a:endParaRPr>
              </a:p>
            </p:txBody>
          </p:sp>
          <p:sp>
            <p:nvSpPr>
              <p:cNvPr id="17471" name="Text Box 63"/>
              <p:cNvSpPr txBox="1">
                <a:spLocks noChangeArrowheads="1"/>
              </p:cNvSpPr>
              <p:nvPr/>
            </p:nvSpPr>
            <p:spPr bwMode="auto">
              <a:xfrm>
                <a:off x="603" y="3510"/>
                <a:ext cx="189" cy="149"/>
              </a:xfrm>
              <a:prstGeom prst="rect">
                <a:avLst/>
              </a:prstGeom>
              <a:noFill/>
              <a:ln>
                <a:noFill/>
              </a:ln>
              <a:extLst>
                <a:ext uri="{909E8E84-426E-40DD-AFC4-6F175D3DCCD1}">
                  <a14:hiddenFill xmlns="" xmlns:a14="http://schemas.microsoft.com/office/drawing/2010/main">
                    <a:solidFill>
                      <a:srgbClr val="00CC99"/>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just" fontAlgn="base">
                  <a:spcBef>
                    <a:spcPct val="0"/>
                  </a:spcBef>
                  <a:spcAft>
                    <a:spcPct val="0"/>
                  </a:spcAft>
                </a:pPr>
                <a:r>
                  <a:rPr kumimoji="1" lang="en-US" altLang="zh-CN" sz="2400" b="1">
                    <a:solidFill>
                      <a:srgbClr val="FF3300"/>
                    </a:solidFill>
                    <a:latin typeface="Times New Roman" panose="02020603050405020304" pitchFamily="18" charset="0"/>
                  </a:rPr>
                  <a:t>O</a:t>
                </a:r>
                <a:endParaRPr kumimoji="1" lang="en-US" altLang="zh-CN" sz="2400">
                  <a:solidFill>
                    <a:srgbClr val="000000"/>
                  </a:solidFill>
                  <a:latin typeface="Times New Roman" panose="02020603050405020304" pitchFamily="18" charset="0"/>
                </a:endParaRPr>
              </a:p>
            </p:txBody>
          </p:sp>
          <p:sp>
            <p:nvSpPr>
              <p:cNvPr id="17472" name="Text Box 64"/>
              <p:cNvSpPr txBox="1">
                <a:spLocks noChangeArrowheads="1"/>
              </p:cNvSpPr>
              <p:nvPr/>
            </p:nvSpPr>
            <p:spPr bwMode="auto">
              <a:xfrm>
                <a:off x="2154" y="3203"/>
                <a:ext cx="487" cy="203"/>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just" fontAlgn="base">
                  <a:spcBef>
                    <a:spcPct val="0"/>
                  </a:spcBef>
                  <a:spcAft>
                    <a:spcPct val="0"/>
                  </a:spcAft>
                </a:pPr>
                <a:r>
                  <a:rPr kumimoji="1" lang="en-US" altLang="zh-CN" sz="2400" b="1">
                    <a:solidFill>
                      <a:srgbClr val="FF0000"/>
                    </a:solidFill>
                    <a:latin typeface="Times New Roman" panose="02020603050405020304" pitchFamily="18" charset="0"/>
                  </a:rPr>
                  <a:t>I/A</a:t>
                </a:r>
              </a:p>
            </p:txBody>
          </p:sp>
          <p:sp>
            <p:nvSpPr>
              <p:cNvPr id="17473" name="Text Box 65"/>
              <p:cNvSpPr txBox="1">
                <a:spLocks noChangeArrowheads="1"/>
              </p:cNvSpPr>
              <p:nvPr/>
            </p:nvSpPr>
            <p:spPr bwMode="auto">
              <a:xfrm>
                <a:off x="1111" y="3628"/>
                <a:ext cx="879" cy="21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just" fontAlgn="base">
                  <a:spcBef>
                    <a:spcPct val="0"/>
                  </a:spcBef>
                  <a:spcAft>
                    <a:spcPct val="0"/>
                  </a:spcAft>
                </a:pPr>
                <a:r>
                  <a:rPr kumimoji="1" lang="en-US" altLang="zh-CN" sz="2400" b="1">
                    <a:solidFill>
                      <a:srgbClr val="FF0000"/>
                    </a:solidFill>
                    <a:latin typeface="Times New Roman" panose="02020603050405020304" pitchFamily="18" charset="0"/>
                  </a:rPr>
                  <a:t>U-I</a:t>
                </a:r>
                <a:r>
                  <a:rPr kumimoji="1" lang="zh-CN" altLang="en-US" sz="2400" b="1">
                    <a:solidFill>
                      <a:srgbClr val="FF0000"/>
                    </a:solidFill>
                    <a:latin typeface="Times New Roman" panose="02020603050405020304" pitchFamily="18" charset="0"/>
                  </a:rPr>
                  <a:t>图象</a:t>
                </a:r>
              </a:p>
            </p:txBody>
          </p:sp>
        </p:grpSp>
      </p:grpSp>
      <p:grpSp>
        <p:nvGrpSpPr>
          <p:cNvPr id="17474" name="Group 66"/>
          <p:cNvGrpSpPr>
            <a:grpSpLocks/>
          </p:cNvGrpSpPr>
          <p:nvPr/>
        </p:nvGrpSpPr>
        <p:grpSpPr bwMode="auto">
          <a:xfrm>
            <a:off x="4876800" y="2895600"/>
            <a:ext cx="3797300" cy="2881313"/>
            <a:chOff x="3061" y="2027"/>
            <a:chExt cx="2392" cy="1815"/>
          </a:xfrm>
        </p:grpSpPr>
        <p:sp>
          <p:nvSpPr>
            <p:cNvPr id="17475" name="Line 67"/>
            <p:cNvSpPr>
              <a:spLocks noChangeShapeType="1"/>
            </p:cNvSpPr>
            <p:nvPr/>
          </p:nvSpPr>
          <p:spPr bwMode="auto">
            <a:xfrm>
              <a:off x="3321" y="3497"/>
              <a:ext cx="1883" cy="0"/>
            </a:xfrm>
            <a:prstGeom prst="line">
              <a:avLst/>
            </a:prstGeom>
            <a:noFill/>
            <a:ln w="12700">
              <a:solidFill>
                <a:srgbClr val="000000"/>
              </a:solidFill>
              <a:round/>
              <a:headEnd/>
              <a:tailEnd type="triangle" w="med" len="me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grpSp>
          <p:nvGrpSpPr>
            <p:cNvPr id="17476" name="Group 68"/>
            <p:cNvGrpSpPr>
              <a:grpSpLocks/>
            </p:cNvGrpSpPr>
            <p:nvPr/>
          </p:nvGrpSpPr>
          <p:grpSpPr bwMode="auto">
            <a:xfrm>
              <a:off x="3321" y="2171"/>
              <a:ext cx="1329" cy="1326"/>
              <a:chOff x="0" y="0"/>
              <a:chExt cx="1728" cy="2208"/>
            </a:xfrm>
          </p:grpSpPr>
          <p:sp>
            <p:nvSpPr>
              <p:cNvPr id="17477" name="Line 69"/>
              <p:cNvSpPr>
                <a:spLocks noChangeShapeType="1"/>
              </p:cNvSpPr>
              <p:nvPr/>
            </p:nvSpPr>
            <p:spPr bwMode="auto">
              <a:xfrm flipV="1">
                <a:off x="0" y="0"/>
                <a:ext cx="0" cy="2208"/>
              </a:xfrm>
              <a:prstGeom prst="line">
                <a:avLst/>
              </a:prstGeom>
              <a:noFill/>
              <a:ln w="12700">
                <a:solidFill>
                  <a:srgbClr val="000000"/>
                </a:solidFill>
                <a:round/>
                <a:headEnd/>
                <a:tailEnd type="triangle" w="med" len="me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sp>
            <p:nvSpPr>
              <p:cNvPr id="17478" name="Line 70"/>
              <p:cNvSpPr>
                <a:spLocks noChangeShapeType="1"/>
              </p:cNvSpPr>
              <p:nvPr/>
            </p:nvSpPr>
            <p:spPr bwMode="auto">
              <a:xfrm>
                <a:off x="432" y="2112"/>
                <a:ext cx="0" cy="96"/>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sp>
            <p:nvSpPr>
              <p:cNvPr id="17479" name="Line 71"/>
              <p:cNvSpPr>
                <a:spLocks noChangeShapeType="1"/>
              </p:cNvSpPr>
              <p:nvPr/>
            </p:nvSpPr>
            <p:spPr bwMode="auto">
              <a:xfrm>
                <a:off x="864" y="2112"/>
                <a:ext cx="0" cy="96"/>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sp>
            <p:nvSpPr>
              <p:cNvPr id="17480" name="Line 72"/>
              <p:cNvSpPr>
                <a:spLocks noChangeShapeType="1"/>
              </p:cNvSpPr>
              <p:nvPr/>
            </p:nvSpPr>
            <p:spPr bwMode="auto">
              <a:xfrm>
                <a:off x="1296" y="2112"/>
                <a:ext cx="0" cy="96"/>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sp>
            <p:nvSpPr>
              <p:cNvPr id="17481" name="Line 73"/>
              <p:cNvSpPr>
                <a:spLocks noChangeShapeType="1"/>
              </p:cNvSpPr>
              <p:nvPr/>
            </p:nvSpPr>
            <p:spPr bwMode="auto">
              <a:xfrm>
                <a:off x="1728" y="2112"/>
                <a:ext cx="0" cy="96"/>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sp>
            <p:nvSpPr>
              <p:cNvPr id="17482" name="Line 74"/>
              <p:cNvSpPr>
                <a:spLocks noChangeShapeType="1"/>
              </p:cNvSpPr>
              <p:nvPr/>
            </p:nvSpPr>
            <p:spPr bwMode="auto">
              <a:xfrm>
                <a:off x="0" y="1776"/>
                <a:ext cx="96" cy="0"/>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sp>
            <p:nvSpPr>
              <p:cNvPr id="17483" name="Line 75"/>
              <p:cNvSpPr>
                <a:spLocks noChangeShapeType="1"/>
              </p:cNvSpPr>
              <p:nvPr/>
            </p:nvSpPr>
            <p:spPr bwMode="auto">
              <a:xfrm>
                <a:off x="0" y="960"/>
                <a:ext cx="96" cy="0"/>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sp>
            <p:nvSpPr>
              <p:cNvPr id="17484" name="Line 76"/>
              <p:cNvSpPr>
                <a:spLocks noChangeShapeType="1"/>
              </p:cNvSpPr>
              <p:nvPr/>
            </p:nvSpPr>
            <p:spPr bwMode="auto">
              <a:xfrm>
                <a:off x="0" y="1344"/>
                <a:ext cx="96" cy="0"/>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sp>
            <p:nvSpPr>
              <p:cNvPr id="17485" name="Line 77"/>
              <p:cNvSpPr>
                <a:spLocks noChangeShapeType="1"/>
              </p:cNvSpPr>
              <p:nvPr/>
            </p:nvSpPr>
            <p:spPr bwMode="auto">
              <a:xfrm>
                <a:off x="0" y="624"/>
                <a:ext cx="96" cy="0"/>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grpSp>
        <p:sp>
          <p:nvSpPr>
            <p:cNvPr id="17486" name="Text Box 78"/>
            <p:cNvSpPr txBox="1">
              <a:spLocks noChangeArrowheads="1"/>
            </p:cNvSpPr>
            <p:nvPr/>
          </p:nvSpPr>
          <p:spPr bwMode="auto">
            <a:xfrm>
              <a:off x="3061" y="2027"/>
              <a:ext cx="870" cy="269"/>
            </a:xfrm>
            <a:prstGeom prst="rect">
              <a:avLst/>
            </a:prstGeom>
            <a:noFill/>
            <a:ln>
              <a:noFill/>
            </a:ln>
            <a:extLst>
              <a:ext uri="{909E8E84-426E-40DD-AFC4-6F175D3DCCD1}">
                <a14:hiddenFill xmlns="" xmlns:a14="http://schemas.microsoft.com/office/drawing/2010/main">
                  <a:solidFill>
                    <a:srgbClr val="00CC99"/>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just" fontAlgn="base">
                <a:spcBef>
                  <a:spcPct val="0"/>
                </a:spcBef>
                <a:spcAft>
                  <a:spcPct val="0"/>
                </a:spcAft>
              </a:pPr>
              <a:r>
                <a:rPr kumimoji="1" lang="en-US" altLang="zh-CN" sz="2400" b="1">
                  <a:solidFill>
                    <a:srgbClr val="FF3300"/>
                  </a:solidFill>
                  <a:latin typeface="Times New Roman" panose="02020603050405020304" pitchFamily="18" charset="0"/>
                </a:rPr>
                <a:t>R/Ω</a:t>
              </a:r>
              <a:endParaRPr kumimoji="1" lang="en-US" altLang="zh-CN" sz="2400">
                <a:solidFill>
                  <a:srgbClr val="000000"/>
                </a:solidFill>
                <a:latin typeface="Times New Roman" panose="02020603050405020304" pitchFamily="18" charset="0"/>
              </a:endParaRPr>
            </a:p>
          </p:txBody>
        </p:sp>
        <p:sp>
          <p:nvSpPr>
            <p:cNvPr id="17487" name="Text Box 79"/>
            <p:cNvSpPr txBox="1">
              <a:spLocks noChangeArrowheads="1"/>
            </p:cNvSpPr>
            <p:nvPr/>
          </p:nvSpPr>
          <p:spPr bwMode="auto">
            <a:xfrm>
              <a:off x="3099" y="3497"/>
              <a:ext cx="222" cy="157"/>
            </a:xfrm>
            <a:prstGeom prst="rect">
              <a:avLst/>
            </a:prstGeom>
            <a:noFill/>
            <a:ln>
              <a:noFill/>
            </a:ln>
            <a:extLst>
              <a:ext uri="{909E8E84-426E-40DD-AFC4-6F175D3DCCD1}">
                <a14:hiddenFill xmlns="" xmlns:a14="http://schemas.microsoft.com/office/drawing/2010/main">
                  <a:solidFill>
                    <a:srgbClr val="00CC99"/>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just" fontAlgn="base">
                <a:spcBef>
                  <a:spcPct val="0"/>
                </a:spcBef>
                <a:spcAft>
                  <a:spcPct val="0"/>
                </a:spcAft>
              </a:pPr>
              <a:r>
                <a:rPr kumimoji="1" lang="en-US" altLang="zh-CN" sz="2400" b="1">
                  <a:solidFill>
                    <a:srgbClr val="FF3300"/>
                  </a:solidFill>
                  <a:latin typeface="Times New Roman" panose="02020603050405020304" pitchFamily="18" charset="0"/>
                </a:rPr>
                <a:t>O</a:t>
              </a:r>
              <a:endParaRPr kumimoji="1" lang="en-US" altLang="zh-CN" sz="2400">
                <a:solidFill>
                  <a:srgbClr val="000000"/>
                </a:solidFill>
                <a:latin typeface="Times New Roman" panose="02020603050405020304" pitchFamily="18" charset="0"/>
              </a:endParaRPr>
            </a:p>
          </p:txBody>
        </p:sp>
        <p:sp>
          <p:nvSpPr>
            <p:cNvPr id="17488" name="Text Box 80"/>
            <p:cNvSpPr txBox="1">
              <a:spLocks noChangeArrowheads="1"/>
            </p:cNvSpPr>
            <p:nvPr/>
          </p:nvSpPr>
          <p:spPr bwMode="auto">
            <a:xfrm>
              <a:off x="4981" y="3520"/>
              <a:ext cx="472" cy="214"/>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just" fontAlgn="base">
                <a:spcBef>
                  <a:spcPct val="0"/>
                </a:spcBef>
                <a:spcAft>
                  <a:spcPct val="0"/>
                </a:spcAft>
              </a:pPr>
              <a:r>
                <a:rPr kumimoji="1" lang="en-US" altLang="zh-CN" sz="2400" b="1">
                  <a:solidFill>
                    <a:srgbClr val="FF0000"/>
                  </a:solidFill>
                  <a:latin typeface="Times New Roman" panose="02020603050405020304" pitchFamily="18" charset="0"/>
                </a:rPr>
                <a:t>I/A</a:t>
              </a:r>
            </a:p>
          </p:txBody>
        </p:sp>
        <p:sp>
          <p:nvSpPr>
            <p:cNvPr id="17489" name="Text Box 81"/>
            <p:cNvSpPr txBox="1">
              <a:spLocks noChangeArrowheads="1"/>
            </p:cNvSpPr>
            <p:nvPr/>
          </p:nvSpPr>
          <p:spPr bwMode="auto">
            <a:xfrm>
              <a:off x="3780" y="3621"/>
              <a:ext cx="914" cy="221"/>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just" fontAlgn="base">
                <a:spcBef>
                  <a:spcPct val="0"/>
                </a:spcBef>
                <a:spcAft>
                  <a:spcPct val="0"/>
                </a:spcAft>
              </a:pPr>
              <a:r>
                <a:rPr kumimoji="1" lang="en-US" altLang="zh-CN" sz="2400" b="1">
                  <a:solidFill>
                    <a:srgbClr val="FF0000"/>
                  </a:solidFill>
                  <a:latin typeface="Times New Roman" panose="02020603050405020304" pitchFamily="18" charset="0"/>
                </a:rPr>
                <a:t>I-R</a:t>
              </a:r>
              <a:r>
                <a:rPr kumimoji="1" lang="zh-CN" altLang="en-US" sz="2400" b="1">
                  <a:solidFill>
                    <a:srgbClr val="FF0000"/>
                  </a:solidFill>
                  <a:latin typeface="Times New Roman" panose="02020603050405020304" pitchFamily="18" charset="0"/>
                </a:rPr>
                <a:t>图象</a:t>
              </a:r>
            </a:p>
          </p:txBody>
        </p:sp>
      </p:grpSp>
    </p:spTree>
    <p:extLst>
      <p:ext uri="{BB962C8B-B14F-4D97-AF65-F5344CB8AC3E}">
        <p14:creationId xmlns="" xmlns:p14="http://schemas.microsoft.com/office/powerpoint/2010/main" val="34929744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4191000" y="304800"/>
            <a:ext cx="1295400"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zh-CN" altLang="en-US" sz="3600" b="1">
                <a:solidFill>
                  <a:srgbClr val="FF0000"/>
                </a:solidFill>
                <a:latin typeface="Times New Roman" panose="02020603050405020304" pitchFamily="18" charset="0"/>
                <a:ea typeface="黑体" panose="02010609060101010101" pitchFamily="49" charset="-122"/>
              </a:rPr>
              <a:t>欧姆</a:t>
            </a:r>
          </a:p>
        </p:txBody>
      </p:sp>
      <p:sp>
        <p:nvSpPr>
          <p:cNvPr id="19459" name="Rectangle 3"/>
          <p:cNvSpPr>
            <a:spLocks noChangeArrowheads="1"/>
          </p:cNvSpPr>
          <p:nvPr/>
        </p:nvSpPr>
        <p:spPr bwMode="auto">
          <a:xfrm>
            <a:off x="4572000" y="342900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endParaRPr kumimoji="1" lang="zh-CN" altLang="zh-CN" sz="2400">
              <a:solidFill>
                <a:srgbClr val="000000"/>
              </a:solidFill>
              <a:latin typeface="Times New Roman" panose="02020603050405020304" pitchFamily="18" charset="0"/>
            </a:endParaRPr>
          </a:p>
        </p:txBody>
      </p:sp>
      <p:sp>
        <p:nvSpPr>
          <p:cNvPr id="19460" name="Rectangle 4"/>
          <p:cNvSpPr>
            <a:spLocks noChangeArrowheads="1"/>
          </p:cNvSpPr>
          <p:nvPr/>
        </p:nvSpPr>
        <p:spPr bwMode="auto">
          <a:xfrm>
            <a:off x="4572000" y="342900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endParaRPr kumimoji="1" lang="zh-CN" altLang="zh-CN" sz="2400">
              <a:solidFill>
                <a:srgbClr val="000000"/>
              </a:solidFill>
              <a:latin typeface="Times New Roman" panose="02020603050405020304" pitchFamily="18" charset="0"/>
            </a:endParaRPr>
          </a:p>
        </p:txBody>
      </p:sp>
      <p:sp>
        <p:nvSpPr>
          <p:cNvPr id="19461" name="Text Box 5"/>
          <p:cNvSpPr txBox="1">
            <a:spLocks noChangeArrowheads="1"/>
          </p:cNvSpPr>
          <p:nvPr/>
        </p:nvSpPr>
        <p:spPr bwMode="auto">
          <a:xfrm>
            <a:off x="838200" y="914400"/>
            <a:ext cx="7924800" cy="46561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altLang="zh-CN" sz="2400" b="1">
                <a:solidFill>
                  <a:srgbClr val="000000"/>
                </a:solidFill>
              </a:rPr>
              <a:t>         </a:t>
            </a:r>
            <a:r>
              <a:rPr lang="zh-CN" altLang="en-US" sz="2400" b="1">
                <a:solidFill>
                  <a:srgbClr val="000000"/>
                </a:solidFill>
              </a:rPr>
              <a:t>乔治西蒙欧姆是德国的物理学家。他对物理学的主要贡献是在研究导线中电流所遵从的规律时发现了重要定律</a:t>
            </a:r>
            <a:r>
              <a:rPr lang="en-US" altLang="zh-CN" sz="2400" b="1">
                <a:solidFill>
                  <a:srgbClr val="000000"/>
                </a:solidFill>
              </a:rPr>
              <a:t>——</a:t>
            </a:r>
            <a:r>
              <a:rPr lang="zh-CN" altLang="en-US" sz="2400" b="1">
                <a:solidFill>
                  <a:srgbClr val="000000"/>
                </a:solidFill>
              </a:rPr>
              <a:t>欧姆定律。</a:t>
            </a:r>
          </a:p>
          <a:p>
            <a:pPr fontAlgn="base">
              <a:spcBef>
                <a:spcPct val="50000"/>
              </a:spcBef>
              <a:spcAft>
                <a:spcPct val="0"/>
              </a:spcAft>
            </a:pPr>
            <a:r>
              <a:rPr lang="zh-CN" altLang="en-US" sz="2400" b="1">
                <a:solidFill>
                  <a:srgbClr val="000000"/>
                </a:solidFill>
              </a:rPr>
              <a:t>        在十八世纪初，电流、电压等概念皆很模糊，特别是在电阻的概念还没有建立，当然也就谈不上对它们进行精密测量了，况且欧姆发现欧姆定律长达十年的研究工作是在他从事中学数学、物理教学的业余时                                     间完成的，因此在他探究欧姆定律的科                                      学真理道路上几乎没有机会跟那个时代                                      的物理学家们接触，他的这一发现完全                                         缘于他个人的努力和智慧所得，他不愧                                                     被后人称为一个“天才的研究者”。</a:t>
            </a:r>
          </a:p>
        </p:txBody>
      </p:sp>
      <p:pic>
        <p:nvPicPr>
          <p:cNvPr id="19462" name="Picture 6" descr="PE01753_"/>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629400" y="3352800"/>
            <a:ext cx="1890713" cy="2455863"/>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638322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838200" y="533400"/>
            <a:ext cx="205740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zh-CN" altLang="en-US" sz="3200" b="1">
                <a:solidFill>
                  <a:srgbClr val="FF0000"/>
                </a:solidFill>
                <a:latin typeface="Times New Roman" panose="02020603050405020304" pitchFamily="18" charset="0"/>
                <a:ea typeface="黑体" panose="02010609060101010101" pitchFamily="49" charset="-122"/>
              </a:rPr>
              <a:t>课堂小结</a:t>
            </a:r>
          </a:p>
        </p:txBody>
      </p:sp>
      <p:sp>
        <p:nvSpPr>
          <p:cNvPr id="21507" name="Rectangle 3"/>
          <p:cNvSpPr>
            <a:spLocks noChangeArrowheads="1"/>
          </p:cNvSpPr>
          <p:nvPr/>
        </p:nvSpPr>
        <p:spPr bwMode="auto">
          <a:xfrm>
            <a:off x="4572000" y="342900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endParaRPr kumimoji="1" lang="zh-CN" altLang="zh-CN" sz="2400">
              <a:solidFill>
                <a:srgbClr val="000000"/>
              </a:solidFill>
              <a:latin typeface="Times New Roman" panose="02020603050405020304" pitchFamily="18" charset="0"/>
            </a:endParaRPr>
          </a:p>
        </p:txBody>
      </p:sp>
      <p:sp>
        <p:nvSpPr>
          <p:cNvPr id="21508" name="Rectangle 4"/>
          <p:cNvSpPr>
            <a:spLocks noChangeArrowheads="1"/>
          </p:cNvSpPr>
          <p:nvPr/>
        </p:nvSpPr>
        <p:spPr bwMode="auto">
          <a:xfrm>
            <a:off x="4572000" y="342900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endParaRPr kumimoji="1" lang="zh-CN" altLang="zh-CN" sz="2400">
              <a:solidFill>
                <a:srgbClr val="000000"/>
              </a:solidFill>
              <a:latin typeface="Times New Roman" panose="02020603050405020304" pitchFamily="18" charset="0"/>
            </a:endParaRPr>
          </a:p>
        </p:txBody>
      </p:sp>
      <p:sp>
        <p:nvSpPr>
          <p:cNvPr id="21509" name="Text Box 5"/>
          <p:cNvSpPr txBox="1">
            <a:spLocks noChangeArrowheads="1"/>
          </p:cNvSpPr>
          <p:nvPr/>
        </p:nvSpPr>
        <p:spPr bwMode="auto">
          <a:xfrm>
            <a:off x="2438400" y="1371600"/>
            <a:ext cx="5268913"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kumimoji="1" lang="zh-CN" altLang="en-US" sz="3600" b="1">
                <a:solidFill>
                  <a:srgbClr val="000000"/>
                </a:solidFill>
                <a:latin typeface="Times New Roman" panose="02020603050405020304" pitchFamily="18" charset="0"/>
              </a:rPr>
              <a:t>通过本课你学到了什么？</a:t>
            </a:r>
          </a:p>
        </p:txBody>
      </p:sp>
      <p:grpSp>
        <p:nvGrpSpPr>
          <p:cNvPr id="21510" name="Group 6"/>
          <p:cNvGrpSpPr>
            <a:grpSpLocks/>
          </p:cNvGrpSpPr>
          <p:nvPr/>
        </p:nvGrpSpPr>
        <p:grpSpPr bwMode="auto">
          <a:xfrm>
            <a:off x="1066800" y="2235200"/>
            <a:ext cx="7613650" cy="1143000"/>
            <a:chOff x="672" y="1296"/>
            <a:chExt cx="4796" cy="720"/>
          </a:xfrm>
        </p:grpSpPr>
        <p:sp>
          <p:nvSpPr>
            <p:cNvPr id="21511" name="Text Box 7"/>
            <p:cNvSpPr txBox="1">
              <a:spLocks noChangeArrowheads="1"/>
            </p:cNvSpPr>
            <p:nvPr/>
          </p:nvSpPr>
          <p:spPr bwMode="auto">
            <a:xfrm>
              <a:off x="720" y="1344"/>
              <a:ext cx="4748" cy="67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kumimoji="1" lang="en-US" altLang="zh-CN" sz="3200" b="1">
                  <a:solidFill>
                    <a:srgbClr val="3333FF"/>
                  </a:solidFill>
                  <a:latin typeface="Times New Roman" panose="02020603050405020304" pitchFamily="18" charset="0"/>
                </a:rPr>
                <a:t>                  </a:t>
              </a:r>
              <a:r>
                <a:rPr kumimoji="1" lang="zh-CN" altLang="en-US" sz="3200" b="1">
                  <a:solidFill>
                    <a:srgbClr val="3333FF"/>
                  </a:solidFill>
                  <a:latin typeface="Times New Roman" panose="02020603050405020304" pitchFamily="18" charset="0"/>
                </a:rPr>
                <a:t>导体中的电流跟导体两端的电压成正比，跟导体的电阻成反比。</a:t>
              </a:r>
            </a:p>
          </p:txBody>
        </p:sp>
        <p:sp>
          <p:nvSpPr>
            <p:cNvPr id="21515" name="Rectangle 11"/>
            <p:cNvSpPr>
              <a:spLocks noChangeArrowheads="1"/>
            </p:cNvSpPr>
            <p:nvPr/>
          </p:nvSpPr>
          <p:spPr bwMode="auto">
            <a:xfrm>
              <a:off x="672" y="1296"/>
              <a:ext cx="1401" cy="3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kumimoji="1" lang="zh-CN" altLang="en-US" sz="3200" b="1">
                  <a:solidFill>
                    <a:srgbClr val="FF0000"/>
                  </a:solidFill>
                  <a:latin typeface="Times New Roman" panose="02020603050405020304" pitchFamily="18" charset="0"/>
                </a:rPr>
                <a:t>欧姆定律：</a:t>
              </a:r>
            </a:p>
          </p:txBody>
        </p:sp>
      </p:grpSp>
    </p:spTree>
    <p:extLst>
      <p:ext uri="{BB962C8B-B14F-4D97-AF65-F5344CB8AC3E}">
        <p14:creationId xmlns="" xmlns:p14="http://schemas.microsoft.com/office/powerpoint/2010/main" val="21067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827088" y="1341438"/>
            <a:ext cx="7416800" cy="24669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kumimoji="1" lang="en-US" altLang="zh-CN" sz="3600" b="1">
                <a:solidFill>
                  <a:srgbClr val="FF5050"/>
                </a:solidFill>
                <a:latin typeface="Times New Roman" panose="02020603050405020304" pitchFamily="18" charset="0"/>
                <a:ea typeface="华文新魏" panose="02010800040101010101" pitchFamily="2" charset="-122"/>
              </a:rPr>
              <a:t>      </a:t>
            </a:r>
            <a:r>
              <a:rPr kumimoji="1" lang="en-US" altLang="zh-CN" sz="2400" b="1">
                <a:solidFill>
                  <a:srgbClr val="000000"/>
                </a:solidFill>
                <a:latin typeface="Times New Roman" panose="02020603050405020304" pitchFamily="18" charset="0"/>
              </a:rPr>
              <a:t>1</a:t>
            </a:r>
            <a:r>
              <a:rPr kumimoji="1" lang="zh-CN" altLang="en-US" sz="2400" b="1">
                <a:solidFill>
                  <a:srgbClr val="000000"/>
                </a:solidFill>
                <a:latin typeface="Times New Roman" panose="02020603050405020304" pitchFamily="18" charset="0"/>
              </a:rPr>
              <a:t>、电压是</a:t>
            </a:r>
            <a:r>
              <a:rPr kumimoji="1" lang="zh-CN" altLang="en-US" sz="2400" b="1" u="sng">
                <a:solidFill>
                  <a:srgbClr val="000000"/>
                </a:solidFill>
                <a:latin typeface="Times New Roman" panose="02020603050405020304" pitchFamily="18" charset="0"/>
              </a:rPr>
              <a:t>            </a:t>
            </a:r>
            <a:r>
              <a:rPr kumimoji="1" lang="zh-CN" altLang="en-US" sz="2400" b="1">
                <a:solidFill>
                  <a:srgbClr val="000000"/>
                </a:solidFill>
                <a:latin typeface="Times New Roman" panose="02020603050405020304" pitchFamily="18" charset="0"/>
              </a:rPr>
              <a:t>的装置，一个导体两端的电压越大，</a:t>
            </a:r>
            <a:r>
              <a:rPr kumimoji="1" lang="zh-CN" altLang="en-US" sz="2400" b="1" u="sng">
                <a:solidFill>
                  <a:srgbClr val="000000"/>
                </a:solidFill>
                <a:latin typeface="Times New Roman" panose="02020603050405020304" pitchFamily="18" charset="0"/>
              </a:rPr>
              <a:t>                      </a:t>
            </a:r>
            <a:r>
              <a:rPr kumimoji="1" lang="zh-CN" altLang="en-US" sz="2400" b="1">
                <a:solidFill>
                  <a:srgbClr val="000000"/>
                </a:solidFill>
                <a:latin typeface="Times New Roman" panose="02020603050405020304" pitchFamily="18" charset="0"/>
              </a:rPr>
              <a:t>越大，由此可知，电流的大小与</a:t>
            </a:r>
          </a:p>
          <a:p>
            <a:pPr fontAlgn="base">
              <a:spcBef>
                <a:spcPct val="0"/>
              </a:spcBef>
              <a:spcAft>
                <a:spcPct val="0"/>
              </a:spcAft>
            </a:pPr>
            <a:r>
              <a:rPr kumimoji="1" lang="zh-CN" altLang="en-US" sz="2400" b="1" u="sng">
                <a:solidFill>
                  <a:srgbClr val="000000"/>
                </a:solidFill>
                <a:latin typeface="Times New Roman" panose="02020603050405020304" pitchFamily="18" charset="0"/>
              </a:rPr>
              <a:t>                    </a:t>
            </a:r>
            <a:r>
              <a:rPr kumimoji="1" lang="zh-CN" altLang="en-US" sz="2400" b="1">
                <a:solidFill>
                  <a:srgbClr val="000000"/>
                </a:solidFill>
                <a:latin typeface="Times New Roman" panose="02020603050405020304" pitchFamily="18" charset="0"/>
              </a:rPr>
              <a:t>有关。</a:t>
            </a:r>
          </a:p>
          <a:p>
            <a:pPr fontAlgn="base">
              <a:spcBef>
                <a:spcPct val="0"/>
              </a:spcBef>
              <a:spcAft>
                <a:spcPct val="0"/>
              </a:spcAft>
            </a:pPr>
            <a:r>
              <a:rPr kumimoji="1" lang="zh-CN" altLang="en-US" sz="2400" b="1">
                <a:solidFill>
                  <a:srgbClr val="000000"/>
                </a:solidFill>
                <a:latin typeface="Times New Roman" panose="02020603050405020304" pitchFamily="18" charset="0"/>
              </a:rPr>
              <a:t>        </a:t>
            </a:r>
            <a:r>
              <a:rPr kumimoji="1" lang="en-US" altLang="zh-CN" sz="2400" b="1">
                <a:solidFill>
                  <a:srgbClr val="000000"/>
                </a:solidFill>
                <a:latin typeface="Times New Roman" panose="02020603050405020304" pitchFamily="18" charset="0"/>
              </a:rPr>
              <a:t>2</a:t>
            </a:r>
            <a:r>
              <a:rPr kumimoji="1" lang="zh-CN" altLang="en-US" sz="2400" b="1">
                <a:solidFill>
                  <a:srgbClr val="000000"/>
                </a:solidFill>
                <a:latin typeface="Times New Roman" panose="02020603050405020304" pitchFamily="18" charset="0"/>
              </a:rPr>
              <a:t>、电阻是指</a:t>
            </a:r>
            <a:r>
              <a:rPr kumimoji="1" lang="zh-CN" altLang="en-US" sz="2400" b="1" u="sng">
                <a:solidFill>
                  <a:srgbClr val="000000"/>
                </a:solidFill>
                <a:latin typeface="Times New Roman" panose="02020603050405020304" pitchFamily="18" charset="0"/>
              </a:rPr>
              <a:t>                                                            </a:t>
            </a:r>
            <a:r>
              <a:rPr kumimoji="1" lang="zh-CN" altLang="en-US" sz="2400" b="1">
                <a:solidFill>
                  <a:srgbClr val="000000"/>
                </a:solidFill>
                <a:latin typeface="Times New Roman" panose="02020603050405020304" pitchFamily="18" charset="0"/>
              </a:rPr>
              <a:t>；       </a:t>
            </a:r>
          </a:p>
          <a:p>
            <a:pPr fontAlgn="base">
              <a:spcBef>
                <a:spcPct val="0"/>
              </a:spcBef>
              <a:spcAft>
                <a:spcPct val="0"/>
              </a:spcAft>
            </a:pPr>
            <a:r>
              <a:rPr kumimoji="1" lang="zh-CN" altLang="en-US" sz="2400" b="1">
                <a:solidFill>
                  <a:srgbClr val="000000"/>
                </a:solidFill>
                <a:latin typeface="Times New Roman" panose="02020603050405020304" pitchFamily="18" charset="0"/>
              </a:rPr>
              <a:t>滑动变阻器的原理是</a:t>
            </a:r>
            <a:r>
              <a:rPr kumimoji="1" lang="zh-CN" altLang="en-US" sz="2400" b="1" u="sng">
                <a:solidFill>
                  <a:srgbClr val="000000"/>
                </a:solidFill>
                <a:latin typeface="Times New Roman" panose="02020603050405020304" pitchFamily="18" charset="0"/>
              </a:rPr>
              <a:t>                                                      </a:t>
            </a:r>
            <a:r>
              <a:rPr kumimoji="1" lang="zh-CN" altLang="en-US" sz="2400" b="1">
                <a:solidFill>
                  <a:srgbClr val="000000"/>
                </a:solidFill>
                <a:latin typeface="Times New Roman" panose="02020603050405020304" pitchFamily="18" charset="0"/>
              </a:rPr>
              <a:t>，由此可知，电流的大小与</a:t>
            </a:r>
            <a:r>
              <a:rPr kumimoji="1" lang="zh-CN" altLang="en-US" sz="2400" b="1" u="sng">
                <a:solidFill>
                  <a:srgbClr val="000000"/>
                </a:solidFill>
                <a:latin typeface="Times New Roman" panose="02020603050405020304" pitchFamily="18" charset="0"/>
              </a:rPr>
              <a:t>                </a:t>
            </a:r>
            <a:r>
              <a:rPr kumimoji="1" lang="zh-CN" altLang="en-US" sz="2400" b="1">
                <a:solidFill>
                  <a:srgbClr val="000000"/>
                </a:solidFill>
                <a:latin typeface="Times New Roman" panose="02020603050405020304" pitchFamily="18" charset="0"/>
              </a:rPr>
              <a:t>有关。                </a:t>
            </a:r>
          </a:p>
        </p:txBody>
      </p:sp>
      <p:sp>
        <p:nvSpPr>
          <p:cNvPr id="6147" name="Rectangle 3"/>
          <p:cNvSpPr>
            <a:spLocks noGrp="1" noChangeArrowheads="1"/>
          </p:cNvSpPr>
          <p:nvPr>
            <p:ph type="title"/>
          </p:nvPr>
        </p:nvSpPr>
        <p:spPr>
          <a:xfrm>
            <a:off x="914400" y="304800"/>
            <a:ext cx="6394450" cy="1163638"/>
          </a:xfrm>
          <a:noFill/>
          <a:ln/>
        </p:spPr>
        <p:txBody>
          <a:bodyPr/>
          <a:lstStyle/>
          <a:p>
            <a:r>
              <a:rPr lang="zh-CN" altLang="en-US" b="1" dirty="0">
                <a:solidFill>
                  <a:schemeClr val="accent1">
                    <a:lumMod val="75000"/>
                  </a:schemeClr>
                </a:solidFill>
                <a:ea typeface="黑体" panose="02010609060101010101" pitchFamily="49" charset="-122"/>
              </a:rPr>
              <a:t>一、课前回顾并提出猜想</a:t>
            </a:r>
          </a:p>
        </p:txBody>
      </p:sp>
      <p:sp>
        <p:nvSpPr>
          <p:cNvPr id="6149" name="Rectangle 5"/>
          <p:cNvSpPr>
            <a:spLocks noChangeArrowheads="1"/>
          </p:cNvSpPr>
          <p:nvPr/>
        </p:nvSpPr>
        <p:spPr bwMode="auto">
          <a:xfrm>
            <a:off x="602044" y="4171569"/>
            <a:ext cx="7777162"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kumimoji="1" lang="en-US" altLang="zh-CN" sz="3200" b="1" dirty="0">
                <a:solidFill>
                  <a:srgbClr val="0000FF"/>
                </a:solidFill>
                <a:latin typeface="Times New Roman" panose="02020603050405020304" pitchFamily="18" charset="0"/>
                <a:ea typeface="华文新魏" panose="02010800040101010101" pitchFamily="2" charset="-122"/>
              </a:rPr>
              <a:t>      </a:t>
            </a:r>
            <a:r>
              <a:rPr kumimoji="1" lang="zh-CN" altLang="en-US" sz="3200" b="1" dirty="0">
                <a:solidFill>
                  <a:srgbClr val="0000FF"/>
                </a:solidFill>
                <a:latin typeface="Times New Roman" panose="02020603050405020304" pitchFamily="18" charset="0"/>
              </a:rPr>
              <a:t>影响导体中电流大小的因素有哪些呢？</a:t>
            </a:r>
            <a:r>
              <a:rPr kumimoji="1" lang="zh-CN" altLang="en-US" sz="2400" b="1" dirty="0">
                <a:solidFill>
                  <a:srgbClr val="0000FF"/>
                </a:solidFill>
                <a:latin typeface="Times New Roman" panose="02020603050405020304" pitchFamily="18" charset="0"/>
              </a:rPr>
              <a:t>                </a:t>
            </a:r>
          </a:p>
        </p:txBody>
      </p:sp>
      <p:sp>
        <p:nvSpPr>
          <p:cNvPr id="6150" name="Rectangle 6"/>
          <p:cNvSpPr>
            <a:spLocks noChangeArrowheads="1"/>
          </p:cNvSpPr>
          <p:nvPr/>
        </p:nvSpPr>
        <p:spPr bwMode="auto">
          <a:xfrm>
            <a:off x="1322769" y="4819269"/>
            <a:ext cx="4681537"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kumimoji="1" lang="en-US" altLang="zh-CN" sz="3200" b="1">
                <a:solidFill>
                  <a:srgbClr val="0000FF"/>
                </a:solidFill>
                <a:latin typeface="Times New Roman" panose="02020603050405020304" pitchFamily="18" charset="0"/>
                <a:ea typeface="华文新魏" panose="02010800040101010101" pitchFamily="2" charset="-122"/>
              </a:rPr>
              <a:t>      </a:t>
            </a:r>
            <a:r>
              <a:rPr kumimoji="1" lang="en-US" altLang="zh-CN" sz="3200" b="1">
                <a:solidFill>
                  <a:srgbClr val="0000FF"/>
                </a:solidFill>
                <a:latin typeface="Times New Roman" panose="02020603050405020304" pitchFamily="18" charset="0"/>
              </a:rPr>
              <a:t>①</a:t>
            </a:r>
            <a:r>
              <a:rPr kumimoji="1" lang="zh-CN" altLang="en-US" sz="3200" b="1">
                <a:solidFill>
                  <a:srgbClr val="0000FF"/>
                </a:solidFill>
                <a:latin typeface="Times New Roman" panose="02020603050405020304" pitchFamily="18" charset="0"/>
              </a:rPr>
              <a:t>、导体两端的电压</a:t>
            </a:r>
          </a:p>
          <a:p>
            <a:pPr fontAlgn="base">
              <a:spcBef>
                <a:spcPct val="0"/>
              </a:spcBef>
              <a:spcAft>
                <a:spcPct val="0"/>
              </a:spcAft>
            </a:pPr>
            <a:r>
              <a:rPr kumimoji="1" lang="zh-CN" altLang="en-US" sz="3200" b="1">
                <a:solidFill>
                  <a:srgbClr val="0000FF"/>
                </a:solidFill>
                <a:latin typeface="Times New Roman" panose="02020603050405020304" pitchFamily="18" charset="0"/>
              </a:rPr>
              <a:t>      ②、导体的电阻</a:t>
            </a:r>
            <a:r>
              <a:rPr kumimoji="1" lang="zh-CN" altLang="en-US" sz="2400" b="1">
                <a:solidFill>
                  <a:srgbClr val="0000FF"/>
                </a:solidFill>
                <a:latin typeface="Times New Roman" panose="02020603050405020304" pitchFamily="18" charset="0"/>
              </a:rPr>
              <a:t>            </a:t>
            </a:r>
          </a:p>
        </p:txBody>
      </p:sp>
    </p:spTree>
    <p:extLst>
      <p:ext uri="{BB962C8B-B14F-4D97-AF65-F5344CB8AC3E}">
        <p14:creationId xmlns="" xmlns:p14="http://schemas.microsoft.com/office/powerpoint/2010/main" val="7285568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PE01753_"/>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5800" y="1125538"/>
            <a:ext cx="1890713" cy="2455862"/>
          </a:xfrm>
          <a:prstGeom prst="rect">
            <a:avLst/>
          </a:prstGeom>
          <a:noFill/>
          <a:extLst>
            <a:ext uri="{909E8E84-426E-40DD-AFC4-6F175D3DCCD1}">
              <a14:hiddenFill xmlns="" xmlns:a14="http://schemas.microsoft.com/office/drawing/2010/main">
                <a:solidFill>
                  <a:srgbClr val="FFFFFF"/>
                </a:solidFill>
              </a14:hiddenFill>
            </a:ext>
          </a:extLst>
        </p:spPr>
      </p:pic>
      <p:sp>
        <p:nvSpPr>
          <p:cNvPr id="7171" name="Text Box 3"/>
          <p:cNvSpPr txBox="1">
            <a:spLocks noChangeArrowheads="1"/>
          </p:cNvSpPr>
          <p:nvPr/>
        </p:nvSpPr>
        <p:spPr bwMode="auto">
          <a:xfrm>
            <a:off x="684213" y="188913"/>
            <a:ext cx="3733800" cy="76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zh-CN" altLang="en-US" sz="4400" b="1" dirty="0">
                <a:solidFill>
                  <a:schemeClr val="accent1">
                    <a:lumMod val="75000"/>
                  </a:schemeClr>
                </a:solidFill>
                <a:latin typeface="Times New Roman" panose="02020603050405020304" pitchFamily="18" charset="0"/>
                <a:ea typeface="黑体" panose="02010609060101010101" pitchFamily="49" charset="-122"/>
              </a:rPr>
              <a:t>二、设计实验</a:t>
            </a:r>
          </a:p>
        </p:txBody>
      </p:sp>
      <p:sp>
        <p:nvSpPr>
          <p:cNvPr id="7172" name="Text Box 4"/>
          <p:cNvSpPr txBox="1">
            <a:spLocks noChangeArrowheads="1"/>
          </p:cNvSpPr>
          <p:nvPr/>
        </p:nvSpPr>
        <p:spPr bwMode="auto">
          <a:xfrm>
            <a:off x="3048000" y="1600200"/>
            <a:ext cx="4876800" cy="11906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kumimoji="1" lang="zh-CN" altLang="en-US" sz="3600" b="1">
                <a:solidFill>
                  <a:srgbClr val="000000"/>
                </a:solidFill>
                <a:latin typeface="Times New Roman" panose="02020603050405020304" pitchFamily="18" charset="0"/>
              </a:rPr>
              <a:t>思考：如何探究影响电流大小的因素呢？ </a:t>
            </a:r>
          </a:p>
        </p:txBody>
      </p:sp>
      <p:sp>
        <p:nvSpPr>
          <p:cNvPr id="7173" name="Text Box 5"/>
          <p:cNvSpPr txBox="1">
            <a:spLocks noChangeArrowheads="1"/>
          </p:cNvSpPr>
          <p:nvPr/>
        </p:nvSpPr>
        <p:spPr bwMode="auto">
          <a:xfrm>
            <a:off x="3160776" y="3282696"/>
            <a:ext cx="3168650" cy="76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kumimoji="1" lang="zh-CN" altLang="en-US" sz="4400" b="1" dirty="0">
                <a:solidFill>
                  <a:schemeClr val="accent1">
                    <a:lumMod val="75000"/>
                  </a:schemeClr>
                </a:solidFill>
                <a:latin typeface="Times New Roman" panose="02020603050405020304" pitchFamily="18" charset="0"/>
              </a:rPr>
              <a:t>控制变量法</a:t>
            </a:r>
            <a:r>
              <a:rPr kumimoji="1" lang="zh-CN" altLang="en-US" sz="2400" b="1" dirty="0">
                <a:solidFill>
                  <a:schemeClr val="accent1">
                    <a:lumMod val="75000"/>
                  </a:schemeClr>
                </a:solidFill>
                <a:latin typeface="Times New Roman" panose="02020603050405020304" pitchFamily="18" charset="0"/>
              </a:rPr>
              <a:t>       </a:t>
            </a:r>
            <a:endParaRPr kumimoji="1" lang="zh-CN" altLang="en-US" sz="3600" b="1" dirty="0">
              <a:solidFill>
                <a:schemeClr val="accent1">
                  <a:lumMod val="75000"/>
                </a:schemeClr>
              </a:solidFill>
              <a:latin typeface="Times New Roman" panose="02020603050405020304" pitchFamily="18" charset="0"/>
              <a:ea typeface="黑体" panose="02010609060101010101" pitchFamily="49" charset="-122"/>
            </a:endParaRPr>
          </a:p>
        </p:txBody>
      </p:sp>
    </p:spTree>
    <p:extLst>
      <p:ext uri="{BB962C8B-B14F-4D97-AF65-F5344CB8AC3E}">
        <p14:creationId xmlns="" xmlns:p14="http://schemas.microsoft.com/office/powerpoint/2010/main" val="10888010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618490" y="277368"/>
            <a:ext cx="8064500" cy="685800"/>
          </a:xfrm>
          <a:prstGeom prst="rect">
            <a:avLst/>
          </a:prstGeom>
          <a:solidFill>
            <a:srgbClr val="00B0F0"/>
          </a:solid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style>
          <a:lnRef idx="0">
            <a:schemeClr val="accent5"/>
          </a:lnRef>
          <a:fillRef idx="3">
            <a:schemeClr val="accent5"/>
          </a:fillRef>
          <a:effectRef idx="3">
            <a:schemeClr val="accent5"/>
          </a:effectRef>
          <a:fontRef idx="minor">
            <a:schemeClr val="lt1"/>
          </a:fontRef>
        </p:style>
        <p:txBody>
          <a:bodyPr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pPr>
            <a:r>
              <a:rPr kumimoji="1" lang="zh-CN" altLang="en-US" sz="3600" b="1" dirty="0">
                <a:solidFill>
                  <a:schemeClr val="bg1"/>
                </a:solidFill>
                <a:latin typeface="Times New Roman" panose="02020603050405020304" pitchFamily="18" charset="0"/>
                <a:ea typeface="黑体" panose="02010609060101010101" pitchFamily="49" charset="-122"/>
              </a:rPr>
              <a:t>实验探究一：电流与电压的关系</a:t>
            </a:r>
          </a:p>
        </p:txBody>
      </p:sp>
      <p:sp>
        <p:nvSpPr>
          <p:cNvPr id="8195" name="Rectangle 3"/>
          <p:cNvSpPr>
            <a:spLocks noChangeArrowheads="1"/>
          </p:cNvSpPr>
          <p:nvPr/>
        </p:nvSpPr>
        <p:spPr bwMode="auto">
          <a:xfrm>
            <a:off x="1066800" y="1066800"/>
            <a:ext cx="769620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kumimoji="1" lang="en-US" altLang="zh-CN" sz="3200" b="1">
                <a:solidFill>
                  <a:srgbClr val="000000"/>
                </a:solidFill>
                <a:latin typeface="黑体" panose="02010609060101010101" pitchFamily="49" charset="-122"/>
                <a:ea typeface="黑体" panose="02010609060101010101" pitchFamily="49" charset="-122"/>
              </a:rPr>
              <a:t>1</a:t>
            </a:r>
            <a:r>
              <a:rPr kumimoji="1" lang="zh-CN" altLang="en-US" sz="3200" b="1">
                <a:solidFill>
                  <a:srgbClr val="000000"/>
                </a:solidFill>
                <a:latin typeface="黑体" panose="02010609060101010101" pitchFamily="49" charset="-122"/>
                <a:ea typeface="黑体" panose="02010609060101010101" pitchFamily="49" charset="-122"/>
              </a:rPr>
              <a:t>、如何探究电流和电压的关系？</a:t>
            </a:r>
          </a:p>
        </p:txBody>
      </p:sp>
      <p:sp>
        <p:nvSpPr>
          <p:cNvPr id="8196" name="Rectangle 4"/>
          <p:cNvSpPr>
            <a:spLocks noChangeArrowheads="1"/>
          </p:cNvSpPr>
          <p:nvPr/>
        </p:nvSpPr>
        <p:spPr bwMode="auto">
          <a:xfrm>
            <a:off x="900113" y="1700213"/>
            <a:ext cx="73152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kumimoji="1" lang="en-US" altLang="zh-CN" sz="3200" b="1" dirty="0">
                <a:solidFill>
                  <a:srgbClr val="0000FF"/>
                </a:solidFill>
                <a:latin typeface="楷体" pitchFamily="49" charset="-122"/>
                <a:ea typeface="楷体" pitchFamily="49" charset="-122"/>
              </a:rPr>
              <a:t>    </a:t>
            </a:r>
            <a:r>
              <a:rPr kumimoji="1" lang="zh-CN" altLang="en-US" sz="3200" b="1" dirty="0">
                <a:solidFill>
                  <a:srgbClr val="0000FF"/>
                </a:solidFill>
                <a:latin typeface="楷体" pitchFamily="49" charset="-122"/>
                <a:ea typeface="楷体" pitchFamily="49" charset="-122"/>
              </a:rPr>
              <a:t>可以保持电阻不变，改变电阻两端的电压，再看电流怎么变化。</a:t>
            </a:r>
          </a:p>
        </p:txBody>
      </p:sp>
      <p:sp>
        <p:nvSpPr>
          <p:cNvPr id="8197" name="Text Box 5"/>
          <p:cNvSpPr txBox="1">
            <a:spLocks noChangeArrowheads="1"/>
          </p:cNvSpPr>
          <p:nvPr/>
        </p:nvSpPr>
        <p:spPr bwMode="auto">
          <a:xfrm>
            <a:off x="1042988" y="2781300"/>
            <a:ext cx="573405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CN" sz="3200" b="1">
                <a:solidFill>
                  <a:srgbClr val="000000"/>
                </a:solidFill>
                <a:latin typeface="黑体" panose="02010609060101010101" pitchFamily="49" charset="-122"/>
                <a:ea typeface="黑体" panose="02010609060101010101" pitchFamily="49" charset="-122"/>
              </a:rPr>
              <a:t>2</a:t>
            </a:r>
            <a:r>
              <a:rPr kumimoji="1" lang="zh-CN" altLang="en-US" sz="3200" b="1">
                <a:solidFill>
                  <a:srgbClr val="000000"/>
                </a:solidFill>
                <a:latin typeface="黑体" panose="02010609060101010101" pitchFamily="49" charset="-122"/>
                <a:ea typeface="黑体" panose="02010609060101010101" pitchFamily="49" charset="-122"/>
              </a:rPr>
              <a:t>、如何保持电阻不变？</a:t>
            </a:r>
          </a:p>
        </p:txBody>
      </p:sp>
      <p:sp>
        <p:nvSpPr>
          <p:cNvPr id="8198" name="Rectangle 6"/>
          <p:cNvSpPr>
            <a:spLocks noChangeArrowheads="1"/>
          </p:cNvSpPr>
          <p:nvPr/>
        </p:nvSpPr>
        <p:spPr bwMode="auto">
          <a:xfrm>
            <a:off x="900113" y="3357563"/>
            <a:ext cx="5616575" cy="5794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kumimoji="1" lang="en-US" altLang="zh-CN" sz="3200" b="1" dirty="0">
                <a:solidFill>
                  <a:srgbClr val="0000FF"/>
                </a:solidFill>
                <a:latin typeface="黑体" panose="02010609060101010101" pitchFamily="49" charset="-122"/>
                <a:ea typeface="黑体" panose="02010609060101010101" pitchFamily="49" charset="-122"/>
              </a:rPr>
              <a:t>   </a:t>
            </a:r>
            <a:r>
              <a:rPr kumimoji="1" lang="zh-CN" altLang="en-US" sz="3200" b="1" dirty="0">
                <a:solidFill>
                  <a:srgbClr val="0000FF"/>
                </a:solidFill>
                <a:latin typeface="黑体" panose="02010609060101010101" pitchFamily="49" charset="-122"/>
                <a:ea typeface="黑体" panose="02010609060101010101" pitchFamily="49" charset="-122"/>
              </a:rPr>
              <a:t>可以选用一只定值电阻。</a:t>
            </a:r>
          </a:p>
        </p:txBody>
      </p:sp>
      <p:sp>
        <p:nvSpPr>
          <p:cNvPr id="8199" name="Text Box 7"/>
          <p:cNvSpPr txBox="1">
            <a:spLocks noChangeArrowheads="1"/>
          </p:cNvSpPr>
          <p:nvPr/>
        </p:nvSpPr>
        <p:spPr bwMode="auto">
          <a:xfrm>
            <a:off x="1042988" y="3933825"/>
            <a:ext cx="573405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CN" sz="3200" b="1">
                <a:solidFill>
                  <a:srgbClr val="000000"/>
                </a:solidFill>
                <a:latin typeface="黑体" panose="02010609060101010101" pitchFamily="49" charset="-122"/>
                <a:ea typeface="黑体" panose="02010609060101010101" pitchFamily="49" charset="-122"/>
              </a:rPr>
              <a:t>3</a:t>
            </a:r>
            <a:r>
              <a:rPr kumimoji="1" lang="zh-CN" altLang="en-US" sz="3200" b="1">
                <a:solidFill>
                  <a:srgbClr val="000000"/>
                </a:solidFill>
                <a:latin typeface="黑体" panose="02010609060101010101" pitchFamily="49" charset="-122"/>
                <a:ea typeface="黑体" panose="02010609060101010101" pitchFamily="49" charset="-122"/>
              </a:rPr>
              <a:t>、如何改变电阻两端电压？</a:t>
            </a:r>
          </a:p>
        </p:txBody>
      </p:sp>
      <p:sp>
        <p:nvSpPr>
          <p:cNvPr id="8200" name="Rectangle 8"/>
          <p:cNvSpPr>
            <a:spLocks noChangeArrowheads="1"/>
          </p:cNvSpPr>
          <p:nvPr/>
        </p:nvSpPr>
        <p:spPr bwMode="auto">
          <a:xfrm>
            <a:off x="971550" y="4581525"/>
            <a:ext cx="5616575"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kumimoji="1" lang="en-US" altLang="zh-CN" sz="3200" b="1" dirty="0">
                <a:solidFill>
                  <a:srgbClr val="0000FF"/>
                </a:solidFill>
                <a:latin typeface="黑体" panose="02010609060101010101" pitchFamily="49" charset="-122"/>
                <a:ea typeface="黑体" panose="02010609060101010101" pitchFamily="49" charset="-122"/>
              </a:rPr>
              <a:t>   </a:t>
            </a:r>
            <a:r>
              <a:rPr kumimoji="1" lang="zh-CN" altLang="en-US" sz="3200" b="1" dirty="0">
                <a:solidFill>
                  <a:srgbClr val="0000FF"/>
                </a:solidFill>
                <a:latin typeface="黑体" panose="02010609060101010101" pitchFamily="49" charset="-122"/>
                <a:ea typeface="黑体" panose="02010609060101010101" pitchFamily="49" charset="-122"/>
              </a:rPr>
              <a:t>可以改变电池个数。</a:t>
            </a:r>
          </a:p>
          <a:p>
            <a:pPr fontAlgn="base">
              <a:spcBef>
                <a:spcPct val="0"/>
              </a:spcBef>
              <a:spcAft>
                <a:spcPct val="0"/>
              </a:spcAft>
            </a:pPr>
            <a:r>
              <a:rPr kumimoji="1" lang="zh-CN" altLang="en-US" sz="3200" b="1" dirty="0">
                <a:solidFill>
                  <a:srgbClr val="0000FF"/>
                </a:solidFill>
                <a:latin typeface="黑体" panose="02010609060101010101" pitchFamily="49" charset="-122"/>
                <a:ea typeface="黑体" panose="02010609060101010101" pitchFamily="49" charset="-122"/>
              </a:rPr>
              <a:t>   也可以使用滑动变阻器。</a:t>
            </a:r>
          </a:p>
        </p:txBody>
      </p:sp>
    </p:spTree>
    <p:extLst>
      <p:ext uri="{BB962C8B-B14F-4D97-AF65-F5344CB8AC3E}">
        <p14:creationId xmlns="" xmlns:p14="http://schemas.microsoft.com/office/powerpoint/2010/main" val="10415106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ChangeArrowheads="1"/>
          </p:cNvSpPr>
          <p:nvPr/>
        </p:nvSpPr>
        <p:spPr bwMode="auto">
          <a:xfrm>
            <a:off x="966216" y="616014"/>
            <a:ext cx="7696200" cy="5794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kumimoji="1" lang="en-US" altLang="zh-CN" sz="3200" b="1" dirty="0">
                <a:solidFill>
                  <a:srgbClr val="000000"/>
                </a:solidFill>
                <a:latin typeface="黑体" panose="02010609060101010101" pitchFamily="49" charset="-122"/>
                <a:ea typeface="黑体" panose="02010609060101010101" pitchFamily="49" charset="-122"/>
              </a:rPr>
              <a:t>4</a:t>
            </a:r>
            <a:r>
              <a:rPr kumimoji="1" lang="zh-CN" altLang="en-US" sz="3200" b="1" dirty="0">
                <a:solidFill>
                  <a:srgbClr val="000000"/>
                </a:solidFill>
                <a:latin typeface="黑体" panose="02010609060101010101" pitchFamily="49" charset="-122"/>
                <a:ea typeface="黑体" panose="02010609060101010101" pitchFamily="49" charset="-122"/>
              </a:rPr>
              <a:t>、哪种方法更好呢？为什么？</a:t>
            </a:r>
          </a:p>
        </p:txBody>
      </p:sp>
      <p:sp>
        <p:nvSpPr>
          <p:cNvPr id="9220" name="Rectangle 4"/>
          <p:cNvSpPr>
            <a:spLocks noChangeArrowheads="1"/>
          </p:cNvSpPr>
          <p:nvPr/>
        </p:nvSpPr>
        <p:spPr bwMode="auto">
          <a:xfrm>
            <a:off x="645922" y="1461580"/>
            <a:ext cx="7993063" cy="378565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kumimoji="1" lang="en-US" altLang="zh-CN" sz="2000" b="1" dirty="0">
                <a:solidFill>
                  <a:srgbClr val="FF0000"/>
                </a:solidFill>
                <a:latin typeface="黑体" panose="02010609060101010101" pitchFamily="49" charset="-122"/>
                <a:ea typeface="黑体" panose="02010609060101010101" pitchFamily="49" charset="-122"/>
              </a:rPr>
              <a:t>    </a:t>
            </a:r>
            <a:r>
              <a:rPr kumimoji="1" lang="zh-CN" altLang="en-US" sz="2400" b="1" dirty="0">
                <a:solidFill>
                  <a:srgbClr val="FF0000"/>
                </a:solidFill>
                <a:latin typeface="黑体" panose="02010609060101010101" pitchFamily="49" charset="-122"/>
                <a:ea typeface="黑体" panose="02010609060101010101" pitchFamily="49" charset="-122"/>
              </a:rPr>
              <a:t>使用滑动变阻器方法更好，理由是</a:t>
            </a:r>
            <a:r>
              <a:rPr kumimoji="1" lang="zh-CN" altLang="en-US" sz="2400" b="1" dirty="0" smtClean="0">
                <a:solidFill>
                  <a:srgbClr val="FF0000"/>
                </a:solidFill>
                <a:latin typeface="黑体" panose="02010609060101010101" pitchFamily="49" charset="-122"/>
                <a:ea typeface="黑体" panose="02010609060101010101" pitchFamily="49" charset="-122"/>
              </a:rPr>
              <a:t>：</a:t>
            </a:r>
            <a:endParaRPr kumimoji="1" lang="en-US" altLang="zh-CN" sz="2400" b="1" dirty="0" smtClean="0">
              <a:solidFill>
                <a:srgbClr val="FF0000"/>
              </a:solidFill>
              <a:latin typeface="黑体" panose="02010609060101010101" pitchFamily="49" charset="-122"/>
              <a:ea typeface="黑体" panose="02010609060101010101" pitchFamily="49" charset="-122"/>
            </a:endParaRPr>
          </a:p>
          <a:p>
            <a:pPr fontAlgn="base">
              <a:spcBef>
                <a:spcPct val="0"/>
              </a:spcBef>
              <a:spcAft>
                <a:spcPct val="0"/>
              </a:spcAft>
            </a:pPr>
            <a:endParaRPr kumimoji="1" lang="zh-CN" altLang="en-US" sz="2400" b="1" dirty="0">
              <a:solidFill>
                <a:srgbClr val="FF0000"/>
              </a:solidFill>
              <a:latin typeface="黑体" panose="02010609060101010101" pitchFamily="49" charset="-122"/>
              <a:ea typeface="黑体" panose="02010609060101010101" pitchFamily="49" charset="-122"/>
            </a:endParaRPr>
          </a:p>
          <a:p>
            <a:pPr fontAlgn="base">
              <a:spcBef>
                <a:spcPct val="0"/>
              </a:spcBef>
              <a:spcAft>
                <a:spcPct val="0"/>
              </a:spcAft>
            </a:pPr>
            <a:r>
              <a:rPr kumimoji="1" lang="zh-CN" altLang="en-US" sz="2400" b="1" dirty="0">
                <a:solidFill>
                  <a:srgbClr val="0000FF"/>
                </a:solidFill>
                <a:latin typeface="Times New Roman" panose="02020603050405020304" pitchFamily="18" charset="0"/>
              </a:rPr>
              <a:t>      ①从操作方面评估：更换电池个数操作不便；使用滑动变阻器不需拆装电路，操作简便，更加灵活。</a:t>
            </a:r>
          </a:p>
          <a:p>
            <a:pPr fontAlgn="base">
              <a:spcBef>
                <a:spcPct val="0"/>
              </a:spcBef>
              <a:spcAft>
                <a:spcPct val="0"/>
              </a:spcAft>
            </a:pPr>
            <a:r>
              <a:rPr kumimoji="1" lang="zh-CN" altLang="en-US" sz="2400" b="1" dirty="0">
                <a:solidFill>
                  <a:srgbClr val="0000FF"/>
                </a:solidFill>
                <a:latin typeface="Times New Roman" panose="02020603050405020304" pitchFamily="18" charset="0"/>
              </a:rPr>
              <a:t>      ②从安全方面评估：更换电池个数使电压成倍变化，容易烧坏电源或电表；使用滑动变阻器能起到保护电路作用。</a:t>
            </a:r>
          </a:p>
          <a:p>
            <a:pPr fontAlgn="base">
              <a:spcBef>
                <a:spcPct val="0"/>
              </a:spcBef>
              <a:spcAft>
                <a:spcPct val="0"/>
              </a:spcAft>
            </a:pPr>
            <a:r>
              <a:rPr kumimoji="1" lang="zh-CN" altLang="en-US" sz="2400" b="1" dirty="0">
                <a:solidFill>
                  <a:srgbClr val="0000FF"/>
                </a:solidFill>
                <a:latin typeface="Times New Roman" panose="02020603050405020304" pitchFamily="18" charset="0"/>
              </a:rPr>
              <a:t>      ③从收集数据方面评估：更换电池个数不能选取任意数据，结论存在特殊性；使用滑动变阻器可以选取任意数据，结论存在普遍性，也能减小实验误差。</a:t>
            </a:r>
          </a:p>
        </p:txBody>
      </p:sp>
    </p:spTree>
    <p:extLst>
      <p:ext uri="{BB962C8B-B14F-4D97-AF65-F5344CB8AC3E}">
        <p14:creationId xmlns="" xmlns:p14="http://schemas.microsoft.com/office/powerpoint/2010/main" val="41126171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711772" y="858647"/>
            <a:ext cx="304165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kumimoji="1" lang="en-US" altLang="zh-CN" sz="3200" b="1" dirty="0">
                <a:solidFill>
                  <a:srgbClr val="000000"/>
                </a:solidFill>
                <a:latin typeface="黑体" panose="02010609060101010101" pitchFamily="49" charset="-122"/>
                <a:ea typeface="黑体" panose="02010609060101010101" pitchFamily="49" charset="-122"/>
              </a:rPr>
              <a:t> 5</a:t>
            </a:r>
            <a:r>
              <a:rPr kumimoji="1" lang="zh-CN" altLang="en-US" sz="3200" b="1" dirty="0">
                <a:solidFill>
                  <a:srgbClr val="000000"/>
                </a:solidFill>
                <a:latin typeface="黑体" panose="02010609060101010101" pitchFamily="49" charset="-122"/>
                <a:ea typeface="黑体" panose="02010609060101010101" pitchFamily="49" charset="-122"/>
              </a:rPr>
              <a:t>、实验电路图</a:t>
            </a:r>
          </a:p>
        </p:txBody>
      </p:sp>
      <p:sp>
        <p:nvSpPr>
          <p:cNvPr id="10244" name="Text Box 4"/>
          <p:cNvSpPr txBox="1">
            <a:spLocks noChangeArrowheads="1"/>
          </p:cNvSpPr>
          <p:nvPr/>
        </p:nvSpPr>
        <p:spPr bwMode="auto">
          <a:xfrm>
            <a:off x="1384300" y="1116013"/>
            <a:ext cx="184150" cy="64135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endParaRPr lang="zh-CN" altLang="zh-CN" sz="3600" b="1">
              <a:solidFill>
                <a:srgbClr val="000000"/>
              </a:solidFill>
            </a:endParaRPr>
          </a:p>
        </p:txBody>
      </p:sp>
      <p:sp>
        <p:nvSpPr>
          <p:cNvPr id="10245" name="Text Box 5"/>
          <p:cNvSpPr txBox="1">
            <a:spLocks noChangeArrowheads="1"/>
          </p:cNvSpPr>
          <p:nvPr/>
        </p:nvSpPr>
        <p:spPr bwMode="auto">
          <a:xfrm>
            <a:off x="790512" y="2846197"/>
            <a:ext cx="6719887" cy="65246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fontAlgn="base">
              <a:lnSpc>
                <a:spcPct val="115000"/>
              </a:lnSpc>
              <a:spcBef>
                <a:spcPct val="0"/>
              </a:spcBef>
              <a:spcAft>
                <a:spcPct val="0"/>
              </a:spcAft>
            </a:pPr>
            <a:r>
              <a:rPr lang="en-US" altLang="zh-CN" sz="3200" b="1" dirty="0">
                <a:solidFill>
                  <a:srgbClr val="000000"/>
                </a:solidFill>
                <a:ea typeface="黑体" panose="02010609060101010101" pitchFamily="49" charset="-122"/>
              </a:rPr>
              <a:t>6</a:t>
            </a:r>
            <a:r>
              <a:rPr lang="zh-CN" altLang="en-US" sz="3200" b="1" dirty="0">
                <a:solidFill>
                  <a:srgbClr val="000000"/>
                </a:solidFill>
                <a:ea typeface="黑体" panose="02010609060101010101" pitchFamily="49" charset="-122"/>
              </a:rPr>
              <a:t>、连接电路应注意的问题</a:t>
            </a:r>
          </a:p>
        </p:txBody>
      </p:sp>
      <p:sp>
        <p:nvSpPr>
          <p:cNvPr id="10246" name="Text Box 6"/>
          <p:cNvSpPr txBox="1">
            <a:spLocks noChangeArrowheads="1"/>
          </p:cNvSpPr>
          <p:nvPr/>
        </p:nvSpPr>
        <p:spPr bwMode="auto">
          <a:xfrm>
            <a:off x="827088" y="3687763"/>
            <a:ext cx="6432550" cy="7493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fontAlgn="base">
              <a:lnSpc>
                <a:spcPct val="180000"/>
              </a:lnSpc>
              <a:spcBef>
                <a:spcPct val="0"/>
              </a:spcBef>
              <a:spcAft>
                <a:spcPct val="0"/>
              </a:spcAft>
            </a:pPr>
            <a:r>
              <a:rPr lang="en-US" altLang="zh-CN" sz="2400" b="1" dirty="0">
                <a:solidFill>
                  <a:srgbClr val="000000"/>
                </a:solidFill>
                <a:ea typeface="黑体" panose="02010609060101010101" pitchFamily="49" charset="-122"/>
              </a:rPr>
              <a:t>●</a:t>
            </a:r>
            <a:r>
              <a:rPr lang="zh-CN" altLang="en-US" sz="2400" b="1" dirty="0">
                <a:solidFill>
                  <a:srgbClr val="000000"/>
                </a:solidFill>
                <a:ea typeface="黑体" panose="02010609060101010101" pitchFamily="49" charset="-122"/>
              </a:rPr>
              <a:t>开关应处于</a:t>
            </a:r>
            <a:r>
              <a:rPr lang="en-US" altLang="zh-CN" sz="2400" b="1" dirty="0">
                <a:solidFill>
                  <a:srgbClr val="000000"/>
                </a:solidFill>
                <a:ea typeface="黑体" panose="02010609060101010101" pitchFamily="49" charset="-122"/>
              </a:rPr>
              <a:t>_______</a:t>
            </a:r>
            <a:r>
              <a:rPr lang="zh-CN" altLang="en-US" sz="2400" b="1" dirty="0">
                <a:solidFill>
                  <a:srgbClr val="000000"/>
                </a:solidFill>
                <a:ea typeface="黑体" panose="02010609060101010101" pitchFamily="49" charset="-122"/>
              </a:rPr>
              <a:t>状态；</a:t>
            </a:r>
          </a:p>
        </p:txBody>
      </p:sp>
      <p:sp>
        <p:nvSpPr>
          <p:cNvPr id="10247" name="Text Box 7"/>
          <p:cNvSpPr txBox="1">
            <a:spLocks noChangeArrowheads="1"/>
          </p:cNvSpPr>
          <p:nvPr/>
        </p:nvSpPr>
        <p:spPr bwMode="auto">
          <a:xfrm>
            <a:off x="2919413" y="3789363"/>
            <a:ext cx="1292225" cy="519112"/>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zh-CN" altLang="en-US" sz="2800" b="1">
                <a:solidFill>
                  <a:srgbClr val="FF3300"/>
                </a:solidFill>
              </a:rPr>
              <a:t>断开</a:t>
            </a:r>
          </a:p>
        </p:txBody>
      </p:sp>
      <p:sp>
        <p:nvSpPr>
          <p:cNvPr id="10248" name="Text Box 8"/>
          <p:cNvSpPr txBox="1">
            <a:spLocks noChangeArrowheads="1"/>
          </p:cNvSpPr>
          <p:nvPr/>
        </p:nvSpPr>
        <p:spPr bwMode="auto">
          <a:xfrm>
            <a:off x="4859338" y="4344988"/>
            <a:ext cx="1292225" cy="457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zh-CN" altLang="en-US" sz="2400" b="1">
                <a:solidFill>
                  <a:srgbClr val="FF3300"/>
                </a:solidFill>
              </a:rPr>
              <a:t>最大</a:t>
            </a:r>
          </a:p>
        </p:txBody>
      </p:sp>
      <p:sp>
        <p:nvSpPr>
          <p:cNvPr id="10249" name="Text Box 9"/>
          <p:cNvSpPr txBox="1">
            <a:spLocks noChangeArrowheads="1"/>
          </p:cNvSpPr>
          <p:nvPr/>
        </p:nvSpPr>
        <p:spPr bwMode="auto">
          <a:xfrm>
            <a:off x="4284663" y="4797425"/>
            <a:ext cx="1292225" cy="457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zh-CN" altLang="en-US" sz="2400" b="1">
                <a:solidFill>
                  <a:srgbClr val="FF3300"/>
                </a:solidFill>
              </a:rPr>
              <a:t>正负</a:t>
            </a:r>
          </a:p>
        </p:txBody>
      </p:sp>
      <p:sp>
        <p:nvSpPr>
          <p:cNvPr id="10250" name="Text Box 10"/>
          <p:cNvSpPr txBox="1">
            <a:spLocks noChangeArrowheads="1"/>
          </p:cNvSpPr>
          <p:nvPr/>
        </p:nvSpPr>
        <p:spPr bwMode="auto">
          <a:xfrm>
            <a:off x="3708400" y="5245100"/>
            <a:ext cx="1292225" cy="49371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fontAlgn="base">
              <a:lnSpc>
                <a:spcPct val="110000"/>
              </a:lnSpc>
              <a:spcBef>
                <a:spcPct val="0"/>
              </a:spcBef>
              <a:spcAft>
                <a:spcPct val="0"/>
              </a:spcAft>
            </a:pPr>
            <a:r>
              <a:rPr lang="zh-CN" altLang="en-US" sz="2400" b="1">
                <a:solidFill>
                  <a:srgbClr val="FF3300"/>
                </a:solidFill>
              </a:rPr>
              <a:t>量程</a:t>
            </a:r>
          </a:p>
        </p:txBody>
      </p:sp>
      <p:sp>
        <p:nvSpPr>
          <p:cNvPr id="10251" name="Rectangle 11"/>
          <p:cNvSpPr>
            <a:spLocks noChangeArrowheads="1"/>
          </p:cNvSpPr>
          <p:nvPr/>
        </p:nvSpPr>
        <p:spPr bwMode="auto">
          <a:xfrm>
            <a:off x="838200" y="4149725"/>
            <a:ext cx="8305800" cy="7493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lnSpc>
                <a:spcPct val="180000"/>
              </a:lnSpc>
              <a:spcBef>
                <a:spcPct val="50000"/>
              </a:spcBef>
              <a:spcAft>
                <a:spcPct val="0"/>
              </a:spcAft>
            </a:pPr>
            <a:r>
              <a:rPr lang="en-US" altLang="zh-CN" sz="2400" b="1">
                <a:solidFill>
                  <a:srgbClr val="000000"/>
                </a:solidFill>
              </a:rPr>
              <a:t>●</a:t>
            </a:r>
            <a:r>
              <a:rPr lang="zh-CN" altLang="en-US" sz="2400" b="1">
                <a:solidFill>
                  <a:srgbClr val="000000"/>
                </a:solidFill>
                <a:ea typeface="黑体" panose="02010609060101010101" pitchFamily="49" charset="-122"/>
              </a:rPr>
              <a:t>滑动变阻器的滑片处于阻值</a:t>
            </a:r>
            <a:r>
              <a:rPr lang="en-US" altLang="zh-CN" sz="2400" b="1">
                <a:solidFill>
                  <a:srgbClr val="000000"/>
                </a:solidFill>
                <a:ea typeface="黑体" panose="02010609060101010101" pitchFamily="49" charset="-122"/>
              </a:rPr>
              <a:t>____ </a:t>
            </a:r>
            <a:r>
              <a:rPr lang="zh-CN" altLang="en-US" sz="2400" b="1">
                <a:solidFill>
                  <a:srgbClr val="000000"/>
                </a:solidFill>
                <a:ea typeface="黑体" panose="02010609060101010101" pitchFamily="49" charset="-122"/>
              </a:rPr>
              <a:t>位置；</a:t>
            </a:r>
          </a:p>
        </p:txBody>
      </p:sp>
      <p:sp>
        <p:nvSpPr>
          <p:cNvPr id="10252" name="Rectangle 12"/>
          <p:cNvSpPr>
            <a:spLocks noChangeArrowheads="1"/>
          </p:cNvSpPr>
          <p:nvPr/>
        </p:nvSpPr>
        <p:spPr bwMode="auto">
          <a:xfrm>
            <a:off x="844550" y="4624388"/>
            <a:ext cx="5824538" cy="7493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lnSpc>
                <a:spcPct val="180000"/>
              </a:lnSpc>
              <a:spcBef>
                <a:spcPct val="50000"/>
              </a:spcBef>
              <a:spcAft>
                <a:spcPct val="0"/>
              </a:spcAft>
            </a:pPr>
            <a:r>
              <a:rPr lang="en-US" altLang="zh-CN" sz="2400" b="1">
                <a:solidFill>
                  <a:srgbClr val="000000"/>
                </a:solidFill>
              </a:rPr>
              <a:t>●</a:t>
            </a:r>
            <a:r>
              <a:rPr lang="zh-CN" altLang="en-US" sz="2400" b="1">
                <a:solidFill>
                  <a:srgbClr val="000000"/>
                </a:solidFill>
                <a:ea typeface="黑体" panose="02010609060101010101" pitchFamily="49" charset="-122"/>
              </a:rPr>
              <a:t>认清电压表、电流表的</a:t>
            </a:r>
            <a:r>
              <a:rPr lang="en-US" altLang="zh-CN" sz="2400" b="1">
                <a:solidFill>
                  <a:srgbClr val="000000"/>
                </a:solidFill>
                <a:ea typeface="黑体" panose="02010609060101010101" pitchFamily="49" charset="-122"/>
              </a:rPr>
              <a:t>_____</a:t>
            </a:r>
            <a:r>
              <a:rPr lang="zh-CN" altLang="en-US" sz="2400" b="1">
                <a:solidFill>
                  <a:srgbClr val="000000"/>
                </a:solidFill>
                <a:ea typeface="黑体" panose="02010609060101010101" pitchFamily="49" charset="-122"/>
              </a:rPr>
              <a:t>接线柱；</a:t>
            </a:r>
          </a:p>
        </p:txBody>
      </p:sp>
      <p:grpSp>
        <p:nvGrpSpPr>
          <p:cNvPr id="10253" name="Group 13"/>
          <p:cNvGrpSpPr>
            <a:grpSpLocks/>
          </p:cNvGrpSpPr>
          <p:nvPr/>
        </p:nvGrpSpPr>
        <p:grpSpPr bwMode="auto">
          <a:xfrm>
            <a:off x="4443709" y="630236"/>
            <a:ext cx="3105722" cy="2219427"/>
            <a:chOff x="2655" y="637"/>
            <a:chExt cx="2325" cy="1571"/>
          </a:xfrm>
        </p:grpSpPr>
        <p:graphicFrame>
          <p:nvGraphicFramePr>
            <p:cNvPr id="10254" name="Object 14"/>
            <p:cNvGraphicFramePr>
              <a:graphicFrameLocks noChangeAspect="1"/>
            </p:cNvGraphicFramePr>
            <p:nvPr/>
          </p:nvGraphicFramePr>
          <p:xfrm>
            <a:off x="2655" y="637"/>
            <a:ext cx="2325" cy="1500"/>
          </p:xfrm>
          <a:graphic>
            <a:graphicData uri="http://schemas.openxmlformats.org/presentationml/2006/ole">
              <p:oleObj spid="_x0000_s1026" name="位图图像" r:id="rId3" imgW="2657846" imgH="1714739" progId="PBrush">
                <p:embed/>
              </p:oleObj>
            </a:graphicData>
          </a:graphic>
        </p:graphicFrame>
        <p:sp>
          <p:nvSpPr>
            <p:cNvPr id="10255" name="Rectangle 15"/>
            <p:cNvSpPr>
              <a:spLocks noChangeArrowheads="1"/>
            </p:cNvSpPr>
            <p:nvPr/>
          </p:nvSpPr>
          <p:spPr bwMode="auto">
            <a:xfrm>
              <a:off x="4656" y="2016"/>
              <a:ext cx="240" cy="192"/>
            </a:xfrm>
            <a:prstGeom prst="rect">
              <a:avLst/>
            </a:prstGeom>
            <a:solidFill>
              <a:schemeClr val="bg1"/>
            </a:solidFill>
            <a:ln w="9525">
              <a:solidFill>
                <a:schemeClr val="bg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zh-CN" altLang="en-US">
                <a:solidFill>
                  <a:srgbClr val="000000"/>
                </a:solidFill>
              </a:endParaRPr>
            </a:p>
          </p:txBody>
        </p:sp>
        <p:sp>
          <p:nvSpPr>
            <p:cNvPr id="10256" name="Text Box 16"/>
            <p:cNvSpPr txBox="1">
              <a:spLocks noChangeArrowheads="1"/>
            </p:cNvSpPr>
            <p:nvPr/>
          </p:nvSpPr>
          <p:spPr bwMode="auto">
            <a:xfrm>
              <a:off x="3600" y="1936"/>
              <a:ext cx="384"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altLang="zh-CN">
                  <a:solidFill>
                    <a:srgbClr val="000000"/>
                  </a:solidFill>
                </a:rPr>
                <a:t>R</a:t>
              </a:r>
            </a:p>
          </p:txBody>
        </p:sp>
      </p:grpSp>
      <p:sp>
        <p:nvSpPr>
          <p:cNvPr id="10257" name="Rectangle 17"/>
          <p:cNvSpPr>
            <a:spLocks noChangeArrowheads="1"/>
          </p:cNvSpPr>
          <p:nvPr/>
        </p:nvSpPr>
        <p:spPr bwMode="auto">
          <a:xfrm>
            <a:off x="827088" y="5113338"/>
            <a:ext cx="5810250" cy="7493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lnSpc>
                <a:spcPct val="180000"/>
              </a:lnSpc>
              <a:spcBef>
                <a:spcPct val="50000"/>
              </a:spcBef>
              <a:spcAft>
                <a:spcPct val="0"/>
              </a:spcAft>
            </a:pPr>
            <a:r>
              <a:rPr lang="en-US" altLang="zh-CN" sz="2400" b="1">
                <a:solidFill>
                  <a:srgbClr val="000000"/>
                </a:solidFill>
              </a:rPr>
              <a:t>●</a:t>
            </a:r>
            <a:r>
              <a:rPr lang="zh-CN" altLang="en-US" sz="2400" b="1">
                <a:solidFill>
                  <a:srgbClr val="000000"/>
                </a:solidFill>
                <a:ea typeface="黑体" panose="02010609060101010101" pitchFamily="49" charset="-122"/>
              </a:rPr>
              <a:t>电压表、电流表的</a:t>
            </a:r>
            <a:r>
              <a:rPr lang="en-US" altLang="zh-CN" sz="2400" b="1">
                <a:solidFill>
                  <a:srgbClr val="000000"/>
                </a:solidFill>
                <a:ea typeface="黑体" panose="02010609060101010101" pitchFamily="49" charset="-122"/>
              </a:rPr>
              <a:t>______</a:t>
            </a:r>
            <a:r>
              <a:rPr lang="zh-CN" altLang="en-US" sz="2400" b="1">
                <a:solidFill>
                  <a:srgbClr val="000000"/>
                </a:solidFill>
                <a:ea typeface="黑体" panose="02010609060101010101" pitchFamily="49" charset="-122"/>
              </a:rPr>
              <a:t>选择要正确</a:t>
            </a:r>
            <a:r>
              <a:rPr lang="en-US" altLang="zh-CN" sz="2400" b="1">
                <a:solidFill>
                  <a:srgbClr val="000000"/>
                </a:solidFill>
                <a:ea typeface="黑体" panose="02010609060101010101" pitchFamily="49" charset="-122"/>
              </a:rPr>
              <a:t>.</a:t>
            </a:r>
          </a:p>
        </p:txBody>
      </p:sp>
    </p:spTree>
    <p:extLst>
      <p:ext uri="{BB962C8B-B14F-4D97-AF65-F5344CB8AC3E}">
        <p14:creationId xmlns="" xmlns:p14="http://schemas.microsoft.com/office/powerpoint/2010/main" val="16748320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44538" y="639191"/>
            <a:ext cx="6491287" cy="838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base">
              <a:spcBef>
                <a:spcPct val="0"/>
              </a:spcBef>
              <a:spcAft>
                <a:spcPct val="0"/>
              </a:spcAft>
            </a:pPr>
            <a:r>
              <a:rPr kumimoji="1" lang="en-US" altLang="zh-CN" sz="3200" b="1" dirty="0">
                <a:latin typeface="Times New Roman" panose="02020603050405020304" pitchFamily="18" charset="0"/>
                <a:ea typeface="黑体" panose="02010609060101010101" pitchFamily="49" charset="-122"/>
              </a:rPr>
              <a:t>7</a:t>
            </a:r>
            <a:r>
              <a:rPr kumimoji="1" lang="zh-CN" altLang="en-US" sz="3200" b="1" dirty="0">
                <a:latin typeface="Times New Roman" panose="02020603050405020304" pitchFamily="18" charset="0"/>
                <a:ea typeface="黑体" panose="02010609060101010101" pitchFamily="49" charset="-122"/>
              </a:rPr>
              <a:t>、设计记录数据表格并进行实验</a:t>
            </a:r>
          </a:p>
        </p:txBody>
      </p:sp>
      <p:graphicFrame>
        <p:nvGraphicFramePr>
          <p:cNvPr id="11267" name="Group 3"/>
          <p:cNvGraphicFramePr>
            <a:graphicFrameLocks noGrp="1"/>
          </p:cNvGraphicFramePr>
          <p:nvPr/>
        </p:nvGraphicFramePr>
        <p:xfrm>
          <a:off x="990600" y="2590800"/>
          <a:ext cx="7620000" cy="2146301"/>
        </p:xfrm>
        <a:graphic>
          <a:graphicData uri="http://schemas.openxmlformats.org/drawingml/2006/table">
            <a:tbl>
              <a:tblPr/>
              <a:tblGrid>
                <a:gridCol w="1905000"/>
                <a:gridCol w="1906588"/>
                <a:gridCol w="1905000"/>
                <a:gridCol w="1903412"/>
              </a:tblGrid>
              <a:tr h="706438">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en-US"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次　数</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2</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3</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719138">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en-US"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电压</a:t>
                      </a:r>
                      <a:r>
                        <a:rPr kumimoji="0" lang="en-US" alt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/V</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720725">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en-US"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电流</a:t>
                      </a:r>
                      <a:r>
                        <a:rPr kumimoji="0" lang="en-US" alt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/A</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zh-CN" altLang="zh-CN" sz="32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1289" name="Rectangle 25"/>
          <p:cNvSpPr>
            <a:spLocks noChangeArrowheads="1"/>
          </p:cNvSpPr>
          <p:nvPr/>
        </p:nvSpPr>
        <p:spPr bwMode="auto">
          <a:xfrm>
            <a:off x="1143000" y="1851025"/>
            <a:ext cx="746760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81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n-US" altLang="zh-CN" sz="3200" b="1">
                <a:solidFill>
                  <a:srgbClr val="000000"/>
                </a:solidFill>
                <a:ea typeface="黑体" panose="02010609060101010101" pitchFamily="49" charset="-122"/>
              </a:rPr>
              <a:t>R</a:t>
            </a:r>
            <a:r>
              <a:rPr lang="zh-CN" altLang="en-US" sz="3200" b="1">
                <a:solidFill>
                  <a:srgbClr val="000000"/>
                </a:solidFill>
                <a:ea typeface="黑体" panose="02010609060101010101" pitchFamily="49" charset="-122"/>
              </a:rPr>
              <a:t>＝</a:t>
            </a:r>
            <a:r>
              <a:rPr lang="en-US" altLang="zh-CN" sz="3200" b="1" u="sng">
                <a:solidFill>
                  <a:srgbClr val="000000"/>
                </a:solidFill>
                <a:ea typeface="黑体" panose="02010609060101010101" pitchFamily="49" charset="-122"/>
              </a:rPr>
              <a:t>___</a:t>
            </a:r>
            <a:r>
              <a:rPr lang="en-US" altLang="zh-CN" sz="3200" b="1">
                <a:solidFill>
                  <a:srgbClr val="000000"/>
                </a:solidFill>
                <a:ea typeface="黑体" panose="02010609060101010101" pitchFamily="49" charset="-122"/>
              </a:rPr>
              <a:t>Ω  </a:t>
            </a:r>
            <a:r>
              <a:rPr lang="en-US" altLang="zh-CN" sz="2400" b="1">
                <a:solidFill>
                  <a:srgbClr val="000000"/>
                </a:solidFill>
                <a:ea typeface="黑体" panose="02010609060101010101" pitchFamily="49" charset="-122"/>
              </a:rPr>
              <a:t>(</a:t>
            </a:r>
            <a:r>
              <a:rPr lang="zh-CN" altLang="en-US" sz="2400" b="1">
                <a:solidFill>
                  <a:srgbClr val="000000"/>
                </a:solidFill>
                <a:ea typeface="黑体" panose="02010609060101010101" pitchFamily="49" charset="-122"/>
              </a:rPr>
              <a:t>填入你实验中使用的定值电阻的阻值）</a:t>
            </a:r>
          </a:p>
        </p:txBody>
      </p:sp>
    </p:spTree>
    <p:extLst>
      <p:ext uri="{BB962C8B-B14F-4D97-AF65-F5344CB8AC3E}">
        <p14:creationId xmlns="" xmlns:p14="http://schemas.microsoft.com/office/powerpoint/2010/main" val="26192482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735394" y="383159"/>
            <a:ext cx="6491287" cy="838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fontAlgn="base">
              <a:spcBef>
                <a:spcPct val="0"/>
              </a:spcBef>
              <a:spcAft>
                <a:spcPct val="0"/>
              </a:spcAft>
            </a:pPr>
            <a:r>
              <a:rPr kumimoji="1" lang="en-US" altLang="zh-CN" sz="3200" b="1" dirty="0" smtClean="0">
                <a:latin typeface="Times New Roman" panose="02020603050405020304" pitchFamily="18" charset="0"/>
                <a:ea typeface="黑体" panose="02010609060101010101" pitchFamily="49" charset="-122"/>
              </a:rPr>
              <a:t>8</a:t>
            </a:r>
            <a:r>
              <a:rPr kumimoji="1" lang="zh-CN" altLang="en-US" sz="3200" b="1" dirty="0" smtClean="0">
                <a:latin typeface="Times New Roman" panose="02020603050405020304" pitchFamily="18" charset="0"/>
                <a:ea typeface="黑体" panose="02010609060101010101" pitchFamily="49" charset="-122"/>
              </a:rPr>
              <a:t>、</a:t>
            </a:r>
            <a:r>
              <a:rPr kumimoji="1" lang="zh-CN" altLang="en-US" sz="3200" b="1" dirty="0">
                <a:latin typeface="Times New Roman" panose="02020603050405020304" pitchFamily="18" charset="0"/>
                <a:ea typeface="黑体" panose="02010609060101010101" pitchFamily="49" charset="-122"/>
              </a:rPr>
              <a:t>根据记录的数据作曲线图</a:t>
            </a:r>
          </a:p>
        </p:txBody>
      </p:sp>
      <p:grpSp>
        <p:nvGrpSpPr>
          <p:cNvPr id="12292" name="Group 4"/>
          <p:cNvGrpSpPr>
            <a:grpSpLocks/>
          </p:cNvGrpSpPr>
          <p:nvPr/>
        </p:nvGrpSpPr>
        <p:grpSpPr bwMode="auto">
          <a:xfrm>
            <a:off x="785495" y="1237615"/>
            <a:ext cx="6048375" cy="3600450"/>
            <a:chOff x="3554" y="8451"/>
            <a:chExt cx="3897" cy="3567"/>
          </a:xfrm>
        </p:grpSpPr>
        <p:sp>
          <p:nvSpPr>
            <p:cNvPr id="12293" name="Line 5"/>
            <p:cNvSpPr>
              <a:spLocks noChangeShapeType="1"/>
            </p:cNvSpPr>
            <p:nvPr/>
          </p:nvSpPr>
          <p:spPr bwMode="auto">
            <a:xfrm>
              <a:off x="4050" y="11340"/>
              <a:ext cx="2942" cy="0"/>
            </a:xfrm>
            <a:prstGeom prst="line">
              <a:avLst/>
            </a:prstGeom>
            <a:noFill/>
            <a:ln w="12700">
              <a:solidFill>
                <a:srgbClr val="000000"/>
              </a:solidFill>
              <a:round/>
              <a:headEnd/>
              <a:tailEnd type="triangle" w="med" len="me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grpSp>
          <p:nvGrpSpPr>
            <p:cNvPr id="12294" name="Group 6"/>
            <p:cNvGrpSpPr>
              <a:grpSpLocks/>
            </p:cNvGrpSpPr>
            <p:nvPr/>
          </p:nvGrpSpPr>
          <p:grpSpPr bwMode="auto">
            <a:xfrm>
              <a:off x="4050" y="8734"/>
              <a:ext cx="2077" cy="2606"/>
              <a:chOff x="0" y="0"/>
              <a:chExt cx="1728" cy="2208"/>
            </a:xfrm>
          </p:grpSpPr>
          <p:sp>
            <p:nvSpPr>
              <p:cNvPr id="12295" name="Line 7"/>
              <p:cNvSpPr>
                <a:spLocks noChangeShapeType="1"/>
              </p:cNvSpPr>
              <p:nvPr/>
            </p:nvSpPr>
            <p:spPr bwMode="auto">
              <a:xfrm flipV="1">
                <a:off x="0" y="0"/>
                <a:ext cx="0" cy="2208"/>
              </a:xfrm>
              <a:prstGeom prst="line">
                <a:avLst/>
              </a:prstGeom>
              <a:noFill/>
              <a:ln w="12700">
                <a:solidFill>
                  <a:srgbClr val="000000"/>
                </a:solidFill>
                <a:round/>
                <a:headEnd/>
                <a:tailEnd type="triangle" w="med" len="me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sp>
            <p:nvSpPr>
              <p:cNvPr id="12296" name="Line 8"/>
              <p:cNvSpPr>
                <a:spLocks noChangeShapeType="1"/>
              </p:cNvSpPr>
              <p:nvPr/>
            </p:nvSpPr>
            <p:spPr bwMode="auto">
              <a:xfrm>
                <a:off x="432" y="2112"/>
                <a:ext cx="0" cy="96"/>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sp>
            <p:nvSpPr>
              <p:cNvPr id="12297" name="Line 9"/>
              <p:cNvSpPr>
                <a:spLocks noChangeShapeType="1"/>
              </p:cNvSpPr>
              <p:nvPr/>
            </p:nvSpPr>
            <p:spPr bwMode="auto">
              <a:xfrm>
                <a:off x="864" y="2112"/>
                <a:ext cx="0" cy="96"/>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sp>
            <p:nvSpPr>
              <p:cNvPr id="12298" name="Line 10"/>
              <p:cNvSpPr>
                <a:spLocks noChangeShapeType="1"/>
              </p:cNvSpPr>
              <p:nvPr/>
            </p:nvSpPr>
            <p:spPr bwMode="auto">
              <a:xfrm>
                <a:off x="1296" y="2112"/>
                <a:ext cx="0" cy="96"/>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sp>
            <p:nvSpPr>
              <p:cNvPr id="12299" name="Line 11"/>
              <p:cNvSpPr>
                <a:spLocks noChangeShapeType="1"/>
              </p:cNvSpPr>
              <p:nvPr/>
            </p:nvSpPr>
            <p:spPr bwMode="auto">
              <a:xfrm>
                <a:off x="1728" y="2112"/>
                <a:ext cx="0" cy="96"/>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sp>
            <p:nvSpPr>
              <p:cNvPr id="12300" name="Line 12"/>
              <p:cNvSpPr>
                <a:spLocks noChangeShapeType="1"/>
              </p:cNvSpPr>
              <p:nvPr/>
            </p:nvSpPr>
            <p:spPr bwMode="auto">
              <a:xfrm>
                <a:off x="0" y="1776"/>
                <a:ext cx="96" cy="0"/>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sp>
            <p:nvSpPr>
              <p:cNvPr id="12301" name="Line 13"/>
              <p:cNvSpPr>
                <a:spLocks noChangeShapeType="1"/>
              </p:cNvSpPr>
              <p:nvPr/>
            </p:nvSpPr>
            <p:spPr bwMode="auto">
              <a:xfrm>
                <a:off x="0" y="960"/>
                <a:ext cx="96" cy="0"/>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sp>
            <p:nvSpPr>
              <p:cNvPr id="12302" name="Line 14"/>
              <p:cNvSpPr>
                <a:spLocks noChangeShapeType="1"/>
              </p:cNvSpPr>
              <p:nvPr/>
            </p:nvSpPr>
            <p:spPr bwMode="auto">
              <a:xfrm>
                <a:off x="0" y="1344"/>
                <a:ext cx="96" cy="0"/>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sp>
            <p:nvSpPr>
              <p:cNvPr id="12303" name="Line 15"/>
              <p:cNvSpPr>
                <a:spLocks noChangeShapeType="1"/>
              </p:cNvSpPr>
              <p:nvPr/>
            </p:nvSpPr>
            <p:spPr bwMode="auto">
              <a:xfrm>
                <a:off x="0" y="624"/>
                <a:ext cx="96" cy="0"/>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a:lstStyle/>
              <a:p>
                <a:pPr fontAlgn="base">
                  <a:spcBef>
                    <a:spcPct val="0"/>
                  </a:spcBef>
                  <a:spcAft>
                    <a:spcPct val="0"/>
                  </a:spcAft>
                </a:pPr>
                <a:endParaRPr lang="zh-CN" altLang="en-US">
                  <a:solidFill>
                    <a:srgbClr val="000000"/>
                  </a:solidFill>
                </a:endParaRPr>
              </a:p>
            </p:txBody>
          </p:sp>
        </p:grpSp>
        <p:sp>
          <p:nvSpPr>
            <p:cNvPr id="12304" name="Text Box 16"/>
            <p:cNvSpPr txBox="1">
              <a:spLocks noChangeArrowheads="1"/>
            </p:cNvSpPr>
            <p:nvPr/>
          </p:nvSpPr>
          <p:spPr bwMode="auto">
            <a:xfrm>
              <a:off x="3704" y="8451"/>
              <a:ext cx="577" cy="307"/>
            </a:xfrm>
            <a:prstGeom prst="rect">
              <a:avLst/>
            </a:prstGeom>
            <a:noFill/>
            <a:ln>
              <a:noFill/>
            </a:ln>
            <a:extLst>
              <a:ext uri="{909E8E84-426E-40DD-AFC4-6F175D3DCCD1}">
                <a14:hiddenFill xmlns="" xmlns:a14="http://schemas.microsoft.com/office/drawing/2010/main">
                  <a:solidFill>
                    <a:srgbClr val="00CC99"/>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just" fontAlgn="base">
                <a:spcBef>
                  <a:spcPct val="0"/>
                </a:spcBef>
                <a:spcAft>
                  <a:spcPct val="0"/>
                </a:spcAft>
              </a:pPr>
              <a:r>
                <a:rPr kumimoji="1" lang="en-US" altLang="zh-CN" sz="2400" b="1">
                  <a:solidFill>
                    <a:srgbClr val="FF3300"/>
                  </a:solidFill>
                  <a:latin typeface="Times New Roman" panose="02020603050405020304" pitchFamily="18" charset="0"/>
                </a:rPr>
                <a:t>U/V</a:t>
              </a:r>
              <a:endParaRPr kumimoji="1" lang="en-US" altLang="zh-CN" sz="2400">
                <a:solidFill>
                  <a:srgbClr val="000000"/>
                </a:solidFill>
                <a:latin typeface="Times New Roman" panose="02020603050405020304" pitchFamily="18" charset="0"/>
              </a:endParaRPr>
            </a:p>
          </p:txBody>
        </p:sp>
        <p:sp>
          <p:nvSpPr>
            <p:cNvPr id="12305" name="Text Box 17"/>
            <p:cNvSpPr txBox="1">
              <a:spLocks noChangeArrowheads="1"/>
            </p:cNvSpPr>
            <p:nvPr/>
          </p:nvSpPr>
          <p:spPr bwMode="auto">
            <a:xfrm>
              <a:off x="6874" y="11423"/>
              <a:ext cx="577" cy="308"/>
            </a:xfrm>
            <a:prstGeom prst="rect">
              <a:avLst/>
            </a:prstGeom>
            <a:noFill/>
            <a:ln>
              <a:noFill/>
            </a:ln>
            <a:extLst>
              <a:ext uri="{909E8E84-426E-40DD-AFC4-6F175D3DCCD1}">
                <a14:hiddenFill xmlns="" xmlns:a14="http://schemas.microsoft.com/office/drawing/2010/main">
                  <a:solidFill>
                    <a:srgbClr val="00CC99"/>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just" fontAlgn="base">
                <a:spcBef>
                  <a:spcPct val="0"/>
                </a:spcBef>
                <a:spcAft>
                  <a:spcPct val="0"/>
                </a:spcAft>
              </a:pPr>
              <a:r>
                <a:rPr kumimoji="1" lang="en-US" altLang="zh-CN" sz="2400" b="1">
                  <a:solidFill>
                    <a:srgbClr val="FF3300"/>
                  </a:solidFill>
                  <a:latin typeface="Times New Roman" panose="02020603050405020304" pitchFamily="18" charset="0"/>
                </a:rPr>
                <a:t>U/V</a:t>
              </a:r>
              <a:endParaRPr kumimoji="1" lang="en-US" altLang="zh-CN" sz="2400">
                <a:solidFill>
                  <a:srgbClr val="000000"/>
                </a:solidFill>
                <a:latin typeface="Times New Roman" panose="02020603050405020304" pitchFamily="18" charset="0"/>
              </a:endParaRPr>
            </a:p>
          </p:txBody>
        </p:sp>
        <p:sp>
          <p:nvSpPr>
            <p:cNvPr id="12306" name="Text Box 18"/>
            <p:cNvSpPr txBox="1">
              <a:spLocks noChangeArrowheads="1"/>
            </p:cNvSpPr>
            <p:nvPr/>
          </p:nvSpPr>
          <p:spPr bwMode="auto">
            <a:xfrm>
              <a:off x="3704" y="11340"/>
              <a:ext cx="346" cy="308"/>
            </a:xfrm>
            <a:prstGeom prst="rect">
              <a:avLst/>
            </a:prstGeom>
            <a:noFill/>
            <a:ln>
              <a:noFill/>
            </a:ln>
            <a:extLst>
              <a:ext uri="{909E8E84-426E-40DD-AFC4-6F175D3DCCD1}">
                <a14:hiddenFill xmlns="" xmlns:a14="http://schemas.microsoft.com/office/drawing/2010/main">
                  <a:solidFill>
                    <a:srgbClr val="00CC99"/>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just" fontAlgn="base">
                <a:spcBef>
                  <a:spcPct val="0"/>
                </a:spcBef>
                <a:spcAft>
                  <a:spcPct val="0"/>
                </a:spcAft>
              </a:pPr>
              <a:r>
                <a:rPr kumimoji="1" lang="en-US" altLang="zh-CN" sz="2400" b="1">
                  <a:solidFill>
                    <a:srgbClr val="FF3300"/>
                  </a:solidFill>
                  <a:latin typeface="Times New Roman" panose="02020603050405020304" pitchFamily="18" charset="0"/>
                </a:rPr>
                <a:t>O</a:t>
              </a:r>
              <a:endParaRPr kumimoji="1" lang="en-US" altLang="zh-CN" sz="2400">
                <a:solidFill>
                  <a:srgbClr val="000000"/>
                </a:solidFill>
                <a:latin typeface="Times New Roman" panose="02020603050405020304" pitchFamily="18" charset="0"/>
              </a:endParaRPr>
            </a:p>
          </p:txBody>
        </p:sp>
        <p:sp>
          <p:nvSpPr>
            <p:cNvPr id="12307" name="Text Box 19"/>
            <p:cNvSpPr txBox="1">
              <a:spLocks noChangeArrowheads="1"/>
            </p:cNvSpPr>
            <p:nvPr/>
          </p:nvSpPr>
          <p:spPr bwMode="auto">
            <a:xfrm>
              <a:off x="4154" y="8580"/>
              <a:ext cx="616" cy="375"/>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just" fontAlgn="base">
                <a:spcBef>
                  <a:spcPct val="0"/>
                </a:spcBef>
                <a:spcAft>
                  <a:spcPct val="0"/>
                </a:spcAft>
              </a:pPr>
              <a:endParaRPr kumimoji="1" lang="zh-CN" altLang="zh-CN" sz="2400">
                <a:solidFill>
                  <a:srgbClr val="000000"/>
                </a:solidFill>
                <a:latin typeface="Times New Roman" panose="02020603050405020304" pitchFamily="18" charset="0"/>
              </a:endParaRPr>
            </a:p>
          </p:txBody>
        </p:sp>
        <p:sp>
          <p:nvSpPr>
            <p:cNvPr id="12308" name="Text Box 20"/>
            <p:cNvSpPr txBox="1">
              <a:spLocks noChangeArrowheads="1"/>
            </p:cNvSpPr>
            <p:nvPr/>
          </p:nvSpPr>
          <p:spPr bwMode="auto">
            <a:xfrm>
              <a:off x="6644" y="11385"/>
              <a:ext cx="736" cy="42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just" fontAlgn="base">
                <a:spcBef>
                  <a:spcPct val="0"/>
                </a:spcBef>
                <a:spcAft>
                  <a:spcPct val="0"/>
                </a:spcAft>
              </a:pPr>
              <a:r>
                <a:rPr kumimoji="1" lang="en-US" altLang="zh-CN" sz="2400" b="1">
                  <a:solidFill>
                    <a:srgbClr val="FF0000"/>
                  </a:solidFill>
                  <a:latin typeface="Times New Roman" panose="02020603050405020304" pitchFamily="18" charset="0"/>
                </a:rPr>
                <a:t>I/A</a:t>
              </a:r>
            </a:p>
          </p:txBody>
        </p:sp>
        <p:sp>
          <p:nvSpPr>
            <p:cNvPr id="12309" name="Text Box 21"/>
            <p:cNvSpPr txBox="1">
              <a:spLocks noChangeArrowheads="1"/>
            </p:cNvSpPr>
            <p:nvPr/>
          </p:nvSpPr>
          <p:spPr bwMode="auto">
            <a:xfrm>
              <a:off x="3554" y="11292"/>
              <a:ext cx="480" cy="45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just" fontAlgn="base">
                <a:spcBef>
                  <a:spcPct val="0"/>
                </a:spcBef>
                <a:spcAft>
                  <a:spcPct val="0"/>
                </a:spcAft>
              </a:pPr>
              <a:r>
                <a:rPr kumimoji="1" lang="en-US" altLang="zh-CN" sz="2400" b="1">
                  <a:solidFill>
                    <a:srgbClr val="FF0000"/>
                  </a:solidFill>
                  <a:latin typeface="Times New Roman" panose="02020603050405020304" pitchFamily="18" charset="0"/>
                </a:rPr>
                <a:t>    O</a:t>
              </a:r>
            </a:p>
          </p:txBody>
        </p:sp>
        <p:sp>
          <p:nvSpPr>
            <p:cNvPr id="12310" name="Text Box 22"/>
            <p:cNvSpPr txBox="1">
              <a:spLocks noChangeArrowheads="1"/>
            </p:cNvSpPr>
            <p:nvPr/>
          </p:nvSpPr>
          <p:spPr bwMode="auto">
            <a:xfrm>
              <a:off x="4768" y="11583"/>
              <a:ext cx="1110" cy="435"/>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just" fontAlgn="base">
                <a:spcBef>
                  <a:spcPct val="0"/>
                </a:spcBef>
                <a:spcAft>
                  <a:spcPct val="0"/>
                </a:spcAft>
              </a:pPr>
              <a:r>
                <a:rPr kumimoji="1" lang="en-US" altLang="zh-CN" sz="2400" b="1">
                  <a:solidFill>
                    <a:srgbClr val="FF0000"/>
                  </a:solidFill>
                  <a:latin typeface="Times New Roman" panose="02020603050405020304" pitchFamily="18" charset="0"/>
                </a:rPr>
                <a:t>U-I</a:t>
              </a:r>
              <a:r>
                <a:rPr kumimoji="1" lang="zh-CN" altLang="en-US" sz="2400" b="1">
                  <a:solidFill>
                    <a:srgbClr val="FF0000"/>
                  </a:solidFill>
                  <a:latin typeface="Times New Roman" panose="02020603050405020304" pitchFamily="18" charset="0"/>
                </a:rPr>
                <a:t>图象</a:t>
              </a:r>
            </a:p>
          </p:txBody>
        </p:sp>
      </p:grpSp>
      <p:sp>
        <p:nvSpPr>
          <p:cNvPr id="23" name="Text Box 26"/>
          <p:cNvSpPr txBox="1">
            <a:spLocks noChangeArrowheads="1"/>
          </p:cNvSpPr>
          <p:nvPr/>
        </p:nvSpPr>
        <p:spPr bwMode="auto">
          <a:xfrm>
            <a:off x="707136" y="5004816"/>
            <a:ext cx="8153400" cy="1212850"/>
          </a:xfrm>
          <a:prstGeom prst="rect">
            <a:avLst/>
          </a:prstGeom>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Lst>
        </p:spPr>
        <p:style>
          <a:lnRef idx="1">
            <a:schemeClr val="accent5"/>
          </a:lnRef>
          <a:fillRef idx="3">
            <a:schemeClr val="accent5"/>
          </a:fillRef>
          <a:effectRef idx="2">
            <a:schemeClr val="accent5"/>
          </a:effectRef>
          <a:fontRef idx="minor">
            <a:schemeClr val="lt1"/>
          </a:fontRef>
        </p:style>
        <p:txBody>
          <a:bodyPr>
            <a:spAutoFit/>
          </a:bodyPr>
          <a:lstStyle/>
          <a:p>
            <a:pPr fontAlgn="base">
              <a:lnSpc>
                <a:spcPct val="115000"/>
              </a:lnSpc>
              <a:spcBef>
                <a:spcPct val="0"/>
              </a:spcBef>
              <a:spcAft>
                <a:spcPct val="0"/>
              </a:spcAft>
            </a:pPr>
            <a:r>
              <a:rPr lang="zh-CN" altLang="en-US" sz="3200" b="1" dirty="0" smtClean="0">
                <a:solidFill>
                  <a:srgbClr val="FF0000"/>
                </a:solidFill>
                <a:ea typeface="黑体" panose="02010609060101010101" pitchFamily="49" charset="-122"/>
              </a:rPr>
              <a:t>结论</a:t>
            </a:r>
            <a:r>
              <a:rPr lang="zh-CN" altLang="en-US" sz="3200" b="1" dirty="0">
                <a:solidFill>
                  <a:srgbClr val="FF0000"/>
                </a:solidFill>
                <a:ea typeface="黑体" panose="02010609060101010101" pitchFamily="49" charset="-122"/>
              </a:rPr>
              <a:t>：</a:t>
            </a:r>
            <a:r>
              <a:rPr lang="zh-CN" altLang="en-US" sz="3200" b="1" dirty="0">
                <a:solidFill>
                  <a:srgbClr val="000000"/>
                </a:solidFill>
                <a:ea typeface="黑体" panose="02010609060101010101" pitchFamily="49" charset="-122"/>
              </a:rPr>
              <a:t>在电阻一定时，导体中的电流跟导体两端的电压成正比。</a:t>
            </a:r>
          </a:p>
        </p:txBody>
      </p:sp>
    </p:spTree>
    <p:extLst>
      <p:ext uri="{BB962C8B-B14F-4D97-AF65-F5344CB8AC3E}">
        <p14:creationId xmlns="" xmlns:p14="http://schemas.microsoft.com/office/powerpoint/2010/main" val="20685824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ChangeArrowheads="1"/>
          </p:cNvSpPr>
          <p:nvPr/>
        </p:nvSpPr>
        <p:spPr bwMode="auto">
          <a:xfrm>
            <a:off x="1066800" y="1066800"/>
            <a:ext cx="769620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kumimoji="1" lang="en-US" altLang="zh-CN" sz="3200" b="1">
                <a:solidFill>
                  <a:srgbClr val="000000"/>
                </a:solidFill>
                <a:latin typeface="黑体" panose="02010609060101010101" pitchFamily="49" charset="-122"/>
                <a:ea typeface="黑体" panose="02010609060101010101" pitchFamily="49" charset="-122"/>
              </a:rPr>
              <a:t>1</a:t>
            </a:r>
            <a:r>
              <a:rPr kumimoji="1" lang="zh-CN" altLang="en-US" sz="3200" b="1">
                <a:solidFill>
                  <a:srgbClr val="000000"/>
                </a:solidFill>
                <a:latin typeface="黑体" panose="02010609060101010101" pitchFamily="49" charset="-122"/>
                <a:ea typeface="黑体" panose="02010609060101010101" pitchFamily="49" charset="-122"/>
              </a:rPr>
              <a:t>、如何探究电流和电阻的关系？</a:t>
            </a:r>
          </a:p>
        </p:txBody>
      </p:sp>
      <p:sp>
        <p:nvSpPr>
          <p:cNvPr id="13316" name="Rectangle 4"/>
          <p:cNvSpPr>
            <a:spLocks noChangeArrowheads="1"/>
          </p:cNvSpPr>
          <p:nvPr/>
        </p:nvSpPr>
        <p:spPr bwMode="auto">
          <a:xfrm>
            <a:off x="900113" y="1700213"/>
            <a:ext cx="73152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kumimoji="1" lang="en-US" altLang="zh-CN" sz="3200" b="1">
                <a:solidFill>
                  <a:srgbClr val="FF3300"/>
                </a:solidFill>
                <a:latin typeface="黑体" panose="02010609060101010101" pitchFamily="49" charset="-122"/>
                <a:ea typeface="黑体" panose="02010609060101010101" pitchFamily="49" charset="-122"/>
              </a:rPr>
              <a:t>    </a:t>
            </a:r>
            <a:r>
              <a:rPr kumimoji="1" lang="zh-CN" altLang="en-US" sz="3200" b="1">
                <a:solidFill>
                  <a:srgbClr val="FF3300"/>
                </a:solidFill>
                <a:latin typeface="黑体" panose="02010609060101010101" pitchFamily="49" charset="-122"/>
                <a:ea typeface="黑体" panose="02010609060101010101" pitchFamily="49" charset="-122"/>
              </a:rPr>
              <a:t>可以保持电压不变，改变电阻，再看电流怎么变化。</a:t>
            </a:r>
          </a:p>
        </p:txBody>
      </p:sp>
      <p:sp>
        <p:nvSpPr>
          <p:cNvPr id="13317" name="Text Box 5"/>
          <p:cNvSpPr txBox="1">
            <a:spLocks noChangeArrowheads="1"/>
          </p:cNvSpPr>
          <p:nvPr/>
        </p:nvSpPr>
        <p:spPr bwMode="auto">
          <a:xfrm>
            <a:off x="1042988" y="2781300"/>
            <a:ext cx="573405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CN" sz="3200" b="1">
                <a:solidFill>
                  <a:srgbClr val="000000"/>
                </a:solidFill>
                <a:latin typeface="黑体" panose="02010609060101010101" pitchFamily="49" charset="-122"/>
                <a:ea typeface="黑体" panose="02010609060101010101" pitchFamily="49" charset="-122"/>
              </a:rPr>
              <a:t>2</a:t>
            </a:r>
            <a:r>
              <a:rPr kumimoji="1" lang="zh-CN" altLang="en-US" sz="3200" b="1">
                <a:solidFill>
                  <a:srgbClr val="000000"/>
                </a:solidFill>
                <a:latin typeface="黑体" panose="02010609060101010101" pitchFamily="49" charset="-122"/>
                <a:ea typeface="黑体" panose="02010609060101010101" pitchFamily="49" charset="-122"/>
              </a:rPr>
              <a:t>、如何改变电阻？</a:t>
            </a:r>
          </a:p>
        </p:txBody>
      </p:sp>
      <p:sp>
        <p:nvSpPr>
          <p:cNvPr id="13318" name="Rectangle 6"/>
          <p:cNvSpPr>
            <a:spLocks noChangeArrowheads="1"/>
          </p:cNvSpPr>
          <p:nvPr/>
        </p:nvSpPr>
        <p:spPr bwMode="auto">
          <a:xfrm>
            <a:off x="900113" y="3357563"/>
            <a:ext cx="7127875" cy="5794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kumimoji="1" lang="en-US" altLang="zh-CN" sz="3200" b="1">
                <a:solidFill>
                  <a:srgbClr val="FF3300"/>
                </a:solidFill>
                <a:latin typeface="黑体" panose="02010609060101010101" pitchFamily="49" charset="-122"/>
                <a:ea typeface="黑体" panose="02010609060101010101" pitchFamily="49" charset="-122"/>
              </a:rPr>
              <a:t>   </a:t>
            </a:r>
            <a:r>
              <a:rPr kumimoji="1" lang="zh-CN" altLang="en-US" sz="3200" b="1">
                <a:solidFill>
                  <a:srgbClr val="FF3300"/>
                </a:solidFill>
                <a:latin typeface="黑体" panose="02010609060101010101" pitchFamily="49" charset="-122"/>
                <a:ea typeface="黑体" panose="02010609060101010101" pitchFamily="49" charset="-122"/>
              </a:rPr>
              <a:t>可以更换不同阻值的定值电阻。</a:t>
            </a:r>
          </a:p>
        </p:txBody>
      </p:sp>
      <p:sp>
        <p:nvSpPr>
          <p:cNvPr id="13319" name="Text Box 7"/>
          <p:cNvSpPr txBox="1">
            <a:spLocks noChangeArrowheads="1"/>
          </p:cNvSpPr>
          <p:nvPr/>
        </p:nvSpPr>
        <p:spPr bwMode="auto">
          <a:xfrm>
            <a:off x="1042988" y="3933825"/>
            <a:ext cx="573405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CN" sz="3200" b="1">
                <a:solidFill>
                  <a:srgbClr val="000000"/>
                </a:solidFill>
                <a:latin typeface="黑体" panose="02010609060101010101" pitchFamily="49" charset="-122"/>
                <a:ea typeface="黑体" panose="02010609060101010101" pitchFamily="49" charset="-122"/>
              </a:rPr>
              <a:t>3</a:t>
            </a:r>
            <a:r>
              <a:rPr kumimoji="1" lang="zh-CN" altLang="en-US" sz="3200" b="1">
                <a:solidFill>
                  <a:srgbClr val="000000"/>
                </a:solidFill>
                <a:latin typeface="黑体" panose="02010609060101010101" pitchFamily="49" charset="-122"/>
                <a:ea typeface="黑体" panose="02010609060101010101" pitchFamily="49" charset="-122"/>
              </a:rPr>
              <a:t>、如何保持电压不变？</a:t>
            </a:r>
          </a:p>
        </p:txBody>
      </p:sp>
      <p:sp>
        <p:nvSpPr>
          <p:cNvPr id="13320" name="Rectangle 8"/>
          <p:cNvSpPr>
            <a:spLocks noChangeArrowheads="1"/>
          </p:cNvSpPr>
          <p:nvPr/>
        </p:nvSpPr>
        <p:spPr bwMode="auto">
          <a:xfrm>
            <a:off x="971550" y="4581525"/>
            <a:ext cx="5616575"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kumimoji="1" lang="en-US" altLang="zh-CN" sz="3200" b="1">
                <a:solidFill>
                  <a:srgbClr val="FF3300"/>
                </a:solidFill>
                <a:latin typeface="黑体" panose="02010609060101010101" pitchFamily="49" charset="-122"/>
                <a:ea typeface="黑体" panose="02010609060101010101" pitchFamily="49" charset="-122"/>
              </a:rPr>
              <a:t>   </a:t>
            </a:r>
            <a:r>
              <a:rPr kumimoji="1" lang="zh-CN" altLang="en-US" sz="3200" b="1">
                <a:solidFill>
                  <a:srgbClr val="FF3300"/>
                </a:solidFill>
                <a:latin typeface="黑体" panose="02010609060101010101" pitchFamily="49" charset="-122"/>
                <a:ea typeface="黑体" panose="02010609060101010101" pitchFamily="49" charset="-122"/>
              </a:rPr>
              <a:t>可以使用滑动变阻器。</a:t>
            </a:r>
          </a:p>
        </p:txBody>
      </p:sp>
      <p:sp>
        <p:nvSpPr>
          <p:cNvPr id="9" name="Rectangle 27"/>
          <p:cNvSpPr>
            <a:spLocks noChangeArrowheads="1"/>
          </p:cNvSpPr>
          <p:nvPr/>
        </p:nvSpPr>
        <p:spPr bwMode="auto">
          <a:xfrm>
            <a:off x="353314" y="185928"/>
            <a:ext cx="8064500" cy="685800"/>
          </a:xfrm>
          <a:prstGeom prst="rect">
            <a:avLst/>
          </a:prstGeom>
          <a:solidFill>
            <a:srgbClr val="00B0F0"/>
          </a:solid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fontAlgn="base">
              <a:spcBef>
                <a:spcPct val="0"/>
              </a:spcBef>
              <a:spcAft>
                <a:spcPct val="0"/>
              </a:spcAft>
            </a:pPr>
            <a:r>
              <a:rPr kumimoji="1" lang="zh-CN" altLang="en-US" sz="4000" b="1" dirty="0">
                <a:solidFill>
                  <a:schemeClr val="bg1"/>
                </a:solidFill>
                <a:latin typeface="Times New Roman" panose="02020603050405020304" pitchFamily="18" charset="0"/>
                <a:ea typeface="黑体" panose="02010609060101010101" pitchFamily="49" charset="-122"/>
              </a:rPr>
              <a:t>实验探究二：电流与电阻的关系</a:t>
            </a:r>
          </a:p>
        </p:txBody>
      </p:sp>
    </p:spTree>
    <p:extLst>
      <p:ext uri="{BB962C8B-B14F-4D97-AF65-F5344CB8AC3E}">
        <p14:creationId xmlns="" xmlns:p14="http://schemas.microsoft.com/office/powerpoint/2010/main" val="6670996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814</Words>
  <Application>Microsoft Office PowerPoint</Application>
  <PresentationFormat>全屏显示(4:3)</PresentationFormat>
  <Paragraphs>119</Paragraphs>
  <Slides>15</Slides>
  <Notes>1</Notes>
  <HiddenSlides>0</HiddenSlides>
  <MMClips>0</MMClips>
  <ScaleCrop>false</ScaleCrop>
  <HeadingPairs>
    <vt:vector size="6" baseType="variant">
      <vt:variant>
        <vt:lpstr>主题</vt:lpstr>
      </vt:variant>
      <vt:variant>
        <vt:i4>2</vt:i4>
      </vt:variant>
      <vt:variant>
        <vt:lpstr>嵌入 OLE 服务器</vt:lpstr>
      </vt:variant>
      <vt:variant>
        <vt:i4>1</vt:i4>
      </vt:variant>
      <vt:variant>
        <vt:lpstr>幻灯片标题</vt:lpstr>
      </vt:variant>
      <vt:variant>
        <vt:i4>15</vt:i4>
      </vt:variant>
    </vt:vector>
  </HeadingPairs>
  <TitlesOfParts>
    <vt:vector size="18" baseType="lpstr">
      <vt:lpstr>Office 主题</vt:lpstr>
      <vt:lpstr>默认设计模板</vt:lpstr>
      <vt:lpstr>位图图像</vt:lpstr>
      <vt:lpstr>幻灯片 1</vt:lpstr>
      <vt:lpstr>一、课前回顾并提出猜想</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vector>
  </TitlesOfParts>
  <Company>微软中国</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China</cp:lastModifiedBy>
  <cp:revision>3</cp:revision>
  <dcterms:created xsi:type="dcterms:W3CDTF">2018-11-06T02:44:37Z</dcterms:created>
  <dcterms:modified xsi:type="dcterms:W3CDTF">2018-11-07T02:36:19Z</dcterms:modified>
</cp:coreProperties>
</file>