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3" r:id="rId2"/>
    <p:sldId id="345" r:id="rId3"/>
    <p:sldId id="347" r:id="rId4"/>
    <p:sldId id="346" r:id="rId5"/>
    <p:sldId id="314" r:id="rId6"/>
    <p:sldId id="316" r:id="rId7"/>
    <p:sldId id="317" r:id="rId8"/>
    <p:sldId id="318" r:id="rId9"/>
    <p:sldId id="319" r:id="rId10"/>
    <p:sldId id="34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49" r:id="rId19"/>
    <p:sldId id="327" r:id="rId20"/>
    <p:sldId id="328" r:id="rId21"/>
    <p:sldId id="350" r:id="rId22"/>
    <p:sldId id="351" r:id="rId23"/>
    <p:sldId id="353" r:id="rId24"/>
    <p:sldId id="354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55" r:id="rId39"/>
    <p:sldId id="356" r:id="rId40"/>
    <p:sldId id="357" r:id="rId41"/>
    <p:sldId id="358" r:id="rId42"/>
    <p:sldId id="359" r:id="rId43"/>
    <p:sldId id="343" r:id="rId44"/>
    <p:sldId id="344" r:id="rId4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6AAC1-5CDB-4FDD-BC9E-718E9828D3ED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24BC-C5AF-471E-9C3E-16C550F42B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D71DB-84B0-432A-B962-354890EA9EF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C90BC-EAB7-45A1-A6C0-BBA582A0E978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823D0-69CC-424C-94D9-41094DE9D9EA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823D0-69CC-424C-94D9-41094DE9D9EA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EFB33-A14E-4328-9C86-E4F9E69691A6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67810-F1F8-41A4-AC16-E5C373A1DA84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067810-F1F8-41A4-AC16-E5C373A1DA84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0650D-AE25-4B2A-8FEF-FD80EC2F2AE6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4CE09-9A08-4A29-9089-7BEFA8D12191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8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7477-9328-4F93-83E5-1F8C2B03D724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A484C-E619-498D-AB57-39355438F855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59E85-847C-4A95-802B-B7ABDCBFBB03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14F46-933E-4AE3-BCED-CE078F712CF7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39AC9-E70A-4D4F-B499-C16744A5CE7D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1D3ED-7466-47EC-A9B8-FBD2473CD9F1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3D619-13DD-48C0-ACD4-8331D1D23030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84A39-7B0E-4CA3-984C-935957447C27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53D3A-ED78-4E64-8D01-4244C5D9F52A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71B6A-44CD-4E98-8F1E-9721BC74A07A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959F1-D982-49FB-AFB0-DDD7883BE034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19D82-32E3-4ACB-AB91-3F82C8EDAFC4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2C743-4582-4E2E-9E83-B49C13D7DF7F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0072B-17AA-49D4-8413-D6490257BDE4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E33D2-87AE-4A68-947C-B92B6314871A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F40E-2653-46E2-9E47-A66341647D46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5376D0-C29C-48B6-A228-0D198811322A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3A6E5-F89E-4645-87BE-F54555648872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AAF4B3-E7D2-43DF-B03A-2097BD94D61E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AF1B2-DBE8-4737-BE93-A18BC15E98A7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C9B96-C0CC-468C-ADEE-E284B695EDCE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3.2&#29076;&#21270;&#21644;&#20957;&#22266;&#35838;&#20214;/www.xkb1.comjgk/&#26230;&#20307;&#30340;&#29076;&#21270;&#21644;&#20957;&#22266;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3.2&#29076;&#21270;&#21644;&#20957;&#22266;&#35838;&#20214;/www.xkb1.comjgk/&#38750;&#26230;&#20307;&#30340;&#29076;&#21270;&#21644;&#20957;&#22266;.sw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3.2&#29076;&#21270;&#21644;&#20957;&#22266;&#35838;&#20214;/www.xkb1.comjgk/&#26230;&#20307;&#30340;&#29076;&#21270;&#21644;&#20957;&#22266;.sw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35696" y="764704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CC0000"/>
                </a:solidFill>
                <a:latin typeface="微软雅黑" pitchFamily="34" charset="-122"/>
                <a:ea typeface="微软雅黑" pitchFamily="34" charset="-122"/>
              </a:rPr>
              <a:t>第二节 熔化和凝固</a:t>
            </a:r>
          </a:p>
        </p:txBody>
      </p:sp>
      <p:pic>
        <p:nvPicPr>
          <p:cNvPr id="118788" name="Picture 4" descr="http://p2.so.qhimgs1.com/bdr/_240_/t011c861f92889a2b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76864" cy="4899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63093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格桑</a:t>
            </a: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月日设计</a:t>
            </a:r>
            <a:endParaRPr lang="zh-CN" altLang="en-US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海波图片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0290" name="Picture 2" descr="http://p4.so.qhmsg.com/bdr/_240_/t01b2656c93de3134e9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043608" y="1332118"/>
            <a:ext cx="7344816" cy="552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520700" y="1528763"/>
            <a:ext cx="5923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微软雅黑" pitchFamily="34" charset="-122"/>
                <a:ea typeface="微软雅黑" pitchFamily="34" charset="-122"/>
              </a:rPr>
              <a:t>１．实验探究：海波</a:t>
            </a:r>
            <a:r>
              <a:rPr kumimoji="1" lang="zh-CN" altLang="en-US" sz="2800" b="1" dirty="0" smtClean="0">
                <a:latin typeface="微软雅黑" pitchFamily="34" charset="-122"/>
                <a:ea typeface="微软雅黑" pitchFamily="34" charset="-122"/>
              </a:rPr>
              <a:t>熔化</a:t>
            </a:r>
            <a:r>
              <a:rPr kumimoji="1" lang="en-US" altLang="zh-CN" sz="2800" b="1" dirty="0" smtClean="0">
                <a:latin typeface="微软雅黑" pitchFamily="34" charset="-122"/>
                <a:ea typeface="微软雅黑" pitchFamily="34" charset="-122"/>
              </a:rPr>
              <a:t>(flash)</a:t>
            </a:r>
            <a:endParaRPr kumimoji="1"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11600" y="2286000"/>
            <a:ext cx="1371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数据记录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12763" y="746125"/>
            <a:ext cx="1857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二、熔化</a:t>
            </a:r>
          </a:p>
        </p:txBody>
      </p:sp>
      <p:graphicFrame>
        <p:nvGraphicFramePr>
          <p:cNvPr id="8261" name="Group 69"/>
          <p:cNvGraphicFramePr>
            <a:graphicFrameLocks noGrp="1"/>
          </p:cNvGraphicFramePr>
          <p:nvPr/>
        </p:nvGraphicFramePr>
        <p:xfrm>
          <a:off x="514350" y="2857500"/>
          <a:ext cx="7800975" cy="2133600"/>
        </p:xfrm>
        <a:graphic>
          <a:graphicData uri="http://schemas.openxmlformats.org/drawingml/2006/table">
            <a:tbl>
              <a:tblPr/>
              <a:tblGrid>
                <a:gridCol w="733425"/>
                <a:gridCol w="500063"/>
                <a:gridCol w="442912"/>
                <a:gridCol w="485775"/>
                <a:gridCol w="471488"/>
                <a:gridCol w="554037"/>
                <a:gridCol w="469900"/>
                <a:gridCol w="512763"/>
                <a:gridCol w="512762"/>
                <a:gridCol w="595313"/>
                <a:gridCol w="485775"/>
                <a:gridCol w="706437"/>
                <a:gridCol w="685800"/>
                <a:gridCol w="644525"/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温度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(℃)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状态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1955800" y="4457700"/>
            <a:ext cx="77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固态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3851275" y="4437063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固液共存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6300788" y="4508500"/>
            <a:ext cx="72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液态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249" grpId="0"/>
      <p:bldP spid="8250" grpId="0"/>
      <p:bldP spid="82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8343" y="188640"/>
            <a:ext cx="5026025" cy="5070475"/>
            <a:chOff x="1650" y="266"/>
            <a:chExt cx="3166" cy="3194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1676" y="266"/>
              <a:ext cx="428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温度</a:t>
              </a:r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(℃)</a:t>
              </a:r>
              <a:endParaRPr lang="en-US" altLang="zh-CN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4334" y="3324"/>
              <a:ext cx="482" cy="13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时间</a:t>
              </a:r>
              <a:r>
                <a:rPr lang="en-US" altLang="zh-CN" sz="14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(m)</a:t>
              </a:r>
              <a:endParaRPr lang="en-US" altLang="zh-CN" sz="1400" b="1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3867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657" y="111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652" y="127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655" y="1415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653" y="155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650" y="169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655" y="1843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1652" y="198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1650" y="213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656" y="226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5" name="Line 15"/>
            <p:cNvSpPr>
              <a:spLocks noChangeShapeType="1"/>
            </p:cNvSpPr>
            <p:nvPr/>
          </p:nvSpPr>
          <p:spPr bwMode="auto">
            <a:xfrm>
              <a:off x="1657" y="240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6" name="Line 16"/>
            <p:cNvSpPr>
              <a:spLocks noChangeShapeType="1"/>
            </p:cNvSpPr>
            <p:nvPr/>
          </p:nvSpPr>
          <p:spPr bwMode="auto">
            <a:xfrm>
              <a:off x="1657" y="255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>
              <a:off x="1657" y="2696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>
              <a:off x="1657" y="284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657" y="298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>
              <a:off x="1657" y="312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2841" y="830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>
              <a:off x="2694" y="830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2553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4" name="Line 24"/>
            <p:cNvSpPr>
              <a:spLocks noChangeShapeType="1"/>
            </p:cNvSpPr>
            <p:nvPr/>
          </p:nvSpPr>
          <p:spPr bwMode="auto">
            <a:xfrm>
              <a:off x="2412" y="831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2264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>
              <a:off x="2119" y="825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1964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>
              <a:off x="18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>
              <a:off x="3567" y="831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>
              <a:off x="3425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>
              <a:off x="3276" y="832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>
              <a:off x="3130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>
              <a:off x="2980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37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5" name="Line 35"/>
            <p:cNvSpPr>
              <a:spLocks noChangeShapeType="1"/>
            </p:cNvSpPr>
            <p:nvPr/>
          </p:nvSpPr>
          <p:spPr bwMode="auto">
            <a:xfrm>
              <a:off x="1656" y="98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>
              <a:off x="1653" y="82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V="1">
              <a:off x="1653" y="508"/>
              <a:ext cx="0" cy="27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>
              <a:off x="1655" y="3283"/>
              <a:ext cx="26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2252663" y="3892550"/>
            <a:ext cx="269304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2252663" y="2751138"/>
            <a:ext cx="269304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50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2252663" y="1625600"/>
            <a:ext cx="269304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55</a:t>
            </a:r>
            <a:endParaRPr lang="en-US" altLang="zh-CN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82" name="Rectangle 42"/>
          <p:cNvSpPr>
            <a:spLocks noChangeArrowheads="1"/>
          </p:cNvSpPr>
          <p:nvPr/>
        </p:nvSpPr>
        <p:spPr bwMode="auto">
          <a:xfrm>
            <a:off x="3065463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3552825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3990975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10285" name="Rectangle 45"/>
          <p:cNvSpPr>
            <a:spLocks noChangeArrowheads="1"/>
          </p:cNvSpPr>
          <p:nvPr/>
        </p:nvSpPr>
        <p:spPr bwMode="auto">
          <a:xfrm>
            <a:off x="4441825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4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4941888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5</a:t>
            </a:r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5394325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6</a:t>
            </a:r>
          </a:p>
        </p:txBody>
      </p:sp>
      <p:sp>
        <p:nvSpPr>
          <p:cNvPr id="10288" name="Rectangle 48"/>
          <p:cNvSpPr>
            <a:spLocks noChangeArrowheads="1"/>
          </p:cNvSpPr>
          <p:nvPr/>
        </p:nvSpPr>
        <p:spPr bwMode="auto">
          <a:xfrm>
            <a:off x="5868988" y="5195888"/>
            <a:ext cx="134652" cy="27699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7</a:t>
            </a:r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3347864" y="404664"/>
            <a:ext cx="3384376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软雅黑" pitchFamily="34" charset="-122"/>
                <a:ea typeface="微软雅黑" pitchFamily="34" charset="-122"/>
              </a:rPr>
              <a:t>海波的熔化图像</a:t>
            </a:r>
            <a:endParaRPr lang="zh-CN" altLang="en-US" sz="3200" b="1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90" name="Picture 50" descr="图43"/>
          <p:cNvPicPr>
            <a:picLocks noChangeAspect="1" noChangeArrowheads="1"/>
          </p:cNvPicPr>
          <p:nvPr/>
        </p:nvPicPr>
        <p:blipFill>
          <a:blip r:embed="rId3" cstate="print"/>
          <a:srcRect b="5208"/>
          <a:stretch>
            <a:fillRect/>
          </a:stretch>
        </p:blipFill>
        <p:spPr bwMode="auto">
          <a:xfrm>
            <a:off x="465138" y="2157413"/>
            <a:ext cx="2090638" cy="4267246"/>
          </a:xfrm>
          <a:prstGeom prst="rect">
            <a:avLst/>
          </a:prstGeom>
          <a:noFill/>
        </p:spPr>
      </p:pic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836863" y="1652588"/>
            <a:ext cx="2879725" cy="3349625"/>
            <a:chOff x="1782" y="1027"/>
            <a:chExt cx="1814" cy="2110"/>
          </a:xfrm>
        </p:grpSpPr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1812" y="1059"/>
              <a:ext cx="1760" cy="2064"/>
              <a:chOff x="1440" y="816"/>
              <a:chExt cx="1760" cy="2064"/>
            </a:xfrm>
          </p:grpSpPr>
          <p:sp>
            <p:nvSpPr>
              <p:cNvPr id="10293" name="Freeform 53"/>
              <p:cNvSpPr>
                <a:spLocks/>
              </p:cNvSpPr>
              <p:nvPr/>
            </p:nvSpPr>
            <p:spPr bwMode="auto">
              <a:xfrm>
                <a:off x="1440" y="2004"/>
                <a:ext cx="720" cy="876"/>
              </a:xfrm>
              <a:custGeom>
                <a:avLst/>
                <a:gdLst/>
                <a:ahLst/>
                <a:cxnLst>
                  <a:cxn ang="0">
                    <a:pos x="0" y="876"/>
                  </a:cxn>
                  <a:cxn ang="0">
                    <a:pos x="144" y="572"/>
                  </a:cxn>
                  <a:cxn ang="0">
                    <a:pos x="296" y="448"/>
                  </a:cxn>
                  <a:cxn ang="0">
                    <a:pos x="440" y="296"/>
                  </a:cxn>
                  <a:cxn ang="0">
                    <a:pos x="584" y="152"/>
                  </a:cxn>
                  <a:cxn ang="0">
                    <a:pos x="720" y="0"/>
                  </a:cxn>
                </a:cxnLst>
                <a:rect l="0" t="0" r="r" b="b"/>
                <a:pathLst>
                  <a:path w="720" h="876">
                    <a:moveTo>
                      <a:pt x="0" y="876"/>
                    </a:moveTo>
                    <a:cubicBezTo>
                      <a:pt x="47" y="759"/>
                      <a:pt x="95" y="643"/>
                      <a:pt x="144" y="572"/>
                    </a:cubicBezTo>
                    <a:cubicBezTo>
                      <a:pt x="193" y="501"/>
                      <a:pt x="247" y="494"/>
                      <a:pt x="296" y="448"/>
                    </a:cubicBezTo>
                    <a:cubicBezTo>
                      <a:pt x="345" y="402"/>
                      <a:pt x="392" y="345"/>
                      <a:pt x="440" y="296"/>
                    </a:cubicBezTo>
                    <a:cubicBezTo>
                      <a:pt x="488" y="247"/>
                      <a:pt x="537" y="201"/>
                      <a:pt x="584" y="152"/>
                    </a:cubicBezTo>
                    <a:cubicBezTo>
                      <a:pt x="631" y="103"/>
                      <a:pt x="697" y="23"/>
                      <a:pt x="72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294" name="Line 54"/>
              <p:cNvSpPr>
                <a:spLocks noChangeShapeType="1"/>
              </p:cNvSpPr>
              <p:nvPr/>
            </p:nvSpPr>
            <p:spPr bwMode="auto">
              <a:xfrm>
                <a:off x="2168" y="2000"/>
                <a:ext cx="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295" name="Freeform 55"/>
              <p:cNvSpPr>
                <a:spLocks/>
              </p:cNvSpPr>
              <p:nvPr/>
            </p:nvSpPr>
            <p:spPr bwMode="auto">
              <a:xfrm>
                <a:off x="2448" y="816"/>
                <a:ext cx="752" cy="1204"/>
              </a:xfrm>
              <a:custGeom>
                <a:avLst/>
                <a:gdLst/>
                <a:ahLst/>
                <a:cxnLst>
                  <a:cxn ang="0">
                    <a:pos x="0" y="1204"/>
                  </a:cxn>
                  <a:cxn ang="0">
                    <a:pos x="148" y="1128"/>
                  </a:cxn>
                  <a:cxn ang="0">
                    <a:pos x="308" y="1068"/>
                  </a:cxn>
                  <a:cxn ang="0">
                    <a:pos x="448" y="556"/>
                  </a:cxn>
                  <a:cxn ang="0">
                    <a:pos x="600" y="264"/>
                  </a:cxn>
                  <a:cxn ang="0">
                    <a:pos x="752" y="0"/>
                  </a:cxn>
                </a:cxnLst>
                <a:rect l="0" t="0" r="r" b="b"/>
                <a:pathLst>
                  <a:path w="752" h="1204">
                    <a:moveTo>
                      <a:pt x="0" y="1204"/>
                    </a:moveTo>
                    <a:cubicBezTo>
                      <a:pt x="48" y="1177"/>
                      <a:pt x="97" y="1151"/>
                      <a:pt x="148" y="1128"/>
                    </a:cubicBezTo>
                    <a:cubicBezTo>
                      <a:pt x="199" y="1105"/>
                      <a:pt x="258" y="1163"/>
                      <a:pt x="308" y="1068"/>
                    </a:cubicBezTo>
                    <a:cubicBezTo>
                      <a:pt x="358" y="973"/>
                      <a:pt x="399" y="690"/>
                      <a:pt x="448" y="556"/>
                    </a:cubicBezTo>
                    <a:cubicBezTo>
                      <a:pt x="497" y="422"/>
                      <a:pt x="549" y="357"/>
                      <a:pt x="600" y="264"/>
                    </a:cubicBezTo>
                    <a:cubicBezTo>
                      <a:pt x="651" y="171"/>
                      <a:pt x="724" y="43"/>
                      <a:pt x="752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0296" name="AutoShape 56"/>
            <p:cNvSpPr>
              <a:spLocks noChangeArrowheads="1"/>
            </p:cNvSpPr>
            <p:nvPr/>
          </p:nvSpPr>
          <p:spPr bwMode="auto">
            <a:xfrm>
              <a:off x="3548" y="102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97" name="AutoShape 57"/>
            <p:cNvSpPr>
              <a:spLocks noChangeArrowheads="1"/>
            </p:cNvSpPr>
            <p:nvPr/>
          </p:nvSpPr>
          <p:spPr bwMode="auto">
            <a:xfrm>
              <a:off x="1782" y="308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98" name="AutoShape 58"/>
            <p:cNvSpPr>
              <a:spLocks noChangeArrowheads="1"/>
            </p:cNvSpPr>
            <p:nvPr/>
          </p:nvSpPr>
          <p:spPr bwMode="auto">
            <a:xfrm>
              <a:off x="1936" y="2793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99" name="AutoShape 59"/>
            <p:cNvSpPr>
              <a:spLocks noChangeArrowheads="1"/>
            </p:cNvSpPr>
            <p:nvPr/>
          </p:nvSpPr>
          <p:spPr bwMode="auto">
            <a:xfrm>
              <a:off x="2086" y="2663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0" name="AutoShape 60"/>
            <p:cNvSpPr>
              <a:spLocks noChangeArrowheads="1"/>
            </p:cNvSpPr>
            <p:nvPr/>
          </p:nvSpPr>
          <p:spPr bwMode="auto">
            <a:xfrm>
              <a:off x="2234" y="2511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1" name="AutoShape 61"/>
            <p:cNvSpPr>
              <a:spLocks noChangeArrowheads="1"/>
            </p:cNvSpPr>
            <p:nvPr/>
          </p:nvSpPr>
          <p:spPr bwMode="auto">
            <a:xfrm>
              <a:off x="2380" y="2369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2" name="AutoShape 62"/>
            <p:cNvSpPr>
              <a:spLocks noChangeArrowheads="1"/>
            </p:cNvSpPr>
            <p:nvPr/>
          </p:nvSpPr>
          <p:spPr bwMode="auto">
            <a:xfrm>
              <a:off x="2516" y="221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3" name="AutoShape 63"/>
            <p:cNvSpPr>
              <a:spLocks noChangeArrowheads="1"/>
            </p:cNvSpPr>
            <p:nvPr/>
          </p:nvSpPr>
          <p:spPr bwMode="auto">
            <a:xfrm>
              <a:off x="2664" y="2215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4" name="AutoShape 64"/>
            <p:cNvSpPr>
              <a:spLocks noChangeArrowheads="1"/>
            </p:cNvSpPr>
            <p:nvPr/>
          </p:nvSpPr>
          <p:spPr bwMode="auto">
            <a:xfrm>
              <a:off x="2816" y="2223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5" name="AutoShape 65"/>
            <p:cNvSpPr>
              <a:spLocks noChangeArrowheads="1"/>
            </p:cNvSpPr>
            <p:nvPr/>
          </p:nvSpPr>
          <p:spPr bwMode="auto">
            <a:xfrm>
              <a:off x="2952" y="215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6" name="AutoShape 66"/>
            <p:cNvSpPr>
              <a:spLocks noChangeArrowheads="1"/>
            </p:cNvSpPr>
            <p:nvPr/>
          </p:nvSpPr>
          <p:spPr bwMode="auto">
            <a:xfrm>
              <a:off x="3101" y="2101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7" name="AutoShape 67"/>
            <p:cNvSpPr>
              <a:spLocks noChangeArrowheads="1"/>
            </p:cNvSpPr>
            <p:nvPr/>
          </p:nvSpPr>
          <p:spPr bwMode="auto">
            <a:xfrm>
              <a:off x="3250" y="158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308" name="AutoShape 68"/>
            <p:cNvSpPr>
              <a:spLocks noChangeArrowheads="1"/>
            </p:cNvSpPr>
            <p:nvPr/>
          </p:nvSpPr>
          <p:spPr bwMode="auto">
            <a:xfrm>
              <a:off x="3396" y="1293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21738" cy="3025775"/>
          </a:xfrm>
        </p:spPr>
        <p:txBody>
          <a:bodyPr/>
          <a:lstStyle/>
          <a:p>
            <a:pPr algn="l"/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思考：</a:t>
            </a:r>
            <a:br>
              <a:rPr lang="zh-CN" altLang="en-US" sz="3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、对海波的加热方式是水浴加热，实验中为什么要水浴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加热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水浴法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？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3600" dirty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en-US" sz="3600" dirty="0">
                <a:latin typeface="微软雅黑" pitchFamily="34" charset="-122"/>
                <a:ea typeface="微软雅黑" pitchFamily="34" charset="-122"/>
              </a:rPr>
            </a:b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413000" y="2133600"/>
            <a:ext cx="3040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使海波受热均匀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39750" y="2924175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注意事项：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-12700" y="3933825"/>
            <a:ext cx="8362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     1 </a:t>
            </a:r>
            <a:r>
              <a:rPr lang="zh-CN" altLang="en-US" sz="360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、注意温度计和酒精灯的正确使用。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68313" y="4652963"/>
            <a:ext cx="792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 2</a:t>
            </a:r>
            <a:r>
              <a:rPr lang="zh-CN" altLang="en-US" sz="360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、熔化过程中搅拌器要不断轻轻搅拌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2469" grpId="0" autoUpdateAnimBg="0"/>
      <p:bldP spid="624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401638" y="1300163"/>
            <a:ext cx="4560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dirty="0">
                <a:latin typeface="微软雅黑" pitchFamily="34" charset="-122"/>
                <a:ea typeface="微软雅黑" pitchFamily="34" charset="-122"/>
              </a:rPr>
              <a:t>２．实验探究：松香的熔化</a:t>
            </a:r>
          </a:p>
        </p:txBody>
      </p:sp>
      <p:graphicFrame>
        <p:nvGraphicFramePr>
          <p:cNvPr id="12291" name="Group 3"/>
          <p:cNvGraphicFramePr>
            <a:graphicFrameLocks noGrp="1"/>
          </p:cNvGraphicFramePr>
          <p:nvPr/>
        </p:nvGraphicFramePr>
        <p:xfrm>
          <a:off x="514350" y="2984500"/>
          <a:ext cx="7842250" cy="2147888"/>
        </p:xfrm>
        <a:graphic>
          <a:graphicData uri="http://schemas.openxmlformats.org/drawingml/2006/table">
            <a:tbl>
              <a:tblPr/>
              <a:tblGrid>
                <a:gridCol w="736600"/>
                <a:gridCol w="581025"/>
                <a:gridCol w="493713"/>
                <a:gridCol w="522287"/>
                <a:gridCol w="555625"/>
                <a:gridCol w="457200"/>
                <a:gridCol w="598488"/>
                <a:gridCol w="536575"/>
                <a:gridCol w="654050"/>
                <a:gridCol w="623887"/>
                <a:gridCol w="652463"/>
                <a:gridCol w="682625"/>
                <a:gridCol w="747712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温度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(℃)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状态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40" name="Text Box 52"/>
          <p:cNvSpPr txBox="1">
            <a:spLocks noChangeArrowheads="1"/>
          </p:cNvSpPr>
          <p:nvPr/>
        </p:nvSpPr>
        <p:spPr bwMode="auto">
          <a:xfrm>
            <a:off x="2079625" y="4598988"/>
            <a:ext cx="75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固态</a:t>
            </a:r>
          </a:p>
        </p:txBody>
      </p: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4402138" y="4598988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粘稠状态</a:t>
            </a: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6916738" y="4598988"/>
            <a:ext cx="758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液态</a:t>
            </a: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3810000" y="2228850"/>
            <a:ext cx="1371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数据记录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0" grpId="0"/>
      <p:bldP spid="12341" grpId="0"/>
      <p:bldP spid="12342" grpId="0"/>
      <p:bldP spid="123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422275"/>
            <a:ext cx="5026025" cy="5067300"/>
            <a:chOff x="1650" y="266"/>
            <a:chExt cx="3166" cy="3192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1676" y="266"/>
              <a:ext cx="448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汉仪长宋简" charset="-122"/>
                </a:rPr>
                <a:t>温度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℃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)</a:t>
              </a:r>
              <a:endParaRPr lang="en-US" altLang="zh-CN" sz="1400" b="1"/>
            </a:p>
          </p:txBody>
        </p:sp>
        <p:sp>
          <p:nvSpPr>
            <p:cNvPr id="14340" name="Rectangle 4"/>
            <p:cNvSpPr>
              <a:spLocks noChangeArrowheads="1"/>
            </p:cNvSpPr>
            <p:nvPr/>
          </p:nvSpPr>
          <p:spPr bwMode="auto">
            <a:xfrm>
              <a:off x="4334" y="3324"/>
              <a:ext cx="482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宋体" pitchFamily="2" charset="-122"/>
                </a:rPr>
                <a:t>时间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)</a:t>
              </a:r>
              <a:endParaRPr lang="en-US" altLang="zh-CN" sz="1400" b="1">
                <a:latin typeface="宋体" pitchFamily="2" charset="-122"/>
              </a:endParaRP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3867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2" name="Line 6"/>
            <p:cNvSpPr>
              <a:spLocks noChangeShapeType="1"/>
            </p:cNvSpPr>
            <p:nvPr/>
          </p:nvSpPr>
          <p:spPr bwMode="auto">
            <a:xfrm>
              <a:off x="1657" y="111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1652" y="127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>
              <a:off x="1655" y="1415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653" y="155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1650" y="169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655" y="1843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1652" y="198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1650" y="213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1656" y="226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1657" y="240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1657" y="255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1657" y="2696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1657" y="284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>
              <a:off x="1657" y="298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>
              <a:off x="1657" y="312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2841" y="830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>
              <a:off x="2694" y="830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>
              <a:off x="2553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0" name="Line 24"/>
            <p:cNvSpPr>
              <a:spLocks noChangeShapeType="1"/>
            </p:cNvSpPr>
            <p:nvPr/>
          </p:nvSpPr>
          <p:spPr bwMode="auto">
            <a:xfrm>
              <a:off x="2412" y="831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2264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2119" y="825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>
              <a:off x="1964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>
              <a:off x="18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>
              <a:off x="3567" y="831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3425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>
              <a:off x="3276" y="832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Line 32"/>
            <p:cNvSpPr>
              <a:spLocks noChangeShapeType="1"/>
            </p:cNvSpPr>
            <p:nvPr/>
          </p:nvSpPr>
          <p:spPr bwMode="auto">
            <a:xfrm>
              <a:off x="3130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Line 33"/>
            <p:cNvSpPr>
              <a:spLocks noChangeShapeType="1"/>
            </p:cNvSpPr>
            <p:nvPr/>
          </p:nvSpPr>
          <p:spPr bwMode="auto">
            <a:xfrm>
              <a:off x="2980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Line 34"/>
            <p:cNvSpPr>
              <a:spLocks noChangeShapeType="1"/>
            </p:cNvSpPr>
            <p:nvPr/>
          </p:nvSpPr>
          <p:spPr bwMode="auto">
            <a:xfrm>
              <a:off x="37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>
              <a:off x="1656" y="98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1653" y="82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 flipV="1">
              <a:off x="1653" y="508"/>
              <a:ext cx="0" cy="27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655" y="3283"/>
              <a:ext cx="26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375" name="Rectangle 39"/>
          <p:cNvSpPr>
            <a:spLocks noChangeArrowheads="1"/>
          </p:cNvSpPr>
          <p:nvPr/>
        </p:nvSpPr>
        <p:spPr bwMode="auto">
          <a:xfrm>
            <a:off x="2214563" y="387985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60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14376" name="Rectangle 40"/>
          <p:cNvSpPr>
            <a:spLocks noChangeArrowheads="1"/>
          </p:cNvSpPr>
          <p:nvPr/>
        </p:nvSpPr>
        <p:spPr bwMode="auto">
          <a:xfrm>
            <a:off x="2214563" y="2738438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70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2214563" y="162560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80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3709988" y="5195888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10</a:t>
            </a: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4873625" y="5195888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15</a:t>
            </a: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084888" y="5195888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20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3659188" y="633413"/>
            <a:ext cx="21574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松香的熔化图像</a:t>
            </a:r>
            <a:endParaRPr lang="zh-CN" altLang="en-US" sz="2000">
              <a:solidFill>
                <a:schemeClr val="accent2"/>
              </a:solidFill>
              <a:ea typeface="黑体" pitchFamily="49" charset="-122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73400" y="1393825"/>
            <a:ext cx="2625725" cy="3609975"/>
            <a:chOff x="1936" y="878"/>
            <a:chExt cx="1654" cy="2274"/>
          </a:xfrm>
        </p:grpSpPr>
        <p:sp>
          <p:nvSpPr>
            <p:cNvPr id="14383" name="Freeform 47"/>
            <p:cNvSpPr>
              <a:spLocks/>
            </p:cNvSpPr>
            <p:nvPr/>
          </p:nvSpPr>
          <p:spPr bwMode="auto">
            <a:xfrm>
              <a:off x="1956" y="900"/>
              <a:ext cx="1604" cy="2216"/>
            </a:xfrm>
            <a:custGeom>
              <a:avLst/>
              <a:gdLst/>
              <a:ahLst/>
              <a:cxnLst>
                <a:cxn ang="0">
                  <a:pos x="0" y="2216"/>
                </a:cxn>
                <a:cxn ang="0">
                  <a:pos x="160" y="2020"/>
                </a:cxn>
                <a:cxn ang="0">
                  <a:pos x="308" y="1800"/>
                </a:cxn>
                <a:cxn ang="0">
                  <a:pos x="442" y="1600"/>
                </a:cxn>
                <a:cxn ang="0">
                  <a:pos x="600" y="1496"/>
                </a:cxn>
                <a:cxn ang="0">
                  <a:pos x="744" y="1440"/>
                </a:cxn>
                <a:cxn ang="0">
                  <a:pos x="888" y="1304"/>
                </a:cxn>
                <a:cxn ang="0">
                  <a:pos x="1020" y="1196"/>
                </a:cxn>
                <a:cxn ang="0">
                  <a:pos x="1176" y="1008"/>
                </a:cxn>
                <a:cxn ang="0">
                  <a:pos x="1316" y="796"/>
                </a:cxn>
                <a:cxn ang="0">
                  <a:pos x="1468" y="660"/>
                </a:cxn>
                <a:cxn ang="0">
                  <a:pos x="1604" y="0"/>
                </a:cxn>
              </a:cxnLst>
              <a:rect l="0" t="0" r="r" b="b"/>
              <a:pathLst>
                <a:path w="1604" h="2216">
                  <a:moveTo>
                    <a:pt x="0" y="2216"/>
                  </a:moveTo>
                  <a:cubicBezTo>
                    <a:pt x="54" y="2152"/>
                    <a:pt x="109" y="2089"/>
                    <a:pt x="160" y="2020"/>
                  </a:cubicBezTo>
                  <a:cubicBezTo>
                    <a:pt x="211" y="1951"/>
                    <a:pt x="261" y="1870"/>
                    <a:pt x="308" y="1800"/>
                  </a:cubicBezTo>
                  <a:cubicBezTo>
                    <a:pt x="355" y="1730"/>
                    <a:pt x="393" y="1651"/>
                    <a:pt x="442" y="1600"/>
                  </a:cubicBezTo>
                  <a:cubicBezTo>
                    <a:pt x="491" y="1549"/>
                    <a:pt x="550" y="1523"/>
                    <a:pt x="600" y="1496"/>
                  </a:cubicBezTo>
                  <a:cubicBezTo>
                    <a:pt x="650" y="1469"/>
                    <a:pt x="696" y="1472"/>
                    <a:pt x="744" y="1440"/>
                  </a:cubicBezTo>
                  <a:cubicBezTo>
                    <a:pt x="792" y="1408"/>
                    <a:pt x="842" y="1345"/>
                    <a:pt x="888" y="1304"/>
                  </a:cubicBezTo>
                  <a:cubicBezTo>
                    <a:pt x="934" y="1263"/>
                    <a:pt x="972" y="1245"/>
                    <a:pt x="1020" y="1196"/>
                  </a:cubicBezTo>
                  <a:cubicBezTo>
                    <a:pt x="1068" y="1147"/>
                    <a:pt x="1127" y="1075"/>
                    <a:pt x="1176" y="1008"/>
                  </a:cubicBezTo>
                  <a:cubicBezTo>
                    <a:pt x="1225" y="941"/>
                    <a:pt x="1267" y="854"/>
                    <a:pt x="1316" y="796"/>
                  </a:cubicBezTo>
                  <a:cubicBezTo>
                    <a:pt x="1365" y="738"/>
                    <a:pt x="1420" y="793"/>
                    <a:pt x="1468" y="660"/>
                  </a:cubicBezTo>
                  <a:cubicBezTo>
                    <a:pt x="1516" y="527"/>
                    <a:pt x="1581" y="110"/>
                    <a:pt x="160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AutoShape 48"/>
            <p:cNvSpPr>
              <a:spLocks noChangeArrowheads="1"/>
            </p:cNvSpPr>
            <p:nvPr/>
          </p:nvSpPr>
          <p:spPr bwMode="auto">
            <a:xfrm>
              <a:off x="1936" y="310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5" name="AutoShape 49"/>
            <p:cNvSpPr>
              <a:spLocks noChangeArrowheads="1"/>
            </p:cNvSpPr>
            <p:nvPr/>
          </p:nvSpPr>
          <p:spPr bwMode="auto">
            <a:xfrm>
              <a:off x="2092" y="2892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6" name="AutoShape 50"/>
            <p:cNvSpPr>
              <a:spLocks noChangeArrowheads="1"/>
            </p:cNvSpPr>
            <p:nvPr/>
          </p:nvSpPr>
          <p:spPr bwMode="auto">
            <a:xfrm>
              <a:off x="2242" y="267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7" name="AutoShape 51"/>
            <p:cNvSpPr>
              <a:spLocks noChangeArrowheads="1"/>
            </p:cNvSpPr>
            <p:nvPr/>
          </p:nvSpPr>
          <p:spPr bwMode="auto">
            <a:xfrm>
              <a:off x="2388" y="246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8" name="AutoShape 52"/>
            <p:cNvSpPr>
              <a:spLocks noChangeArrowheads="1"/>
            </p:cNvSpPr>
            <p:nvPr/>
          </p:nvSpPr>
          <p:spPr bwMode="auto">
            <a:xfrm>
              <a:off x="2528" y="237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89" name="AutoShape 53"/>
            <p:cNvSpPr>
              <a:spLocks noChangeArrowheads="1"/>
            </p:cNvSpPr>
            <p:nvPr/>
          </p:nvSpPr>
          <p:spPr bwMode="auto">
            <a:xfrm>
              <a:off x="2670" y="231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0" name="AutoShape 54"/>
            <p:cNvSpPr>
              <a:spLocks noChangeArrowheads="1"/>
            </p:cNvSpPr>
            <p:nvPr/>
          </p:nvSpPr>
          <p:spPr bwMode="auto">
            <a:xfrm>
              <a:off x="2818" y="217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1" name="AutoShape 55"/>
            <p:cNvSpPr>
              <a:spLocks noChangeArrowheads="1"/>
            </p:cNvSpPr>
            <p:nvPr/>
          </p:nvSpPr>
          <p:spPr bwMode="auto">
            <a:xfrm>
              <a:off x="2954" y="207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2" name="AutoShape 56"/>
            <p:cNvSpPr>
              <a:spLocks noChangeArrowheads="1"/>
            </p:cNvSpPr>
            <p:nvPr/>
          </p:nvSpPr>
          <p:spPr bwMode="auto">
            <a:xfrm>
              <a:off x="3106" y="1884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3" name="AutoShape 57"/>
            <p:cNvSpPr>
              <a:spLocks noChangeArrowheads="1"/>
            </p:cNvSpPr>
            <p:nvPr/>
          </p:nvSpPr>
          <p:spPr bwMode="auto">
            <a:xfrm>
              <a:off x="3251" y="167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4" name="AutoShape 58"/>
            <p:cNvSpPr>
              <a:spLocks noChangeArrowheads="1"/>
            </p:cNvSpPr>
            <p:nvPr/>
          </p:nvSpPr>
          <p:spPr bwMode="auto">
            <a:xfrm>
              <a:off x="3400" y="153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95" name="AutoShape 59"/>
            <p:cNvSpPr>
              <a:spLocks noChangeArrowheads="1"/>
            </p:cNvSpPr>
            <p:nvPr/>
          </p:nvSpPr>
          <p:spPr bwMode="auto">
            <a:xfrm>
              <a:off x="3542" y="878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4396" name="Picture 60" descr="图43"/>
          <p:cNvPicPr>
            <a:picLocks noChangeAspect="1" noChangeArrowheads="1"/>
          </p:cNvPicPr>
          <p:nvPr/>
        </p:nvPicPr>
        <p:blipFill>
          <a:blip r:embed="rId3" cstate="print"/>
          <a:srcRect b="9723"/>
          <a:stretch>
            <a:fillRect/>
          </a:stretch>
        </p:blipFill>
        <p:spPr bwMode="auto">
          <a:xfrm>
            <a:off x="469900" y="2185988"/>
            <a:ext cx="1698625" cy="3302000"/>
          </a:xfrm>
          <a:prstGeom prst="rect">
            <a:avLst/>
          </a:prstGeom>
          <a:noFill/>
        </p:spPr>
      </p:pic>
      <p:sp>
        <p:nvSpPr>
          <p:cNvPr id="14397" name="AutoShape 6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98" name="AutoShape 6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4388" y="6165850"/>
            <a:ext cx="719137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1116013" y="4221163"/>
            <a:ext cx="1960562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000" b="1">
                <a:ea typeface="隶书" pitchFamily="49" charset="-122"/>
              </a:rPr>
              <a:t>海波的熔化图像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9750" y="476250"/>
            <a:ext cx="5329238" cy="3917950"/>
            <a:chOff x="0" y="0"/>
            <a:chExt cx="8392" cy="6170"/>
          </a:xfrm>
        </p:grpSpPr>
        <p:sp>
          <p:nvSpPr>
            <p:cNvPr id="64516" name="Text Box 4"/>
            <p:cNvSpPr txBox="1">
              <a:spLocks noChangeArrowheads="1"/>
            </p:cNvSpPr>
            <p:nvPr/>
          </p:nvSpPr>
          <p:spPr bwMode="auto">
            <a:xfrm>
              <a:off x="2155" y="5386"/>
              <a:ext cx="501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0000CC"/>
                  </a:solidFill>
                </a:rPr>
                <a:t>4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8392" cy="6170"/>
              <a:chOff x="0" y="0"/>
              <a:chExt cx="8882" cy="6170"/>
            </a:xfrm>
          </p:grpSpPr>
          <p:sp>
            <p:nvSpPr>
              <p:cNvPr id="64518" name="Text Box 6"/>
              <p:cNvSpPr txBox="1">
                <a:spLocks noChangeArrowheads="1"/>
              </p:cNvSpPr>
              <p:nvPr/>
            </p:nvSpPr>
            <p:spPr bwMode="auto">
              <a:xfrm>
                <a:off x="3289" y="5386"/>
                <a:ext cx="907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6</a:t>
                </a:r>
              </a:p>
            </p:txBody>
          </p:sp>
          <p:sp>
            <p:nvSpPr>
              <p:cNvPr id="64519" name="Text Box 7"/>
              <p:cNvSpPr txBox="1">
                <a:spLocks noChangeArrowheads="1"/>
              </p:cNvSpPr>
              <p:nvPr/>
            </p:nvSpPr>
            <p:spPr bwMode="auto">
              <a:xfrm>
                <a:off x="454" y="5386"/>
                <a:ext cx="50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64520" name="Text Box 8"/>
              <p:cNvSpPr txBox="1">
                <a:spLocks noChangeArrowheads="1"/>
              </p:cNvSpPr>
              <p:nvPr/>
            </p:nvSpPr>
            <p:spPr bwMode="auto">
              <a:xfrm>
                <a:off x="1021" y="5386"/>
                <a:ext cx="40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64521" name="Text Box 9"/>
              <p:cNvSpPr txBox="1">
                <a:spLocks noChangeArrowheads="1"/>
              </p:cNvSpPr>
              <p:nvPr/>
            </p:nvSpPr>
            <p:spPr bwMode="auto">
              <a:xfrm>
                <a:off x="1475" y="5386"/>
                <a:ext cx="603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64522" name="Text Box 10"/>
              <p:cNvSpPr txBox="1">
                <a:spLocks noChangeArrowheads="1"/>
              </p:cNvSpPr>
              <p:nvPr/>
            </p:nvSpPr>
            <p:spPr bwMode="auto">
              <a:xfrm>
                <a:off x="1928" y="5386"/>
                <a:ext cx="605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  <p:sp>
            <p:nvSpPr>
              <p:cNvPr id="64523" name="Text Box 11"/>
              <p:cNvSpPr txBox="1">
                <a:spLocks noChangeArrowheads="1"/>
              </p:cNvSpPr>
              <p:nvPr/>
            </p:nvSpPr>
            <p:spPr bwMode="auto">
              <a:xfrm>
                <a:off x="2835" y="5386"/>
                <a:ext cx="120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8882" cy="6170"/>
                <a:chOff x="0" y="0"/>
                <a:chExt cx="8882" cy="6170"/>
              </a:xfrm>
            </p:grpSpPr>
            <p:sp>
              <p:nvSpPr>
                <p:cNvPr id="645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681" y="0"/>
                  <a:ext cx="3614" cy="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0000CC"/>
                      </a:solidFill>
                      <a:ea typeface="隶书" pitchFamily="49" charset="-122"/>
                    </a:rPr>
                    <a:t>温度</a:t>
                  </a:r>
                  <a:r>
                    <a:rPr lang="en-US" altLang="zh-CN" sz="2000" b="1">
                      <a:solidFill>
                        <a:srgbClr val="0000CC"/>
                      </a:solidFill>
                      <a:ea typeface="隶书" pitchFamily="49" charset="-122"/>
                    </a:rPr>
                    <a:t>/℃</a:t>
                  </a:r>
                </a:p>
              </p:txBody>
            </p:sp>
            <p:sp>
              <p:nvSpPr>
                <p:cNvPr id="645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330" y="5444"/>
                  <a:ext cx="3553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0000CC"/>
                      </a:solidFill>
                      <a:ea typeface="隶书" pitchFamily="49" charset="-122"/>
                    </a:rPr>
                    <a:t>时间</a:t>
                  </a:r>
                  <a:r>
                    <a:rPr lang="en-US" altLang="zh-CN" sz="2000" b="1">
                      <a:solidFill>
                        <a:srgbClr val="0000CC"/>
                      </a:solidFill>
                      <a:ea typeface="隶书" pitchFamily="49" charset="-122"/>
                    </a:rPr>
                    <a:t>/min</a:t>
                  </a:r>
                </a:p>
              </p:txBody>
            </p:sp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0" y="341"/>
                  <a:ext cx="6124" cy="5270"/>
                  <a:chOff x="0" y="0"/>
                  <a:chExt cx="6124" cy="5270"/>
                </a:xfrm>
              </p:grpSpPr>
              <p:sp>
                <p:nvSpPr>
                  <p:cNvPr id="645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736" y="4603"/>
                    <a:ext cx="4595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124" cy="5270"/>
                    <a:chOff x="0" y="0"/>
                    <a:chExt cx="6124" cy="5270"/>
                  </a:xfrm>
                </p:grpSpPr>
                <p:sp>
                  <p:nvSpPr>
                    <p:cNvPr id="6453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" y="2427"/>
                      <a:ext cx="459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3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" y="1994"/>
                      <a:ext cx="459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3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5" y="1122"/>
                      <a:ext cx="4558" cy="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33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36" y="681"/>
                      <a:ext cx="4595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3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2" y="1588"/>
                      <a:ext cx="4649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7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124" cy="5271"/>
                      <a:chOff x="0" y="0"/>
                      <a:chExt cx="6124" cy="5271"/>
                    </a:xfrm>
                  </p:grpSpPr>
                  <p:sp>
                    <p:nvSpPr>
                      <p:cNvPr id="64536" name="Line 24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729" y="0"/>
                        <a:ext cx="1" cy="50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37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5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38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3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39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6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0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1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14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2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3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1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4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5" y="679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45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28" y="679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8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77"/>
                        <a:ext cx="6124" cy="4595"/>
                        <a:chOff x="0" y="0"/>
                        <a:chExt cx="6124" cy="4595"/>
                      </a:xfrm>
                    </p:grpSpPr>
                    <p:sp>
                      <p:nvSpPr>
                        <p:cNvPr id="64547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4" y="4362"/>
                          <a:ext cx="5390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48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3491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49" name="Line 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3055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50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2621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51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2187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52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99" y="0"/>
                          <a:ext cx="1" cy="43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9" name="Group 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569"/>
                          <a:ext cx="1133" cy="4027"/>
                          <a:chOff x="0" y="0"/>
                          <a:chExt cx="1133" cy="4027"/>
                        </a:xfrm>
                      </p:grpSpPr>
                      <p:sp>
                        <p:nvSpPr>
                          <p:cNvPr id="64554" name="Text Box 4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" y="3403"/>
                            <a:ext cx="1116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altLang="zh-CN" sz="2000" b="1"/>
                              <a:t>40</a:t>
                            </a:r>
                          </a:p>
                        </p:txBody>
                      </p:sp>
                      <p:sp>
                        <p:nvSpPr>
                          <p:cNvPr id="64555" name="Text Box 4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" y="1815"/>
                            <a:ext cx="1119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altLang="zh-CN" sz="2000" b="1"/>
                              <a:t>50</a:t>
                            </a:r>
                          </a:p>
                        </p:txBody>
                      </p:sp>
                      <p:sp>
                        <p:nvSpPr>
                          <p:cNvPr id="64556" name="Text Box 44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733" cy="62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60</a:t>
                            </a:r>
                          </a:p>
                        </p:txBody>
                      </p:sp>
                      <p:sp>
                        <p:nvSpPr>
                          <p:cNvPr id="64557" name="Text Box 45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2609"/>
                            <a:ext cx="733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45</a:t>
                            </a:r>
                          </a:p>
                        </p:txBody>
                      </p:sp>
                      <p:sp>
                        <p:nvSpPr>
                          <p:cNvPr id="64558" name="Text Box 4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" y="907"/>
                            <a:ext cx="733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55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</p:grpSp>
      <p:sp>
        <p:nvSpPr>
          <p:cNvPr id="64559" name="未知"/>
          <p:cNvSpPr>
            <a:spLocks/>
          </p:cNvSpPr>
          <p:nvPr/>
        </p:nvSpPr>
        <p:spPr bwMode="auto">
          <a:xfrm>
            <a:off x="971550" y="2420938"/>
            <a:ext cx="2089150" cy="1155700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3246" y="14477"/>
              </a:cxn>
              <a:cxn ang="0">
                <a:pos x="6331" y="8589"/>
              </a:cxn>
              <a:cxn ang="0">
                <a:pos x="9906" y="8832"/>
              </a:cxn>
              <a:cxn ang="0">
                <a:pos x="8440" y="8346"/>
              </a:cxn>
              <a:cxn ang="0">
                <a:pos x="12014" y="8346"/>
              </a:cxn>
              <a:cxn ang="0">
                <a:pos x="14779" y="8093"/>
              </a:cxn>
              <a:cxn ang="0">
                <a:pos x="18835" y="4168"/>
              </a:cxn>
              <a:cxn ang="0">
                <a:pos x="21600" y="0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537" y="20418"/>
                  <a:pt x="2192" y="16640"/>
                  <a:pt x="3246" y="14477"/>
                </a:cubicBezTo>
                <a:cubicBezTo>
                  <a:pt x="4300" y="12314"/>
                  <a:pt x="5221" y="9528"/>
                  <a:pt x="6331" y="8589"/>
                </a:cubicBezTo>
                <a:cubicBezTo>
                  <a:pt x="7442" y="7650"/>
                  <a:pt x="9557" y="8874"/>
                  <a:pt x="9906" y="8832"/>
                </a:cubicBezTo>
                <a:cubicBezTo>
                  <a:pt x="10255" y="8789"/>
                  <a:pt x="8091" y="8431"/>
                  <a:pt x="8440" y="8346"/>
                </a:cubicBezTo>
                <a:cubicBezTo>
                  <a:pt x="8789" y="8262"/>
                  <a:pt x="10960" y="8388"/>
                  <a:pt x="12014" y="8346"/>
                </a:cubicBezTo>
                <a:cubicBezTo>
                  <a:pt x="13068" y="8304"/>
                  <a:pt x="13641" y="8789"/>
                  <a:pt x="14779" y="8093"/>
                </a:cubicBezTo>
                <a:cubicBezTo>
                  <a:pt x="15917" y="7396"/>
                  <a:pt x="17697" y="5518"/>
                  <a:pt x="18835" y="4168"/>
                </a:cubicBezTo>
                <a:cubicBezTo>
                  <a:pt x="19973" y="2817"/>
                  <a:pt x="21139" y="696"/>
                  <a:pt x="21600" y="0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572000" y="404813"/>
            <a:ext cx="5329238" cy="3917950"/>
            <a:chOff x="0" y="0"/>
            <a:chExt cx="8392" cy="6170"/>
          </a:xfrm>
        </p:grpSpPr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0" y="0"/>
              <a:ext cx="8392" cy="6170"/>
              <a:chOff x="0" y="0"/>
              <a:chExt cx="8882" cy="6170"/>
            </a:xfrm>
          </p:grpSpPr>
          <p:sp>
            <p:nvSpPr>
              <p:cNvPr id="64562" name="Text Box 50"/>
              <p:cNvSpPr txBox="1">
                <a:spLocks noChangeArrowheads="1"/>
              </p:cNvSpPr>
              <p:nvPr/>
            </p:nvSpPr>
            <p:spPr bwMode="auto">
              <a:xfrm>
                <a:off x="3289" y="5386"/>
                <a:ext cx="907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6</a:t>
                </a:r>
              </a:p>
            </p:txBody>
          </p:sp>
          <p:sp>
            <p:nvSpPr>
              <p:cNvPr id="64563" name="Text Box 51"/>
              <p:cNvSpPr txBox="1">
                <a:spLocks noChangeArrowheads="1"/>
              </p:cNvSpPr>
              <p:nvPr/>
            </p:nvSpPr>
            <p:spPr bwMode="auto">
              <a:xfrm>
                <a:off x="454" y="5386"/>
                <a:ext cx="50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0</a:t>
                </a:r>
              </a:p>
            </p:txBody>
          </p:sp>
          <p:sp>
            <p:nvSpPr>
              <p:cNvPr id="64564" name="Text Box 52"/>
              <p:cNvSpPr txBox="1">
                <a:spLocks noChangeArrowheads="1"/>
              </p:cNvSpPr>
              <p:nvPr/>
            </p:nvSpPr>
            <p:spPr bwMode="auto">
              <a:xfrm>
                <a:off x="1021" y="5386"/>
                <a:ext cx="402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1</a:t>
                </a:r>
              </a:p>
            </p:txBody>
          </p:sp>
          <p:sp>
            <p:nvSpPr>
              <p:cNvPr id="64565" name="Text Box 53"/>
              <p:cNvSpPr txBox="1">
                <a:spLocks noChangeArrowheads="1"/>
              </p:cNvSpPr>
              <p:nvPr/>
            </p:nvSpPr>
            <p:spPr bwMode="auto">
              <a:xfrm>
                <a:off x="1475" y="5386"/>
                <a:ext cx="603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2</a:t>
                </a:r>
              </a:p>
            </p:txBody>
          </p:sp>
          <p:sp>
            <p:nvSpPr>
              <p:cNvPr id="64566" name="Text Box 54"/>
              <p:cNvSpPr txBox="1">
                <a:spLocks noChangeArrowheads="1"/>
              </p:cNvSpPr>
              <p:nvPr/>
            </p:nvSpPr>
            <p:spPr bwMode="auto">
              <a:xfrm>
                <a:off x="1928" y="5386"/>
                <a:ext cx="605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3</a:t>
                </a:r>
              </a:p>
            </p:txBody>
          </p:sp>
          <p:sp>
            <p:nvSpPr>
              <p:cNvPr id="64567" name="Text Box 55"/>
              <p:cNvSpPr txBox="1">
                <a:spLocks noChangeArrowheads="1"/>
              </p:cNvSpPr>
              <p:nvPr/>
            </p:nvSpPr>
            <p:spPr bwMode="auto">
              <a:xfrm>
                <a:off x="2835" y="5386"/>
                <a:ext cx="1204" cy="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CC"/>
                    </a:solidFill>
                  </a:rPr>
                  <a:t>5</a:t>
                </a:r>
              </a:p>
            </p:txBody>
          </p: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0" y="0"/>
                <a:ext cx="8882" cy="6170"/>
                <a:chOff x="0" y="0"/>
                <a:chExt cx="8882" cy="6170"/>
              </a:xfrm>
            </p:grpSpPr>
            <p:sp>
              <p:nvSpPr>
                <p:cNvPr id="6456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681" y="0"/>
                  <a:ext cx="3614" cy="7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0000CC"/>
                      </a:solidFill>
                      <a:ea typeface="隶书" pitchFamily="49" charset="-122"/>
                    </a:rPr>
                    <a:t>温度</a:t>
                  </a:r>
                  <a:r>
                    <a:rPr lang="en-US" altLang="zh-CN" sz="2000" b="1">
                      <a:solidFill>
                        <a:srgbClr val="0000CC"/>
                      </a:solidFill>
                      <a:ea typeface="隶书" pitchFamily="49" charset="-122"/>
                    </a:rPr>
                    <a:t>/℃</a:t>
                  </a:r>
                </a:p>
              </p:txBody>
            </p:sp>
            <p:sp>
              <p:nvSpPr>
                <p:cNvPr id="6457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5330" y="5444"/>
                  <a:ext cx="3553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0000CC"/>
                      </a:solidFill>
                      <a:ea typeface="隶书" pitchFamily="49" charset="-122"/>
                    </a:rPr>
                    <a:t>时间</a:t>
                  </a:r>
                  <a:r>
                    <a:rPr lang="en-US" altLang="zh-CN" sz="2000" b="1">
                      <a:solidFill>
                        <a:srgbClr val="0000CC"/>
                      </a:solidFill>
                      <a:ea typeface="隶书" pitchFamily="49" charset="-122"/>
                    </a:rPr>
                    <a:t>/min</a:t>
                  </a:r>
                </a:p>
              </p:txBody>
            </p:sp>
            <p:grpSp>
              <p:nvGrpSpPr>
                <p:cNvPr id="13" name="Group 59"/>
                <p:cNvGrpSpPr>
                  <a:grpSpLocks/>
                </p:cNvGrpSpPr>
                <p:nvPr/>
              </p:nvGrpSpPr>
              <p:grpSpPr bwMode="auto">
                <a:xfrm>
                  <a:off x="0" y="341"/>
                  <a:ext cx="6124" cy="5270"/>
                  <a:chOff x="0" y="0"/>
                  <a:chExt cx="6124" cy="5270"/>
                </a:xfrm>
              </p:grpSpPr>
              <p:sp>
                <p:nvSpPr>
                  <p:cNvPr id="6457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36" y="4603"/>
                    <a:ext cx="4595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4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6124" cy="5270"/>
                    <a:chOff x="0" y="0"/>
                    <a:chExt cx="6124" cy="5270"/>
                  </a:xfrm>
                </p:grpSpPr>
                <p:sp>
                  <p:nvSpPr>
                    <p:cNvPr id="64574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" y="2427"/>
                      <a:ext cx="459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75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" y="1994"/>
                      <a:ext cx="459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76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5" y="1122"/>
                      <a:ext cx="4558" cy="1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77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36" y="681"/>
                      <a:ext cx="4595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6457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2" y="1588"/>
                      <a:ext cx="4649" cy="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5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6124" cy="5271"/>
                      <a:chOff x="0" y="0"/>
                      <a:chExt cx="6124" cy="5271"/>
                    </a:xfrm>
                  </p:grpSpPr>
                  <p:sp>
                    <p:nvSpPr>
                      <p:cNvPr id="64580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 rot="10800000">
                        <a:off x="729" y="0"/>
                        <a:ext cx="1" cy="50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1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5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2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3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3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06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4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60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5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514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6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677"/>
                        <a:ext cx="2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7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1" y="677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8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875" y="679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64589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328" y="679"/>
                        <a:ext cx="1" cy="436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6" name="Group 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77"/>
                        <a:ext cx="6124" cy="4595"/>
                        <a:chOff x="0" y="0"/>
                        <a:chExt cx="6124" cy="4595"/>
                      </a:xfrm>
                    </p:grpSpPr>
                    <p:sp>
                      <p:nvSpPr>
                        <p:cNvPr id="64591" name="Line 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4" y="4362"/>
                          <a:ext cx="5390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 type="triangl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92" name="Line 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3491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93" name="Line 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3055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94" name="Lin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2621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95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36" y="2187"/>
                          <a:ext cx="4595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64596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699" y="0"/>
                          <a:ext cx="1" cy="436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7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569"/>
                          <a:ext cx="1133" cy="4027"/>
                          <a:chOff x="0" y="0"/>
                          <a:chExt cx="1133" cy="4027"/>
                        </a:xfrm>
                      </p:grpSpPr>
                      <p:sp>
                        <p:nvSpPr>
                          <p:cNvPr id="64598" name="Text Box 86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7" y="3403"/>
                            <a:ext cx="1116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altLang="zh-CN" sz="2000" b="1"/>
                              <a:t>40</a:t>
                            </a:r>
                          </a:p>
                        </p:txBody>
                      </p:sp>
                      <p:sp>
                        <p:nvSpPr>
                          <p:cNvPr id="64599" name="Text Box 87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" y="1815"/>
                            <a:ext cx="1119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>
                            <a:spAutoFit/>
                          </a:bodyPr>
                          <a:lstStyle/>
                          <a:p>
                            <a:pPr>
                              <a:spcBef>
                                <a:spcPct val="50000"/>
                              </a:spcBef>
                            </a:pPr>
                            <a:r>
                              <a:rPr lang="en-US" altLang="zh-CN" sz="2000" b="1"/>
                              <a:t>50</a:t>
                            </a:r>
                          </a:p>
                        </p:txBody>
                      </p:sp>
                      <p:sp>
                        <p:nvSpPr>
                          <p:cNvPr id="64600" name="Text Box 88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0"/>
                            <a:ext cx="733" cy="62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60</a:t>
                            </a:r>
                          </a:p>
                        </p:txBody>
                      </p:sp>
                      <p:sp>
                        <p:nvSpPr>
                          <p:cNvPr id="64601" name="Text Box 89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0" y="2609"/>
                            <a:ext cx="733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45</a:t>
                            </a:r>
                          </a:p>
                        </p:txBody>
                      </p:sp>
                      <p:sp>
                        <p:nvSpPr>
                          <p:cNvPr id="64602" name="Text Box 9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0" y="907"/>
                            <a:ext cx="733" cy="624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>
                            <a:spAutoFit/>
                          </a:bodyPr>
                          <a:lstStyle/>
                          <a:p>
                            <a:r>
                              <a:rPr lang="en-US" altLang="zh-CN" sz="2000" b="1"/>
                              <a:t>55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sp>
          <p:nvSpPr>
            <p:cNvPr id="64603" name="Text Box 91"/>
            <p:cNvSpPr txBox="1">
              <a:spLocks noChangeArrowheads="1"/>
            </p:cNvSpPr>
            <p:nvPr/>
          </p:nvSpPr>
          <p:spPr bwMode="auto">
            <a:xfrm>
              <a:off x="2155" y="5386"/>
              <a:ext cx="510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altLang="zh-CN" sz="2000" b="1">
                  <a:solidFill>
                    <a:srgbClr val="0000FF"/>
                  </a:solidFill>
                </a:rPr>
                <a:t>4</a:t>
              </a:r>
            </a:p>
          </p:txBody>
        </p:sp>
      </p:grpSp>
      <p:sp>
        <p:nvSpPr>
          <p:cNvPr id="64604" name="Text Box 92"/>
          <p:cNvSpPr txBox="1">
            <a:spLocks noChangeArrowheads="1"/>
          </p:cNvSpPr>
          <p:nvPr/>
        </p:nvSpPr>
        <p:spPr bwMode="auto">
          <a:xfrm rot="18240000">
            <a:off x="1004887" y="3179763"/>
            <a:ext cx="7604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固 态</a:t>
            </a:r>
          </a:p>
        </p:txBody>
      </p:sp>
      <p:sp>
        <p:nvSpPr>
          <p:cNvPr id="64605" name="Text Box 93"/>
          <p:cNvSpPr txBox="1">
            <a:spLocks noChangeArrowheads="1"/>
          </p:cNvSpPr>
          <p:nvPr/>
        </p:nvSpPr>
        <p:spPr bwMode="auto">
          <a:xfrm>
            <a:off x="1403350" y="23495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/>
              <a:t>固夜共存</a:t>
            </a:r>
          </a:p>
        </p:txBody>
      </p:sp>
      <p:sp>
        <p:nvSpPr>
          <p:cNvPr id="64606" name="Text Box 94"/>
          <p:cNvSpPr txBox="1">
            <a:spLocks noChangeArrowheads="1"/>
          </p:cNvSpPr>
          <p:nvPr/>
        </p:nvSpPr>
        <p:spPr bwMode="auto">
          <a:xfrm rot="19200000">
            <a:off x="2411413" y="2565400"/>
            <a:ext cx="83026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>
                <a:solidFill>
                  <a:srgbClr val="0000FF"/>
                </a:solidFill>
              </a:rPr>
              <a:t>液  态</a:t>
            </a:r>
          </a:p>
        </p:txBody>
      </p:sp>
      <p:sp>
        <p:nvSpPr>
          <p:cNvPr id="64607" name="Oval 95"/>
          <p:cNvSpPr>
            <a:spLocks noChangeArrowheads="1"/>
          </p:cNvSpPr>
          <p:nvPr/>
        </p:nvSpPr>
        <p:spPr bwMode="auto">
          <a:xfrm>
            <a:off x="5003800" y="3575050"/>
            <a:ext cx="76200" cy="76200"/>
          </a:xfrm>
          <a:prstGeom prst="ellipse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08" name="Text Box 96"/>
          <p:cNvSpPr txBox="1">
            <a:spLocks noChangeArrowheads="1"/>
          </p:cNvSpPr>
          <p:nvPr/>
        </p:nvSpPr>
        <p:spPr bwMode="auto">
          <a:xfrm rot="18240000">
            <a:off x="4892675" y="3397250"/>
            <a:ext cx="762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/>
              <a:t>固 态</a:t>
            </a:r>
          </a:p>
        </p:txBody>
      </p:sp>
      <p:sp>
        <p:nvSpPr>
          <p:cNvPr id="64609" name="Text Box 97"/>
          <p:cNvSpPr txBox="1">
            <a:spLocks noChangeArrowheads="1"/>
          </p:cNvSpPr>
          <p:nvPr/>
        </p:nvSpPr>
        <p:spPr bwMode="auto">
          <a:xfrm rot="18480000">
            <a:off x="5950744" y="2062956"/>
            <a:ext cx="7620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000" b="1"/>
              <a:t>液 态</a:t>
            </a:r>
          </a:p>
        </p:txBody>
      </p:sp>
      <p:sp>
        <p:nvSpPr>
          <p:cNvPr id="64610" name="Text Box 98"/>
          <p:cNvSpPr txBox="1">
            <a:spLocks noChangeArrowheads="1"/>
          </p:cNvSpPr>
          <p:nvPr/>
        </p:nvSpPr>
        <p:spPr bwMode="auto">
          <a:xfrm>
            <a:off x="5435600" y="4221163"/>
            <a:ext cx="1922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b="1"/>
              <a:t>松香</a:t>
            </a:r>
            <a:r>
              <a:rPr lang="zh-CN" altLang="en-US" sz="2000" b="1"/>
              <a:t>的熔化图像</a:t>
            </a:r>
          </a:p>
        </p:txBody>
      </p:sp>
      <p:sp>
        <p:nvSpPr>
          <p:cNvPr id="64611" name="Text Box 99"/>
          <p:cNvSpPr txBox="1">
            <a:spLocks noChangeArrowheads="1"/>
          </p:cNvSpPr>
          <p:nvPr/>
        </p:nvSpPr>
        <p:spPr bwMode="auto">
          <a:xfrm rot="21540000">
            <a:off x="900113" y="3357563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b="1"/>
              <a:t>A</a:t>
            </a:r>
          </a:p>
        </p:txBody>
      </p:sp>
      <p:sp>
        <p:nvSpPr>
          <p:cNvPr id="64612" name="Text Box 100"/>
          <p:cNvSpPr txBox="1">
            <a:spLocks noChangeArrowheads="1"/>
          </p:cNvSpPr>
          <p:nvPr/>
        </p:nvSpPr>
        <p:spPr bwMode="auto">
          <a:xfrm>
            <a:off x="1476375" y="2854325"/>
            <a:ext cx="347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b="1"/>
              <a:t>B</a:t>
            </a:r>
          </a:p>
        </p:txBody>
      </p:sp>
      <p:sp>
        <p:nvSpPr>
          <p:cNvPr id="64613" name="Text Box 101"/>
          <p:cNvSpPr txBox="1">
            <a:spLocks noChangeArrowheads="1"/>
          </p:cNvSpPr>
          <p:nvPr/>
        </p:nvSpPr>
        <p:spPr bwMode="auto">
          <a:xfrm>
            <a:off x="2195513" y="2854325"/>
            <a:ext cx="366712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000" b="1"/>
              <a:t>C</a:t>
            </a:r>
          </a:p>
        </p:txBody>
      </p:sp>
      <p:sp>
        <p:nvSpPr>
          <p:cNvPr id="64614" name="Text Box 102"/>
          <p:cNvSpPr txBox="1">
            <a:spLocks noChangeArrowheads="1"/>
          </p:cNvSpPr>
          <p:nvPr/>
        </p:nvSpPr>
        <p:spPr bwMode="auto">
          <a:xfrm>
            <a:off x="3132138" y="2133600"/>
            <a:ext cx="347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b="1"/>
              <a:t>D</a:t>
            </a:r>
          </a:p>
        </p:txBody>
      </p:sp>
      <p:sp>
        <p:nvSpPr>
          <p:cNvPr id="64615" name="Text Box 103"/>
          <p:cNvSpPr txBox="1">
            <a:spLocks noChangeArrowheads="1"/>
          </p:cNvSpPr>
          <p:nvPr/>
        </p:nvSpPr>
        <p:spPr bwMode="auto">
          <a:xfrm>
            <a:off x="395288" y="4870450"/>
            <a:ext cx="7920037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100" b="1">
                <a:latin typeface="Times New Roman" pitchFamily="18" charset="0"/>
              </a:rPr>
              <a:t>分析：</a:t>
            </a:r>
            <a:r>
              <a:rPr lang="en-US" altLang="zh-CN" sz="2800" b="1">
                <a:latin typeface="Times New Roman" pitchFamily="18" charset="0"/>
              </a:rPr>
              <a:t>AB</a:t>
            </a:r>
            <a:r>
              <a:rPr lang="zh-CN" altLang="en-US" sz="2800" b="1">
                <a:latin typeface="Times New Roman" pitchFamily="18" charset="0"/>
              </a:rPr>
              <a:t>， </a:t>
            </a:r>
            <a:r>
              <a:rPr lang="en-US" altLang="zh-CN" sz="2800" b="1"/>
              <a:t>BC</a:t>
            </a:r>
            <a:r>
              <a:rPr lang="en-US" altLang="zh-CN" sz="2800"/>
              <a:t> </a:t>
            </a:r>
            <a:r>
              <a:rPr lang="zh-CN" altLang="en-US" sz="2800"/>
              <a:t>，</a:t>
            </a:r>
            <a:r>
              <a:rPr lang="en-US" altLang="zh-CN" sz="2800" b="1">
                <a:latin typeface="Times New Roman" pitchFamily="18" charset="0"/>
              </a:rPr>
              <a:t>CD</a:t>
            </a:r>
            <a:r>
              <a:rPr lang="zh-CN" altLang="en-US" sz="2800" b="1">
                <a:latin typeface="Times New Roman" pitchFamily="18" charset="0"/>
              </a:rPr>
              <a:t>段物质各处于什么状态？</a:t>
            </a:r>
            <a:r>
              <a:rPr lang="en-US" altLang="zh-CN" sz="2800" b="1">
                <a:latin typeface="Times New Roman" pitchFamily="18" charset="0"/>
              </a:rPr>
              <a:t>BC</a:t>
            </a:r>
            <a:r>
              <a:rPr lang="zh-CN" altLang="en-US" sz="2800" b="1">
                <a:latin typeface="Times New Roman" pitchFamily="18" charset="0"/>
              </a:rPr>
              <a:t>段物质是否吸热，物质温度如何变化？</a:t>
            </a:r>
            <a:r>
              <a:rPr lang="en-US" altLang="zh-CN" sz="2800" b="1">
                <a:latin typeface="Times New Roman" pitchFamily="18" charset="0"/>
              </a:rPr>
              <a:t>B</a:t>
            </a:r>
            <a:r>
              <a:rPr lang="zh-CN" altLang="en-US" sz="2800" b="1">
                <a:latin typeface="Times New Roman" pitchFamily="18" charset="0"/>
              </a:rPr>
              <a:t>点、</a:t>
            </a:r>
            <a:r>
              <a:rPr lang="en-US" altLang="zh-CN" sz="2800" b="1">
                <a:latin typeface="Times New Roman" pitchFamily="18" charset="0"/>
              </a:rPr>
              <a:t>C</a:t>
            </a:r>
            <a:r>
              <a:rPr lang="zh-CN" altLang="en-US" sz="2800" b="1">
                <a:latin typeface="Times New Roman" pitchFamily="18" charset="0"/>
              </a:rPr>
              <a:t>点及</a:t>
            </a:r>
            <a:r>
              <a:rPr lang="en-US" altLang="zh-CN" sz="2800" b="1">
                <a:latin typeface="Times New Roman" pitchFamily="18" charset="0"/>
              </a:rPr>
              <a:t>BC</a:t>
            </a:r>
            <a:r>
              <a:rPr lang="zh-CN" altLang="en-US" sz="2800" b="1">
                <a:latin typeface="Times New Roman" pitchFamily="18" charset="0"/>
              </a:rPr>
              <a:t>之间各处于什么状态</a:t>
            </a:r>
            <a:r>
              <a:rPr lang="zh-CN" altLang="en-US" sz="3100" b="1">
                <a:latin typeface="Times New Roman" pitchFamily="18" charset="0"/>
              </a:rPr>
              <a:t>？</a:t>
            </a:r>
            <a:r>
              <a:rPr lang="zh-CN" altLang="en-US" sz="2300" b="1">
                <a:latin typeface="Times New Roman" pitchFamily="18" charset="0"/>
              </a:rPr>
              <a:t>（相同点、不同点）</a:t>
            </a:r>
            <a:endParaRPr lang="zh-CN" altLang="en-US" sz="3100" b="1">
              <a:latin typeface="Times New Roman" pitchFamily="18" charset="0"/>
            </a:endParaRPr>
          </a:p>
        </p:txBody>
      </p:sp>
      <p:sp>
        <p:nvSpPr>
          <p:cNvPr id="64616" name="Oval 104"/>
          <p:cNvSpPr>
            <a:spLocks noChangeArrowheads="1"/>
          </p:cNvSpPr>
          <p:nvPr/>
        </p:nvSpPr>
        <p:spPr bwMode="auto">
          <a:xfrm flipH="1">
            <a:off x="966788" y="3497263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17" name="Oval 105"/>
          <p:cNvSpPr>
            <a:spLocks noChangeArrowheads="1"/>
          </p:cNvSpPr>
          <p:nvPr/>
        </p:nvSpPr>
        <p:spPr bwMode="auto">
          <a:xfrm>
            <a:off x="2987675" y="2420938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18" name="Oval 106"/>
          <p:cNvSpPr>
            <a:spLocks noChangeArrowheads="1"/>
          </p:cNvSpPr>
          <p:nvPr/>
        </p:nvSpPr>
        <p:spPr bwMode="auto">
          <a:xfrm>
            <a:off x="2335213" y="2852738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19" name="Oval 107"/>
          <p:cNvSpPr>
            <a:spLocks noChangeArrowheads="1"/>
          </p:cNvSpPr>
          <p:nvPr/>
        </p:nvSpPr>
        <p:spPr bwMode="auto">
          <a:xfrm>
            <a:off x="1543050" y="2852738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20" name="未知"/>
          <p:cNvSpPr>
            <a:spLocks/>
          </p:cNvSpPr>
          <p:nvPr/>
        </p:nvSpPr>
        <p:spPr bwMode="auto">
          <a:xfrm>
            <a:off x="5037138" y="2063750"/>
            <a:ext cx="1179512" cy="1557338"/>
          </a:xfrm>
          <a:custGeom>
            <a:avLst/>
            <a:gdLst/>
            <a:ahLst/>
            <a:cxnLst>
              <a:cxn ang="0">
                <a:pos x="0" y="21600"/>
              </a:cxn>
              <a:cxn ang="0">
                <a:pos x="10549" y="9110"/>
              </a:cxn>
              <a:cxn ang="0">
                <a:pos x="20018" y="1329"/>
              </a:cxn>
              <a:cxn ang="0">
                <a:pos x="20018" y="1117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756" y="19522"/>
                  <a:pt x="7211" y="12489"/>
                  <a:pt x="10549" y="9110"/>
                </a:cubicBezTo>
                <a:cubicBezTo>
                  <a:pt x="13888" y="5730"/>
                  <a:pt x="18436" y="2658"/>
                  <a:pt x="20018" y="1329"/>
                </a:cubicBezTo>
                <a:cubicBezTo>
                  <a:pt x="21600" y="0"/>
                  <a:pt x="20018" y="1153"/>
                  <a:pt x="20018" y="1117"/>
                </a:cubicBezTo>
              </a:path>
            </a:pathLst>
          </a:custGeom>
          <a:noFill/>
          <a:ln w="28575" cap="sq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621" name="Text Box 109"/>
          <p:cNvSpPr txBox="1">
            <a:spLocks noChangeArrowheads="1"/>
          </p:cNvSpPr>
          <p:nvPr/>
        </p:nvSpPr>
        <p:spPr bwMode="auto">
          <a:xfrm rot="18145239">
            <a:off x="5453856" y="2690019"/>
            <a:ext cx="792163" cy="3968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</a:rPr>
              <a:t>软稀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9" grpId="0" animBg="1"/>
      <p:bldP spid="64604" grpId="0" bldLvl="0" autoUpdateAnimBg="0"/>
      <p:bldP spid="64605" grpId="0" bldLvl="0" autoUpdateAnimBg="0"/>
      <p:bldP spid="64606" grpId="0" bldLvl="0" autoUpdateAnimBg="0"/>
      <p:bldP spid="64608" grpId="0" bldLvl="0" autoUpdateAnimBg="0"/>
      <p:bldP spid="64609" grpId="0" bldLvl="0" autoUpdateAnimBg="0"/>
      <p:bldP spid="64615" grpId="0" bldLvl="0" animBg="1" autoUpdateAnimBg="0"/>
      <p:bldP spid="64620" grpId="0" animBg="1"/>
      <p:bldP spid="646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404813"/>
            <a:ext cx="8870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相同点：</a:t>
            </a:r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</a:rPr>
              <a:t>、从固态变成了液态</a:t>
            </a:r>
          </a:p>
          <a:p>
            <a:r>
              <a:rPr lang="zh-CN" altLang="en-US" sz="2800" b="1">
                <a:latin typeface="Times New Roman" pitchFamily="18" charset="0"/>
              </a:rPr>
              <a:t>                </a:t>
            </a:r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、在熔化过程中都需要吸热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1484313"/>
            <a:ext cx="896143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不同点：</a:t>
            </a:r>
            <a:r>
              <a:rPr lang="en-US" altLang="zh-CN" sz="2800" b="1">
                <a:latin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海波</a:t>
            </a:r>
            <a:r>
              <a:rPr lang="zh-CN" altLang="en-US" sz="2800" b="1">
                <a:latin typeface="Times New Roman" pitchFamily="18" charset="0"/>
              </a:rPr>
              <a:t>（硫代硫酸钠）熔化时温度保持不变。</a:t>
            </a:r>
          </a:p>
          <a:p>
            <a:r>
              <a:rPr lang="zh-CN" altLang="en-US" sz="2800" b="1">
                <a:latin typeface="Times New Roman" pitchFamily="18" charset="0"/>
              </a:rPr>
              <a:t>                处于固夜共存状态（有固定的熔化温度</a:t>
            </a:r>
            <a:r>
              <a:rPr lang="en-US" altLang="zh-CN" sz="2800" b="1">
                <a:latin typeface="Times New Roman" pitchFamily="18" charset="0"/>
              </a:rPr>
              <a:t>--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熔点</a:t>
            </a:r>
            <a:r>
              <a:rPr lang="zh-CN" altLang="en-US" sz="2800" b="1">
                <a:latin typeface="Times New Roman" pitchFamily="18" charset="0"/>
              </a:rPr>
              <a:t>）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331913" y="2349500"/>
            <a:ext cx="7561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</a:rPr>
              <a:t>、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松香</a:t>
            </a:r>
            <a:r>
              <a:rPr lang="zh-CN" altLang="en-US" sz="2800" b="1">
                <a:latin typeface="Times New Roman" pitchFamily="18" charset="0"/>
              </a:rPr>
              <a:t>熔化时，温度不断上升。没有固夜共  存状态（没有固定的熔化温度</a:t>
            </a:r>
            <a:r>
              <a:rPr lang="en-US" altLang="zh-CN" sz="2800" b="1">
                <a:latin typeface="Times New Roman" pitchFamily="18" charset="0"/>
              </a:rPr>
              <a:t>--</a:t>
            </a:r>
            <a:r>
              <a:rPr lang="zh-CN" altLang="en-US" sz="2800" b="1">
                <a:latin typeface="Times New Roman" pitchFamily="18" charset="0"/>
              </a:rPr>
              <a:t>没有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熔点</a:t>
            </a:r>
            <a:r>
              <a:rPr lang="zh-CN" altLang="en-US" sz="2800" b="1">
                <a:latin typeface="Times New Roman" pitchFamily="18" charset="0"/>
              </a:rPr>
              <a:t>）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96875" y="3357563"/>
            <a:ext cx="79914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FF"/>
                </a:solidFill>
                <a:latin typeface="Times New Roman" pitchFamily="18" charset="0"/>
              </a:rPr>
              <a:t>     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像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海波</a:t>
            </a:r>
            <a:r>
              <a:rPr lang="zh-CN" altLang="en-US" sz="2800" b="1">
                <a:solidFill>
                  <a:srgbClr val="0000CC"/>
                </a:solidFill>
                <a:latin typeface="Times New Roman" pitchFamily="18" charset="0"/>
              </a:rPr>
              <a:t>（</a:t>
            </a: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</a:rPr>
              <a:t>硫代硫酸钠）那样，熔化时具有一定的熔化温度的这类固体叫做晶体                 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95288" y="4797425"/>
            <a:ext cx="799147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A50021"/>
                </a:solidFill>
                <a:latin typeface="Times New Roman" pitchFamily="18" charset="0"/>
              </a:rPr>
              <a:t>     </a:t>
            </a:r>
            <a:r>
              <a:rPr lang="zh-CN" altLang="en-US" sz="2800" b="1">
                <a:solidFill>
                  <a:srgbClr val="A50021"/>
                </a:solidFill>
                <a:latin typeface="Times New Roman" pitchFamily="18" charset="0"/>
              </a:rPr>
              <a:t>像</a:t>
            </a:r>
            <a:r>
              <a:rPr lang="zh-CN" altLang="en-US" sz="2800" b="1">
                <a:solidFill>
                  <a:srgbClr val="0000CC"/>
                </a:solidFill>
                <a:latin typeface="Times New Roman" pitchFamily="18" charset="0"/>
              </a:rPr>
              <a:t>松香</a:t>
            </a:r>
            <a:r>
              <a:rPr lang="zh-CN" altLang="en-US" sz="2800" b="1">
                <a:solidFill>
                  <a:srgbClr val="A50021"/>
                </a:solidFill>
                <a:latin typeface="Times New Roman" pitchFamily="18" charset="0"/>
              </a:rPr>
              <a:t>那样，熔化时没有一定的熔化温度的这类固体叫非晶体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utoUpdateAnimBg="0"/>
      <p:bldP spid="6656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404813"/>
            <a:ext cx="8870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相同点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：  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、从固态变成了液态</a:t>
            </a:r>
          </a:p>
          <a:p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en-US" altLang="zh-CN" sz="3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、在熔化过程中都需要吸热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91082" y="4221088"/>
            <a:ext cx="8961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不同点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32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海波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（硫代硫酸钠）熔化时温度保持不变。</a:t>
            </a:r>
          </a:p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处于固液共存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状态（有固定的熔化温度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8032" y="5780782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32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松香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熔化时，温度不断上升。没有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固液共存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状态（没有固定的熔化温度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没有</a:t>
            </a:r>
            <a:r>
              <a:rPr lang="zh-CN" altLang="en-US" sz="32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pic>
        <p:nvPicPr>
          <p:cNvPr id="142338" name="Picture 2" descr="http://p0.so.qhimgs1.com/bdr/_240_/t01274d33c33e3a970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4406" r="13354"/>
          <a:stretch>
            <a:fillRect/>
          </a:stretch>
        </p:blipFill>
        <p:spPr bwMode="auto">
          <a:xfrm>
            <a:off x="4427984" y="1772816"/>
            <a:ext cx="4032448" cy="2936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490538"/>
            <a:ext cx="3697287" cy="779462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l"/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３．固体的分类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4988" y="2967038"/>
            <a:ext cx="1210588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>
                <a:latin typeface="微软雅黑" pitchFamily="34" charset="-122"/>
                <a:ea typeface="微软雅黑" pitchFamily="34" charset="-122"/>
              </a:rPr>
              <a:t>固体</a:t>
            </a:r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1506538" y="1985963"/>
            <a:ext cx="569912" cy="2438400"/>
          </a:xfrm>
          <a:prstGeom prst="leftBrace">
            <a:avLst>
              <a:gd name="adj1" fmla="val 35655"/>
              <a:gd name="adj2" fmla="val 50000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68525" y="1804988"/>
            <a:ext cx="1661032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 dirty="0">
                <a:latin typeface="微软雅黑" pitchFamily="34" charset="-122"/>
                <a:ea typeface="微软雅黑" pitchFamily="34" charset="-122"/>
              </a:rPr>
              <a:t>晶  体</a:t>
            </a:r>
            <a:r>
              <a:rPr kumimoji="1" lang="en-US" altLang="zh-CN" sz="4000" b="1" dirty="0"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168525" y="4014788"/>
            <a:ext cx="1869423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4000" b="1">
                <a:latin typeface="微软雅黑" pitchFamily="34" charset="-122"/>
                <a:ea typeface="微软雅黑" pitchFamily="34" charset="-122"/>
              </a:rPr>
              <a:t>非晶体</a:t>
            </a:r>
            <a:r>
              <a:rPr kumimoji="1" lang="en-US" altLang="zh-CN" sz="4000" b="1"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149475" y="2420938"/>
            <a:ext cx="6156325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实例：海波、冰、石英、水晶、食盐、萘、 明矾、各种金属等。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149475" y="4672013"/>
            <a:ext cx="6181725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rgbClr val="CC3300"/>
                </a:solidFill>
                <a:latin typeface="微软雅黑" pitchFamily="34" charset="-122"/>
                <a:ea typeface="微软雅黑" pitchFamily="34" charset="-122"/>
              </a:rPr>
              <a:t>实例：松香、玻璃、蜂蜡、沥青、橡胶等。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651250" y="1841500"/>
            <a:ext cx="452115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有一定的熔化温度。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067944" y="4005064"/>
            <a:ext cx="4801314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没有一定的熔化温度。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火山喷发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http://p0.so.qhimgs1.com/bdr/_240_/t01c239e5d81ee74a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8712968" cy="533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55576" y="1484784"/>
            <a:ext cx="7597775" cy="155651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相同点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3200" b="1" dirty="0">
                <a:latin typeface="微软雅黑" pitchFamily="34" charset="-122"/>
                <a:ea typeface="微软雅黑" pitchFamily="34" charset="-122"/>
              </a:rPr>
              <a:t>    ◆晶体和非晶体熔化时都要从外界</a:t>
            </a:r>
            <a:r>
              <a:rPr kumimoji="1"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吸热</a:t>
            </a:r>
            <a:r>
              <a:rPr kumimoji="1"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kumimoji="1" lang="zh-CN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52450" y="679450"/>
            <a:ext cx="849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４．晶体和非晶体的熔化特点比较和条件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99592" y="3212976"/>
            <a:ext cx="79914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晶体熔化的条件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温度达到</a:t>
            </a:r>
            <a:r>
              <a:rPr lang="zh-CN" altLang="en-US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endParaRPr lang="en-US" altLang="zh-CN" sz="3600" b="1" dirty="0" smtClean="0">
              <a:solidFill>
                <a:srgbClr val="A5002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                            </a:t>
            </a:r>
            <a:r>
              <a:rPr lang="en-US" altLang="zh-CN" sz="36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能</a:t>
            </a:r>
            <a:r>
              <a:rPr lang="zh-CN" altLang="en-US" sz="36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继续吸热</a:t>
            </a:r>
          </a:p>
        </p:txBody>
      </p:sp>
      <p:pic>
        <p:nvPicPr>
          <p:cNvPr id="90114" name="Picture 2" descr="http://p0.so.qhmsg.com/bdr/_240_/t0173f9c3b76af129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564696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p0.so.qhimgs1.com/bdr/_240_/t01dfa8c59e3c0495f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48165" b="14951"/>
          <a:stretch>
            <a:fillRect/>
          </a:stretch>
        </p:blipFill>
        <p:spPr bwMode="auto">
          <a:xfrm>
            <a:off x="6444207" y="3913006"/>
            <a:ext cx="2699793" cy="2944993"/>
          </a:xfrm>
          <a:prstGeom prst="rect">
            <a:avLst/>
          </a:prstGeom>
          <a:noFill/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79512" y="908720"/>
            <a:ext cx="8964488" cy="34848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不同点</a:t>
            </a:r>
            <a:endParaRPr kumimoji="1" lang="zh-CN" altLang="en-US" sz="28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dirty="0" smtClean="0">
                <a:latin typeface="微软雅黑" pitchFamily="34" charset="-122"/>
                <a:ea typeface="微软雅黑" pitchFamily="34" charset="-122"/>
              </a:rPr>
              <a:t>◆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晶体是在一定温度下熔化的，即晶体熔化时有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。          </a:t>
            </a:r>
            <a:endParaRPr kumimoji="1" lang="en-US" altLang="zh-CN" sz="2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dirty="0" smtClean="0">
                <a:latin typeface="微软雅黑" pitchFamily="34" charset="-122"/>
                <a:ea typeface="微软雅黑" pitchFamily="34" charset="-122"/>
              </a:rPr>
              <a:t>非晶体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没有一定的熔化温度，即非晶体没有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sz="2800" dirty="0" smtClean="0">
                <a:latin typeface="微软雅黑" pitchFamily="34" charset="-122"/>
                <a:ea typeface="微软雅黑" pitchFamily="34" charset="-122"/>
              </a:rPr>
              <a:t>◆ 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晶体从开始熔化到完全熔化处于</a:t>
            </a:r>
            <a:r>
              <a:rPr kumimoji="1"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固液共存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的状态，非晶体熔化时不存在固液共存的状态。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5536" y="260648"/>
            <a:ext cx="8494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 b="1" dirty="0">
                <a:latin typeface="微软雅黑" pitchFamily="34" charset="-122"/>
                <a:ea typeface="微软雅黑" pitchFamily="34" charset="-122"/>
              </a:rPr>
              <a:t>４．晶体和非晶体的熔化特点比较和条件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http://p0.so.qhmsg.com/bdr/_240_/t01bbf017b7affdfe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0"/>
            <a:ext cx="4211960" cy="3369569"/>
          </a:xfrm>
          <a:prstGeom prst="rect">
            <a:avLst/>
          </a:prstGeom>
          <a:noFill/>
        </p:spPr>
      </p:pic>
      <p:pic>
        <p:nvPicPr>
          <p:cNvPr id="145414" name="Picture 6" descr="http://p0.so.qhimgs1.com/bdr/_240_/t014ccfb7ca5977e4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16832"/>
            <a:ext cx="3048000" cy="2286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 smtClean="0">
                <a:latin typeface="微软雅黑" pitchFamily="34" charset="-122"/>
                <a:ea typeface="微软雅黑" pitchFamily="34" charset="-122"/>
              </a:rPr>
              <a:t>明矾</a:t>
            </a:r>
            <a:endParaRPr lang="zh-CN" altLang="en-US" sz="8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3645024"/>
            <a:ext cx="406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炸油条（饼）或膨化食品时，若在面粉里加入小苏打后，再加入明矾，则会使等量的小苏打释放出比单放小苏打多一倍的二氧化碳，这样就可以使油条（饼）在热油锅中一下子就鼓起来，得到香脆可口的油条（饼）了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58112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明矾溶于水后电离产生了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Al3+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Al3+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与水电离产生的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OHˉ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结合生成了氢氧化铝，氢氧化铝胶体粒子带有正电荷，与带负电的泥沙胶粒相遇，彼此电荷被中和。失去了电荷的胶粒，很快就会聚结在一起，粒子越结越大，终于沉入水底。这样，水就变得清澈干净了。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水晶"/>
          <p:cNvPicPr>
            <a:picLocks noChangeAspect="1" noChangeArrowheads="1"/>
          </p:cNvPicPr>
          <p:nvPr/>
        </p:nvPicPr>
        <p:blipFill>
          <a:blip r:embed="rId2" cstate="print"/>
          <a:srcRect b="37"/>
          <a:stretch>
            <a:fillRect/>
          </a:stretch>
        </p:blipFill>
        <p:spPr bwMode="auto">
          <a:xfrm>
            <a:off x="5430838" y="1193800"/>
            <a:ext cx="2395537" cy="1978025"/>
          </a:xfrm>
          <a:prstGeom prst="rect">
            <a:avLst/>
          </a:prstGeom>
          <a:noFill/>
        </p:spPr>
      </p:pic>
      <p:pic>
        <p:nvPicPr>
          <p:cNvPr id="26628" name="Picture 4" descr="石膏"/>
          <p:cNvPicPr>
            <a:picLocks noChangeAspect="1" noChangeArrowheads="1"/>
          </p:cNvPicPr>
          <p:nvPr/>
        </p:nvPicPr>
        <p:blipFill>
          <a:blip r:embed="rId3" cstate="print"/>
          <a:srcRect b="215"/>
          <a:stretch>
            <a:fillRect/>
          </a:stretch>
        </p:blipFill>
        <p:spPr bwMode="auto">
          <a:xfrm>
            <a:off x="1182688" y="3538538"/>
            <a:ext cx="2586037" cy="1879600"/>
          </a:xfrm>
          <a:prstGeom prst="rect">
            <a:avLst/>
          </a:prstGeom>
          <a:noFill/>
        </p:spPr>
      </p:pic>
      <p:pic>
        <p:nvPicPr>
          <p:cNvPr id="26629" name="Picture 5" descr="金属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950" y="3598863"/>
            <a:ext cx="2720975" cy="2008187"/>
          </a:xfrm>
          <a:prstGeom prst="rect">
            <a:avLst/>
          </a:prstGeom>
          <a:noFill/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95400" y="2878138"/>
            <a:ext cx="2438400" cy="58907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食盐</a:t>
            </a:r>
            <a:endParaRPr lang="zh-CN" altLang="en-US" sz="2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98600" y="5449888"/>
            <a:ext cx="1660525" cy="5810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石膏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943600" y="3048000"/>
            <a:ext cx="1660525" cy="5810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水晶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173788" y="5464175"/>
            <a:ext cx="1501775" cy="5810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所有金属</a:t>
            </a:r>
            <a:endParaRPr lang="zh-CN" altLang="en-US" sz="24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871538" y="611188"/>
            <a:ext cx="1620837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晶体</a:t>
            </a:r>
          </a:p>
        </p:txBody>
      </p:sp>
      <p:pic>
        <p:nvPicPr>
          <p:cNvPr id="11" name="Picture 2" descr="http://p2.so.qhimgs1.com/bdr/_240_/t01d89ba9ac1a9593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268760"/>
            <a:ext cx="2643615" cy="1780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474788" y="3105150"/>
            <a:ext cx="2438400" cy="639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玻璃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89100" y="5551488"/>
            <a:ext cx="1660525" cy="639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橡胶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861050" y="3065463"/>
            <a:ext cx="1660525" cy="639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</a:rPr>
              <a:t>蜂蜡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51550" y="5710238"/>
            <a:ext cx="150177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rgbClr val="0000FF"/>
                </a:solidFill>
                <a:latin typeface="Times New Roman" pitchFamily="18" charset="0"/>
              </a:rPr>
              <a:t>塑料</a:t>
            </a:r>
          </a:p>
        </p:txBody>
      </p:sp>
      <p:pic>
        <p:nvPicPr>
          <p:cNvPr id="27654" name="Picture 6" descr="瓶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850" y="1352550"/>
            <a:ext cx="2581275" cy="1936750"/>
          </a:xfrm>
          <a:prstGeom prst="rect">
            <a:avLst/>
          </a:prstGeom>
          <a:noFill/>
        </p:spPr>
      </p:pic>
      <p:pic>
        <p:nvPicPr>
          <p:cNvPr id="27655" name="Picture 7" descr="蜂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3" y="1370013"/>
            <a:ext cx="3024187" cy="1851025"/>
          </a:xfrm>
          <a:prstGeom prst="rect">
            <a:avLst/>
          </a:prstGeom>
          <a:noFill/>
        </p:spPr>
      </p:pic>
      <p:pic>
        <p:nvPicPr>
          <p:cNvPr id="27656" name="Picture 8" descr="橡胶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25" y="3843338"/>
            <a:ext cx="2806700" cy="1890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27657" name="Picture 9" descr="塑料"/>
          <p:cNvPicPr>
            <a:picLocks noChangeAspect="1" noChangeArrowheads="1"/>
          </p:cNvPicPr>
          <p:nvPr/>
        </p:nvPicPr>
        <p:blipFill>
          <a:blip r:embed="rId5" cstate="print"/>
          <a:srcRect r="11" b="-56"/>
          <a:stretch>
            <a:fillRect/>
          </a:stretch>
        </p:blipFill>
        <p:spPr bwMode="auto">
          <a:xfrm>
            <a:off x="4997450" y="3898900"/>
            <a:ext cx="2989263" cy="1852613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189038" y="731838"/>
            <a:ext cx="1990725" cy="522287"/>
            <a:chOff x="535" y="354"/>
            <a:chExt cx="1557" cy="329"/>
          </a:xfrm>
        </p:grpSpPr>
        <p:sp>
          <p:nvSpPr>
            <p:cNvPr id="27659" name="AutoShape 11"/>
            <p:cNvSpPr>
              <a:spLocks noChangeArrowheads="1"/>
            </p:cNvSpPr>
            <p:nvPr/>
          </p:nvSpPr>
          <p:spPr bwMode="auto">
            <a:xfrm>
              <a:off x="535" y="379"/>
              <a:ext cx="1557" cy="304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546" y="354"/>
              <a:ext cx="154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非晶体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131888" y="184150"/>
            <a:ext cx="6934200" cy="5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74688" y="412750"/>
            <a:ext cx="7543800" cy="54476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7088" y="488950"/>
            <a:ext cx="7315200" cy="600164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50000"/>
              </a:spcBef>
            </a:pPr>
            <a:endParaRPr kumimoji="1" lang="en-US" altLang="zh-CN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47688" y="409575"/>
            <a:ext cx="53911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itchFamily="34" charset="-122"/>
                <a:ea typeface="微软雅黑" pitchFamily="34" charset="-122"/>
              </a:rPr>
              <a:t>５．几种晶体的熔点（℃ ）</a:t>
            </a:r>
          </a:p>
        </p:txBody>
      </p:sp>
      <p:graphicFrame>
        <p:nvGraphicFramePr>
          <p:cNvPr id="22601" name="Group 73"/>
          <p:cNvGraphicFramePr>
            <a:graphicFrameLocks noGrp="1"/>
          </p:cNvGraphicFramePr>
          <p:nvPr/>
        </p:nvGraphicFramePr>
        <p:xfrm>
          <a:off x="598488" y="1022350"/>
          <a:ext cx="7789862" cy="4412616"/>
        </p:xfrm>
        <a:graphic>
          <a:graphicData uri="http://schemas.openxmlformats.org/drawingml/2006/table">
            <a:tbl>
              <a:tblPr/>
              <a:tblGrid>
                <a:gridCol w="1157287"/>
                <a:gridCol w="896938"/>
                <a:gridCol w="1416050"/>
                <a:gridCol w="1235075"/>
                <a:gridCol w="1619250"/>
                <a:gridCol w="1465262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物质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熔点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物质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熔点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物质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熔点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金刚石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固态水银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纯铁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1535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固态酒精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各种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～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固体氮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各种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铸铁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1200</a:t>
                      </a: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左右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固体氢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海波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固体氦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－</a:t>
                      </a: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0" y="5084763"/>
            <a:ext cx="597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从表格中你可以获得哪些知识？</a:t>
            </a:r>
          </a:p>
        </p:txBody>
      </p:sp>
      <p:sp>
        <p:nvSpPr>
          <p:cNvPr id="22602" name="Rectangle 74"/>
          <p:cNvSpPr>
            <a:spLocks noChangeArrowheads="1"/>
          </p:cNvSpPr>
          <p:nvPr/>
        </p:nvSpPr>
        <p:spPr bwMode="auto">
          <a:xfrm>
            <a:off x="0" y="5589588"/>
            <a:ext cx="87487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不同的晶体熔点不同，熔点是晶体的一种特性（</a:t>
            </a: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非晶体没有熔点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8" grpId="0" autoUpdateAnimBg="0"/>
      <p:bldP spid="22602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749300" y="14605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1" lang="zh-CN" altLang="en-US" sz="2800" b="1">
                <a:latin typeface="微软雅黑" pitchFamily="34" charset="-122"/>
                <a:ea typeface="微软雅黑" pitchFamily="34" charset="-122"/>
              </a:rPr>
              <a:t>．晶体：海波凝固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71500" y="685800"/>
            <a:ext cx="2339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三、凝固</a:t>
            </a:r>
          </a:p>
        </p:txBody>
      </p:sp>
      <p:graphicFrame>
        <p:nvGraphicFramePr>
          <p:cNvPr id="24643" name="Group 67"/>
          <p:cNvGraphicFramePr>
            <a:graphicFrameLocks noGrp="1"/>
          </p:cNvGraphicFramePr>
          <p:nvPr/>
        </p:nvGraphicFramePr>
        <p:xfrm>
          <a:off x="520700" y="2909888"/>
          <a:ext cx="8023225" cy="2152650"/>
        </p:xfrm>
        <a:graphic>
          <a:graphicData uri="http://schemas.openxmlformats.org/drawingml/2006/table">
            <a:tbl>
              <a:tblPr/>
              <a:tblGrid>
                <a:gridCol w="754063"/>
                <a:gridCol w="628650"/>
                <a:gridCol w="638175"/>
                <a:gridCol w="668337"/>
                <a:gridCol w="449263"/>
                <a:gridCol w="609600"/>
                <a:gridCol w="420687"/>
                <a:gridCol w="552450"/>
                <a:gridCol w="522288"/>
                <a:gridCol w="609600"/>
                <a:gridCol w="508000"/>
                <a:gridCol w="581025"/>
                <a:gridCol w="477837"/>
                <a:gridCol w="603250"/>
              </a:tblGrid>
              <a:tr h="777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9.5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12.5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温度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(℃)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53.5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状态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3997325" y="2219325"/>
            <a:ext cx="1371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数据记录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6443663" y="45085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固态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4632325" y="4495800"/>
            <a:ext cx="1314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固液共存</a:t>
            </a: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2443163" y="44958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液态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632" grpId="0" animBg="1"/>
      <p:bldP spid="24633" grpId="0"/>
      <p:bldP spid="24634" grpId="0"/>
      <p:bldP spid="246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422275"/>
            <a:ext cx="5026025" cy="5067300"/>
            <a:chOff x="1650" y="266"/>
            <a:chExt cx="3166" cy="3192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1676" y="266"/>
              <a:ext cx="448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汉仪长宋简" charset="-122"/>
                </a:rPr>
                <a:t>温度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℃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)</a:t>
              </a:r>
              <a:endParaRPr lang="en-US" altLang="zh-CN" sz="1400" b="1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4334" y="3324"/>
              <a:ext cx="482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宋体" pitchFamily="2" charset="-122"/>
                </a:rPr>
                <a:t>时间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)</a:t>
              </a:r>
              <a:endParaRPr lang="en-US" altLang="zh-CN" sz="1400" b="1">
                <a:latin typeface="宋体" pitchFamily="2" charset="-122"/>
              </a:endParaRPr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3867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1657" y="111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1652" y="127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655" y="1415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653" y="155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650" y="169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655" y="1843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652" y="198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650" y="213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656" y="226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657" y="240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657" y="255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657" y="2696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1657" y="284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657" y="298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657" y="312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2841" y="830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2694" y="830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2553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2412" y="831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2264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2119" y="825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1964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18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3567" y="831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3425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3276" y="832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3130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2980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37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>
              <a:off x="1656" y="98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1653" y="82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 flipV="1">
              <a:off x="1653" y="508"/>
              <a:ext cx="0" cy="27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1655" y="3283"/>
              <a:ext cx="26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206625" y="390525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45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2206625" y="2763838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50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2206625" y="165100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55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3560763" y="5235575"/>
            <a:ext cx="1143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7</a:t>
            </a:r>
          </a:p>
        </p:txBody>
      </p:sp>
      <p:sp>
        <p:nvSpPr>
          <p:cNvPr id="26667" name="Rectangle 43"/>
          <p:cNvSpPr>
            <a:spLocks noChangeArrowheads="1"/>
          </p:cNvSpPr>
          <p:nvPr/>
        </p:nvSpPr>
        <p:spPr bwMode="auto">
          <a:xfrm>
            <a:off x="4827588" y="5235575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10</a:t>
            </a:r>
          </a:p>
        </p:txBody>
      </p:sp>
      <p:sp>
        <p:nvSpPr>
          <p:cNvPr id="26668" name="Rectangle 44"/>
          <p:cNvSpPr>
            <a:spLocks noChangeArrowheads="1"/>
          </p:cNvSpPr>
          <p:nvPr/>
        </p:nvSpPr>
        <p:spPr bwMode="auto">
          <a:xfrm>
            <a:off x="5778500" y="5235575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12</a:t>
            </a:r>
          </a:p>
        </p:txBody>
      </p:sp>
      <p:sp>
        <p:nvSpPr>
          <p:cNvPr id="26669" name="Rectangle 45"/>
          <p:cNvSpPr>
            <a:spLocks noChangeArrowheads="1"/>
          </p:cNvSpPr>
          <p:nvPr/>
        </p:nvSpPr>
        <p:spPr bwMode="auto">
          <a:xfrm>
            <a:off x="4402138" y="5235575"/>
            <a:ext cx="1143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9</a:t>
            </a:r>
          </a:p>
        </p:txBody>
      </p:sp>
      <p:sp>
        <p:nvSpPr>
          <p:cNvPr id="26670" name="Rectangle 46"/>
          <p:cNvSpPr>
            <a:spLocks noChangeArrowheads="1"/>
          </p:cNvSpPr>
          <p:nvPr/>
        </p:nvSpPr>
        <p:spPr bwMode="auto">
          <a:xfrm>
            <a:off x="3975100" y="5235575"/>
            <a:ext cx="1143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8</a:t>
            </a:r>
          </a:p>
        </p:txBody>
      </p:sp>
      <p:sp>
        <p:nvSpPr>
          <p:cNvPr id="26671" name="Rectangle 47"/>
          <p:cNvSpPr>
            <a:spLocks noChangeArrowheads="1"/>
          </p:cNvSpPr>
          <p:nvPr/>
        </p:nvSpPr>
        <p:spPr bwMode="auto">
          <a:xfrm>
            <a:off x="5303838" y="5235575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11</a:t>
            </a:r>
          </a:p>
        </p:txBody>
      </p:sp>
      <p:sp>
        <p:nvSpPr>
          <p:cNvPr id="26672" name="Text Box 48"/>
          <p:cNvSpPr txBox="1">
            <a:spLocks noChangeArrowheads="1"/>
          </p:cNvSpPr>
          <p:nvPr/>
        </p:nvSpPr>
        <p:spPr bwMode="auto">
          <a:xfrm>
            <a:off x="3517900" y="571500"/>
            <a:ext cx="2286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海波的凝固图像</a:t>
            </a:r>
            <a:endParaRPr lang="zh-CN" altLang="en-US" sz="2000">
              <a:solidFill>
                <a:schemeClr val="accent2"/>
              </a:solidFill>
              <a:ea typeface="黑体" pitchFamily="49" charset="-122"/>
            </a:endParaRPr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3316288" y="1652588"/>
            <a:ext cx="2867025" cy="3351212"/>
            <a:chOff x="2089" y="1041"/>
            <a:chExt cx="1806" cy="2111"/>
          </a:xfrm>
        </p:grpSpPr>
        <p:grpSp>
          <p:nvGrpSpPr>
            <p:cNvPr id="4" name="Group 50"/>
            <p:cNvGrpSpPr>
              <a:grpSpLocks/>
            </p:cNvGrpSpPr>
            <p:nvPr/>
          </p:nvGrpSpPr>
          <p:grpSpPr bwMode="auto">
            <a:xfrm flipH="1">
              <a:off x="2113" y="1073"/>
              <a:ext cx="1760" cy="2065"/>
              <a:chOff x="1440" y="816"/>
              <a:chExt cx="1760" cy="2064"/>
            </a:xfrm>
          </p:grpSpPr>
          <p:sp>
            <p:nvSpPr>
              <p:cNvPr id="26675" name="Freeform 51"/>
              <p:cNvSpPr>
                <a:spLocks/>
              </p:cNvSpPr>
              <p:nvPr/>
            </p:nvSpPr>
            <p:spPr bwMode="auto">
              <a:xfrm>
                <a:off x="1440" y="2004"/>
                <a:ext cx="720" cy="876"/>
              </a:xfrm>
              <a:custGeom>
                <a:avLst/>
                <a:gdLst/>
                <a:ahLst/>
                <a:cxnLst>
                  <a:cxn ang="0">
                    <a:pos x="0" y="876"/>
                  </a:cxn>
                  <a:cxn ang="0">
                    <a:pos x="144" y="572"/>
                  </a:cxn>
                  <a:cxn ang="0">
                    <a:pos x="296" y="448"/>
                  </a:cxn>
                  <a:cxn ang="0">
                    <a:pos x="440" y="296"/>
                  </a:cxn>
                  <a:cxn ang="0">
                    <a:pos x="584" y="152"/>
                  </a:cxn>
                  <a:cxn ang="0">
                    <a:pos x="720" y="0"/>
                  </a:cxn>
                </a:cxnLst>
                <a:rect l="0" t="0" r="r" b="b"/>
                <a:pathLst>
                  <a:path w="720" h="876">
                    <a:moveTo>
                      <a:pt x="0" y="876"/>
                    </a:moveTo>
                    <a:cubicBezTo>
                      <a:pt x="47" y="759"/>
                      <a:pt x="95" y="643"/>
                      <a:pt x="144" y="572"/>
                    </a:cubicBezTo>
                    <a:cubicBezTo>
                      <a:pt x="193" y="501"/>
                      <a:pt x="247" y="494"/>
                      <a:pt x="296" y="448"/>
                    </a:cubicBezTo>
                    <a:cubicBezTo>
                      <a:pt x="345" y="402"/>
                      <a:pt x="392" y="345"/>
                      <a:pt x="440" y="296"/>
                    </a:cubicBezTo>
                    <a:cubicBezTo>
                      <a:pt x="488" y="247"/>
                      <a:pt x="537" y="201"/>
                      <a:pt x="584" y="152"/>
                    </a:cubicBezTo>
                    <a:cubicBezTo>
                      <a:pt x="631" y="103"/>
                      <a:pt x="697" y="23"/>
                      <a:pt x="720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6" name="Line 52"/>
              <p:cNvSpPr>
                <a:spLocks noChangeShapeType="1"/>
              </p:cNvSpPr>
              <p:nvPr/>
            </p:nvSpPr>
            <p:spPr bwMode="auto">
              <a:xfrm>
                <a:off x="2168" y="2000"/>
                <a:ext cx="2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7" name="Freeform 53"/>
              <p:cNvSpPr>
                <a:spLocks/>
              </p:cNvSpPr>
              <p:nvPr/>
            </p:nvSpPr>
            <p:spPr bwMode="auto">
              <a:xfrm>
                <a:off x="2448" y="816"/>
                <a:ext cx="752" cy="1204"/>
              </a:xfrm>
              <a:custGeom>
                <a:avLst/>
                <a:gdLst/>
                <a:ahLst/>
                <a:cxnLst>
                  <a:cxn ang="0">
                    <a:pos x="0" y="1204"/>
                  </a:cxn>
                  <a:cxn ang="0">
                    <a:pos x="148" y="1128"/>
                  </a:cxn>
                  <a:cxn ang="0">
                    <a:pos x="308" y="1068"/>
                  </a:cxn>
                  <a:cxn ang="0">
                    <a:pos x="448" y="556"/>
                  </a:cxn>
                  <a:cxn ang="0">
                    <a:pos x="600" y="264"/>
                  </a:cxn>
                  <a:cxn ang="0">
                    <a:pos x="752" y="0"/>
                  </a:cxn>
                </a:cxnLst>
                <a:rect l="0" t="0" r="r" b="b"/>
                <a:pathLst>
                  <a:path w="752" h="1204">
                    <a:moveTo>
                      <a:pt x="0" y="1204"/>
                    </a:moveTo>
                    <a:cubicBezTo>
                      <a:pt x="48" y="1177"/>
                      <a:pt x="97" y="1151"/>
                      <a:pt x="148" y="1128"/>
                    </a:cubicBezTo>
                    <a:cubicBezTo>
                      <a:pt x="199" y="1105"/>
                      <a:pt x="258" y="1163"/>
                      <a:pt x="308" y="1068"/>
                    </a:cubicBezTo>
                    <a:cubicBezTo>
                      <a:pt x="358" y="973"/>
                      <a:pt x="399" y="690"/>
                      <a:pt x="448" y="556"/>
                    </a:cubicBezTo>
                    <a:cubicBezTo>
                      <a:pt x="497" y="422"/>
                      <a:pt x="549" y="357"/>
                      <a:pt x="600" y="264"/>
                    </a:cubicBezTo>
                    <a:cubicBezTo>
                      <a:pt x="651" y="171"/>
                      <a:pt x="724" y="43"/>
                      <a:pt x="752" y="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78" name="AutoShape 54"/>
            <p:cNvSpPr>
              <a:spLocks noChangeArrowheads="1"/>
            </p:cNvSpPr>
            <p:nvPr/>
          </p:nvSpPr>
          <p:spPr bwMode="auto">
            <a:xfrm flipH="1">
              <a:off x="2089" y="1041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9" name="AutoShape 55"/>
            <p:cNvSpPr>
              <a:spLocks noChangeArrowheads="1"/>
            </p:cNvSpPr>
            <p:nvPr/>
          </p:nvSpPr>
          <p:spPr bwMode="auto">
            <a:xfrm flipH="1">
              <a:off x="3847" y="310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0" name="AutoShape 56"/>
            <p:cNvSpPr>
              <a:spLocks noChangeArrowheads="1"/>
            </p:cNvSpPr>
            <p:nvPr/>
          </p:nvSpPr>
          <p:spPr bwMode="auto">
            <a:xfrm flipH="1">
              <a:off x="3701" y="2808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1" name="AutoShape 57"/>
            <p:cNvSpPr>
              <a:spLocks noChangeArrowheads="1"/>
            </p:cNvSpPr>
            <p:nvPr/>
          </p:nvSpPr>
          <p:spPr bwMode="auto">
            <a:xfrm flipH="1">
              <a:off x="3551" y="2678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2" name="AutoShape 58"/>
            <p:cNvSpPr>
              <a:spLocks noChangeArrowheads="1"/>
            </p:cNvSpPr>
            <p:nvPr/>
          </p:nvSpPr>
          <p:spPr bwMode="auto">
            <a:xfrm flipH="1">
              <a:off x="3403" y="252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3" name="AutoShape 59"/>
            <p:cNvSpPr>
              <a:spLocks noChangeArrowheads="1"/>
            </p:cNvSpPr>
            <p:nvPr/>
          </p:nvSpPr>
          <p:spPr bwMode="auto">
            <a:xfrm flipH="1">
              <a:off x="3257" y="2384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4" name="AutoShape 60"/>
            <p:cNvSpPr>
              <a:spLocks noChangeArrowheads="1"/>
            </p:cNvSpPr>
            <p:nvPr/>
          </p:nvSpPr>
          <p:spPr bwMode="auto">
            <a:xfrm flipH="1">
              <a:off x="3121" y="223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5" name="AutoShape 61"/>
            <p:cNvSpPr>
              <a:spLocks noChangeArrowheads="1"/>
            </p:cNvSpPr>
            <p:nvPr/>
          </p:nvSpPr>
          <p:spPr bwMode="auto">
            <a:xfrm flipH="1">
              <a:off x="2973" y="223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6" name="AutoShape 62"/>
            <p:cNvSpPr>
              <a:spLocks noChangeArrowheads="1"/>
            </p:cNvSpPr>
            <p:nvPr/>
          </p:nvSpPr>
          <p:spPr bwMode="auto">
            <a:xfrm flipH="1">
              <a:off x="2821" y="2238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7" name="AutoShape 63"/>
            <p:cNvSpPr>
              <a:spLocks noChangeArrowheads="1"/>
            </p:cNvSpPr>
            <p:nvPr/>
          </p:nvSpPr>
          <p:spPr bwMode="auto">
            <a:xfrm flipH="1">
              <a:off x="2685" y="217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8" name="AutoShape 64"/>
            <p:cNvSpPr>
              <a:spLocks noChangeArrowheads="1"/>
            </p:cNvSpPr>
            <p:nvPr/>
          </p:nvSpPr>
          <p:spPr bwMode="auto">
            <a:xfrm flipH="1">
              <a:off x="2536" y="211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9" name="AutoShape 65"/>
            <p:cNvSpPr>
              <a:spLocks noChangeArrowheads="1"/>
            </p:cNvSpPr>
            <p:nvPr/>
          </p:nvSpPr>
          <p:spPr bwMode="auto">
            <a:xfrm flipH="1">
              <a:off x="2387" y="1601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0" name="AutoShape 66"/>
            <p:cNvSpPr>
              <a:spLocks noChangeArrowheads="1"/>
            </p:cNvSpPr>
            <p:nvPr/>
          </p:nvSpPr>
          <p:spPr bwMode="auto">
            <a:xfrm flipH="1">
              <a:off x="2241" y="1307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691" name="AutoShape 6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6692" name="AutoShape 6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4388" y="6165850"/>
            <a:ext cx="719137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98500" y="14351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宋体" pitchFamily="2" charset="-122"/>
              </a:rPr>
              <a:t>2</a:t>
            </a:r>
            <a:r>
              <a:rPr kumimoji="1" lang="zh-CN" altLang="en-US" sz="2800" b="1">
                <a:latin typeface="宋体" pitchFamily="2" charset="-122"/>
              </a:rPr>
              <a:t>．非晶体：松香凝固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/>
        </p:nvGraphicFramePr>
        <p:xfrm>
          <a:off x="625475" y="2987675"/>
          <a:ext cx="7842250" cy="2138363"/>
        </p:xfrm>
        <a:graphic>
          <a:graphicData uri="http://schemas.openxmlformats.org/drawingml/2006/table">
            <a:tbl>
              <a:tblPr/>
              <a:tblGrid>
                <a:gridCol w="736600"/>
                <a:gridCol w="581025"/>
                <a:gridCol w="493713"/>
                <a:gridCol w="522287"/>
                <a:gridCol w="550863"/>
                <a:gridCol w="639762"/>
                <a:gridCol w="522288"/>
                <a:gridCol w="493712"/>
                <a:gridCol w="595313"/>
                <a:gridCol w="623887"/>
                <a:gridCol w="652463"/>
                <a:gridCol w="682625"/>
                <a:gridCol w="747712"/>
              </a:tblGrid>
              <a:tr h="763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时间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m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温度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(℃)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状态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3933825" y="2232025"/>
            <a:ext cx="13716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>
                <a:solidFill>
                  <a:schemeClr val="accent2"/>
                </a:solidFill>
                <a:ea typeface="黑体" pitchFamily="49" charset="-122"/>
              </a:rPr>
              <a:t>数据记录</a:t>
            </a: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7212013" y="45593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固态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2366963" y="4559300"/>
            <a:ext cx="758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液态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4452938" y="4557713"/>
            <a:ext cx="116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粘稠状态</a:t>
            </a:r>
          </a:p>
        </p:txBody>
      </p:sp>
      <p:sp>
        <p:nvSpPr>
          <p:cNvPr id="28728" name="AutoShape 5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729" name="AutoShape 5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4388" y="6165850"/>
            <a:ext cx="719137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724" grpId="0" animBg="1"/>
      <p:bldP spid="28725" grpId="0"/>
      <p:bldP spid="28726" grpId="0"/>
      <p:bldP spid="287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19375" y="422275"/>
            <a:ext cx="5026025" cy="5067300"/>
            <a:chOff x="1650" y="266"/>
            <a:chExt cx="3166" cy="3192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1676" y="266"/>
              <a:ext cx="448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汉仪长宋简" charset="-122"/>
                </a:rPr>
                <a:t>温度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℃</a:t>
              </a:r>
              <a:r>
                <a:rPr lang="en-US" altLang="zh-CN" sz="1400" b="1">
                  <a:solidFill>
                    <a:srgbClr val="000000"/>
                  </a:solidFill>
                  <a:latin typeface="汉仪长宋简" charset="-122"/>
                </a:rPr>
                <a:t>)</a:t>
              </a:r>
              <a:endParaRPr lang="en-US" altLang="zh-CN" sz="1400" b="1"/>
            </a:p>
          </p:txBody>
        </p:sp>
        <p:sp>
          <p:nvSpPr>
            <p:cNvPr id="30724" name="Rectangle 4"/>
            <p:cNvSpPr>
              <a:spLocks noChangeArrowheads="1"/>
            </p:cNvSpPr>
            <p:nvPr/>
          </p:nvSpPr>
          <p:spPr bwMode="auto">
            <a:xfrm>
              <a:off x="4334" y="3324"/>
              <a:ext cx="482" cy="13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CN" altLang="en-US" sz="1400" b="1">
                  <a:solidFill>
                    <a:srgbClr val="000000"/>
                  </a:solidFill>
                  <a:latin typeface="宋体" pitchFamily="2" charset="-122"/>
                </a:rPr>
                <a:t>时间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(</a:t>
              </a:r>
              <a:r>
                <a:rPr lang="en-US" altLang="zh-CN" sz="1400" b="1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r>
                <a:rPr lang="en-US" altLang="zh-CN" sz="1400" b="1">
                  <a:solidFill>
                    <a:srgbClr val="000000"/>
                  </a:solidFill>
                  <a:latin typeface="宋体" pitchFamily="2" charset="-122"/>
                </a:rPr>
                <a:t>)</a:t>
              </a:r>
              <a:endParaRPr lang="en-US" altLang="zh-CN" sz="1400" b="1">
                <a:latin typeface="宋体" pitchFamily="2" charset="-122"/>
              </a:endParaRPr>
            </a:p>
          </p:txBody>
        </p:sp>
        <p:sp>
          <p:nvSpPr>
            <p:cNvPr id="30725" name="Line 5"/>
            <p:cNvSpPr>
              <a:spLocks noChangeShapeType="1"/>
            </p:cNvSpPr>
            <p:nvPr/>
          </p:nvSpPr>
          <p:spPr bwMode="auto">
            <a:xfrm>
              <a:off x="3867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1657" y="111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1652" y="127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655" y="1415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653" y="155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650" y="169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655" y="1843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1652" y="198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>
              <a:off x="1650" y="213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4" name="Line 14"/>
            <p:cNvSpPr>
              <a:spLocks noChangeShapeType="1"/>
            </p:cNvSpPr>
            <p:nvPr/>
          </p:nvSpPr>
          <p:spPr bwMode="auto">
            <a:xfrm>
              <a:off x="1656" y="226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5" name="Line 15"/>
            <p:cNvSpPr>
              <a:spLocks noChangeShapeType="1"/>
            </p:cNvSpPr>
            <p:nvPr/>
          </p:nvSpPr>
          <p:spPr bwMode="auto">
            <a:xfrm>
              <a:off x="1657" y="240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6" name="Line 16"/>
            <p:cNvSpPr>
              <a:spLocks noChangeShapeType="1"/>
            </p:cNvSpPr>
            <p:nvPr/>
          </p:nvSpPr>
          <p:spPr bwMode="auto">
            <a:xfrm>
              <a:off x="1657" y="2552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657" y="2696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1657" y="284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1657" y="2984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1657" y="3128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2841" y="830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2" name="Line 22"/>
            <p:cNvSpPr>
              <a:spLocks noChangeShapeType="1"/>
            </p:cNvSpPr>
            <p:nvPr/>
          </p:nvSpPr>
          <p:spPr bwMode="auto">
            <a:xfrm>
              <a:off x="2694" y="830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3" name="Line 23"/>
            <p:cNvSpPr>
              <a:spLocks noChangeShapeType="1"/>
            </p:cNvSpPr>
            <p:nvPr/>
          </p:nvSpPr>
          <p:spPr bwMode="auto">
            <a:xfrm>
              <a:off x="2553" y="826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>
              <a:off x="2412" y="831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>
              <a:off x="2264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2119" y="825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1964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8" name="Line 28"/>
            <p:cNvSpPr>
              <a:spLocks noChangeShapeType="1"/>
            </p:cNvSpPr>
            <p:nvPr/>
          </p:nvSpPr>
          <p:spPr bwMode="auto">
            <a:xfrm>
              <a:off x="18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9" name="Line 29"/>
            <p:cNvSpPr>
              <a:spLocks noChangeShapeType="1"/>
            </p:cNvSpPr>
            <p:nvPr/>
          </p:nvSpPr>
          <p:spPr bwMode="auto">
            <a:xfrm>
              <a:off x="3567" y="831"/>
              <a:ext cx="0" cy="2456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0" name="Line 30"/>
            <p:cNvSpPr>
              <a:spLocks noChangeShapeType="1"/>
            </p:cNvSpPr>
            <p:nvPr/>
          </p:nvSpPr>
          <p:spPr bwMode="auto">
            <a:xfrm>
              <a:off x="3425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1" name="Line 31"/>
            <p:cNvSpPr>
              <a:spLocks noChangeShapeType="1"/>
            </p:cNvSpPr>
            <p:nvPr/>
          </p:nvSpPr>
          <p:spPr bwMode="auto">
            <a:xfrm>
              <a:off x="3276" y="832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2" name="Line 32"/>
            <p:cNvSpPr>
              <a:spLocks noChangeShapeType="1"/>
            </p:cNvSpPr>
            <p:nvPr/>
          </p:nvSpPr>
          <p:spPr bwMode="auto">
            <a:xfrm>
              <a:off x="3130" y="829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3" name="Line 33"/>
            <p:cNvSpPr>
              <a:spLocks noChangeShapeType="1"/>
            </p:cNvSpPr>
            <p:nvPr/>
          </p:nvSpPr>
          <p:spPr bwMode="auto">
            <a:xfrm>
              <a:off x="2980" y="828"/>
              <a:ext cx="0" cy="245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4" name="Line 34"/>
            <p:cNvSpPr>
              <a:spLocks noChangeShapeType="1"/>
            </p:cNvSpPr>
            <p:nvPr/>
          </p:nvSpPr>
          <p:spPr bwMode="auto">
            <a:xfrm>
              <a:off x="3715" y="836"/>
              <a:ext cx="0" cy="2444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5" name="Line 35"/>
            <p:cNvSpPr>
              <a:spLocks noChangeShapeType="1"/>
            </p:cNvSpPr>
            <p:nvPr/>
          </p:nvSpPr>
          <p:spPr bwMode="auto">
            <a:xfrm>
              <a:off x="1656" y="980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6" name="Line 36"/>
            <p:cNvSpPr>
              <a:spLocks noChangeShapeType="1"/>
            </p:cNvSpPr>
            <p:nvPr/>
          </p:nvSpPr>
          <p:spPr bwMode="auto">
            <a:xfrm>
              <a:off x="1653" y="829"/>
              <a:ext cx="221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Line 37"/>
            <p:cNvSpPr>
              <a:spLocks noChangeShapeType="1"/>
            </p:cNvSpPr>
            <p:nvPr/>
          </p:nvSpPr>
          <p:spPr bwMode="auto">
            <a:xfrm flipV="1">
              <a:off x="1653" y="508"/>
              <a:ext cx="0" cy="27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1655" y="3283"/>
              <a:ext cx="268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2236788" y="3890963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60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2236788" y="274955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solidFill>
                  <a:srgbClr val="000000"/>
                </a:solidFill>
                <a:latin typeface="宋体" pitchFamily="2" charset="-122"/>
              </a:rPr>
              <a:t>70</a:t>
            </a:r>
            <a:endParaRPr lang="en-US" altLang="zh-CN">
              <a:latin typeface="宋体" pitchFamily="2" charset="-122"/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2236788" y="1636713"/>
            <a:ext cx="2286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80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668713" y="518160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20</a:t>
            </a:r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4832350" y="518160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25</a:t>
            </a:r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6043613" y="5181600"/>
            <a:ext cx="2286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CN">
                <a:latin typeface="宋体" pitchFamily="2" charset="-122"/>
              </a:rPr>
              <a:t>30</a:t>
            </a:r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 flipH="1">
            <a:off x="3441700" y="650875"/>
            <a:ext cx="224313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松香的凝固图像</a:t>
            </a:r>
            <a:endParaRPr lang="zh-CN" altLang="en-US" sz="2000">
              <a:solidFill>
                <a:schemeClr val="accent2"/>
              </a:solidFill>
              <a:ea typeface="黑体" pitchFamily="49" charset="-122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flipH="1">
            <a:off x="3324225" y="1406525"/>
            <a:ext cx="2627313" cy="3609975"/>
            <a:chOff x="1936" y="878"/>
            <a:chExt cx="1654" cy="2274"/>
          </a:xfrm>
        </p:grpSpPr>
        <p:sp>
          <p:nvSpPr>
            <p:cNvPr id="30767" name="Freeform 47"/>
            <p:cNvSpPr>
              <a:spLocks/>
            </p:cNvSpPr>
            <p:nvPr/>
          </p:nvSpPr>
          <p:spPr bwMode="auto">
            <a:xfrm>
              <a:off x="1956" y="900"/>
              <a:ext cx="1604" cy="2216"/>
            </a:xfrm>
            <a:custGeom>
              <a:avLst/>
              <a:gdLst/>
              <a:ahLst/>
              <a:cxnLst>
                <a:cxn ang="0">
                  <a:pos x="0" y="2216"/>
                </a:cxn>
                <a:cxn ang="0">
                  <a:pos x="160" y="2020"/>
                </a:cxn>
                <a:cxn ang="0">
                  <a:pos x="308" y="1800"/>
                </a:cxn>
                <a:cxn ang="0">
                  <a:pos x="442" y="1600"/>
                </a:cxn>
                <a:cxn ang="0">
                  <a:pos x="600" y="1496"/>
                </a:cxn>
                <a:cxn ang="0">
                  <a:pos x="744" y="1440"/>
                </a:cxn>
                <a:cxn ang="0">
                  <a:pos x="888" y="1304"/>
                </a:cxn>
                <a:cxn ang="0">
                  <a:pos x="1020" y="1196"/>
                </a:cxn>
                <a:cxn ang="0">
                  <a:pos x="1176" y="1008"/>
                </a:cxn>
                <a:cxn ang="0">
                  <a:pos x="1316" y="796"/>
                </a:cxn>
                <a:cxn ang="0">
                  <a:pos x="1468" y="660"/>
                </a:cxn>
                <a:cxn ang="0">
                  <a:pos x="1604" y="0"/>
                </a:cxn>
              </a:cxnLst>
              <a:rect l="0" t="0" r="r" b="b"/>
              <a:pathLst>
                <a:path w="1604" h="2216">
                  <a:moveTo>
                    <a:pt x="0" y="2216"/>
                  </a:moveTo>
                  <a:cubicBezTo>
                    <a:pt x="54" y="2152"/>
                    <a:pt x="109" y="2089"/>
                    <a:pt x="160" y="2020"/>
                  </a:cubicBezTo>
                  <a:cubicBezTo>
                    <a:pt x="211" y="1951"/>
                    <a:pt x="261" y="1870"/>
                    <a:pt x="308" y="1800"/>
                  </a:cubicBezTo>
                  <a:cubicBezTo>
                    <a:pt x="355" y="1730"/>
                    <a:pt x="393" y="1651"/>
                    <a:pt x="442" y="1600"/>
                  </a:cubicBezTo>
                  <a:cubicBezTo>
                    <a:pt x="491" y="1549"/>
                    <a:pt x="550" y="1523"/>
                    <a:pt x="600" y="1496"/>
                  </a:cubicBezTo>
                  <a:cubicBezTo>
                    <a:pt x="650" y="1469"/>
                    <a:pt x="696" y="1472"/>
                    <a:pt x="744" y="1440"/>
                  </a:cubicBezTo>
                  <a:cubicBezTo>
                    <a:pt x="792" y="1408"/>
                    <a:pt x="842" y="1345"/>
                    <a:pt x="888" y="1304"/>
                  </a:cubicBezTo>
                  <a:cubicBezTo>
                    <a:pt x="934" y="1263"/>
                    <a:pt x="972" y="1245"/>
                    <a:pt x="1020" y="1196"/>
                  </a:cubicBezTo>
                  <a:cubicBezTo>
                    <a:pt x="1068" y="1147"/>
                    <a:pt x="1127" y="1075"/>
                    <a:pt x="1176" y="1008"/>
                  </a:cubicBezTo>
                  <a:cubicBezTo>
                    <a:pt x="1225" y="941"/>
                    <a:pt x="1267" y="854"/>
                    <a:pt x="1316" y="796"/>
                  </a:cubicBezTo>
                  <a:cubicBezTo>
                    <a:pt x="1365" y="738"/>
                    <a:pt x="1420" y="793"/>
                    <a:pt x="1468" y="660"/>
                  </a:cubicBezTo>
                  <a:cubicBezTo>
                    <a:pt x="1516" y="527"/>
                    <a:pt x="1581" y="110"/>
                    <a:pt x="160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68" name="AutoShape 48"/>
            <p:cNvSpPr>
              <a:spLocks noChangeArrowheads="1"/>
            </p:cNvSpPr>
            <p:nvPr/>
          </p:nvSpPr>
          <p:spPr bwMode="auto">
            <a:xfrm>
              <a:off x="1936" y="310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69" name="AutoShape 49"/>
            <p:cNvSpPr>
              <a:spLocks noChangeArrowheads="1"/>
            </p:cNvSpPr>
            <p:nvPr/>
          </p:nvSpPr>
          <p:spPr bwMode="auto">
            <a:xfrm>
              <a:off x="2092" y="2892"/>
              <a:ext cx="48" cy="48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0" name="AutoShape 50"/>
            <p:cNvSpPr>
              <a:spLocks noChangeArrowheads="1"/>
            </p:cNvSpPr>
            <p:nvPr/>
          </p:nvSpPr>
          <p:spPr bwMode="auto">
            <a:xfrm>
              <a:off x="2242" y="267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1" name="AutoShape 51"/>
            <p:cNvSpPr>
              <a:spLocks noChangeArrowheads="1"/>
            </p:cNvSpPr>
            <p:nvPr/>
          </p:nvSpPr>
          <p:spPr bwMode="auto">
            <a:xfrm>
              <a:off x="2388" y="246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2" name="AutoShape 52"/>
            <p:cNvSpPr>
              <a:spLocks noChangeArrowheads="1"/>
            </p:cNvSpPr>
            <p:nvPr/>
          </p:nvSpPr>
          <p:spPr bwMode="auto">
            <a:xfrm>
              <a:off x="2528" y="237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3" name="AutoShape 53"/>
            <p:cNvSpPr>
              <a:spLocks noChangeArrowheads="1"/>
            </p:cNvSpPr>
            <p:nvPr/>
          </p:nvSpPr>
          <p:spPr bwMode="auto">
            <a:xfrm>
              <a:off x="2670" y="231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4" name="AutoShape 54"/>
            <p:cNvSpPr>
              <a:spLocks noChangeArrowheads="1"/>
            </p:cNvSpPr>
            <p:nvPr/>
          </p:nvSpPr>
          <p:spPr bwMode="auto">
            <a:xfrm>
              <a:off x="2818" y="2176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5" name="AutoShape 55"/>
            <p:cNvSpPr>
              <a:spLocks noChangeArrowheads="1"/>
            </p:cNvSpPr>
            <p:nvPr/>
          </p:nvSpPr>
          <p:spPr bwMode="auto">
            <a:xfrm>
              <a:off x="2954" y="207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6" name="AutoShape 56"/>
            <p:cNvSpPr>
              <a:spLocks noChangeArrowheads="1"/>
            </p:cNvSpPr>
            <p:nvPr/>
          </p:nvSpPr>
          <p:spPr bwMode="auto">
            <a:xfrm>
              <a:off x="3106" y="1884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7" name="AutoShape 57"/>
            <p:cNvSpPr>
              <a:spLocks noChangeArrowheads="1"/>
            </p:cNvSpPr>
            <p:nvPr/>
          </p:nvSpPr>
          <p:spPr bwMode="auto">
            <a:xfrm>
              <a:off x="3251" y="1672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8" name="AutoShape 58"/>
            <p:cNvSpPr>
              <a:spLocks noChangeArrowheads="1"/>
            </p:cNvSpPr>
            <p:nvPr/>
          </p:nvSpPr>
          <p:spPr bwMode="auto">
            <a:xfrm>
              <a:off x="3400" y="1530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779" name="AutoShape 59"/>
            <p:cNvSpPr>
              <a:spLocks noChangeArrowheads="1"/>
            </p:cNvSpPr>
            <p:nvPr/>
          </p:nvSpPr>
          <p:spPr bwMode="auto">
            <a:xfrm>
              <a:off x="3542" y="878"/>
              <a:ext cx="48" cy="50"/>
            </a:xfrm>
            <a:prstGeom prst="flowChartConnector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冰山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9268" name="Picture 4" descr="http://p0.so.qhimgs1.com/bdr/_240_/t015fd747c4ad2144fc.jpg"/>
          <p:cNvPicPr>
            <a:picLocks noChangeAspect="1" noChangeArrowheads="1"/>
          </p:cNvPicPr>
          <p:nvPr/>
        </p:nvPicPr>
        <p:blipFill>
          <a:blip r:embed="rId2" cstate="print"/>
          <a:srcRect b="4938"/>
          <a:stretch>
            <a:fillRect/>
          </a:stretch>
        </p:blipFill>
        <p:spPr bwMode="auto">
          <a:xfrm>
            <a:off x="419335" y="1313384"/>
            <a:ext cx="8724665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39800" y="1465263"/>
            <a:ext cx="7426325" cy="3195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400" b="1">
                <a:latin typeface="微软雅黑" pitchFamily="34" charset="-122"/>
                <a:ea typeface="微软雅黑" pitchFamily="34" charset="-122"/>
              </a:rPr>
              <a:t>◆</a:t>
            </a:r>
            <a:r>
              <a:rPr kumimoji="1" lang="en-US" altLang="zh-CN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凝固是熔化的</a:t>
            </a:r>
            <a:r>
              <a:rPr kumimoji="1"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逆过程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◆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物质凝固时都要</a:t>
            </a:r>
            <a:r>
              <a:rPr kumimoji="1"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放热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◆</a:t>
            </a:r>
            <a:r>
              <a:rPr kumimoji="1" lang="zh-CN" altLang="en-US" sz="2400">
                <a:latin typeface="微软雅黑" pitchFamily="34" charset="-122"/>
                <a:ea typeface="微软雅黑" pitchFamily="34" charset="-122"/>
              </a:rPr>
              <a:t> 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晶体凝固过程中温度保持不变，这个温度叫做晶体的</a:t>
            </a:r>
            <a:r>
              <a:rPr kumimoji="1"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凝固点</a:t>
            </a:r>
            <a:r>
              <a:rPr kumimoji="1" lang="zh-CN" altLang="en-US" sz="2400" b="1">
                <a:latin typeface="微软雅黑" pitchFamily="34" charset="-122"/>
                <a:ea typeface="微软雅黑" pitchFamily="34" charset="-122"/>
              </a:rPr>
              <a:t>。同一晶体的凝固点与熔点相同，非晶体没有凝固点。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6575" y="668338"/>
            <a:ext cx="6613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微软雅黑" pitchFamily="34" charset="-122"/>
                <a:ea typeface="微软雅黑" pitchFamily="34" charset="-122"/>
              </a:rPr>
              <a:t>３．晶体和非晶体的凝固特点比较和条件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01700" y="4724400"/>
            <a:ext cx="79914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晶体凝固的条件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温度达到</a:t>
            </a:r>
            <a:r>
              <a:rPr lang="zh-CN" altLang="en-US" sz="28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凝固点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                             </a:t>
            </a:r>
            <a:r>
              <a:rPr lang="zh-CN" altLang="en-US" sz="2800" b="1" dirty="0" smtClean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能</a:t>
            </a:r>
            <a:r>
              <a:rPr lang="zh-CN" altLang="en-US" sz="28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继续放热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042988" y="6021388"/>
            <a:ext cx="6265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同种晶体的熔点和凝固点相同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59632" y="2636912"/>
            <a:ext cx="6696471" cy="3816250"/>
            <a:chOff x="0" y="0"/>
            <a:chExt cx="8568" cy="466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6122" cy="4458"/>
              <a:chOff x="0" y="0"/>
              <a:chExt cx="6122" cy="4458"/>
            </a:xfrm>
          </p:grpSpPr>
          <p:sp>
            <p:nvSpPr>
              <p:cNvPr id="72708" name="Text Box 4"/>
              <p:cNvSpPr txBox="1">
                <a:spLocks noChangeArrowheads="1"/>
              </p:cNvSpPr>
              <p:nvPr/>
            </p:nvSpPr>
            <p:spPr bwMode="auto">
              <a:xfrm>
                <a:off x="4194" y="1171"/>
                <a:ext cx="568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 b="1">
                    <a:latin typeface="微软雅黑" pitchFamily="34" charset="-122"/>
                    <a:ea typeface="微软雅黑" pitchFamily="34" charset="-122"/>
                  </a:rPr>
                  <a:t>甲</a:t>
                </a:r>
              </a:p>
            </p:txBody>
          </p:sp>
          <p:sp>
            <p:nvSpPr>
              <p:cNvPr id="72709" name="Text Box 5"/>
              <p:cNvSpPr txBox="1">
                <a:spLocks noChangeArrowheads="1"/>
              </p:cNvSpPr>
              <p:nvPr/>
            </p:nvSpPr>
            <p:spPr bwMode="auto">
              <a:xfrm>
                <a:off x="5442" y="2303"/>
                <a:ext cx="567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400">
                    <a:latin typeface="微软雅黑" pitchFamily="34" charset="-122"/>
                    <a:ea typeface="微软雅黑" pitchFamily="34" charset="-122"/>
                  </a:rPr>
                  <a:t>乙</a:t>
                </a: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6122" cy="4458"/>
                <a:chOff x="0" y="0"/>
                <a:chExt cx="6122" cy="4458"/>
              </a:xfrm>
            </p:grpSpPr>
            <p:sp>
              <p:nvSpPr>
                <p:cNvPr id="7271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2042" y="4426"/>
                  <a:ext cx="4080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2712" name="Line 8"/>
                <p:cNvSpPr>
                  <a:spLocks noChangeShapeType="1"/>
                </p:cNvSpPr>
                <p:nvPr/>
              </p:nvSpPr>
              <p:spPr bwMode="auto">
                <a:xfrm flipH="1" flipV="1">
                  <a:off x="2042" y="943"/>
                  <a:ext cx="0" cy="348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zh-CN" altLang="en-US"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557" cy="4458"/>
                  <a:chOff x="0" y="0"/>
                  <a:chExt cx="5557" cy="4458"/>
                </a:xfrm>
              </p:grpSpPr>
              <p:sp>
                <p:nvSpPr>
                  <p:cNvPr id="72714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2947" y="3381"/>
                    <a:ext cx="13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sp>
                <p:nvSpPr>
                  <p:cNvPr id="72715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7" y="2393"/>
                    <a:ext cx="1270" cy="98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zh-CN" altLang="en-US">
                      <a:latin typeface="微软雅黑" pitchFamily="34" charset="-122"/>
                      <a:ea typeface="微软雅黑" pitchFamily="34" charset="-122"/>
                    </a:endParaRPr>
                  </a:p>
                </p:txBody>
              </p:sp>
              <p:grpSp>
                <p:nvGrpSpPr>
                  <p:cNvPr id="6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878" cy="4458"/>
                    <a:chOff x="0" y="0"/>
                    <a:chExt cx="4878" cy="4458"/>
                  </a:xfrm>
                </p:grpSpPr>
                <p:sp>
                  <p:nvSpPr>
                    <p:cNvPr id="72717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0" y="3405"/>
                      <a:ext cx="908" cy="102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  <p:sp>
                  <p:nvSpPr>
                    <p:cNvPr id="72718" name="Arc 14"/>
                    <p:cNvSpPr>
                      <a:spLocks/>
                    </p:cNvSpPr>
                    <p:nvPr/>
                  </p:nvSpPr>
                  <p:spPr bwMode="auto">
                    <a:xfrm flipV="1">
                      <a:off x="0" y="0"/>
                      <a:ext cx="4878" cy="4458"/>
                    </a:xfrm>
                    <a:custGeom>
                      <a:avLst/>
                      <a:gdLst>
                        <a:gd name="G0" fmla="+- 0 0 0"/>
                        <a:gd name="G1" fmla="+- 19796 0 0"/>
                        <a:gd name="G2" fmla="+- 21600 0 0"/>
                        <a:gd name="T0" fmla="*/ 8642 w 20751"/>
                        <a:gd name="T1" fmla="*/ 0 h 19796"/>
                        <a:gd name="T2" fmla="*/ 20751 w 20751"/>
                        <a:gd name="T3" fmla="*/ 13798 h 19796"/>
                        <a:gd name="T4" fmla="*/ 0 w 20751"/>
                        <a:gd name="T5" fmla="*/ 19796 h 197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0751" h="19796" fill="none" extrusionOk="0">
                          <a:moveTo>
                            <a:pt x="8641" y="0"/>
                          </a:moveTo>
                          <a:cubicBezTo>
                            <a:pt x="14529" y="2570"/>
                            <a:pt x="18966" y="7627"/>
                            <a:pt x="20750" y="13798"/>
                          </a:cubicBezTo>
                        </a:path>
                        <a:path w="20751" h="19796" stroke="0" extrusionOk="0">
                          <a:moveTo>
                            <a:pt x="8641" y="0"/>
                          </a:moveTo>
                          <a:cubicBezTo>
                            <a:pt x="14529" y="2570"/>
                            <a:pt x="18966" y="7627"/>
                            <a:pt x="20750" y="13798"/>
                          </a:cubicBezTo>
                          <a:lnTo>
                            <a:pt x="0" y="19796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>
                        <a:latin typeface="微软雅黑" pitchFamily="34" charset="-122"/>
                        <a:ea typeface="微软雅黑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72719" name="Text Box 15"/>
            <p:cNvSpPr txBox="1">
              <a:spLocks noChangeArrowheads="1"/>
            </p:cNvSpPr>
            <p:nvPr/>
          </p:nvSpPr>
          <p:spPr bwMode="auto">
            <a:xfrm>
              <a:off x="1474" y="223"/>
              <a:ext cx="2108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温度（℃）</a:t>
              </a:r>
            </a:p>
          </p:txBody>
        </p:sp>
        <p:sp>
          <p:nvSpPr>
            <p:cNvPr id="72720" name="Text Box 16"/>
            <p:cNvSpPr txBox="1">
              <a:spLocks noChangeArrowheads="1"/>
            </p:cNvSpPr>
            <p:nvPr/>
          </p:nvSpPr>
          <p:spPr bwMode="auto">
            <a:xfrm>
              <a:off x="6124" y="4079"/>
              <a:ext cx="244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时间（</a:t>
              </a:r>
              <a:r>
                <a:rPr lang="en-US" altLang="zh-CN" b="1" dirty="0">
                  <a:latin typeface="微软雅黑" pitchFamily="34" charset="-122"/>
                  <a:ea typeface="微软雅黑" pitchFamily="34" charset="-122"/>
                </a:rPr>
                <a:t>min</a:t>
              </a:r>
              <a:r>
                <a:rPr lang="zh-CN" altLang="en-US" b="1" dirty="0">
                  <a:latin typeface="微软雅黑" pitchFamily="34" charset="-122"/>
                  <a:ea typeface="微软雅黑" pitchFamily="34" charset="-122"/>
                </a:rPr>
                <a:t>）</a:t>
              </a:r>
            </a:p>
          </p:txBody>
        </p:sp>
      </p:grp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95537" y="843311"/>
            <a:ext cx="8280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根据图像判断甲乙固体那个是晶体？哪个是非晶体？是熔化过程，还是凝固过程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376238" y="-41275"/>
            <a:ext cx="33321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小试牛刀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260648"/>
            <a:ext cx="47513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、如图两种物质在固态时温度随时间的变化曲线。请根据图象回答下列问题。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14313" y="4459288"/>
            <a:ext cx="86058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）晶体温度升高的是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段，温度不变的是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段处于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状态，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BC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段处于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状态，</a:t>
            </a: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CD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段处于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状态，吸热的是 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       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段，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1988840"/>
            <a:ext cx="45005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）由图判断出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图线是晶体，该晶体的熔点是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，熔化时间是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分钟，另一图线的物质是</a:t>
            </a:r>
            <a:r>
              <a:rPr lang="zh-CN" altLang="en-US" sz="2400" b="1" u="sng" dirty="0"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483768" y="1844824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乙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987824" y="2348880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210℃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59632" y="3068960"/>
            <a:ext cx="1512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非晶体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3490913" y="4427538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CD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7450138" y="442753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BC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2409825" y="49784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固体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578475" y="4930775"/>
            <a:ext cx="1584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固液共存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2409825" y="5481638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液体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67063" y="-171400"/>
            <a:ext cx="5976937" cy="4435437"/>
            <a:chOff x="0" y="0"/>
            <a:chExt cx="3765" cy="2817"/>
          </a:xfrm>
        </p:grpSpPr>
        <p:sp>
          <p:nvSpPr>
            <p:cNvPr id="74766" name="Text Box 14"/>
            <p:cNvSpPr txBox="1">
              <a:spLocks noChangeArrowheads="1"/>
            </p:cNvSpPr>
            <p:nvPr/>
          </p:nvSpPr>
          <p:spPr bwMode="auto">
            <a:xfrm>
              <a:off x="1089" y="2524"/>
              <a:ext cx="22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A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0" y="0"/>
              <a:ext cx="3765" cy="2792"/>
              <a:chOff x="0" y="0"/>
              <a:chExt cx="3765" cy="2792"/>
            </a:xfrm>
          </p:grpSpPr>
          <p:sp>
            <p:nvSpPr>
              <p:cNvPr id="74768" name="Text Box 16"/>
              <p:cNvSpPr txBox="1">
                <a:spLocks noChangeArrowheads="1"/>
              </p:cNvSpPr>
              <p:nvPr/>
            </p:nvSpPr>
            <p:spPr bwMode="auto">
              <a:xfrm>
                <a:off x="1542" y="1723"/>
                <a:ext cx="181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微软雅黑" pitchFamily="34" charset="-122"/>
                    <a:ea typeface="微软雅黑" pitchFamily="34" charset="-122"/>
                  </a:rPr>
                  <a:t>B</a:t>
                </a:r>
              </a:p>
            </p:txBody>
          </p:sp>
          <p:sp>
            <p:nvSpPr>
              <p:cNvPr id="74769" name="Text Box 17"/>
              <p:cNvSpPr txBox="1">
                <a:spLocks noChangeArrowheads="1"/>
              </p:cNvSpPr>
              <p:nvPr/>
            </p:nvSpPr>
            <p:spPr bwMode="auto">
              <a:xfrm>
                <a:off x="2314" y="1723"/>
                <a:ext cx="27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微软雅黑" pitchFamily="34" charset="-122"/>
                    <a:ea typeface="微软雅黑" pitchFamily="34" charset="-122"/>
                  </a:rPr>
                  <a:t>C</a:t>
                </a:r>
              </a:p>
            </p:txBody>
          </p:sp>
          <p:sp>
            <p:nvSpPr>
              <p:cNvPr id="74770" name="Text Box 18"/>
              <p:cNvSpPr txBox="1">
                <a:spLocks noChangeArrowheads="1"/>
              </p:cNvSpPr>
              <p:nvPr/>
            </p:nvSpPr>
            <p:spPr bwMode="auto">
              <a:xfrm>
                <a:off x="2994" y="1179"/>
                <a:ext cx="272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latin typeface="微软雅黑" pitchFamily="34" charset="-122"/>
                    <a:ea typeface="微软雅黑" pitchFamily="34" charset="-122"/>
                  </a:rPr>
                  <a:t>D</a:t>
                </a:r>
              </a:p>
            </p:txBody>
          </p:sp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0" y="0"/>
                <a:ext cx="3765" cy="2792"/>
                <a:chOff x="0" y="0"/>
                <a:chExt cx="3765" cy="2792"/>
              </a:xfrm>
            </p:grpSpPr>
            <p:sp>
              <p:nvSpPr>
                <p:cNvPr id="7477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767" y="657"/>
                  <a:ext cx="227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latin typeface="微软雅黑" pitchFamily="34" charset="-122"/>
                      <a:ea typeface="微软雅黑" pitchFamily="34" charset="-122"/>
                    </a:rPr>
                    <a:t>甲</a:t>
                  </a:r>
                </a:p>
              </p:txBody>
            </p:sp>
            <p:sp>
              <p:nvSpPr>
                <p:cNvPr id="7477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75" y="1315"/>
                  <a:ext cx="22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b="1">
                      <a:latin typeface="微软雅黑" pitchFamily="34" charset="-122"/>
                      <a:ea typeface="微软雅黑" pitchFamily="34" charset="-122"/>
                    </a:rPr>
                    <a:t>乙</a:t>
                  </a:r>
                </a:p>
              </p:txBody>
            </p:sp>
            <p:grpSp>
              <p:nvGrpSpPr>
                <p:cNvPr id="5" name="Group 22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765" cy="2792"/>
                  <a:chOff x="0" y="0"/>
                  <a:chExt cx="3765" cy="2792"/>
                </a:xfrm>
              </p:grpSpPr>
              <p:sp>
                <p:nvSpPr>
                  <p:cNvPr id="74775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9" y="2383"/>
                    <a:ext cx="81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b="1">
                        <a:latin typeface="微软雅黑" pitchFamily="34" charset="-122"/>
                        <a:ea typeface="微软雅黑" pitchFamily="34" charset="-122"/>
                      </a:rPr>
                      <a:t>时间</a:t>
                    </a:r>
                    <a:r>
                      <a:rPr lang="en-US" altLang="zh-CN" b="1">
                        <a:latin typeface="微软雅黑" pitchFamily="34" charset="-122"/>
                        <a:ea typeface="微软雅黑" pitchFamily="34" charset="-122"/>
                      </a:rPr>
                      <a:t>/</a:t>
                    </a:r>
                    <a:r>
                      <a:rPr lang="zh-CN" altLang="en-US" b="1">
                        <a:latin typeface="微软雅黑" pitchFamily="34" charset="-122"/>
                        <a:ea typeface="微软雅黑" pitchFamily="34" charset="-122"/>
                      </a:rPr>
                      <a:t>分</a:t>
                    </a:r>
                  </a:p>
                </p:txBody>
              </p:sp>
              <p:sp>
                <p:nvSpPr>
                  <p:cNvPr id="74776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2" y="2473"/>
                    <a:ext cx="45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latin typeface="微软雅黑" pitchFamily="34" charset="-122"/>
                        <a:ea typeface="微软雅黑" pitchFamily="34" charset="-122"/>
                      </a:rPr>
                      <a:t>180</a:t>
                    </a:r>
                  </a:p>
                </p:txBody>
              </p:sp>
              <p:sp>
                <p:nvSpPr>
                  <p:cNvPr id="74777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2" y="2065"/>
                    <a:ext cx="45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latin typeface="微软雅黑" pitchFamily="34" charset="-122"/>
                        <a:ea typeface="微软雅黑" pitchFamily="34" charset="-122"/>
                      </a:rPr>
                      <a:t>200</a:t>
                    </a:r>
                  </a:p>
                </p:txBody>
              </p:sp>
              <p:sp>
                <p:nvSpPr>
                  <p:cNvPr id="7477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2" y="1661"/>
                    <a:ext cx="45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latin typeface="微软雅黑" pitchFamily="34" charset="-122"/>
                        <a:ea typeface="微软雅黑" pitchFamily="34" charset="-122"/>
                      </a:rPr>
                      <a:t>220</a:t>
                    </a:r>
                  </a:p>
                </p:txBody>
              </p:sp>
              <p:sp>
                <p:nvSpPr>
                  <p:cNvPr id="7477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2" y="1253"/>
                    <a:ext cx="454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b="1">
                        <a:latin typeface="微软雅黑" pitchFamily="34" charset="-122"/>
                        <a:ea typeface="微软雅黑" pitchFamily="34" charset="-122"/>
                      </a:rPr>
                      <a:t>240</a:t>
                    </a:r>
                  </a:p>
                </p:txBody>
              </p:sp>
              <p:sp>
                <p:nvSpPr>
                  <p:cNvPr id="7478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80" y="585"/>
                    <a:ext cx="272" cy="5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b="1">
                        <a:latin typeface="微软雅黑" pitchFamily="34" charset="-122"/>
                        <a:ea typeface="微软雅黑" pitchFamily="34" charset="-122"/>
                      </a:rPr>
                      <a:t>温度℃</a:t>
                    </a:r>
                  </a:p>
                </p:txBody>
              </p:sp>
              <p:grpSp>
                <p:nvGrpSpPr>
                  <p:cNvPr id="6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3538" cy="2792"/>
                    <a:chOff x="0" y="0"/>
                    <a:chExt cx="3538" cy="2792"/>
                  </a:xfrm>
                </p:grpSpPr>
                <p:sp>
                  <p:nvSpPr>
                    <p:cNvPr id="74782" name="Text Box 3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8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1</a:t>
                      </a:r>
                    </a:p>
                  </p:txBody>
                </p:sp>
                <p:sp>
                  <p:nvSpPr>
                    <p:cNvPr id="7478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1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2</a:t>
                      </a:r>
                    </a:p>
                  </p:txBody>
                </p:sp>
                <p:sp>
                  <p:nvSpPr>
                    <p:cNvPr id="74784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</a:p>
                  </p:txBody>
                </p:sp>
                <p:sp>
                  <p:nvSpPr>
                    <p:cNvPr id="74785" name="Text Box 3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0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4</a:t>
                      </a:r>
                    </a:p>
                  </p:txBody>
                </p:sp>
                <p:sp>
                  <p:nvSpPr>
                    <p:cNvPr id="74786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2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</a:p>
                  </p:txBody>
                </p:sp>
                <p:sp>
                  <p:nvSpPr>
                    <p:cNvPr id="74787" name="Text Box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6</a:t>
                      </a:r>
                    </a:p>
                  </p:txBody>
                </p:sp>
                <p:sp>
                  <p:nvSpPr>
                    <p:cNvPr id="74788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6" y="2540"/>
                      <a:ext cx="182" cy="2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微软雅黑" pitchFamily="34" charset="-122"/>
                          <a:ea typeface="微软雅黑" pitchFamily="34" charset="-122"/>
                        </a:rPr>
                        <a:t>7</a:t>
                      </a:r>
                    </a:p>
                  </p:txBody>
                </p:sp>
                <p:grpSp>
                  <p:nvGrpSpPr>
                    <p:cNvPr id="7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3538" cy="2576"/>
                      <a:chOff x="0" y="0"/>
                      <a:chExt cx="2449" cy="1783"/>
                    </a:xfrm>
                  </p:grpSpPr>
                  <p:sp>
                    <p:nvSpPr>
                      <p:cNvPr id="74790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17" y="1779"/>
                        <a:ext cx="163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1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17" y="386"/>
                        <a:ext cx="0" cy="139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2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99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3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80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4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61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42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6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5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7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06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8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87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799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68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0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634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1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497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2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362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3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225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4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090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5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953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6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" y="1361"/>
                        <a:ext cx="53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7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79" y="1361"/>
                        <a:ext cx="0" cy="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8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16" y="1362"/>
                        <a:ext cx="363" cy="4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09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4" y="1361"/>
                        <a:ext cx="0" cy="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10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15" y="966"/>
                        <a:ext cx="508" cy="39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11" name="Arc 5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0" y="0"/>
                        <a:ext cx="1951" cy="1783"/>
                      </a:xfrm>
                      <a:custGeom>
                        <a:avLst/>
                        <a:gdLst>
                          <a:gd name="G0" fmla="+- 0 0 0"/>
                          <a:gd name="G1" fmla="+- 19796 0 0"/>
                          <a:gd name="G2" fmla="+- 21600 0 0"/>
                          <a:gd name="T0" fmla="*/ 8642 w 20751"/>
                          <a:gd name="T1" fmla="*/ 0 h 19796"/>
                          <a:gd name="T2" fmla="*/ 20751 w 20751"/>
                          <a:gd name="T3" fmla="*/ 13798 h 19796"/>
                          <a:gd name="T4" fmla="*/ 0 w 20751"/>
                          <a:gd name="T5" fmla="*/ 19796 h 197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0751" h="19796" fill="none" extrusionOk="0">
                            <a:moveTo>
                              <a:pt x="8641" y="0"/>
                            </a:moveTo>
                            <a:cubicBezTo>
                              <a:pt x="14529" y="2570"/>
                              <a:pt x="18966" y="7627"/>
                              <a:pt x="20750" y="13798"/>
                            </a:cubicBezTo>
                          </a:path>
                          <a:path w="20751" h="19796" stroke="0" extrusionOk="0">
                            <a:moveTo>
                              <a:pt x="8641" y="0"/>
                            </a:moveTo>
                            <a:cubicBezTo>
                              <a:pt x="14529" y="2570"/>
                              <a:pt x="18966" y="7627"/>
                              <a:pt x="20750" y="13798"/>
                            </a:cubicBezTo>
                            <a:lnTo>
                              <a:pt x="0" y="19796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  <p:sp>
                    <p:nvSpPr>
                      <p:cNvPr id="74812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7" y="1362"/>
                        <a:ext cx="36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endParaRPr lang="zh-CN" altLang="en-US">
                          <a:latin typeface="微软雅黑" pitchFamily="34" charset="-122"/>
                          <a:ea typeface="微软雅黑" pitchFamily="34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74813" name="Text Box 61"/>
          <p:cNvSpPr txBox="1">
            <a:spLocks noChangeArrowheads="1"/>
          </p:cNvSpPr>
          <p:nvPr/>
        </p:nvSpPr>
        <p:spPr bwMode="auto">
          <a:xfrm>
            <a:off x="1619672" y="2708920"/>
            <a:ext cx="576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74814" name="Text Box 62"/>
          <p:cNvSpPr txBox="1">
            <a:spLocks noChangeArrowheads="1"/>
          </p:cNvSpPr>
          <p:nvPr/>
        </p:nvSpPr>
        <p:spPr bwMode="auto">
          <a:xfrm>
            <a:off x="5362575" y="5507038"/>
            <a:ext cx="244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AB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BC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CD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utoUpdateAnimBg="0"/>
      <p:bldP spid="74758" grpId="0" autoUpdateAnimBg="0"/>
      <p:bldP spid="74759" grpId="0" autoUpdateAnimBg="0"/>
      <p:bldP spid="74760" grpId="0" autoUpdateAnimBg="0"/>
      <p:bldP spid="74761" grpId="0" autoUpdateAnimBg="0"/>
      <p:bldP spid="74762" grpId="0" autoUpdateAnimBg="0"/>
      <p:bldP spid="74763" grpId="0" autoUpdateAnimBg="0"/>
      <p:bldP spid="74764" grpId="0" autoUpdateAnimBg="0"/>
      <p:bldP spid="74813" grpId="0" autoUpdateAnimBg="0"/>
      <p:bldP spid="7481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/>
          </p:cNvSpPr>
          <p:nvPr/>
        </p:nvSpPr>
        <p:spPr bwMode="auto">
          <a:xfrm>
            <a:off x="34925" y="44450"/>
            <a:ext cx="1295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741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 b="1" i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微软雅黑" pitchFamily="34" charset="-122"/>
                <a:ea typeface="微软雅黑" pitchFamily="34" charset="-122"/>
              </a:rPr>
              <a:t>小结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11388" y="692150"/>
            <a:ext cx="1817687" cy="501650"/>
            <a:chOff x="0" y="0"/>
            <a:chExt cx="2863" cy="79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2862" cy="224"/>
              <a:chOff x="0" y="0"/>
              <a:chExt cx="1361" cy="90"/>
            </a:xfrm>
          </p:grpSpPr>
          <p:sp>
            <p:nvSpPr>
              <p:cNvPr id="78853" name="Line 5"/>
              <p:cNvSpPr>
                <a:spLocks noChangeShapeType="1"/>
              </p:cNvSpPr>
              <p:nvPr/>
            </p:nvSpPr>
            <p:spPr bwMode="auto">
              <a:xfrm flipV="1">
                <a:off x="0" y="90"/>
                <a:ext cx="1360" cy="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854" name="AutoShape 6"/>
              <p:cNvSpPr>
                <a:spLocks noChangeArrowheads="1"/>
              </p:cNvSpPr>
              <p:nvPr/>
            </p:nvSpPr>
            <p:spPr bwMode="auto">
              <a:xfrm>
                <a:off x="1225" y="0"/>
                <a:ext cx="136" cy="90"/>
              </a:xfrm>
              <a:prstGeom prst="rtTriangle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" y="564"/>
              <a:ext cx="2858" cy="226"/>
              <a:chOff x="0" y="0"/>
              <a:chExt cx="1360" cy="91"/>
            </a:xfrm>
          </p:grpSpPr>
          <p:sp>
            <p:nvSpPr>
              <p:cNvPr id="78856" name="Line 8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8857" name="AutoShape 9"/>
              <p:cNvSpPr>
                <a:spLocks noChangeArrowheads="1"/>
              </p:cNvSpPr>
              <p:nvPr/>
            </p:nvSpPr>
            <p:spPr bwMode="auto">
              <a:xfrm rot="10800000">
                <a:off x="0" y="0"/>
                <a:ext cx="136" cy="91"/>
              </a:xfrm>
              <a:prstGeom prst="rtTriangl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95288" y="333375"/>
            <a:ext cx="4968875" cy="1181735"/>
            <a:chOff x="0" y="0"/>
            <a:chExt cx="7825" cy="1861"/>
          </a:xfrm>
        </p:grpSpPr>
        <p:sp>
          <p:nvSpPr>
            <p:cNvPr id="78859" name="Text Box 11"/>
            <p:cNvSpPr txBox="1">
              <a:spLocks noChangeArrowheads="1"/>
            </p:cNvSpPr>
            <p:nvPr/>
          </p:nvSpPr>
          <p:spPr bwMode="auto">
            <a:xfrm>
              <a:off x="1146" y="454"/>
              <a:ext cx="2002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固态</a:t>
              </a:r>
            </a:p>
          </p:txBody>
        </p:sp>
        <p:sp>
          <p:nvSpPr>
            <p:cNvPr id="78860" name="Text Box 12"/>
            <p:cNvSpPr txBox="1">
              <a:spLocks noChangeArrowheads="1"/>
            </p:cNvSpPr>
            <p:nvPr/>
          </p:nvSpPr>
          <p:spPr bwMode="auto">
            <a:xfrm>
              <a:off x="5727" y="454"/>
              <a:ext cx="2098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液态</a:t>
              </a:r>
            </a:p>
          </p:txBody>
        </p:sp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>
              <a:off x="0" y="569"/>
              <a:ext cx="171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20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320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3515" y="0"/>
              <a:ext cx="126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熔化</a:t>
              </a:r>
            </a:p>
          </p:txBody>
        </p:sp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3515" y="1134"/>
              <a:ext cx="126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微软雅黑" pitchFamily="34" charset="-122"/>
                  <a:ea typeface="微软雅黑" pitchFamily="34" charset="-122"/>
                </a:rPr>
                <a:t>凝固</a:t>
              </a:r>
            </a:p>
          </p:txBody>
        </p:sp>
      </p:grp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395288" y="2489528"/>
            <a:ext cx="14830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、固体</a:t>
            </a:r>
          </a:p>
        </p:txBody>
      </p:sp>
      <p:sp>
        <p:nvSpPr>
          <p:cNvPr id="78865" name="AutoShape 17"/>
          <p:cNvSpPr>
            <a:spLocks/>
          </p:cNvSpPr>
          <p:nvPr/>
        </p:nvSpPr>
        <p:spPr bwMode="auto">
          <a:xfrm>
            <a:off x="2052638" y="2205038"/>
            <a:ext cx="215900" cy="1225550"/>
          </a:xfrm>
          <a:prstGeom prst="leftBrace">
            <a:avLst>
              <a:gd name="adj1" fmla="val 47304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 sz="2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2195513" y="1913265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晶体</a:t>
            </a:r>
          </a:p>
        </p:txBody>
      </p:sp>
      <p:sp>
        <p:nvSpPr>
          <p:cNvPr id="78867" name="AutoShape 19"/>
          <p:cNvSpPr>
            <a:spLocks/>
          </p:cNvSpPr>
          <p:nvPr/>
        </p:nvSpPr>
        <p:spPr bwMode="auto">
          <a:xfrm>
            <a:off x="3060700" y="1701800"/>
            <a:ext cx="142875" cy="1079500"/>
          </a:xfrm>
          <a:prstGeom prst="leftBrace">
            <a:avLst>
              <a:gd name="adj1" fmla="val 62963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3132138" y="1485900"/>
            <a:ext cx="482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晶体熔化时</a:t>
            </a:r>
            <a:r>
              <a:rPr lang="zh-CN" altLang="en-US" sz="2400" b="1" u="sng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温度不变</a:t>
            </a:r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（有熔点）</a:t>
            </a:r>
          </a:p>
        </p:txBody>
      </p:sp>
      <p:sp>
        <p:nvSpPr>
          <p:cNvPr id="78869" name="Text Box 21"/>
          <p:cNvSpPr txBox="1">
            <a:spLocks noChangeArrowheads="1"/>
          </p:cNvSpPr>
          <p:nvPr/>
        </p:nvSpPr>
        <p:spPr bwMode="auto">
          <a:xfrm>
            <a:off x="3132138" y="2349500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同种晶体的熔点和凝固点相同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2195513" y="3138816"/>
            <a:ext cx="16209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非晶体：</a:t>
            </a:r>
            <a:endParaRPr lang="zh-CN" altLang="en-US" sz="2800" b="1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3132138" y="19177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熔化过程和凝固过程都是固液共存状态</a:t>
            </a:r>
          </a:p>
        </p:txBody>
      </p:sp>
      <p:sp>
        <p:nvSpPr>
          <p:cNvPr id="78872" name="AutoShape 24"/>
          <p:cNvSpPr>
            <a:spLocks/>
          </p:cNvSpPr>
          <p:nvPr/>
        </p:nvSpPr>
        <p:spPr bwMode="auto">
          <a:xfrm>
            <a:off x="3492500" y="2924175"/>
            <a:ext cx="215900" cy="793750"/>
          </a:xfrm>
          <a:prstGeom prst="leftBrace">
            <a:avLst>
              <a:gd name="adj1" fmla="val 30637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73" name="Text Box 25"/>
          <p:cNvSpPr txBox="1">
            <a:spLocks noChangeArrowheads="1"/>
          </p:cNvSpPr>
          <p:nvPr/>
        </p:nvSpPr>
        <p:spPr bwMode="auto">
          <a:xfrm>
            <a:off x="3708400" y="2781300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没有熔点</a:t>
            </a:r>
          </a:p>
        </p:txBody>
      </p:sp>
      <p:sp>
        <p:nvSpPr>
          <p:cNvPr id="78874" name="Text Box 26"/>
          <p:cNvSpPr txBox="1">
            <a:spLocks noChangeArrowheads="1"/>
          </p:cNvSpPr>
          <p:nvPr/>
        </p:nvSpPr>
        <p:spPr bwMode="auto">
          <a:xfrm>
            <a:off x="3708400" y="3354537"/>
            <a:ext cx="4967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熔化和凝固都没有固液共存状态</a:t>
            </a:r>
          </a:p>
        </p:txBody>
      </p:sp>
      <p:sp>
        <p:nvSpPr>
          <p:cNvPr id="78875" name="Text Box 27"/>
          <p:cNvSpPr txBox="1">
            <a:spLocks noChangeArrowheads="1"/>
          </p:cNvSpPr>
          <p:nvPr/>
        </p:nvSpPr>
        <p:spPr bwMode="auto">
          <a:xfrm>
            <a:off x="323850" y="4218316"/>
            <a:ext cx="3278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、晶体熔化条件：</a:t>
            </a:r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3276600" y="4005263"/>
            <a:ext cx="3816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）温度要达到</a:t>
            </a: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熔点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）能继续</a:t>
            </a: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吸热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8877" name="AutoShape 29"/>
          <p:cNvSpPr>
            <a:spLocks/>
          </p:cNvSpPr>
          <p:nvPr/>
        </p:nvSpPr>
        <p:spPr bwMode="auto">
          <a:xfrm>
            <a:off x="3400425" y="4149725"/>
            <a:ext cx="90488" cy="647700"/>
          </a:xfrm>
          <a:prstGeom prst="leftBrace">
            <a:avLst>
              <a:gd name="adj1" fmla="val 59649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78" name="AutoShape 30"/>
          <p:cNvSpPr>
            <a:spLocks/>
          </p:cNvSpPr>
          <p:nvPr/>
        </p:nvSpPr>
        <p:spPr bwMode="auto">
          <a:xfrm>
            <a:off x="6875463" y="4149725"/>
            <a:ext cx="144462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79" name="Text Box 31"/>
          <p:cNvSpPr txBox="1">
            <a:spLocks noChangeArrowheads="1"/>
          </p:cNvSpPr>
          <p:nvPr/>
        </p:nvSpPr>
        <p:spPr bwMode="auto">
          <a:xfrm>
            <a:off x="7045325" y="4146699"/>
            <a:ext cx="1774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同时具备</a:t>
            </a:r>
          </a:p>
        </p:txBody>
      </p:sp>
      <p:sp>
        <p:nvSpPr>
          <p:cNvPr id="78880" name="Text Box 32"/>
          <p:cNvSpPr txBox="1">
            <a:spLocks noChangeArrowheads="1"/>
          </p:cNvSpPr>
          <p:nvPr/>
        </p:nvSpPr>
        <p:spPr bwMode="auto">
          <a:xfrm>
            <a:off x="900113" y="5154941"/>
            <a:ext cx="2441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晶体凝固条件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:</a:t>
            </a:r>
          </a:p>
        </p:txBody>
      </p:sp>
      <p:sp>
        <p:nvSpPr>
          <p:cNvPr id="78881" name="AutoShape 33"/>
          <p:cNvSpPr>
            <a:spLocks/>
          </p:cNvSpPr>
          <p:nvPr/>
        </p:nvSpPr>
        <p:spPr bwMode="auto">
          <a:xfrm>
            <a:off x="3417888" y="5229225"/>
            <a:ext cx="144462" cy="576263"/>
          </a:xfrm>
          <a:prstGeom prst="leftBrace">
            <a:avLst>
              <a:gd name="adj1" fmla="val 33242"/>
              <a:gd name="adj2" fmla="val 50056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82" name="Text Box 34"/>
          <p:cNvSpPr txBox="1">
            <a:spLocks noChangeArrowheads="1"/>
          </p:cNvSpPr>
          <p:nvPr/>
        </p:nvSpPr>
        <p:spPr bwMode="auto">
          <a:xfrm>
            <a:off x="3348038" y="5013325"/>
            <a:ext cx="43926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）温度要达到</a:t>
            </a: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凝固点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。（</a:t>
            </a:r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）能继续</a:t>
            </a:r>
            <a:r>
              <a:rPr lang="zh-CN" altLang="en-US" sz="2800" b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放热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78883" name="AutoShape 35"/>
          <p:cNvSpPr>
            <a:spLocks/>
          </p:cNvSpPr>
          <p:nvPr/>
        </p:nvSpPr>
        <p:spPr bwMode="auto">
          <a:xfrm>
            <a:off x="7307263" y="5157788"/>
            <a:ext cx="144462" cy="647700"/>
          </a:xfrm>
          <a:prstGeom prst="rightBrace">
            <a:avLst>
              <a:gd name="adj1" fmla="val 37363"/>
              <a:gd name="adj2" fmla="val 50000"/>
            </a:avLst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84" name="Text Box 36"/>
          <p:cNvSpPr txBox="1">
            <a:spLocks noChangeArrowheads="1"/>
          </p:cNvSpPr>
          <p:nvPr/>
        </p:nvSpPr>
        <p:spPr bwMode="auto">
          <a:xfrm>
            <a:off x="7453313" y="5229225"/>
            <a:ext cx="169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同时具备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3132138" y="402710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（吸热）</a:t>
            </a:r>
          </a:p>
        </p:txBody>
      </p:sp>
      <p:sp>
        <p:nvSpPr>
          <p:cNvPr id="78886" name="Text Box 38"/>
          <p:cNvSpPr txBox="1">
            <a:spLocks noChangeArrowheads="1"/>
          </p:cNvSpPr>
          <p:nvPr/>
        </p:nvSpPr>
        <p:spPr bwMode="auto">
          <a:xfrm>
            <a:off x="3132138" y="1122641"/>
            <a:ext cx="11079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（放热）</a:t>
            </a:r>
          </a:p>
        </p:txBody>
      </p:sp>
      <p:sp>
        <p:nvSpPr>
          <p:cNvPr id="78887" name="Text Box 39"/>
          <p:cNvSpPr txBox="1">
            <a:spLocks noChangeArrowheads="1"/>
          </p:cNvSpPr>
          <p:nvPr/>
        </p:nvSpPr>
        <p:spPr bwMode="auto">
          <a:xfrm>
            <a:off x="4860925" y="689918"/>
            <a:ext cx="38779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（熔化和凝固是互逆过程）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itchFamily="2" charset="-122"/>
              </a:rPr>
              <a:t>2</a:t>
            </a:r>
            <a:r>
              <a:rPr lang="zh-CN" altLang="en-US" sz="2800" b="1" dirty="0">
                <a:latin typeface="宋体" pitchFamily="2" charset="-122"/>
              </a:rPr>
              <a:t>、冰的熔点是</a:t>
            </a:r>
            <a:r>
              <a:rPr lang="zh-CN" altLang="en-US" sz="2800" b="1" u="sng" dirty="0">
                <a:latin typeface="宋体" pitchFamily="2" charset="-122"/>
              </a:rPr>
              <a:t>       </a:t>
            </a:r>
            <a:r>
              <a:rPr lang="zh-CN" altLang="en-US" sz="2800" b="1" dirty="0">
                <a:latin typeface="宋体" pitchFamily="2" charset="-122"/>
              </a:rPr>
              <a:t>，在炎热的夏天，放在外面的冰会熔化，那么在熔化过程中，冰的温度（     ）</a:t>
            </a:r>
          </a:p>
          <a:p>
            <a:r>
              <a:rPr lang="en-US" altLang="zh-CN" sz="2800" b="1" dirty="0">
                <a:latin typeface="宋体" pitchFamily="2" charset="-122"/>
              </a:rPr>
              <a:t>A </a:t>
            </a:r>
            <a:r>
              <a:rPr lang="zh-CN" altLang="en-US" sz="2800" b="1" dirty="0">
                <a:latin typeface="宋体" pitchFamily="2" charset="-122"/>
              </a:rPr>
              <a:t>降低   </a:t>
            </a:r>
            <a:r>
              <a:rPr lang="en-US" altLang="zh-CN" sz="2800" b="1" dirty="0">
                <a:latin typeface="宋体" pitchFamily="2" charset="-122"/>
              </a:rPr>
              <a:t>B </a:t>
            </a:r>
            <a:r>
              <a:rPr lang="zh-CN" altLang="en-US" sz="2800" b="1" dirty="0">
                <a:latin typeface="宋体" pitchFamily="2" charset="-122"/>
              </a:rPr>
              <a:t>不变   </a:t>
            </a:r>
            <a:r>
              <a:rPr lang="en-US" altLang="zh-CN" sz="2800" b="1" dirty="0">
                <a:latin typeface="宋体" pitchFamily="2" charset="-122"/>
              </a:rPr>
              <a:t>C </a:t>
            </a:r>
            <a:r>
              <a:rPr lang="zh-CN" altLang="en-US" sz="2800" b="1" dirty="0">
                <a:latin typeface="宋体" pitchFamily="2" charset="-122"/>
              </a:rPr>
              <a:t>升高    </a:t>
            </a:r>
            <a:r>
              <a:rPr lang="en-US" altLang="zh-CN" sz="2800" b="1" dirty="0">
                <a:latin typeface="宋体" pitchFamily="2" charset="-122"/>
              </a:rPr>
              <a:t>D  </a:t>
            </a:r>
            <a:r>
              <a:rPr lang="zh-CN" altLang="en-US" sz="2800" b="1" dirty="0">
                <a:latin typeface="宋体" pitchFamily="2" charset="-122"/>
              </a:rPr>
              <a:t>先降低后升高</a:t>
            </a:r>
          </a:p>
          <a:p>
            <a:endParaRPr lang="zh-CN" altLang="en-US" sz="2800" b="1" dirty="0">
              <a:latin typeface="宋体" pitchFamily="2" charset="-122"/>
            </a:endParaRPr>
          </a:p>
          <a:p>
            <a:r>
              <a:rPr lang="en-US" altLang="zh-CN" sz="2800" b="1" dirty="0">
                <a:latin typeface="宋体" pitchFamily="2" charset="-122"/>
              </a:rPr>
              <a:t>3</a:t>
            </a:r>
            <a:r>
              <a:rPr lang="zh-CN" altLang="en-US" sz="2800" b="1" dirty="0">
                <a:latin typeface="宋体" pitchFamily="2" charset="-122"/>
              </a:rPr>
              <a:t>、关于物质的熔化和凝固，下面说法错误的是（     ）</a:t>
            </a:r>
          </a:p>
          <a:p>
            <a:r>
              <a:rPr lang="en-US" altLang="zh-CN" sz="2800" b="1" dirty="0">
                <a:latin typeface="宋体" pitchFamily="2" charset="-122"/>
              </a:rPr>
              <a:t>A</a:t>
            </a:r>
            <a:r>
              <a:rPr lang="zh-CN" altLang="en-US" sz="2800" b="1" dirty="0">
                <a:latin typeface="宋体" pitchFamily="2" charset="-122"/>
              </a:rPr>
              <a:t>、物质熔化时吸热，凝固时放热</a:t>
            </a:r>
          </a:p>
          <a:p>
            <a:r>
              <a:rPr lang="en-US" altLang="zh-CN" sz="2800" b="1" dirty="0">
                <a:latin typeface="宋体" pitchFamily="2" charset="-122"/>
              </a:rPr>
              <a:t>B</a:t>
            </a:r>
            <a:r>
              <a:rPr lang="zh-CN" altLang="en-US" sz="2800" b="1" dirty="0">
                <a:latin typeface="宋体" pitchFamily="2" charset="-122"/>
              </a:rPr>
              <a:t>、同种晶体熔点和凝固点相同</a:t>
            </a:r>
          </a:p>
          <a:p>
            <a:r>
              <a:rPr lang="en-US" altLang="zh-CN" sz="2800" b="1" dirty="0">
                <a:latin typeface="宋体" pitchFamily="2" charset="-122"/>
              </a:rPr>
              <a:t>C</a:t>
            </a:r>
            <a:r>
              <a:rPr lang="zh-CN" altLang="en-US" sz="2800" b="1" dirty="0">
                <a:latin typeface="宋体" pitchFamily="2" charset="-122"/>
              </a:rPr>
              <a:t>、物质在熔化过程中温度保持不变</a:t>
            </a:r>
          </a:p>
          <a:p>
            <a:r>
              <a:rPr lang="en-US" altLang="zh-CN" sz="2800" b="1" dirty="0">
                <a:latin typeface="宋体" pitchFamily="2" charset="-122"/>
              </a:rPr>
              <a:t>D</a:t>
            </a:r>
            <a:r>
              <a:rPr lang="zh-CN" altLang="en-US" sz="2800" b="1" dirty="0">
                <a:latin typeface="宋体" pitchFamily="2" charset="-122"/>
              </a:rPr>
              <a:t>、晶体在熔化过程中温度保持不变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79388" y="5084763"/>
            <a:ext cx="66151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800" b="1" dirty="0">
                <a:latin typeface="宋体" pitchFamily="2" charset="-122"/>
              </a:rPr>
              <a:t>4</a:t>
            </a:r>
            <a:r>
              <a:rPr lang="zh-CN" altLang="en-US" sz="2800" b="1" dirty="0">
                <a:latin typeface="宋体" pitchFamily="2" charset="-122"/>
              </a:rPr>
              <a:t>、已知环境温度是</a:t>
            </a:r>
            <a:r>
              <a:rPr lang="en-US" altLang="zh-CN" sz="2800" b="1" dirty="0">
                <a:latin typeface="宋体" pitchFamily="2" charset="-122"/>
              </a:rPr>
              <a:t>0℃</a:t>
            </a:r>
            <a:r>
              <a:rPr lang="zh-CN" altLang="en-US" sz="2800" b="1" dirty="0">
                <a:latin typeface="宋体" pitchFamily="2" charset="-122"/>
              </a:rPr>
              <a:t>，水能否结成冰？</a:t>
            </a:r>
          </a:p>
          <a:p>
            <a:r>
              <a:rPr lang="zh-CN" altLang="en-US" sz="2800" b="1" dirty="0">
                <a:latin typeface="宋体" pitchFamily="2" charset="-122"/>
              </a:rPr>
              <a:t>冰能否化成水？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熔化凝固图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76250"/>
            <a:ext cx="6911975" cy="2068513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403350" y="2349500"/>
            <a:ext cx="567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000" b="1">
                <a:latin typeface="Tahoma" pitchFamily="34" charset="0"/>
              </a:rPr>
              <a:t>A                     B                       C                    D</a:t>
            </a: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 rot="5400000">
            <a:off x="7668419" y="765969"/>
            <a:ext cx="1439863" cy="57467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4400" b="1" kern="10">
                <a:ln w="9525">
                  <a:solidFill>
                    <a:srgbClr val="800000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ea typeface="楷体_GB2312"/>
              </a:rPr>
              <a:t>练习：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755650" y="2781300"/>
            <a:ext cx="8012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Tahoma" pitchFamily="34" charset="0"/>
              </a:rPr>
              <a:t>1</a:t>
            </a:r>
            <a:r>
              <a:rPr kumimoji="1" lang="zh-CN" altLang="en-US" sz="2800" b="1">
                <a:latin typeface="Tahoma" pitchFamily="34" charset="0"/>
              </a:rPr>
              <a:t>、</a:t>
            </a:r>
            <a:r>
              <a:rPr kumimoji="1" lang="en-US" altLang="zh-CN" sz="2800" b="1">
                <a:latin typeface="Tahoma" pitchFamily="34" charset="0"/>
              </a:rPr>
              <a:t>ABCD</a:t>
            </a:r>
            <a:r>
              <a:rPr kumimoji="1" lang="zh-CN" altLang="en-US" sz="2800" b="1">
                <a:latin typeface="Tahoma" pitchFamily="34" charset="0"/>
              </a:rPr>
              <a:t>四幅图像中，哪幅是晶体凝固图像？</a:t>
            </a:r>
          </a:p>
          <a:p>
            <a:r>
              <a:rPr kumimoji="1" lang="zh-CN" altLang="en-US" sz="2800" b="1">
                <a:latin typeface="Tahoma" pitchFamily="34" charset="0"/>
              </a:rPr>
              <a:t>那幅是非晶体熔化图像？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755650" y="3789363"/>
            <a:ext cx="712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800" b="1">
                <a:latin typeface="Tahoma" pitchFamily="34" charset="0"/>
              </a:rPr>
              <a:t>2</a:t>
            </a:r>
            <a:r>
              <a:rPr kumimoji="1" lang="zh-CN" altLang="en-US" sz="2800" b="1">
                <a:latin typeface="Tahoma" pitchFamily="34" charset="0"/>
              </a:rPr>
              <a:t>、如果图</a:t>
            </a:r>
            <a:r>
              <a:rPr kumimoji="1" lang="en-US" altLang="zh-CN" sz="2800" b="1">
                <a:latin typeface="Tahoma" pitchFamily="34" charset="0"/>
              </a:rPr>
              <a:t>A</a:t>
            </a:r>
            <a:r>
              <a:rPr kumimoji="1" lang="zh-CN" altLang="en-US" sz="2800" b="1">
                <a:latin typeface="Tahoma" pitchFamily="34" charset="0"/>
              </a:rPr>
              <a:t>是海波熔化图像，那么：</a:t>
            </a:r>
          </a:p>
          <a:p>
            <a:r>
              <a:rPr kumimoji="1" lang="zh-CN" altLang="en-US" sz="2800" b="1">
                <a:latin typeface="Tahoma" pitchFamily="34" charset="0"/>
              </a:rPr>
              <a:t>在</a:t>
            </a:r>
            <a:r>
              <a:rPr kumimoji="1" lang="en-US" altLang="zh-CN" sz="2800" b="1">
                <a:latin typeface="Tahoma" pitchFamily="34" charset="0"/>
              </a:rPr>
              <a:t>AB</a:t>
            </a:r>
            <a:r>
              <a:rPr kumimoji="1" lang="zh-CN" altLang="en-US" sz="2800" b="1">
                <a:latin typeface="Tahoma" pitchFamily="34" charset="0"/>
              </a:rPr>
              <a:t>段海波处于什么状态？温度如何变化？</a:t>
            </a:r>
          </a:p>
          <a:p>
            <a:r>
              <a:rPr kumimoji="1" lang="zh-CN" altLang="en-US" sz="2800" b="1">
                <a:latin typeface="Tahoma" pitchFamily="34" charset="0"/>
              </a:rPr>
              <a:t>在</a:t>
            </a:r>
            <a:r>
              <a:rPr kumimoji="1" lang="en-US" altLang="zh-CN" sz="2800" b="1">
                <a:latin typeface="Tahoma" pitchFamily="34" charset="0"/>
              </a:rPr>
              <a:t>BC</a:t>
            </a:r>
            <a:r>
              <a:rPr kumimoji="1" lang="zh-CN" altLang="en-US" sz="2800" b="1">
                <a:latin typeface="Tahoma" pitchFamily="34" charset="0"/>
              </a:rPr>
              <a:t>段海波处于什么状态？温度如何变化？</a:t>
            </a:r>
          </a:p>
          <a:p>
            <a:r>
              <a:rPr kumimoji="1" lang="zh-CN" altLang="en-US" sz="2800" b="1">
                <a:latin typeface="Tahoma" pitchFamily="34" charset="0"/>
              </a:rPr>
              <a:t>在</a:t>
            </a:r>
            <a:r>
              <a:rPr kumimoji="1" lang="en-US" altLang="zh-CN" sz="2800" b="1">
                <a:latin typeface="Tahoma" pitchFamily="34" charset="0"/>
              </a:rPr>
              <a:t>CD</a:t>
            </a:r>
            <a:r>
              <a:rPr kumimoji="1" lang="zh-CN" altLang="en-US" sz="2800" b="1">
                <a:latin typeface="Tahoma" pitchFamily="34" charset="0"/>
              </a:rPr>
              <a:t>段海波处于什么状态？温度如何变化？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808038" y="5589588"/>
            <a:ext cx="833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Tahoma" pitchFamily="34" charset="0"/>
              </a:rPr>
              <a:t>3</a:t>
            </a:r>
            <a:r>
              <a:rPr kumimoji="1" lang="zh-CN" altLang="en-US" sz="2800" b="1">
                <a:latin typeface="Tahoma" pitchFamily="34" charset="0"/>
              </a:rPr>
              <a:t>、当温度处于晶体的熔点时，晶体是否一定处于</a:t>
            </a:r>
          </a:p>
          <a:p>
            <a:r>
              <a:rPr kumimoji="1" lang="zh-CN" altLang="en-US" sz="2800" b="1">
                <a:latin typeface="Tahoma" pitchFamily="34" charset="0"/>
              </a:rPr>
              <a:t>固液混合状态？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  <p:bldP spid="80901" grpId="0"/>
      <p:bldP spid="80902" grpId="0"/>
      <p:bldP spid="8090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042988" y="981075"/>
            <a:ext cx="7094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阅读</a:t>
            </a:r>
            <a:r>
              <a:rPr kumimoji="1" lang="en-US" altLang="zh-CN" sz="2800">
                <a:latin typeface="黑体" pitchFamily="49" charset="-122"/>
                <a:ea typeface="黑体" pitchFamily="49" charset="-122"/>
              </a:rPr>
              <a:t>P84</a:t>
            </a:r>
            <a:r>
              <a:rPr kumimoji="1" lang="zh-CN" altLang="en-US" sz="2800">
                <a:latin typeface="黑体" pitchFamily="49" charset="-122"/>
                <a:ea typeface="黑体" pitchFamily="49" charset="-122"/>
              </a:rPr>
              <a:t>几种常见物质的熔点，回答问题：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900113" y="1773238"/>
            <a:ext cx="71294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1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）表中熔点最高的物质是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，它熔化时温度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，它的凝固点是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 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）温度是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70℃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的萘是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态。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3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）铁、铜、铝在常温下是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态，水银在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-30℃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时是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 态。</a:t>
            </a:r>
          </a:p>
          <a:p>
            <a:pPr>
              <a:spcBef>
                <a:spcPct val="50000"/>
              </a:spcBef>
            </a:pP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（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4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）酒精在－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100℃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时是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态，氢在 </a:t>
            </a:r>
            <a:r>
              <a:rPr kumimoji="1" lang="en-US" altLang="zh-CN" sz="3200">
                <a:latin typeface="黑体" pitchFamily="49" charset="-122"/>
                <a:ea typeface="黑体" pitchFamily="49" charset="-122"/>
              </a:rPr>
              <a:t>-260℃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时是</a:t>
            </a:r>
            <a:r>
              <a:rPr kumimoji="1" lang="zh-CN" altLang="en-US" sz="3200" u="sng">
                <a:latin typeface="黑体" pitchFamily="49" charset="-122"/>
                <a:ea typeface="黑体" pitchFamily="49" charset="-122"/>
              </a:rPr>
              <a:t>      </a:t>
            </a:r>
            <a:r>
              <a:rPr kumimoji="1" lang="zh-CN" altLang="en-US" sz="3200">
                <a:latin typeface="黑体" pitchFamily="49" charset="-122"/>
                <a:ea typeface="黑体" pitchFamily="49" charset="-122"/>
              </a:rPr>
              <a:t>态。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6249988" y="1668463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钨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01988" y="2201863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不变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373188" y="2735263"/>
            <a:ext cx="2133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chemeClr val="hlink"/>
                </a:solidFill>
                <a:latin typeface="方正舒体" pitchFamily="2" charset="-122"/>
                <a:ea typeface="方正舒体" pitchFamily="2" charset="-122"/>
              </a:rPr>
              <a:t>3410℃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868988" y="3344863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固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6173788" y="4106863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固</a:t>
            </a:r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4286250" y="4632325"/>
            <a:ext cx="73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液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5868988" y="5326063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液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4192588" y="5783263"/>
            <a:ext cx="777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chemeClr val="hlink"/>
                </a:solidFill>
                <a:latin typeface="Tahoma" pitchFamily="34" charset="0"/>
                <a:ea typeface="方正舒体" pitchFamily="2" charset="-122"/>
              </a:rPr>
              <a:t>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utoUpdateAnimBg="0"/>
      <p:bldP spid="82949" grpId="0" autoUpdateAnimBg="0"/>
      <p:bldP spid="82950" grpId="0" autoUpdateAnimBg="0"/>
      <p:bldP spid="82951" grpId="0" autoUpdateAnimBg="0"/>
      <p:bldP spid="82952" grpId="0" autoUpdateAnimBg="0"/>
      <p:bldP spid="82953" grpId="0" autoUpdateAnimBg="0"/>
      <p:bldP spid="82954" grpId="0" autoUpdateAnimBg="0"/>
      <p:bldP spid="82955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971550" y="1341438"/>
            <a:ext cx="7993063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．下列现象属于什么物态变化？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　（</a:t>
            </a:r>
            <a:r>
              <a:rPr kumimoji="1" lang="en-US" altLang="zh-CN" sz="2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）春天，冰雪消融，是</a:t>
            </a:r>
            <a:r>
              <a:rPr kumimoji="1" lang="zh-CN" altLang="en-US" sz="2800" u="sng" dirty="0">
                <a:latin typeface="微软雅黑" pitchFamily="34" charset="-122"/>
                <a:ea typeface="微软雅黑" pitchFamily="34" charset="-122"/>
              </a:rPr>
              <a:t>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</a:p>
          <a:p>
            <a:pPr>
              <a:spcBef>
                <a:spcPct val="50000"/>
              </a:spcBef>
            </a:pP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　（</a:t>
            </a:r>
            <a:r>
              <a:rPr kumimoji="1"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）铁水浇入模子铸成铁件，是</a:t>
            </a:r>
            <a:r>
              <a:rPr kumimoji="1" lang="zh-CN" altLang="en-US" sz="2800" u="sng" dirty="0">
                <a:latin typeface="微软雅黑" pitchFamily="34" charset="-122"/>
                <a:ea typeface="微软雅黑" pitchFamily="34" charset="-122"/>
              </a:rPr>
              <a:t></a:t>
            </a:r>
            <a:r>
              <a:rPr kumimoji="1" lang="zh-CN" altLang="en-US" sz="2800" dirty="0">
                <a:latin typeface="微软雅黑" pitchFamily="34" charset="-122"/>
                <a:ea typeface="微软雅黑" pitchFamily="34" charset="-122"/>
              </a:rPr>
              <a:t>．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4213" y="3397250"/>
            <a:ext cx="7991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66700"/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．小明在做某种物质熔化的实验，当这种物质的温度达到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36℃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时，每隔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1min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记录一次温度，得到下面一组记录数据：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36℃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39℃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42℃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45℃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48℃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48℃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48℃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51℃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54℃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57℃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。这种物质是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体，它的凝固点是</a:t>
            </a:r>
            <a:r>
              <a:rPr lang="zh-CN" altLang="en-US" sz="2800" u="sng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 indent="266700" eaLnBrk="0" hangingPunct="0"/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724525" y="1844675"/>
            <a:ext cx="2087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熔化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6732588" y="2420938"/>
            <a:ext cx="2411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凝固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835150" y="4941888"/>
            <a:ext cx="1366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晶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5867400" y="5013325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48℃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827088" y="620713"/>
            <a:ext cx="109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3600">
                <a:latin typeface="微软雅黑" pitchFamily="34" charset="-122"/>
                <a:ea typeface="微软雅黑" pitchFamily="34" charset="-122"/>
              </a:rPr>
              <a:t>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5" grpId="0"/>
      <p:bldP spid="87046" grpId="0"/>
      <p:bldP spid="870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4988" y="1625600"/>
            <a:ext cx="7416800" cy="39258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回答问题：</a:t>
            </a:r>
            <a:br>
              <a:rPr lang="zh-CN" altLang="en-US" sz="2400" b="1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各种金属都是晶体吗？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400" b="1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2.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为什么用钨做白炽灯的灯丝？</a:t>
            </a:r>
            <a:br>
              <a:rPr lang="zh-CN" altLang="en-US" sz="2400" b="1">
                <a:solidFill>
                  <a:srgbClr val="0000FF"/>
                </a:solidFill>
                <a:latin typeface="宋体" charset="-122"/>
              </a:rPr>
            </a:br>
            <a:endParaRPr lang="zh-CN" altLang="en-US" sz="2400" b="1">
              <a:solidFill>
                <a:srgbClr val="0000FF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能用水银温度计测量北极冬天的气温吗？为什么？</a:t>
            </a:r>
            <a:br>
              <a:rPr lang="zh-CN" altLang="en-US" sz="2400" b="1">
                <a:solidFill>
                  <a:srgbClr val="0000FF"/>
                </a:solidFill>
                <a:latin typeface="宋体" charset="-122"/>
              </a:rPr>
            </a:br>
            <a:endParaRPr lang="zh-CN" altLang="en-US" sz="2400" b="1">
              <a:solidFill>
                <a:srgbClr val="0000FF"/>
              </a:solidFill>
              <a:latin typeface="宋体" charset="-122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84250" y="2895600"/>
            <a:ext cx="811213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en-US" sz="2400" b="1">
                <a:solidFill>
                  <a:srgbClr val="FF0000"/>
                </a:solidFill>
                <a:ea typeface="楷体_GB2312" pitchFamily="49" charset="-122"/>
              </a:rPr>
              <a:t>是</a:t>
            </a:r>
            <a:endParaRPr kumimoji="1" lang="zh-CN" altLang="en-US" b="1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95363" y="3965575"/>
            <a:ext cx="306546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因为钨的熔点高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977900" y="5003800"/>
            <a:ext cx="4549775" cy="639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en-US" sz="2400" b="1">
                <a:solidFill>
                  <a:srgbClr val="FF0000"/>
                </a:solidFill>
                <a:ea typeface="楷体_GB2312" pitchFamily="49" charset="-122"/>
              </a:rPr>
              <a:t>不能.</a:t>
            </a:r>
            <a:r>
              <a:rPr kumimoji="1" lang="zh-CN" altLang="en-US" sz="2400" b="1">
                <a:solidFill>
                  <a:srgbClr val="FF0000"/>
                </a:solidFill>
                <a:ea typeface="楷体_GB2312" pitchFamily="49" charset="-122"/>
              </a:rPr>
              <a:t>因为水银的凝固点太高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2913" y="889000"/>
            <a:ext cx="4848225" cy="946150"/>
            <a:chOff x="535" y="354"/>
            <a:chExt cx="1557" cy="596"/>
          </a:xfrm>
        </p:grpSpPr>
        <p:sp>
          <p:nvSpPr>
            <p:cNvPr id="28679" name="AutoShape 7"/>
            <p:cNvSpPr>
              <a:spLocks noChangeArrowheads="1"/>
            </p:cNvSpPr>
            <p:nvPr/>
          </p:nvSpPr>
          <p:spPr bwMode="auto">
            <a:xfrm>
              <a:off x="535" y="379"/>
              <a:ext cx="1557" cy="304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28680" name="Rectangle 8"/>
            <p:cNvSpPr>
              <a:spLocks noChangeArrowheads="1"/>
            </p:cNvSpPr>
            <p:nvPr/>
          </p:nvSpPr>
          <p:spPr bwMode="auto">
            <a:xfrm>
              <a:off x="546" y="354"/>
              <a:ext cx="15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阅读几种常见物质的熔点</a:t>
              </a:r>
            </a:p>
            <a:p>
              <a:endParaRPr lang="en-US" altLang="en-US" sz="2800" b="1">
                <a:solidFill>
                  <a:srgbClr val="FF0000"/>
                </a:solidFill>
              </a:endParaRPr>
            </a:p>
          </p:txBody>
        </p:sp>
      </p:grpSp>
      <p:pic>
        <p:nvPicPr>
          <p:cNvPr id="28681" name="Picture 18" descr="taos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1863" y="733425"/>
            <a:ext cx="39608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722313" y="917575"/>
            <a:ext cx="7794625" cy="4473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水的凝固点是多大？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/>
            </a:r>
            <a:br>
              <a:rPr lang="zh-CN" altLang="en-US" sz="2400" b="1">
                <a:solidFill>
                  <a:srgbClr val="0000FF"/>
                </a:solidFill>
                <a:latin typeface="宋体" charset="-122"/>
              </a:rPr>
            </a:b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5.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不同晶体的熔点不同说明什么？</a:t>
            </a:r>
          </a:p>
          <a:p>
            <a:pPr>
              <a:lnSpc>
                <a:spcPct val="150000"/>
              </a:lnSpc>
            </a:pPr>
            <a:endParaRPr lang="zh-CN" altLang="en-US" sz="2400" b="1">
              <a:solidFill>
                <a:srgbClr val="0000FF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en-US" sz="2400" b="1">
                <a:solidFill>
                  <a:srgbClr val="0000FF"/>
                </a:solidFill>
                <a:latin typeface="宋体" charset="-122"/>
              </a:rPr>
              <a:t>6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.</a:t>
            </a:r>
            <a:r>
              <a:rPr lang="en-US" altLang="en-US" sz="2400" b="1">
                <a:solidFill>
                  <a:srgbClr val="0000FF"/>
                </a:solidFill>
                <a:latin typeface="宋体" charset="-122"/>
              </a:rPr>
              <a:t>为什么冬天汽车司机在冷却水中加一些酒精？</a:t>
            </a:r>
            <a:endParaRPr lang="zh-CN" altLang="en-US" sz="2400" b="1">
              <a:solidFill>
                <a:srgbClr val="0000FF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endParaRPr lang="en-US" altLang="en-US" sz="2400" b="1">
              <a:solidFill>
                <a:srgbClr val="0000FF"/>
              </a:solidFill>
              <a:latin typeface="宋体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7.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水在盐水中可以凝固，水和盐水的凝固点，哪一个更低？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085850" y="1481138"/>
            <a:ext cx="644525" cy="639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0℃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85850" y="2698750"/>
            <a:ext cx="32480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熔点是物质的特性之一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085850" y="3641725"/>
            <a:ext cx="3554413" cy="639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为了降低冷却液的凝固点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085850" y="5408613"/>
            <a:ext cx="796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盐水</a:t>
            </a:r>
            <a:endParaRPr kumimoji="1" lang="zh-CN" altLang="en-US" sz="24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冰与水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8242" name="Picture 2" descr="http://p0.so.qhimgs1.com/bdr/_240_/t0102abed3cc273f890.jpg"/>
          <p:cNvPicPr>
            <a:picLocks noChangeAspect="1" noChangeArrowheads="1"/>
          </p:cNvPicPr>
          <p:nvPr/>
        </p:nvPicPr>
        <p:blipFill>
          <a:blip r:embed="rId2" cstate="print"/>
          <a:srcRect b="3846"/>
          <a:stretch>
            <a:fillRect/>
          </a:stretch>
        </p:blipFill>
        <p:spPr bwMode="auto">
          <a:xfrm>
            <a:off x="323528" y="1052736"/>
            <a:ext cx="8378127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52550" y="144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宋体" charset="-122"/>
              </a:rPr>
              <a:t>熔化吸热 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2027238"/>
            <a:ext cx="36718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2-图片29-冰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2074863"/>
            <a:ext cx="3343275" cy="3162300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302250" y="144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zh-CN" altLang="en-US" sz="2400" b="1">
                <a:solidFill>
                  <a:srgbClr val="0000FF"/>
                </a:solidFill>
                <a:latin typeface="宋体" charset="-122"/>
              </a:rPr>
              <a:t>凝固放热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81063" y="692150"/>
            <a:ext cx="1990725" cy="522288"/>
            <a:chOff x="535" y="354"/>
            <a:chExt cx="1557" cy="329"/>
          </a:xfrm>
        </p:grpSpPr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535" y="379"/>
              <a:ext cx="1557" cy="304"/>
            </a:xfrm>
            <a:prstGeom prst="roundRect">
              <a:avLst>
                <a:gd name="adj" fmla="val 16667"/>
              </a:avLst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546" y="354"/>
              <a:ext cx="154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</a:rPr>
                <a:t>解释现象</a:t>
              </a:r>
            </a:p>
          </p:txBody>
        </p:sp>
      </p:grp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114425" y="5305425"/>
            <a:ext cx="2941638" cy="6397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人中暑时用冰袋降温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299075" y="5345113"/>
            <a:ext cx="2328863" cy="6397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下雪不冷化雪冷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44563" y="1609725"/>
            <a:ext cx="7381875" cy="44735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．下列现象属于什么物态变化？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）春天，冰雪消融，是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______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（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）铁水浇入模子铸成铁件，是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_______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．小明在做某种物质熔化的实验，当这种物质的温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度达到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时，每隔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1min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记录一次温度，得到下面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一组记录数据：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36℃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39℃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42℃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45℃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48℃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51℃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54℃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、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57℃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。这种物质是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____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体，它的凝固点是</a:t>
            </a: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_______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633913" y="2271713"/>
            <a:ext cx="1247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熔化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659438" y="28321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凝固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231063" y="4978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zh-CN" altLang="en-US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晶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584575" y="5581650"/>
            <a:ext cx="79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48℃</a:t>
            </a:r>
          </a:p>
        </p:txBody>
      </p:sp>
      <p:pic>
        <p:nvPicPr>
          <p:cNvPr id="31751" name="Picture 7" descr="课堂训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488" y="801688"/>
            <a:ext cx="3352800" cy="76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9938" y="787400"/>
            <a:ext cx="7678737" cy="55689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3.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下列说法正确的是（    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A.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各种固体都有一定的熔点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B.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各种固体都有一定的凝固点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C.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各种晶体都有相同的熔点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D.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同一晶体熔点和凝固点相同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铁在熔化过程中，一定（    ）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A. 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吸收热量，同时温度升高       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B. 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吸收热量，同时温度不变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C. 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放出热量，同时温度降低</a:t>
            </a: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宋体" charset="-122"/>
              </a:rPr>
              <a:t>D. </a:t>
            </a:r>
            <a:r>
              <a:rPr lang="zh-CN" altLang="en-US" sz="2400" b="1">
                <a:solidFill>
                  <a:srgbClr val="0000FF"/>
                </a:solidFill>
                <a:latin typeface="宋体" charset="-122"/>
              </a:rPr>
              <a:t>放出热量，同时温度不变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95700" y="944563"/>
            <a:ext cx="1098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D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91013" y="3684588"/>
            <a:ext cx="109855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</a:p>
        </p:txBody>
      </p:sp>
      <p:pic>
        <p:nvPicPr>
          <p:cNvPr id="32773" name="Picture 18" descr="taos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1046163"/>
            <a:ext cx="396081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1257300"/>
            <a:ext cx="76819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思考</a:t>
            </a:r>
            <a:r>
              <a:rPr lang="en-US" altLang="zh-CN" sz="2400" b="1">
                <a:latin typeface="Times New Roman" pitchFamily="18" charset="0"/>
                <a:ea typeface="隶书" pitchFamily="49" charset="-122"/>
              </a:rPr>
              <a:t>1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．</a:t>
            </a:r>
            <a:r>
              <a:rPr lang="zh-CN" altLang="en-US" sz="2400" b="1">
                <a:latin typeface="Times New Roman" pitchFamily="18" charset="0"/>
              </a:rPr>
              <a:t>有人说融雪的天气有时比下雪还冷，这种说法有道理吗？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09600" y="2900363"/>
            <a:ext cx="727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思考</a:t>
            </a:r>
            <a:r>
              <a:rPr lang="en-US" altLang="zh-CN" sz="2400" b="1">
                <a:latin typeface="Times New Roman" pitchFamily="18" charset="0"/>
                <a:ea typeface="隶书" pitchFamily="49" charset="-122"/>
              </a:rPr>
              <a:t>2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．</a:t>
            </a:r>
            <a:r>
              <a:rPr lang="zh-CN" altLang="en-US" sz="2400" b="1">
                <a:latin typeface="Times New Roman" pitchFamily="18" charset="0"/>
              </a:rPr>
              <a:t>测量</a:t>
            </a:r>
            <a:r>
              <a:rPr lang="en-US" altLang="zh-CN" sz="2400" b="1">
                <a:latin typeface="Times New Roman" pitchFamily="18" charset="0"/>
              </a:rPr>
              <a:t>-50 ℃</a:t>
            </a:r>
            <a:r>
              <a:rPr lang="zh-CN" altLang="en-US" sz="2400" b="1">
                <a:latin typeface="Times New Roman" pitchFamily="18" charset="0"/>
              </a:rPr>
              <a:t>的物体，能用酒精温度计吗？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09600" y="3730625"/>
            <a:ext cx="7688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思考</a:t>
            </a:r>
            <a:r>
              <a:rPr lang="en-US" altLang="zh-CN" sz="2400" b="1">
                <a:latin typeface="Times New Roman" pitchFamily="18" charset="0"/>
                <a:ea typeface="隶书" pitchFamily="49" charset="-122"/>
              </a:rPr>
              <a:t>3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．</a:t>
            </a:r>
            <a:r>
              <a:rPr lang="zh-CN" altLang="en-US" sz="2400" b="1">
                <a:latin typeface="Times New Roman" pitchFamily="18" charset="0"/>
              </a:rPr>
              <a:t>日常生活中，有哪些“熔化吸热，凝固放热”的例子？它们是有利还是有弊？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09600" y="338138"/>
            <a:ext cx="290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Times New Roman" pitchFamily="18" charset="0"/>
                <a:ea typeface="黑体" pitchFamily="49" charset="-122"/>
              </a:rPr>
              <a:t>四、思考小结</a:t>
            </a:r>
          </a:p>
        </p:txBody>
      </p:sp>
      <p:sp>
        <p:nvSpPr>
          <p:cNvPr id="3482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72450" y="6165850"/>
            <a:ext cx="647700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82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164388" y="6165850"/>
            <a:ext cx="719137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0800" y="981075"/>
            <a:ext cx="6443663" cy="1311275"/>
            <a:chOff x="1041" y="618"/>
            <a:chExt cx="4059" cy="826"/>
          </a:xfrm>
        </p:grpSpPr>
        <p:sp>
          <p:nvSpPr>
            <p:cNvPr id="36867" name="Text Box 3"/>
            <p:cNvSpPr txBox="1">
              <a:spLocks noChangeArrowheads="1"/>
            </p:cNvSpPr>
            <p:nvPr/>
          </p:nvSpPr>
          <p:spPr bwMode="auto">
            <a:xfrm>
              <a:off x="1041" y="845"/>
              <a:ext cx="40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>
                  <a:latin typeface="Times New Roman" pitchFamily="18" charset="0"/>
                </a:rPr>
                <a:t>1</a:t>
              </a:r>
              <a:r>
                <a:rPr kumimoji="1" lang="zh-CN" altLang="en-US" sz="2800" b="1">
                  <a:latin typeface="Times New Roman" pitchFamily="18" charset="0"/>
                </a:rPr>
                <a:t>．固态                     液体</a:t>
              </a:r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>
              <a:off x="1993" y="981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 flipH="1">
              <a:off x="1993" y="1071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1993" y="618"/>
              <a:ext cx="9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熔化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084" y="1117"/>
              <a:ext cx="72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800" b="1"/>
                <a:t>凝固</a:t>
              </a:r>
            </a:p>
          </p:txBody>
        </p:sp>
      </p:grp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20800" y="2533650"/>
            <a:ext cx="6443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2</a:t>
            </a:r>
            <a:r>
              <a:rPr kumimoji="1" lang="zh-CN" altLang="en-US" sz="2800" b="1">
                <a:latin typeface="Times New Roman" pitchFamily="18" charset="0"/>
              </a:rPr>
              <a:t>．同种晶体物质，熔点＝凝固点。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20800" y="3433763"/>
            <a:ext cx="6443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3</a:t>
            </a:r>
            <a:r>
              <a:rPr kumimoji="1" lang="zh-CN" altLang="en-US" sz="2800" b="1">
                <a:latin typeface="Times New Roman" pitchFamily="18" charset="0"/>
              </a:rPr>
              <a:t>．熔化吸热，凝固放热。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1320800" y="4352925"/>
            <a:ext cx="6443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>
                <a:latin typeface="Times New Roman" pitchFamily="18" charset="0"/>
              </a:rPr>
              <a:t>4</a:t>
            </a:r>
            <a:r>
              <a:rPr kumimoji="1" lang="zh-CN" altLang="en-US" sz="2800" b="1">
                <a:latin typeface="Times New Roman" pitchFamily="18" charset="0"/>
              </a:rPr>
              <a:t>．晶体有熔点，非晶体没有熔点。</a:t>
            </a: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09600" y="338138"/>
            <a:ext cx="2905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ea typeface="黑体" pitchFamily="49" charset="-122"/>
              </a:rPr>
              <a:t>四、思考小结</a:t>
            </a:r>
          </a:p>
        </p:txBody>
      </p:sp>
      <p:sp>
        <p:nvSpPr>
          <p:cNvPr id="36877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719138" cy="503238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 autoUpdateAnimBg="0"/>
      <p:bldP spid="36873" grpId="0" build="p" autoUpdateAnimBg="0"/>
      <p:bldP spid="3687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3850" y="2492375"/>
            <a:ext cx="8070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熔化</a:t>
            </a:r>
            <a:r>
              <a:rPr lang="zh-CN" altLang="en-US" sz="3200" b="1">
                <a:solidFill>
                  <a:schemeClr val="bg2"/>
                </a:solidFill>
                <a:latin typeface="Times New Roman" pitchFamily="18" charset="0"/>
              </a:rPr>
              <a:t>：</a:t>
            </a:r>
            <a:r>
              <a:rPr lang="zh-CN" altLang="en-US" sz="3200" b="1">
                <a:latin typeface="Times New Roman" pitchFamily="18" charset="0"/>
              </a:rPr>
              <a:t>物质从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固态</a:t>
            </a:r>
            <a:r>
              <a:rPr lang="zh-CN" altLang="en-US" sz="3200" b="1">
                <a:latin typeface="Times New Roman" pitchFamily="18" charset="0"/>
              </a:rPr>
              <a:t>变成</a:t>
            </a:r>
            <a:r>
              <a:rPr lang="zh-CN" altLang="en-US" sz="3200" b="1">
                <a:solidFill>
                  <a:srgbClr val="FF0000"/>
                </a:solidFill>
                <a:latin typeface="Times New Roman" pitchFamily="18" charset="0"/>
              </a:rPr>
              <a:t>液态</a:t>
            </a:r>
            <a:r>
              <a:rPr lang="zh-CN" altLang="en-US" sz="3200" b="1">
                <a:latin typeface="Times New Roman" pitchFamily="18" charset="0"/>
              </a:rPr>
              <a:t>的过程叫做熔化。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79388" y="3068638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FF3300"/>
                </a:solidFill>
                <a:latin typeface="Times New Roman" pitchFamily="18" charset="0"/>
              </a:rPr>
              <a:t>凝固</a:t>
            </a:r>
            <a:r>
              <a:rPr lang="zh-CN" altLang="en-US" sz="3200" b="1" dirty="0">
                <a:solidFill>
                  <a:schemeClr val="bg2"/>
                </a:solidFill>
                <a:latin typeface="Times New Roman" pitchFamily="18" charset="0"/>
              </a:rPr>
              <a:t>：</a:t>
            </a:r>
            <a:r>
              <a:rPr lang="zh-CN" altLang="en-US" sz="3200" b="1" dirty="0">
                <a:latin typeface="Times New Roman" pitchFamily="18" charset="0"/>
              </a:rPr>
              <a:t>物质从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液态</a:t>
            </a:r>
            <a:r>
              <a:rPr lang="zh-CN" altLang="en-US" sz="3200" b="1" dirty="0">
                <a:latin typeface="Times New Roman" pitchFamily="18" charset="0"/>
              </a:rPr>
              <a:t>变成</a:t>
            </a:r>
            <a:r>
              <a:rPr lang="zh-CN" altLang="en-US" sz="3200" b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固态</a:t>
            </a:r>
            <a:r>
              <a:rPr lang="zh-CN" altLang="en-US" sz="3200" b="1" dirty="0">
                <a:latin typeface="Times New Roman" pitchFamily="18" charset="0"/>
              </a:rPr>
              <a:t>的过程叫做凝固</a:t>
            </a:r>
            <a:r>
              <a:rPr lang="en-US" altLang="zh-CN" sz="3200" b="1" dirty="0">
                <a:latin typeface="Times New Roman" pitchFamily="18" charset="0"/>
              </a:rPr>
              <a:t>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00113" y="4221163"/>
            <a:ext cx="138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固态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59338" y="4221163"/>
            <a:ext cx="1368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液态</a:t>
            </a:r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2051720" y="4437112"/>
            <a:ext cx="2808288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1979613" y="4797425"/>
            <a:ext cx="2808287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2411413" y="3933825"/>
            <a:ext cx="1844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华文楷体" pitchFamily="2" charset="-122"/>
                <a:ea typeface="华文楷体" pitchFamily="2" charset="-122"/>
              </a:rPr>
              <a:t>熔  化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2459038" y="4725988"/>
            <a:ext cx="1752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latin typeface="华文楷体" pitchFamily="2" charset="-122"/>
                <a:ea typeface="华文楷体" pitchFamily="2" charset="-122"/>
              </a:rPr>
              <a:t>凝 固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79388" y="981075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物态变化</a:t>
            </a:r>
            <a:r>
              <a:rPr lang="zh-CN" altLang="en-US" sz="2800" b="1" dirty="0"/>
              <a:t>：物质从</a:t>
            </a:r>
            <a:r>
              <a:rPr lang="zh-CN" altLang="en-US" sz="2800" b="1" dirty="0">
                <a:solidFill>
                  <a:srgbClr val="0000FF"/>
                </a:solidFill>
              </a:rPr>
              <a:t>一种</a:t>
            </a:r>
            <a:r>
              <a:rPr lang="zh-CN" altLang="en-US" sz="2800" b="1" dirty="0"/>
              <a:t>状态变为</a:t>
            </a:r>
            <a:r>
              <a:rPr lang="zh-CN" altLang="en-US" sz="2800" b="1" dirty="0">
                <a:solidFill>
                  <a:srgbClr val="0000FF"/>
                </a:solidFill>
              </a:rPr>
              <a:t>另一种</a:t>
            </a:r>
            <a:r>
              <a:rPr lang="zh-CN" altLang="en-US" sz="2800" b="1" dirty="0"/>
              <a:t>状态的过程。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179388" y="1701800"/>
            <a:ext cx="5761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一、熔化和凝固概念：</a:t>
            </a:r>
          </a:p>
        </p:txBody>
      </p:sp>
      <p:pic>
        <p:nvPicPr>
          <p:cNvPr id="117764" name="Picture 4" descr="http://p2.so.qhimgs1.com/bdr/_240_/t018c6447db76d01e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1801"/>
          <a:stretch>
            <a:fillRect/>
          </a:stretch>
        </p:blipFill>
        <p:spPr bwMode="auto">
          <a:xfrm>
            <a:off x="5705475" y="4841776"/>
            <a:ext cx="3438525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autoUpdateAnimBg="0"/>
      <p:bldP spid="53252" grpId="0" autoUpdateAnimBg="0"/>
      <p:bldP spid="53253" grpId="0" autoUpdateAnimBg="0"/>
      <p:bldP spid="53254" grpId="0" animBg="1"/>
      <p:bldP spid="53255" grpId="0" animBg="1"/>
      <p:bldP spid="53256" grpId="0" autoUpdateAnimBg="0"/>
      <p:bldP spid="53257" grpId="0" autoUpdateAnimBg="0"/>
      <p:bldP spid="5325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895600" y="4876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3600" b="1">
              <a:solidFill>
                <a:schemeClr val="bg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2780928"/>
            <a:ext cx="18716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3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固态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岩石</a:t>
            </a:r>
          </a:p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在高温下化成</a:t>
            </a:r>
            <a:r>
              <a:rPr lang="zh-CN" altLang="en-US" sz="3200" b="1" dirty="0">
                <a:solidFill>
                  <a:srgbClr val="FF3300"/>
                </a:solidFill>
                <a:latin typeface="微软雅黑" pitchFamily="34" charset="-122"/>
                <a:ea typeface="微软雅黑" pitchFamily="34" charset="-122"/>
              </a:rPr>
              <a:t>液态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岩浆从火山口喷出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732588" y="692696"/>
            <a:ext cx="24114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刚从火山口喷出的</a:t>
            </a:r>
            <a:r>
              <a:rPr lang="zh-CN" altLang="en-US" sz="32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液态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岩浆冷却之后则成</a:t>
            </a:r>
            <a:r>
              <a:rPr lang="zh-CN" altLang="en-US" sz="3200" b="1" dirty="0">
                <a:solidFill>
                  <a:srgbClr val="A50021"/>
                </a:solidFill>
                <a:latin typeface="微软雅黑" pitchFamily="34" charset="-122"/>
                <a:ea typeface="微软雅黑" pitchFamily="34" charset="-122"/>
              </a:rPr>
              <a:t>固态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0" y="620688"/>
            <a:ext cx="20161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熔化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6804248" y="4509120"/>
            <a:ext cx="1908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zh-CN" altLang="en-US" sz="48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凝固</a:t>
            </a:r>
          </a:p>
        </p:txBody>
      </p:sp>
      <p:pic>
        <p:nvPicPr>
          <p:cNvPr id="55303" name="Picture 7" descr="3d74c03c8eed97d23c6d9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620688"/>
            <a:ext cx="4806950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ldLvl="0" autoUpdateAnimBg="0"/>
      <p:bldP spid="55300" grpId="0" autoUpdateAnimBg="0"/>
      <p:bldP spid="55301" grpId="0" bldLvl="0" autoUpdateAnimBg="0"/>
      <p:bldP spid="55302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914400" y="11430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solidFill>
                <a:schemeClr val="bg2"/>
              </a:solidFill>
              <a:latin typeface="Times New Roman" pitchFamily="18" charset="0"/>
            </a:endParaRPr>
          </a:p>
        </p:txBody>
      </p:sp>
      <p:pic>
        <p:nvPicPr>
          <p:cNvPr id="59395" name="Picture 3" descr="cream 熔化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37338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冰淇淋熔化h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341438"/>
            <a:ext cx="41910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32138" y="620713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Times New Roman" pitchFamily="18" charset="0"/>
              </a:rPr>
              <a:t>什么现象？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3810000" y="2971800"/>
            <a:ext cx="1143000" cy="0"/>
          </a:xfrm>
          <a:prstGeom prst="line">
            <a:avLst/>
          </a:prstGeom>
          <a:noFill/>
          <a:ln w="136525" cap="sq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755650" y="5445125"/>
            <a:ext cx="7848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/>
              <a:t>不同物质熔化和凝固的规律一样吗？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/>
          </p:cNvSpPr>
          <p:nvPr/>
        </p:nvSpPr>
        <p:spPr bwMode="auto">
          <a:xfrm>
            <a:off x="2843213" y="620713"/>
            <a:ext cx="236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zh-CN" altLang="en-US" sz="5400" kern="10" dirty="0">
              <a:ln w="12700" cap="sq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10000">
                    <a:srgbClr val="000040"/>
                  </a:gs>
                  <a:gs pos="25000">
                    <a:srgbClr val="400040"/>
                  </a:gs>
                  <a:gs pos="37500">
                    <a:srgbClr val="8F0040"/>
                  </a:gs>
                  <a:gs pos="45000">
                    <a:srgbClr val="F27300"/>
                  </a:gs>
                  <a:gs pos="50000">
                    <a:srgbClr val="FFBF00"/>
                  </a:gs>
                  <a:gs pos="55001">
                    <a:srgbClr val="F27300"/>
                  </a:gs>
                  <a:gs pos="62500">
                    <a:srgbClr val="8F0040"/>
                  </a:gs>
                  <a:gs pos="75000">
                    <a:srgbClr val="400040"/>
                  </a:gs>
                  <a:gs pos="90000">
                    <a:srgbClr val="000040"/>
                  </a:gs>
                  <a:gs pos="100000">
                    <a:srgbClr val="000000"/>
                  </a:gs>
                </a:gsLst>
                <a:lin ang="18900000" scaled="1"/>
              </a:gra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0" y="1844675"/>
            <a:ext cx="9144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提出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问题：不同物质的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熔化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与凝固的规律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一样吗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？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主要是探究熔化与凝固时的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温度变化、状态变化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规律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0" y="3284538"/>
            <a:ext cx="88201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假设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和猜想：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不同物质的熔化规律相同</a:t>
            </a:r>
          </a:p>
          <a:p>
            <a:pPr>
              <a:spcBef>
                <a:spcPct val="50000"/>
              </a:spcBef>
            </a:pPr>
            <a:endParaRPr lang="en-US" altLang="zh-CN" sz="2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09600" y="40386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CN" altLang="zh-CN" sz="3200" b="1">
              <a:solidFill>
                <a:srgbClr val="FF33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4508500"/>
            <a:ext cx="447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不同物质的熔化规律不相同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179388" y="5157788"/>
            <a:ext cx="3117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实验所需器材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60648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 smtClean="0"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9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xx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2997200"/>
            <a:ext cx="1401762" cy="1655763"/>
          </a:xfrm>
          <a:prstGeom prst="rect">
            <a:avLst/>
          </a:prstGeom>
          <a:noFill/>
        </p:spPr>
      </p:pic>
      <p:pic>
        <p:nvPicPr>
          <p:cNvPr id="61443" name="Picture 3" descr="xx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2997200"/>
            <a:ext cx="1401762" cy="1655763"/>
          </a:xfrm>
          <a:prstGeom prst="rect">
            <a:avLst/>
          </a:prstGeom>
          <a:noFill/>
        </p:spPr>
      </p:pic>
      <p:pic>
        <p:nvPicPr>
          <p:cNvPr id="61444" name="Picture 4" descr="xx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997200"/>
            <a:ext cx="1408112" cy="1655763"/>
          </a:xfrm>
          <a:prstGeom prst="rect">
            <a:avLst/>
          </a:prstGeom>
          <a:noFill/>
        </p:spPr>
      </p:pic>
      <p:pic>
        <p:nvPicPr>
          <p:cNvPr id="61445" name="Picture 5" descr="xx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997200"/>
            <a:ext cx="1408112" cy="1655763"/>
          </a:xfrm>
          <a:prstGeom prst="rect">
            <a:avLst/>
          </a:prstGeom>
          <a:noFill/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042988" y="836613"/>
            <a:ext cx="7416800" cy="1007476"/>
            <a:chOff x="567" y="709"/>
            <a:chExt cx="4582" cy="874"/>
          </a:xfrm>
        </p:grpSpPr>
        <p:sp>
          <p:nvSpPr>
            <p:cNvPr id="61450" name="Text Box 10"/>
            <p:cNvSpPr txBox="1">
              <a:spLocks noChangeArrowheads="1"/>
            </p:cNvSpPr>
            <p:nvPr/>
          </p:nvSpPr>
          <p:spPr bwMode="auto">
            <a:xfrm>
              <a:off x="567" y="709"/>
              <a:ext cx="10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1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、酒精灯</a:t>
              </a:r>
            </a:p>
          </p:txBody>
        </p:sp>
        <p:sp>
          <p:nvSpPr>
            <p:cNvPr id="61451" name="Text Box 11"/>
            <p:cNvSpPr txBox="1">
              <a:spLocks noChangeArrowheads="1"/>
            </p:cNvSpPr>
            <p:nvPr/>
          </p:nvSpPr>
          <p:spPr bwMode="auto">
            <a:xfrm>
              <a:off x="1610" y="709"/>
              <a:ext cx="11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2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、三脚架</a:t>
              </a:r>
            </a:p>
          </p:txBody>
        </p:sp>
        <p:sp>
          <p:nvSpPr>
            <p:cNvPr id="61452" name="Rectangle 12"/>
            <p:cNvSpPr>
              <a:spLocks noChangeArrowheads="1"/>
            </p:cNvSpPr>
            <p:nvPr/>
          </p:nvSpPr>
          <p:spPr bwMode="auto">
            <a:xfrm>
              <a:off x="2789" y="730"/>
              <a:ext cx="99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、石棉网</a:t>
              </a:r>
            </a:p>
          </p:txBody>
        </p:sp>
        <p:sp>
          <p:nvSpPr>
            <p:cNvPr id="61453" name="Rectangle 13"/>
            <p:cNvSpPr>
              <a:spLocks noChangeArrowheads="1"/>
            </p:cNvSpPr>
            <p:nvPr/>
          </p:nvSpPr>
          <p:spPr bwMode="auto">
            <a:xfrm>
              <a:off x="3969" y="709"/>
              <a:ext cx="1044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4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、烧 杯 </a:t>
              </a:r>
            </a:p>
          </p:txBody>
        </p:sp>
        <p:sp>
          <p:nvSpPr>
            <p:cNvPr id="61454" name="Rectangle 14"/>
            <p:cNvSpPr>
              <a:spLocks noChangeArrowheads="1"/>
            </p:cNvSpPr>
            <p:nvPr/>
          </p:nvSpPr>
          <p:spPr bwMode="auto">
            <a:xfrm>
              <a:off x="2788" y="1162"/>
              <a:ext cx="1181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、试  管</a:t>
              </a:r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567" y="1182"/>
              <a:ext cx="99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、温度计</a:t>
              </a:r>
            </a:p>
          </p:txBody>
        </p:sp>
        <p:sp>
          <p:nvSpPr>
            <p:cNvPr id="61456" name="Rectangle 16"/>
            <p:cNvSpPr>
              <a:spLocks noChangeArrowheads="1"/>
            </p:cNvSpPr>
            <p:nvPr/>
          </p:nvSpPr>
          <p:spPr bwMode="auto">
            <a:xfrm>
              <a:off x="1610" y="1182"/>
              <a:ext cx="99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6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、搅拌器</a:t>
              </a:r>
            </a:p>
          </p:txBody>
        </p:sp>
        <p:sp>
          <p:nvSpPr>
            <p:cNvPr id="61457" name="Rectangle 17"/>
            <p:cNvSpPr>
              <a:spLocks noChangeArrowheads="1"/>
            </p:cNvSpPr>
            <p:nvPr/>
          </p:nvSpPr>
          <p:spPr bwMode="auto">
            <a:xfrm>
              <a:off x="3969" y="1144"/>
              <a:ext cx="1180" cy="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2400" b="1">
                  <a:latin typeface="微软雅黑" pitchFamily="34" charset="-122"/>
                  <a:ea typeface="微软雅黑" pitchFamily="34" charset="-122"/>
                </a:rPr>
                <a:t>、火 柴</a:t>
              </a:r>
            </a:p>
          </p:txBody>
        </p:sp>
      </p:grp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2195736" y="115987"/>
            <a:ext cx="4103687" cy="72072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2411413" y="185266"/>
            <a:ext cx="5184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sz="32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rPr>
              <a:t>实验器材  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755650" y="4849813"/>
            <a:ext cx="62563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不能用一只酒精灯去点燃另一只酒精灯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827088" y="5373688"/>
            <a:ext cx="74815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用完酒精灯必须用灯盖盖灭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不能用嘴吹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900113" y="5949950"/>
            <a:ext cx="2224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用外焰加热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6453336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提示：播放酒精灯使用方法动画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0" grpId="0"/>
      <p:bldP spid="61461" grpId="0"/>
      <p:bldP spid="6146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2419</Words>
  <Application>Microsoft Office PowerPoint</Application>
  <PresentationFormat>全屏显示(4:3)</PresentationFormat>
  <Paragraphs>580</Paragraphs>
  <Slides>44</Slides>
  <Notes>30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火山喷发</vt:lpstr>
      <vt:lpstr>冰山</vt:lpstr>
      <vt:lpstr>冰与水</vt:lpstr>
      <vt:lpstr>幻灯片 5</vt:lpstr>
      <vt:lpstr>幻灯片 6</vt:lpstr>
      <vt:lpstr>幻灯片 7</vt:lpstr>
      <vt:lpstr>幻灯片 8</vt:lpstr>
      <vt:lpstr>幻灯片 9</vt:lpstr>
      <vt:lpstr>海波图片</vt:lpstr>
      <vt:lpstr>幻灯片 11</vt:lpstr>
      <vt:lpstr>幻灯片 12</vt:lpstr>
      <vt:lpstr>思考：      1、对海波的加热方式是水浴加热，实验中为什么要水浴加热(水浴法)？  </vt:lpstr>
      <vt:lpstr>幻灯片 14</vt:lpstr>
      <vt:lpstr>幻灯片 15</vt:lpstr>
      <vt:lpstr>幻灯片 16</vt:lpstr>
      <vt:lpstr>幻灯片 17</vt:lpstr>
      <vt:lpstr>幻灯片 18</vt:lpstr>
      <vt:lpstr>３．固体的分类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Windows</cp:lastModifiedBy>
  <cp:revision>14</cp:revision>
  <dcterms:created xsi:type="dcterms:W3CDTF">2018-09-04T04:29:27Z</dcterms:created>
  <dcterms:modified xsi:type="dcterms:W3CDTF">2018-09-04T13:57:16Z</dcterms:modified>
</cp:coreProperties>
</file>