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295" r:id="rId4"/>
    <p:sldId id="452" r:id="rId5"/>
    <p:sldId id="592" r:id="rId6"/>
    <p:sldId id="526" r:id="rId7"/>
    <p:sldId id="412" r:id="rId8"/>
    <p:sldId id="563" r:id="rId9"/>
    <p:sldId id="595" r:id="rId10"/>
    <p:sldId id="562" r:id="rId11"/>
    <p:sldId id="564" r:id="rId12"/>
    <p:sldId id="597" r:id="rId13"/>
    <p:sldId id="596" r:id="rId14"/>
    <p:sldId id="599" r:id="rId15"/>
    <p:sldId id="600" r:id="rId16"/>
    <p:sldId id="601" r:id="rId17"/>
    <p:sldId id="602" r:id="rId18"/>
    <p:sldId id="603" r:id="rId19"/>
    <p:sldId id="606" r:id="rId20"/>
    <p:sldId id="605" r:id="rId21"/>
    <p:sldId id="607" r:id="rId22"/>
    <p:sldId id="608" r:id="rId23"/>
    <p:sldId id="609" r:id="rId24"/>
    <p:sldId id="610" r:id="rId25"/>
    <p:sldId id="611" r:id="rId26"/>
    <p:sldId id="617" r:id="rId27"/>
    <p:sldId id="618" r:id="rId28"/>
    <p:sldId id="619" r:id="rId29"/>
    <p:sldId id="612" r:id="rId30"/>
    <p:sldId id="613" r:id="rId31"/>
    <p:sldId id="614" r:id="rId32"/>
    <p:sldId id="593" r:id="rId33"/>
    <p:sldId id="589" r:id="rId34"/>
    <p:sldId id="590" r:id="rId35"/>
    <p:sldId id="591" r:id="rId36"/>
    <p:sldId id="620" r:id="rId37"/>
    <p:sldId id="558" r:id="rId3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66FF33"/>
    <a:srgbClr val="0000FF"/>
    <a:srgbClr val="FFFFFF"/>
    <a:srgbClr val="FFCCFF"/>
    <a:srgbClr val="FF00FF"/>
    <a:srgbClr val="9933FF"/>
    <a:srgbClr val="000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-41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ED9AE8-B504-41EB-A2EA-5901742E6011}" type="datetimeFigureOut">
              <a:rPr lang="zh-CN" altLang="en-US"/>
              <a:pPr>
                <a:defRPr/>
              </a:pPr>
              <a:t>2018/11/4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A7E23D3-EE36-4C15-8C83-D377C922051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81237-AAE7-4A42-9CAD-0A2D8F4873B6}" type="datetimeFigureOut">
              <a:rPr lang="zh-CN" altLang="en-US"/>
              <a:pPr>
                <a:defRPr/>
              </a:pPr>
              <a:t>2018/11/4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2902E7F-A5A4-4BE2-883D-675DF6FF2F9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A3E5-4B6E-4F26-955D-B1A1E9277FC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E2543-A99C-47D1-A2B4-F7981E9D370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A24-507C-4A06-9155-CDBA6AE7150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FB60-E823-4ECB-B099-C67535EBB2D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3210-5AA3-4DCF-9AAC-E95B48C7A64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0526-D849-4F45-9D9A-47ABACBDB34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627C-5ECC-4662-8243-421B070DFBE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AC19-14A5-47B4-B82E-0B0E9FBE13A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B4A9-462D-4910-89A1-FAEED6D46FE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518F-FE08-43DE-A5C8-86BA3BFA1E8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1628-4F2C-4ACD-80D6-BA65D9F7373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宋体" panose="02010600030101010101" pitchFamily="2" charset="-122"/>
              </a:rPr>
              <a:t>Copyright 2004-2016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1F84E5C-4039-483F-A828-E42040AAE06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Copyright 2004-2015 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版权所有 盗版必究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6857" y="2067694"/>
            <a:ext cx="6552728" cy="10464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眼睛和眼镜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87279"/>
            <a:ext cx="230425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一、眼睛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584" y="1203598"/>
            <a:ext cx="4176464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眼球好像一架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。它的结构如图所示。晶状体和角膜相当于一个凸透镜，把来自物体的光会聚在视网膜上，形成物体的像。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028" y="1563638"/>
            <a:ext cx="3944358" cy="23762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1898" y="411510"/>
            <a:ext cx="813690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视网膜上的感光细胞受到光的刺激产生信号，视神经把这个信号传输给大脑，我们就看到了物体。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1981170"/>
            <a:ext cx="7471573" cy="28228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眼睛通过睫状体来改变晶状体的形状：当睫状体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放松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晶状体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，远处的物体射出的光刚好会聚在视网膜上，眼睛可以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看清远处的物体。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9742"/>
            <a:ext cx="3500869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667" y="2491720"/>
            <a:ext cx="3385823" cy="22859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眼睛通过睫状体来改变晶状体的形状：当睫状体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，对光的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折射能力变大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，近处的物体射出的光刚好会聚在视网膜上，眼睛可以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看清近处的物体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9742"/>
            <a:ext cx="3500869" cy="23042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141" y="2499742"/>
            <a:ext cx="3673119" cy="23042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依靠眼睛调节能看清最远和最近的两个极限点分别叫做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。正常眼睛的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远点在无限远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，近点在大约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5516" y="2300558"/>
            <a:ext cx="4131333" cy="2532722"/>
            <a:chOff x="215516" y="2300558"/>
            <a:chExt cx="4131333" cy="25327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026" y="2547310"/>
              <a:ext cx="3385823" cy="228597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15516" y="2658616"/>
              <a:ext cx="2191143" cy="1040442"/>
              <a:chOff x="215516" y="2658616"/>
              <a:chExt cx="2191143" cy="104044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254531" y="2658616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无限远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5516" y="323739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远点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827584" y="264375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555776" y="264375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27584" y="2907020"/>
              <a:ext cx="50405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2123728" y="2907020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2664511" y="2300558"/>
              <a:ext cx="623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薄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44008" y="2300558"/>
            <a:ext cx="3817135" cy="2503440"/>
            <a:chOff x="4644008" y="2300558"/>
            <a:chExt cx="3817135" cy="2503440"/>
          </a:xfrm>
        </p:grpSpPr>
        <p:grpSp>
          <p:nvGrpSpPr>
            <p:cNvPr id="37" name="组合 36"/>
            <p:cNvGrpSpPr/>
            <p:nvPr/>
          </p:nvGrpSpPr>
          <p:grpSpPr>
            <a:xfrm>
              <a:off x="4644008" y="2499742"/>
              <a:ext cx="3817135" cy="2304256"/>
              <a:chOff x="4644008" y="2499742"/>
              <a:chExt cx="3817135" cy="230425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788024" y="2499742"/>
                <a:ext cx="3673119" cy="2304256"/>
                <a:chOff x="4788024" y="2499742"/>
                <a:chExt cx="3673119" cy="2304256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788024" y="2499742"/>
                  <a:ext cx="3673119" cy="2304256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5004048" y="2499742"/>
                  <a:ext cx="1512168" cy="720080"/>
                  <a:chOff x="5004048" y="2499742"/>
                  <a:chExt cx="1512168" cy="720080"/>
                </a:xfrm>
              </p:grpSpPr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5004048" y="2643758"/>
                    <a:ext cx="0" cy="57606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6516216" y="2499742"/>
                    <a:ext cx="0" cy="64807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5004048" y="2931790"/>
                    <a:ext cx="43204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head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 flipH="1">
                    <a:off x="6156176" y="2907020"/>
                    <a:ext cx="3600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head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文本框 32"/>
              <p:cNvSpPr txBox="1"/>
              <p:nvPr/>
            </p:nvSpPr>
            <p:spPr>
              <a:xfrm>
                <a:off x="5364089" y="2706965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</a:rPr>
                  <a:t>10cm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644008" y="3147814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近点</a:t>
                </a: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590264" y="2300558"/>
              <a:ext cx="637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厚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正常眼睛观察近处物体最清晰而又不疲劳的距离大约是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，这个距离叫做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明视距离。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523" y="1784061"/>
            <a:ext cx="3742970" cy="301902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59832" y="1974020"/>
            <a:ext cx="1368152" cy="1763828"/>
            <a:chOff x="4788024" y="1929867"/>
            <a:chExt cx="1368152" cy="176382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652120" y="2245300"/>
              <a:ext cx="504056" cy="338093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788024" y="3363838"/>
              <a:ext cx="504056" cy="329857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521396" y="2312876"/>
              <a:ext cx="216024" cy="28859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932763" y="3131933"/>
              <a:ext cx="214578" cy="32327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rot="18356497">
              <a:off x="4800992" y="2650034"/>
              <a:ext cx="98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25cm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rot="18356497">
              <a:off x="4331649" y="2454750"/>
              <a:ext cx="151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明视距离</a:t>
              </a:r>
            </a:p>
          </p:txBody>
        </p:sp>
      </p:grp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567019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预防近视眼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的措施之一，就是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眼睛与书本的距离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应保持在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523" y="1784061"/>
            <a:ext cx="3742970" cy="301902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59832" y="1974020"/>
            <a:ext cx="1368152" cy="1763828"/>
            <a:chOff x="4788024" y="1929867"/>
            <a:chExt cx="1368152" cy="176382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652120" y="2245300"/>
              <a:ext cx="504056" cy="338093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788024" y="3363838"/>
              <a:ext cx="504056" cy="329857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521396" y="2312876"/>
              <a:ext cx="216024" cy="28859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932763" y="3131933"/>
              <a:ext cx="214578" cy="32327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rot="18356497">
              <a:off x="4800992" y="2650034"/>
              <a:ext cx="98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25cm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rot="18356497">
              <a:off x="4331649" y="2454750"/>
              <a:ext cx="151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明视距离</a:t>
              </a:r>
            </a:p>
          </p:txBody>
        </p:sp>
      </p:grp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二、近视眼及其矫正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805" y="2151704"/>
            <a:ext cx="4406406" cy="270765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3568" y="1074486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近视眼睛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只能看清近处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的物体，看不清远处物体。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555526"/>
            <a:ext cx="756084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近视眼的原因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，或者眼球在前后方向太长，因此来自远处某点的光会聚在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视网膜前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，达到视网膜时已经不是一点而是一个模糊的光斑了。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10072"/>
            <a:ext cx="7344816" cy="17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756084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利用凹透镜能使光发散的特点，在眼睛前面放一个合适的凹透镜，就能使来自远处的光会聚在视网膜上。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9782"/>
            <a:ext cx="7344816" cy="17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3314" y="1851670"/>
            <a:ext cx="733454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视网膜前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凹透镜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624" y="1130145"/>
            <a:ext cx="7118151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）了解照相机的原理，知道眼睛看见物体的过程。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）了解近视眼的成因，知道眼镜是怎样矫正视力的。</a:t>
            </a:r>
          </a:p>
          <a:p>
            <a:pPr lvl="0">
              <a:lnSpc>
                <a:spcPct val="150000"/>
              </a:lnSpc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视眼及其矫正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3568" y="1074486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远视眼睛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只能看清远处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的物体，看不清近处物体。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296" y="2499742"/>
            <a:ext cx="3633524" cy="2232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9742"/>
            <a:ext cx="3261562" cy="2232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555526"/>
            <a:ext cx="756084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远视眼的原因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折光能力太弱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，或者眼球在前后方向太短，因此来自近处某点的光会聚在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，在视网膜上形成一个模糊的光斑。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82811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756084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凸透镜能使光会聚，在眼睛前面放一个合适的凸透镜，就能使来自近处的光会聚在视网膜上。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3314" y="1851670"/>
            <a:ext cx="733454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82811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697105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人们上了年纪以后，眼睛睫状体对晶状体的调节能力减弱，太近、太远的物体都看不清楚。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58290"/>
            <a:ext cx="1944216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989" y="1954862"/>
            <a:ext cx="4397371" cy="282282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1760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保护眼睛，预防近视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596" y="1203598"/>
            <a:ext cx="4696361" cy="35283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07-用眼卫生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6" t="63658" r="12206" b="3796"/>
          <a:stretch>
            <a:fillRect/>
          </a:stretch>
        </p:blipFill>
        <p:spPr bwMode="auto">
          <a:xfrm>
            <a:off x="946188" y="3287011"/>
            <a:ext cx="6912769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07-用眼卫生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6" t="36342" r="7483" b="32153"/>
          <a:stretch>
            <a:fillRect/>
          </a:stretch>
        </p:blipFill>
        <p:spPr bwMode="auto">
          <a:xfrm>
            <a:off x="946188" y="1840046"/>
            <a:ext cx="712708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07-用眼卫生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9502"/>
            <a:ext cx="7777163" cy="16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566257"/>
            <a:ext cx="3294934" cy="21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528689"/>
            <a:ext cx="3619350" cy="214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15766"/>
            <a:ext cx="3547342" cy="216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3" y="2715766"/>
            <a:ext cx="3294934" cy="21602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404684"/>
            <a:ext cx="554461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科学世界       眼睛的度数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2">
                <a:extLst>
                  <a:ext uri="{FF2B5EF4-FFF2-40B4-BE49-F238E27FC236}">
                    <a14:artisticCrisscrossEtching id="{2F9E8C9D-4F23-4DE7-AD08-0AFD5AC5D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1074486"/>
                <a:ext cx="7920880" cy="2343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       透镜焦距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宋体" panose="02010600030101010101" pitchFamily="2" charset="-122"/>
                  </a:rPr>
                  <a:t>ƒ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的长短标准着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折光本领的大小。焦距越短，折光本领越大。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通常把透镜的焦距的倒数叫做透镜焦度，用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表示，即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ƒ</m:t>
                        </m:r>
                      </m:den>
                    </m:f>
                  </m:oMath>
                </a14:m>
                <a:endParaRPr lang="en-US" altLang="zh-CN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074486"/>
                <a:ext cx="7920880" cy="23430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25" t="-4416" r="-2002" b="-26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7671" y="2603738"/>
            <a:ext cx="1919313" cy="2088232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1038" name="公式" r:id="rId5" imgW="3048000" imgH="518160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2">
                <a:extLst>
                  <a:ext uri="{FF2B5EF4-FFF2-40B4-BE49-F238E27FC236}">
                    <a14:artisticCrisscrossEtching id="{33CD69A3-19B5-4AA9-8C52-18A3BBD1B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3372976"/>
                <a:ext cx="5760640" cy="1296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       如果某透镜焦距是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0.5m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，它的焦度就是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=2m</a:t>
                </a:r>
                <a:r>
                  <a:rPr lang="en-US" altLang="zh-CN" sz="3200" b="1" baseline="300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-1</a:t>
                </a:r>
              </a:p>
            </p:txBody>
          </p:sp>
        </mc:Choice>
        <mc:Fallback>
          <p:sp>
            <p:nvSpPr>
              <p:cNvPr id="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372976"/>
                <a:ext cx="5760640" cy="129612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751" t="-6103" r="-1905" b="-610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30846" y="483518"/>
            <a:ext cx="7429586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如果远视分严重，眼镜上凸透镜的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折光本领应该大一些，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透镜焦度就要大一些。平时说的眼镜片的度数，就是镜片焦度乘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的值。例如，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度远视镜片的透镜焦度是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32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它的焦距是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71681" name="公式" r:id="rId3" imgW="3048000" imgH="5181600" progId="">
              <p:embed/>
            </p:oleObj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022069"/>
            <a:ext cx="2171429" cy="17238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3328" y="3053872"/>
            <a:ext cx="2941139" cy="169200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72705" name="公式" r:id="rId3" imgW="3048000" imgH="5181600" progId="">
              <p:embed/>
            </p:oleObj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73876" y="555526"/>
            <a:ext cx="679624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凸透镜（远视镜片）的度数是正数，凹透镜（近视镜片）的度数是负数。</a:t>
            </a:r>
            <a:endParaRPr lang="en-US" altLang="zh-CN" sz="32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660" y="2212200"/>
            <a:ext cx="2589668" cy="2596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3750" y="2184927"/>
            <a:ext cx="2814750" cy="26539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1150988"/>
            <a:ext cx="8214218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过程与方法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）动手自制照相机，认识照相机的原理。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）通过照相机与眼睛的结构对比，了解眼睛看见物体的原理。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AutoShape 7"/>
          <p:cNvSpPr/>
          <p:nvPr/>
        </p:nvSpPr>
        <p:spPr bwMode="auto">
          <a:xfrm>
            <a:off x="964406" y="1096567"/>
            <a:ext cx="248841" cy="2868215"/>
          </a:xfrm>
          <a:prstGeom prst="leftBrace">
            <a:avLst>
              <a:gd name="adj1" fmla="val 12486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47914" y="735807"/>
            <a:ext cx="63281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角膜和晶状体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相当于一个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，它把来自物体的光会聚在视网膜上，形成物体的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倒立缩小的实像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209675" y="1841898"/>
            <a:ext cx="529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980010" y="1883569"/>
            <a:ext cx="7163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能看清楚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的物体。原因是：晶状体变得太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折光的能力太强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，成像在在视网膜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矫正方法：配戴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凹透镜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制成的近视眼镜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1140619" y="791766"/>
            <a:ext cx="966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眼睛结构</a:t>
            </a:r>
          </a:p>
        </p:txBody>
      </p:sp>
      <p:sp>
        <p:nvSpPr>
          <p:cNvPr id="41998" name="AutoShape 14"/>
          <p:cNvSpPr/>
          <p:nvPr/>
        </p:nvSpPr>
        <p:spPr bwMode="auto">
          <a:xfrm>
            <a:off x="2005013" y="823883"/>
            <a:ext cx="241697" cy="908447"/>
          </a:xfrm>
          <a:prstGeom prst="leftBrace">
            <a:avLst>
              <a:gd name="adj1" fmla="val 55805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1999" name="AutoShape 15"/>
          <p:cNvSpPr/>
          <p:nvPr/>
        </p:nvSpPr>
        <p:spPr bwMode="auto">
          <a:xfrm>
            <a:off x="1826419" y="1941910"/>
            <a:ext cx="147638" cy="934640"/>
          </a:xfrm>
          <a:prstGeom prst="leftBrace">
            <a:avLst>
              <a:gd name="adj1" fmla="val 10328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126331" y="3145632"/>
            <a:ext cx="4631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</a:t>
            </a:r>
          </a:p>
        </p:txBody>
      </p:sp>
      <p:sp>
        <p:nvSpPr>
          <p:cNvPr id="42001" name="AutoShape 17"/>
          <p:cNvSpPr/>
          <p:nvPr/>
        </p:nvSpPr>
        <p:spPr bwMode="auto">
          <a:xfrm>
            <a:off x="1884760" y="3144441"/>
            <a:ext cx="145256" cy="1026319"/>
          </a:xfrm>
          <a:prstGeom prst="leftBrace">
            <a:avLst>
              <a:gd name="adj1" fmla="val 7850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071688" y="3107532"/>
            <a:ext cx="6913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能看清楚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的物体。原因是：晶状体变得太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折光能力太弱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，成像在在视网膜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矫正方法：配戴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制成的老化镜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329208" y="1484493"/>
            <a:ext cx="5655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眼睛和眼镜</a:t>
            </a:r>
          </a:p>
        </p:txBody>
      </p:sp>
      <p:sp>
        <p:nvSpPr>
          <p:cNvPr id="16" name="矩形 15"/>
          <p:cNvSpPr/>
          <p:nvPr/>
        </p:nvSpPr>
        <p:spPr>
          <a:xfrm>
            <a:off x="3377481" y="267494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kern="1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我的收获</a:t>
            </a:r>
            <a:endParaRPr lang="zh-CN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/>
      <p:bldP spid="41993" grpId="0"/>
      <p:bldP spid="41995" grpId="0"/>
      <p:bldP spid="41998" grpId="0" animBg="1"/>
      <p:bldP spid="41999" grpId="0" animBg="1"/>
      <p:bldP spid="42000" grpId="0"/>
      <p:bldP spid="42001" grpId="0" animBg="1"/>
      <p:bldP spid="420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847357" y="1115765"/>
            <a:ext cx="7161254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下列透镜能用于矫正近视眼的是（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7106" y="1621874"/>
            <a:ext cx="56970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83718"/>
            <a:ext cx="5361905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27584" y="483518"/>
            <a:ext cx="2414642" cy="85846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584" y="1563638"/>
            <a:ext cx="820891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下列属于用凹透镜矫正视力的是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58142" y="2157478"/>
            <a:ext cx="6429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59782"/>
            <a:ext cx="6742857" cy="19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03092" y="1543597"/>
            <a:ext cx="775709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下列属于近视眼成因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光路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92366" y="1543597"/>
            <a:ext cx="56970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3568" y="2715766"/>
            <a:ext cx="7699604" cy="1627186"/>
            <a:chOff x="740764" y="2213503"/>
            <a:chExt cx="7699604" cy="16271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764" y="2213503"/>
              <a:ext cx="1817308" cy="91706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173" y="2228643"/>
              <a:ext cx="1642195" cy="8867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3373" y="2239857"/>
              <a:ext cx="2064882" cy="915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8834" y="2304617"/>
              <a:ext cx="1821397" cy="844599"/>
            </a:xfrm>
            <a:prstGeom prst="rect">
              <a:avLst/>
            </a:prstGeom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82252" y="3340552"/>
              <a:ext cx="7062156" cy="500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                 B                 C              D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03092" y="1543597"/>
            <a:ext cx="775709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下列属于远视眼矫正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光路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3568" y="2715766"/>
            <a:ext cx="7699604" cy="1627186"/>
            <a:chOff x="740764" y="2213503"/>
            <a:chExt cx="7699604" cy="16271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764" y="2213503"/>
              <a:ext cx="1817308" cy="91706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173" y="2228643"/>
              <a:ext cx="1642195" cy="8867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3373" y="2239857"/>
              <a:ext cx="2064882" cy="915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8834" y="2304617"/>
              <a:ext cx="1821397" cy="844599"/>
            </a:xfrm>
            <a:prstGeom prst="rect">
              <a:avLst/>
            </a:prstGeom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82252" y="3340552"/>
              <a:ext cx="7062156" cy="500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                 B                 C              D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992366" y="1543597"/>
            <a:ext cx="53604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259632" y="1521827"/>
            <a:ext cx="7161254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下列说法中不正确的是           （    ）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．人眼相当于一部活的照相机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．人眼的视网膜相当于照相机的底片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．近视眼的晶状体变厚折光能力太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．远视眼的晶状体变薄折光能力太强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52320" y="1521827"/>
            <a:ext cx="46391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87624" y="1347614"/>
            <a:ext cx="7344816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noProof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情感、态度与价值观 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）能自觉保护视力，注意用眼卫生。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）初步建立将科学技术应用于实际的意识。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571486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1443505"/>
            <a:ext cx="50630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眼睛成像原理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9950" y="229870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43608" y="3441155"/>
            <a:ext cx="671922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认识近视眼。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4196" y="339502"/>
            <a:ext cx="698477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照相机能帮我们留下美好的瞬间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90414"/>
            <a:ext cx="7344816" cy="40262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339502"/>
            <a:ext cx="73173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十九大政治局常委与中外记者见面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40" y="985831"/>
            <a:ext cx="7488832" cy="38901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7734"/>
            <a:ext cx="2440127" cy="24216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9992" y="2427734"/>
            <a:ext cx="2756200" cy="242164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11560" y="627534"/>
            <a:ext cx="784887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照相机是利用物距大于二倍焦距时，凸透镜成倒立缩小的实像来拍摄相片的。可以把瞬间情景留为永恒的记忆。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87279"/>
            <a:ext cx="230425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一、眼睛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10826"/>
            <a:ext cx="4005034" cy="279228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552" y="987574"/>
            <a:ext cx="846043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眼睛是人体的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活的照相机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。帮助我们观察世界，把美好的瞬间情景留为美好的记忆。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2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5.1欧姆定律（1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0</TotalTime>
  <Words>1595</Words>
  <Application>Microsoft Office PowerPoint</Application>
  <PresentationFormat>全屏显示(16:9)</PresentationFormat>
  <Paragraphs>94</Paragraphs>
  <Slides>35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模板2</vt:lpstr>
      <vt:lpstr>默认设计模板</vt:lpstr>
      <vt:lpstr>15_5.1欧姆定律（1）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Company>ASUSTeK Computer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Administrator</cp:lastModifiedBy>
  <cp:revision>361</cp:revision>
  <dcterms:created xsi:type="dcterms:W3CDTF">2008-10-13T16:48:00Z</dcterms:created>
  <dcterms:modified xsi:type="dcterms:W3CDTF">2018-11-04T11:22:33Z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