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39"/>
  </p:notesMasterIdLst>
  <p:handoutMasterIdLst>
    <p:handoutMasterId r:id="rId40"/>
  </p:handoutMasterIdLst>
  <p:sldIdLst>
    <p:sldId id="295" r:id="rId4"/>
    <p:sldId id="452" r:id="rId5"/>
    <p:sldId id="592" r:id="rId6"/>
    <p:sldId id="526" r:id="rId7"/>
    <p:sldId id="412" r:id="rId8"/>
    <p:sldId id="563" r:id="rId9"/>
    <p:sldId id="595" r:id="rId10"/>
    <p:sldId id="562" r:id="rId11"/>
    <p:sldId id="564" r:id="rId12"/>
    <p:sldId id="597" r:id="rId13"/>
    <p:sldId id="596" r:id="rId14"/>
    <p:sldId id="599" r:id="rId15"/>
    <p:sldId id="600" r:id="rId16"/>
    <p:sldId id="601" r:id="rId17"/>
    <p:sldId id="602" r:id="rId18"/>
    <p:sldId id="603" r:id="rId19"/>
    <p:sldId id="606" r:id="rId20"/>
    <p:sldId id="605" r:id="rId21"/>
    <p:sldId id="607" r:id="rId22"/>
    <p:sldId id="608" r:id="rId23"/>
    <p:sldId id="609" r:id="rId24"/>
    <p:sldId id="610" r:id="rId25"/>
    <p:sldId id="611" r:id="rId26"/>
    <p:sldId id="617" r:id="rId27"/>
    <p:sldId id="618" r:id="rId28"/>
    <p:sldId id="619" r:id="rId29"/>
    <p:sldId id="612" r:id="rId30"/>
    <p:sldId id="613" r:id="rId31"/>
    <p:sldId id="614" r:id="rId32"/>
    <p:sldId id="593" r:id="rId33"/>
    <p:sldId id="589" r:id="rId34"/>
    <p:sldId id="590" r:id="rId35"/>
    <p:sldId id="591" r:id="rId36"/>
    <p:sldId id="620" r:id="rId37"/>
    <p:sldId id="558" r:id="rId38"/>
  </p:sldIdLst>
  <p:sldSz cx="9144000" cy="5143500" type="screen16x9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FF0000"/>
    <a:srgbClr val="66FF33"/>
    <a:srgbClr val="0000FF"/>
    <a:srgbClr val="FFFFFF"/>
    <a:srgbClr val="FFCCFF"/>
    <a:srgbClr val="FF00FF"/>
    <a:srgbClr val="9933FF"/>
    <a:srgbClr val="000000"/>
    <a:srgbClr val="00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82" d="100"/>
          <a:sy n="82" d="100"/>
        </p:scale>
        <p:origin x="-414" y="-84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ACED9AE8-B504-41EB-A2EA-5901742E6011}" type="datetimeFigureOut">
              <a:rPr lang="zh-CN" altLang="en-US"/>
              <a:pPr>
                <a:defRPr/>
              </a:pPr>
              <a:t>2018/11/4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FA7E23D3-EE36-4C15-8C83-D377C9220511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82E81237-AAE7-4A42-9CAD-0A2D8F4873B6}" type="datetimeFigureOut">
              <a:rPr lang="zh-CN" altLang="en-US"/>
              <a:pPr>
                <a:defRPr/>
              </a:pPr>
              <a:t>2018/11/4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fld id="{E2902E7F-A5A4-4BE2-883D-675DF6FF2F9F}" type="slidenum">
              <a:rPr lang="zh-CN" altLang="en-US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2902E7F-A5A4-4BE2-883D-675DF6FF2F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02E7F-A5A4-4BE2-883D-675DF6FF2F9F}" type="slidenum">
              <a:rPr lang="zh-CN" altLang="en-US" smtClean="0"/>
              <a:pPr/>
              <a:t>32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79413" y="684213"/>
            <a:ext cx="6096000" cy="3429000"/>
          </a:xfrm>
        </p:spPr>
      </p:sp>
      <p:sp>
        <p:nvSpPr>
          <p:cNvPr id="73731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684213" y="4341813"/>
            <a:ext cx="5486400" cy="4114800"/>
          </a:xfrm>
          <a:noFill/>
        </p:spPr>
        <p:txBody>
          <a:bodyPr/>
          <a:lstStyle/>
          <a:p>
            <a:pPr eaLnBrk="1" hangingPunct="1"/>
            <a:endParaRPr lang="en-US" altLang="zh-CN" dirty="0">
              <a:latin typeface="Arial" panose="020B0604020202020204" pitchFamily="34" charset="0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762625" cy="435887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CA3E5-4B6E-4F26-955D-B1A1E9277FC5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0E2543-A99C-47D1-A2B4-F7981E9D370A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90A24-507C-4A06-9155-CDBA6AE71502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7FB60-E823-4ECB-B099-C67535EBB2D5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D53210-5AA3-4DCF-9AAC-E95B48C7A649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ACB0526-D849-4F45-9D9A-47ABACBDB341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EFE627C-5ECC-4662-8243-421B070DFBEA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E8AC19-14A5-47B4-B82E-0B0E9FBE13A8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B0B4A9-462D-4910-89A1-FAEED6D46FEE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D5518F-FE08-43DE-A5C8-86BA3BFA1E82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551628-4F2C-4ACD-80D6-BA65D9F7373C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369219"/>
            <a:ext cx="3867150" cy="32635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260872"/>
            <a:ext cx="3868737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1878806"/>
            <a:ext cx="3868737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788" cy="61793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788" cy="276344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342900"/>
            <a:ext cx="2949575" cy="120015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740569"/>
            <a:ext cx="4629150" cy="365521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zh-CN" altLang="en-US" noProof="0"/>
              <a:t>单击图标添加图片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1543050"/>
            <a:ext cx="2949575" cy="28586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7"/>
          <p:cNvSpPr txBox="1">
            <a:spLocks noChangeArrowheads="1"/>
          </p:cNvSpPr>
          <p:nvPr/>
        </p:nvSpPr>
        <p:spPr bwMode="auto">
          <a:xfrm>
            <a:off x="0" y="4953001"/>
            <a:ext cx="2557110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1000" dirty="0">
                <a:solidFill>
                  <a:schemeClr val="bg1"/>
                </a:solidFill>
                <a:latin typeface="宋体" panose="02010600030101010101" pitchFamily="2" charset="-122"/>
              </a:rPr>
              <a:t>Copyright 2004-2016 </a:t>
            </a:r>
            <a:r>
              <a:rPr lang="zh-CN" altLang="en-US" sz="1000">
                <a:solidFill>
                  <a:schemeClr val="bg1"/>
                </a:solidFill>
                <a:latin typeface="宋体" panose="02010600030101010101" pitchFamily="2" charset="-122"/>
              </a:rPr>
              <a:t>版权所有 盗版必究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19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zh-CN" dirty="0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19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/>
            </a:lvl1pPr>
          </a:lstStyle>
          <a:p>
            <a:fld id="{61F84E5C-4039-483F-A828-E42040AAE06D}" type="slidenum">
              <a:rPr lang="en-US" altLang="zh-CN"/>
              <a:pPr/>
              <a:t>‹#›</a:t>
            </a:fld>
            <a:endParaRPr lang="en-US" altLang="zh-CN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0" y="4953001"/>
            <a:ext cx="2557110" cy="246221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Copyright 2004-2015 </a:t>
            </a: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版权所有 盗版必究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0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376857" y="2067694"/>
            <a:ext cx="6552728" cy="1046436"/>
          </a:xfrm>
          <a:prstGeom prst="rect">
            <a:avLst/>
          </a:prstGeom>
          <a:noFill/>
        </p:spPr>
        <p:txBody>
          <a:bodyPr wrap="square" lIns="121917" tIns="60958" rIns="121917" bIns="60958">
            <a:spAutoFit/>
          </a:bodyPr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US" altLang="zh-CN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5.4</a:t>
            </a:r>
            <a:r>
              <a:rPr lang="zh-CN" altLang="en-US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 眼睛和眼镜</a:t>
            </a:r>
            <a:r>
              <a:rPr lang="en-US" altLang="zh-CN" sz="6000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endParaRPr lang="zh-CN" altLang="en-US" sz="600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15616" y="387279"/>
            <a:ext cx="2304256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一、眼睛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827584" y="1203598"/>
            <a:ext cx="4176464" cy="35394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眼球好像一架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照相机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。它的结构如图所示。晶状体和角膜相当于一个凸透镜，把来自物体的光会聚在视网膜上，形成物体的像。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3028" y="1563638"/>
            <a:ext cx="3944358" cy="2376264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41898" y="411510"/>
            <a:ext cx="8136904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视网膜上的感光细胞受到光的刺激产生信号，视神经把这个信号传输给大脑，我们就看到了物体。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1" y="1981170"/>
            <a:ext cx="7471573" cy="282282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437669"/>
            <a:ext cx="7920880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眼睛通过睫状体来改变晶状体的形状：当睫状体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放松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晶状体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比较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，远处的物体射出的光刚好会聚在视网膜上，眼睛可以</a:t>
            </a:r>
            <a:r>
              <a:rPr lang="zh-CN" altLang="en-US" sz="3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看清远处的物体。</a:t>
            </a:r>
            <a:endParaRPr lang="en-US" altLang="zh-CN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499742"/>
            <a:ext cx="3500869" cy="230425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22667" y="2491720"/>
            <a:ext cx="3385823" cy="228597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437669"/>
            <a:ext cx="7920880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眼睛通过睫状体来改变晶状体的形状：当睫状体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收缩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时，晶状体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变厚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，对光的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折射能力变大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，近处的物体射出的光刚好会聚在视网膜上，眼睛可以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看清近处的物体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2499742"/>
            <a:ext cx="3500869" cy="2304256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9141" y="2499742"/>
            <a:ext cx="3673119" cy="230425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437669"/>
            <a:ext cx="792088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依靠眼睛调节能看清最远和最近的两个极限点分别叫做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远点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近点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。正常眼睛的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远点在无限远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，近点在大约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10cm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处。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44" name="组合 43"/>
          <p:cNvGrpSpPr/>
          <p:nvPr/>
        </p:nvGrpSpPr>
        <p:grpSpPr>
          <a:xfrm>
            <a:off x="215516" y="2300558"/>
            <a:ext cx="4131333" cy="2532722"/>
            <a:chOff x="215516" y="2300558"/>
            <a:chExt cx="4131333" cy="2532722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1026" y="2547310"/>
              <a:ext cx="3385823" cy="2285970"/>
            </a:xfrm>
            <a:prstGeom prst="rect">
              <a:avLst/>
            </a:prstGeom>
          </p:spPr>
        </p:pic>
        <p:grpSp>
          <p:nvGrpSpPr>
            <p:cNvPr id="36" name="组合 35"/>
            <p:cNvGrpSpPr/>
            <p:nvPr/>
          </p:nvGrpSpPr>
          <p:grpSpPr>
            <a:xfrm>
              <a:off x="215516" y="2658616"/>
              <a:ext cx="2191143" cy="1040442"/>
              <a:chOff x="215516" y="2658616"/>
              <a:chExt cx="2191143" cy="1040442"/>
            </a:xfrm>
          </p:grpSpPr>
          <p:sp>
            <p:nvSpPr>
              <p:cNvPr id="32" name="文本框 31"/>
              <p:cNvSpPr txBox="1"/>
              <p:nvPr/>
            </p:nvSpPr>
            <p:spPr>
              <a:xfrm>
                <a:off x="1254531" y="2658616"/>
                <a:ext cx="115212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 dirty="0">
                    <a:solidFill>
                      <a:srgbClr val="FF0000"/>
                    </a:solidFill>
                  </a:rPr>
                  <a:t>无限远</a:t>
                </a:r>
              </a:p>
            </p:txBody>
          </p:sp>
          <p:sp>
            <p:nvSpPr>
              <p:cNvPr id="35" name="文本框 34"/>
              <p:cNvSpPr txBox="1"/>
              <p:nvPr/>
            </p:nvSpPr>
            <p:spPr>
              <a:xfrm>
                <a:off x="215516" y="3237393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FF0000"/>
                    </a:solidFill>
                  </a:rPr>
                  <a:t>远点</a:t>
                </a:r>
              </a:p>
            </p:txBody>
          </p:sp>
        </p:grpSp>
        <p:cxnSp>
          <p:nvCxnSpPr>
            <p:cNvPr id="7" name="直接连接符 6"/>
            <p:cNvCxnSpPr/>
            <p:nvPr/>
          </p:nvCxnSpPr>
          <p:spPr>
            <a:xfrm>
              <a:off x="827584" y="2643758"/>
              <a:ext cx="0" cy="576064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2555776" y="2643758"/>
              <a:ext cx="0" cy="576064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连接符 19"/>
            <p:cNvCxnSpPr/>
            <p:nvPr/>
          </p:nvCxnSpPr>
          <p:spPr>
            <a:xfrm>
              <a:off x="827584" y="2907020"/>
              <a:ext cx="504056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连接符 24"/>
            <p:cNvCxnSpPr/>
            <p:nvPr/>
          </p:nvCxnSpPr>
          <p:spPr>
            <a:xfrm flipH="1">
              <a:off x="2123728" y="2907020"/>
              <a:ext cx="432048" cy="0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文本框 37"/>
            <p:cNvSpPr txBox="1"/>
            <p:nvPr/>
          </p:nvSpPr>
          <p:spPr>
            <a:xfrm>
              <a:off x="2664511" y="2300558"/>
              <a:ext cx="6234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薄</a:t>
              </a: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4644008" y="2300558"/>
            <a:ext cx="3817135" cy="2503440"/>
            <a:chOff x="4644008" y="2300558"/>
            <a:chExt cx="3817135" cy="2503440"/>
          </a:xfrm>
        </p:grpSpPr>
        <p:grpSp>
          <p:nvGrpSpPr>
            <p:cNvPr id="37" name="组合 36"/>
            <p:cNvGrpSpPr/>
            <p:nvPr/>
          </p:nvGrpSpPr>
          <p:grpSpPr>
            <a:xfrm>
              <a:off x="4644008" y="2499742"/>
              <a:ext cx="3817135" cy="2304256"/>
              <a:chOff x="4644008" y="2499742"/>
              <a:chExt cx="3817135" cy="2304256"/>
            </a:xfrm>
          </p:grpSpPr>
          <p:grpSp>
            <p:nvGrpSpPr>
              <p:cNvPr id="31" name="组合 30"/>
              <p:cNvGrpSpPr/>
              <p:nvPr/>
            </p:nvGrpSpPr>
            <p:grpSpPr>
              <a:xfrm>
                <a:off x="4788024" y="2499742"/>
                <a:ext cx="3673119" cy="2304256"/>
                <a:chOff x="4788024" y="2499742"/>
                <a:chExt cx="3673119" cy="2304256"/>
              </a:xfrm>
            </p:grpSpPr>
            <p:pic>
              <p:nvPicPr>
                <p:cNvPr id="2" name="图片 1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4788024" y="2499742"/>
                  <a:ext cx="3673119" cy="2304256"/>
                </a:xfrm>
                <a:prstGeom prst="rect">
                  <a:avLst/>
                </a:prstGeom>
              </p:spPr>
            </p:pic>
            <p:grpSp>
              <p:nvGrpSpPr>
                <p:cNvPr id="28" name="组合 27"/>
                <p:cNvGrpSpPr/>
                <p:nvPr/>
              </p:nvGrpSpPr>
              <p:grpSpPr>
                <a:xfrm>
                  <a:off x="5004048" y="2499742"/>
                  <a:ext cx="1512168" cy="720080"/>
                  <a:chOff x="5004048" y="2499742"/>
                  <a:chExt cx="1512168" cy="720080"/>
                </a:xfrm>
              </p:grpSpPr>
              <p:cxnSp>
                <p:nvCxnSpPr>
                  <p:cNvPr id="9" name="直接连接符 8"/>
                  <p:cNvCxnSpPr/>
                  <p:nvPr/>
                </p:nvCxnSpPr>
                <p:spPr>
                  <a:xfrm>
                    <a:off x="5004048" y="2643758"/>
                    <a:ext cx="0" cy="576064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" name="直接连接符 9"/>
                  <p:cNvCxnSpPr/>
                  <p:nvPr/>
                </p:nvCxnSpPr>
                <p:spPr>
                  <a:xfrm>
                    <a:off x="6516216" y="2499742"/>
                    <a:ext cx="0" cy="648072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prstDash val="lgDash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" name="直接连接符 15"/>
                  <p:cNvCxnSpPr/>
                  <p:nvPr/>
                </p:nvCxnSpPr>
                <p:spPr>
                  <a:xfrm>
                    <a:off x="5004048" y="2931790"/>
                    <a:ext cx="432048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prstDash val="solid"/>
                    <a:head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1" name="直接连接符 20"/>
                  <p:cNvCxnSpPr/>
                  <p:nvPr/>
                </p:nvCxnSpPr>
                <p:spPr>
                  <a:xfrm flipH="1">
                    <a:off x="6156176" y="2907020"/>
                    <a:ext cx="360040" cy="0"/>
                  </a:xfrm>
                  <a:prstGeom prst="line">
                    <a:avLst/>
                  </a:prstGeom>
                  <a:ln w="25400">
                    <a:solidFill>
                      <a:schemeClr val="tx1"/>
                    </a:solidFill>
                    <a:prstDash val="solid"/>
                    <a:head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33" name="文本框 32"/>
              <p:cNvSpPr txBox="1"/>
              <p:nvPr/>
            </p:nvSpPr>
            <p:spPr>
              <a:xfrm>
                <a:off x="5364089" y="2706965"/>
                <a:ext cx="8640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solidFill>
                      <a:srgbClr val="FF0000"/>
                    </a:solidFill>
                  </a:rPr>
                  <a:t>10cm</a:t>
                </a:r>
                <a:endParaRPr lang="zh-CN" altLang="en-US" sz="20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34" name="文本框 33"/>
              <p:cNvSpPr txBox="1"/>
              <p:nvPr/>
            </p:nvSpPr>
            <p:spPr>
              <a:xfrm>
                <a:off x="4644008" y="3147814"/>
                <a:ext cx="864096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400" b="1" dirty="0">
                    <a:solidFill>
                      <a:srgbClr val="FF0000"/>
                    </a:solidFill>
                  </a:rPr>
                  <a:t>近点</a:t>
                </a:r>
              </a:p>
            </p:txBody>
          </p:sp>
        </p:grpSp>
        <p:sp>
          <p:nvSpPr>
            <p:cNvPr id="39" name="文本框 38"/>
            <p:cNvSpPr txBox="1"/>
            <p:nvPr/>
          </p:nvSpPr>
          <p:spPr>
            <a:xfrm>
              <a:off x="6590264" y="2300558"/>
              <a:ext cx="63773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800" b="1" dirty="0">
                  <a:solidFill>
                    <a:srgbClr val="FF0000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厚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437669"/>
            <a:ext cx="792088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正常眼睛观察近处物体最清晰而又不疲劳的距离大约是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25cm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，这个距离叫做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明视距离。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2523" y="1784061"/>
            <a:ext cx="3742970" cy="3019021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059832" y="1974020"/>
            <a:ext cx="1368152" cy="1763828"/>
            <a:chOff x="4788024" y="1929867"/>
            <a:chExt cx="1368152" cy="176382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652120" y="2245300"/>
              <a:ext cx="504056" cy="338093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4788024" y="3363838"/>
              <a:ext cx="504056" cy="329857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>
              <a:off x="5521396" y="2312876"/>
              <a:ext cx="216024" cy="288596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V="1">
              <a:off x="4932763" y="3131933"/>
              <a:ext cx="214578" cy="323279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本框 42"/>
            <p:cNvSpPr txBox="1"/>
            <p:nvPr/>
          </p:nvSpPr>
          <p:spPr>
            <a:xfrm rot="18356497">
              <a:off x="4800992" y="2650034"/>
              <a:ext cx="982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</a:rPr>
                <a:t>25cm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 rot="18356497">
              <a:off x="4331649" y="2454750"/>
              <a:ext cx="15114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</a:rPr>
                <a:t>明视距离</a:t>
              </a:r>
            </a:p>
          </p:txBody>
        </p:sp>
      </p:grpSp>
    </p:spTree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83568" y="567019"/>
            <a:ext cx="7920880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预防近视眼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的措施之一，就是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读写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时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眼睛与书本的距离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应保持在</a:t>
            </a: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25cm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左右。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72523" y="1784061"/>
            <a:ext cx="3742970" cy="3019021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3059832" y="1974020"/>
            <a:ext cx="1368152" cy="1763828"/>
            <a:chOff x="4788024" y="1929867"/>
            <a:chExt cx="1368152" cy="1763828"/>
          </a:xfrm>
        </p:grpSpPr>
        <p:cxnSp>
          <p:nvCxnSpPr>
            <p:cNvPr id="26" name="直接连接符 25"/>
            <p:cNvCxnSpPr/>
            <p:nvPr/>
          </p:nvCxnSpPr>
          <p:spPr>
            <a:xfrm>
              <a:off x="5652120" y="2245300"/>
              <a:ext cx="504056" cy="338093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直接连接符 26"/>
            <p:cNvCxnSpPr/>
            <p:nvPr/>
          </p:nvCxnSpPr>
          <p:spPr>
            <a:xfrm>
              <a:off x="4788024" y="3363838"/>
              <a:ext cx="504056" cy="329857"/>
            </a:xfrm>
            <a:prstGeom prst="line">
              <a:avLst/>
            </a:prstGeom>
            <a:ln w="25400">
              <a:solidFill>
                <a:schemeClr val="tx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/>
          </p:nvCxnSpPr>
          <p:spPr>
            <a:xfrm flipH="1">
              <a:off x="5521396" y="2312876"/>
              <a:ext cx="216024" cy="288596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连接符 41"/>
            <p:cNvCxnSpPr/>
            <p:nvPr/>
          </p:nvCxnSpPr>
          <p:spPr>
            <a:xfrm flipV="1">
              <a:off x="4932763" y="3131933"/>
              <a:ext cx="214578" cy="323279"/>
            </a:xfrm>
            <a:prstGeom prst="line">
              <a:avLst/>
            </a:prstGeom>
            <a:ln w="25400">
              <a:solidFill>
                <a:schemeClr val="tx1"/>
              </a:solidFill>
              <a:prstDash val="solid"/>
              <a:head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文本框 42"/>
            <p:cNvSpPr txBox="1"/>
            <p:nvPr/>
          </p:nvSpPr>
          <p:spPr>
            <a:xfrm rot="18356497">
              <a:off x="4800992" y="2650034"/>
              <a:ext cx="9821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dirty="0">
                  <a:solidFill>
                    <a:srgbClr val="FF0000"/>
                  </a:solidFill>
                </a:rPr>
                <a:t>25cm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44" name="文本框 43"/>
            <p:cNvSpPr txBox="1"/>
            <p:nvPr/>
          </p:nvSpPr>
          <p:spPr>
            <a:xfrm rot="18356497">
              <a:off x="4331649" y="2454750"/>
              <a:ext cx="15114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 b="1" dirty="0">
                  <a:solidFill>
                    <a:srgbClr val="FF0000"/>
                  </a:solidFill>
                </a:rPr>
                <a:t>明视距离</a:t>
              </a:r>
            </a:p>
          </p:txBody>
        </p:sp>
      </p:grpSp>
    </p:spTree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411510"/>
            <a:ext cx="432048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二、近视眼及其矫正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40805" y="2151704"/>
            <a:ext cx="4406406" cy="2707655"/>
          </a:xfrm>
          <a:prstGeom prst="rect">
            <a:avLst/>
          </a:prstGeom>
        </p:spPr>
      </p:pic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83568" y="1074486"/>
            <a:ext cx="7920880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近视眼睛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只能看清近处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的物体，看不清远处物体。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99592" y="555526"/>
            <a:ext cx="7560840" cy="2554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形成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近视眼的原因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太厚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折光能力太强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，或者眼球在前后方向太长，因此来自远处某点的光会聚在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视网膜前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，达到视网膜时已经不是一点而是一个模糊的光斑了。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10072"/>
            <a:ext cx="7344816" cy="179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13314" y="411510"/>
            <a:ext cx="756084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利用凹透镜能使光发散的特点，在眼睛前面放一个合适的凹透镜，就能使来自远处的光会聚在视网膜上。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2859782"/>
            <a:ext cx="7344816" cy="1797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913314" y="1851670"/>
            <a:ext cx="7334542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太厚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，成像在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视网膜前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凹透镜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48351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187624" y="1130145"/>
            <a:ext cx="7118151" cy="452431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知识与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技能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）了解照相机的原理，知道眼睛看见物体的过程。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）了解近视眼的成因，知道眼镜是怎样矫正视力的。</a:t>
            </a:r>
          </a:p>
          <a:p>
            <a:pPr lvl="0">
              <a:lnSpc>
                <a:spcPct val="150000"/>
              </a:lnSpc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608" y="411510"/>
            <a:ext cx="432048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三、</a:t>
            </a: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远</a:t>
            </a:r>
            <a:r>
              <a:rPr kumimoji="0" lang="zh-CN" altLang="en-US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视眼及其矫正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683568" y="1074486"/>
            <a:ext cx="7920880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远视眼睛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只能看清远处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的物体，看不清近处物体。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1296" y="2499742"/>
            <a:ext cx="3633524" cy="2232248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2499742"/>
            <a:ext cx="3261562" cy="223224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899592" y="555526"/>
            <a:ext cx="7560840" cy="206210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形成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远视眼的原因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折光能力太弱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，或者眼球在前后方向太短，因此来自近处某点的光会聚在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，在视网膜上形成一个模糊的光斑。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31790"/>
            <a:ext cx="8281149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13314" y="411510"/>
            <a:ext cx="756084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凸透镜能使光会聚，在眼睛前面放一个合适的凸透镜，就能使来自近处的光会聚在视网膜上。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913314" y="1851670"/>
            <a:ext cx="7334542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：晶状体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太薄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，成像在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视网膜后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，用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31790"/>
            <a:ext cx="8281149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913314" y="411510"/>
            <a:ext cx="6971054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人们上了年纪以后，眼睛睫状体对晶状体的调节能力减弱，太近、太远的物体都看不清楚。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31640" y="1958290"/>
            <a:ext cx="1944216" cy="28194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4989" y="1954862"/>
            <a:ext cx="4397371" cy="2822828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411760" y="411510"/>
            <a:ext cx="4320480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保护眼睛，预防近视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78596" y="1203598"/>
            <a:ext cx="4696361" cy="3528392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451" name="Picture 3" descr="07-用眼卫生C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206" t="63658" r="12206" b="3796"/>
          <a:stretch>
            <a:fillRect/>
          </a:stretch>
        </p:blipFill>
        <p:spPr bwMode="auto">
          <a:xfrm>
            <a:off x="946188" y="3287011"/>
            <a:ext cx="6912769" cy="1674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2" name="Picture 4" descr="07-用眼卫生B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566" t="36342" r="7483" b="32153"/>
          <a:stretch>
            <a:fillRect/>
          </a:stretch>
        </p:blipFill>
        <p:spPr bwMode="auto">
          <a:xfrm>
            <a:off x="946188" y="1840046"/>
            <a:ext cx="7127081" cy="162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4455" name="Picture 7" descr="07-用眼卫生A 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08520" y="339502"/>
            <a:ext cx="7777163" cy="1687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出现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出现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出现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3" y="566257"/>
            <a:ext cx="3294934" cy="214782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7" y="528689"/>
            <a:ext cx="3619350" cy="214782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2715766"/>
            <a:ext cx="3547342" cy="2160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27583" y="2715766"/>
            <a:ext cx="3294934" cy="2160240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403648" y="404684"/>
            <a:ext cx="5544616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科学世界       眼睛的度数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TextBox 2">
                <a:extLst>
                  <a:ext uri="{FF2B5EF4-FFF2-40B4-BE49-F238E27FC236}">
                    <a14:artisticCrisscrossEtching id="{2F9E8C9D-4F23-4DE7-AD08-0AFD5AC5DCE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83568" y="1074486"/>
                <a:ext cx="7920880" cy="234301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       透镜焦距</a:t>
                </a:r>
                <a:r>
                  <a:rPr lang="en-US" altLang="zh-CN" sz="3200" b="1" dirty="0">
                    <a:solidFill>
                      <a:srgbClr val="000099"/>
                    </a:solidFill>
                    <a:latin typeface="宋体" panose="02010600030101010101" pitchFamily="2" charset="-122"/>
                  </a:rPr>
                  <a:t>ƒ</a:t>
                </a: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的长短标准着</a:t>
                </a:r>
                <a:r>
                  <a:rPr lang="zh-CN" altLang="en-US" sz="3200" b="1" dirty="0">
                    <a:solidFill>
                      <a:srgbClr val="FF0000"/>
                    </a:solidFill>
                    <a:latin typeface="微软雅黑" pitchFamily="34" charset="-122"/>
                    <a:ea typeface="微软雅黑" pitchFamily="34" charset="-122"/>
                  </a:rPr>
                  <a:t>折光本领的大小。焦距越短，折光本领越大。</a:t>
                </a: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通常把透镜的焦距的倒数叫做透镜焦度，用</a:t>
                </a:r>
                <a:r>
                  <a:rPr lang="az-Cyrl-AZ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Ф</a:t>
                </a: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表示，即</a:t>
                </a:r>
                <a:r>
                  <a:rPr lang="az-Cyrl-AZ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Ф</a:t>
                </a:r>
                <a:r>
                  <a:rPr lang="en-US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ƒ</m:t>
                        </m:r>
                      </m:den>
                    </m:f>
                  </m:oMath>
                </a14:m>
                <a:endParaRPr lang="en-US" altLang="zh-CN" sz="3200" b="1" dirty="0">
                  <a:solidFill>
                    <a:srgbClr val="FF0000"/>
                  </a:solidFill>
                  <a:latin typeface="微软雅黑" pitchFamily="34" charset="-122"/>
                  <a:ea typeface="微软雅黑" pitchFamily="34" charset="-122"/>
                </a:endParaRPr>
              </a:p>
            </p:txBody>
          </p:sp>
        </mc:Choice>
        <mc:Fallback>
          <p:sp>
            <p:nvSpPr>
              <p:cNvPr id="5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3568" y="1074486"/>
                <a:ext cx="7920880" cy="2343014"/>
              </a:xfrm>
              <a:prstGeom prst="rect">
                <a:avLst/>
              </a:prstGeom>
              <a:blipFill rotWithShape="1">
                <a:blip r:embed="rId3" cstate="print"/>
                <a:stretch>
                  <a:fillRect l="-1925" t="-4416" r="-2002" b="-260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77671" y="2603738"/>
            <a:ext cx="1919313" cy="2088232"/>
          </a:xfrm>
          <a:prstGeom prst="rect">
            <a:avLst/>
          </a:prstGeom>
        </p:spPr>
      </p:pic>
      <p:graphicFrame>
        <p:nvGraphicFramePr>
          <p:cNvPr id="7" name="对象 6"/>
          <p:cNvGraphicFramePr>
            <a:graphicFrameLocks/>
          </p:cNvGraphicFramePr>
          <p:nvPr/>
        </p:nvGraphicFramePr>
        <p:xfrm>
          <a:off x="4508500" y="2463800"/>
          <a:ext cx="127000" cy="215900"/>
        </p:xfrm>
        <a:graphic>
          <a:graphicData uri="http://schemas.openxmlformats.org/presentationml/2006/ole">
            <p:oleObj spid="_x0000_s1038" name="公式" r:id="rId5" imgW="3048000" imgH="5181600" progId="">
              <p:embed/>
            </p:oleObj>
          </a:graphicData>
        </a:graphic>
      </p:graphicFrame>
      <mc:AlternateContent xmlns:mc="http://schemas.openxmlformats.org/markup-compatibility/2006">
        <mc:Choice xmlns:a14="http://schemas.microsoft.com/office/drawing/2010/main" xmlns="" Requires="a14">
          <p:sp>
            <p:nvSpPr>
              <p:cNvPr id="9" name="TextBox 2">
                <a:extLst>
                  <a:ext uri="{FF2B5EF4-FFF2-40B4-BE49-F238E27FC236}">
                    <a14:artisticCrisscrossEtching id="{33CD69A3-19B5-4AA9-8C52-18A3BBD1BF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27584" y="3372976"/>
                <a:ext cx="5760640" cy="129612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       如果某透镜焦距是</a:t>
                </a:r>
                <a:r>
                  <a:rPr lang="en-US" altLang="zh-CN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0.5m</a:t>
                </a:r>
                <a:r>
                  <a:rPr lang="zh-CN" altLang="en-US" sz="3200" b="1" dirty="0">
                    <a:solidFill>
                      <a:srgbClr val="000099"/>
                    </a:solidFill>
                    <a:latin typeface="微软雅黑" pitchFamily="34" charset="-122"/>
                    <a:ea typeface="微软雅黑" pitchFamily="34" charset="-122"/>
                  </a:rPr>
                  <a:t>，它的焦度就是</a:t>
                </a:r>
                <a:r>
                  <a:rPr lang="az-Cyrl-AZ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Ф</a:t>
                </a:r>
                <a:r>
                  <a:rPr lang="en-US" altLang="zh-CN" sz="3200" b="1" dirty="0">
                    <a:solidFill>
                      <a:srgbClr val="000099"/>
                    </a:solidFill>
                    <a:latin typeface="微软雅黑" pitchFamily="34" charset="-122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𝟎</m:t>
                        </m:r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altLang="zh-CN" sz="3200" b="1" i="1" smtClean="0">
                            <a:solidFill>
                              <a:srgbClr val="000099"/>
                            </a:solidFill>
                            <a:latin typeface="Cambria Math" panose="020405030504060302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3200" b="1" dirty="0">
                    <a:solidFill>
                      <a:srgbClr val="FF0000"/>
                    </a:solidFill>
                    <a:latin typeface="微软雅黑" pitchFamily="34" charset="-122"/>
                    <a:ea typeface="微软雅黑" pitchFamily="34" charset="-122"/>
                  </a:rPr>
                  <a:t>=2m</a:t>
                </a:r>
                <a:r>
                  <a:rPr lang="en-US" altLang="zh-CN" sz="3200" b="1" baseline="30000" dirty="0">
                    <a:solidFill>
                      <a:srgbClr val="FF0000"/>
                    </a:solidFill>
                    <a:latin typeface="微软雅黑" pitchFamily="34" charset="-122"/>
                    <a:ea typeface="微软雅黑" pitchFamily="34" charset="-122"/>
                  </a:rPr>
                  <a:t>-1</a:t>
                </a:r>
              </a:p>
            </p:txBody>
          </p:sp>
        </mc:Choice>
        <mc:Fallback>
          <p:sp>
            <p:nvSpPr>
              <p:cNvPr id="9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7584" y="3372976"/>
                <a:ext cx="5760640" cy="1296124"/>
              </a:xfrm>
              <a:prstGeom prst="rect">
                <a:avLst/>
              </a:prstGeom>
              <a:blipFill rotWithShape="1">
                <a:blip r:embed="rId6" cstate="print"/>
                <a:stretch>
                  <a:fillRect l="-2751" t="-6103" r="-1905" b="-6103"/>
                </a:stretch>
              </a:blipFill>
              <a:ln w="9525">
                <a:noFill/>
                <a:miter lim="800000"/>
              </a:ln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/>
          <p:cNvSpPr txBox="1">
            <a:spLocks noChangeArrowheads="1"/>
          </p:cNvSpPr>
          <p:nvPr/>
        </p:nvSpPr>
        <p:spPr bwMode="auto">
          <a:xfrm>
            <a:off x="1030846" y="483518"/>
            <a:ext cx="7429586" cy="25545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如果远视分严重，眼镜上凸透镜的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折光本领应该大一些，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透镜焦度就要大一些。平时说的眼镜片的度数，就是镜片焦度乘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的值。例如，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100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度远视镜片的透镜焦度是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1m</a:t>
            </a:r>
            <a:r>
              <a:rPr lang="en-US" altLang="zh-CN" sz="3200" b="1" baseline="300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-1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它的焦距是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1m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  <a:endParaRPr lang="en-US" altLang="zh-CN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aphicFrame>
        <p:nvGraphicFramePr>
          <p:cNvPr id="7" name="对象 6"/>
          <p:cNvGraphicFramePr>
            <a:graphicFrameLocks/>
          </p:cNvGraphicFramePr>
          <p:nvPr/>
        </p:nvGraphicFramePr>
        <p:xfrm>
          <a:off x="4508500" y="2463800"/>
          <a:ext cx="127000" cy="215900"/>
        </p:xfrm>
        <a:graphic>
          <a:graphicData uri="http://schemas.openxmlformats.org/presentationml/2006/ole">
            <p:oleObj spid="_x0000_s71681" name="公式" r:id="rId3" imgW="3048000" imgH="5181600" progId="">
              <p:embed/>
            </p:oleObj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79712" y="3022069"/>
            <a:ext cx="2171429" cy="172381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83328" y="3053872"/>
            <a:ext cx="2941139" cy="1692007"/>
          </a:xfrm>
          <a:prstGeom prst="rect">
            <a:avLst/>
          </a:prstGeom>
        </p:spPr>
      </p:pic>
    </p:spTree>
  </p:cSld>
  <p:clrMapOvr>
    <a:masterClrMapping/>
  </p:clrMapOvr>
  <p:transition advClick="0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对象 6"/>
          <p:cNvGraphicFramePr>
            <a:graphicFrameLocks/>
          </p:cNvGraphicFramePr>
          <p:nvPr/>
        </p:nvGraphicFramePr>
        <p:xfrm>
          <a:off x="4508500" y="2463800"/>
          <a:ext cx="127000" cy="215900"/>
        </p:xfrm>
        <a:graphic>
          <a:graphicData uri="http://schemas.openxmlformats.org/presentationml/2006/ole">
            <p:oleObj spid="_x0000_s72705" name="公式" r:id="rId3" imgW="3048000" imgH="5181600" progId="">
              <p:embed/>
            </p:oleObj>
          </a:graphicData>
        </a:graphic>
      </p:graphicFrame>
      <p:sp>
        <p:nvSpPr>
          <p:cNvPr id="9" name="TextBox 2"/>
          <p:cNvSpPr txBox="1">
            <a:spLocks noChangeArrowheads="1"/>
          </p:cNvSpPr>
          <p:nvPr/>
        </p:nvSpPr>
        <p:spPr bwMode="auto">
          <a:xfrm>
            <a:off x="1173876" y="555526"/>
            <a:ext cx="6796248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凸透镜（远视镜片）的度数是正数，凹透镜（近视镜片）的度数是负数。</a:t>
            </a:r>
            <a:endParaRPr lang="en-US" altLang="zh-CN" sz="3200" b="1" baseline="300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4660" y="2212200"/>
            <a:ext cx="2589668" cy="25963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93750" y="2184927"/>
            <a:ext cx="2814750" cy="2653907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48351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683568" y="1150988"/>
            <a:ext cx="8214218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过程与方法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）动手自制照相机，认识照相机的原理。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）通过照相机与眼睛的结构对比，了解眼睛看见物体的原理。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AutoShape 7"/>
          <p:cNvSpPr/>
          <p:nvPr/>
        </p:nvSpPr>
        <p:spPr bwMode="auto">
          <a:xfrm>
            <a:off x="964406" y="1096567"/>
            <a:ext cx="248841" cy="2868215"/>
          </a:xfrm>
          <a:prstGeom prst="leftBrace">
            <a:avLst>
              <a:gd name="adj1" fmla="val 124868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2347914" y="735807"/>
            <a:ext cx="63281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眼睛的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角膜和晶状体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相当于一个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，它把来自物体的光会聚在视网膜上，形成物体的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倒立缩小的实像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1209675" y="1841898"/>
            <a:ext cx="529829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近视眼</a:t>
            </a:r>
          </a:p>
        </p:txBody>
      </p:sp>
      <p:sp>
        <p:nvSpPr>
          <p:cNvPr id="41995" name="Text Box 11"/>
          <p:cNvSpPr txBox="1">
            <a:spLocks noChangeArrowheads="1"/>
          </p:cNvSpPr>
          <p:nvPr/>
        </p:nvSpPr>
        <p:spPr bwMode="auto">
          <a:xfrm>
            <a:off x="1980010" y="1883569"/>
            <a:ext cx="716399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能看清楚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近处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的物体。原因是：晶状体变得太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厚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折光的能力太强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，成像在在视网膜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前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矫正方法：配戴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凹透镜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制成的近视眼镜</a:t>
            </a:r>
          </a:p>
        </p:txBody>
      </p:sp>
      <p:sp>
        <p:nvSpPr>
          <p:cNvPr id="32775" name="Rectangle 12"/>
          <p:cNvSpPr>
            <a:spLocks noChangeArrowheads="1"/>
          </p:cNvSpPr>
          <p:nvPr/>
        </p:nvSpPr>
        <p:spPr bwMode="auto">
          <a:xfrm>
            <a:off x="1140619" y="791766"/>
            <a:ext cx="9667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眼睛结构</a:t>
            </a:r>
          </a:p>
        </p:txBody>
      </p:sp>
      <p:sp>
        <p:nvSpPr>
          <p:cNvPr id="41998" name="AutoShape 14"/>
          <p:cNvSpPr/>
          <p:nvPr/>
        </p:nvSpPr>
        <p:spPr bwMode="auto">
          <a:xfrm>
            <a:off x="2005013" y="823883"/>
            <a:ext cx="241697" cy="908447"/>
          </a:xfrm>
          <a:prstGeom prst="leftBrace">
            <a:avLst>
              <a:gd name="adj1" fmla="val 55805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41999" name="AutoShape 15"/>
          <p:cNvSpPr/>
          <p:nvPr/>
        </p:nvSpPr>
        <p:spPr bwMode="auto">
          <a:xfrm>
            <a:off x="1826419" y="1941910"/>
            <a:ext cx="147638" cy="934640"/>
          </a:xfrm>
          <a:prstGeom prst="leftBrace">
            <a:avLst>
              <a:gd name="adj1" fmla="val 10328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42000" name="Text Box 16"/>
          <p:cNvSpPr txBox="1">
            <a:spLocks noChangeArrowheads="1"/>
          </p:cNvSpPr>
          <p:nvPr/>
        </p:nvSpPr>
        <p:spPr bwMode="auto">
          <a:xfrm>
            <a:off x="1126331" y="3145632"/>
            <a:ext cx="46315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远视眼</a:t>
            </a:r>
          </a:p>
        </p:txBody>
      </p:sp>
      <p:sp>
        <p:nvSpPr>
          <p:cNvPr id="42001" name="AutoShape 17"/>
          <p:cNvSpPr/>
          <p:nvPr/>
        </p:nvSpPr>
        <p:spPr bwMode="auto">
          <a:xfrm>
            <a:off x="1884760" y="3144441"/>
            <a:ext cx="145256" cy="1026319"/>
          </a:xfrm>
          <a:prstGeom prst="leftBrace">
            <a:avLst>
              <a:gd name="adj1" fmla="val 78506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endParaRPr lang="zh-CN" altLang="en-US"/>
          </a:p>
        </p:txBody>
      </p:sp>
      <p:sp>
        <p:nvSpPr>
          <p:cNvPr id="42002" name="Text Box 18"/>
          <p:cNvSpPr txBox="1">
            <a:spLocks noChangeArrowheads="1"/>
          </p:cNvSpPr>
          <p:nvPr/>
        </p:nvSpPr>
        <p:spPr bwMode="auto">
          <a:xfrm>
            <a:off x="2071688" y="3107532"/>
            <a:ext cx="691396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能看清楚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远处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的物体。原因是：晶状体变得太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薄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折光能力太弱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，成像在在视网膜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</a:t>
            </a:r>
          </a:p>
          <a:p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矫正方法：配戴</a:t>
            </a: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凸透镜</a:t>
            </a:r>
            <a:r>
              <a:rPr lang="zh-CN" altLang="en-US" sz="24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制成的老化镜</a:t>
            </a:r>
          </a:p>
        </p:txBody>
      </p:sp>
      <p:sp>
        <p:nvSpPr>
          <p:cNvPr id="32781" name="Rectangle 12"/>
          <p:cNvSpPr>
            <a:spLocks noChangeArrowheads="1"/>
          </p:cNvSpPr>
          <p:nvPr/>
        </p:nvSpPr>
        <p:spPr bwMode="auto">
          <a:xfrm>
            <a:off x="329208" y="1484493"/>
            <a:ext cx="565547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1pPr>
            <a:lvl2pPr marL="742950" indent="-28575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2pPr>
            <a:lvl3pPr marL="11430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3pPr>
            <a:lvl4pPr marL="16002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4pPr>
            <a:lvl5pPr marL="2057400" indent="-228600"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ulim" panose="020B0600000101010101" pitchFamily="34" charset="-127"/>
                <a:ea typeface="Gulim" panose="020B0600000101010101" pitchFamily="34" charset="-127"/>
              </a:defRPr>
            </a:lvl9pPr>
          </a:lstStyle>
          <a:p>
            <a:r>
              <a:rPr lang="zh-CN" altLang="en-US" sz="28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眼睛和眼镜</a:t>
            </a:r>
          </a:p>
        </p:txBody>
      </p:sp>
      <p:sp>
        <p:nvSpPr>
          <p:cNvPr id="16" name="矩形 15"/>
          <p:cNvSpPr/>
          <p:nvPr/>
        </p:nvSpPr>
        <p:spPr>
          <a:xfrm>
            <a:off x="3377481" y="267494"/>
            <a:ext cx="203132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3600" b="1" kern="10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华文行楷" panose="02010800040101010101" charset="-122"/>
                <a:ea typeface="华文行楷" panose="02010800040101010101" charset="-122"/>
              </a:rPr>
              <a:t>我的收获</a:t>
            </a:r>
            <a:endParaRPr lang="zh-CN" altLang="en-US" sz="3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500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500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500"/>
                                        <p:tgtEl>
                                          <p:spTgt spid="419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19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500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500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500"/>
                                        <p:tgtEl>
                                          <p:spTgt spid="419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3" dur="5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8" dur="500"/>
                                        <p:tgtEl>
                                          <p:spTgt spid="41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2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50" dur="5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5" dur="500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6" dur="500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" dur="500"/>
                                        <p:tgtEl>
                                          <p:spTgt spid="420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 animBg="1"/>
      <p:bldP spid="41992" grpId="0"/>
      <p:bldP spid="41993" grpId="0"/>
      <p:bldP spid="41995" grpId="0"/>
      <p:bldP spid="41998" grpId="0" animBg="1"/>
      <p:bldP spid="41999" grpId="0" animBg="1"/>
      <p:bldP spid="42000" grpId="0"/>
      <p:bldP spid="42001" grpId="0" animBg="1"/>
      <p:bldP spid="4200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847357" y="1115765"/>
            <a:ext cx="7161254" cy="10541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下列透镜能用于矫正近视眼的是（     ）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1467106" y="1621874"/>
            <a:ext cx="569708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19672" y="2283718"/>
            <a:ext cx="5361905" cy="17428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4"/>
          <p:cNvSpPr>
            <a:spLocks noChangeArrowheads="1" noChangeShapeType="1" noTextEdit="1"/>
          </p:cNvSpPr>
          <p:nvPr/>
        </p:nvSpPr>
        <p:spPr bwMode="auto">
          <a:xfrm>
            <a:off x="827584" y="483518"/>
            <a:ext cx="2414642" cy="858468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827584" y="1563638"/>
            <a:ext cx="8208912" cy="120032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</a:t>
            </a:r>
            <a:r>
              <a:rPr lang="zh-CN" altLang="en-US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下列属于用凹透镜矫正视力的是</a:t>
            </a:r>
            <a:endParaRPr lang="en-US" altLang="zh-CN" sz="3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en-US" altLang="zh-CN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                    </a:t>
            </a:r>
            <a:r>
              <a:rPr lang="zh-CN" altLang="en-US" sz="36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      ）</a:t>
            </a:r>
            <a:endParaRPr lang="en-US" altLang="zh-CN" sz="3600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 Box 10"/>
          <p:cNvSpPr txBox="1">
            <a:spLocks noChangeArrowheads="1"/>
          </p:cNvSpPr>
          <p:nvPr/>
        </p:nvSpPr>
        <p:spPr bwMode="auto">
          <a:xfrm>
            <a:off x="7158142" y="2157478"/>
            <a:ext cx="642942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endParaRPr lang="zh-CN" altLang="en-US" sz="32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2859782"/>
            <a:ext cx="6742857" cy="19333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903092" y="1543597"/>
            <a:ext cx="7757091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下列属于近视眼成因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光路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是（     ）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992366" y="1543597"/>
            <a:ext cx="569708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en-US" altLang="zh-CN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683568" y="2715766"/>
            <a:ext cx="7699604" cy="1627186"/>
            <a:chOff x="740764" y="2213503"/>
            <a:chExt cx="7699604" cy="162718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0764" y="2213503"/>
              <a:ext cx="1817308" cy="91706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8173" y="2228643"/>
              <a:ext cx="1642195" cy="88678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3373" y="2239857"/>
              <a:ext cx="2064882" cy="91520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8834" y="2304617"/>
              <a:ext cx="1821397" cy="844599"/>
            </a:xfrm>
            <a:prstGeom prst="rect">
              <a:avLst/>
            </a:prstGeom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1182252" y="3340552"/>
              <a:ext cx="7062156" cy="50013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8580" tIns="34290" rIns="68580" bIns="34290"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                 B                 C              D</a:t>
              </a: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903092" y="1543597"/>
            <a:ext cx="7757091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4.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下列属于远视眼矫正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光路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是（     ）</a:t>
            </a:r>
            <a:endParaRPr kumimoji="0" lang="zh-CN" altLang="zh-CN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683568" y="2715766"/>
            <a:ext cx="7699604" cy="1627186"/>
            <a:chOff x="740764" y="2213503"/>
            <a:chExt cx="7699604" cy="1627186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40764" y="2213503"/>
              <a:ext cx="1817308" cy="917067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98173" y="2228643"/>
              <a:ext cx="1642195" cy="886785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73373" y="2239857"/>
              <a:ext cx="2064882" cy="915204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38834" y="2304617"/>
              <a:ext cx="1821397" cy="844599"/>
            </a:xfrm>
            <a:prstGeom prst="rect">
              <a:avLst/>
            </a:prstGeom>
          </p:spPr>
        </p:pic>
        <p:sp>
          <p:nvSpPr>
            <p:cNvPr id="14" name="Rectangle 3"/>
            <p:cNvSpPr>
              <a:spLocks noChangeArrowheads="1"/>
            </p:cNvSpPr>
            <p:nvPr/>
          </p:nvSpPr>
          <p:spPr bwMode="auto">
            <a:xfrm>
              <a:off x="1182252" y="3340552"/>
              <a:ext cx="7062156" cy="50013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68580" tIns="34290" rIns="68580" bIns="34290" anchor="ctr"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2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      </a:t>
              </a:r>
              <a:r>
                <a:rPr lang="en-US" altLang="zh-CN" sz="28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A                 B                 C              D</a:t>
              </a: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</a:t>
              </a:r>
            </a:p>
          </p:txBody>
        </p:sp>
      </p:grp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6992366" y="1543597"/>
            <a:ext cx="536044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2"/>
          <p:cNvSpPr>
            <a:spLocks noChangeArrowheads="1"/>
          </p:cNvSpPr>
          <p:nvPr/>
        </p:nvSpPr>
        <p:spPr bwMode="auto">
          <a:xfrm>
            <a:off x="1259632" y="1521827"/>
            <a:ext cx="7161254" cy="2531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68580" tIns="34290" rIns="68580" bIns="34290" anchor="ctr">
            <a:spAutoFit/>
          </a:bodyPr>
          <a:lstStyle/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下列说法中不正确的是           （    ）</a:t>
            </a: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A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．人眼相当于一部活的照相机</a:t>
            </a: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．人眼的视网膜相当于照相机的底片</a:t>
            </a:r>
          </a:p>
          <a:p>
            <a:pPr lvl="0" eaLnBrk="1" hangingPunct="1">
              <a:defRPr/>
            </a:pP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．近视眼的晶状体变厚折光能力太</a:t>
            </a:r>
            <a:r>
              <a:rPr lang="en-US" altLang="zh-CN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320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．远视眼的晶状体变薄折光能力太强</a:t>
            </a: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7452320" y="1521827"/>
            <a:ext cx="463910" cy="56169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 lIns="68580" tIns="34290" rIns="68580" bIns="34290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D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WordArt 4"/>
          <p:cNvSpPr>
            <a:spLocks noChangeArrowheads="1" noChangeShapeType="1" noTextEdit="1"/>
          </p:cNvSpPr>
          <p:nvPr/>
        </p:nvSpPr>
        <p:spPr bwMode="auto">
          <a:xfrm>
            <a:off x="395536" y="483518"/>
            <a:ext cx="2143140" cy="642942"/>
          </a:xfrm>
          <a:prstGeom prst="rect">
            <a:avLst/>
          </a:prstGeom>
        </p:spPr>
        <p:txBody>
          <a:bodyPr wrap="none" lIns="68580" tIns="34290" rIns="68580" bIns="34290" fromWordArt="1">
            <a:prstTxWarp prst="textSlantUp">
              <a:avLst>
                <a:gd name="adj" fmla="val 0"/>
              </a:avLst>
            </a:prstTxWarp>
          </a:bodyPr>
          <a:lstStyle/>
          <a:p>
            <a:r>
              <a:rPr lang="zh-CN" altLang="en-US" sz="2700" kern="10" dirty="0">
                <a:ln w="9525">
                  <a:solidFill>
                    <a:srgbClr val="CC99FF"/>
                  </a:solidFill>
                  <a:round/>
                  <a:headEnd type="none" w="sm" len="sm"/>
                  <a:tailEnd type="none" w="sm" len="sm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华文行楷" panose="02010800040101010101" charset="-122"/>
                <a:ea typeface="华文行楷" panose="02010800040101010101" charset="-122"/>
              </a:rPr>
              <a:t>达标练习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83568" y="48351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教学目标</a:t>
            </a:r>
          </a:p>
        </p:txBody>
      </p:sp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187624" y="1347614"/>
            <a:ext cx="7344816" cy="30469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en-US" altLang="zh-CN" sz="3200" b="1" noProof="0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.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情感、态度与价值观 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）能自觉保护视力，注意用眼卫生。</a:t>
            </a:r>
          </a:p>
          <a:p>
            <a:pPr lvl="0">
              <a:lnSpc>
                <a:spcPct val="150000"/>
              </a:lnSpc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）初步建立将科学技术应用于实际的意识。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714348" y="571486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教学重点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43608" y="1443505"/>
            <a:ext cx="5063045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眼睛成像原理</a:t>
            </a:r>
            <a:endParaRPr lang="en-US" altLang="zh-CN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9950" y="2298708"/>
            <a:ext cx="392909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教学难点</a:t>
            </a:r>
          </a:p>
        </p:txBody>
      </p:sp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1043608" y="3441155"/>
            <a:ext cx="6719229" cy="5847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认识近视眼。</a:t>
            </a:r>
            <a:endParaRPr lang="en-US" altLang="zh-CN" sz="3200" b="1" dirty="0">
              <a:solidFill>
                <a:srgbClr val="0000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304196" y="339502"/>
            <a:ext cx="6984776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照相机能帮我们留下美好的瞬间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71600" y="890414"/>
            <a:ext cx="7344816" cy="4026226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1600" y="339502"/>
            <a:ext cx="7317372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十九大政治局常委与中外记者见面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0140" y="985831"/>
            <a:ext cx="7488832" cy="3890175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2427734"/>
            <a:ext cx="2440127" cy="2421648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499992" y="2427734"/>
            <a:ext cx="2756200" cy="2421648"/>
          </a:xfrm>
          <a:prstGeom prst="rect">
            <a:avLst/>
          </a:prstGeom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611560" y="627534"/>
            <a:ext cx="7848872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照相机是利用物距大于二倍焦距时，凸透镜成倒立缩小的实像来拍摄相片的。可以把瞬间情景留为永恒的记忆。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115616" y="387279"/>
            <a:ext cx="2304256" cy="646329"/>
          </a:xfrm>
          <a:prstGeom prst="rect">
            <a:avLst/>
          </a:prstGeom>
          <a:noFill/>
        </p:spPr>
        <p:txBody>
          <a:bodyPr wrap="square" lIns="91438" tIns="45719" rIns="91438" bIns="45719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360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一、眼睛</a:t>
            </a:r>
            <a:r>
              <a:rPr kumimoji="0" lang="en-US" altLang="zh-CN" sz="3600" b="0" i="0" u="none" strike="noStrike" kern="1200" cap="none" spc="0" normalizeH="0" baseline="0" noProof="0" dirty="0">
                <a:ln w="18000">
                  <a:solidFill>
                    <a:srgbClr val="333399">
                      <a:satMod val="140000"/>
                    </a:srgb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3600" b="0" i="0" u="none" strike="noStrike" kern="1200" cap="none" spc="0" normalizeH="0" baseline="0" noProof="0" dirty="0">
              <a:ln w="18000">
                <a:solidFill>
                  <a:srgbClr val="333399">
                    <a:satMod val="140000"/>
                  </a:srgb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110826"/>
            <a:ext cx="4005034" cy="2792284"/>
          </a:xfrm>
          <a:prstGeom prst="rect">
            <a:avLst/>
          </a:prstGeom>
        </p:spPr>
      </p:pic>
      <p:sp>
        <p:nvSpPr>
          <p:cNvPr id="6" name="TextBox 2"/>
          <p:cNvSpPr txBox="1">
            <a:spLocks noChangeArrowheads="1"/>
          </p:cNvSpPr>
          <p:nvPr/>
        </p:nvSpPr>
        <p:spPr bwMode="auto">
          <a:xfrm>
            <a:off x="539552" y="987574"/>
            <a:ext cx="8460432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  眼睛是人体的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活的照相机</a:t>
            </a:r>
            <a:r>
              <a:rPr lang="zh-CN" altLang="en-US" sz="3200" b="1" dirty="0">
                <a:solidFill>
                  <a:srgbClr val="00009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。帮助我们观察世界，把美好的瞬间情景留为美好的记忆。</a:t>
            </a:r>
            <a:endParaRPr lang="en-US" altLang="zh-CN" sz="3200" b="1" dirty="0">
              <a:solidFill>
                <a:srgbClr val="00009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模板2">
  <a:themeElements>
    <a:clrScheme name="21世纪教育网精品课件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5_5.1欧姆定律（1）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21世纪教育网精品课件模板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1世纪教育网精品课件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1世纪教育网精品课件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1世纪教育网精品课件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模板2</Template>
  <TotalTime>0</TotalTime>
  <Words>1595</Words>
  <Application>Microsoft Office PowerPoint</Application>
  <PresentationFormat>全屏显示(16:9)</PresentationFormat>
  <Paragraphs>94</Paragraphs>
  <Slides>35</Slides>
  <Notes>10</Notes>
  <HiddenSlides>0</HiddenSlides>
  <MMClips>0</MMClips>
  <ScaleCrop>false</ScaleCrop>
  <HeadingPairs>
    <vt:vector size="6" baseType="variant">
      <vt:variant>
        <vt:lpstr>主题</vt:lpstr>
      </vt:variant>
      <vt:variant>
        <vt:i4>3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39" baseType="lpstr">
      <vt:lpstr>模板2</vt:lpstr>
      <vt:lpstr>默认设计模板</vt:lpstr>
      <vt:lpstr>15_5.1欧姆定律（1）</vt:lpstr>
      <vt:lpstr>公式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</vt:vector>
  </TitlesOfParts>
  <Company>ASUSTeK Computer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ASUS</dc:creator>
  <cp:lastModifiedBy>Administrator</cp:lastModifiedBy>
  <cp:revision>361</cp:revision>
  <dcterms:created xsi:type="dcterms:W3CDTF">2008-10-13T16:48:00Z</dcterms:created>
  <dcterms:modified xsi:type="dcterms:W3CDTF">2018-11-04T11:22:33Z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2052-10.1.0.7566</vt:lpwstr>
  </property>
</Properties>
</file>