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8" d="100"/>
          <a:sy n="108" d="100"/>
        </p:scale>
        <p:origin x="-170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页眉占位符 199681"/>
          <p:cNvSpPr>
            <a:spLocks noGrp="1"/>
          </p:cNvSpPr>
          <p:nvPr>
            <p:ph type="hdr" sz="quarter"/>
          </p:nvPr>
        </p:nvSpPr>
        <p:spPr>
          <a:xfrm>
            <a:off x="0" y="0"/>
            <a:ext cx="2971800" cy="457200"/>
          </a:xfrm>
          <a:prstGeom prst="rect">
            <a:avLst/>
          </a:prstGeom>
          <a:noFill/>
          <a:ln w="9525">
            <a:noFill/>
          </a:ln>
        </p:spPr>
        <p:txBody>
          <a:bodyPr/>
          <a:lstStyle/>
          <a:p>
            <a:pPr lvl="0" fontAlgn="base"/>
            <a:endParaRPr lang="zh-CN" altLang="en-US" sz="1200" strike="noStrike" noProof="1"/>
          </a:p>
        </p:txBody>
      </p:sp>
      <p:sp>
        <p:nvSpPr>
          <p:cNvPr id="199683" name="日期占位符 199682"/>
          <p:cNvSpPr>
            <a:spLocks noGrp="1"/>
          </p:cNvSpPr>
          <p:nvPr>
            <p:ph type="dt" idx="1"/>
          </p:nvPr>
        </p:nvSpPr>
        <p:spPr>
          <a:xfrm>
            <a:off x="3884613" y="0"/>
            <a:ext cx="2971800" cy="457200"/>
          </a:xfrm>
          <a:prstGeom prst="rect">
            <a:avLst/>
          </a:prstGeom>
          <a:noFill/>
          <a:ln w="9525">
            <a:noFill/>
          </a:ln>
        </p:spPr>
        <p:txBody>
          <a:bodyPr/>
          <a:lstStyle/>
          <a:p>
            <a:pPr lvl="0" algn="r" fontAlgn="base"/>
            <a:fld id="{BB962C8B-B14F-4D97-AF65-F5344CB8AC3E}" type="datetimeFigureOut">
              <a:rPr lang="zh-CN" altLang="en-US" sz="1200" strike="noStrike" noProof="1" dirty="0">
                <a:latin typeface="Arial" panose="020B0604020202020204" pitchFamily="34" charset="0"/>
                <a:ea typeface="宋体" panose="02010600030101010101" pitchFamily="2" charset="-122"/>
                <a:cs typeface="+mn-cs"/>
              </a:rPr>
              <a:t>2020/1/13</a:t>
            </a:fld>
            <a:endParaRPr lang="zh-CN" altLang="en-US" sz="1200" strike="noStrike" noProof="1">
              <a:latin typeface="Arial" panose="020B0604020202020204" pitchFamily="34" charset="0"/>
              <a:ea typeface="宋体" panose="02010600030101010101" pitchFamily="2" charset="-122"/>
              <a:cs typeface="+mn-cs"/>
            </a:endParaRPr>
          </a:p>
        </p:txBody>
      </p:sp>
      <p:sp>
        <p:nvSpPr>
          <p:cNvPr id="2052" name="幻灯片图像占位符 199683"/>
          <p:cNvSpPr>
            <a:spLocks noGrp="1" noRot="1" noChangeAspect="1" noTextEdit="1"/>
          </p:cNvSpPr>
          <p:nvPr>
            <p:ph type="sldImg"/>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2053" name="文本占位符 199684"/>
          <p:cNvSpPr>
            <a:spLocks noGrp="1"/>
          </p:cNvSpPr>
          <p:nvPr>
            <p:ph type="body" sz="quarter"/>
          </p:nvPr>
        </p:nvSpPr>
        <p:spPr>
          <a:xfrm>
            <a:off x="685800" y="4343400"/>
            <a:ext cx="5486400" cy="4114800"/>
          </a:xfrm>
          <a:prstGeom prst="rect">
            <a:avLst/>
          </a:prstGeom>
          <a:noFill/>
          <a:ln w="9525">
            <a:noFill/>
          </a:ln>
        </p:spPr>
        <p:txBody>
          <a:bodyPr anchor="t"/>
          <a:lstStyle/>
          <a:p>
            <a:pPr lvl="0"/>
            <a:r>
              <a:rPr lang="zh-CN" altLang="en-US" dirty="0"/>
              <a:t>单击此处编辑母版文本样式</a:t>
            </a:r>
          </a:p>
          <a:p>
            <a:pPr lvl="1" indent="0"/>
            <a:r>
              <a:rPr lang="zh-CN" altLang="en-US" dirty="0"/>
              <a:t>第二级</a:t>
            </a:r>
          </a:p>
          <a:p>
            <a:pPr lvl="2" indent="0"/>
            <a:r>
              <a:rPr lang="zh-CN" altLang="en-US" dirty="0"/>
              <a:t>第三级</a:t>
            </a:r>
          </a:p>
          <a:p>
            <a:pPr lvl="3" indent="0"/>
            <a:r>
              <a:rPr lang="zh-CN" altLang="en-US" dirty="0"/>
              <a:t>第四级</a:t>
            </a:r>
          </a:p>
          <a:p>
            <a:pPr lvl="4" indent="0"/>
            <a:r>
              <a:rPr lang="zh-CN" altLang="en-US" dirty="0"/>
              <a:t>第五级</a:t>
            </a:r>
          </a:p>
        </p:txBody>
      </p:sp>
      <p:sp>
        <p:nvSpPr>
          <p:cNvPr id="199686" name="页脚占位符 199685"/>
          <p:cNvSpPr>
            <a:spLocks noGrp="1"/>
          </p:cNvSpPr>
          <p:nvPr>
            <p:ph type="ftr" sz="quarter" idx="4"/>
          </p:nvPr>
        </p:nvSpPr>
        <p:spPr>
          <a:xfrm>
            <a:off x="0" y="8685213"/>
            <a:ext cx="2971800" cy="457200"/>
          </a:xfrm>
          <a:prstGeom prst="rect">
            <a:avLst/>
          </a:prstGeom>
          <a:noFill/>
          <a:ln w="9525">
            <a:noFill/>
          </a:ln>
        </p:spPr>
        <p:txBody>
          <a:bodyPr anchor="b"/>
          <a:lstStyle/>
          <a:p>
            <a:pPr lvl="0" fontAlgn="base"/>
            <a:endParaRPr lang="zh-CN" altLang="en-US" sz="1200" strike="noStrike" noProof="1"/>
          </a:p>
        </p:txBody>
      </p:sp>
      <p:sp>
        <p:nvSpPr>
          <p:cNvPr id="199687" name="灯片编号占位符 199686"/>
          <p:cNvSpPr>
            <a:spLocks noGrp="1"/>
          </p:cNvSpPr>
          <p:nvPr>
            <p:ph type="sldNum" sz="quarter" idx="5"/>
          </p:nvPr>
        </p:nvSpPr>
        <p:spPr>
          <a:xfrm>
            <a:off x="3884613" y="8685213"/>
            <a:ext cx="2971800" cy="457200"/>
          </a:xfrm>
          <a:prstGeom prst="rect">
            <a:avLst/>
          </a:prstGeom>
          <a:noFill/>
          <a:ln w="9525">
            <a:noFill/>
          </a:ln>
        </p:spPr>
        <p:txBody>
          <a:bodyPr anchor="b"/>
          <a:lstStyle/>
          <a:p>
            <a:pPr lvl="0" algn="r" fontAlgn="base"/>
            <a:fld id="{9A0DB2DC-4C9A-4742-B13C-FB6460FD3503}" type="slidenum">
              <a:rPr lang="zh-CN" altLang="en-US" sz="1200" strike="noStrike" noProof="1" dirty="0">
                <a:latin typeface="Arial" panose="020B0604020202020204" pitchFamily="34" charset="0"/>
                <a:ea typeface="宋体" panose="02010600030101010101" pitchFamily="2" charset="-122"/>
                <a:cs typeface="+mn-cs"/>
              </a:rPr>
              <a:t>‹#›</a:t>
            </a:fld>
            <a:endParaRPr lang="zh-CN" altLang="en-US" sz="1200" strike="noStrike" noProof="1"/>
          </a:p>
        </p:txBody>
      </p:sp>
    </p:spTree>
    <p:extLst>
      <p:ext uri="{BB962C8B-B14F-4D97-AF65-F5344CB8AC3E}">
        <p14:creationId xmlns:p14="http://schemas.microsoft.com/office/powerpoint/2010/main" val="3568544334"/>
      </p:ext>
    </p:extLst>
  </p:cSld>
  <p:clrMap bg1="lt1" tx1="dk1" bg2="lt2" tx2="dk2" accent1="accent1" accent2="accent2" accent3="accent3" accent4="accent4" accent5="accent5" accent6="accent6" hlink="hlink" folHlink="folHlink"/>
  <p:hf sldNum="0" hdr="0" ftr="0" dt="0"/>
  <p:notesStyle>
    <a:lvl1pPr marL="0" lvl="0"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2pPr>
    <a:lvl3pPr marL="914400" lvl="2"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3pPr>
    <a:lvl4pPr marL="1371600" lvl="3"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4pPr>
    <a:lvl5pPr marL="1828800" lvl="4"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5pPr>
    <a:lvl6pPr marL="2286000" lvl="5"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6pPr>
    <a:lvl7pPr marL="2743200" lvl="6"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7pPr>
    <a:lvl8pPr marL="3200400" lvl="7"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8pPr>
    <a:lvl9pPr marL="3657600" lvl="8" indent="0" algn="l" defTabSz="914400" rtl="0" eaLnBrk="1" fontAlgn="base" latinLnBrk="0" hangingPunct="1">
      <a:lnSpc>
        <a:spcPct val="100000"/>
      </a:lnSpc>
      <a:spcBef>
        <a:spcPct val="0"/>
      </a:spcBef>
      <a:spcAft>
        <a:spcPct val="0"/>
      </a:spcAft>
      <a:buNone/>
      <a:defRPr sz="1200" b="0" i="0" u="none" kern="1200" baseline="0">
        <a:solidFill>
          <a:schemeClr val="tx1"/>
        </a:solidFill>
        <a:latin typeface="Calibri" panose="020F050202020403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430588" y="857250"/>
            <a:ext cx="30861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eaLnBrk="0" fontAlgn="base" latinLnBrk="0" hangingPunct="0">
              <a:lnSpc>
                <a:spcPct val="100000"/>
              </a:lnSpc>
              <a:spcBef>
                <a:spcPct val="0"/>
              </a:spcBef>
              <a:spcAft>
                <a:spcPct val="0"/>
              </a:spcAft>
              <a:buClrTx/>
              <a:buSzTx/>
              <a:buFontTx/>
              <a:buNone/>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916238" y="857250"/>
            <a:ext cx="4114800" cy="231457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916238" y="857250"/>
            <a:ext cx="4114800" cy="2314575"/>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p>
        </p:txBody>
      </p:sp>
      <p:sp>
        <p:nvSpPr>
          <p:cNvPr id="4" name="日期占位符 3"/>
          <p:cNvSpPr>
            <a:spLocks noGrp="1"/>
          </p:cNvSpPr>
          <p:nvPr>
            <p:ph type="dt" sz="half" idx="10"/>
          </p:nvPr>
        </p:nvSpPr>
        <p:spPr/>
        <p:txBody>
          <a:bodyPr/>
          <a:lstStyle/>
          <a:p>
            <a:pPr lvl="0" fontAlgn="base"/>
            <a:endParaRPr lang="zh-CN" altLang="en-US" strike="noStrike" noProof="1"/>
          </a:p>
        </p:txBody>
      </p:sp>
      <p:sp>
        <p:nvSpPr>
          <p:cNvPr id="5" name="页脚占位符 4"/>
          <p:cNvSpPr>
            <a:spLocks noGrp="1"/>
          </p:cNvSpPr>
          <p:nvPr>
            <p:ph type="ftr" sz="quarter" idx="11"/>
          </p:nvPr>
        </p:nvSpPr>
        <p:spPr/>
        <p:txBody>
          <a:bodyPr/>
          <a:lstStyle/>
          <a:p>
            <a:pPr lvl="0" fontAlgn="base"/>
            <a:endParaRPr lang="zh-CN" strike="noStrike" noProof="1"/>
          </a:p>
        </p:txBody>
      </p:sp>
      <p:sp>
        <p:nvSpPr>
          <p:cNvPr id="6" name="灯片编号占位符 5"/>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lstStyle/>
          <a:p>
            <a:pPr lvl="0" fontAlgn="base"/>
            <a:endParaRPr lang="zh-CN" altLang="en-US" strike="noStrike" noProof="1"/>
          </a:p>
        </p:txBody>
      </p:sp>
      <p:sp>
        <p:nvSpPr>
          <p:cNvPr id="6" name="页脚占位符 5"/>
          <p:cNvSpPr>
            <a:spLocks noGrp="1"/>
          </p:cNvSpPr>
          <p:nvPr>
            <p:ph type="ftr" sz="quarter" idx="11"/>
          </p:nvPr>
        </p:nvSpPr>
        <p:spPr/>
        <p:txBody>
          <a:bodyPr/>
          <a:lstStyle/>
          <a:p>
            <a:pPr lvl="0" fontAlgn="base"/>
            <a:endParaRPr lang="zh-CN" strike="noStrike" noProof="1"/>
          </a:p>
        </p:txBody>
      </p:sp>
      <p:sp>
        <p:nvSpPr>
          <p:cNvPr id="7" name="灯片编号占位符 6"/>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lstStyle/>
          <a:p>
            <a:pPr lvl="0" fontAlgn="base"/>
            <a:endParaRPr lang="zh-CN" altLang="en-US" strike="noStrike" noProof="1"/>
          </a:p>
        </p:txBody>
      </p:sp>
      <p:sp>
        <p:nvSpPr>
          <p:cNvPr id="8" name="页脚占位符 7"/>
          <p:cNvSpPr>
            <a:spLocks noGrp="1"/>
          </p:cNvSpPr>
          <p:nvPr>
            <p:ph type="ftr" sz="quarter" idx="11"/>
          </p:nvPr>
        </p:nvSpPr>
        <p:spPr/>
        <p:txBody>
          <a:bodyPr/>
          <a:lstStyle/>
          <a:p>
            <a:pPr lvl="0" fontAlgn="base"/>
            <a:endParaRPr lang="zh-CN" strike="noStrike" noProof="1"/>
          </a:p>
        </p:txBody>
      </p:sp>
      <p:sp>
        <p:nvSpPr>
          <p:cNvPr id="9" name="灯片编号占位符 8"/>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lstStyle/>
          <a:p>
            <a:pPr lvl="0" fontAlgn="base"/>
            <a:endParaRPr lang="zh-CN" altLang="en-US" strike="noStrike" noProof="1"/>
          </a:p>
        </p:txBody>
      </p:sp>
      <p:sp>
        <p:nvSpPr>
          <p:cNvPr id="4" name="页脚占位符 3"/>
          <p:cNvSpPr>
            <a:spLocks noGrp="1"/>
          </p:cNvSpPr>
          <p:nvPr>
            <p:ph type="ftr" sz="quarter" idx="11"/>
          </p:nvPr>
        </p:nvSpPr>
        <p:spPr/>
        <p:txBody>
          <a:bodyPr/>
          <a:lstStyle/>
          <a:p>
            <a:pPr lvl="0" fontAlgn="base"/>
            <a:endParaRPr lang="zh-CN" strike="noStrike" noProof="1"/>
          </a:p>
        </p:txBody>
      </p:sp>
      <p:sp>
        <p:nvSpPr>
          <p:cNvPr id="5" name="灯片编号占位符 4"/>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p>
        </p:txBody>
      </p:sp>
      <p:sp>
        <p:nvSpPr>
          <p:cNvPr id="3" name="页脚占位符 2"/>
          <p:cNvSpPr>
            <a:spLocks noGrp="1"/>
          </p:cNvSpPr>
          <p:nvPr>
            <p:ph type="ftr" sz="quarter" idx="11"/>
          </p:nvPr>
        </p:nvSpPr>
        <p:spPr/>
        <p:txBody>
          <a:bodyPr/>
          <a:lstStyle/>
          <a:p>
            <a:pPr lvl="0" fontAlgn="base"/>
            <a:endParaRPr lang="zh-CN" strike="noStrike" noProof="1"/>
          </a:p>
        </p:txBody>
      </p:sp>
      <p:sp>
        <p:nvSpPr>
          <p:cNvPr id="4" name="灯片编号占位符 3"/>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p>
        </p:txBody>
      </p:sp>
      <p:sp>
        <p:nvSpPr>
          <p:cNvPr id="6" name="页脚占位符 5"/>
          <p:cNvSpPr>
            <a:spLocks noGrp="1"/>
          </p:cNvSpPr>
          <p:nvPr>
            <p:ph type="ftr" sz="quarter" idx="11"/>
          </p:nvPr>
        </p:nvSpPr>
        <p:spPr/>
        <p:txBody>
          <a:bodyPr/>
          <a:lstStyle/>
          <a:p>
            <a:pPr lvl="0" fontAlgn="base"/>
            <a:endParaRPr lang="zh-CN" strike="noStrike" noProof="1"/>
          </a:p>
        </p:txBody>
      </p:sp>
      <p:sp>
        <p:nvSpPr>
          <p:cNvPr id="7" name="灯片编号占位符 6"/>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p>
        </p:txBody>
      </p:sp>
      <p:sp>
        <p:nvSpPr>
          <p:cNvPr id="6" name="页脚占位符 5"/>
          <p:cNvSpPr>
            <a:spLocks noGrp="1"/>
          </p:cNvSpPr>
          <p:nvPr>
            <p:ph type="ftr" sz="quarter" idx="11"/>
          </p:nvPr>
        </p:nvSpPr>
        <p:spPr/>
        <p:txBody>
          <a:bodyPr/>
          <a:lstStyle/>
          <a:p>
            <a:pPr lvl="0" fontAlgn="base"/>
            <a:endParaRPr lang="zh-CN" strike="noStrike" noProof="1"/>
          </a:p>
        </p:txBody>
      </p:sp>
      <p:sp>
        <p:nvSpPr>
          <p:cNvPr id="7" name="灯片编号占位符 6"/>
          <p:cNvSpPr>
            <a:spLocks noGrp="1"/>
          </p:cNvSpPr>
          <p:nvPr>
            <p:ph type="sldNum" sz="quarter" idx="12"/>
          </p:nvPr>
        </p:nvSpPr>
        <p:spPr/>
        <p:txBody>
          <a:body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lstStyle/>
          <a:p>
            <a:pPr lvl="0"/>
            <a:r>
              <a:rPr lang="zh-CN" altLang="en-US"/>
              <a:t>单击此处编辑母版标题样式</a:t>
            </a:r>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lstStyle/>
          <a:p>
            <a:pPr lvl="0"/>
            <a:r>
              <a:rPr lang="zh-CN" altLang="en-US"/>
              <a:t>单击此处编辑母版文本样式</a:t>
            </a:r>
          </a:p>
          <a:p>
            <a:pPr lvl="1" indent="-28575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strike="noStrike" noProof="1"/>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en-US" altLang="zh-CN" strike="noStrike" noProof="1">
                <a:latin typeface="Arial" panose="020B0604020202020204" pitchFamily="34" charset="0"/>
                <a:ea typeface="宋体" panose="02010600030101010101" pitchFamily="2" charset="-122"/>
                <a:cs typeface="+mn-ea"/>
              </a:rPr>
              <a:t>‹#›</a:t>
            </a:fld>
            <a:endParaRPr lang="zh-CN"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image" Target="../media/image14.wmf"/></Relationships>
</file>

<file path=ppt/slides/_rels/slide11.xml.rels><?xml version="1.0" encoding="UTF-8" standalone="yes"?>
<Relationships xmlns="http://schemas.openxmlformats.org/package/2006/relationships"><Relationship Id="rId3" Type="http://schemas.openxmlformats.org/officeDocument/2006/relationships/hyperlink" Target="&#33609;&#21407;&#29356;&#40736;&#30340;&#27934;&#31348;.mp4" TargetMode="External"/><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5.png"/><Relationship Id="rId5" Type="http://schemas.openxmlformats.org/officeDocument/2006/relationships/image" Target="../media/image15.wmf"/><Relationship Id="rId4" Type="http://schemas.openxmlformats.org/officeDocument/2006/relationships/oleObject" Target="../embeddings/oleObject3.bin"/></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9.GIF"/><Relationship Id="rId4" Type="http://schemas.openxmlformats.org/officeDocument/2006/relationships/hyperlink" Target="&#21319;&#21147;&#30340;&#20135;&#29983;.fl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9"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8.GI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7.jpeg"/><Relationship Id="rId5" Type="http://schemas.openxmlformats.org/officeDocument/2006/relationships/hyperlink" Target="&#21561;&#30828;&#24065;.flv" TargetMode="External"/><Relationship Id="rId4" Type="http://schemas.openxmlformats.org/officeDocument/2006/relationships/image" Target="../media/image6.w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27969;&#20307;&#21387;&#24378;&#19982;&#27969;&#36895;&#30340;&#20851;&#31995;.flv" TargetMode="External"/><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10.png"/><Relationship Id="rId4" Type="http://schemas.openxmlformats.org/officeDocument/2006/relationships/hyperlink" Target="&#27969;&#20307;&#21387;&#24378;&#19982;&#27969;&#36895;&#30340;&#20851;&#31995;.sw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21561;&#20050;&#20051;&#29699;.mp4" TargetMode="Externa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rcRect r="1337" b="7103"/>
          <a:stretch>
            <a:fillRect/>
          </a:stretch>
        </p:blipFill>
        <p:spPr>
          <a:xfrm>
            <a:off x="0" y="857250"/>
            <a:ext cx="9141160" cy="5143500"/>
          </a:xfrm>
          <a:prstGeom prst="rect">
            <a:avLst/>
          </a:prstGeom>
        </p:spPr>
      </p:pic>
      <p:sp>
        <p:nvSpPr>
          <p:cNvPr id="6" name="标题 5"/>
          <p:cNvSpPr>
            <a:spLocks noGrp="1"/>
          </p:cNvSpPr>
          <p:nvPr>
            <p:ph type="ctrTitle"/>
            <p:custDataLst>
              <p:tags r:id="rId2"/>
            </p:custDataLst>
          </p:nvPr>
        </p:nvSpPr>
        <p:spPr>
          <a:xfrm>
            <a:off x="395536" y="1844824"/>
            <a:ext cx="8220075" cy="2214880"/>
          </a:xfrm>
        </p:spPr>
        <p:txBody>
          <a:bodyPr>
            <a:noAutofit/>
          </a:bodyPr>
          <a:lstStyle/>
          <a:p>
            <a:pPr algn="ctr" fontAlgn="base">
              <a:lnSpc>
                <a:spcPct val="110000"/>
              </a:lnSpc>
              <a:buClrTx/>
              <a:buSzTx/>
              <a:buFontTx/>
            </a:pPr>
            <a: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t/>
            </a:r>
            <a:b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br>
            <a: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t>第九章  压强</a:t>
            </a:r>
            <a:b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br>
            <a: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t/>
            </a:r>
            <a:b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br>
            <a: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t> 第</a:t>
            </a:r>
            <a:r>
              <a:rPr lang="en-US" altLang="zh-CN"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t>4</a:t>
            </a:r>
            <a:r>
              <a:rPr lang="zh-CN" altLang="en-US" sz="4400" b="1" dirty="0">
                <a:solidFill>
                  <a:srgbClr val="FF0000"/>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cs typeface="+mn-cs"/>
              </a:rPr>
              <a:t>节  流体压强与流速的关系</a:t>
            </a:r>
          </a:p>
        </p:txBody>
      </p:sp>
    </p:spTree>
    <p:custDataLst>
      <p:tags r:id="rId1"/>
    </p:custData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对象 7"/>
          <p:cNvGraphicFramePr/>
          <p:nvPr/>
        </p:nvGraphicFramePr>
        <p:xfrm>
          <a:off x="3493055" y="3202466"/>
          <a:ext cx="77153" cy="1308259"/>
        </p:xfrm>
        <a:graphic>
          <a:graphicData uri="http://schemas.openxmlformats.org/presentationml/2006/ole">
            <mc:AlternateContent xmlns:mc="http://schemas.openxmlformats.org/markup-compatibility/2006">
              <mc:Choice xmlns:v="urn:schemas-microsoft-com:vml" Requires="v">
                <p:oleObj spid="_x0000_s2064" r:id="rId3" imgW="171450" imgH="1743075" progId="Paint.Picture">
                  <p:embed/>
                </p:oleObj>
              </mc:Choice>
              <mc:Fallback>
                <p:oleObj r:id="rId3" imgW="171450" imgH="1743075" progId="Paint.Picture">
                  <p:embed/>
                  <p:pic>
                    <p:nvPicPr>
                      <p:cNvPr id="0" name="图片 8"/>
                      <p:cNvPicPr/>
                      <p:nvPr/>
                    </p:nvPicPr>
                    <p:blipFill>
                      <a:blip r:embed="rId4"/>
                      <a:stretch>
                        <a:fillRect/>
                      </a:stretch>
                    </p:blipFill>
                    <p:spPr>
                      <a:xfrm>
                        <a:off x="3493055" y="3202466"/>
                        <a:ext cx="77153" cy="1308259"/>
                      </a:xfrm>
                      <a:prstGeom prst="rect">
                        <a:avLst/>
                      </a:prstGeom>
                    </p:spPr>
                  </p:pic>
                </p:oleObj>
              </mc:Fallback>
            </mc:AlternateContent>
          </a:graphicData>
        </a:graphic>
      </p:graphicFrame>
      <p:sp>
        <p:nvSpPr>
          <p:cNvPr id="105474" name="Rectangle 2"/>
          <p:cNvSpPr/>
          <p:nvPr/>
        </p:nvSpPr>
        <p:spPr>
          <a:xfrm>
            <a:off x="5412576" y="2515684"/>
            <a:ext cx="3265412" cy="2861310"/>
          </a:xfrm>
          <a:prstGeom prst="rect">
            <a:avLst/>
          </a:prstGeom>
          <a:noFill/>
          <a:ln w="9525">
            <a:noFill/>
          </a:ln>
        </p:spPr>
        <p:txBody>
          <a:bodyPr wrap="square">
            <a:spAutoFit/>
          </a:bodyPr>
          <a:lstStyle/>
          <a:p>
            <a:pPr>
              <a:lnSpc>
                <a:spcPct val="125000"/>
              </a:lnSpc>
            </a:pPr>
            <a:r>
              <a:rPr lang="zh-CN" altLang="en-US" sz="2400" b="1" dirty="0">
                <a:latin typeface="宋体" panose="02010600030101010101" pitchFamily="2" charset="-122"/>
                <a:ea typeface="宋体" panose="02010600030101010101" pitchFamily="2" charset="-122"/>
                <a:cs typeface="楷体" panose="02010609060101010101" pitchFamily="49" charset="-122"/>
              </a:rPr>
              <a:t>小孔处空气流速快，压强小，容器里液面上方的空气压强大，液体就沿着细管上升，从管口流出后，受气流的冲击，形成喷雾状。 </a:t>
            </a:r>
          </a:p>
        </p:txBody>
      </p:sp>
      <p:sp>
        <p:nvSpPr>
          <p:cNvPr id="43012" name="Freeform 5" descr="横虚线"/>
          <p:cNvSpPr/>
          <p:nvPr/>
        </p:nvSpPr>
        <p:spPr>
          <a:xfrm>
            <a:off x="2822495" y="3440115"/>
            <a:ext cx="1385888" cy="1215390"/>
          </a:xfrm>
          <a:custGeom>
            <a:avLst/>
            <a:gdLst>
              <a:gd name="txL" fmla="*/ 0 w 1680"/>
              <a:gd name="txT" fmla="*/ 0 h 1248"/>
              <a:gd name="txR" fmla="*/ 1680 w 1680"/>
              <a:gd name="txB" fmla="*/ 1248 h 1248"/>
            </a:gdLst>
            <a:ahLst/>
            <a:cxnLst>
              <a:cxn ang="0">
                <a:pos x="750" y="52"/>
              </a:cxn>
              <a:cxn ang="0">
                <a:pos x="570" y="52"/>
              </a:cxn>
              <a:cxn ang="0">
                <a:pos x="570" y="364"/>
              </a:cxn>
              <a:cxn ang="0">
                <a:pos x="210" y="520"/>
              </a:cxn>
              <a:cxn ang="0">
                <a:pos x="210" y="1144"/>
              </a:cxn>
              <a:cxn ang="0">
                <a:pos x="1470" y="1144"/>
              </a:cxn>
              <a:cxn ang="0">
                <a:pos x="1470" y="520"/>
              </a:cxn>
              <a:cxn ang="0">
                <a:pos x="1110" y="364"/>
              </a:cxn>
              <a:cxn ang="0">
                <a:pos x="1110" y="52"/>
              </a:cxn>
              <a:cxn ang="0">
                <a:pos x="930" y="52"/>
              </a:cxn>
            </a:cxnLst>
            <a:rect l="txL" t="txT" r="txR" b="txB"/>
            <a:pathLst>
              <a:path w="1680" h="1248">
                <a:moveTo>
                  <a:pt x="750" y="52"/>
                </a:moveTo>
                <a:cubicBezTo>
                  <a:pt x="675" y="26"/>
                  <a:pt x="600" y="0"/>
                  <a:pt x="570" y="52"/>
                </a:cubicBezTo>
                <a:cubicBezTo>
                  <a:pt x="540" y="104"/>
                  <a:pt x="630" y="286"/>
                  <a:pt x="570" y="364"/>
                </a:cubicBezTo>
                <a:cubicBezTo>
                  <a:pt x="510" y="442"/>
                  <a:pt x="270" y="390"/>
                  <a:pt x="210" y="520"/>
                </a:cubicBezTo>
                <a:cubicBezTo>
                  <a:pt x="150" y="650"/>
                  <a:pt x="0" y="1040"/>
                  <a:pt x="210" y="1144"/>
                </a:cubicBezTo>
                <a:cubicBezTo>
                  <a:pt x="420" y="1248"/>
                  <a:pt x="1260" y="1248"/>
                  <a:pt x="1470" y="1144"/>
                </a:cubicBezTo>
                <a:cubicBezTo>
                  <a:pt x="1680" y="1040"/>
                  <a:pt x="1530" y="650"/>
                  <a:pt x="1470" y="520"/>
                </a:cubicBezTo>
                <a:cubicBezTo>
                  <a:pt x="1410" y="390"/>
                  <a:pt x="1170" y="442"/>
                  <a:pt x="1110" y="364"/>
                </a:cubicBezTo>
                <a:cubicBezTo>
                  <a:pt x="1050" y="286"/>
                  <a:pt x="1140" y="104"/>
                  <a:pt x="1110" y="52"/>
                </a:cubicBezTo>
                <a:cubicBezTo>
                  <a:pt x="1080" y="0"/>
                  <a:pt x="960" y="52"/>
                  <a:pt x="930" y="52"/>
                </a:cubicBezTo>
              </a:path>
            </a:pathLst>
          </a:custGeom>
          <a:noFill/>
          <a:ln w="28575" cap="flat" cmpd="sng">
            <a:solidFill>
              <a:srgbClr val="0000FF"/>
            </a:solidFill>
            <a:prstDash val="solid"/>
            <a:round/>
            <a:headEnd type="none" w="med" len="med"/>
            <a:tailEnd type="none" w="med" len="med"/>
          </a:ln>
        </p:spPr>
        <p:txBody>
          <a:bodyPr/>
          <a:lstStyle/>
          <a:p>
            <a:endParaRPr lang="zh-CN" altLang="en-US" sz="2400" b="1" dirty="0">
              <a:solidFill>
                <a:srgbClr val="0033CC"/>
              </a:solidFill>
              <a:latin typeface="楷体" panose="02010609060101010101" pitchFamily="49" charset="-122"/>
              <a:ea typeface="楷体" panose="02010609060101010101" pitchFamily="49" charset="-122"/>
            </a:endParaRPr>
          </a:p>
        </p:txBody>
      </p:sp>
      <p:sp>
        <p:nvSpPr>
          <p:cNvPr id="43014" name="Line 7"/>
          <p:cNvSpPr/>
          <p:nvPr/>
        </p:nvSpPr>
        <p:spPr>
          <a:xfrm flipH="1">
            <a:off x="2178605" y="3265331"/>
            <a:ext cx="1268254" cy="5715"/>
          </a:xfrm>
          <a:prstGeom prst="line">
            <a:avLst/>
          </a:prstGeom>
          <a:ln w="28575" cap="flat" cmpd="sng">
            <a:solidFill>
              <a:srgbClr val="0000FF"/>
            </a:solidFill>
            <a:prstDash val="solid"/>
            <a:headEnd type="none" w="med" len="med"/>
            <a:tailEnd type="none" w="med" len="med"/>
          </a:ln>
        </p:spPr>
      </p:sp>
      <p:sp>
        <p:nvSpPr>
          <p:cNvPr id="43015" name="Line 8"/>
          <p:cNvSpPr/>
          <p:nvPr/>
        </p:nvSpPr>
        <p:spPr>
          <a:xfrm>
            <a:off x="2179082" y="3131029"/>
            <a:ext cx="1267778" cy="18098"/>
          </a:xfrm>
          <a:prstGeom prst="line">
            <a:avLst/>
          </a:prstGeom>
          <a:ln w="28575" cap="flat" cmpd="sng">
            <a:solidFill>
              <a:srgbClr val="0000FF"/>
            </a:solidFill>
            <a:prstDash val="solid"/>
            <a:headEnd type="none" w="med" len="med"/>
            <a:tailEnd type="none" w="med" len="med"/>
          </a:ln>
        </p:spPr>
      </p:sp>
      <p:sp>
        <p:nvSpPr>
          <p:cNvPr id="43021" name="Line 14"/>
          <p:cNvSpPr/>
          <p:nvPr/>
        </p:nvSpPr>
        <p:spPr>
          <a:xfrm>
            <a:off x="2994898" y="3946845"/>
            <a:ext cx="1041083" cy="0"/>
          </a:xfrm>
          <a:prstGeom prst="line">
            <a:avLst/>
          </a:prstGeom>
          <a:ln w="28575" cap="flat" cmpd="sng">
            <a:solidFill>
              <a:srgbClr val="FF0000"/>
            </a:solidFill>
            <a:prstDash val="solid"/>
            <a:headEnd type="none" w="med" len="med"/>
            <a:tailEnd type="none" w="med" len="med"/>
          </a:ln>
        </p:spPr>
      </p:sp>
      <p:sp>
        <p:nvSpPr>
          <p:cNvPr id="43022" name="Line 15"/>
          <p:cNvSpPr/>
          <p:nvPr/>
        </p:nvSpPr>
        <p:spPr>
          <a:xfrm>
            <a:off x="3087767" y="4098292"/>
            <a:ext cx="149066" cy="0"/>
          </a:xfrm>
          <a:prstGeom prst="line">
            <a:avLst/>
          </a:prstGeom>
          <a:ln w="28575" cap="flat" cmpd="sng">
            <a:solidFill>
              <a:srgbClr val="FF0000"/>
            </a:solidFill>
            <a:prstDash val="solid"/>
            <a:headEnd type="none" w="med" len="med"/>
            <a:tailEnd type="none" w="med" len="med"/>
          </a:ln>
        </p:spPr>
      </p:sp>
      <p:sp>
        <p:nvSpPr>
          <p:cNvPr id="43023" name="Line 16"/>
          <p:cNvSpPr/>
          <p:nvPr/>
        </p:nvSpPr>
        <p:spPr>
          <a:xfrm>
            <a:off x="3681650" y="4098292"/>
            <a:ext cx="149066" cy="0"/>
          </a:xfrm>
          <a:prstGeom prst="line">
            <a:avLst/>
          </a:prstGeom>
          <a:ln w="28575" cap="flat" cmpd="sng">
            <a:solidFill>
              <a:srgbClr val="FF0000"/>
            </a:solidFill>
            <a:prstDash val="solid"/>
            <a:headEnd type="none" w="med" len="med"/>
            <a:tailEnd type="none" w="med" len="med"/>
          </a:ln>
        </p:spPr>
      </p:sp>
      <p:sp>
        <p:nvSpPr>
          <p:cNvPr id="43024" name="Line 17"/>
          <p:cNvSpPr/>
          <p:nvPr/>
        </p:nvSpPr>
        <p:spPr>
          <a:xfrm>
            <a:off x="3681650" y="4402616"/>
            <a:ext cx="149066" cy="0"/>
          </a:xfrm>
          <a:prstGeom prst="line">
            <a:avLst/>
          </a:prstGeom>
          <a:ln w="28575" cap="flat" cmpd="sng">
            <a:solidFill>
              <a:srgbClr val="FF0000"/>
            </a:solidFill>
            <a:prstDash val="solid"/>
            <a:headEnd type="none" w="med" len="med"/>
            <a:tailEnd type="none" w="med" len="med"/>
          </a:ln>
        </p:spPr>
      </p:sp>
      <p:sp>
        <p:nvSpPr>
          <p:cNvPr id="43025" name="Line 18"/>
          <p:cNvSpPr/>
          <p:nvPr/>
        </p:nvSpPr>
        <p:spPr>
          <a:xfrm>
            <a:off x="3384470" y="4249740"/>
            <a:ext cx="149066" cy="0"/>
          </a:xfrm>
          <a:prstGeom prst="line">
            <a:avLst/>
          </a:prstGeom>
          <a:ln w="28575" cap="flat" cmpd="sng">
            <a:solidFill>
              <a:srgbClr val="FF0000"/>
            </a:solidFill>
            <a:prstDash val="solid"/>
            <a:headEnd type="none" w="med" len="med"/>
            <a:tailEnd type="none" w="med" len="med"/>
          </a:ln>
        </p:spPr>
      </p:sp>
      <p:sp>
        <p:nvSpPr>
          <p:cNvPr id="43026" name="Line 19"/>
          <p:cNvSpPr/>
          <p:nvPr/>
        </p:nvSpPr>
        <p:spPr>
          <a:xfrm>
            <a:off x="2938700" y="4402616"/>
            <a:ext cx="149066" cy="0"/>
          </a:xfrm>
          <a:prstGeom prst="line">
            <a:avLst/>
          </a:prstGeom>
          <a:ln w="28575" cap="flat" cmpd="sng">
            <a:solidFill>
              <a:srgbClr val="FF0000"/>
            </a:solidFill>
            <a:prstDash val="solid"/>
            <a:headEnd type="none" w="med" len="med"/>
            <a:tailEnd type="none" w="med" len="med"/>
          </a:ln>
        </p:spPr>
      </p:sp>
      <p:sp>
        <p:nvSpPr>
          <p:cNvPr id="43027" name="Line 20"/>
          <p:cNvSpPr/>
          <p:nvPr/>
        </p:nvSpPr>
        <p:spPr>
          <a:xfrm>
            <a:off x="3236833" y="4554540"/>
            <a:ext cx="147638" cy="0"/>
          </a:xfrm>
          <a:prstGeom prst="line">
            <a:avLst/>
          </a:prstGeom>
          <a:ln w="28575" cap="flat" cmpd="sng">
            <a:solidFill>
              <a:srgbClr val="FF0000"/>
            </a:solidFill>
            <a:prstDash val="solid"/>
            <a:headEnd type="none" w="med" len="med"/>
            <a:tailEnd type="none" w="med" len="med"/>
          </a:ln>
        </p:spPr>
      </p:sp>
      <p:sp>
        <p:nvSpPr>
          <p:cNvPr id="43028" name="Line 21"/>
          <p:cNvSpPr/>
          <p:nvPr/>
        </p:nvSpPr>
        <p:spPr>
          <a:xfrm>
            <a:off x="3384470" y="4402616"/>
            <a:ext cx="0" cy="0"/>
          </a:xfrm>
          <a:prstGeom prst="line">
            <a:avLst/>
          </a:prstGeom>
          <a:ln w="28575" cap="flat" cmpd="sng">
            <a:solidFill>
              <a:srgbClr val="FF0000"/>
            </a:solidFill>
            <a:prstDash val="solid"/>
            <a:headEnd type="none" w="med" len="med"/>
            <a:tailEnd type="none" w="med" len="med"/>
          </a:ln>
        </p:spPr>
      </p:sp>
      <p:sp>
        <p:nvSpPr>
          <p:cNvPr id="43029" name="Line 22"/>
          <p:cNvSpPr/>
          <p:nvPr/>
        </p:nvSpPr>
        <p:spPr>
          <a:xfrm>
            <a:off x="3087767" y="4249740"/>
            <a:ext cx="149066" cy="0"/>
          </a:xfrm>
          <a:prstGeom prst="line">
            <a:avLst/>
          </a:prstGeom>
          <a:ln w="28575" cap="flat" cmpd="sng">
            <a:solidFill>
              <a:srgbClr val="FF0000"/>
            </a:solidFill>
            <a:prstDash val="solid"/>
            <a:headEnd type="none" w="med" len="med"/>
            <a:tailEnd type="none" w="med" len="med"/>
          </a:ln>
        </p:spPr>
      </p:sp>
      <p:sp>
        <p:nvSpPr>
          <p:cNvPr id="43030" name="Line 23"/>
          <p:cNvSpPr/>
          <p:nvPr/>
        </p:nvSpPr>
        <p:spPr>
          <a:xfrm>
            <a:off x="3384470" y="4402616"/>
            <a:ext cx="149066" cy="0"/>
          </a:xfrm>
          <a:prstGeom prst="line">
            <a:avLst/>
          </a:prstGeom>
          <a:ln w="28575" cap="flat" cmpd="sng">
            <a:solidFill>
              <a:srgbClr val="FF0000"/>
            </a:solidFill>
            <a:prstDash val="solid"/>
            <a:headEnd type="none" w="med" len="med"/>
            <a:tailEnd type="none" w="med" len="med"/>
          </a:ln>
        </p:spPr>
      </p:sp>
      <p:sp>
        <p:nvSpPr>
          <p:cNvPr id="43031" name="Line 24"/>
          <p:cNvSpPr/>
          <p:nvPr/>
        </p:nvSpPr>
        <p:spPr>
          <a:xfrm>
            <a:off x="3534013" y="4554540"/>
            <a:ext cx="147638" cy="0"/>
          </a:xfrm>
          <a:prstGeom prst="line">
            <a:avLst/>
          </a:prstGeom>
          <a:ln w="28575" cap="flat" cmpd="sng">
            <a:solidFill>
              <a:srgbClr val="FF0000"/>
            </a:solidFill>
            <a:prstDash val="solid"/>
            <a:headEnd type="none" w="med" len="med"/>
            <a:tailEnd type="none" w="med" len="med"/>
          </a:ln>
        </p:spPr>
      </p:sp>
      <p:sp>
        <p:nvSpPr>
          <p:cNvPr id="43032" name="Line 25"/>
          <p:cNvSpPr/>
          <p:nvPr/>
        </p:nvSpPr>
        <p:spPr>
          <a:xfrm>
            <a:off x="3681650" y="4249740"/>
            <a:ext cx="149066" cy="0"/>
          </a:xfrm>
          <a:prstGeom prst="line">
            <a:avLst/>
          </a:prstGeom>
          <a:ln w="28575" cap="flat" cmpd="sng">
            <a:solidFill>
              <a:srgbClr val="FF0000"/>
            </a:solidFill>
            <a:prstDash val="solid"/>
            <a:headEnd type="none" w="med" len="med"/>
            <a:tailEnd type="none" w="med" len="med"/>
          </a:ln>
        </p:spPr>
      </p:sp>
      <p:sp>
        <p:nvSpPr>
          <p:cNvPr id="43033" name="Line 26"/>
          <p:cNvSpPr/>
          <p:nvPr/>
        </p:nvSpPr>
        <p:spPr>
          <a:xfrm>
            <a:off x="3979783" y="4249740"/>
            <a:ext cx="0" cy="152876"/>
          </a:xfrm>
          <a:prstGeom prst="line">
            <a:avLst/>
          </a:prstGeom>
          <a:ln w="28575" cap="flat" cmpd="sng">
            <a:solidFill>
              <a:srgbClr val="FF0000"/>
            </a:solidFill>
            <a:prstDash val="solid"/>
            <a:headEnd type="none" w="med" len="med"/>
            <a:tailEnd type="none" w="med" len="med"/>
          </a:ln>
        </p:spPr>
      </p:sp>
      <p:sp>
        <p:nvSpPr>
          <p:cNvPr id="43034" name="Line 27"/>
          <p:cNvSpPr/>
          <p:nvPr/>
        </p:nvSpPr>
        <p:spPr>
          <a:xfrm>
            <a:off x="2938700" y="4098292"/>
            <a:ext cx="0" cy="0"/>
          </a:xfrm>
          <a:prstGeom prst="line">
            <a:avLst/>
          </a:prstGeom>
          <a:ln w="28575" cap="flat" cmpd="sng">
            <a:solidFill>
              <a:srgbClr val="FF0000"/>
            </a:solidFill>
            <a:prstDash val="solid"/>
            <a:headEnd type="none" w="med" len="med"/>
            <a:tailEnd type="none" w="med" len="med"/>
          </a:ln>
        </p:spPr>
      </p:sp>
      <p:sp>
        <p:nvSpPr>
          <p:cNvPr id="43035" name="Line 28"/>
          <p:cNvSpPr/>
          <p:nvPr/>
        </p:nvSpPr>
        <p:spPr>
          <a:xfrm>
            <a:off x="3830717" y="4554540"/>
            <a:ext cx="0" cy="0"/>
          </a:xfrm>
          <a:prstGeom prst="line">
            <a:avLst/>
          </a:prstGeom>
          <a:ln w="28575" cap="flat" cmpd="sng">
            <a:solidFill>
              <a:srgbClr val="FF0000"/>
            </a:solidFill>
            <a:prstDash val="solid"/>
            <a:headEnd type="none" w="med" len="med"/>
            <a:tailEnd type="none" w="med" len="med"/>
          </a:ln>
        </p:spPr>
      </p:sp>
      <p:sp>
        <p:nvSpPr>
          <p:cNvPr id="43036" name="Line 29"/>
          <p:cNvSpPr/>
          <p:nvPr/>
        </p:nvSpPr>
        <p:spPr>
          <a:xfrm>
            <a:off x="3236833" y="4402616"/>
            <a:ext cx="0" cy="0"/>
          </a:xfrm>
          <a:prstGeom prst="line">
            <a:avLst/>
          </a:prstGeom>
          <a:ln w="28575" cap="flat" cmpd="sng">
            <a:solidFill>
              <a:srgbClr val="FF0000"/>
            </a:solidFill>
            <a:prstDash val="solid"/>
            <a:headEnd type="none" w="med" len="med"/>
            <a:tailEnd type="none" w="med" len="med"/>
          </a:ln>
        </p:spPr>
      </p:sp>
      <p:sp>
        <p:nvSpPr>
          <p:cNvPr id="43039" name="Line 32"/>
          <p:cNvSpPr/>
          <p:nvPr/>
        </p:nvSpPr>
        <p:spPr>
          <a:xfrm>
            <a:off x="1012269" y="3206752"/>
            <a:ext cx="1267778" cy="476"/>
          </a:xfrm>
          <a:prstGeom prst="line">
            <a:avLst/>
          </a:prstGeom>
          <a:ln w="28575" cap="flat" cmpd="sng">
            <a:solidFill>
              <a:srgbClr val="0000FF"/>
            </a:solidFill>
            <a:prstDash val="solid"/>
            <a:headEnd type="none" w="med" len="med"/>
            <a:tailEnd type="triangle" w="med" len="med"/>
          </a:ln>
        </p:spPr>
      </p:sp>
      <p:sp>
        <p:nvSpPr>
          <p:cNvPr id="43040" name="Line 33"/>
          <p:cNvSpPr/>
          <p:nvPr/>
        </p:nvSpPr>
        <p:spPr>
          <a:xfrm flipH="1">
            <a:off x="3497342" y="2814322"/>
            <a:ext cx="147638" cy="304324"/>
          </a:xfrm>
          <a:prstGeom prst="line">
            <a:avLst/>
          </a:prstGeom>
          <a:ln w="28575" cap="flat" cmpd="sng">
            <a:solidFill>
              <a:srgbClr val="0000FF"/>
            </a:solidFill>
            <a:prstDash val="solid"/>
            <a:headEnd type="none" w="med" len="med"/>
            <a:tailEnd type="triangle" w="med" len="med"/>
          </a:ln>
        </p:spPr>
      </p:sp>
      <p:sp>
        <p:nvSpPr>
          <p:cNvPr id="43041" name="Text Box 34"/>
          <p:cNvSpPr txBox="1"/>
          <p:nvPr/>
        </p:nvSpPr>
        <p:spPr>
          <a:xfrm>
            <a:off x="2280047" y="2426655"/>
            <a:ext cx="542449" cy="692468"/>
          </a:xfrm>
          <a:prstGeom prst="rect">
            <a:avLst/>
          </a:prstGeom>
          <a:noFill/>
          <a:ln w="28575">
            <a:noFill/>
          </a:ln>
        </p:spPr>
        <p:txBody>
          <a:bodyPr/>
          <a:lstStyle/>
          <a:p>
            <a:pPr algn="just" eaLnBrk="0" hangingPunct="0"/>
            <a:r>
              <a:rPr lang="zh-CN" altLang="en-US" sz="2400" b="1" dirty="0">
                <a:solidFill>
                  <a:srgbClr val="0033CC"/>
                </a:solidFill>
                <a:latin typeface="楷体" panose="02010609060101010101" pitchFamily="49" charset="-122"/>
                <a:ea typeface="楷体" panose="02010609060101010101" pitchFamily="49" charset="-122"/>
              </a:rPr>
              <a:t>打气</a:t>
            </a:r>
          </a:p>
        </p:txBody>
      </p:sp>
      <p:sp>
        <p:nvSpPr>
          <p:cNvPr id="43042" name="Text Box 35"/>
          <p:cNvSpPr txBox="1"/>
          <p:nvPr/>
        </p:nvSpPr>
        <p:spPr>
          <a:xfrm>
            <a:off x="3570208" y="2275207"/>
            <a:ext cx="371475" cy="911066"/>
          </a:xfrm>
          <a:prstGeom prst="rect">
            <a:avLst/>
          </a:prstGeom>
          <a:noFill/>
          <a:ln w="28575">
            <a:noFill/>
          </a:ln>
        </p:spPr>
        <p:txBody>
          <a:bodyPr/>
          <a:lstStyle/>
          <a:p>
            <a:pPr algn="just" eaLnBrk="0" hangingPunct="0"/>
            <a:r>
              <a:rPr lang="zh-CN" altLang="en-US" sz="2400" b="1" dirty="0">
                <a:solidFill>
                  <a:srgbClr val="0033CC"/>
                </a:solidFill>
                <a:latin typeface="楷体" panose="02010609060101010101" pitchFamily="49" charset="-122"/>
                <a:ea typeface="楷体" panose="02010609060101010101" pitchFamily="49" charset="-122"/>
              </a:rPr>
              <a:t>小孔</a:t>
            </a:r>
          </a:p>
        </p:txBody>
      </p:sp>
      <p:sp>
        <p:nvSpPr>
          <p:cNvPr id="43016" name="Line 9"/>
          <p:cNvSpPr/>
          <p:nvPr/>
        </p:nvSpPr>
        <p:spPr>
          <a:xfrm flipV="1">
            <a:off x="3534489" y="3012442"/>
            <a:ext cx="1134428" cy="193834"/>
          </a:xfrm>
          <a:prstGeom prst="line">
            <a:avLst/>
          </a:prstGeom>
          <a:ln w="6350" cap="flat" cmpd="sng">
            <a:solidFill>
              <a:srgbClr val="FF0000"/>
            </a:solidFill>
            <a:prstDash val="dash"/>
            <a:headEnd type="none" w="med" len="med"/>
            <a:tailEnd type="none" w="med" len="med"/>
          </a:ln>
        </p:spPr>
      </p:sp>
      <p:sp>
        <p:nvSpPr>
          <p:cNvPr id="43017" name="Line 10"/>
          <p:cNvSpPr/>
          <p:nvPr/>
        </p:nvSpPr>
        <p:spPr>
          <a:xfrm rot="21360000">
            <a:off x="3550205" y="3164842"/>
            <a:ext cx="1130618" cy="42386"/>
          </a:xfrm>
          <a:prstGeom prst="line">
            <a:avLst/>
          </a:prstGeom>
          <a:ln w="6350" cap="flat" cmpd="sng">
            <a:solidFill>
              <a:srgbClr val="FF0000"/>
            </a:solidFill>
            <a:prstDash val="dash"/>
            <a:headEnd type="none" w="med" len="med"/>
            <a:tailEnd type="none" w="med" len="med"/>
          </a:ln>
        </p:spPr>
      </p:sp>
      <p:sp>
        <p:nvSpPr>
          <p:cNvPr id="43018" name="Line 11"/>
          <p:cNvSpPr/>
          <p:nvPr/>
        </p:nvSpPr>
        <p:spPr>
          <a:xfrm>
            <a:off x="3534489" y="3358676"/>
            <a:ext cx="0" cy="0"/>
          </a:xfrm>
          <a:prstGeom prst="line">
            <a:avLst/>
          </a:prstGeom>
          <a:ln w="6350" cap="flat" cmpd="sng">
            <a:solidFill>
              <a:srgbClr val="FF0000"/>
            </a:solidFill>
            <a:prstDash val="solid"/>
            <a:headEnd type="none" w="med" len="med"/>
            <a:tailEnd type="none" w="med" len="med"/>
          </a:ln>
        </p:spPr>
      </p:sp>
      <p:sp>
        <p:nvSpPr>
          <p:cNvPr id="43019" name="Line 12"/>
          <p:cNvSpPr/>
          <p:nvPr/>
        </p:nvSpPr>
        <p:spPr>
          <a:xfrm>
            <a:off x="3534489" y="3206752"/>
            <a:ext cx="1159669" cy="201454"/>
          </a:xfrm>
          <a:prstGeom prst="line">
            <a:avLst/>
          </a:prstGeom>
          <a:ln w="6350" cap="flat" cmpd="sng">
            <a:solidFill>
              <a:srgbClr val="FF0000"/>
            </a:solidFill>
            <a:prstDash val="dash"/>
            <a:headEnd type="none" w="med" len="med"/>
            <a:tailEnd type="none" w="med" len="med"/>
          </a:ln>
        </p:spPr>
      </p:sp>
      <p:sp>
        <p:nvSpPr>
          <p:cNvPr id="43020" name="Line 13"/>
          <p:cNvSpPr/>
          <p:nvPr/>
        </p:nvSpPr>
        <p:spPr>
          <a:xfrm>
            <a:off x="3534489" y="3206752"/>
            <a:ext cx="1133951" cy="328136"/>
          </a:xfrm>
          <a:prstGeom prst="line">
            <a:avLst/>
          </a:prstGeom>
          <a:ln w="6350" cap="flat" cmpd="sng">
            <a:solidFill>
              <a:srgbClr val="FF0000"/>
            </a:solidFill>
            <a:prstDash val="dash"/>
            <a:headEnd type="none" w="med" len="med"/>
            <a:tailEnd type="none" w="med" len="med"/>
          </a:ln>
        </p:spPr>
      </p:sp>
      <p:sp>
        <p:nvSpPr>
          <p:cNvPr id="43037" name="Freeform 30"/>
          <p:cNvSpPr/>
          <p:nvPr/>
        </p:nvSpPr>
        <p:spPr>
          <a:xfrm rot="20880000">
            <a:off x="3440668" y="3138172"/>
            <a:ext cx="74771" cy="57150"/>
          </a:xfrm>
          <a:custGeom>
            <a:avLst/>
            <a:gdLst>
              <a:gd name="txL" fmla="*/ 0 w 60"/>
              <a:gd name="txT" fmla="*/ 0 h 75"/>
              <a:gd name="txR" fmla="*/ 60 w 60"/>
              <a:gd name="txB" fmla="*/ 75 h 75"/>
            </a:gdLst>
            <a:ahLst/>
            <a:cxnLst>
              <a:cxn ang="0">
                <a:pos x="0" y="0"/>
              </a:cxn>
              <a:cxn ang="0">
                <a:pos x="60" y="75"/>
              </a:cxn>
            </a:cxnLst>
            <a:rect l="txL" t="txT" r="txR" b="txB"/>
            <a:pathLst>
              <a:path w="60" h="75">
                <a:moveTo>
                  <a:pt x="0" y="0"/>
                </a:moveTo>
                <a:cubicBezTo>
                  <a:pt x="38" y="57"/>
                  <a:pt x="17" y="32"/>
                  <a:pt x="60" y="75"/>
                </a:cubicBezTo>
              </a:path>
            </a:pathLst>
          </a:custGeom>
          <a:noFill/>
          <a:ln w="28575" cap="flat" cmpd="sng">
            <a:solidFill>
              <a:srgbClr val="0000FF"/>
            </a:solidFill>
            <a:prstDash val="solid"/>
            <a:round/>
            <a:headEnd type="none" w="med" len="med"/>
            <a:tailEnd type="none" w="med" len="med"/>
          </a:ln>
        </p:spPr>
        <p:txBody>
          <a:bodyPr/>
          <a:lstStyle/>
          <a:p>
            <a:endParaRPr lang="zh-CN" altLang="en-US" sz="2400" b="1" dirty="0">
              <a:solidFill>
                <a:srgbClr val="0033CC"/>
              </a:solidFill>
              <a:latin typeface="楷体" panose="02010609060101010101" pitchFamily="49" charset="-122"/>
              <a:ea typeface="楷体" panose="02010609060101010101" pitchFamily="49" charset="-122"/>
            </a:endParaRPr>
          </a:p>
        </p:txBody>
      </p:sp>
      <p:sp>
        <p:nvSpPr>
          <p:cNvPr id="43038" name="Freeform 31"/>
          <p:cNvSpPr/>
          <p:nvPr/>
        </p:nvSpPr>
        <p:spPr>
          <a:xfrm rot="360000">
            <a:off x="3443049" y="3210086"/>
            <a:ext cx="70009" cy="57150"/>
          </a:xfrm>
          <a:custGeom>
            <a:avLst/>
            <a:gdLst>
              <a:gd name="txL" fmla="*/ 0 w 75"/>
              <a:gd name="txT" fmla="*/ 0 h 60"/>
              <a:gd name="txR" fmla="*/ 75 w 75"/>
              <a:gd name="txB" fmla="*/ 60 h 60"/>
            </a:gdLst>
            <a:ahLst/>
            <a:cxnLst>
              <a:cxn ang="0">
                <a:pos x="0" y="60"/>
              </a:cxn>
              <a:cxn ang="0">
                <a:pos x="30" y="15"/>
              </a:cxn>
              <a:cxn ang="0">
                <a:pos x="75" y="0"/>
              </a:cxn>
            </a:cxnLst>
            <a:rect l="txL" t="txT" r="txR" b="txB"/>
            <a:pathLst>
              <a:path w="75" h="60">
                <a:moveTo>
                  <a:pt x="0" y="60"/>
                </a:moveTo>
                <a:cubicBezTo>
                  <a:pt x="10" y="45"/>
                  <a:pt x="16" y="26"/>
                  <a:pt x="30" y="15"/>
                </a:cubicBezTo>
                <a:cubicBezTo>
                  <a:pt x="42" y="5"/>
                  <a:pt x="75" y="0"/>
                  <a:pt x="75" y="0"/>
                </a:cubicBezTo>
              </a:path>
            </a:pathLst>
          </a:custGeom>
          <a:noFill/>
          <a:ln w="28575" cap="flat" cmpd="sng">
            <a:solidFill>
              <a:srgbClr val="0000FF"/>
            </a:solidFill>
            <a:prstDash val="solid"/>
            <a:round/>
            <a:headEnd type="none" w="med" len="med"/>
            <a:tailEnd type="none" w="med" len="med"/>
          </a:ln>
        </p:spPr>
        <p:txBody>
          <a:bodyPr/>
          <a:lstStyle/>
          <a:p>
            <a:endParaRPr lang="zh-CN" altLang="en-US" sz="2400" b="1" dirty="0">
              <a:solidFill>
                <a:srgbClr val="0033CC"/>
              </a:solidFill>
              <a:latin typeface="楷体" panose="02010609060101010101" pitchFamily="49" charset="-122"/>
              <a:ea typeface="楷体" panose="02010609060101010101" pitchFamily="49" charset="-122"/>
            </a:endParaRPr>
          </a:p>
        </p:txBody>
      </p:sp>
      <p:grpSp>
        <p:nvGrpSpPr>
          <p:cNvPr id="13" name="组合 12"/>
          <p:cNvGrpSpPr/>
          <p:nvPr/>
        </p:nvGrpSpPr>
        <p:grpSpPr>
          <a:xfrm>
            <a:off x="3513534" y="3221516"/>
            <a:ext cx="36139" cy="1269683"/>
            <a:chOff x="13441" y="2740"/>
            <a:chExt cx="43" cy="3136"/>
          </a:xfrm>
        </p:grpSpPr>
        <p:cxnSp>
          <p:nvCxnSpPr>
            <p:cNvPr id="11" name="直接连接符 10"/>
            <p:cNvCxnSpPr/>
            <p:nvPr/>
          </p:nvCxnSpPr>
          <p:spPr>
            <a:xfrm>
              <a:off x="13441" y="2740"/>
              <a:ext cx="0" cy="313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3484" y="2740"/>
              <a:ext cx="0" cy="313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cxnSp>
        <p:nvCxnSpPr>
          <p:cNvPr id="14" name="直接连接符 13"/>
          <p:cNvCxnSpPr/>
          <p:nvPr/>
        </p:nvCxnSpPr>
        <p:spPr>
          <a:xfrm>
            <a:off x="2279094" y="3133886"/>
            <a:ext cx="0" cy="128588"/>
          </a:xfrm>
          <a:prstGeom prst="line">
            <a:avLst/>
          </a:prstGeom>
          <a:ln w="28575" cmpd="sng">
            <a:solidFill>
              <a:srgbClr val="0000FF"/>
            </a:solidFill>
            <a:prstDash val="solid"/>
          </a:ln>
        </p:spPr>
        <p:style>
          <a:lnRef idx="1">
            <a:schemeClr val="accent1"/>
          </a:lnRef>
          <a:fillRef idx="0">
            <a:schemeClr val="accent1"/>
          </a:fillRef>
          <a:effectRef idx="0">
            <a:schemeClr val="accent1"/>
          </a:effectRef>
          <a:fontRef idx="minor">
            <a:schemeClr val="tx1"/>
          </a:fontRef>
        </p:style>
      </p:cxnSp>
      <p:sp>
        <p:nvSpPr>
          <p:cNvPr id="15" name="Line 9"/>
          <p:cNvSpPr/>
          <p:nvPr/>
        </p:nvSpPr>
        <p:spPr>
          <a:xfrm flipV="1">
            <a:off x="3549729" y="3048161"/>
            <a:ext cx="1119188" cy="159068"/>
          </a:xfrm>
          <a:prstGeom prst="line">
            <a:avLst/>
          </a:prstGeom>
          <a:ln w="6350" cap="flat" cmpd="sng">
            <a:solidFill>
              <a:srgbClr val="FF0000"/>
            </a:solidFill>
            <a:prstDash val="dash"/>
            <a:headEnd type="none" w="med" len="med"/>
            <a:tailEnd type="none" w="med" len="med"/>
          </a:ln>
        </p:spPr>
      </p:sp>
      <p:sp>
        <p:nvSpPr>
          <p:cNvPr id="16" name="Line 10"/>
          <p:cNvSpPr/>
          <p:nvPr/>
        </p:nvSpPr>
        <p:spPr>
          <a:xfrm flipV="1">
            <a:off x="3549729" y="3133410"/>
            <a:ext cx="1131094" cy="74295"/>
          </a:xfrm>
          <a:prstGeom prst="line">
            <a:avLst/>
          </a:prstGeom>
          <a:ln w="6350" cap="flat" cmpd="sng">
            <a:solidFill>
              <a:srgbClr val="FF0000"/>
            </a:solidFill>
            <a:prstDash val="dash"/>
            <a:headEnd type="none" w="med" len="med"/>
            <a:tailEnd type="none" w="med" len="med"/>
          </a:ln>
        </p:spPr>
      </p:sp>
      <p:sp>
        <p:nvSpPr>
          <p:cNvPr id="17" name="Line 11"/>
          <p:cNvSpPr/>
          <p:nvPr/>
        </p:nvSpPr>
        <p:spPr>
          <a:xfrm>
            <a:off x="3549729" y="3359629"/>
            <a:ext cx="0" cy="0"/>
          </a:xfrm>
          <a:prstGeom prst="line">
            <a:avLst/>
          </a:prstGeom>
          <a:ln w="6350" cap="flat" cmpd="sng">
            <a:solidFill>
              <a:srgbClr val="FF0000"/>
            </a:solidFill>
            <a:prstDash val="solid"/>
            <a:headEnd type="none" w="med" len="med"/>
            <a:tailEnd type="none" w="med" len="med"/>
          </a:ln>
        </p:spPr>
      </p:sp>
      <p:sp>
        <p:nvSpPr>
          <p:cNvPr id="18" name="Line 12"/>
          <p:cNvSpPr/>
          <p:nvPr/>
        </p:nvSpPr>
        <p:spPr>
          <a:xfrm>
            <a:off x="3549729" y="3207705"/>
            <a:ext cx="1144905" cy="104775"/>
          </a:xfrm>
          <a:prstGeom prst="line">
            <a:avLst/>
          </a:prstGeom>
          <a:ln w="6350" cap="flat" cmpd="sng">
            <a:solidFill>
              <a:srgbClr val="FF0000"/>
            </a:solidFill>
            <a:prstDash val="dash"/>
            <a:headEnd type="none" w="med" len="med"/>
            <a:tailEnd type="none" w="med" len="med"/>
          </a:ln>
        </p:spPr>
      </p:sp>
      <p:sp>
        <p:nvSpPr>
          <p:cNvPr id="19" name="Line 13"/>
          <p:cNvSpPr/>
          <p:nvPr/>
        </p:nvSpPr>
        <p:spPr>
          <a:xfrm>
            <a:off x="3549729" y="3207705"/>
            <a:ext cx="1144905" cy="263366"/>
          </a:xfrm>
          <a:prstGeom prst="line">
            <a:avLst/>
          </a:prstGeom>
          <a:ln w="6350" cap="flat" cmpd="sng">
            <a:solidFill>
              <a:srgbClr val="FF0000"/>
            </a:solidFill>
            <a:prstDash val="dash"/>
            <a:headEnd type="none" w="med" len="med"/>
            <a:tailEnd type="none" w="med" len="med"/>
          </a:ln>
        </p:spPr>
      </p:sp>
      <p:sp>
        <p:nvSpPr>
          <p:cNvPr id="20" name="Line 9"/>
          <p:cNvSpPr/>
          <p:nvPr/>
        </p:nvSpPr>
        <p:spPr>
          <a:xfrm flipV="1">
            <a:off x="3533537" y="3092452"/>
            <a:ext cx="1135856" cy="114300"/>
          </a:xfrm>
          <a:prstGeom prst="line">
            <a:avLst/>
          </a:prstGeom>
          <a:ln w="6350" cap="flat" cmpd="sng">
            <a:solidFill>
              <a:srgbClr val="FF0000"/>
            </a:solidFill>
            <a:prstDash val="dash"/>
            <a:headEnd type="none" w="med" len="med"/>
            <a:tailEnd type="none" w="med" len="med"/>
          </a:ln>
        </p:spPr>
      </p:sp>
      <p:sp>
        <p:nvSpPr>
          <p:cNvPr id="21" name="Line 10"/>
          <p:cNvSpPr/>
          <p:nvPr/>
        </p:nvSpPr>
        <p:spPr>
          <a:xfrm flipV="1">
            <a:off x="3533537" y="3202466"/>
            <a:ext cx="1185863" cy="18574"/>
          </a:xfrm>
          <a:prstGeom prst="line">
            <a:avLst/>
          </a:prstGeom>
          <a:ln w="6350" cap="flat" cmpd="sng">
            <a:solidFill>
              <a:srgbClr val="FF0000"/>
            </a:solidFill>
            <a:prstDash val="dash"/>
            <a:headEnd type="none" w="med" len="med"/>
            <a:tailEnd type="none" w="med" len="med"/>
          </a:ln>
        </p:spPr>
      </p:sp>
      <p:sp>
        <p:nvSpPr>
          <p:cNvPr id="22" name="Line 11"/>
          <p:cNvSpPr/>
          <p:nvPr/>
        </p:nvSpPr>
        <p:spPr>
          <a:xfrm>
            <a:off x="3533537" y="3359152"/>
            <a:ext cx="0" cy="0"/>
          </a:xfrm>
          <a:prstGeom prst="line">
            <a:avLst/>
          </a:prstGeom>
          <a:ln w="6350" cap="flat" cmpd="sng">
            <a:solidFill>
              <a:srgbClr val="FF0000"/>
            </a:solidFill>
            <a:prstDash val="solid"/>
            <a:headEnd type="none" w="med" len="med"/>
            <a:tailEnd type="none" w="med" len="med"/>
          </a:ln>
        </p:spPr>
      </p:sp>
      <p:sp>
        <p:nvSpPr>
          <p:cNvPr id="23" name="Line 12"/>
          <p:cNvSpPr/>
          <p:nvPr/>
        </p:nvSpPr>
        <p:spPr>
          <a:xfrm>
            <a:off x="3533537" y="3207229"/>
            <a:ext cx="1160621" cy="55721"/>
          </a:xfrm>
          <a:prstGeom prst="line">
            <a:avLst/>
          </a:prstGeom>
          <a:ln w="6350" cap="flat" cmpd="sng">
            <a:solidFill>
              <a:srgbClr val="FF0000"/>
            </a:solidFill>
            <a:prstDash val="dash"/>
            <a:headEnd type="none" w="med" len="med"/>
            <a:tailEnd type="none" w="med" len="med"/>
          </a:ln>
        </p:spPr>
      </p:sp>
      <p:sp>
        <p:nvSpPr>
          <p:cNvPr id="24" name="Line 13"/>
          <p:cNvSpPr/>
          <p:nvPr/>
        </p:nvSpPr>
        <p:spPr>
          <a:xfrm>
            <a:off x="3533537" y="3207229"/>
            <a:ext cx="1175385" cy="152876"/>
          </a:xfrm>
          <a:prstGeom prst="line">
            <a:avLst/>
          </a:prstGeom>
          <a:ln w="6350" cap="flat" cmpd="sng">
            <a:solidFill>
              <a:srgbClr val="FF0000"/>
            </a:solidFill>
            <a:prstDash val="dash"/>
            <a:headEnd type="none" w="med" len="med"/>
            <a:tailEnd type="none" w="med" len="med"/>
          </a:ln>
        </p:spPr>
      </p:sp>
      <p:grpSp>
        <p:nvGrpSpPr>
          <p:cNvPr id="68" name="组合 67"/>
          <p:cNvGrpSpPr/>
          <p:nvPr/>
        </p:nvGrpSpPr>
        <p:grpSpPr>
          <a:xfrm>
            <a:off x="3002756" y="1370558"/>
            <a:ext cx="2795376" cy="495548"/>
            <a:chOff x="2506980" y="579256"/>
            <a:chExt cx="3958508" cy="495548"/>
          </a:xfrm>
        </p:grpSpPr>
        <p:pic>
          <p:nvPicPr>
            <p:cNvPr id="6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735"/>
            <a:stretch>
              <a:fillRect/>
            </a:stretch>
          </p:blipFill>
          <p:spPr bwMode="auto">
            <a:xfrm>
              <a:off x="2506980" y="593791"/>
              <a:ext cx="3958508" cy="48101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矩形 69"/>
            <p:cNvSpPr/>
            <p:nvPr/>
          </p:nvSpPr>
          <p:spPr>
            <a:xfrm>
              <a:off x="2593872" y="579256"/>
              <a:ext cx="3871616" cy="460375"/>
            </a:xfrm>
            <a:prstGeom prst="rect">
              <a:avLst/>
            </a:prstGeom>
          </p:spPr>
          <p:txBody>
            <a:bodyPr wrap="square">
              <a:spAutoFit/>
            </a:bodyPr>
            <a:lstStyle/>
            <a:p>
              <a:pPr algn="ctr"/>
              <a:r>
                <a:rPr lang="zh-CN" altLang="en-US" sz="2400" b="1" dirty="0">
                  <a:solidFill>
                    <a:prstClr val="black"/>
                  </a:solidFill>
                  <a:latin typeface="黑体" panose="02010609060101010101" pitchFamily="49" charset="-122"/>
                  <a:ea typeface="黑体" panose="02010609060101010101" pitchFamily="49" charset="-122"/>
                  <a:cs typeface="Times New Roman" panose="02020603050405020304" pitchFamily="18" charset="0"/>
                </a:rPr>
                <a:t>喷雾器原理</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000 0.000000 L 0.103646 0.000000 " pathEditMode="relative" ptsTypes="">
                                      <p:cBhvr>
                                        <p:cTn id="6" dur="2000" fill="hold"/>
                                        <p:tgtEl>
                                          <p:spTgt spid="43039"/>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00000 0.000000 L 0.103646 0.000000 " pathEditMode="relative" ptsTypes="">
                                      <p:cBhvr>
                                        <p:cTn id="8" dur="2000" fill="hold"/>
                                        <p:tgtEl>
                                          <p:spTgt spid="14"/>
                                        </p:tgtEl>
                                        <p:attrNameLst>
                                          <p:attrName>ppt_x</p:attrName>
                                          <p:attrName>ppt_y</p:attrName>
                                        </p:attrNameLst>
                                      </p:cBhvr>
                                    </p:animMotion>
                                  </p:childTnLst>
                                </p:cTn>
                              </p:par>
                              <p:par>
                                <p:cTn id="9" presetID="1" presetClass="entr" presetSubtype="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childTnLst>
                                </p:cTn>
                              </p:par>
                              <p:par>
                                <p:cTn id="11" presetID="14" presetClass="entr" presetSubtype="10" fill="hold" nodeType="withEffect">
                                  <p:stCondLst>
                                    <p:cond delay="800"/>
                                  </p:stCondLst>
                                  <p:childTnLst>
                                    <p:set>
                                      <p:cBhvr>
                                        <p:cTn id="12" dur="500" fill="hold">
                                          <p:stCondLst>
                                            <p:cond delay="0"/>
                                          </p:stCondLst>
                                        </p:cTn>
                                        <p:tgtEl>
                                          <p:spTgt spid="43016"/>
                                        </p:tgtEl>
                                        <p:attrNameLst>
                                          <p:attrName>style.visibility</p:attrName>
                                        </p:attrNameLst>
                                      </p:cBhvr>
                                      <p:to>
                                        <p:strVal val="visible"/>
                                      </p:to>
                                    </p:set>
                                    <p:animEffect transition="in" filter="randombar(horizontal)">
                                      <p:cBhvr>
                                        <p:cTn id="13" dur="500"/>
                                        <p:tgtEl>
                                          <p:spTgt spid="4301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Par">
                                  <p:stCondLst>
                                    <p:cond delay="800"/>
                                  </p:stCondLst>
                                  <p:childTnLst>
                                    <p:set>
                                      <p:cBhvr>
                                        <p:cTn id="17" dur="500" fill="hold">
                                          <p:stCondLst>
                                            <p:cond delay="0"/>
                                          </p:stCondLst>
                                        </p:cTn>
                                        <p:tgtEl>
                                          <p:spTgt spid="43017"/>
                                        </p:tgtEl>
                                        <p:attrNameLst>
                                          <p:attrName>style.visibility</p:attrName>
                                        </p:attrNameLst>
                                      </p:cBhvr>
                                      <p:to>
                                        <p:strVal val="visible"/>
                                      </p:to>
                                    </p:set>
                                    <p:animEffect transition="in" filter="randombar(horizontal)">
                                      <p:cBhvr>
                                        <p:cTn id="18" dur="500"/>
                                        <p:tgtEl>
                                          <p:spTgt spid="43017"/>
                                        </p:tgtEl>
                                      </p:cBhvr>
                                    </p:animEffect>
                                  </p:childTnLst>
                                </p:cTn>
                              </p:par>
                              <p:par>
                                <p:cTn id="19" presetID="14" presetClass="entr" presetSubtype="10" fill="hold" nodeType="withEffect">
                                  <p:stCondLst>
                                    <p:cond delay="800"/>
                                  </p:stCondLst>
                                  <p:childTnLst>
                                    <p:set>
                                      <p:cBhvr>
                                        <p:cTn id="20" dur="1" fill="hold">
                                          <p:stCondLst>
                                            <p:cond delay="0"/>
                                          </p:stCondLst>
                                        </p:cTn>
                                        <p:tgtEl>
                                          <p:spTgt spid="43018"/>
                                        </p:tgtEl>
                                        <p:attrNameLst>
                                          <p:attrName>style.visibility</p:attrName>
                                        </p:attrNameLst>
                                      </p:cBhvr>
                                      <p:to>
                                        <p:strVal val="visible"/>
                                      </p:to>
                                    </p:set>
                                    <p:animEffect transition="in" filter="randombar(horizontal)">
                                      <p:cBhvr>
                                        <p:cTn id="21" dur="500"/>
                                        <p:tgtEl>
                                          <p:spTgt spid="43018"/>
                                        </p:tgtEl>
                                      </p:cBhvr>
                                    </p:animEffect>
                                  </p:childTnLst>
                                </p:cTn>
                              </p:par>
                              <p:par>
                                <p:cTn id="22" presetID="14" presetClass="entr" presetSubtype="10" fill="hold" nodeType="withEffect">
                                  <p:stCondLst>
                                    <p:cond delay="800"/>
                                  </p:stCondLst>
                                  <p:childTnLst>
                                    <p:set>
                                      <p:cBhvr>
                                        <p:cTn id="23" dur="1" fill="hold">
                                          <p:stCondLst>
                                            <p:cond delay="0"/>
                                          </p:stCondLst>
                                        </p:cTn>
                                        <p:tgtEl>
                                          <p:spTgt spid="43019"/>
                                        </p:tgtEl>
                                        <p:attrNameLst>
                                          <p:attrName>style.visibility</p:attrName>
                                        </p:attrNameLst>
                                      </p:cBhvr>
                                      <p:to>
                                        <p:strVal val="visible"/>
                                      </p:to>
                                    </p:set>
                                    <p:animEffect transition="in" filter="randombar(horizontal)">
                                      <p:cBhvr>
                                        <p:cTn id="24" dur="500"/>
                                        <p:tgtEl>
                                          <p:spTgt spid="43019"/>
                                        </p:tgtEl>
                                      </p:cBhvr>
                                    </p:animEffect>
                                  </p:childTnLst>
                                </p:cTn>
                              </p:par>
                              <p:par>
                                <p:cTn id="25" presetID="14" presetClass="entr" presetSubtype="10" fill="hold" nodeType="withEffect">
                                  <p:stCondLst>
                                    <p:cond delay="800"/>
                                  </p:stCondLst>
                                  <p:childTnLst>
                                    <p:set>
                                      <p:cBhvr>
                                        <p:cTn id="26" dur="1" fill="hold">
                                          <p:stCondLst>
                                            <p:cond delay="0"/>
                                          </p:stCondLst>
                                        </p:cTn>
                                        <p:tgtEl>
                                          <p:spTgt spid="43020"/>
                                        </p:tgtEl>
                                        <p:attrNameLst>
                                          <p:attrName>style.visibility</p:attrName>
                                        </p:attrNameLst>
                                      </p:cBhvr>
                                      <p:to>
                                        <p:strVal val="visible"/>
                                      </p:to>
                                    </p:set>
                                    <p:animEffect transition="in" filter="randombar(horizontal)">
                                      <p:cBhvr>
                                        <p:cTn id="27" dur="500"/>
                                        <p:tgtEl>
                                          <p:spTgt spid="43020"/>
                                        </p:tgtEl>
                                      </p:cBhvr>
                                    </p:animEffect>
                                  </p:childTnLst>
                                </p:cTn>
                              </p:par>
                              <p:par>
                                <p:cTn id="28" presetID="14" presetClass="entr" presetSubtype="10" fill="hold" nodeType="withEffect">
                                  <p:stCondLst>
                                    <p:cond delay="800"/>
                                  </p:stCondLst>
                                  <p:childTnLst>
                                    <p:set>
                                      <p:cBhvr>
                                        <p:cTn id="29" dur="500"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Par">
                                  <p:stCondLst>
                                    <p:cond delay="800"/>
                                  </p:stCondLst>
                                  <p:childTnLst>
                                    <p:set>
                                      <p:cBhvr>
                                        <p:cTn id="34" dur="500" fill="hold">
                                          <p:stCondLst>
                                            <p:cond delay="0"/>
                                          </p:stCondLst>
                                        </p:cTn>
                                        <p:tgtEl>
                                          <p:spTgt spid="16"/>
                                        </p:tgtEl>
                                        <p:attrNameLst>
                                          <p:attrName>style.visibility</p:attrName>
                                        </p:attrNameLst>
                                      </p:cBhvr>
                                      <p:to>
                                        <p:strVal val="visible"/>
                                      </p:to>
                                    </p:set>
                                    <p:animEffect transition="in" filter="randombar(horizontal)">
                                      <p:cBhvr>
                                        <p:cTn id="35" dur="500"/>
                                        <p:tgtEl>
                                          <p:spTgt spid="16"/>
                                        </p:tgtEl>
                                      </p:cBhvr>
                                    </p:animEffect>
                                  </p:childTnLst>
                                </p:cTn>
                              </p:par>
                              <p:par>
                                <p:cTn id="36" presetID="14" presetClass="entr" presetSubtype="10" fill="hold" nodeType="withEffect">
                                  <p:stCondLst>
                                    <p:cond delay="800"/>
                                  </p:stCondLst>
                                  <p:childTnLst>
                                    <p:set>
                                      <p:cBhvr>
                                        <p:cTn id="37" dur="1" fill="hold">
                                          <p:stCondLst>
                                            <p:cond delay="0"/>
                                          </p:stCondLst>
                                        </p:cTn>
                                        <p:tgtEl>
                                          <p:spTgt spid="17"/>
                                        </p:tgtEl>
                                        <p:attrNameLst>
                                          <p:attrName>style.visibility</p:attrName>
                                        </p:attrNameLst>
                                      </p:cBhvr>
                                      <p:to>
                                        <p:strVal val="visible"/>
                                      </p:to>
                                    </p:set>
                                    <p:animEffect transition="in" filter="randombar(horizontal)">
                                      <p:cBhvr>
                                        <p:cTn id="38" dur="500"/>
                                        <p:tgtEl>
                                          <p:spTgt spid="17"/>
                                        </p:tgtEl>
                                      </p:cBhvr>
                                    </p:animEffect>
                                  </p:childTnLst>
                                </p:cTn>
                              </p:par>
                              <p:par>
                                <p:cTn id="39" presetID="14" presetClass="entr" presetSubtype="10" fill="hold" nodeType="withEffect">
                                  <p:stCondLst>
                                    <p:cond delay="80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par>
                                <p:cTn id="42" presetID="14" presetClass="entr" presetSubtype="10" fill="hold" nodeType="withEffect">
                                  <p:stCondLst>
                                    <p:cond delay="80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500"/>
                                        <p:tgtEl>
                                          <p:spTgt spid="19"/>
                                        </p:tgtEl>
                                      </p:cBhvr>
                                    </p:animEffect>
                                  </p:childTnLst>
                                </p:cTn>
                              </p:par>
                              <p:par>
                                <p:cTn id="45" presetID="14" presetClass="entr" presetSubtype="10" fill="hold" nodeType="withEffect">
                                  <p:stCondLst>
                                    <p:cond delay="800"/>
                                  </p:stCondLst>
                                  <p:childTnLst>
                                    <p:set>
                                      <p:cBhvr>
                                        <p:cTn id="46" dur="500" fill="hold">
                                          <p:stCondLst>
                                            <p:cond delay="0"/>
                                          </p:stCondLst>
                                        </p:cTn>
                                        <p:tgtEl>
                                          <p:spTgt spid="20"/>
                                        </p:tgtEl>
                                        <p:attrNameLst>
                                          <p:attrName>style.visibility</p:attrName>
                                        </p:attrNameLst>
                                      </p:cBhvr>
                                      <p:to>
                                        <p:strVal val="visible"/>
                                      </p:to>
                                    </p:set>
                                    <p:animEffect transition="in" filter="randombar(horizont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Par">
                                  <p:stCondLst>
                                    <p:cond delay="800"/>
                                  </p:stCondLst>
                                  <p:childTnLst>
                                    <p:set>
                                      <p:cBhvr>
                                        <p:cTn id="51" dur="500" fill="hold">
                                          <p:stCondLst>
                                            <p:cond delay="0"/>
                                          </p:stCondLst>
                                        </p:cTn>
                                        <p:tgtEl>
                                          <p:spTgt spid="21"/>
                                        </p:tgtEl>
                                        <p:attrNameLst>
                                          <p:attrName>style.visibility</p:attrName>
                                        </p:attrNameLst>
                                      </p:cBhvr>
                                      <p:to>
                                        <p:strVal val="visible"/>
                                      </p:to>
                                    </p:set>
                                    <p:animEffect transition="in" filter="randombar(horizontal)">
                                      <p:cBhvr>
                                        <p:cTn id="52" dur="500"/>
                                        <p:tgtEl>
                                          <p:spTgt spid="21"/>
                                        </p:tgtEl>
                                      </p:cBhvr>
                                    </p:animEffect>
                                  </p:childTnLst>
                                </p:cTn>
                              </p:par>
                              <p:par>
                                <p:cTn id="53" presetID="14" presetClass="entr" presetSubtype="10" fill="hold" nodeType="withEffect">
                                  <p:stCondLst>
                                    <p:cond delay="800"/>
                                  </p:stCondLst>
                                  <p:childTnLst>
                                    <p:set>
                                      <p:cBhvr>
                                        <p:cTn id="54" dur="1" fill="hold">
                                          <p:stCondLst>
                                            <p:cond delay="0"/>
                                          </p:stCondLst>
                                        </p:cTn>
                                        <p:tgtEl>
                                          <p:spTgt spid="22"/>
                                        </p:tgtEl>
                                        <p:attrNameLst>
                                          <p:attrName>style.visibility</p:attrName>
                                        </p:attrNameLst>
                                      </p:cBhvr>
                                      <p:to>
                                        <p:strVal val="visible"/>
                                      </p:to>
                                    </p:set>
                                    <p:animEffect transition="in" filter="randombar(horizontal)">
                                      <p:cBhvr>
                                        <p:cTn id="55" dur="500"/>
                                        <p:tgtEl>
                                          <p:spTgt spid="22"/>
                                        </p:tgtEl>
                                      </p:cBhvr>
                                    </p:animEffect>
                                  </p:childTnLst>
                                </p:cTn>
                              </p:par>
                              <p:par>
                                <p:cTn id="56" presetID="14" presetClass="entr" presetSubtype="10" fill="hold" nodeType="withEffect">
                                  <p:stCondLst>
                                    <p:cond delay="80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par>
                                <p:cTn id="59" presetID="14" presetClass="entr" presetSubtype="10" fill="hold" nodeType="withEffect">
                                  <p:stCondLst>
                                    <p:cond delay="800"/>
                                  </p:stCondLst>
                                  <p:childTnLst>
                                    <p:set>
                                      <p:cBhvr>
                                        <p:cTn id="60" dur="1" fill="hold">
                                          <p:stCondLst>
                                            <p:cond delay="0"/>
                                          </p:stCondLst>
                                        </p:cTn>
                                        <p:tgtEl>
                                          <p:spTgt spid="24"/>
                                        </p:tgtEl>
                                        <p:attrNameLst>
                                          <p:attrName>style.visibility</p:attrName>
                                        </p:attrNameLst>
                                      </p:cBhvr>
                                      <p:to>
                                        <p:strVal val="visible"/>
                                      </p:to>
                                    </p:set>
                                    <p:animEffect transition="in" filter="randombar(horizontal)">
                                      <p:cBhvr>
                                        <p:cTn id="61" dur="5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5" fill="hold" grpId="0" nodeType="clickEffect">
                                  <p:stCondLst>
                                    <p:cond delay="0"/>
                                  </p:stCondLst>
                                  <p:childTnLst>
                                    <p:set>
                                      <p:cBhvr>
                                        <p:cTn id="65" dur="500" fill="hold">
                                          <p:stCondLst>
                                            <p:cond delay="0"/>
                                          </p:stCondLst>
                                        </p:cTn>
                                        <p:tgtEl>
                                          <p:spTgt spid="105474"/>
                                        </p:tgtEl>
                                        <p:attrNameLst>
                                          <p:attrName>style.visibility</p:attrName>
                                        </p:attrNameLst>
                                      </p:cBhvr>
                                      <p:to>
                                        <p:strVal val="visible"/>
                                      </p:to>
                                    </p:set>
                                    <p:animEffect transition="in" filter="randombar(vertical)">
                                      <p:cBhvr>
                                        <p:cTn id="66" dur="5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对象 3">
            <a:hlinkClick r:id="rId3" action="ppaction://hlinkfile"/>
          </p:cNvPr>
          <p:cNvGraphicFramePr/>
          <p:nvPr/>
        </p:nvGraphicFramePr>
        <p:xfrm>
          <a:off x="4812916" y="1602079"/>
          <a:ext cx="4282440" cy="2505551"/>
        </p:xfrm>
        <a:graphic>
          <a:graphicData uri="http://schemas.openxmlformats.org/presentationml/2006/ole">
            <mc:AlternateContent xmlns:mc="http://schemas.openxmlformats.org/markup-compatibility/2006">
              <mc:Choice xmlns:v="urn:schemas-microsoft-com:vml" Requires="v">
                <p:oleObj spid="_x0000_s3087" r:id="rId4" imgW="6772275" imgH="4210050" progId="Paint.Picture">
                  <p:embed/>
                </p:oleObj>
              </mc:Choice>
              <mc:Fallback>
                <p:oleObj r:id="rId4" imgW="6772275" imgH="4210050" progId="Paint.Picture">
                  <p:embed/>
                  <p:pic>
                    <p:nvPicPr>
                      <p:cNvPr id="0" name="图片 4"/>
                      <p:cNvPicPr/>
                      <p:nvPr/>
                    </p:nvPicPr>
                    <p:blipFill>
                      <a:blip r:embed="rId5"/>
                      <a:stretch>
                        <a:fillRect/>
                      </a:stretch>
                    </p:blipFill>
                    <p:spPr>
                      <a:xfrm>
                        <a:off x="4812916" y="1602079"/>
                        <a:ext cx="4282440" cy="2505551"/>
                      </a:xfrm>
                      <a:prstGeom prst="rect">
                        <a:avLst/>
                      </a:prstGeom>
                    </p:spPr>
                  </p:pic>
                </p:oleObj>
              </mc:Fallback>
            </mc:AlternateContent>
          </a:graphicData>
        </a:graphic>
      </p:graphicFrame>
      <p:sp>
        <p:nvSpPr>
          <p:cNvPr id="37" name="任意多边形 36"/>
          <p:cNvSpPr/>
          <p:nvPr/>
        </p:nvSpPr>
        <p:spPr>
          <a:xfrm>
            <a:off x="5523481" y="2125002"/>
            <a:ext cx="81439" cy="1183005"/>
          </a:xfrm>
          <a:custGeom>
            <a:avLst/>
            <a:gdLst/>
            <a:ahLst/>
            <a:cxnLst/>
            <a:rect l="0" t="0" r="0" b="0"/>
            <a:pathLst>
              <a:path w="152" h="776">
                <a:moveTo>
                  <a:pt x="8" y="0"/>
                </a:moveTo>
                <a:cubicBezTo>
                  <a:pt x="4" y="156"/>
                  <a:pt x="0" y="312"/>
                  <a:pt x="8" y="432"/>
                </a:cubicBezTo>
                <a:cubicBezTo>
                  <a:pt x="16" y="552"/>
                  <a:pt x="32" y="664"/>
                  <a:pt x="56" y="720"/>
                </a:cubicBezTo>
                <a:cubicBezTo>
                  <a:pt x="80" y="776"/>
                  <a:pt x="116" y="772"/>
                  <a:pt x="152" y="768"/>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400">
              <a:latin typeface="楷体" panose="02010609060101010101" pitchFamily="49" charset="-122"/>
              <a:ea typeface="楷体" panose="02010609060101010101" pitchFamily="49" charset="-122"/>
            </a:endParaRPr>
          </a:p>
        </p:txBody>
      </p:sp>
      <p:sp>
        <p:nvSpPr>
          <p:cNvPr id="38" name="任意多边形 37"/>
          <p:cNvSpPr/>
          <p:nvPr/>
        </p:nvSpPr>
        <p:spPr>
          <a:xfrm>
            <a:off x="5596823" y="3284194"/>
            <a:ext cx="1670685" cy="270510"/>
          </a:xfrm>
          <a:custGeom>
            <a:avLst/>
            <a:gdLst/>
            <a:ahLst/>
            <a:cxnLst/>
            <a:rect l="0" t="0" r="0" b="0"/>
            <a:pathLst>
              <a:path w="1008" h="168">
                <a:moveTo>
                  <a:pt x="0" y="0"/>
                </a:moveTo>
                <a:cubicBezTo>
                  <a:pt x="116" y="60"/>
                  <a:pt x="232" y="120"/>
                  <a:pt x="336" y="144"/>
                </a:cubicBezTo>
                <a:cubicBezTo>
                  <a:pt x="440" y="168"/>
                  <a:pt x="528" y="144"/>
                  <a:pt x="624" y="144"/>
                </a:cubicBezTo>
                <a:cubicBezTo>
                  <a:pt x="720" y="144"/>
                  <a:pt x="848" y="168"/>
                  <a:pt x="912" y="144"/>
                </a:cubicBezTo>
                <a:cubicBezTo>
                  <a:pt x="976" y="120"/>
                  <a:pt x="992" y="24"/>
                  <a:pt x="1008" y="0"/>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400">
              <a:latin typeface="楷体" panose="02010609060101010101" pitchFamily="49" charset="-122"/>
              <a:ea typeface="楷体" panose="02010609060101010101" pitchFamily="49" charset="-122"/>
            </a:endParaRPr>
          </a:p>
        </p:txBody>
      </p:sp>
      <p:sp>
        <p:nvSpPr>
          <p:cNvPr id="39" name="任意多边形 38"/>
          <p:cNvSpPr/>
          <p:nvPr/>
        </p:nvSpPr>
        <p:spPr>
          <a:xfrm>
            <a:off x="7257031" y="1803533"/>
            <a:ext cx="57150" cy="1525905"/>
          </a:xfrm>
          <a:custGeom>
            <a:avLst/>
            <a:gdLst/>
            <a:ahLst/>
            <a:cxnLst/>
            <a:rect l="0" t="0" r="0" b="0"/>
            <a:pathLst>
              <a:path w="384" h="1056">
                <a:moveTo>
                  <a:pt x="0" y="1056"/>
                </a:moveTo>
                <a:cubicBezTo>
                  <a:pt x="52" y="976"/>
                  <a:pt x="104" y="896"/>
                  <a:pt x="144" y="816"/>
                </a:cubicBezTo>
                <a:cubicBezTo>
                  <a:pt x="184" y="736"/>
                  <a:pt x="208" y="664"/>
                  <a:pt x="240" y="576"/>
                </a:cubicBezTo>
                <a:cubicBezTo>
                  <a:pt x="272" y="488"/>
                  <a:pt x="312" y="384"/>
                  <a:pt x="336" y="288"/>
                </a:cubicBezTo>
                <a:cubicBezTo>
                  <a:pt x="360" y="192"/>
                  <a:pt x="372" y="96"/>
                  <a:pt x="384" y="0"/>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400">
              <a:latin typeface="楷体" panose="02010609060101010101" pitchFamily="49" charset="-122"/>
              <a:ea typeface="楷体" panose="02010609060101010101" pitchFamily="49" charset="-122"/>
            </a:endParaRPr>
          </a:p>
        </p:txBody>
      </p:sp>
      <p:grpSp>
        <p:nvGrpSpPr>
          <p:cNvPr id="3" name="组合 2"/>
          <p:cNvGrpSpPr/>
          <p:nvPr/>
        </p:nvGrpSpPr>
        <p:grpSpPr>
          <a:xfrm>
            <a:off x="4690996" y="1665421"/>
            <a:ext cx="3575685" cy="361950"/>
            <a:chOff x="1584" y="2064"/>
            <a:chExt cx="2688" cy="304"/>
          </a:xfrm>
        </p:grpSpPr>
        <p:sp>
          <p:nvSpPr>
            <p:cNvPr id="6" name="直接连接符 5"/>
            <p:cNvSpPr/>
            <p:nvPr/>
          </p:nvSpPr>
          <p:spPr>
            <a:xfrm>
              <a:off x="1584" y="2368"/>
              <a:ext cx="1056" cy="0"/>
            </a:xfrm>
            <a:prstGeom prst="line">
              <a:avLst/>
            </a:prstGeom>
            <a:ln w="25400" cap="flat" cmpd="sng">
              <a:solidFill>
                <a:srgbClr val="FF0000"/>
              </a:solidFill>
              <a:prstDash val="solid"/>
              <a:headEnd type="none" w="med" len="med"/>
              <a:tailEnd type="triangle" w="lg" len="lg"/>
            </a:ln>
          </p:spPr>
        </p:sp>
        <p:sp>
          <p:nvSpPr>
            <p:cNvPr id="7" name="任意多边形 6"/>
            <p:cNvSpPr/>
            <p:nvPr/>
          </p:nvSpPr>
          <p:spPr>
            <a:xfrm>
              <a:off x="2544" y="2112"/>
              <a:ext cx="768" cy="256"/>
            </a:xfrm>
            <a:custGeom>
              <a:avLst/>
              <a:gdLst/>
              <a:ahLst/>
              <a:cxnLst/>
              <a:rect l="0" t="0" r="0" b="0"/>
              <a:pathLst>
                <a:path w="768" h="256">
                  <a:moveTo>
                    <a:pt x="0" y="240"/>
                  </a:moveTo>
                  <a:cubicBezTo>
                    <a:pt x="28" y="248"/>
                    <a:pt x="56" y="256"/>
                    <a:pt x="96" y="240"/>
                  </a:cubicBezTo>
                  <a:cubicBezTo>
                    <a:pt x="136" y="224"/>
                    <a:pt x="192" y="168"/>
                    <a:pt x="240" y="144"/>
                  </a:cubicBezTo>
                  <a:cubicBezTo>
                    <a:pt x="288" y="120"/>
                    <a:pt x="328" y="112"/>
                    <a:pt x="384" y="96"/>
                  </a:cubicBezTo>
                  <a:cubicBezTo>
                    <a:pt x="440" y="80"/>
                    <a:pt x="512" y="64"/>
                    <a:pt x="576" y="48"/>
                  </a:cubicBezTo>
                  <a:cubicBezTo>
                    <a:pt x="640" y="32"/>
                    <a:pt x="736" y="8"/>
                    <a:pt x="768" y="0"/>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400">
                <a:latin typeface="楷体" panose="02010609060101010101" pitchFamily="49" charset="-122"/>
                <a:ea typeface="楷体" panose="02010609060101010101" pitchFamily="49" charset="-122"/>
              </a:endParaRPr>
            </a:p>
          </p:txBody>
        </p:sp>
        <p:sp>
          <p:nvSpPr>
            <p:cNvPr id="8" name="任意多边形 7"/>
            <p:cNvSpPr/>
            <p:nvPr/>
          </p:nvSpPr>
          <p:spPr>
            <a:xfrm>
              <a:off x="3264" y="2064"/>
              <a:ext cx="1008" cy="248"/>
            </a:xfrm>
            <a:custGeom>
              <a:avLst/>
              <a:gdLst/>
              <a:ahLst/>
              <a:cxnLst/>
              <a:rect l="0" t="0" r="0" b="0"/>
              <a:pathLst>
                <a:path w="1008" h="248">
                  <a:moveTo>
                    <a:pt x="0" y="48"/>
                  </a:moveTo>
                  <a:cubicBezTo>
                    <a:pt x="80" y="24"/>
                    <a:pt x="160" y="0"/>
                    <a:pt x="240" y="0"/>
                  </a:cubicBezTo>
                  <a:cubicBezTo>
                    <a:pt x="320" y="0"/>
                    <a:pt x="416" y="32"/>
                    <a:pt x="480" y="48"/>
                  </a:cubicBezTo>
                  <a:cubicBezTo>
                    <a:pt x="544" y="64"/>
                    <a:pt x="584" y="72"/>
                    <a:pt x="624" y="96"/>
                  </a:cubicBezTo>
                  <a:cubicBezTo>
                    <a:pt x="664" y="120"/>
                    <a:pt x="688" y="168"/>
                    <a:pt x="720" y="192"/>
                  </a:cubicBezTo>
                  <a:cubicBezTo>
                    <a:pt x="752" y="216"/>
                    <a:pt x="776" y="232"/>
                    <a:pt x="816" y="240"/>
                  </a:cubicBezTo>
                  <a:cubicBezTo>
                    <a:pt x="856" y="248"/>
                    <a:pt x="928" y="240"/>
                    <a:pt x="960" y="240"/>
                  </a:cubicBezTo>
                  <a:cubicBezTo>
                    <a:pt x="992" y="240"/>
                    <a:pt x="1000" y="240"/>
                    <a:pt x="1008" y="240"/>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400">
                <a:latin typeface="楷体" panose="02010609060101010101" pitchFamily="49" charset="-122"/>
                <a:ea typeface="楷体" panose="02010609060101010101" pitchFamily="49" charset="-122"/>
              </a:endParaRPr>
            </a:p>
          </p:txBody>
        </p:sp>
      </p:grpSp>
      <p:grpSp>
        <p:nvGrpSpPr>
          <p:cNvPr id="9" name="组合 8"/>
          <p:cNvGrpSpPr/>
          <p:nvPr/>
        </p:nvGrpSpPr>
        <p:grpSpPr>
          <a:xfrm>
            <a:off x="4690996" y="1551121"/>
            <a:ext cx="3576638" cy="361950"/>
            <a:chOff x="1584" y="2064"/>
            <a:chExt cx="2688" cy="304"/>
          </a:xfrm>
        </p:grpSpPr>
        <p:sp>
          <p:nvSpPr>
            <p:cNvPr id="10" name="直接连接符 9"/>
            <p:cNvSpPr/>
            <p:nvPr/>
          </p:nvSpPr>
          <p:spPr>
            <a:xfrm>
              <a:off x="1584" y="2352"/>
              <a:ext cx="1056" cy="0"/>
            </a:xfrm>
            <a:prstGeom prst="line">
              <a:avLst/>
            </a:prstGeom>
            <a:ln w="25400" cap="flat" cmpd="sng">
              <a:solidFill>
                <a:srgbClr val="FF0000"/>
              </a:solidFill>
              <a:prstDash val="solid"/>
              <a:headEnd type="none" w="med" len="med"/>
              <a:tailEnd type="triangle" w="lg" len="lg"/>
            </a:ln>
          </p:spPr>
        </p:sp>
        <p:sp>
          <p:nvSpPr>
            <p:cNvPr id="11" name="任意多边形 10"/>
            <p:cNvSpPr/>
            <p:nvPr/>
          </p:nvSpPr>
          <p:spPr>
            <a:xfrm>
              <a:off x="2544" y="2112"/>
              <a:ext cx="768" cy="256"/>
            </a:xfrm>
            <a:custGeom>
              <a:avLst/>
              <a:gdLst/>
              <a:ahLst/>
              <a:cxnLst/>
              <a:rect l="0" t="0" r="0" b="0"/>
              <a:pathLst>
                <a:path w="768" h="256">
                  <a:moveTo>
                    <a:pt x="0" y="240"/>
                  </a:moveTo>
                  <a:cubicBezTo>
                    <a:pt x="28" y="248"/>
                    <a:pt x="56" y="256"/>
                    <a:pt x="96" y="240"/>
                  </a:cubicBezTo>
                  <a:cubicBezTo>
                    <a:pt x="136" y="224"/>
                    <a:pt x="192" y="168"/>
                    <a:pt x="240" y="144"/>
                  </a:cubicBezTo>
                  <a:cubicBezTo>
                    <a:pt x="288" y="120"/>
                    <a:pt x="328" y="112"/>
                    <a:pt x="384" y="96"/>
                  </a:cubicBezTo>
                  <a:cubicBezTo>
                    <a:pt x="440" y="80"/>
                    <a:pt x="512" y="64"/>
                    <a:pt x="576" y="48"/>
                  </a:cubicBezTo>
                  <a:cubicBezTo>
                    <a:pt x="640" y="32"/>
                    <a:pt x="736" y="8"/>
                    <a:pt x="768" y="0"/>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400">
                <a:latin typeface="楷体" panose="02010609060101010101" pitchFamily="49" charset="-122"/>
                <a:ea typeface="楷体" panose="02010609060101010101" pitchFamily="49" charset="-122"/>
              </a:endParaRPr>
            </a:p>
          </p:txBody>
        </p:sp>
        <p:sp>
          <p:nvSpPr>
            <p:cNvPr id="12" name="任意多边形 11"/>
            <p:cNvSpPr/>
            <p:nvPr/>
          </p:nvSpPr>
          <p:spPr>
            <a:xfrm>
              <a:off x="3264" y="2064"/>
              <a:ext cx="1008" cy="248"/>
            </a:xfrm>
            <a:custGeom>
              <a:avLst/>
              <a:gdLst/>
              <a:ahLst/>
              <a:cxnLst/>
              <a:rect l="0" t="0" r="0" b="0"/>
              <a:pathLst>
                <a:path w="1008" h="248">
                  <a:moveTo>
                    <a:pt x="0" y="48"/>
                  </a:moveTo>
                  <a:cubicBezTo>
                    <a:pt x="80" y="24"/>
                    <a:pt x="160" y="0"/>
                    <a:pt x="240" y="0"/>
                  </a:cubicBezTo>
                  <a:cubicBezTo>
                    <a:pt x="320" y="0"/>
                    <a:pt x="416" y="32"/>
                    <a:pt x="480" y="48"/>
                  </a:cubicBezTo>
                  <a:cubicBezTo>
                    <a:pt x="544" y="64"/>
                    <a:pt x="584" y="72"/>
                    <a:pt x="624" y="96"/>
                  </a:cubicBezTo>
                  <a:cubicBezTo>
                    <a:pt x="664" y="120"/>
                    <a:pt x="688" y="168"/>
                    <a:pt x="720" y="192"/>
                  </a:cubicBezTo>
                  <a:cubicBezTo>
                    <a:pt x="752" y="216"/>
                    <a:pt x="776" y="232"/>
                    <a:pt x="816" y="240"/>
                  </a:cubicBezTo>
                  <a:cubicBezTo>
                    <a:pt x="856" y="248"/>
                    <a:pt x="928" y="240"/>
                    <a:pt x="960" y="240"/>
                  </a:cubicBezTo>
                  <a:cubicBezTo>
                    <a:pt x="992" y="240"/>
                    <a:pt x="1000" y="240"/>
                    <a:pt x="1008" y="240"/>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400">
                <a:latin typeface="楷体" panose="02010609060101010101" pitchFamily="49" charset="-122"/>
                <a:ea typeface="楷体" panose="02010609060101010101" pitchFamily="49" charset="-122"/>
              </a:endParaRPr>
            </a:p>
          </p:txBody>
        </p:sp>
      </p:grpSp>
      <p:grpSp>
        <p:nvGrpSpPr>
          <p:cNvPr id="48" name="组合 47"/>
          <p:cNvGrpSpPr/>
          <p:nvPr/>
        </p:nvGrpSpPr>
        <p:grpSpPr>
          <a:xfrm>
            <a:off x="4690996" y="1379671"/>
            <a:ext cx="3576638" cy="361950"/>
            <a:chOff x="1584" y="2064"/>
            <a:chExt cx="2688" cy="304"/>
          </a:xfrm>
        </p:grpSpPr>
        <p:sp>
          <p:nvSpPr>
            <p:cNvPr id="49" name="直接连接符 48"/>
            <p:cNvSpPr/>
            <p:nvPr/>
          </p:nvSpPr>
          <p:spPr>
            <a:xfrm>
              <a:off x="1584" y="2352"/>
              <a:ext cx="1056" cy="0"/>
            </a:xfrm>
            <a:prstGeom prst="line">
              <a:avLst/>
            </a:prstGeom>
            <a:ln w="25400" cap="flat" cmpd="sng">
              <a:solidFill>
                <a:srgbClr val="FF0000"/>
              </a:solidFill>
              <a:prstDash val="solid"/>
              <a:headEnd type="none" w="med" len="med"/>
              <a:tailEnd type="triangle" w="lg" len="lg"/>
            </a:ln>
          </p:spPr>
        </p:sp>
        <p:sp>
          <p:nvSpPr>
            <p:cNvPr id="50" name="任意多边形 49"/>
            <p:cNvSpPr/>
            <p:nvPr/>
          </p:nvSpPr>
          <p:spPr>
            <a:xfrm>
              <a:off x="2544" y="2112"/>
              <a:ext cx="768" cy="256"/>
            </a:xfrm>
            <a:custGeom>
              <a:avLst/>
              <a:gdLst/>
              <a:ahLst/>
              <a:cxnLst/>
              <a:rect l="0" t="0" r="0" b="0"/>
              <a:pathLst>
                <a:path w="768" h="256">
                  <a:moveTo>
                    <a:pt x="0" y="240"/>
                  </a:moveTo>
                  <a:cubicBezTo>
                    <a:pt x="28" y="248"/>
                    <a:pt x="56" y="256"/>
                    <a:pt x="96" y="240"/>
                  </a:cubicBezTo>
                  <a:cubicBezTo>
                    <a:pt x="136" y="224"/>
                    <a:pt x="192" y="168"/>
                    <a:pt x="240" y="144"/>
                  </a:cubicBezTo>
                  <a:cubicBezTo>
                    <a:pt x="288" y="120"/>
                    <a:pt x="328" y="112"/>
                    <a:pt x="384" y="96"/>
                  </a:cubicBezTo>
                  <a:cubicBezTo>
                    <a:pt x="440" y="80"/>
                    <a:pt x="512" y="64"/>
                    <a:pt x="576" y="48"/>
                  </a:cubicBezTo>
                  <a:cubicBezTo>
                    <a:pt x="640" y="32"/>
                    <a:pt x="736" y="8"/>
                    <a:pt x="768" y="0"/>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400">
                <a:latin typeface="楷体" panose="02010609060101010101" pitchFamily="49" charset="-122"/>
                <a:ea typeface="楷体" panose="02010609060101010101" pitchFamily="49" charset="-122"/>
              </a:endParaRPr>
            </a:p>
          </p:txBody>
        </p:sp>
        <p:sp>
          <p:nvSpPr>
            <p:cNvPr id="51" name="任意多边形 50"/>
            <p:cNvSpPr/>
            <p:nvPr/>
          </p:nvSpPr>
          <p:spPr>
            <a:xfrm>
              <a:off x="3264" y="2064"/>
              <a:ext cx="1008" cy="248"/>
            </a:xfrm>
            <a:custGeom>
              <a:avLst/>
              <a:gdLst/>
              <a:ahLst/>
              <a:cxnLst/>
              <a:rect l="0" t="0" r="0" b="0"/>
              <a:pathLst>
                <a:path w="1008" h="248">
                  <a:moveTo>
                    <a:pt x="0" y="48"/>
                  </a:moveTo>
                  <a:cubicBezTo>
                    <a:pt x="80" y="24"/>
                    <a:pt x="160" y="0"/>
                    <a:pt x="240" y="0"/>
                  </a:cubicBezTo>
                  <a:cubicBezTo>
                    <a:pt x="320" y="0"/>
                    <a:pt x="416" y="32"/>
                    <a:pt x="480" y="48"/>
                  </a:cubicBezTo>
                  <a:cubicBezTo>
                    <a:pt x="544" y="64"/>
                    <a:pt x="584" y="72"/>
                    <a:pt x="624" y="96"/>
                  </a:cubicBezTo>
                  <a:cubicBezTo>
                    <a:pt x="664" y="120"/>
                    <a:pt x="688" y="168"/>
                    <a:pt x="720" y="192"/>
                  </a:cubicBezTo>
                  <a:cubicBezTo>
                    <a:pt x="752" y="216"/>
                    <a:pt x="776" y="232"/>
                    <a:pt x="816" y="240"/>
                  </a:cubicBezTo>
                  <a:cubicBezTo>
                    <a:pt x="856" y="248"/>
                    <a:pt x="928" y="240"/>
                    <a:pt x="960" y="240"/>
                  </a:cubicBezTo>
                  <a:cubicBezTo>
                    <a:pt x="992" y="240"/>
                    <a:pt x="1000" y="240"/>
                    <a:pt x="1008" y="240"/>
                  </a:cubicBezTo>
                </a:path>
              </a:pathLst>
            </a:custGeom>
            <a:noFill/>
            <a:ln w="25400" cap="flat" cmpd="sng">
              <a:solidFill>
                <a:srgbClr val="FF0000">
                  <a:alpha val="100000"/>
                </a:srgbClr>
              </a:solidFill>
              <a:prstDash val="solid"/>
              <a:headEnd type="none" w="med" len="med"/>
              <a:tailEnd type="triangle" w="lg" len="lg"/>
            </a:ln>
          </p:spPr>
          <p:txBody>
            <a:bodyPr/>
            <a:lstStyle/>
            <a:p>
              <a:endParaRPr lang="zh-CN" altLang="en-US" sz="2400">
                <a:latin typeface="楷体" panose="02010609060101010101" pitchFamily="49" charset="-122"/>
                <a:ea typeface="楷体" panose="02010609060101010101" pitchFamily="49" charset="-122"/>
              </a:endParaRPr>
            </a:p>
          </p:txBody>
        </p:sp>
      </p:grpSp>
      <p:sp>
        <p:nvSpPr>
          <p:cNvPr id="78852" name="矩形 78851"/>
          <p:cNvSpPr/>
          <p:nvPr/>
        </p:nvSpPr>
        <p:spPr>
          <a:xfrm>
            <a:off x="85725" y="2078405"/>
            <a:ext cx="9138285" cy="3784600"/>
          </a:xfrm>
          <a:prstGeom prst="rect">
            <a:avLst/>
          </a:prstGeom>
          <a:noFill/>
          <a:ln w="19050">
            <a:noFill/>
          </a:ln>
        </p:spPr>
        <p:txBody>
          <a:bodyPr wrap="square">
            <a:spAutoFit/>
          </a:bodyPr>
          <a:lstStyle/>
          <a:p>
            <a:pPr algn="l">
              <a:lnSpc>
                <a:spcPct val="125000"/>
              </a:lnSpc>
            </a:pPr>
            <a:r>
              <a:rPr lang="zh-CN" altLang="en-US" sz="2400" b="1" dirty="0">
                <a:latin typeface="宋体" panose="02010600030101010101" pitchFamily="2" charset="-122"/>
                <a:ea typeface="宋体" panose="02010600030101010101" pitchFamily="2" charset="-122"/>
                <a:cs typeface="楷体" panose="02010609060101010101" pitchFamily="49" charset="-122"/>
              </a:rPr>
              <a:t>    非洲草原犬鼠的洞穴有两个出</a:t>
            </a:r>
            <a:endParaRPr lang="en-US" altLang="zh-CN" sz="2400" b="1" dirty="0">
              <a:latin typeface="宋体" panose="02010600030101010101" pitchFamily="2" charset="-122"/>
              <a:ea typeface="宋体" panose="02010600030101010101" pitchFamily="2" charset="-122"/>
              <a:cs typeface="楷体" panose="02010609060101010101" pitchFamily="49" charset="-122"/>
            </a:endParaRPr>
          </a:p>
          <a:p>
            <a:pPr algn="l">
              <a:lnSpc>
                <a:spcPct val="125000"/>
              </a:lnSpc>
            </a:pPr>
            <a:r>
              <a:rPr lang="zh-CN" altLang="en-US" sz="2400" b="1" dirty="0">
                <a:latin typeface="宋体" panose="02010600030101010101" pitchFamily="2" charset="-122"/>
                <a:ea typeface="宋体" panose="02010600030101010101" pitchFamily="2" charset="-122"/>
                <a:cs typeface="楷体" panose="02010609060101010101" pitchFamily="49" charset="-122"/>
              </a:rPr>
              <a:t>口，一个是平的，另一个则是隆起</a:t>
            </a:r>
            <a:endParaRPr lang="en-US" altLang="zh-CN" sz="2400" b="1" dirty="0">
              <a:latin typeface="宋体" panose="02010600030101010101" pitchFamily="2" charset="-122"/>
              <a:ea typeface="宋体" panose="02010600030101010101" pitchFamily="2" charset="-122"/>
              <a:cs typeface="楷体" panose="02010609060101010101" pitchFamily="49" charset="-122"/>
            </a:endParaRPr>
          </a:p>
          <a:p>
            <a:pPr algn="l">
              <a:lnSpc>
                <a:spcPct val="125000"/>
              </a:lnSpc>
            </a:pPr>
            <a:r>
              <a:rPr lang="zh-CN" altLang="en-US" sz="2400" b="1" dirty="0">
                <a:latin typeface="宋体" panose="02010600030101010101" pitchFamily="2" charset="-122"/>
                <a:ea typeface="宋体" panose="02010600030101010101" pitchFamily="2" charset="-122"/>
                <a:cs typeface="楷体" panose="02010609060101010101" pitchFamily="49" charset="-122"/>
              </a:rPr>
              <a:t>的圆形土堆。</a:t>
            </a:r>
            <a:endParaRPr lang="en-US" altLang="zh-CN" sz="2400" b="1" dirty="0">
              <a:latin typeface="宋体" panose="02010600030101010101" pitchFamily="2" charset="-122"/>
              <a:ea typeface="宋体" panose="02010600030101010101" pitchFamily="2" charset="-122"/>
              <a:cs typeface="楷体" panose="02010609060101010101" pitchFamily="49" charset="-122"/>
            </a:endParaRPr>
          </a:p>
          <a:p>
            <a:pPr algn="l">
              <a:lnSpc>
                <a:spcPct val="125000"/>
              </a:lnSpc>
            </a:pPr>
            <a:r>
              <a:rPr lang="en-US" altLang="zh-CN" sz="2400" b="1" dirty="0">
                <a:latin typeface="宋体" panose="02010600030101010101" pitchFamily="2" charset="-122"/>
                <a:ea typeface="宋体" panose="02010600030101010101" pitchFamily="2" charset="-122"/>
                <a:cs typeface="楷体" panose="02010609060101010101" pitchFamily="49" charset="-122"/>
              </a:rPr>
              <a:t>    </a:t>
            </a:r>
            <a:r>
              <a:rPr lang="zh-CN" altLang="en-US" sz="2400" b="1" dirty="0">
                <a:latin typeface="宋体" panose="02010600030101010101" pitchFamily="2" charset="-122"/>
                <a:ea typeface="宋体" panose="02010600030101010101" pitchFamily="2" charset="-122"/>
                <a:cs typeface="楷体" panose="02010609060101010101" pitchFamily="49" charset="-122"/>
              </a:rPr>
              <a:t>实际上，两个洞口的形状不同，</a:t>
            </a:r>
            <a:endParaRPr lang="en-US" altLang="zh-CN" sz="2400" b="1" dirty="0">
              <a:latin typeface="宋体" panose="02010600030101010101" pitchFamily="2" charset="-122"/>
              <a:ea typeface="宋体" panose="02010600030101010101" pitchFamily="2" charset="-122"/>
              <a:cs typeface="楷体" panose="02010609060101010101" pitchFamily="49" charset="-122"/>
            </a:endParaRPr>
          </a:p>
          <a:p>
            <a:pPr algn="l">
              <a:lnSpc>
                <a:spcPct val="125000"/>
              </a:lnSpc>
            </a:pPr>
            <a:r>
              <a:rPr lang="zh-CN" altLang="en-US" sz="2400" b="1" dirty="0">
                <a:latin typeface="宋体" panose="02010600030101010101" pitchFamily="2" charset="-122"/>
                <a:ea typeface="宋体" panose="02010600030101010101" pitchFamily="2" charset="-122"/>
                <a:cs typeface="楷体" panose="02010609060101010101" pitchFamily="49" charset="-122"/>
              </a:rPr>
              <a:t>决定了洞穴中空气流动的方向。吹</a:t>
            </a:r>
            <a:endParaRPr lang="en-US" altLang="zh-CN" sz="2400" b="1" dirty="0">
              <a:latin typeface="宋体" panose="02010600030101010101" pitchFamily="2" charset="-122"/>
              <a:ea typeface="宋体" panose="02010600030101010101" pitchFamily="2" charset="-122"/>
              <a:cs typeface="楷体" panose="02010609060101010101" pitchFamily="49" charset="-122"/>
            </a:endParaRPr>
          </a:p>
          <a:p>
            <a:pPr algn="l">
              <a:lnSpc>
                <a:spcPct val="125000"/>
              </a:lnSpc>
            </a:pPr>
            <a:r>
              <a:rPr lang="zh-CN" altLang="en-US" sz="2400" b="1" dirty="0">
                <a:latin typeface="宋体" panose="02010600030101010101" pitchFamily="2" charset="-122"/>
                <a:ea typeface="宋体" panose="02010600030101010101" pitchFamily="2" charset="-122"/>
                <a:cs typeface="楷体" panose="02010609060101010101" pitchFamily="49" charset="-122"/>
              </a:rPr>
              <a:t>过</a:t>
            </a:r>
            <a:r>
              <a:rPr lang="zh-CN" altLang="en-US" sz="2400" b="1" dirty="0">
                <a:solidFill>
                  <a:srgbClr val="FF0000"/>
                </a:solidFill>
                <a:latin typeface="宋体" panose="02010600030101010101" pitchFamily="2" charset="-122"/>
                <a:ea typeface="宋体" panose="02010600030101010101" pitchFamily="2" charset="-122"/>
                <a:cs typeface="楷体" panose="02010609060101010101" pitchFamily="49" charset="-122"/>
              </a:rPr>
              <a:t>平坦表面的风运动速度小，压强大；吹过隆起表面的风速度大，压强小。</a:t>
            </a:r>
            <a:r>
              <a:rPr lang="zh-CN" altLang="en-US" sz="2400" b="1" dirty="0">
                <a:latin typeface="宋体" panose="02010600030101010101" pitchFamily="2" charset="-122"/>
                <a:ea typeface="宋体" panose="02010600030101010101" pitchFamily="2" charset="-122"/>
                <a:cs typeface="楷体" panose="02010609060101010101" pitchFamily="49" charset="-122"/>
              </a:rPr>
              <a:t>因此，地面上的风吹进了犬鼠的洞穴，给犬鼠带去了习习凉风。</a:t>
            </a:r>
          </a:p>
        </p:txBody>
      </p:sp>
      <p:grpSp>
        <p:nvGrpSpPr>
          <p:cNvPr id="31" name="组合 30"/>
          <p:cNvGrpSpPr/>
          <p:nvPr/>
        </p:nvGrpSpPr>
        <p:grpSpPr>
          <a:xfrm>
            <a:off x="1498766" y="1449679"/>
            <a:ext cx="2795376" cy="495548"/>
            <a:chOff x="2506980" y="579256"/>
            <a:chExt cx="3958508" cy="495548"/>
          </a:xfrm>
        </p:grpSpPr>
        <p:pic>
          <p:nvPicPr>
            <p:cNvPr id="32"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735"/>
            <a:stretch>
              <a:fillRect/>
            </a:stretch>
          </p:blipFill>
          <p:spPr bwMode="auto">
            <a:xfrm>
              <a:off x="2506980" y="593791"/>
              <a:ext cx="3958508" cy="48101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矩形 32"/>
            <p:cNvSpPr/>
            <p:nvPr/>
          </p:nvSpPr>
          <p:spPr>
            <a:xfrm>
              <a:off x="2593871" y="579256"/>
              <a:ext cx="3871617" cy="460375"/>
            </a:xfrm>
            <a:prstGeom prst="rect">
              <a:avLst/>
            </a:prstGeom>
          </p:spPr>
          <p:txBody>
            <a:bodyPr wrap="square">
              <a:spAutoFit/>
            </a:bodyPr>
            <a:lstStyle/>
            <a:p>
              <a:pPr algn="ctr"/>
              <a:r>
                <a:rPr lang="zh-CN" altLang="en-US" sz="2400" b="1" dirty="0">
                  <a:solidFill>
                    <a:prstClr val="black"/>
                  </a:solidFill>
                  <a:latin typeface="黑体" panose="02010609060101010101" pitchFamily="49" charset="-122"/>
                  <a:ea typeface="黑体" panose="02010609060101010101" pitchFamily="49" charset="-122"/>
                  <a:cs typeface="Times New Roman" panose="02020603050405020304" pitchFamily="18" charset="0"/>
                </a:rPr>
                <a:t>草原犬鼠的洞穴</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78852"/>
                                        </p:tgtEl>
                                        <p:attrNameLst>
                                          <p:attrName>style.visibility</p:attrName>
                                        </p:attrNameLst>
                                      </p:cBhvr>
                                      <p:to>
                                        <p:strVal val="visible"/>
                                      </p:to>
                                    </p:set>
                                    <p:animEffect transition="in" filter="randombar(horizontal)">
                                      <p:cBhvr>
                                        <p:cTn id="11" dur="500"/>
                                        <p:tgtEl>
                                          <p:spTgt spid="7885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1000"/>
                                        <p:tgtEl>
                                          <p:spTgt spid="3"/>
                                        </p:tgtEl>
                                      </p:cBhvr>
                                    </p:animEffect>
                                  </p:childTnLst>
                                </p:cTn>
                              </p:par>
                              <p:par>
                                <p:cTn id="17" presetID="2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par>
                                <p:cTn id="20" presetID="22" presetClass="entr" presetSubtype="8" fill="hold"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wipe(left)">
                                      <p:cBhvr>
                                        <p:cTn id="22" dur="10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up)">
                                      <p:cBhvr>
                                        <p:cTn id="27" dur="500"/>
                                        <p:tgtEl>
                                          <p:spTgt spid="37"/>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500"/>
                                        <p:tgtEl>
                                          <p:spTgt spid="38"/>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wipe(down)">
                                      <p:cBhvr>
                                        <p:cTn id="3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97" name="Picture 2"/>
          <p:cNvPicPr>
            <a:picLocks noChangeAspect="1"/>
          </p:cNvPicPr>
          <p:nvPr/>
        </p:nvPicPr>
        <p:blipFill>
          <a:blip r:embed="rId2"/>
          <a:stretch>
            <a:fillRect/>
          </a:stretch>
        </p:blipFill>
        <p:spPr>
          <a:xfrm>
            <a:off x="5575185" y="1411579"/>
            <a:ext cx="3431655" cy="2375681"/>
          </a:xfrm>
          <a:prstGeom prst="rect">
            <a:avLst/>
          </a:prstGeom>
          <a:ln>
            <a:noFill/>
          </a:ln>
          <a:effectLst>
            <a:softEdge rad="112500"/>
          </a:effectLst>
        </p:spPr>
      </p:pic>
      <p:sp>
        <p:nvSpPr>
          <p:cNvPr id="16388" name="Text Box 3"/>
          <p:cNvSpPr txBox="1"/>
          <p:nvPr/>
        </p:nvSpPr>
        <p:spPr>
          <a:xfrm>
            <a:off x="137636" y="1516512"/>
            <a:ext cx="8869204" cy="4374515"/>
          </a:xfrm>
          <a:prstGeom prst="rect">
            <a:avLst/>
          </a:prstGeom>
          <a:noFill/>
          <a:ln w="9525">
            <a:noFill/>
          </a:ln>
        </p:spPr>
        <p:txBody>
          <a:bodyPr wrap="square">
            <a:spAutoFit/>
          </a:bodyPr>
          <a:lstStyle/>
          <a:p>
            <a:pPr fontAlgn="auto">
              <a:lnSpc>
                <a:spcPts val="3340"/>
              </a:lnSpc>
              <a:spcBef>
                <a:spcPts val="0"/>
              </a:spcBef>
            </a:pP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        1912</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年秋天，“奥林匹克”号正</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3340"/>
              </a:lnSpc>
              <a:spcBef>
                <a:spcPts val="0"/>
              </a:spcBef>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在大海上航行，在距离这艘当时世界</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3340"/>
              </a:lnSpc>
              <a:spcBef>
                <a:spcPts val="0"/>
              </a:spcBef>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上最大远洋轮的</a:t>
            </a:r>
            <a:r>
              <a:rPr lang="en-US" altLang="zh-CN" sz="2400" b="1" dirty="0">
                <a:latin typeface="Times New Roman" panose="02020603050405020304" pitchFamily="18" charset="0"/>
                <a:ea typeface="宋体" panose="02010600030101010101" pitchFamily="2" charset="-122"/>
                <a:cs typeface="Times New Roman" panose="02020603050405020304" pitchFamily="18" charset="0"/>
              </a:rPr>
              <a:t>100</a:t>
            </a: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米处，有一艘比它</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3340"/>
              </a:lnSpc>
              <a:spcBef>
                <a:spcPts val="0"/>
              </a:spcBef>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小得多的铁甲巡洋舰“豪克”号正在向</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3340"/>
              </a:lnSpc>
              <a:spcBef>
                <a:spcPts val="0"/>
              </a:spcBef>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前疾驶，两艘船似乎在比赛，彼此靠</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3340"/>
              </a:lnSpc>
              <a:spcBef>
                <a:spcPts val="0"/>
              </a:spcBef>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得较拢，平行着驶向前方。忽然，正在</a:t>
            </a:r>
            <a:endParaRPr lang="en-US" altLang="zh-CN" sz="2400" b="1" dirty="0">
              <a:latin typeface="Times New Roman" panose="02020603050405020304" pitchFamily="18" charset="0"/>
              <a:ea typeface="宋体" panose="02010600030101010101" pitchFamily="2" charset="-122"/>
              <a:cs typeface="Times New Roman" panose="02020603050405020304" pitchFamily="18" charset="0"/>
            </a:endParaRPr>
          </a:p>
          <a:p>
            <a:pPr fontAlgn="auto">
              <a:lnSpc>
                <a:spcPts val="3340"/>
              </a:lnSpc>
              <a:spcBef>
                <a:spcPts val="0"/>
              </a:spcBef>
            </a:pPr>
            <a:r>
              <a:rPr lang="zh-CN" altLang="en-US" sz="2400" b="1" dirty="0">
                <a:latin typeface="Times New Roman" panose="02020603050405020304" pitchFamily="18" charset="0"/>
                <a:ea typeface="宋体" panose="02010600030101010101" pitchFamily="2" charset="-122"/>
                <a:cs typeface="Times New Roman" panose="02020603050405020304" pitchFamily="18" charset="0"/>
              </a:rPr>
              <a:t>疾驶中的“豪克”号好像被大船吸引似的，一点也不服从舵手的操纵，竟一头向“奥林匹克”号冲去。最后， “豪克”号的船头撞在“奥林匹克”号的船舷上，撞出个大洞，酿成一件重大海难事故。</a:t>
            </a:r>
          </a:p>
        </p:txBody>
      </p:sp>
    </p:spTree>
  </p:cSld>
  <p:clrMapOvr>
    <a:masterClrMapping/>
  </p:clrMapOvr>
  <p:transition spd="slow">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Freeform 4"/>
          <p:cNvSpPr/>
          <p:nvPr/>
        </p:nvSpPr>
        <p:spPr>
          <a:xfrm>
            <a:off x="3607118" y="2090235"/>
            <a:ext cx="1371600" cy="600075"/>
          </a:xfrm>
          <a:custGeom>
            <a:avLst/>
            <a:gdLst>
              <a:gd name="txL" fmla="*/ 0 w 1152"/>
              <a:gd name="txT" fmla="*/ 0 h 504"/>
              <a:gd name="txR" fmla="*/ 1152 w 1152"/>
              <a:gd name="txB" fmla="*/ 504 h 504"/>
            </a:gdLst>
            <a:ahLst/>
            <a:cxnLst>
              <a:cxn ang="0">
                <a:pos x="14288" y="185738"/>
              </a:cxn>
              <a:cxn ang="0">
                <a:pos x="0" y="642938"/>
              </a:cxn>
              <a:cxn ang="0">
                <a:pos x="285750" y="757238"/>
              </a:cxn>
              <a:cxn ang="0">
                <a:pos x="642937" y="800100"/>
              </a:cxn>
              <a:cxn ang="0">
                <a:pos x="1057275" y="771525"/>
              </a:cxn>
              <a:cxn ang="0">
                <a:pos x="1300162" y="700088"/>
              </a:cxn>
              <a:cxn ang="0">
                <a:pos x="1571625" y="571500"/>
              </a:cxn>
              <a:cxn ang="0">
                <a:pos x="1828800" y="385763"/>
              </a:cxn>
              <a:cxn ang="0">
                <a:pos x="1600200" y="228600"/>
              </a:cxn>
              <a:cxn ang="0">
                <a:pos x="1371600" y="128588"/>
              </a:cxn>
              <a:cxn ang="0">
                <a:pos x="1143000" y="42863"/>
              </a:cxn>
              <a:cxn ang="0">
                <a:pos x="900113" y="14288"/>
              </a:cxn>
              <a:cxn ang="0">
                <a:pos x="657225" y="0"/>
              </a:cxn>
              <a:cxn ang="0">
                <a:pos x="300037" y="28575"/>
              </a:cxn>
              <a:cxn ang="0">
                <a:pos x="28575" y="128588"/>
              </a:cxn>
              <a:cxn ang="0">
                <a:pos x="14288" y="185738"/>
              </a:cxn>
            </a:cxnLst>
            <a:rect l="txL" t="txT" r="txR" b="txB"/>
            <a:pathLst>
              <a:path w="1152" h="504">
                <a:moveTo>
                  <a:pt x="9" y="117"/>
                </a:moveTo>
                <a:cubicBezTo>
                  <a:pt x="9" y="228"/>
                  <a:pt x="0" y="294"/>
                  <a:pt x="0" y="405"/>
                </a:cubicBezTo>
                <a:lnTo>
                  <a:pt x="180" y="477"/>
                </a:lnTo>
                <a:lnTo>
                  <a:pt x="405" y="504"/>
                </a:lnTo>
                <a:lnTo>
                  <a:pt x="666" y="486"/>
                </a:lnTo>
                <a:lnTo>
                  <a:pt x="819" y="441"/>
                </a:lnTo>
                <a:lnTo>
                  <a:pt x="990" y="360"/>
                </a:lnTo>
                <a:lnTo>
                  <a:pt x="1152" y="243"/>
                </a:lnTo>
                <a:lnTo>
                  <a:pt x="1008" y="144"/>
                </a:lnTo>
                <a:lnTo>
                  <a:pt x="864" y="81"/>
                </a:lnTo>
                <a:lnTo>
                  <a:pt x="720" y="27"/>
                </a:lnTo>
                <a:lnTo>
                  <a:pt x="567" y="9"/>
                </a:lnTo>
                <a:lnTo>
                  <a:pt x="414" y="0"/>
                </a:lnTo>
                <a:lnTo>
                  <a:pt x="189" y="18"/>
                </a:lnTo>
                <a:lnTo>
                  <a:pt x="18" y="81"/>
                </a:lnTo>
                <a:cubicBezTo>
                  <a:pt x="18" y="81"/>
                  <a:pt x="9" y="117"/>
                  <a:pt x="9" y="117"/>
                </a:cubicBezTo>
                <a:close/>
              </a:path>
            </a:pathLst>
          </a:custGeom>
          <a:solidFill>
            <a:schemeClr val="hlink"/>
          </a:solidFill>
          <a:ln w="28575" cap="flat" cmpd="sng">
            <a:solidFill>
              <a:schemeClr val="tx1"/>
            </a:solidFill>
            <a:prstDash val="solid"/>
            <a:round/>
            <a:headEnd type="none" w="med" len="med"/>
            <a:tailEnd type="none" w="med" len="med"/>
          </a:ln>
        </p:spPr>
        <p:txBody>
          <a:bodyPr/>
          <a:lstStyle/>
          <a:p>
            <a:endParaRPr lang="zh-CN" altLang="en-US" sz="1350" dirty="0">
              <a:latin typeface="Arial" panose="020B0604020202020204" pitchFamily="34" charset="0"/>
              <a:ea typeface="宋体" panose="02010600030101010101" pitchFamily="2" charset="-122"/>
            </a:endParaRPr>
          </a:p>
        </p:txBody>
      </p:sp>
      <p:sp>
        <p:nvSpPr>
          <p:cNvPr id="36869" name="Freeform 5"/>
          <p:cNvSpPr/>
          <p:nvPr/>
        </p:nvSpPr>
        <p:spPr>
          <a:xfrm>
            <a:off x="3607118" y="3278479"/>
            <a:ext cx="1026319" cy="377429"/>
          </a:xfrm>
          <a:custGeom>
            <a:avLst/>
            <a:gdLst>
              <a:gd name="txL" fmla="*/ 0 w 1152"/>
              <a:gd name="txT" fmla="*/ 0 h 504"/>
              <a:gd name="txR" fmla="*/ 1152 w 1152"/>
              <a:gd name="txB" fmla="*/ 504 h 504"/>
            </a:gdLst>
            <a:ahLst/>
            <a:cxnLst>
              <a:cxn ang="0">
                <a:pos x="10691" y="116823"/>
              </a:cxn>
              <a:cxn ang="0">
                <a:pos x="0" y="404388"/>
              </a:cxn>
              <a:cxn ang="0">
                <a:pos x="213816" y="476279"/>
              </a:cxn>
              <a:cxn ang="0">
                <a:pos x="481087" y="503238"/>
              </a:cxn>
              <a:cxn ang="0">
                <a:pos x="791121" y="485265"/>
              </a:cxn>
              <a:cxn ang="0">
                <a:pos x="972865" y="440333"/>
              </a:cxn>
              <a:cxn ang="0">
                <a:pos x="1175990" y="359456"/>
              </a:cxn>
              <a:cxn ang="0">
                <a:pos x="1368425" y="242633"/>
              </a:cxn>
              <a:cxn ang="0">
                <a:pos x="1197372" y="143782"/>
              </a:cxn>
              <a:cxn ang="0">
                <a:pos x="1026319" y="80878"/>
              </a:cxn>
              <a:cxn ang="0">
                <a:pos x="855266" y="26959"/>
              </a:cxn>
              <a:cxn ang="0">
                <a:pos x="673522" y="8986"/>
              </a:cxn>
              <a:cxn ang="0">
                <a:pos x="491778" y="0"/>
              </a:cxn>
              <a:cxn ang="0">
                <a:pos x="224507" y="17973"/>
              </a:cxn>
              <a:cxn ang="0">
                <a:pos x="21382" y="80878"/>
              </a:cxn>
              <a:cxn ang="0">
                <a:pos x="10691" y="116823"/>
              </a:cxn>
            </a:cxnLst>
            <a:rect l="txL" t="txT" r="txR" b="txB"/>
            <a:pathLst>
              <a:path w="1152" h="504">
                <a:moveTo>
                  <a:pt x="9" y="117"/>
                </a:moveTo>
                <a:cubicBezTo>
                  <a:pt x="9" y="228"/>
                  <a:pt x="0" y="294"/>
                  <a:pt x="0" y="405"/>
                </a:cubicBezTo>
                <a:lnTo>
                  <a:pt x="180" y="477"/>
                </a:lnTo>
                <a:lnTo>
                  <a:pt x="405" y="504"/>
                </a:lnTo>
                <a:lnTo>
                  <a:pt x="666" y="486"/>
                </a:lnTo>
                <a:lnTo>
                  <a:pt x="819" y="441"/>
                </a:lnTo>
                <a:lnTo>
                  <a:pt x="990" y="360"/>
                </a:lnTo>
                <a:lnTo>
                  <a:pt x="1152" y="243"/>
                </a:lnTo>
                <a:lnTo>
                  <a:pt x="1008" y="144"/>
                </a:lnTo>
                <a:lnTo>
                  <a:pt x="864" y="81"/>
                </a:lnTo>
                <a:lnTo>
                  <a:pt x="720" y="27"/>
                </a:lnTo>
                <a:lnTo>
                  <a:pt x="567" y="9"/>
                </a:lnTo>
                <a:lnTo>
                  <a:pt x="414" y="0"/>
                </a:lnTo>
                <a:lnTo>
                  <a:pt x="189" y="18"/>
                </a:lnTo>
                <a:lnTo>
                  <a:pt x="18" y="81"/>
                </a:lnTo>
                <a:cubicBezTo>
                  <a:pt x="18" y="81"/>
                  <a:pt x="9" y="117"/>
                  <a:pt x="9" y="117"/>
                </a:cubicBezTo>
                <a:close/>
              </a:path>
            </a:pathLst>
          </a:custGeom>
          <a:solidFill>
            <a:schemeClr val="hlink"/>
          </a:solidFill>
          <a:ln w="28575" cap="flat" cmpd="sng">
            <a:solidFill>
              <a:schemeClr val="tx1"/>
            </a:solidFill>
            <a:prstDash val="solid"/>
            <a:round/>
            <a:headEnd type="none" w="med" len="med"/>
            <a:tailEnd type="none" w="med" len="med"/>
          </a:ln>
        </p:spPr>
        <p:txBody>
          <a:bodyPr/>
          <a:lstStyle/>
          <a:p>
            <a:endParaRPr lang="zh-CN" altLang="en-US" sz="1350" dirty="0">
              <a:latin typeface="Arial" panose="020B0604020202020204" pitchFamily="34" charset="0"/>
              <a:ea typeface="宋体" panose="02010600030101010101" pitchFamily="2" charset="-122"/>
            </a:endParaRPr>
          </a:p>
        </p:txBody>
      </p:sp>
      <p:grpSp>
        <p:nvGrpSpPr>
          <p:cNvPr id="2" name="Group 6"/>
          <p:cNvGrpSpPr/>
          <p:nvPr/>
        </p:nvGrpSpPr>
        <p:grpSpPr>
          <a:xfrm>
            <a:off x="2905840" y="1981888"/>
            <a:ext cx="3681413" cy="2018109"/>
            <a:chOff x="1513" y="720"/>
            <a:chExt cx="3092" cy="1695"/>
          </a:xfrm>
        </p:grpSpPr>
        <p:sp>
          <p:nvSpPr>
            <p:cNvPr id="17418" name="Freeform 7"/>
            <p:cNvSpPr/>
            <p:nvPr/>
          </p:nvSpPr>
          <p:spPr>
            <a:xfrm>
              <a:off x="1611" y="909"/>
              <a:ext cx="2943" cy="485"/>
            </a:xfrm>
            <a:custGeom>
              <a:avLst/>
              <a:gdLst>
                <a:gd name="txL" fmla="*/ 0 w 2943"/>
                <a:gd name="txT" fmla="*/ 0 h 485"/>
                <a:gd name="txR" fmla="*/ 2943 w 2943"/>
                <a:gd name="txB" fmla="*/ 485 h 485"/>
              </a:gdLst>
              <a:ahLst/>
              <a:cxnLst>
                <a:cxn ang="0">
                  <a:pos x="0" y="387"/>
                </a:cxn>
                <a:cxn ang="0">
                  <a:pos x="117" y="414"/>
                </a:cxn>
                <a:cxn ang="0">
                  <a:pos x="477" y="450"/>
                </a:cxn>
                <a:cxn ang="0">
                  <a:pos x="933" y="483"/>
                </a:cxn>
                <a:cxn ang="0">
                  <a:pos x="1377" y="441"/>
                </a:cxn>
                <a:cxn ang="0">
                  <a:pos x="1656" y="297"/>
                </a:cxn>
                <a:cxn ang="0">
                  <a:pos x="1998" y="135"/>
                </a:cxn>
                <a:cxn ang="0">
                  <a:pos x="2520" y="45"/>
                </a:cxn>
                <a:cxn ang="0">
                  <a:pos x="2943" y="0"/>
                </a:cxn>
              </a:cxnLst>
              <a:rect l="txL" t="txT" r="txR" b="txB"/>
              <a:pathLst>
                <a:path w="2943" h="485">
                  <a:moveTo>
                    <a:pt x="0" y="387"/>
                  </a:moveTo>
                  <a:cubicBezTo>
                    <a:pt x="19" y="391"/>
                    <a:pt x="38" y="404"/>
                    <a:pt x="117" y="414"/>
                  </a:cubicBezTo>
                  <a:cubicBezTo>
                    <a:pt x="196" y="424"/>
                    <a:pt x="341" y="439"/>
                    <a:pt x="477" y="450"/>
                  </a:cubicBezTo>
                  <a:cubicBezTo>
                    <a:pt x="613" y="461"/>
                    <a:pt x="783" y="485"/>
                    <a:pt x="933" y="483"/>
                  </a:cubicBezTo>
                  <a:cubicBezTo>
                    <a:pt x="1083" y="481"/>
                    <a:pt x="1257" y="472"/>
                    <a:pt x="1377" y="441"/>
                  </a:cubicBezTo>
                  <a:cubicBezTo>
                    <a:pt x="1497" y="410"/>
                    <a:pt x="1553" y="348"/>
                    <a:pt x="1656" y="297"/>
                  </a:cubicBezTo>
                  <a:cubicBezTo>
                    <a:pt x="1759" y="246"/>
                    <a:pt x="1854" y="177"/>
                    <a:pt x="1998" y="135"/>
                  </a:cubicBezTo>
                  <a:cubicBezTo>
                    <a:pt x="2142" y="93"/>
                    <a:pt x="2363" y="67"/>
                    <a:pt x="2520" y="45"/>
                  </a:cubicBezTo>
                  <a:cubicBezTo>
                    <a:pt x="2677" y="23"/>
                    <a:pt x="2855" y="9"/>
                    <a:pt x="2943" y="0"/>
                  </a:cubicBezTo>
                </a:path>
              </a:pathLst>
            </a:custGeom>
            <a:noFill/>
            <a:ln w="28575" cap="flat" cmpd="sng">
              <a:solidFill>
                <a:schemeClr val="tx1"/>
              </a:solidFill>
              <a:prstDash val="dash"/>
              <a:round/>
              <a:headEnd type="triangle" w="med" len="med"/>
              <a:tailEnd type="none" w="med" len="med"/>
            </a:ln>
          </p:spPr>
          <p:txBody>
            <a:bodyPr/>
            <a:lstStyle/>
            <a:p>
              <a:endParaRPr lang="zh-CN" altLang="en-US" sz="1350" dirty="0">
                <a:latin typeface="Arial" panose="020B0604020202020204" pitchFamily="34" charset="0"/>
                <a:ea typeface="宋体" panose="02010600030101010101" pitchFamily="2" charset="-122"/>
              </a:endParaRPr>
            </a:p>
          </p:txBody>
        </p:sp>
        <p:sp>
          <p:nvSpPr>
            <p:cNvPr id="17419" name="Freeform 8"/>
            <p:cNvSpPr/>
            <p:nvPr/>
          </p:nvSpPr>
          <p:spPr>
            <a:xfrm>
              <a:off x="1584" y="1215"/>
              <a:ext cx="2979" cy="247"/>
            </a:xfrm>
            <a:custGeom>
              <a:avLst/>
              <a:gdLst>
                <a:gd name="txL" fmla="*/ 0 w 2979"/>
                <a:gd name="txT" fmla="*/ 0 h 247"/>
                <a:gd name="txR" fmla="*/ 2979 w 2979"/>
                <a:gd name="txB" fmla="*/ 247 h 247"/>
              </a:gdLst>
              <a:ahLst/>
              <a:cxnLst>
                <a:cxn ang="0">
                  <a:pos x="0" y="207"/>
                </a:cxn>
                <a:cxn ang="0">
                  <a:pos x="384" y="225"/>
                </a:cxn>
                <a:cxn ang="0">
                  <a:pos x="864" y="243"/>
                </a:cxn>
                <a:cxn ang="0">
                  <a:pos x="1287" y="243"/>
                </a:cxn>
                <a:cxn ang="0">
                  <a:pos x="1647" y="216"/>
                </a:cxn>
                <a:cxn ang="0">
                  <a:pos x="2025" y="108"/>
                </a:cxn>
                <a:cxn ang="0">
                  <a:pos x="2421" y="18"/>
                </a:cxn>
                <a:cxn ang="0">
                  <a:pos x="2979" y="0"/>
                </a:cxn>
              </a:cxnLst>
              <a:rect l="txL" t="txT" r="txR" b="txB"/>
              <a:pathLst>
                <a:path w="2979" h="247">
                  <a:moveTo>
                    <a:pt x="0" y="207"/>
                  </a:moveTo>
                  <a:cubicBezTo>
                    <a:pt x="64" y="209"/>
                    <a:pt x="240" y="219"/>
                    <a:pt x="384" y="225"/>
                  </a:cubicBezTo>
                  <a:cubicBezTo>
                    <a:pt x="528" y="231"/>
                    <a:pt x="714" y="240"/>
                    <a:pt x="864" y="243"/>
                  </a:cubicBezTo>
                  <a:cubicBezTo>
                    <a:pt x="1014" y="246"/>
                    <a:pt x="1157" y="247"/>
                    <a:pt x="1287" y="243"/>
                  </a:cubicBezTo>
                  <a:cubicBezTo>
                    <a:pt x="1417" y="239"/>
                    <a:pt x="1524" y="239"/>
                    <a:pt x="1647" y="216"/>
                  </a:cubicBezTo>
                  <a:cubicBezTo>
                    <a:pt x="1770" y="193"/>
                    <a:pt x="1896" y="141"/>
                    <a:pt x="2025" y="108"/>
                  </a:cubicBezTo>
                  <a:cubicBezTo>
                    <a:pt x="2154" y="75"/>
                    <a:pt x="2262" y="36"/>
                    <a:pt x="2421" y="18"/>
                  </a:cubicBezTo>
                  <a:cubicBezTo>
                    <a:pt x="2580" y="0"/>
                    <a:pt x="2863" y="4"/>
                    <a:pt x="2979" y="0"/>
                  </a:cubicBezTo>
                </a:path>
              </a:pathLst>
            </a:custGeom>
            <a:noFill/>
            <a:ln w="28575" cap="flat" cmpd="sng">
              <a:solidFill>
                <a:schemeClr val="tx1"/>
              </a:solidFill>
              <a:prstDash val="dash"/>
              <a:round/>
              <a:headEnd type="triangle" w="med" len="med"/>
              <a:tailEnd type="none" w="med" len="med"/>
            </a:ln>
          </p:spPr>
          <p:txBody>
            <a:bodyPr/>
            <a:lstStyle/>
            <a:p>
              <a:endParaRPr lang="zh-CN" altLang="en-US" sz="1350" dirty="0">
                <a:latin typeface="Arial" panose="020B0604020202020204" pitchFamily="34" charset="0"/>
                <a:ea typeface="宋体" panose="02010600030101010101" pitchFamily="2" charset="-122"/>
              </a:endParaRPr>
            </a:p>
          </p:txBody>
        </p:sp>
        <p:sp>
          <p:nvSpPr>
            <p:cNvPr id="17420" name="Freeform 9"/>
            <p:cNvSpPr/>
            <p:nvPr/>
          </p:nvSpPr>
          <p:spPr>
            <a:xfrm>
              <a:off x="1611" y="1476"/>
              <a:ext cx="2925" cy="72"/>
            </a:xfrm>
            <a:custGeom>
              <a:avLst/>
              <a:gdLst>
                <a:gd name="txL" fmla="*/ 0 w 2925"/>
                <a:gd name="txT" fmla="*/ 0 h 72"/>
                <a:gd name="txR" fmla="*/ 2925 w 2925"/>
                <a:gd name="txB" fmla="*/ 72 h 72"/>
              </a:gdLst>
              <a:ahLst/>
              <a:cxnLst>
                <a:cxn ang="0">
                  <a:pos x="0" y="72"/>
                </a:cxn>
                <a:cxn ang="0">
                  <a:pos x="453" y="60"/>
                </a:cxn>
                <a:cxn ang="0">
                  <a:pos x="933" y="60"/>
                </a:cxn>
                <a:cxn ang="0">
                  <a:pos x="1365" y="60"/>
                </a:cxn>
                <a:cxn ang="0">
                  <a:pos x="1701" y="60"/>
                </a:cxn>
                <a:cxn ang="0">
                  <a:pos x="2097" y="45"/>
                </a:cxn>
                <a:cxn ang="0">
                  <a:pos x="2466" y="27"/>
                </a:cxn>
                <a:cxn ang="0">
                  <a:pos x="2925" y="0"/>
                </a:cxn>
              </a:cxnLst>
              <a:rect l="txL" t="txT" r="txR" b="txB"/>
              <a:pathLst>
                <a:path w="2925" h="72">
                  <a:moveTo>
                    <a:pt x="0" y="72"/>
                  </a:moveTo>
                  <a:cubicBezTo>
                    <a:pt x="75" y="69"/>
                    <a:pt x="298" y="62"/>
                    <a:pt x="453" y="60"/>
                  </a:cubicBezTo>
                  <a:cubicBezTo>
                    <a:pt x="608" y="58"/>
                    <a:pt x="781" y="60"/>
                    <a:pt x="933" y="60"/>
                  </a:cubicBezTo>
                  <a:cubicBezTo>
                    <a:pt x="1085" y="60"/>
                    <a:pt x="1237" y="60"/>
                    <a:pt x="1365" y="60"/>
                  </a:cubicBezTo>
                  <a:cubicBezTo>
                    <a:pt x="1493" y="60"/>
                    <a:pt x="1579" y="62"/>
                    <a:pt x="1701" y="60"/>
                  </a:cubicBezTo>
                  <a:cubicBezTo>
                    <a:pt x="1823" y="58"/>
                    <a:pt x="1970" y="50"/>
                    <a:pt x="2097" y="45"/>
                  </a:cubicBezTo>
                  <a:cubicBezTo>
                    <a:pt x="2224" y="40"/>
                    <a:pt x="2328" y="34"/>
                    <a:pt x="2466" y="27"/>
                  </a:cubicBezTo>
                  <a:cubicBezTo>
                    <a:pt x="2604" y="20"/>
                    <a:pt x="2830" y="6"/>
                    <a:pt x="2925" y="0"/>
                  </a:cubicBezTo>
                </a:path>
              </a:pathLst>
            </a:custGeom>
            <a:noFill/>
            <a:ln w="28575" cap="flat" cmpd="sng">
              <a:solidFill>
                <a:schemeClr val="tx1"/>
              </a:solidFill>
              <a:prstDash val="dash"/>
              <a:round/>
              <a:headEnd type="triangle" w="med" len="med"/>
              <a:tailEnd type="none" w="med" len="med"/>
            </a:ln>
          </p:spPr>
          <p:txBody>
            <a:bodyPr/>
            <a:lstStyle/>
            <a:p>
              <a:endParaRPr lang="zh-CN" altLang="en-US" sz="1350" dirty="0">
                <a:latin typeface="Arial" panose="020B0604020202020204" pitchFamily="34" charset="0"/>
                <a:ea typeface="宋体" panose="02010600030101010101" pitchFamily="2" charset="-122"/>
              </a:endParaRPr>
            </a:p>
          </p:txBody>
        </p:sp>
        <p:sp>
          <p:nvSpPr>
            <p:cNvPr id="17421" name="Freeform 10"/>
            <p:cNvSpPr/>
            <p:nvPr/>
          </p:nvSpPr>
          <p:spPr>
            <a:xfrm>
              <a:off x="1513" y="1620"/>
              <a:ext cx="3050" cy="157"/>
            </a:xfrm>
            <a:custGeom>
              <a:avLst/>
              <a:gdLst>
                <a:gd name="txL" fmla="*/ 0 w 3050"/>
                <a:gd name="txT" fmla="*/ 0 h 157"/>
                <a:gd name="txR" fmla="*/ 3050 w 3050"/>
                <a:gd name="txB" fmla="*/ 157 h 157"/>
              </a:gdLst>
              <a:ahLst/>
              <a:cxnLst>
                <a:cxn ang="0">
                  <a:pos x="35" y="45"/>
                </a:cxn>
                <a:cxn ang="0">
                  <a:pos x="62" y="54"/>
                </a:cxn>
                <a:cxn ang="0">
                  <a:pos x="407" y="12"/>
                </a:cxn>
                <a:cxn ang="0">
                  <a:pos x="908" y="0"/>
                </a:cxn>
                <a:cxn ang="0">
                  <a:pos x="1319" y="12"/>
                </a:cxn>
                <a:cxn ang="0">
                  <a:pos x="1655" y="12"/>
                </a:cxn>
                <a:cxn ang="0">
                  <a:pos x="2069" y="81"/>
                </a:cxn>
                <a:cxn ang="0">
                  <a:pos x="2510" y="153"/>
                </a:cxn>
                <a:cxn ang="0">
                  <a:pos x="3050" y="108"/>
                </a:cxn>
              </a:cxnLst>
              <a:rect l="txL" t="txT" r="txR" b="txB"/>
              <a:pathLst>
                <a:path w="3050" h="157">
                  <a:moveTo>
                    <a:pt x="35" y="45"/>
                  </a:moveTo>
                  <a:cubicBezTo>
                    <a:pt x="39" y="45"/>
                    <a:pt x="0" y="59"/>
                    <a:pt x="62" y="54"/>
                  </a:cubicBezTo>
                  <a:cubicBezTo>
                    <a:pt x="124" y="49"/>
                    <a:pt x="266" y="21"/>
                    <a:pt x="407" y="12"/>
                  </a:cubicBezTo>
                  <a:cubicBezTo>
                    <a:pt x="548" y="3"/>
                    <a:pt x="756" y="0"/>
                    <a:pt x="908" y="0"/>
                  </a:cubicBezTo>
                  <a:cubicBezTo>
                    <a:pt x="1060" y="0"/>
                    <a:pt x="1195" y="10"/>
                    <a:pt x="1319" y="12"/>
                  </a:cubicBezTo>
                  <a:cubicBezTo>
                    <a:pt x="1443" y="14"/>
                    <a:pt x="1530" y="1"/>
                    <a:pt x="1655" y="12"/>
                  </a:cubicBezTo>
                  <a:cubicBezTo>
                    <a:pt x="1780" y="23"/>
                    <a:pt x="1927" y="58"/>
                    <a:pt x="2069" y="81"/>
                  </a:cubicBezTo>
                  <a:cubicBezTo>
                    <a:pt x="2211" y="104"/>
                    <a:pt x="2347" y="149"/>
                    <a:pt x="2510" y="153"/>
                  </a:cubicBezTo>
                  <a:cubicBezTo>
                    <a:pt x="2673" y="157"/>
                    <a:pt x="2938" y="117"/>
                    <a:pt x="3050" y="108"/>
                  </a:cubicBezTo>
                </a:path>
              </a:pathLst>
            </a:custGeom>
            <a:noFill/>
            <a:ln w="28575" cap="flat" cmpd="sng">
              <a:solidFill>
                <a:schemeClr val="tx1"/>
              </a:solidFill>
              <a:prstDash val="dash"/>
              <a:round/>
              <a:headEnd type="triangle" w="med" len="med"/>
              <a:tailEnd type="none" w="med" len="med"/>
            </a:ln>
          </p:spPr>
          <p:txBody>
            <a:bodyPr/>
            <a:lstStyle/>
            <a:p>
              <a:endParaRPr lang="zh-CN" altLang="en-US" sz="1350" dirty="0">
                <a:latin typeface="Arial" panose="020B0604020202020204" pitchFamily="34" charset="0"/>
                <a:ea typeface="宋体" panose="02010600030101010101" pitchFamily="2" charset="-122"/>
              </a:endParaRPr>
            </a:p>
          </p:txBody>
        </p:sp>
        <p:sp>
          <p:nvSpPr>
            <p:cNvPr id="17422" name="Freeform 11"/>
            <p:cNvSpPr/>
            <p:nvPr/>
          </p:nvSpPr>
          <p:spPr>
            <a:xfrm>
              <a:off x="1584" y="1698"/>
              <a:ext cx="2988" cy="357"/>
            </a:xfrm>
            <a:custGeom>
              <a:avLst/>
              <a:gdLst>
                <a:gd name="txL" fmla="*/ 0 w 2988"/>
                <a:gd name="txT" fmla="*/ 0 h 357"/>
                <a:gd name="txR" fmla="*/ 2988 w 2988"/>
                <a:gd name="txB" fmla="*/ 357 h 357"/>
              </a:gdLst>
              <a:ahLst/>
              <a:cxnLst>
                <a:cxn ang="0">
                  <a:pos x="0" y="138"/>
                </a:cxn>
                <a:cxn ang="0">
                  <a:pos x="396" y="39"/>
                </a:cxn>
                <a:cxn ang="0">
                  <a:pos x="846" y="3"/>
                </a:cxn>
                <a:cxn ang="0">
                  <a:pos x="1296" y="21"/>
                </a:cxn>
                <a:cxn ang="0">
                  <a:pos x="1602" y="75"/>
                </a:cxn>
                <a:cxn ang="0">
                  <a:pos x="2052" y="273"/>
                </a:cxn>
                <a:cxn ang="0">
                  <a:pos x="2520" y="345"/>
                </a:cxn>
                <a:cxn ang="0">
                  <a:pos x="2988" y="345"/>
                </a:cxn>
              </a:cxnLst>
              <a:rect l="txL" t="txT" r="txR" b="txB"/>
              <a:pathLst>
                <a:path w="2988" h="357">
                  <a:moveTo>
                    <a:pt x="0" y="138"/>
                  </a:moveTo>
                  <a:cubicBezTo>
                    <a:pt x="66" y="122"/>
                    <a:pt x="255" y="61"/>
                    <a:pt x="396" y="39"/>
                  </a:cubicBezTo>
                  <a:cubicBezTo>
                    <a:pt x="537" y="17"/>
                    <a:pt x="696" y="6"/>
                    <a:pt x="846" y="3"/>
                  </a:cubicBezTo>
                  <a:cubicBezTo>
                    <a:pt x="996" y="0"/>
                    <a:pt x="1170" y="9"/>
                    <a:pt x="1296" y="21"/>
                  </a:cubicBezTo>
                  <a:cubicBezTo>
                    <a:pt x="1422" y="33"/>
                    <a:pt x="1476" y="33"/>
                    <a:pt x="1602" y="75"/>
                  </a:cubicBezTo>
                  <a:cubicBezTo>
                    <a:pt x="1728" y="117"/>
                    <a:pt x="1899" y="228"/>
                    <a:pt x="2052" y="273"/>
                  </a:cubicBezTo>
                  <a:cubicBezTo>
                    <a:pt x="2205" y="318"/>
                    <a:pt x="2364" y="333"/>
                    <a:pt x="2520" y="345"/>
                  </a:cubicBezTo>
                  <a:cubicBezTo>
                    <a:pt x="2676" y="357"/>
                    <a:pt x="2891" y="345"/>
                    <a:pt x="2988" y="345"/>
                  </a:cubicBezTo>
                </a:path>
              </a:pathLst>
            </a:custGeom>
            <a:noFill/>
            <a:ln w="28575" cap="flat" cmpd="sng">
              <a:solidFill>
                <a:schemeClr val="tx1"/>
              </a:solidFill>
              <a:prstDash val="dash"/>
              <a:round/>
              <a:headEnd type="triangle" w="med" len="med"/>
              <a:tailEnd type="none" w="med" len="med"/>
            </a:ln>
          </p:spPr>
          <p:txBody>
            <a:bodyPr/>
            <a:lstStyle/>
            <a:p>
              <a:endParaRPr lang="zh-CN" altLang="en-US" sz="1350" dirty="0">
                <a:latin typeface="Arial" panose="020B0604020202020204" pitchFamily="34" charset="0"/>
                <a:ea typeface="宋体" panose="02010600030101010101" pitchFamily="2" charset="-122"/>
              </a:endParaRPr>
            </a:p>
          </p:txBody>
        </p:sp>
        <p:sp>
          <p:nvSpPr>
            <p:cNvPr id="17423" name="Freeform 12"/>
            <p:cNvSpPr/>
            <p:nvPr/>
          </p:nvSpPr>
          <p:spPr>
            <a:xfrm>
              <a:off x="1680" y="2256"/>
              <a:ext cx="2925" cy="159"/>
            </a:xfrm>
            <a:custGeom>
              <a:avLst/>
              <a:gdLst>
                <a:gd name="txL" fmla="*/ 0 w 2925"/>
                <a:gd name="txT" fmla="*/ 0 h 159"/>
                <a:gd name="txR" fmla="*/ 2925 w 2925"/>
                <a:gd name="txB" fmla="*/ 159 h 159"/>
              </a:gdLst>
              <a:ahLst/>
              <a:cxnLst>
                <a:cxn ang="0">
                  <a:pos x="0" y="84"/>
                </a:cxn>
                <a:cxn ang="0">
                  <a:pos x="360" y="138"/>
                </a:cxn>
                <a:cxn ang="0">
                  <a:pos x="729" y="156"/>
                </a:cxn>
                <a:cxn ang="0">
                  <a:pos x="1188" y="120"/>
                </a:cxn>
                <a:cxn ang="0">
                  <a:pos x="1647" y="39"/>
                </a:cxn>
                <a:cxn ang="0">
                  <a:pos x="2106" y="3"/>
                </a:cxn>
                <a:cxn ang="0">
                  <a:pos x="2493" y="21"/>
                </a:cxn>
                <a:cxn ang="0">
                  <a:pos x="2925" y="30"/>
                </a:cxn>
              </a:cxnLst>
              <a:rect l="txL" t="txT" r="txR" b="txB"/>
              <a:pathLst>
                <a:path w="2925" h="159">
                  <a:moveTo>
                    <a:pt x="0" y="84"/>
                  </a:moveTo>
                  <a:cubicBezTo>
                    <a:pt x="58" y="93"/>
                    <a:pt x="239" y="126"/>
                    <a:pt x="360" y="138"/>
                  </a:cubicBezTo>
                  <a:cubicBezTo>
                    <a:pt x="481" y="150"/>
                    <a:pt x="591" y="159"/>
                    <a:pt x="729" y="156"/>
                  </a:cubicBezTo>
                  <a:cubicBezTo>
                    <a:pt x="867" y="153"/>
                    <a:pt x="1035" y="139"/>
                    <a:pt x="1188" y="120"/>
                  </a:cubicBezTo>
                  <a:cubicBezTo>
                    <a:pt x="1341" y="101"/>
                    <a:pt x="1494" y="58"/>
                    <a:pt x="1647" y="39"/>
                  </a:cubicBezTo>
                  <a:cubicBezTo>
                    <a:pt x="1800" y="20"/>
                    <a:pt x="1965" y="6"/>
                    <a:pt x="2106" y="3"/>
                  </a:cubicBezTo>
                  <a:cubicBezTo>
                    <a:pt x="2247" y="0"/>
                    <a:pt x="2357" y="17"/>
                    <a:pt x="2493" y="21"/>
                  </a:cubicBezTo>
                  <a:cubicBezTo>
                    <a:pt x="2629" y="25"/>
                    <a:pt x="2835" y="28"/>
                    <a:pt x="2925" y="30"/>
                  </a:cubicBezTo>
                </a:path>
              </a:pathLst>
            </a:custGeom>
            <a:noFill/>
            <a:ln w="28575" cap="flat" cmpd="sng">
              <a:solidFill>
                <a:schemeClr val="tx1"/>
              </a:solidFill>
              <a:prstDash val="dash"/>
              <a:round/>
              <a:headEnd type="triangle" w="med" len="med"/>
              <a:tailEnd type="none" w="med" len="med"/>
            </a:ln>
          </p:spPr>
          <p:txBody>
            <a:bodyPr/>
            <a:lstStyle/>
            <a:p>
              <a:endParaRPr lang="zh-CN" altLang="en-US" sz="1350" dirty="0">
                <a:latin typeface="Arial" panose="020B0604020202020204" pitchFamily="34" charset="0"/>
                <a:ea typeface="宋体" panose="02010600030101010101" pitchFamily="2" charset="-122"/>
              </a:endParaRPr>
            </a:p>
          </p:txBody>
        </p:sp>
        <p:sp>
          <p:nvSpPr>
            <p:cNvPr id="17424" name="Freeform 13"/>
            <p:cNvSpPr/>
            <p:nvPr/>
          </p:nvSpPr>
          <p:spPr>
            <a:xfrm>
              <a:off x="1755" y="720"/>
              <a:ext cx="2736" cy="74"/>
            </a:xfrm>
            <a:custGeom>
              <a:avLst/>
              <a:gdLst>
                <a:gd name="txL" fmla="*/ 0 w 2736"/>
                <a:gd name="txT" fmla="*/ 0 h 74"/>
                <a:gd name="txR" fmla="*/ 2736 w 2736"/>
                <a:gd name="txB" fmla="*/ 74 h 74"/>
              </a:gdLst>
              <a:ahLst/>
              <a:cxnLst>
                <a:cxn ang="0">
                  <a:pos x="0" y="0"/>
                </a:cxn>
                <a:cxn ang="0">
                  <a:pos x="621" y="12"/>
                </a:cxn>
                <a:cxn ang="0">
                  <a:pos x="1125" y="21"/>
                </a:cxn>
                <a:cxn ang="0">
                  <a:pos x="1611" y="66"/>
                </a:cxn>
                <a:cxn ang="0">
                  <a:pos x="1962" y="72"/>
                </a:cxn>
                <a:cxn ang="0">
                  <a:pos x="2376" y="57"/>
                </a:cxn>
                <a:cxn ang="0">
                  <a:pos x="2736" y="18"/>
                </a:cxn>
              </a:cxnLst>
              <a:rect l="txL" t="txT" r="txR" b="txB"/>
              <a:pathLst>
                <a:path w="2736" h="74">
                  <a:moveTo>
                    <a:pt x="0" y="0"/>
                  </a:moveTo>
                  <a:cubicBezTo>
                    <a:pt x="103" y="3"/>
                    <a:pt x="434" y="9"/>
                    <a:pt x="621" y="12"/>
                  </a:cubicBezTo>
                  <a:cubicBezTo>
                    <a:pt x="808" y="15"/>
                    <a:pt x="960" y="12"/>
                    <a:pt x="1125" y="21"/>
                  </a:cubicBezTo>
                  <a:cubicBezTo>
                    <a:pt x="1290" y="30"/>
                    <a:pt x="1472" y="58"/>
                    <a:pt x="1611" y="66"/>
                  </a:cubicBezTo>
                  <a:cubicBezTo>
                    <a:pt x="1750" y="74"/>
                    <a:pt x="1835" y="73"/>
                    <a:pt x="1962" y="72"/>
                  </a:cubicBezTo>
                  <a:cubicBezTo>
                    <a:pt x="2089" y="71"/>
                    <a:pt x="2247" y="66"/>
                    <a:pt x="2376" y="57"/>
                  </a:cubicBezTo>
                  <a:cubicBezTo>
                    <a:pt x="2505" y="48"/>
                    <a:pt x="2661" y="26"/>
                    <a:pt x="2736" y="18"/>
                  </a:cubicBezTo>
                </a:path>
              </a:pathLst>
            </a:custGeom>
            <a:noFill/>
            <a:ln w="28575" cap="flat" cmpd="sng">
              <a:solidFill>
                <a:schemeClr val="tx1"/>
              </a:solidFill>
              <a:prstDash val="dash"/>
              <a:round/>
              <a:headEnd type="triangle" w="med" len="med"/>
              <a:tailEnd type="none" w="med" len="med"/>
            </a:ln>
          </p:spPr>
          <p:txBody>
            <a:bodyPr/>
            <a:lstStyle/>
            <a:p>
              <a:endParaRPr lang="zh-CN" altLang="en-US" sz="1350" dirty="0">
                <a:latin typeface="Arial" panose="020B0604020202020204" pitchFamily="34" charset="0"/>
                <a:ea typeface="宋体" panose="02010600030101010101" pitchFamily="2" charset="-122"/>
              </a:endParaRPr>
            </a:p>
          </p:txBody>
        </p:sp>
      </p:grpSp>
      <p:sp>
        <p:nvSpPr>
          <p:cNvPr id="36878" name="AutoShape 14"/>
          <p:cNvSpPr/>
          <p:nvPr/>
        </p:nvSpPr>
        <p:spPr>
          <a:xfrm>
            <a:off x="3972640" y="1518735"/>
            <a:ext cx="228600" cy="571500"/>
          </a:xfrm>
          <a:prstGeom prst="downArrow">
            <a:avLst>
              <a:gd name="adj1" fmla="val 50000"/>
              <a:gd name="adj2" fmla="val 62500"/>
            </a:avLst>
          </a:prstGeom>
          <a:solidFill>
            <a:schemeClr val="accent1"/>
          </a:solidFill>
          <a:ln w="9525" cap="flat" cmpd="sng">
            <a:solidFill>
              <a:schemeClr val="tx1"/>
            </a:solidFill>
            <a:prstDash val="solid"/>
            <a:miter/>
            <a:headEnd type="none" w="med" len="med"/>
            <a:tailEnd type="none" w="med" len="med"/>
          </a:ln>
        </p:spPr>
        <p:txBody>
          <a:bodyPr vert="eaVert" wrap="none" anchor="ctr"/>
          <a:lstStyle/>
          <a:p>
            <a:endParaRPr lang="zh-CN" altLang="en-US" sz="1350" dirty="0">
              <a:latin typeface="Arial" panose="020B0604020202020204" pitchFamily="34" charset="0"/>
              <a:ea typeface="宋体" panose="02010600030101010101" pitchFamily="2" charset="-122"/>
            </a:endParaRPr>
          </a:p>
        </p:txBody>
      </p:sp>
      <p:sp>
        <p:nvSpPr>
          <p:cNvPr id="36879" name="AutoShape 15"/>
          <p:cNvSpPr/>
          <p:nvPr/>
        </p:nvSpPr>
        <p:spPr>
          <a:xfrm>
            <a:off x="4145280" y="2690072"/>
            <a:ext cx="228600" cy="171450"/>
          </a:xfrm>
          <a:prstGeom prst="upArrow">
            <a:avLst>
              <a:gd name="adj1" fmla="val 50000"/>
              <a:gd name="adj2" fmla="val 25000"/>
            </a:avLst>
          </a:prstGeom>
          <a:solidFill>
            <a:schemeClr val="accent1"/>
          </a:solidFill>
          <a:ln w="9525" cap="flat" cmpd="sng">
            <a:solidFill>
              <a:schemeClr val="tx1"/>
            </a:solidFill>
            <a:prstDash val="solid"/>
            <a:miter/>
            <a:headEnd type="none" w="med" len="med"/>
            <a:tailEnd type="none" w="med" len="med"/>
          </a:ln>
        </p:spPr>
        <p:txBody>
          <a:bodyPr vert="eaVert" wrap="none" anchor="ctr"/>
          <a:lstStyle/>
          <a:p>
            <a:endParaRPr lang="zh-CN" altLang="en-US" sz="1350" dirty="0">
              <a:latin typeface="Arial" panose="020B0604020202020204" pitchFamily="34" charset="0"/>
              <a:ea typeface="宋体" panose="02010600030101010101" pitchFamily="2" charset="-122"/>
            </a:endParaRPr>
          </a:p>
        </p:txBody>
      </p:sp>
      <p:sp>
        <p:nvSpPr>
          <p:cNvPr id="36880" name="AutoShape 16"/>
          <p:cNvSpPr/>
          <p:nvPr/>
        </p:nvSpPr>
        <p:spPr>
          <a:xfrm>
            <a:off x="3972878" y="3655907"/>
            <a:ext cx="285750" cy="514350"/>
          </a:xfrm>
          <a:prstGeom prst="upArrow">
            <a:avLst>
              <a:gd name="adj1" fmla="val 50000"/>
              <a:gd name="adj2" fmla="val 45000"/>
            </a:avLst>
          </a:prstGeom>
          <a:solidFill>
            <a:srgbClr val="FF0000"/>
          </a:solidFill>
          <a:ln w="9525" cap="flat" cmpd="sng">
            <a:solidFill>
              <a:schemeClr val="tx1"/>
            </a:solidFill>
            <a:prstDash val="solid"/>
            <a:miter/>
            <a:headEnd type="none" w="med" len="med"/>
            <a:tailEnd type="none" w="med" len="med"/>
          </a:ln>
        </p:spPr>
        <p:txBody>
          <a:bodyPr vert="eaVert" wrap="none" anchor="ctr"/>
          <a:lstStyle/>
          <a:p>
            <a:endParaRPr lang="zh-CN" altLang="en-US" sz="1350" dirty="0">
              <a:latin typeface="Arial" panose="020B0604020202020204" pitchFamily="34" charset="0"/>
              <a:ea typeface="宋体" panose="02010600030101010101" pitchFamily="2" charset="-122"/>
            </a:endParaRPr>
          </a:p>
        </p:txBody>
      </p:sp>
      <p:sp>
        <p:nvSpPr>
          <p:cNvPr id="36881" name="AutoShape 17"/>
          <p:cNvSpPr/>
          <p:nvPr/>
        </p:nvSpPr>
        <p:spPr>
          <a:xfrm>
            <a:off x="4130993" y="3106791"/>
            <a:ext cx="228600" cy="171450"/>
          </a:xfrm>
          <a:prstGeom prst="downArrow">
            <a:avLst>
              <a:gd name="adj1" fmla="val 50000"/>
              <a:gd name="adj2" fmla="val 25000"/>
            </a:avLst>
          </a:prstGeom>
          <a:solidFill>
            <a:srgbClr val="FF0000"/>
          </a:solidFill>
          <a:ln w="9525" cap="flat" cmpd="sng">
            <a:solidFill>
              <a:schemeClr val="tx1"/>
            </a:solidFill>
            <a:prstDash val="solid"/>
            <a:miter/>
            <a:headEnd type="none" w="med" len="med"/>
            <a:tailEnd type="none" w="med" len="med"/>
          </a:ln>
        </p:spPr>
        <p:txBody>
          <a:bodyPr vert="eaVert" wrap="none" anchor="ctr"/>
          <a:lstStyle/>
          <a:p>
            <a:endParaRPr lang="zh-CN" altLang="en-US" sz="1350" dirty="0">
              <a:latin typeface="Arial" panose="020B0604020202020204" pitchFamily="34" charset="0"/>
              <a:ea typeface="宋体" panose="02010600030101010101" pitchFamily="2" charset="-122"/>
            </a:endParaRPr>
          </a:p>
        </p:txBody>
      </p:sp>
      <p:sp>
        <p:nvSpPr>
          <p:cNvPr id="9320" name="文本框 9319"/>
          <p:cNvSpPr txBox="1"/>
          <p:nvPr/>
        </p:nvSpPr>
        <p:spPr>
          <a:xfrm>
            <a:off x="401002" y="1633987"/>
            <a:ext cx="1989859" cy="2399665"/>
          </a:xfrm>
          <a:prstGeom prst="rect">
            <a:avLst/>
          </a:prstGeom>
          <a:noFill/>
          <a:ln w="9525">
            <a:noFill/>
          </a:ln>
        </p:spPr>
        <p:txBody>
          <a:bodyPr wrap="square">
            <a:spAutoFit/>
          </a:bodyPr>
          <a:lstStyle/>
          <a:p>
            <a:pPr>
              <a:lnSpc>
                <a:spcPct val="125000"/>
              </a:lnSpc>
            </a:pPr>
            <a:r>
              <a:rPr lang="zh-CN" altLang="en-US" sz="2400" b="1" dirty="0">
                <a:solidFill>
                  <a:schemeClr val="tx1"/>
                </a:solidFill>
                <a:latin typeface="宋体" panose="02010600030101010101" pitchFamily="2" charset="-122"/>
                <a:ea typeface="宋体" panose="02010600030101010101" pitchFamily="2" charset="-122"/>
              </a:rPr>
              <a:t>如果两船并肩行驶会</a:t>
            </a:r>
            <a:r>
              <a:rPr lang="zh-CN" altLang="en-US" sz="2400" b="1" dirty="0">
                <a:latin typeface="宋体" panose="02010600030101010101" pitchFamily="2" charset="-122"/>
                <a:ea typeface="宋体" panose="02010600030101010101" pitchFamily="2" charset="-122"/>
              </a:rPr>
              <a:t>使得</a:t>
            </a:r>
            <a:r>
              <a:rPr lang="zh-CN" altLang="en-US" sz="2400" b="1" dirty="0">
                <a:solidFill>
                  <a:schemeClr val="tx1"/>
                </a:solidFill>
                <a:latin typeface="宋体" panose="02010600030101010101" pitchFamily="2" charset="-122"/>
                <a:ea typeface="宋体" panose="02010600030101010101" pitchFamily="2" charset="-122"/>
              </a:rPr>
              <a:t>两船逐渐靠拢而发生相碰事故。</a:t>
            </a:r>
          </a:p>
        </p:txBody>
      </p:sp>
      <p:sp>
        <p:nvSpPr>
          <p:cNvPr id="9321" name="文本框 9320"/>
          <p:cNvSpPr txBox="1"/>
          <p:nvPr/>
        </p:nvSpPr>
        <p:spPr>
          <a:xfrm>
            <a:off x="274796" y="4357185"/>
            <a:ext cx="8580120" cy="1420495"/>
          </a:xfrm>
          <a:prstGeom prst="rect">
            <a:avLst/>
          </a:prstGeom>
          <a:noFill/>
          <a:ln w="9525">
            <a:noFill/>
          </a:ln>
        </p:spPr>
        <p:txBody>
          <a:bodyPr wrap="square">
            <a:spAutoFit/>
          </a:bodyPr>
          <a:lstStyle/>
          <a:p>
            <a:pPr>
              <a:lnSpc>
                <a:spcPct val="120000"/>
              </a:lnSpc>
            </a:pPr>
            <a:r>
              <a:rPr lang="zh-CN" altLang="en-US" sz="2400" b="1" dirty="0">
                <a:solidFill>
                  <a:schemeClr val="tx1"/>
                </a:solidFill>
                <a:latin typeface="宋体" panose="02010600030101010101" pitchFamily="2" charset="-122"/>
                <a:ea typeface="宋体" panose="02010600030101010101" pitchFamily="2" charset="-122"/>
              </a:rPr>
              <a:t>    这是因为在流体中，流速大的位置压强小。当两船并行时，两船内侧水的流速大于两船外侧水的流速，造成内侧水的压力小于外侧水的压力</a:t>
            </a:r>
            <a:r>
              <a:rPr lang="zh-CN" altLang="en-US" sz="2400" b="1" dirty="0">
                <a:latin typeface="宋体" panose="02010600030101010101" pitchFamily="2" charset="-122"/>
                <a:ea typeface="宋体" panose="02010600030101010101" pitchFamily="2" charset="-122"/>
              </a:rPr>
              <a:t>，进而</a:t>
            </a:r>
            <a:r>
              <a:rPr lang="zh-CN" altLang="en-US" sz="2400" b="1" dirty="0">
                <a:solidFill>
                  <a:schemeClr val="tx1"/>
                </a:solidFill>
                <a:latin typeface="宋体" panose="02010600030101010101" pitchFamily="2" charset="-122"/>
                <a:ea typeface="宋体" panose="02010600030101010101" pitchFamily="2" charset="-122"/>
              </a:rPr>
              <a:t>使两船逐渐靠拢，</a:t>
            </a:r>
            <a:r>
              <a:rPr lang="zh-CN" altLang="en-US" sz="2400" b="1" dirty="0">
                <a:latin typeface="宋体" panose="02010600030101010101" pitchFamily="2" charset="-122"/>
                <a:ea typeface="宋体" panose="02010600030101010101" pitchFamily="2" charset="-122"/>
                <a:sym typeface="+mn-ea"/>
              </a:rPr>
              <a:t>酿成海难事故。</a:t>
            </a:r>
            <a:endParaRPr lang="zh-CN" altLang="en-US" sz="2400" b="1" dirty="0">
              <a:solidFill>
                <a:schemeClr val="tx1"/>
              </a:solidFill>
              <a:latin typeface="宋体" panose="02010600030101010101" pitchFamily="2" charset="-122"/>
              <a:ea typeface="宋体" panose="02010600030101010101" pitchFamily="2" charset="-122"/>
            </a:endParaRPr>
          </a:p>
        </p:txBody>
      </p:sp>
      <p:sp>
        <p:nvSpPr>
          <p:cNvPr id="20488" name="Text Box 8"/>
          <p:cNvSpPr txBox="1"/>
          <p:nvPr/>
        </p:nvSpPr>
        <p:spPr>
          <a:xfrm>
            <a:off x="2615285" y="2003081"/>
            <a:ext cx="1784509" cy="1568450"/>
          </a:xfrm>
          <a:prstGeom prst="rect">
            <a:avLst/>
          </a:prstGeom>
          <a:noFill/>
          <a:ln w="9525">
            <a:noFill/>
          </a:ln>
        </p:spPr>
        <p:txBody>
          <a:bodyPr wrap="square">
            <a:spAutoFit/>
          </a:bodyPr>
          <a:lstStyle/>
          <a:p>
            <a:pPr>
              <a:spcBef>
                <a:spcPct val="50000"/>
              </a:spcBef>
            </a:pPr>
            <a:r>
              <a:rPr lang="zh-CN" altLang="en-US" sz="2400" b="1" dirty="0">
                <a:solidFill>
                  <a:schemeClr val="tx1"/>
                </a:solidFill>
                <a:latin typeface="楷体" panose="02010609060101010101" pitchFamily="49" charset="-122"/>
                <a:ea typeface="楷体" panose="02010609060101010101" pitchFamily="49" charset="-122"/>
              </a:rPr>
              <a:t>航海规则规定两艘轮船</a:t>
            </a:r>
            <a:r>
              <a:rPr lang="zh-CN" altLang="en-US" sz="2400" b="1" dirty="0">
                <a:solidFill>
                  <a:srgbClr val="FF3300"/>
                </a:solidFill>
                <a:latin typeface="楷体" panose="02010609060101010101" pitchFamily="49" charset="-122"/>
                <a:ea typeface="楷体" panose="02010609060101010101" pitchFamily="49" charset="-122"/>
              </a:rPr>
              <a:t>不</a:t>
            </a:r>
            <a:r>
              <a:rPr lang="zh-CN" altLang="en-US" sz="2400" b="1" dirty="0">
                <a:solidFill>
                  <a:schemeClr val="tx1"/>
                </a:solidFill>
                <a:latin typeface="楷体" panose="02010609060101010101" pitchFamily="49" charset="-122"/>
                <a:ea typeface="楷体" panose="02010609060101010101" pitchFamily="49" charset="-122"/>
              </a:rPr>
              <a:t>能</a:t>
            </a:r>
            <a:r>
              <a:rPr lang="zh-CN" altLang="en-US" sz="2400" b="1" dirty="0">
                <a:solidFill>
                  <a:srgbClr val="FF3300"/>
                </a:solidFill>
                <a:latin typeface="楷体" panose="02010609060101010101" pitchFamily="49" charset="-122"/>
                <a:ea typeface="楷体" panose="02010609060101010101" pitchFamily="49" charset="-122"/>
              </a:rPr>
              <a:t>近距离</a:t>
            </a:r>
            <a:r>
              <a:rPr lang="zh-CN" altLang="en-US" sz="2400" b="1" dirty="0">
                <a:solidFill>
                  <a:schemeClr val="tx1"/>
                </a:solidFill>
                <a:latin typeface="楷体" panose="02010609060101010101" pitchFamily="49" charset="-122"/>
                <a:ea typeface="楷体" panose="02010609060101010101" pitchFamily="49" charset="-122"/>
              </a:rPr>
              <a:t>同向航行！</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320"/>
                                        </p:tgtEl>
                                        <p:attrNameLst>
                                          <p:attrName>style.visibility</p:attrName>
                                        </p:attrNameLst>
                                      </p:cBhvr>
                                      <p:to>
                                        <p:strVal val="visible"/>
                                      </p:to>
                                    </p:set>
                                    <p:animEffect transition="in" filter="diamond(in)">
                                      <p:cBhvr>
                                        <p:cTn id="7" dur="500"/>
                                        <p:tgtEl>
                                          <p:spTgt spid="93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6878"/>
                                        </p:tgtEl>
                                        <p:attrNameLst>
                                          <p:attrName>style.visibility</p:attrName>
                                        </p:attrNameLst>
                                      </p:cBhvr>
                                      <p:to>
                                        <p:strVal val="visible"/>
                                      </p:to>
                                    </p:set>
                                    <p:anim calcmode="lin" valueType="num">
                                      <p:cBhvr additive="base">
                                        <p:cTn id="12" dur="500" fill="hold"/>
                                        <p:tgtEl>
                                          <p:spTgt spid="36878"/>
                                        </p:tgtEl>
                                        <p:attrNameLst>
                                          <p:attrName>ppt_x</p:attrName>
                                        </p:attrNameLst>
                                      </p:cBhvr>
                                      <p:tavLst>
                                        <p:tav tm="0">
                                          <p:val>
                                            <p:strVal val="#ppt_x"/>
                                          </p:val>
                                        </p:tav>
                                        <p:tav tm="100000">
                                          <p:val>
                                            <p:strVal val="#ppt_x"/>
                                          </p:val>
                                        </p:tav>
                                      </p:tavLst>
                                    </p:anim>
                                    <p:anim calcmode="lin" valueType="num">
                                      <p:cBhvr additive="base">
                                        <p:cTn id="13" dur="500" fill="hold"/>
                                        <p:tgtEl>
                                          <p:spTgt spid="36878"/>
                                        </p:tgtEl>
                                        <p:attrNameLst>
                                          <p:attrName>ppt_y</p:attrName>
                                        </p:attrNameLst>
                                      </p:cBhvr>
                                      <p:tavLst>
                                        <p:tav tm="0">
                                          <p:val>
                                            <p:strVal val="0-#ppt_h/2"/>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499"/>
                                          </p:stCondLst>
                                        </p:cTn>
                                        <p:tgtEl>
                                          <p:spTgt spid="36879"/>
                                        </p:tgtEl>
                                        <p:attrNameLst>
                                          <p:attrName>style.visibility</p:attrName>
                                        </p:attrNameLst>
                                      </p:cBhvr>
                                      <p:to>
                                        <p:strVal val="visible"/>
                                      </p:to>
                                    </p:set>
                                  </p:childTnLst>
                                </p:cTn>
                              </p:par>
                              <p:par>
                                <p:cTn id="16" presetID="2" presetClass="entr" presetSubtype="4" fill="hold" grpId="0" nodeType="withEffect">
                                  <p:stCondLst>
                                    <p:cond delay="0"/>
                                  </p:stCondLst>
                                  <p:childTnLst>
                                    <p:set>
                                      <p:cBhvr>
                                        <p:cTn id="17" dur="1" fill="hold">
                                          <p:stCondLst>
                                            <p:cond delay="0"/>
                                          </p:stCondLst>
                                        </p:cTn>
                                        <p:tgtEl>
                                          <p:spTgt spid="36880"/>
                                        </p:tgtEl>
                                        <p:attrNameLst>
                                          <p:attrName>style.visibility</p:attrName>
                                        </p:attrNameLst>
                                      </p:cBhvr>
                                      <p:to>
                                        <p:strVal val="visible"/>
                                      </p:to>
                                    </p:set>
                                    <p:anim calcmode="lin" valueType="num">
                                      <p:cBhvr additive="base">
                                        <p:cTn id="18" dur="500" fill="hold"/>
                                        <p:tgtEl>
                                          <p:spTgt spid="36880"/>
                                        </p:tgtEl>
                                        <p:attrNameLst>
                                          <p:attrName>ppt_x</p:attrName>
                                        </p:attrNameLst>
                                      </p:cBhvr>
                                      <p:tavLst>
                                        <p:tav tm="0">
                                          <p:val>
                                            <p:strVal val="#ppt_x"/>
                                          </p:val>
                                        </p:tav>
                                        <p:tav tm="100000">
                                          <p:val>
                                            <p:strVal val="#ppt_x"/>
                                          </p:val>
                                        </p:tav>
                                      </p:tavLst>
                                    </p:anim>
                                    <p:anim calcmode="lin" valueType="num">
                                      <p:cBhvr additive="base">
                                        <p:cTn id="19" dur="500" fill="hold"/>
                                        <p:tgtEl>
                                          <p:spTgt spid="36880"/>
                                        </p:tgtEl>
                                        <p:attrNameLst>
                                          <p:attrName>ppt_y</p:attrName>
                                        </p:attrNameLst>
                                      </p:cBhvr>
                                      <p:tavLst>
                                        <p:tav tm="0">
                                          <p:val>
                                            <p:strVal val="1+#ppt_h/2"/>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499"/>
                                          </p:stCondLst>
                                        </p:cTn>
                                        <p:tgtEl>
                                          <p:spTgt spid="3688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3" presetClass="path" presetSubtype="0" accel="50000" decel="50000" fill="hold" grpId="0" nodeType="clickEffect">
                                  <p:stCondLst>
                                    <p:cond delay="0"/>
                                  </p:stCondLst>
                                  <p:childTnLst>
                                    <p:animMotion origin="layout" path="M 1.38889E-6 -2.59259E-6 L 0.2717 -0.06805 " pathEditMode="relative" rAng="0" ptsTypes="AA">
                                      <p:cBhvr>
                                        <p:cTn id="25" dur="2000" fill="hold"/>
                                        <p:tgtEl>
                                          <p:spTgt spid="36869"/>
                                        </p:tgtEl>
                                        <p:attrNameLst>
                                          <p:attrName>ppt_x</p:attrName>
                                          <p:attrName>ppt_y</p:attrName>
                                        </p:attrNameLst>
                                      </p:cBhvr>
                                      <p:rCtr x="13600" y="-3400"/>
                                    </p:animMotion>
                                  </p:childTnLst>
                                </p:cTn>
                              </p:par>
                              <p:par>
                                <p:cTn id="26" presetID="63" presetClass="path" presetSubtype="0" accel="50000" decel="50000" fill="hold" grpId="0" nodeType="withEffect">
                                  <p:stCondLst>
                                    <p:cond delay="0"/>
                                  </p:stCondLst>
                                  <p:childTnLst>
                                    <p:animMotion origin="layout" path="M -2.22222E-6 -3.33333E-6 L 0.25434 0.05718 " pathEditMode="relative" rAng="0" ptsTypes="AA">
                                      <p:cBhvr>
                                        <p:cTn id="27" dur="2000" fill="hold"/>
                                        <p:tgtEl>
                                          <p:spTgt spid="36868"/>
                                        </p:tgtEl>
                                        <p:attrNameLst>
                                          <p:attrName>ppt_x</p:attrName>
                                          <p:attrName>ppt_y</p:attrName>
                                        </p:attrNameLst>
                                      </p:cBhvr>
                                      <p:rCtr x="12700" y="2800"/>
                                    </p:animMotion>
                                  </p:childTnLst>
                                </p:cTn>
                              </p:par>
                              <p:par>
                                <p:cTn id="28" presetID="63" presetClass="path" presetSubtype="0" accel="50000" decel="50000" fill="hold" nodeType="withEffect">
                                  <p:stCondLst>
                                    <p:cond delay="0"/>
                                  </p:stCondLst>
                                  <p:childTnLst>
                                    <p:animMotion origin="layout" path="M 0 0  L 0.25 0  E" pathEditMode="relative" ptsTypes="">
                                      <p:cBhvr>
                                        <p:cTn id="29" dur="2000" fill="hold"/>
                                        <p:tgtEl>
                                          <p:spTgt spid="2"/>
                                        </p:tgtEl>
                                        <p:attrNameLst>
                                          <p:attrName>ppt_x</p:attrName>
                                          <p:attrName>ppt_y</p:attrName>
                                        </p:attrNameLst>
                                      </p:cBhvr>
                                    </p:animMotion>
                                  </p:childTnLst>
                                </p:cTn>
                              </p:par>
                              <p:par>
                                <p:cTn id="30" presetID="0" presetClass="path" presetSubtype="0" accel="50000" decel="50000" fill="hold" grpId="1" nodeType="withEffect">
                                  <p:stCondLst>
                                    <p:cond delay="0"/>
                                  </p:stCondLst>
                                  <p:childTnLst>
                                    <p:animMotion origin="layout" path="M -0.000002 -0.002242 L 0.006000 -0.003567 L 0.013278 -0.004952 L 0.019281 -0.006337 L 0.025337 -0.006337 L 0.031392 -0.006337 L 0.037396 -0.004952 L 0.043451 -0.004952 L 0.050676 -0.002242 L 0.056731 -0.000857 L 0.062788 -0.000857 L 0.068790 0.001912 L 0.074845 0.001912 L 0.080901 0.004622 L 0.088125 0.008716 L 0.094182 0.011486 L 0.100184 0.014196 L 0.106240 0.015580 L 0.112242 0.018290 L 0.118299 0.021059 L 0.124354 0.025154 L 0.130357 0.025154 L 0.136413 0.027863 L 0.143637 0.029249 L 0.149693 0.031958 L 0.155748 0.034728 L 0.162973 0.038822 L 0.169029 0.041592 L 0.175032 0.042916 L 0.181087 0.045687 L 0.187143 0.049781 L 0.193146 0.052491 L 0.200423 0.055260 L 0.206426 0.059355 L 0.212481 0.060740 L 0.218538 0.063449 L 0.224540 0.066219 L 0.230596 0.070313 L 0.236598 0.073023 L 0.242655 0.075793 " pathEditMode="relative" rAng="0" ptsTypes="">
                                      <p:cBhvr>
                                        <p:cTn id="31" dur="2000" fill="hold"/>
                                        <p:tgtEl>
                                          <p:spTgt spid="36878"/>
                                        </p:tgtEl>
                                        <p:attrNameLst>
                                          <p:attrName>ppt_x</p:attrName>
                                          <p:attrName>ppt_y</p:attrName>
                                        </p:attrNameLst>
                                      </p:cBhvr>
                                      <p:rCtr x="121" y="37"/>
                                    </p:animMotion>
                                  </p:childTnLst>
                                </p:cTn>
                              </p:par>
                              <p:par>
                                <p:cTn id="32" presetID="0" presetClass="path" presetSubtype="0" accel="50000" decel="50000" fill="hold" grpId="1" nodeType="withEffect">
                                  <p:stCondLst>
                                    <p:cond delay="0"/>
                                  </p:stCondLst>
                                  <p:childTnLst>
                                    <p:animMotion origin="layout" path="M 0.002356 0.009699 L 0.009544 0.009699 L 0.016790 0.010638 L 0.022764 0.010638 L 0.028793 0.010638 L 0.034819 0.010638 L 0.040795 0.010638 L 0.048038 0.010638 L 0.054012 0.009699 L 0.061257 0.008802 L 0.068448 0.006924 L 0.074476 0.006027 L 0.082881 0.004148 L 0.088855 0.002313 L 0.094886 0.001374 L 0.100912 -0.000503 L 0.108102 -0.004176 L 0.114130 -0.005114 L 0.121321 -0.008828 L 0.128565 -0.010705 L 0.134539 -0.013480 L 0.141784 -0.015316 L 0.147758 -0.016255 L 0.153786 -0.019031 L 0.159762 -0.021805 L 0.167004 -0.024580 L 0.172978 -0.027395 L 0.179007 -0.029231 L 0.185033 -0.031109 L 0.192225 -0.034782 L 0.198252 -0.037598 L 0.204226 -0.041312 L 0.211472 -0.044983 L 0.217446 -0.046862 L 0.223473 -0.049637 L 0.229501 -0.053350 L 0.235474 -0.056124 L 0.242720 -0.058900 " pathEditMode="relative" rAng="0" ptsTypes="">
                                      <p:cBhvr>
                                        <p:cTn id="33" dur="2000" fill="hold"/>
                                        <p:tgtEl>
                                          <p:spTgt spid="36880"/>
                                        </p:tgtEl>
                                        <p:attrNameLst>
                                          <p:attrName>ppt_x</p:attrName>
                                          <p:attrName>ppt_y</p:attrName>
                                        </p:attrNameLst>
                                      </p:cBhvr>
                                      <p:rCtr x="120" y="-33"/>
                                    </p:animMotion>
                                  </p:childTnLst>
                                </p:cTn>
                              </p:par>
                              <p:par>
                                <p:cTn id="34" presetID="22" presetClass="exit" presetSubtype="4" fill="hold" grpId="1" nodeType="withEffect">
                                  <p:stCondLst>
                                    <p:cond delay="0"/>
                                  </p:stCondLst>
                                  <p:childTnLst>
                                    <p:animEffect transition="out" filter="wipe(down)">
                                      <p:cBhvr>
                                        <p:cTn id="35" dur="500"/>
                                        <p:tgtEl>
                                          <p:spTgt spid="36879"/>
                                        </p:tgtEl>
                                      </p:cBhvr>
                                    </p:animEffect>
                                    <p:set>
                                      <p:cBhvr>
                                        <p:cTn id="36" dur="1" fill="hold">
                                          <p:stCondLst>
                                            <p:cond delay="499"/>
                                          </p:stCondLst>
                                        </p:cTn>
                                        <p:tgtEl>
                                          <p:spTgt spid="36879"/>
                                        </p:tgtEl>
                                        <p:attrNameLst>
                                          <p:attrName>style.visibility</p:attrName>
                                        </p:attrNameLst>
                                      </p:cBhvr>
                                      <p:to>
                                        <p:strVal val="hidden"/>
                                      </p:to>
                                    </p:set>
                                  </p:childTnLst>
                                </p:cTn>
                              </p:par>
                              <p:par>
                                <p:cTn id="37" presetID="22" presetClass="exit" presetSubtype="4" fill="hold" grpId="1" nodeType="withEffect">
                                  <p:stCondLst>
                                    <p:cond delay="0"/>
                                  </p:stCondLst>
                                  <p:childTnLst>
                                    <p:animEffect transition="out" filter="wipe(down)">
                                      <p:cBhvr>
                                        <p:cTn id="38" dur="500"/>
                                        <p:tgtEl>
                                          <p:spTgt spid="36881"/>
                                        </p:tgtEl>
                                      </p:cBhvr>
                                    </p:animEffect>
                                    <p:set>
                                      <p:cBhvr>
                                        <p:cTn id="39" dur="1" fill="hold">
                                          <p:stCondLst>
                                            <p:cond delay="499"/>
                                          </p:stCondLst>
                                        </p:cTn>
                                        <p:tgtEl>
                                          <p:spTgt spid="36881"/>
                                        </p:tgtEl>
                                        <p:attrNameLst>
                                          <p:attrName>style.visibility</p:attrName>
                                        </p:attrNameLst>
                                      </p:cBhvr>
                                      <p:to>
                                        <p:strVal val="hidden"/>
                                      </p:to>
                                    </p:set>
                                  </p:childTnLst>
                                </p:cTn>
                              </p:par>
                              <p:par>
                                <p:cTn id="40" presetID="5" presetClass="entr" presetSubtype="10" fill="hold" grpId="0" nodeType="withEffect">
                                  <p:stCondLst>
                                    <p:cond delay="0"/>
                                  </p:stCondLst>
                                  <p:childTnLst>
                                    <p:set>
                                      <p:cBhvr>
                                        <p:cTn id="41" dur="1" fill="hold">
                                          <p:stCondLst>
                                            <p:cond delay="0"/>
                                          </p:stCondLst>
                                        </p:cTn>
                                        <p:tgtEl>
                                          <p:spTgt spid="9321"/>
                                        </p:tgtEl>
                                        <p:attrNameLst>
                                          <p:attrName>style.visibility</p:attrName>
                                        </p:attrNameLst>
                                      </p:cBhvr>
                                      <p:to>
                                        <p:strVal val="visible"/>
                                      </p:to>
                                    </p:set>
                                    <p:animEffect transition="in" filter="checkerboard(across)">
                                      <p:cBhvr>
                                        <p:cTn id="42" dur="500"/>
                                        <p:tgtEl>
                                          <p:spTgt spid="932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bldLvl="0" animBg="1"/>
      <p:bldP spid="36869" grpId="0" bldLvl="0" animBg="1"/>
      <p:bldP spid="36878" grpId="0" bldLvl="0" animBg="1"/>
      <p:bldP spid="36878" grpId="1" bldLvl="0" animBg="1"/>
      <p:bldP spid="36879" grpId="0" bldLvl="0" animBg="1"/>
      <p:bldP spid="36879" grpId="1" bldLvl="0" animBg="1"/>
      <p:bldP spid="36880" grpId="0" bldLvl="0" animBg="1"/>
      <p:bldP spid="36880" grpId="1" bldLvl="0" animBg="1"/>
      <p:bldP spid="36881" grpId="0" bldLvl="0" animBg="1"/>
      <p:bldP spid="36881" grpId="1" bldLvl="0" animBg="1"/>
      <p:bldP spid="9320" grpId="0"/>
      <p:bldP spid="9321" grpId="0"/>
      <p:bldP spid="2048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746370" y="1280610"/>
            <a:ext cx="3424321" cy="470352"/>
            <a:chOff x="6062" y="1036"/>
            <a:chExt cx="7190" cy="988"/>
          </a:xfrm>
        </p:grpSpPr>
        <p:grpSp>
          <p:nvGrpSpPr>
            <p:cNvPr id="9" name="组合 18"/>
            <p:cNvGrpSpPr/>
            <p:nvPr/>
          </p:nvGrpSpPr>
          <p:grpSpPr bwMode="auto">
            <a:xfrm>
              <a:off x="6062" y="1138"/>
              <a:ext cx="2958" cy="886"/>
              <a:chOff x="2182641" y="684067"/>
              <a:chExt cx="1878582" cy="562751"/>
            </a:xfrm>
          </p:grpSpPr>
          <p:sp>
            <p:nvSpPr>
              <p:cNvPr id="10" name="圆角矩形 9"/>
              <p:cNvSpPr/>
              <p:nvPr/>
            </p:nvSpPr>
            <p:spPr>
              <a:xfrm>
                <a:off x="2212974" y="684067"/>
                <a:ext cx="1848249" cy="549652"/>
              </a:xfrm>
              <a:prstGeom prst="round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anchor="ctr"/>
              <a:lstStyle/>
              <a:p>
                <a:pPr algn="ctr" eaLnBrk="0" fontAlgn="auto" hangingPunct="0">
                  <a:spcBef>
                    <a:spcPts val="0"/>
                  </a:spcBef>
                  <a:spcAft>
                    <a:spcPts val="0"/>
                  </a:spcAft>
                  <a:defRPr/>
                </a:pPr>
                <a:endParaRPr kumimoji="1" lang="zh-CN" altLang="en-US" sz="1350"/>
              </a:p>
            </p:txBody>
          </p:sp>
          <p:sp>
            <p:nvSpPr>
              <p:cNvPr id="11" name="矩形 1"/>
              <p:cNvSpPr>
                <a:spLocks noChangeArrowheads="1"/>
              </p:cNvSpPr>
              <p:nvPr/>
            </p:nvSpPr>
            <p:spPr bwMode="auto">
              <a:xfrm>
                <a:off x="2182641" y="731692"/>
                <a:ext cx="1768818" cy="515126"/>
              </a:xfrm>
              <a:prstGeom prst="rect">
                <a:avLst/>
              </a:prstGeom>
              <a:noFill/>
              <a:ln w="9525">
                <a:noFill/>
                <a:miter lim="800000"/>
              </a:ln>
            </p:spPr>
            <p:txBody>
              <a:bodyPr wrap="none">
                <a:spAutoFit/>
              </a:bodyPr>
              <a:lstStyle/>
              <a:p>
                <a:pPr algn="ctr">
                  <a:lnSpc>
                    <a:spcPct val="80000"/>
                  </a:lnSpc>
                </a:pPr>
                <a:r>
                  <a:rPr lang="zh-CN" altLang="en-US" sz="2400" dirty="0">
                    <a:solidFill>
                      <a:schemeClr val="bg1"/>
                    </a:solidFill>
                    <a:latin typeface="Times New Roman" panose="02020603050405020304" pitchFamily="18" charset="0"/>
                    <a:ea typeface="黑体" panose="02010609060101010101" pitchFamily="49" charset="-122"/>
                  </a:rPr>
                  <a:t>知识点 </a:t>
                </a:r>
                <a:r>
                  <a:rPr lang="en-US" sz="2400" b="1" dirty="0">
                    <a:solidFill>
                      <a:schemeClr val="bg1"/>
                    </a:solidFill>
                    <a:latin typeface="Times New Roman" panose="02020603050405020304" pitchFamily="18" charset="0"/>
                    <a:ea typeface="黑体" panose="02010609060101010101" pitchFamily="49" charset="-122"/>
                  </a:rPr>
                  <a:t>2</a:t>
                </a:r>
              </a:p>
            </p:txBody>
          </p:sp>
        </p:grpSp>
        <p:sp>
          <p:nvSpPr>
            <p:cNvPr id="12" name="文本框 11"/>
            <p:cNvSpPr txBox="1"/>
            <p:nvPr/>
          </p:nvSpPr>
          <p:spPr>
            <a:xfrm>
              <a:off x="9221" y="1036"/>
              <a:ext cx="4031" cy="967"/>
            </a:xfrm>
            <a:prstGeom prst="rect">
              <a:avLst/>
            </a:prstGeom>
            <a:solidFill>
              <a:schemeClr val="bg1"/>
            </a:solidFill>
          </p:spPr>
          <p:txBody>
            <a:bodyPr wrap="square" rtlCol="0">
              <a:spAutoFit/>
            </a:bodyPr>
            <a:lstStyle/>
            <a:p>
              <a:r>
                <a:rPr lang="zh-CN" altLang="en-US" sz="2400" b="1" dirty="0">
                  <a:latin typeface="黑体" panose="02010609060101010101" pitchFamily="49" charset="-122"/>
                  <a:ea typeface="黑体" panose="02010609060101010101" pitchFamily="49" charset="-122"/>
                </a:rPr>
                <a:t>飞机的升力</a:t>
              </a:r>
            </a:p>
          </p:txBody>
        </p:sp>
      </p:grpSp>
      <p:pic>
        <p:nvPicPr>
          <p:cNvPr id="18" name="图片 17" descr="7b918d9b3477404b9167946a1c521ecc"/>
          <p:cNvPicPr>
            <a:picLocks noChangeAspect="1"/>
          </p:cNvPicPr>
          <p:nvPr/>
        </p:nvPicPr>
        <p:blipFill>
          <a:blip r:embed="rId2"/>
          <a:stretch>
            <a:fillRect/>
          </a:stretch>
        </p:blipFill>
        <p:spPr>
          <a:xfrm>
            <a:off x="636905" y="1752574"/>
            <a:ext cx="8180070" cy="4081463"/>
          </a:xfrm>
          <a:prstGeom prst="rect">
            <a:avLst/>
          </a:prstGeom>
        </p:spPr>
      </p:pic>
      <p:grpSp>
        <p:nvGrpSpPr>
          <p:cNvPr id="7185" name="组合 7184"/>
          <p:cNvGrpSpPr/>
          <p:nvPr/>
        </p:nvGrpSpPr>
        <p:grpSpPr>
          <a:xfrm>
            <a:off x="1005046" y="3614711"/>
            <a:ext cx="2631758" cy="216694"/>
            <a:chOff x="3216" y="1169"/>
            <a:chExt cx="336" cy="182"/>
          </a:xfrm>
        </p:grpSpPr>
        <p:sp>
          <p:nvSpPr>
            <p:cNvPr id="7176" name="直接连接符 7175"/>
            <p:cNvSpPr/>
            <p:nvPr/>
          </p:nvSpPr>
          <p:spPr>
            <a:xfrm>
              <a:off x="3216" y="1169"/>
              <a:ext cx="336" cy="0"/>
            </a:xfrm>
            <a:prstGeom prst="line">
              <a:avLst/>
            </a:prstGeom>
            <a:ln w="38100" cap="flat" cmpd="sng">
              <a:solidFill>
                <a:srgbClr val="990000"/>
              </a:solidFill>
              <a:prstDash val="solid"/>
              <a:headEnd type="none" w="med" len="med"/>
              <a:tailEnd type="triangle" w="med" len="med"/>
            </a:ln>
          </p:spPr>
        </p:sp>
        <p:sp>
          <p:nvSpPr>
            <p:cNvPr id="7177" name="直接连接符 7176"/>
            <p:cNvSpPr/>
            <p:nvPr/>
          </p:nvSpPr>
          <p:spPr>
            <a:xfrm>
              <a:off x="3216" y="1263"/>
              <a:ext cx="336" cy="0"/>
            </a:xfrm>
            <a:prstGeom prst="line">
              <a:avLst/>
            </a:prstGeom>
            <a:ln w="38100" cap="flat" cmpd="sng">
              <a:solidFill>
                <a:srgbClr val="990000"/>
              </a:solidFill>
              <a:prstDash val="solid"/>
              <a:headEnd type="none" w="med" len="med"/>
              <a:tailEnd type="triangle" w="med" len="med"/>
            </a:ln>
          </p:spPr>
        </p:sp>
        <p:sp>
          <p:nvSpPr>
            <p:cNvPr id="7178" name="直接连接符 7177"/>
            <p:cNvSpPr/>
            <p:nvPr/>
          </p:nvSpPr>
          <p:spPr>
            <a:xfrm>
              <a:off x="3216" y="1351"/>
              <a:ext cx="336" cy="0"/>
            </a:xfrm>
            <a:prstGeom prst="line">
              <a:avLst/>
            </a:prstGeom>
            <a:ln w="38100" cap="flat" cmpd="sng">
              <a:solidFill>
                <a:srgbClr val="990000"/>
              </a:solidFill>
              <a:prstDash val="solid"/>
              <a:headEnd type="none" w="med" len="med"/>
              <a:tailEnd type="triangle" w="med" len="med"/>
            </a:ln>
          </p:spPr>
        </p:sp>
      </p:grpSp>
      <p:grpSp>
        <p:nvGrpSpPr>
          <p:cNvPr id="7183" name="组合 7182"/>
          <p:cNvGrpSpPr/>
          <p:nvPr/>
        </p:nvGrpSpPr>
        <p:grpSpPr>
          <a:xfrm rot="300000">
            <a:off x="3655378" y="3300862"/>
            <a:ext cx="3727609" cy="767239"/>
            <a:chOff x="3641" y="880"/>
            <a:chExt cx="1730" cy="419"/>
          </a:xfrm>
        </p:grpSpPr>
        <p:sp>
          <p:nvSpPr>
            <p:cNvPr id="7181" name="任意多边形 7180"/>
            <p:cNvSpPr/>
            <p:nvPr/>
          </p:nvSpPr>
          <p:spPr>
            <a:xfrm>
              <a:off x="3641" y="880"/>
              <a:ext cx="1604" cy="419"/>
            </a:xfrm>
            <a:custGeom>
              <a:avLst/>
              <a:gdLst/>
              <a:ahLst/>
              <a:cxnLst/>
              <a:rect l="0" t="0" r="0" b="0"/>
              <a:pathLst>
                <a:path w="1584" h="536">
                  <a:moveTo>
                    <a:pt x="0" y="312"/>
                  </a:moveTo>
                  <a:cubicBezTo>
                    <a:pt x="32" y="156"/>
                    <a:pt x="64" y="0"/>
                    <a:pt x="288" y="24"/>
                  </a:cubicBezTo>
                  <a:cubicBezTo>
                    <a:pt x="512" y="48"/>
                    <a:pt x="1128" y="376"/>
                    <a:pt x="1344" y="456"/>
                  </a:cubicBezTo>
                  <a:cubicBezTo>
                    <a:pt x="1560" y="536"/>
                    <a:pt x="1544" y="496"/>
                    <a:pt x="1584" y="504"/>
                  </a:cubicBezTo>
                </a:path>
              </a:pathLst>
            </a:custGeom>
            <a:noFill/>
            <a:ln w="38100" cap="flat" cmpd="sng">
              <a:solidFill>
                <a:srgbClr val="990000"/>
              </a:solidFill>
              <a:prstDash val="solid"/>
              <a:headEnd type="none" w="med" len="med"/>
              <a:tailEnd type="none" w="med" len="med"/>
            </a:ln>
          </p:spPr>
          <p:txBody>
            <a:bodyPr/>
            <a:lstStyle/>
            <a:p>
              <a:endParaRPr lang="zh-CN" altLang="en-US" sz="1350"/>
            </a:p>
          </p:txBody>
        </p:sp>
        <p:sp>
          <p:nvSpPr>
            <p:cNvPr id="7182" name="直接连接符 7181"/>
            <p:cNvSpPr/>
            <p:nvPr/>
          </p:nvSpPr>
          <p:spPr>
            <a:xfrm>
              <a:off x="5179" y="1274"/>
              <a:ext cx="192" cy="0"/>
            </a:xfrm>
            <a:prstGeom prst="line">
              <a:avLst/>
            </a:prstGeom>
            <a:ln w="38100" cap="flat" cmpd="sng">
              <a:solidFill>
                <a:srgbClr val="990000"/>
              </a:solidFill>
              <a:prstDash val="solid"/>
              <a:headEnd type="none" w="med" len="med"/>
              <a:tailEnd type="triangle" w="med" len="med"/>
            </a:ln>
          </p:spPr>
        </p:sp>
      </p:grpSp>
      <p:sp>
        <p:nvSpPr>
          <p:cNvPr id="7184" name="直接连接符 7183"/>
          <p:cNvSpPr/>
          <p:nvPr/>
        </p:nvSpPr>
        <p:spPr>
          <a:xfrm rot="720000" flipV="1">
            <a:off x="3673951" y="3912844"/>
            <a:ext cx="3792379" cy="305276"/>
          </a:xfrm>
          <a:prstGeom prst="line">
            <a:avLst/>
          </a:prstGeom>
          <a:ln w="38100" cap="flat" cmpd="sng">
            <a:solidFill>
              <a:srgbClr val="990000"/>
            </a:solidFill>
            <a:prstDash val="solid"/>
            <a:headEnd type="none" w="med" len="med"/>
            <a:tailEnd type="triangle" w="med" len="med"/>
          </a:ln>
        </p:spPr>
      </p:sp>
      <p:grpSp>
        <p:nvGrpSpPr>
          <p:cNvPr id="7202" name="组合 7201"/>
          <p:cNvGrpSpPr/>
          <p:nvPr/>
        </p:nvGrpSpPr>
        <p:grpSpPr>
          <a:xfrm>
            <a:off x="4018756" y="3777589"/>
            <a:ext cx="1026795" cy="1454468"/>
            <a:chOff x="3888" y="1344"/>
            <a:chExt cx="862" cy="608"/>
          </a:xfrm>
        </p:grpSpPr>
        <p:sp>
          <p:nvSpPr>
            <p:cNvPr id="7186" name="直接连接符 7185"/>
            <p:cNvSpPr/>
            <p:nvPr/>
          </p:nvSpPr>
          <p:spPr>
            <a:xfrm flipV="1">
              <a:off x="3888" y="1344"/>
              <a:ext cx="0" cy="608"/>
            </a:xfrm>
            <a:prstGeom prst="line">
              <a:avLst/>
            </a:prstGeom>
            <a:ln w="57150" cap="flat" cmpd="sng">
              <a:solidFill>
                <a:srgbClr val="0000FF"/>
              </a:solidFill>
              <a:prstDash val="solid"/>
              <a:headEnd type="none" w="med" len="med"/>
              <a:tailEnd type="triangle" w="med" len="med"/>
            </a:ln>
          </p:spPr>
        </p:sp>
        <p:sp>
          <p:nvSpPr>
            <p:cNvPr id="7187" name="直接连接符 7186"/>
            <p:cNvSpPr/>
            <p:nvPr/>
          </p:nvSpPr>
          <p:spPr>
            <a:xfrm flipV="1">
              <a:off x="4176" y="1360"/>
              <a:ext cx="0" cy="592"/>
            </a:xfrm>
            <a:prstGeom prst="line">
              <a:avLst/>
            </a:prstGeom>
            <a:ln w="57150" cap="flat" cmpd="sng">
              <a:solidFill>
                <a:srgbClr val="0000FF"/>
              </a:solidFill>
              <a:prstDash val="solid"/>
              <a:headEnd type="none" w="med" len="med"/>
              <a:tailEnd type="triangle" w="med" len="med"/>
            </a:ln>
          </p:spPr>
        </p:sp>
        <p:sp>
          <p:nvSpPr>
            <p:cNvPr id="7188" name="直接连接符 7187"/>
            <p:cNvSpPr/>
            <p:nvPr/>
          </p:nvSpPr>
          <p:spPr>
            <a:xfrm flipH="1" flipV="1">
              <a:off x="4481" y="1383"/>
              <a:ext cx="3" cy="563"/>
            </a:xfrm>
            <a:prstGeom prst="line">
              <a:avLst/>
            </a:prstGeom>
            <a:ln w="57150" cap="flat" cmpd="sng">
              <a:solidFill>
                <a:srgbClr val="0000FF"/>
              </a:solidFill>
              <a:prstDash val="solid"/>
              <a:headEnd type="none" w="med" len="med"/>
              <a:tailEnd type="triangle" w="med" len="med"/>
            </a:ln>
          </p:spPr>
        </p:sp>
        <p:sp>
          <p:nvSpPr>
            <p:cNvPr id="7189" name="直接连接符 7188"/>
            <p:cNvSpPr/>
            <p:nvPr/>
          </p:nvSpPr>
          <p:spPr>
            <a:xfrm flipV="1">
              <a:off x="4745" y="1389"/>
              <a:ext cx="5" cy="550"/>
            </a:xfrm>
            <a:prstGeom prst="line">
              <a:avLst/>
            </a:prstGeom>
            <a:ln w="57150" cap="flat" cmpd="sng">
              <a:solidFill>
                <a:srgbClr val="0000FF"/>
              </a:solidFill>
              <a:prstDash val="solid"/>
              <a:headEnd type="none" w="med" len="med"/>
              <a:tailEnd type="triangle" w="med" len="med"/>
            </a:ln>
          </p:spPr>
        </p:sp>
      </p:grpSp>
      <p:grpSp>
        <p:nvGrpSpPr>
          <p:cNvPr id="7195" name="组合 7194"/>
          <p:cNvGrpSpPr/>
          <p:nvPr/>
        </p:nvGrpSpPr>
        <p:grpSpPr>
          <a:xfrm>
            <a:off x="4040188" y="2886049"/>
            <a:ext cx="1030129" cy="781783"/>
            <a:chOff x="3837" y="776"/>
            <a:chExt cx="865" cy="352"/>
          </a:xfrm>
        </p:grpSpPr>
        <p:sp>
          <p:nvSpPr>
            <p:cNvPr id="7190" name="直接连接符 7189"/>
            <p:cNvSpPr/>
            <p:nvPr/>
          </p:nvSpPr>
          <p:spPr>
            <a:xfrm>
              <a:off x="3837" y="776"/>
              <a:ext cx="0" cy="288"/>
            </a:xfrm>
            <a:prstGeom prst="line">
              <a:avLst/>
            </a:prstGeom>
            <a:ln w="57150" cap="flat" cmpd="sng">
              <a:solidFill>
                <a:srgbClr val="0000FF"/>
              </a:solidFill>
              <a:prstDash val="solid"/>
              <a:headEnd type="none" w="med" len="med"/>
              <a:tailEnd type="triangle" w="med" len="med"/>
            </a:ln>
          </p:spPr>
        </p:sp>
        <p:sp>
          <p:nvSpPr>
            <p:cNvPr id="7191" name="直接连接符 7190"/>
            <p:cNvSpPr/>
            <p:nvPr/>
          </p:nvSpPr>
          <p:spPr>
            <a:xfrm>
              <a:off x="4124" y="785"/>
              <a:ext cx="0" cy="288"/>
            </a:xfrm>
            <a:prstGeom prst="line">
              <a:avLst/>
            </a:prstGeom>
            <a:ln w="57150" cap="flat" cmpd="sng">
              <a:solidFill>
                <a:srgbClr val="0000FF"/>
              </a:solidFill>
              <a:prstDash val="solid"/>
              <a:headEnd type="none" w="med" len="med"/>
              <a:tailEnd type="triangle" w="med" len="med"/>
            </a:ln>
          </p:spPr>
        </p:sp>
        <p:sp>
          <p:nvSpPr>
            <p:cNvPr id="7192" name="直接连接符 7191"/>
            <p:cNvSpPr/>
            <p:nvPr/>
          </p:nvSpPr>
          <p:spPr>
            <a:xfrm>
              <a:off x="4367" y="801"/>
              <a:ext cx="0" cy="288"/>
            </a:xfrm>
            <a:prstGeom prst="line">
              <a:avLst/>
            </a:prstGeom>
            <a:ln w="57150" cap="flat" cmpd="sng">
              <a:solidFill>
                <a:srgbClr val="0000FF"/>
              </a:solidFill>
              <a:prstDash val="solid"/>
              <a:headEnd type="none" w="med" len="med"/>
              <a:tailEnd type="triangle" w="med" len="med"/>
            </a:ln>
          </p:spPr>
        </p:sp>
        <p:sp>
          <p:nvSpPr>
            <p:cNvPr id="7193" name="直接连接符 7192"/>
            <p:cNvSpPr/>
            <p:nvPr/>
          </p:nvSpPr>
          <p:spPr>
            <a:xfrm>
              <a:off x="4702" y="840"/>
              <a:ext cx="0" cy="288"/>
            </a:xfrm>
            <a:prstGeom prst="line">
              <a:avLst/>
            </a:prstGeom>
            <a:ln w="57150" cap="flat" cmpd="sng">
              <a:solidFill>
                <a:srgbClr val="0000FF"/>
              </a:solidFill>
              <a:prstDash val="solid"/>
              <a:headEnd type="none" w="med" len="med"/>
              <a:tailEnd type="triangle" w="med" len="med"/>
            </a:ln>
          </p:spPr>
        </p:sp>
      </p:grpSp>
      <p:sp>
        <p:nvSpPr>
          <p:cNvPr id="19" name="文本框 18"/>
          <p:cNvSpPr txBox="1"/>
          <p:nvPr/>
        </p:nvSpPr>
        <p:spPr>
          <a:xfrm>
            <a:off x="4294029" y="2335980"/>
            <a:ext cx="865823" cy="506730"/>
          </a:xfrm>
          <a:prstGeom prst="rect">
            <a:avLst/>
          </a:prstGeom>
          <a:noFill/>
        </p:spPr>
        <p:txBody>
          <a:bodyPr wrap="square" rtlCol="0">
            <a:spAutoFit/>
          </a:bodyPr>
          <a:lstStyle/>
          <a:p>
            <a:r>
              <a:rPr lang="en-US" altLang="zh-CN" sz="2700" b="1" i="1">
                <a:latin typeface="Times New Roman" panose="02020603050405020304" pitchFamily="18" charset="0"/>
                <a:cs typeface="Times New Roman" panose="02020603050405020304" pitchFamily="18" charset="0"/>
              </a:rPr>
              <a:t>F</a:t>
            </a:r>
            <a:r>
              <a:rPr lang="en-US" altLang="zh-CN" sz="2700" b="1" baseline="-25000">
                <a:latin typeface="Times New Roman" panose="02020603050405020304" pitchFamily="18" charset="0"/>
                <a:cs typeface="Times New Roman" panose="02020603050405020304" pitchFamily="18" charset="0"/>
              </a:rPr>
              <a:t>1</a:t>
            </a:r>
          </a:p>
        </p:txBody>
      </p:sp>
      <p:sp>
        <p:nvSpPr>
          <p:cNvPr id="20" name="文本框 19"/>
          <p:cNvSpPr txBox="1"/>
          <p:nvPr/>
        </p:nvSpPr>
        <p:spPr>
          <a:xfrm>
            <a:off x="4173538" y="5232056"/>
            <a:ext cx="865823" cy="506730"/>
          </a:xfrm>
          <a:prstGeom prst="rect">
            <a:avLst/>
          </a:prstGeom>
          <a:noFill/>
        </p:spPr>
        <p:txBody>
          <a:bodyPr wrap="square" rtlCol="0">
            <a:spAutoFit/>
          </a:bodyPr>
          <a:lstStyle/>
          <a:p>
            <a:r>
              <a:rPr lang="en-US" altLang="zh-CN" sz="2700" b="1" i="1">
                <a:latin typeface="Times New Roman" panose="02020603050405020304" pitchFamily="18" charset="0"/>
                <a:cs typeface="Times New Roman" panose="02020603050405020304" pitchFamily="18" charset="0"/>
              </a:rPr>
              <a:t>F</a:t>
            </a:r>
            <a:r>
              <a:rPr lang="en-US" altLang="zh-CN" sz="2700" b="1" baseline="-25000">
                <a:latin typeface="Times New Roman" panose="02020603050405020304" pitchFamily="18" charset="0"/>
                <a:cs typeface="Times New Roman" panose="02020603050405020304" pitchFamily="18" charset="0"/>
              </a:rPr>
              <a:t>2</a:t>
            </a:r>
          </a:p>
        </p:txBody>
      </p:sp>
      <p:sp>
        <p:nvSpPr>
          <p:cNvPr id="21" name="文本框 20"/>
          <p:cNvSpPr txBox="1"/>
          <p:nvPr/>
        </p:nvSpPr>
        <p:spPr>
          <a:xfrm>
            <a:off x="1298416" y="1834965"/>
            <a:ext cx="6314123" cy="460375"/>
          </a:xfrm>
          <a:prstGeom prst="rect">
            <a:avLst/>
          </a:prstGeom>
          <a:solidFill>
            <a:schemeClr val="accent6">
              <a:lumMod val="20000"/>
              <a:lumOff val="80000"/>
            </a:schemeClr>
          </a:solidFill>
        </p:spPr>
        <p:txBody>
          <a:bodyPr wrap="square" rtlCol="0">
            <a:spAutoFit/>
          </a:bodyPr>
          <a:lstStyle/>
          <a:p>
            <a:r>
              <a:rPr lang="zh-CN" altLang="en-US" sz="2400" b="1" dirty="0">
                <a:latin typeface="宋体" panose="02010600030101010101" pitchFamily="2" charset="-122"/>
                <a:ea typeface="宋体" panose="02010600030101010101" pitchFamily="2" charset="-122"/>
              </a:rPr>
              <a:t>机翼上下表面的压力差就是产生升力的原因。</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85"/>
                                        </p:tgtEl>
                                        <p:attrNameLst>
                                          <p:attrName>style.visibility</p:attrName>
                                        </p:attrNameLst>
                                      </p:cBhvr>
                                      <p:to>
                                        <p:strVal val="visible"/>
                                      </p:to>
                                    </p:set>
                                    <p:animEffect transition="in" filter="dissolve">
                                      <p:cBhvr>
                                        <p:cTn id="7" dur="500"/>
                                        <p:tgtEl>
                                          <p:spTgt spid="718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84"/>
                                        </p:tgtEl>
                                        <p:attrNameLst>
                                          <p:attrName>style.visibility</p:attrName>
                                        </p:attrNameLst>
                                      </p:cBhvr>
                                      <p:to>
                                        <p:strVal val="visible"/>
                                      </p:to>
                                    </p:set>
                                    <p:animEffect transition="in" filter="dissolve">
                                      <p:cBhvr>
                                        <p:cTn id="12" dur="500"/>
                                        <p:tgtEl>
                                          <p:spTgt spid="7184"/>
                                        </p:tgtEl>
                                      </p:cBhvr>
                                    </p:animEffect>
                                  </p:childTnLst>
                                </p:cTn>
                              </p:par>
                              <p:par>
                                <p:cTn id="13" presetID="9" presetClass="entr" presetSubtype="0" fill="hold" nodeType="withEffect">
                                  <p:stCondLst>
                                    <p:cond delay="0"/>
                                  </p:stCondLst>
                                  <p:childTnLst>
                                    <p:set>
                                      <p:cBhvr>
                                        <p:cTn id="14" dur="1" fill="hold">
                                          <p:stCondLst>
                                            <p:cond delay="0"/>
                                          </p:stCondLst>
                                        </p:cTn>
                                        <p:tgtEl>
                                          <p:spTgt spid="7183"/>
                                        </p:tgtEl>
                                        <p:attrNameLst>
                                          <p:attrName>style.visibility</p:attrName>
                                        </p:attrNameLst>
                                      </p:cBhvr>
                                      <p:to>
                                        <p:strVal val="visible"/>
                                      </p:to>
                                    </p:set>
                                    <p:animEffect transition="in" filter="dissolve">
                                      <p:cBhvr>
                                        <p:cTn id="15" dur="500"/>
                                        <p:tgtEl>
                                          <p:spTgt spid="718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7195"/>
                                        </p:tgtEl>
                                        <p:attrNameLst>
                                          <p:attrName>style.visibility</p:attrName>
                                        </p:attrNameLst>
                                      </p:cBhvr>
                                      <p:to>
                                        <p:strVal val="visible"/>
                                      </p:to>
                                    </p:set>
                                    <p:animEffect transition="in" filter="dissolve">
                                      <p:cBhvr>
                                        <p:cTn id="20" dur="500"/>
                                        <p:tgtEl>
                                          <p:spTgt spid="7195"/>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Par">
                                  <p:stCondLst>
                                    <p:cond delay="0"/>
                                  </p:stCondLst>
                                  <p:childTnLst>
                                    <p:set>
                                      <p:cBhvr>
                                        <p:cTn id="24" dur="500" fill="hold">
                                          <p:stCondLst>
                                            <p:cond delay="0"/>
                                          </p:stCondLst>
                                        </p:cTn>
                                        <p:tgtEl>
                                          <p:spTgt spid="7202"/>
                                        </p:tgtEl>
                                        <p:attrNameLst>
                                          <p:attrName>style.visibility</p:attrName>
                                        </p:attrNameLst>
                                      </p:cBhvr>
                                      <p:to>
                                        <p:strVal val="visible"/>
                                      </p:to>
                                    </p:set>
                                    <p:animEffect transition="in" filter="dissolve">
                                      <p:cBhvr>
                                        <p:cTn id="25" dur="500"/>
                                        <p:tgtEl>
                                          <p:spTgt spid="7202"/>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4"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to="" calcmode="lin" valueType="num">
                                      <p:cBhvr>
                                        <p:cTn id="34" dur="1" fill="hold"/>
                                        <p:tgtEl>
                                          <p:spTgt spid="2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85cccab3gw1ete8o7tkd2g2096061hcz"/>
          <p:cNvPicPr>
            <a:picLocks noChangeAspect="1"/>
          </p:cNvPicPr>
          <p:nvPr/>
        </p:nvPicPr>
        <p:blipFill>
          <a:blip r:embed="rId3"/>
          <a:stretch>
            <a:fillRect/>
          </a:stretch>
        </p:blipFill>
        <p:spPr>
          <a:xfrm>
            <a:off x="4619149" y="2677927"/>
            <a:ext cx="4231005" cy="2755583"/>
          </a:xfrm>
          <a:prstGeom prst="rect">
            <a:avLst/>
          </a:prstGeom>
        </p:spPr>
      </p:pic>
      <p:sp>
        <p:nvSpPr>
          <p:cNvPr id="50179" name="矩形 12290"/>
          <p:cNvSpPr>
            <a:spLocks noChangeArrowheads="1"/>
          </p:cNvSpPr>
          <p:nvPr/>
        </p:nvSpPr>
        <p:spPr bwMode="auto">
          <a:xfrm>
            <a:off x="-1190" y="1644703"/>
            <a:ext cx="9146381" cy="540544"/>
          </a:xfrm>
          <a:prstGeom prst="rect">
            <a:avLst/>
          </a:prstGeom>
          <a:solidFill>
            <a:srgbClr val="333399"/>
          </a:solidFill>
          <a:ln w="9525">
            <a:noFill/>
            <a:miter lim="800000"/>
          </a:ln>
        </p:spPr>
        <p:txBody>
          <a:bodyPr anchor="ctr"/>
          <a:lstStyle/>
          <a:p>
            <a:pPr algn="ctr"/>
            <a:r>
              <a:rPr lang="en-US" altLang="zh-CN" sz="2400" b="1" spc="100" dirty="0">
                <a:solidFill>
                  <a:srgbClr val="FFFF00"/>
                </a:solidFill>
                <a:uFillTx/>
                <a:latin typeface="黑体" panose="02010609060101010101" pitchFamily="49" charset="-122"/>
                <a:ea typeface="黑体" panose="02010609060101010101" pitchFamily="49" charset="-122"/>
              </a:rPr>
              <a:t>      </a:t>
            </a:r>
            <a:r>
              <a:rPr lang="zh-CN" altLang="zh-CN" sz="2400" b="1" spc="100" dirty="0">
                <a:solidFill>
                  <a:srgbClr val="FFFF00"/>
                </a:solidFill>
                <a:uFillTx/>
                <a:latin typeface="黑体" panose="02010609060101010101" pitchFamily="49" charset="-122"/>
                <a:ea typeface="黑体" panose="02010609060101010101" pitchFamily="49" charset="-122"/>
              </a:rPr>
              <a:t>探究实验：飞机的升力</a:t>
            </a:r>
          </a:p>
        </p:txBody>
      </p:sp>
      <p:grpSp>
        <p:nvGrpSpPr>
          <p:cNvPr id="6" name="组合 5"/>
          <p:cNvGrpSpPr/>
          <p:nvPr/>
        </p:nvGrpSpPr>
        <p:grpSpPr>
          <a:xfrm>
            <a:off x="310991" y="2677927"/>
            <a:ext cx="8724821" cy="2977956"/>
            <a:chOff x="3302" y="3542"/>
            <a:chExt cx="25552" cy="6482"/>
          </a:xfrm>
        </p:grpSpPr>
        <p:pic>
          <p:nvPicPr>
            <p:cNvPr id="4" name="图片 3" descr="2ca4cce392be49caa5a2d186bb264678">
              <a:hlinkClick r:id="rId4" action="ppaction://hlinkfile"/>
            </p:cNvPr>
            <p:cNvPicPr>
              <a:picLocks noChangeAspect="1"/>
            </p:cNvPicPr>
            <p:nvPr/>
          </p:nvPicPr>
          <p:blipFill>
            <a:blip r:embed="rId5"/>
            <a:stretch>
              <a:fillRect/>
            </a:stretch>
          </p:blipFill>
          <p:spPr>
            <a:xfrm>
              <a:off x="3303" y="3542"/>
              <a:ext cx="12326" cy="6194"/>
            </a:xfrm>
            <a:prstGeom prst="rect">
              <a:avLst/>
            </a:prstGeom>
          </p:spPr>
        </p:pic>
        <p:sp>
          <p:nvSpPr>
            <p:cNvPr id="5" name="文本框 4"/>
            <p:cNvSpPr txBox="1"/>
            <p:nvPr/>
          </p:nvSpPr>
          <p:spPr>
            <a:xfrm>
              <a:off x="3302" y="8921"/>
              <a:ext cx="25552" cy="1103"/>
            </a:xfrm>
            <a:prstGeom prst="rect">
              <a:avLst/>
            </a:prstGeom>
            <a:solidFill>
              <a:schemeClr val="bg1"/>
            </a:solidFill>
          </p:spPr>
          <p:txBody>
            <a:bodyPr wrap="square" rtlCol="0">
              <a:spAutoFit/>
            </a:bodyPr>
            <a:lstStyle/>
            <a:p>
              <a:endParaRPr lang="zh-CN" altLang="en-US" sz="2700" b="1"/>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5272" y="1832818"/>
            <a:ext cx="8868728" cy="3784600"/>
          </a:xfrm>
          <a:prstGeom prst="rect">
            <a:avLst/>
          </a:prstGeom>
          <a:solidFill>
            <a:schemeClr val="bg1"/>
          </a:solidFill>
        </p:spPr>
        <p:txBody>
          <a:bodyPr wrap="square" rtlCol="0" anchor="t">
            <a:spAutoFit/>
          </a:bodyPr>
          <a:lstStyle/>
          <a:p>
            <a:pPr>
              <a:lnSpc>
                <a:spcPct val="125000"/>
              </a:lnSpc>
            </a:pP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1</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（2018•苏州）下列现象与“</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sym typeface="+mn-ea"/>
              </a:rPr>
              <a:t>流体的压强与流速</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”无关的是     （　　）</a:t>
            </a:r>
          </a:p>
          <a:p>
            <a:pPr>
              <a:lnSpc>
                <a:spcPct val="125000"/>
              </a:lnSpc>
            </a:pPr>
            <a:endParaRPr lang="zh-CN" altLang="en-US" sz="2400" b="1"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25000"/>
              </a:lnSpc>
            </a:pPr>
            <a:endParaRPr lang="zh-CN" altLang="en-US" sz="2400" b="1"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2500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A．如图中，同学向前吹气，纸条向上运动 </a:t>
            </a:r>
          </a:p>
          <a:p>
            <a:pPr>
              <a:lnSpc>
                <a:spcPct val="12500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B．如图中，在气球的左侧吹气，气球向左侧运动 </a:t>
            </a:r>
          </a:p>
          <a:p>
            <a:pPr>
              <a:lnSpc>
                <a:spcPct val="12500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C．如图中，同学用吸管吸饮料，饮料进入口中 </a:t>
            </a:r>
          </a:p>
          <a:p>
            <a:pPr>
              <a:lnSpc>
                <a:spcPct val="12500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D．如图中，在硬币上方吹气，可以将硬币吹入碗中 </a:t>
            </a:r>
          </a:p>
        </p:txBody>
      </p:sp>
      <p:sp>
        <p:nvSpPr>
          <p:cNvPr id="7" name="文本框 6"/>
          <p:cNvSpPr txBox="1"/>
          <p:nvPr/>
        </p:nvSpPr>
        <p:spPr>
          <a:xfrm>
            <a:off x="877365" y="2315423"/>
            <a:ext cx="333375" cy="460375"/>
          </a:xfrm>
          <a:prstGeom prst="rect">
            <a:avLst/>
          </a:prstGeom>
          <a:noFill/>
        </p:spPr>
        <p:txBody>
          <a:bodyPr wrap="square" rtlCol="0" anchor="t">
            <a:spAutoFit/>
          </a:bodyPr>
          <a:lstStyle/>
          <a:p>
            <a:r>
              <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t>
            </a:r>
          </a:p>
        </p:txBody>
      </p:sp>
      <p:pic>
        <p:nvPicPr>
          <p:cNvPr id="3" name="图片 2" descr="7b794de9[1]"/>
          <p:cNvPicPr>
            <a:picLocks noChangeAspect="1"/>
          </p:cNvPicPr>
          <p:nvPr/>
        </p:nvPicPr>
        <p:blipFill>
          <a:blip r:embed="rId2"/>
          <a:stretch>
            <a:fillRect/>
          </a:stretch>
        </p:blipFill>
        <p:spPr>
          <a:xfrm>
            <a:off x="1421424" y="2649964"/>
            <a:ext cx="1235869" cy="900113"/>
          </a:xfrm>
          <a:prstGeom prst="rect">
            <a:avLst/>
          </a:prstGeom>
        </p:spPr>
      </p:pic>
      <p:pic>
        <p:nvPicPr>
          <p:cNvPr id="4" name="图片 3" descr="c4bf8ea5[1]"/>
          <p:cNvPicPr>
            <a:picLocks noChangeAspect="1"/>
          </p:cNvPicPr>
          <p:nvPr/>
        </p:nvPicPr>
        <p:blipFill>
          <a:blip r:embed="rId3"/>
          <a:stretch>
            <a:fillRect/>
          </a:stretch>
        </p:blipFill>
        <p:spPr>
          <a:xfrm>
            <a:off x="3084965" y="2649964"/>
            <a:ext cx="1153001" cy="900589"/>
          </a:xfrm>
          <a:prstGeom prst="rect">
            <a:avLst/>
          </a:prstGeom>
        </p:spPr>
      </p:pic>
      <p:pic>
        <p:nvPicPr>
          <p:cNvPr id="5" name="图片 4" descr="9ff18417[1]"/>
          <p:cNvPicPr>
            <a:picLocks noChangeAspect="1"/>
          </p:cNvPicPr>
          <p:nvPr/>
        </p:nvPicPr>
        <p:blipFill>
          <a:blip r:embed="rId4"/>
          <a:stretch>
            <a:fillRect/>
          </a:stretch>
        </p:blipFill>
        <p:spPr>
          <a:xfrm>
            <a:off x="4758031" y="2649964"/>
            <a:ext cx="1127760" cy="933450"/>
          </a:xfrm>
          <a:prstGeom prst="rect">
            <a:avLst/>
          </a:prstGeom>
        </p:spPr>
      </p:pic>
      <p:pic>
        <p:nvPicPr>
          <p:cNvPr id="6" name="图片 5" descr="a437090e[1]"/>
          <p:cNvPicPr>
            <a:picLocks noChangeAspect="1"/>
          </p:cNvPicPr>
          <p:nvPr/>
        </p:nvPicPr>
        <p:blipFill>
          <a:blip r:embed="rId5"/>
          <a:stretch>
            <a:fillRect/>
          </a:stretch>
        </p:blipFill>
        <p:spPr>
          <a:xfrm>
            <a:off x="6544445" y="2649964"/>
            <a:ext cx="1193959" cy="900113"/>
          </a:xfrm>
          <a:prstGeom prst="rect">
            <a:avLst/>
          </a:prstGeom>
        </p:spPr>
      </p:pic>
      <p:grpSp>
        <p:nvGrpSpPr>
          <p:cNvPr id="27" name="组合 3"/>
          <p:cNvGrpSpPr/>
          <p:nvPr/>
        </p:nvGrpSpPr>
        <p:grpSpPr bwMode="auto">
          <a:xfrm>
            <a:off x="3371850" y="1358473"/>
            <a:ext cx="1879997" cy="474345"/>
            <a:chOff x="497257" y="753279"/>
            <a:chExt cx="1881032" cy="475146"/>
          </a:xfrm>
        </p:grpSpPr>
        <p:grpSp>
          <p:nvGrpSpPr>
            <p:cNvPr id="28" name="组合 2"/>
            <p:cNvGrpSpPr/>
            <p:nvPr/>
          </p:nvGrpSpPr>
          <p:grpSpPr bwMode="auto">
            <a:xfrm>
              <a:off x="552450" y="789083"/>
              <a:ext cx="1787356" cy="419195"/>
              <a:chOff x="3014293" y="-540899"/>
              <a:chExt cx="1787356" cy="419195"/>
            </a:xfrm>
          </p:grpSpPr>
          <p:sp>
            <p:nvSpPr>
              <p:cNvPr id="30" name="缺角矩形 18"/>
              <p:cNvSpPr>
                <a:spLocks noChangeArrowheads="1"/>
              </p:cNvSpPr>
              <p:nvPr/>
            </p:nvSpPr>
            <p:spPr bwMode="auto">
              <a:xfrm>
                <a:off x="3470665" y="-540130"/>
                <a:ext cx="419419" cy="418217"/>
              </a:xfrm>
              <a:prstGeom prst="plaque">
                <a:avLst>
                  <a:gd name="adj" fmla="val 16667"/>
                </a:avLst>
              </a:prstGeom>
              <a:solidFill>
                <a:srgbClr val="008BBB"/>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1" name="缺角矩形 19"/>
              <p:cNvSpPr>
                <a:spLocks noChangeArrowheads="1"/>
              </p:cNvSpPr>
              <p:nvPr/>
            </p:nvSpPr>
            <p:spPr bwMode="auto">
              <a:xfrm>
                <a:off x="3926625" y="-540130"/>
                <a:ext cx="419419" cy="418217"/>
              </a:xfrm>
              <a:prstGeom prst="plaque">
                <a:avLst>
                  <a:gd name="adj" fmla="val 16667"/>
                </a:avLst>
              </a:prstGeom>
              <a:solidFill>
                <a:srgbClr val="FD9F00"/>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2" name="缺角矩形 20"/>
              <p:cNvSpPr>
                <a:spLocks noChangeArrowheads="1"/>
              </p:cNvSpPr>
              <p:nvPr/>
            </p:nvSpPr>
            <p:spPr bwMode="auto">
              <a:xfrm>
                <a:off x="4382584" y="-540130"/>
                <a:ext cx="419419" cy="418217"/>
              </a:xfrm>
              <a:prstGeom prst="plaque">
                <a:avLst>
                  <a:gd name="adj" fmla="val 16667"/>
                </a:avLst>
              </a:prstGeom>
              <a:solidFill>
                <a:srgbClr val="00B050"/>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3" name="缺角矩形 7"/>
              <p:cNvSpPr>
                <a:spLocks noChangeArrowheads="1"/>
              </p:cNvSpPr>
              <p:nvPr/>
            </p:nvSpPr>
            <p:spPr bwMode="auto">
              <a:xfrm>
                <a:off x="3014705" y="-540130"/>
                <a:ext cx="419419" cy="418217"/>
              </a:xfrm>
              <a:prstGeom prst="plaque">
                <a:avLst>
                  <a:gd name="adj" fmla="val 16667"/>
                </a:avLst>
              </a:prstGeom>
              <a:solidFill>
                <a:srgbClr val="E72424"/>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grpSp>
        <p:sp>
          <p:nvSpPr>
            <p:cNvPr id="29" name="矩形 1"/>
            <p:cNvSpPr>
              <a:spLocks noChangeArrowheads="1"/>
            </p:cNvSpPr>
            <p:nvPr/>
          </p:nvSpPr>
          <p:spPr bwMode="auto">
            <a:xfrm>
              <a:off x="497257" y="753279"/>
              <a:ext cx="1881032" cy="475146"/>
            </a:xfrm>
            <a:prstGeom prst="rect">
              <a:avLst/>
            </a:prstGeom>
            <a:noFill/>
            <a:ln w="9525">
              <a:noFill/>
              <a:miter lim="800000"/>
            </a:ln>
          </p:spPr>
          <p:txBody>
            <a:bodyPr lIns="91437" tIns="45718" rIns="91437" bIns="45718">
              <a:spAutoFit/>
            </a:bodyPr>
            <a:lstStyle/>
            <a:p>
              <a:pPr algn="dist" defTabSz="1219200">
                <a:buFont typeface="Arial" panose="020B0604020202020204" pitchFamily="34" charset="0"/>
                <a:buNone/>
              </a:pPr>
              <a:r>
                <a:rPr lang="zh-CN" altLang="en-US" sz="2500" b="1" dirty="0">
                  <a:solidFill>
                    <a:sysClr val="window" lastClr="FFFFFF"/>
                  </a:solidFill>
                  <a:latin typeface="宋体" panose="02010600030101010101" pitchFamily="2" charset="-122"/>
                  <a:ea typeface="宋体" panose="02010600030101010101" pitchFamily="2" charset="-122"/>
                </a:rPr>
                <a:t>连接中考</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to="" calcmode="lin" valueType="num">
                                      <p:cBhvr>
                                        <p:cTn id="7" dur="1" fill="hold"/>
                                        <p:tgtEl>
                                          <p:spTgt spid="7"/>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2395" y="1976291"/>
            <a:ext cx="9031605" cy="2676525"/>
          </a:xfrm>
          <a:prstGeom prst="rect">
            <a:avLst/>
          </a:prstGeom>
          <a:solidFill>
            <a:schemeClr val="bg1"/>
          </a:solidFill>
        </p:spPr>
        <p:txBody>
          <a:bodyPr wrap="square" rtlCol="0" anchor="t">
            <a:spAutoFit/>
          </a:bodyPr>
          <a:lstStyle/>
          <a:p>
            <a:pPr>
              <a:lnSpc>
                <a:spcPct val="150000"/>
              </a:lnSpc>
            </a:pP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2</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（201</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9</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•湘潭）如图，从左向右往玻璃管中吹风，U形管A管中的水面会</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___________</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（选填“上升”或“下降”）。说明对于流动的气体，在流速大的地方</a:t>
            </a:r>
            <a:endParaRPr lang="en-US" altLang="zh-CN" sz="2400" b="1" dirty="0">
              <a:latin typeface="Times New Roman" panose="02020603050405020304" pitchFamily="18" charset="0"/>
              <a:ea typeface="楷体" panose="02010609060101010101" pitchFamily="49" charset="-122"/>
              <a:cs typeface="Times New Roman" panose="02020603050405020304" pitchFamily="18" charset="0"/>
            </a:endParaRPr>
          </a:p>
          <a:p>
            <a:pPr>
              <a:lnSpc>
                <a:spcPct val="15000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压强</a:t>
            </a:r>
            <a:r>
              <a:rPr lang="en-US" altLang="zh-CN" sz="2400" b="1" dirty="0">
                <a:latin typeface="Times New Roman" panose="02020603050405020304" pitchFamily="18" charset="0"/>
                <a:ea typeface="楷体" panose="02010609060101010101" pitchFamily="49" charset="-122"/>
                <a:cs typeface="Times New Roman" panose="02020603050405020304" pitchFamily="18" charset="0"/>
              </a:rPr>
              <a:t>________</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（选填“大”或“小”）。</a:t>
            </a:r>
          </a:p>
          <a:p>
            <a:endParaRPr lang="zh-CN" altLang="en-US" sz="24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3" name="文本框 2"/>
          <p:cNvSpPr txBox="1"/>
          <p:nvPr/>
        </p:nvSpPr>
        <p:spPr>
          <a:xfrm>
            <a:off x="1899783" y="2614299"/>
            <a:ext cx="793750" cy="460375"/>
          </a:xfrm>
          <a:prstGeom prst="rect">
            <a:avLst/>
          </a:prstGeom>
          <a:noFill/>
        </p:spPr>
        <p:txBody>
          <a:bodyPr wrap="none" rtlCol="0" anchor="t">
            <a:spAutoFit/>
          </a:bodyPr>
          <a:lstStyle/>
          <a:p>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上升</a:t>
            </a:r>
          </a:p>
        </p:txBody>
      </p:sp>
      <p:sp>
        <p:nvSpPr>
          <p:cNvPr id="4" name="文本框 3"/>
          <p:cNvSpPr txBox="1"/>
          <p:nvPr/>
        </p:nvSpPr>
        <p:spPr>
          <a:xfrm>
            <a:off x="1175499" y="3608367"/>
            <a:ext cx="488315" cy="460375"/>
          </a:xfrm>
          <a:prstGeom prst="rect">
            <a:avLst/>
          </a:prstGeom>
          <a:noFill/>
        </p:spPr>
        <p:txBody>
          <a:bodyPr wrap="none" rtlCol="0" anchor="t">
            <a:spAutoFit/>
          </a:bodyPr>
          <a:lstStyle/>
          <a:p>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小</a:t>
            </a:r>
          </a:p>
        </p:txBody>
      </p:sp>
      <p:grpSp>
        <p:nvGrpSpPr>
          <p:cNvPr id="14" name="组合 3"/>
          <p:cNvGrpSpPr/>
          <p:nvPr/>
        </p:nvGrpSpPr>
        <p:grpSpPr bwMode="auto">
          <a:xfrm>
            <a:off x="3371850" y="1408807"/>
            <a:ext cx="1879997" cy="474345"/>
            <a:chOff x="497257" y="753279"/>
            <a:chExt cx="1881032" cy="475146"/>
          </a:xfrm>
        </p:grpSpPr>
        <p:grpSp>
          <p:nvGrpSpPr>
            <p:cNvPr id="15" name="组合 2"/>
            <p:cNvGrpSpPr/>
            <p:nvPr/>
          </p:nvGrpSpPr>
          <p:grpSpPr bwMode="auto">
            <a:xfrm>
              <a:off x="552450" y="789083"/>
              <a:ext cx="1787356" cy="419195"/>
              <a:chOff x="3014293" y="-540899"/>
              <a:chExt cx="1787356" cy="419195"/>
            </a:xfrm>
          </p:grpSpPr>
          <p:sp>
            <p:nvSpPr>
              <p:cNvPr id="17" name="缺角矩形 18"/>
              <p:cNvSpPr>
                <a:spLocks noChangeArrowheads="1"/>
              </p:cNvSpPr>
              <p:nvPr/>
            </p:nvSpPr>
            <p:spPr bwMode="auto">
              <a:xfrm>
                <a:off x="3470665" y="-540130"/>
                <a:ext cx="419419" cy="418217"/>
              </a:xfrm>
              <a:prstGeom prst="plaque">
                <a:avLst>
                  <a:gd name="adj" fmla="val 16667"/>
                </a:avLst>
              </a:prstGeom>
              <a:solidFill>
                <a:srgbClr val="008BBB"/>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25" name="缺角矩形 19"/>
              <p:cNvSpPr>
                <a:spLocks noChangeArrowheads="1"/>
              </p:cNvSpPr>
              <p:nvPr/>
            </p:nvSpPr>
            <p:spPr bwMode="auto">
              <a:xfrm>
                <a:off x="3926625" y="-540130"/>
                <a:ext cx="419419" cy="418217"/>
              </a:xfrm>
              <a:prstGeom prst="plaque">
                <a:avLst>
                  <a:gd name="adj" fmla="val 16667"/>
                </a:avLst>
              </a:prstGeom>
              <a:solidFill>
                <a:srgbClr val="FD9F00"/>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26" name="缺角矩形 20"/>
              <p:cNvSpPr>
                <a:spLocks noChangeArrowheads="1"/>
              </p:cNvSpPr>
              <p:nvPr/>
            </p:nvSpPr>
            <p:spPr bwMode="auto">
              <a:xfrm>
                <a:off x="4382584" y="-540130"/>
                <a:ext cx="419419" cy="418217"/>
              </a:xfrm>
              <a:prstGeom prst="plaque">
                <a:avLst>
                  <a:gd name="adj" fmla="val 16667"/>
                </a:avLst>
              </a:prstGeom>
              <a:solidFill>
                <a:srgbClr val="00B050"/>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27" name="缺角矩形 7"/>
              <p:cNvSpPr>
                <a:spLocks noChangeArrowheads="1"/>
              </p:cNvSpPr>
              <p:nvPr/>
            </p:nvSpPr>
            <p:spPr bwMode="auto">
              <a:xfrm>
                <a:off x="3014705" y="-540130"/>
                <a:ext cx="419419" cy="418217"/>
              </a:xfrm>
              <a:prstGeom prst="plaque">
                <a:avLst>
                  <a:gd name="adj" fmla="val 16667"/>
                </a:avLst>
              </a:prstGeom>
              <a:solidFill>
                <a:srgbClr val="E72424"/>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grpSp>
        <p:sp>
          <p:nvSpPr>
            <p:cNvPr id="16" name="矩形 1"/>
            <p:cNvSpPr>
              <a:spLocks noChangeArrowheads="1"/>
            </p:cNvSpPr>
            <p:nvPr/>
          </p:nvSpPr>
          <p:spPr bwMode="auto">
            <a:xfrm>
              <a:off x="497257" y="753279"/>
              <a:ext cx="1881032" cy="475146"/>
            </a:xfrm>
            <a:prstGeom prst="rect">
              <a:avLst/>
            </a:prstGeom>
            <a:noFill/>
            <a:ln w="9525">
              <a:noFill/>
              <a:miter lim="800000"/>
            </a:ln>
          </p:spPr>
          <p:txBody>
            <a:bodyPr lIns="91437" tIns="45718" rIns="91437" bIns="45718">
              <a:spAutoFit/>
            </a:bodyPr>
            <a:lstStyle/>
            <a:p>
              <a:pPr algn="dist" defTabSz="1219200">
                <a:buFont typeface="Arial" panose="020B0604020202020204" pitchFamily="34" charset="0"/>
                <a:buNone/>
              </a:pPr>
              <a:r>
                <a:rPr lang="zh-CN" altLang="en-US" sz="2500" b="1" dirty="0">
                  <a:solidFill>
                    <a:sysClr val="window" lastClr="FFFFFF"/>
                  </a:solidFill>
                  <a:latin typeface="宋体" panose="02010600030101010101" pitchFamily="2" charset="-122"/>
                  <a:ea typeface="宋体" panose="02010600030101010101" pitchFamily="2" charset="-122"/>
                </a:rPr>
                <a:t>连接中考</a:t>
              </a:r>
            </a:p>
          </p:txBody>
        </p:sp>
      </p:grpSp>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6154" t="13296" r="-3380" b="14523"/>
          <a:stretch>
            <a:fillRect/>
          </a:stretch>
        </p:blipFill>
        <p:spPr>
          <a:xfrm>
            <a:off x="5775158" y="3143250"/>
            <a:ext cx="2999874" cy="215766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to="" calcmode="lin" valueType="num">
                                      <p:cBhvr>
                                        <p:cTn id="12" dur="1" fill="hold"/>
                                        <p:tgtEl>
                                          <p:spTgt spid="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4137" y="2027370"/>
            <a:ext cx="9060339" cy="3538220"/>
          </a:xfrm>
          <a:prstGeom prst="rect">
            <a:avLst/>
          </a:prstGeom>
          <a:noFill/>
        </p:spPr>
        <p:txBody>
          <a:bodyPr wrap="square" rtlCol="0" anchor="t">
            <a:spAutoFit/>
          </a:bodyPr>
          <a:lstStyle/>
          <a:p>
            <a:pPr fontAlgn="auto">
              <a:lnSpc>
                <a:spcPts val="3840"/>
              </a:lnSpc>
            </a:pPr>
            <a:r>
              <a:rPr lang="zh-CN" altLang="en-US"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4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3</a:t>
            </a:r>
            <a:r>
              <a:rPr sz="2400" b="1" dirty="0">
                <a:latin typeface="Times New Roman" panose="02020603050405020304" pitchFamily="18" charset="0"/>
                <a:ea typeface="楷体" panose="02010609060101010101" pitchFamily="49" charset="-122"/>
                <a:cs typeface="Times New Roman" panose="02020603050405020304" pitchFamily="18" charset="0"/>
              </a:rPr>
              <a:t>（2019•烟台）如图所示，小红手撑雨伞走在路上，一阵大风吹来，伞面被</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r>
              <a:rPr sz="2400" b="1" dirty="0">
                <a:latin typeface="Times New Roman" panose="02020603050405020304" pitchFamily="18" charset="0"/>
                <a:ea typeface="楷体" panose="02010609060101010101" pitchFamily="49" charset="-122"/>
                <a:cs typeface="Times New Roman" panose="02020603050405020304" pitchFamily="18" charset="0"/>
              </a:rPr>
              <a:t>吸</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t>
            </a:r>
            <a:r>
              <a:rPr sz="2400" b="1" dirty="0" smtClean="0">
                <a:latin typeface="Times New Roman" panose="02020603050405020304" pitchFamily="18" charset="0"/>
                <a:ea typeface="楷体" panose="02010609060101010101" pitchFamily="49" charset="-122"/>
                <a:cs typeface="Times New Roman" panose="02020603050405020304" pitchFamily="18" charset="0"/>
              </a:rPr>
              <a:t>，发生严重变形</a:t>
            </a:r>
            <a:r>
              <a:rPr sz="2400" b="1" dirty="0">
                <a:latin typeface="Times New Roman" panose="02020603050405020304" pitchFamily="18" charset="0"/>
                <a:ea typeface="楷体" panose="02010609060101010101" pitchFamily="49" charset="-122"/>
                <a:cs typeface="Times New Roman" panose="02020603050405020304" pitchFamily="18" charset="0"/>
              </a:rPr>
              <a:t>。下列判断推理及其解释，正确的是 （　　）</a:t>
            </a:r>
          </a:p>
          <a:p>
            <a:pPr fontAlgn="auto">
              <a:lnSpc>
                <a:spcPts val="3840"/>
              </a:lnSpc>
            </a:pPr>
            <a:r>
              <a:rPr sz="2400" b="1" dirty="0">
                <a:latin typeface="Times New Roman" panose="02020603050405020304" pitchFamily="18" charset="0"/>
                <a:ea typeface="楷体" panose="02010609060101010101" pitchFamily="49" charset="-122"/>
                <a:cs typeface="Times New Roman" panose="02020603050405020304" pitchFamily="18" charset="0"/>
              </a:rPr>
              <a:t>A．</a:t>
            </a:r>
            <a:r>
              <a:rPr sz="2400" b="1" dirty="0" smtClean="0">
                <a:latin typeface="Times New Roman" panose="02020603050405020304" pitchFamily="18" charset="0"/>
                <a:ea typeface="楷体" panose="02010609060101010101" pitchFamily="49" charset="-122"/>
                <a:cs typeface="Times New Roman" panose="02020603050405020304" pitchFamily="18" charset="0"/>
              </a:rPr>
              <a:t>伞面被向下</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“吸” </a:t>
            </a:r>
            <a:r>
              <a:rPr sz="2400" b="1" dirty="0" smtClean="0">
                <a:latin typeface="Times New Roman" panose="02020603050405020304" pitchFamily="18" charset="0"/>
                <a:ea typeface="楷体" panose="02010609060101010101" pitchFamily="49" charset="-122"/>
                <a:cs typeface="Times New Roman" panose="02020603050405020304" pitchFamily="18" charset="0"/>
              </a:rPr>
              <a:t>，</a:t>
            </a:r>
            <a:r>
              <a:rPr sz="2400" b="1" dirty="0">
                <a:latin typeface="Times New Roman" panose="02020603050405020304" pitchFamily="18" charset="0"/>
                <a:ea typeface="楷体" panose="02010609060101010101" pitchFamily="49" charset="-122"/>
                <a:cs typeface="Times New Roman" panose="02020603050405020304" pitchFamily="18" charset="0"/>
              </a:rPr>
              <a:t>伞上方的空气流速小于下方 </a:t>
            </a:r>
          </a:p>
          <a:p>
            <a:pPr fontAlgn="auto">
              <a:lnSpc>
                <a:spcPts val="3840"/>
              </a:lnSpc>
            </a:pPr>
            <a:r>
              <a:rPr sz="2400" b="1" dirty="0">
                <a:latin typeface="Times New Roman" panose="02020603050405020304" pitchFamily="18" charset="0"/>
                <a:ea typeface="楷体" panose="02010609060101010101" pitchFamily="49" charset="-122"/>
                <a:cs typeface="Times New Roman" panose="02020603050405020304" pitchFamily="18" charset="0"/>
              </a:rPr>
              <a:t>B．</a:t>
            </a:r>
            <a:r>
              <a:rPr sz="2400" b="1" dirty="0" smtClean="0">
                <a:latin typeface="Times New Roman" panose="02020603050405020304" pitchFamily="18" charset="0"/>
                <a:ea typeface="楷体" panose="02010609060101010101" pitchFamily="49" charset="-122"/>
                <a:cs typeface="Times New Roman" panose="02020603050405020304" pitchFamily="18" charset="0"/>
              </a:rPr>
              <a:t>伞面被向下</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“吸” </a:t>
            </a:r>
            <a:r>
              <a:rPr sz="2400" b="1" dirty="0" smtClean="0">
                <a:latin typeface="Times New Roman" panose="02020603050405020304" pitchFamily="18" charset="0"/>
                <a:ea typeface="楷体" panose="02010609060101010101" pitchFamily="49" charset="-122"/>
                <a:cs typeface="Times New Roman" panose="02020603050405020304" pitchFamily="18" charset="0"/>
              </a:rPr>
              <a:t>，</a:t>
            </a:r>
            <a:r>
              <a:rPr sz="2400" b="1" dirty="0">
                <a:latin typeface="Times New Roman" panose="02020603050405020304" pitchFamily="18" charset="0"/>
                <a:ea typeface="楷体" panose="02010609060101010101" pitchFamily="49" charset="-122"/>
                <a:cs typeface="Times New Roman" panose="02020603050405020304" pitchFamily="18" charset="0"/>
              </a:rPr>
              <a:t>伞上方的空气流速大于下方 </a:t>
            </a:r>
          </a:p>
          <a:p>
            <a:pPr fontAlgn="auto">
              <a:lnSpc>
                <a:spcPts val="3840"/>
              </a:lnSpc>
            </a:pPr>
            <a:r>
              <a:rPr sz="2400" b="1" dirty="0">
                <a:latin typeface="Times New Roman" panose="02020603050405020304" pitchFamily="18" charset="0"/>
                <a:ea typeface="楷体" panose="02010609060101010101" pitchFamily="49" charset="-122"/>
                <a:cs typeface="Times New Roman" panose="02020603050405020304" pitchFamily="18" charset="0"/>
              </a:rPr>
              <a:t>C．</a:t>
            </a:r>
            <a:r>
              <a:rPr sz="2400" b="1" dirty="0" smtClean="0">
                <a:latin typeface="Times New Roman" panose="02020603050405020304" pitchFamily="18" charset="0"/>
                <a:ea typeface="楷体" panose="02010609060101010101" pitchFamily="49" charset="-122"/>
                <a:cs typeface="Times New Roman" panose="02020603050405020304" pitchFamily="18" charset="0"/>
              </a:rPr>
              <a:t>伞面被向上</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“吸” </a:t>
            </a:r>
            <a:r>
              <a:rPr sz="2400" b="1" dirty="0" smtClean="0">
                <a:latin typeface="Times New Roman" panose="02020603050405020304" pitchFamily="18" charset="0"/>
                <a:ea typeface="楷体" panose="02010609060101010101" pitchFamily="49" charset="-122"/>
                <a:cs typeface="Times New Roman" panose="02020603050405020304" pitchFamily="18" charset="0"/>
              </a:rPr>
              <a:t>，</a:t>
            </a:r>
            <a:r>
              <a:rPr sz="2400" b="1" dirty="0">
                <a:latin typeface="Times New Roman" panose="02020603050405020304" pitchFamily="18" charset="0"/>
                <a:ea typeface="楷体" panose="02010609060101010101" pitchFamily="49" charset="-122"/>
                <a:cs typeface="Times New Roman" panose="02020603050405020304" pitchFamily="18" charset="0"/>
              </a:rPr>
              <a:t>伞上方的空气流速大于下方 </a:t>
            </a:r>
          </a:p>
          <a:p>
            <a:pPr fontAlgn="auto">
              <a:lnSpc>
                <a:spcPts val="3840"/>
              </a:lnSpc>
            </a:pPr>
            <a:r>
              <a:rPr sz="2400" b="1" dirty="0">
                <a:latin typeface="Times New Roman" panose="02020603050405020304" pitchFamily="18" charset="0"/>
                <a:ea typeface="楷体" panose="02010609060101010101" pitchFamily="49" charset="-122"/>
                <a:cs typeface="Times New Roman" panose="02020603050405020304" pitchFamily="18" charset="0"/>
              </a:rPr>
              <a:t>D．</a:t>
            </a:r>
            <a:r>
              <a:rPr sz="2400" b="1" dirty="0" smtClean="0">
                <a:latin typeface="Times New Roman" panose="02020603050405020304" pitchFamily="18" charset="0"/>
                <a:ea typeface="楷体" panose="02010609060101010101" pitchFamily="49" charset="-122"/>
                <a:cs typeface="Times New Roman" panose="02020603050405020304" pitchFamily="18" charset="0"/>
              </a:rPr>
              <a:t>伞面被向上</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“吸” </a:t>
            </a:r>
            <a:r>
              <a:rPr sz="2400" b="1" dirty="0" smtClean="0">
                <a:latin typeface="Times New Roman" panose="02020603050405020304" pitchFamily="18" charset="0"/>
                <a:ea typeface="楷体" panose="02010609060101010101" pitchFamily="49" charset="-122"/>
                <a:cs typeface="Times New Roman" panose="02020603050405020304" pitchFamily="18" charset="0"/>
              </a:rPr>
              <a:t>，</a:t>
            </a:r>
            <a:r>
              <a:rPr sz="2400" b="1" dirty="0">
                <a:latin typeface="Times New Roman" panose="02020603050405020304" pitchFamily="18" charset="0"/>
                <a:ea typeface="楷体" panose="02010609060101010101" pitchFamily="49" charset="-122"/>
                <a:cs typeface="Times New Roman" panose="02020603050405020304" pitchFamily="18" charset="0"/>
              </a:rPr>
              <a:t>伞上方的空气流速小于下方 </a:t>
            </a:r>
          </a:p>
        </p:txBody>
      </p:sp>
      <p:pic>
        <p:nvPicPr>
          <p:cNvPr id="757" name="9417.eps" descr="id:2147513832;FounderCES"/>
          <p:cNvPicPr>
            <a:picLocks noChangeAspect="1"/>
          </p:cNvPicPr>
          <p:nvPr/>
        </p:nvPicPr>
        <p:blipFill>
          <a:blip r:embed="rId2"/>
          <a:stretch>
            <a:fillRect/>
          </a:stretch>
        </p:blipFill>
        <p:spPr>
          <a:xfrm>
            <a:off x="7289996" y="3265445"/>
            <a:ext cx="1854480" cy="2123298"/>
          </a:xfrm>
          <a:prstGeom prst="rect">
            <a:avLst/>
          </a:prstGeom>
        </p:spPr>
      </p:pic>
      <p:sp>
        <p:nvSpPr>
          <p:cNvPr id="8" name="文本框 7"/>
          <p:cNvSpPr txBox="1"/>
          <p:nvPr/>
        </p:nvSpPr>
        <p:spPr>
          <a:xfrm>
            <a:off x="1626568" y="2909528"/>
            <a:ext cx="386715" cy="711835"/>
          </a:xfrm>
          <a:prstGeom prst="rect">
            <a:avLst/>
          </a:prstGeom>
          <a:noFill/>
        </p:spPr>
        <p:txBody>
          <a:bodyPr wrap="none" rtlCol="0" anchor="t">
            <a:spAutoFit/>
          </a:bodyPr>
          <a:lstStyle/>
          <a:p>
            <a:pPr fontAlgn="auto">
              <a:lnSpc>
                <a:spcPts val="4840"/>
              </a:lnSpc>
            </a:pPr>
            <a:r>
              <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t>
            </a:r>
          </a:p>
        </p:txBody>
      </p:sp>
      <p:grpSp>
        <p:nvGrpSpPr>
          <p:cNvPr id="24" name="组合 3"/>
          <p:cNvGrpSpPr/>
          <p:nvPr/>
        </p:nvGrpSpPr>
        <p:grpSpPr bwMode="auto">
          <a:xfrm>
            <a:off x="3371850" y="1408807"/>
            <a:ext cx="1879997" cy="474345"/>
            <a:chOff x="497257" y="753279"/>
            <a:chExt cx="1881032" cy="475146"/>
          </a:xfrm>
        </p:grpSpPr>
        <p:grpSp>
          <p:nvGrpSpPr>
            <p:cNvPr id="28" name="组合 2"/>
            <p:cNvGrpSpPr/>
            <p:nvPr/>
          </p:nvGrpSpPr>
          <p:grpSpPr bwMode="auto">
            <a:xfrm>
              <a:off x="552450" y="789083"/>
              <a:ext cx="1787356" cy="419195"/>
              <a:chOff x="3014293" y="-540899"/>
              <a:chExt cx="1787356" cy="419195"/>
            </a:xfrm>
          </p:grpSpPr>
          <p:sp>
            <p:nvSpPr>
              <p:cNvPr id="30" name="缺角矩形 18"/>
              <p:cNvSpPr>
                <a:spLocks noChangeArrowheads="1"/>
              </p:cNvSpPr>
              <p:nvPr/>
            </p:nvSpPr>
            <p:spPr bwMode="auto">
              <a:xfrm>
                <a:off x="3470665" y="-540130"/>
                <a:ext cx="419419" cy="418217"/>
              </a:xfrm>
              <a:prstGeom prst="plaque">
                <a:avLst>
                  <a:gd name="adj" fmla="val 16667"/>
                </a:avLst>
              </a:prstGeom>
              <a:solidFill>
                <a:srgbClr val="008BBB"/>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1" name="缺角矩形 19"/>
              <p:cNvSpPr>
                <a:spLocks noChangeArrowheads="1"/>
              </p:cNvSpPr>
              <p:nvPr/>
            </p:nvSpPr>
            <p:spPr bwMode="auto">
              <a:xfrm>
                <a:off x="3926625" y="-540130"/>
                <a:ext cx="419419" cy="418217"/>
              </a:xfrm>
              <a:prstGeom prst="plaque">
                <a:avLst>
                  <a:gd name="adj" fmla="val 16667"/>
                </a:avLst>
              </a:prstGeom>
              <a:solidFill>
                <a:srgbClr val="FD9F00"/>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2" name="缺角矩形 20"/>
              <p:cNvSpPr>
                <a:spLocks noChangeArrowheads="1"/>
              </p:cNvSpPr>
              <p:nvPr/>
            </p:nvSpPr>
            <p:spPr bwMode="auto">
              <a:xfrm>
                <a:off x="4382584" y="-540130"/>
                <a:ext cx="419419" cy="418217"/>
              </a:xfrm>
              <a:prstGeom prst="plaque">
                <a:avLst>
                  <a:gd name="adj" fmla="val 16667"/>
                </a:avLst>
              </a:prstGeom>
              <a:solidFill>
                <a:srgbClr val="00B050"/>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sp>
            <p:nvSpPr>
              <p:cNvPr id="33" name="缺角矩形 7"/>
              <p:cNvSpPr>
                <a:spLocks noChangeArrowheads="1"/>
              </p:cNvSpPr>
              <p:nvPr/>
            </p:nvSpPr>
            <p:spPr bwMode="auto">
              <a:xfrm>
                <a:off x="3014705" y="-540130"/>
                <a:ext cx="419419" cy="418217"/>
              </a:xfrm>
              <a:prstGeom prst="plaque">
                <a:avLst>
                  <a:gd name="adj" fmla="val 16667"/>
                </a:avLst>
              </a:prstGeom>
              <a:solidFill>
                <a:srgbClr val="E72424"/>
              </a:solidFill>
              <a:ln w="25400" algn="ctr">
                <a:noFill/>
                <a:miter lim="800000"/>
              </a:ln>
            </p:spPr>
            <p:txBody>
              <a:bodyPr lIns="91437" tIns="45718" rIns="91437" bIns="45718" anchor="ctr"/>
              <a:lstStyle/>
              <a:p>
                <a:pPr algn="ctr" defTabSz="1219200" eaLnBrk="0" hangingPunct="0"/>
                <a:endParaRPr kumimoji="1" lang="zh-CN" altLang="en-US" sz="1800">
                  <a:solidFill>
                    <a:srgbClr val="000000"/>
                  </a:solidFill>
                  <a:latin typeface="宋体" panose="02010600030101010101" pitchFamily="2" charset="-122"/>
                  <a:ea typeface="宋体" panose="02010600030101010101" pitchFamily="2" charset="-122"/>
                </a:endParaRPr>
              </a:p>
            </p:txBody>
          </p:sp>
        </p:grpSp>
        <p:sp>
          <p:nvSpPr>
            <p:cNvPr id="29" name="矩形 1"/>
            <p:cNvSpPr>
              <a:spLocks noChangeArrowheads="1"/>
            </p:cNvSpPr>
            <p:nvPr/>
          </p:nvSpPr>
          <p:spPr bwMode="auto">
            <a:xfrm>
              <a:off x="497257" y="753279"/>
              <a:ext cx="1881032" cy="475146"/>
            </a:xfrm>
            <a:prstGeom prst="rect">
              <a:avLst/>
            </a:prstGeom>
            <a:noFill/>
            <a:ln w="9525">
              <a:noFill/>
              <a:miter lim="800000"/>
            </a:ln>
          </p:spPr>
          <p:txBody>
            <a:bodyPr lIns="91437" tIns="45718" rIns="91437" bIns="45718">
              <a:spAutoFit/>
            </a:bodyPr>
            <a:lstStyle/>
            <a:p>
              <a:pPr algn="dist" defTabSz="1219200">
                <a:buFont typeface="Arial" panose="020B0604020202020204" pitchFamily="34" charset="0"/>
                <a:buNone/>
              </a:pPr>
              <a:r>
                <a:rPr lang="zh-CN" altLang="en-US" sz="2500" b="1" dirty="0">
                  <a:solidFill>
                    <a:sysClr val="window" lastClr="FFFFFF"/>
                  </a:solidFill>
                  <a:latin typeface="宋体" panose="02010600030101010101" pitchFamily="2" charset="-122"/>
                  <a:ea typeface="宋体" panose="02010600030101010101" pitchFamily="2" charset="-122"/>
                </a:rPr>
                <a:t>连接中考</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32231" y="2036685"/>
            <a:ext cx="8548211" cy="3538220"/>
          </a:xfrm>
          <a:prstGeom prst="rect">
            <a:avLst/>
          </a:prstGeom>
          <a:noFill/>
        </p:spPr>
        <p:txBody>
          <a:bodyPr wrap="square" rtlCol="0" anchor="t">
            <a:spAutoFit/>
          </a:bodyPr>
          <a:lstStyle/>
          <a:p>
            <a:pPr fontAlgn="auto">
              <a:lnSpc>
                <a:spcPts val="3840"/>
              </a:lnSpc>
            </a:pPr>
            <a:r>
              <a:rPr lang="en-US" altLang="zh-CN" sz="2400" b="1"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rPr>
              <a:t>1.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2018年5月，一架正在高空中飞行的飞机，风挡玻璃突然爆裂，此时副驾驶整个上半身被“吸”出舱外，导致这一现象发生的原因是（　　）</a:t>
            </a:r>
          </a:p>
          <a:p>
            <a:pPr fontAlgn="auto">
              <a:lnSpc>
                <a:spcPts val="384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A．副驾驶受到的重力突然减小 </a:t>
            </a:r>
          </a:p>
          <a:p>
            <a:pPr fontAlgn="auto">
              <a:lnSpc>
                <a:spcPts val="384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B．舱内气压变大，舱外气压变小 </a:t>
            </a:r>
          </a:p>
          <a:p>
            <a:pPr fontAlgn="auto">
              <a:lnSpc>
                <a:spcPts val="384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C．舱内空气流速小压强大，舱外空气流速大压强小 </a:t>
            </a:r>
          </a:p>
          <a:p>
            <a:pPr fontAlgn="auto">
              <a:lnSpc>
                <a:spcPts val="384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D．舱内温度降低，压强突然增大 </a:t>
            </a:r>
          </a:p>
        </p:txBody>
      </p:sp>
      <p:sp>
        <p:nvSpPr>
          <p:cNvPr id="4" name="文本框 3"/>
          <p:cNvSpPr txBox="1"/>
          <p:nvPr/>
        </p:nvSpPr>
        <p:spPr>
          <a:xfrm>
            <a:off x="2277213" y="2943600"/>
            <a:ext cx="386715" cy="711835"/>
          </a:xfrm>
          <a:prstGeom prst="rect">
            <a:avLst/>
          </a:prstGeom>
          <a:noFill/>
        </p:spPr>
        <p:txBody>
          <a:bodyPr wrap="none" rtlCol="0" anchor="t">
            <a:spAutoFit/>
          </a:bodyPr>
          <a:lstStyle/>
          <a:p>
            <a:pPr fontAlgn="auto">
              <a:lnSpc>
                <a:spcPts val="4840"/>
              </a:lnSpc>
            </a:pPr>
            <a:r>
              <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t>
            </a:r>
          </a:p>
        </p:txBody>
      </p:sp>
      <p:grpSp>
        <p:nvGrpSpPr>
          <p:cNvPr id="11" name="组合 1"/>
          <p:cNvGrpSpPr>
            <a:grpSpLocks noChangeAspect="1"/>
          </p:cNvGrpSpPr>
          <p:nvPr/>
        </p:nvGrpSpPr>
        <p:grpSpPr>
          <a:xfrm>
            <a:off x="3393483" y="1480992"/>
            <a:ext cx="2411412" cy="450850"/>
            <a:chOff x="3564387" y="597378"/>
            <a:chExt cx="2247990" cy="419195"/>
          </a:xfrm>
        </p:grpSpPr>
        <p:sp>
          <p:nvSpPr>
            <p:cNvPr id="12" name="缺角矩形 11"/>
            <p:cNvSpPr/>
            <p:nvPr/>
          </p:nvSpPr>
          <p:spPr>
            <a:xfrm rot="3000000">
              <a:off x="4021489" y="597564"/>
              <a:ext cx="419195" cy="418816"/>
            </a:xfrm>
            <a:prstGeom prst="plaque">
              <a:avLst/>
            </a:prstGeom>
            <a:solidFill>
              <a:srgbClr val="00B9FA">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3" name="缺角矩形 12"/>
            <p:cNvSpPr/>
            <p:nvPr/>
          </p:nvSpPr>
          <p:spPr>
            <a:xfrm rot="3000000">
              <a:off x="4478782" y="597565"/>
              <a:ext cx="419195" cy="418815"/>
            </a:xfrm>
            <a:prstGeom prst="plaque">
              <a:avLst/>
            </a:prstGeom>
            <a:solidFill>
              <a:srgbClr val="FFBF53">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4" name="缺角矩形 13"/>
            <p:cNvSpPr/>
            <p:nvPr/>
          </p:nvSpPr>
          <p:spPr>
            <a:xfrm rot="3000000">
              <a:off x="4936077" y="597564"/>
              <a:ext cx="419195" cy="418816"/>
            </a:xfrm>
            <a:prstGeom prst="plaque">
              <a:avLst/>
            </a:prstGeom>
            <a:solidFill>
              <a:srgbClr val="00B050"/>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5" name="缺角矩形 14"/>
            <p:cNvSpPr/>
            <p:nvPr/>
          </p:nvSpPr>
          <p:spPr>
            <a:xfrm rot="3000000">
              <a:off x="3564194" y="597565"/>
              <a:ext cx="419195" cy="418815"/>
            </a:xfrm>
            <a:prstGeom prst="plaque">
              <a:avLst/>
            </a:prstGeom>
            <a:solidFill>
              <a:srgbClr val="F07474">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6" name="缺角矩形 15"/>
            <p:cNvSpPr/>
            <p:nvPr/>
          </p:nvSpPr>
          <p:spPr>
            <a:xfrm rot="3000000">
              <a:off x="5393369" y="597565"/>
              <a:ext cx="419195" cy="418815"/>
            </a:xfrm>
            <a:prstGeom prst="plaque">
              <a:avLst/>
            </a:prstGeom>
            <a:solidFill>
              <a:srgbClr val="FFBF53">
                <a:lumMod val="50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grpSp>
      <p:sp>
        <p:nvSpPr>
          <p:cNvPr id="17" name="TextBox 15"/>
          <p:cNvSpPr txBox="1"/>
          <p:nvPr/>
        </p:nvSpPr>
        <p:spPr>
          <a:xfrm>
            <a:off x="3358558" y="1438129"/>
            <a:ext cx="2479675" cy="475615"/>
          </a:xfrm>
          <a:prstGeom prst="rect">
            <a:avLst/>
          </a:prstGeom>
          <a:noFill/>
          <a:ln w="9525">
            <a:noFill/>
          </a:ln>
        </p:spPr>
        <p:txBody>
          <a:bodyPr anchor="t">
            <a:spAutoFit/>
          </a:bodyPr>
          <a:lstStyle/>
          <a:p>
            <a:pPr algn="dist" eaLnBrk="0" hangingPunct="0"/>
            <a:r>
              <a:rPr lang="zh-CN" altLang="en-US" sz="2500" b="1" dirty="0">
                <a:solidFill>
                  <a:sysClr val="window" lastClr="FFFFFF"/>
                </a:solidFill>
                <a:latin typeface="Arial" panose="020B0604020202020204" pitchFamily="34" charset="0"/>
                <a:ea typeface="宋体" panose="02010600030101010101" pitchFamily="2" charset="-122"/>
              </a:rPr>
              <a:t>基础巩固题</a:t>
            </a:r>
            <a:endParaRPr lang="en-US" altLang="zh-CN" sz="2500" b="1" dirty="0">
              <a:solidFill>
                <a:sysClr val="window" lastClr="FFFFFF"/>
              </a:solidFill>
              <a:latin typeface="Arial" panose="020B0604020202020204" pitchFamily="34" charset="0"/>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90087" y="1707332"/>
            <a:ext cx="8124739" cy="3192145"/>
          </a:xfrm>
          <a:prstGeom prst="rect">
            <a:avLst/>
          </a:prstGeom>
        </p:spPr>
        <p:txBody>
          <a:bodyPr wrap="square">
            <a:spAutoFit/>
          </a:bodyPr>
          <a:lstStyle/>
          <a:p>
            <a:pPr lvl="0" fontAlgn="base">
              <a:lnSpc>
                <a:spcPct val="120000"/>
              </a:lnSpc>
              <a:spcBef>
                <a:spcPct val="0"/>
              </a:spcBef>
              <a:spcAft>
                <a:spcPct val="0"/>
              </a:spcAft>
            </a:pPr>
            <a:r>
              <a:rPr lang="zh-CN" altLang="en-US"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         唐代著名诗人杜甫的</a:t>
            </a:r>
            <a:r>
              <a:rPr lang="en-US" altLang="zh-CN"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茅屋为秋风所破歌</a:t>
            </a:r>
            <a:r>
              <a:rPr lang="en-US" altLang="zh-CN"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a:t>
            </a:r>
            <a:r>
              <a:rPr lang="zh-CN" altLang="en-US"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中写道：“八月秋高风怒号，</a:t>
            </a:r>
            <a:endParaRPr lang="en-US" altLang="zh-CN"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pPr lvl="0" fontAlgn="base">
              <a:lnSpc>
                <a:spcPct val="120000"/>
              </a:lnSpc>
              <a:spcBef>
                <a:spcPct val="0"/>
              </a:spcBef>
              <a:spcAft>
                <a:spcPct val="0"/>
              </a:spcAft>
            </a:pPr>
            <a:r>
              <a:rPr lang="zh-CN" altLang="en-US"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卷我屋上三重茅。”说的是</a:t>
            </a:r>
            <a:endParaRPr lang="en-US" altLang="zh-CN"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pPr lvl="0" fontAlgn="base">
              <a:lnSpc>
                <a:spcPct val="120000"/>
              </a:lnSpc>
              <a:spcBef>
                <a:spcPct val="0"/>
              </a:spcBef>
              <a:spcAft>
                <a:spcPct val="0"/>
              </a:spcAft>
            </a:pPr>
            <a:r>
              <a:rPr lang="zh-CN" altLang="en-US"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大风掀走了茅屋的屋顶，你</a:t>
            </a:r>
            <a:endParaRPr lang="en-US" altLang="zh-CN"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pPr lvl="0" fontAlgn="base">
              <a:lnSpc>
                <a:spcPct val="120000"/>
              </a:lnSpc>
              <a:spcBef>
                <a:spcPct val="0"/>
              </a:spcBef>
              <a:spcAft>
                <a:spcPct val="0"/>
              </a:spcAft>
            </a:pPr>
            <a:r>
              <a:rPr lang="zh-CN" altLang="en-US"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能解释为什么风大时能把屋</a:t>
            </a:r>
            <a:endParaRPr lang="en-US" altLang="zh-CN"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endParaRPr>
          </a:p>
          <a:p>
            <a:pPr lvl="0" fontAlgn="base">
              <a:lnSpc>
                <a:spcPct val="120000"/>
              </a:lnSpc>
              <a:spcBef>
                <a:spcPct val="0"/>
              </a:spcBef>
              <a:spcAft>
                <a:spcPct val="0"/>
              </a:spcAft>
            </a:pPr>
            <a:r>
              <a:rPr lang="zh-CN" altLang="en-US" sz="2800" b="1"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顶掀走吗？</a:t>
            </a:r>
            <a:r>
              <a:rPr lang="zh-CN" altLang="en-US" sz="2800" dirty="0">
                <a:solidFill>
                  <a:prstClr val="black"/>
                </a:solidFill>
                <a:latin typeface="Times New Roman" panose="02020603050405020304" pitchFamily="18" charset="0"/>
                <a:ea typeface="楷体" panose="02010609060101010101" pitchFamily="49" charset="-122"/>
                <a:cs typeface="Times New Roman" panose="02020603050405020304" pitchFamily="18" charset="0"/>
              </a:rPr>
              <a:t> </a:t>
            </a: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2554" y="2425017"/>
            <a:ext cx="4064000" cy="2540000"/>
          </a:xfrm>
          <a:prstGeom prst="rect">
            <a:avLst/>
          </a:prstGeom>
          <a:ln>
            <a:noFill/>
          </a:ln>
          <a:effectLst>
            <a:softEdge rad="112500"/>
          </a:effectLst>
        </p:spPr>
      </p:pic>
    </p:spTree>
  </p:cSld>
  <p:clrMapOvr>
    <a:masterClrMapping/>
  </p:clrMapOvr>
  <p:transition spd="slow" advTm="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82189" y="2029590"/>
            <a:ext cx="8975408" cy="3538220"/>
          </a:xfrm>
          <a:prstGeom prst="rect">
            <a:avLst/>
          </a:prstGeom>
          <a:noFill/>
        </p:spPr>
        <p:txBody>
          <a:bodyPr wrap="square" rtlCol="0" anchor="t">
            <a:spAutoFit/>
          </a:bodyPr>
          <a:lstStyle/>
          <a:p>
            <a:pPr fontAlgn="auto">
              <a:lnSpc>
                <a:spcPts val="3840"/>
              </a:lnSpc>
            </a:pPr>
            <a:r>
              <a:rPr lang="en-US" altLang="zh-CN" sz="2400" b="1"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如图所示的是某草原发生的一起龙卷</a:t>
            </a: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风，龙</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卷风的实质是高速旋转的气流。它能把地面上的物体或人畜“吸”起卷入空中。龙卷风能“吸”起物体是因为 </a:t>
            </a:r>
            <a:r>
              <a:rPr lang="zh-CN" altLang="en-US" sz="2400" b="1" dirty="0">
                <a:latin typeface="楷体" panose="02010609060101010101" pitchFamily="49" charset="-122"/>
                <a:ea typeface="楷体" panose="02010609060101010101" pitchFamily="49" charset="-122"/>
                <a:cs typeface="Times New Roman" panose="02020603050405020304" pitchFamily="18" charset="0"/>
              </a:rPr>
              <a:t>(　　)</a:t>
            </a:r>
          </a:p>
          <a:p>
            <a:pPr fontAlgn="auto">
              <a:lnSpc>
                <a:spcPts val="384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A</a:t>
            </a: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 龙</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卷风内部的压强远小于外部的压强</a:t>
            </a:r>
          </a:p>
          <a:p>
            <a:pPr fontAlgn="auto">
              <a:lnSpc>
                <a:spcPts val="384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B</a:t>
            </a: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 龙</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卷风内部的压强远大于外部的压强</a:t>
            </a:r>
          </a:p>
          <a:p>
            <a:pPr fontAlgn="auto">
              <a:lnSpc>
                <a:spcPts val="384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C</a:t>
            </a: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 龙</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卷风使物体受到的重力变小</a:t>
            </a:r>
          </a:p>
          <a:p>
            <a:pPr fontAlgn="auto">
              <a:lnSpc>
                <a:spcPts val="3840"/>
              </a:lnSpc>
            </a:pP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D</a:t>
            </a: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 迷</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信说法中的“龙”把物体“抓”到空中</a:t>
            </a:r>
          </a:p>
        </p:txBody>
      </p:sp>
      <p:sp>
        <p:nvSpPr>
          <p:cNvPr id="6" name="文本框 5"/>
          <p:cNvSpPr txBox="1"/>
          <p:nvPr/>
        </p:nvSpPr>
        <p:spPr>
          <a:xfrm>
            <a:off x="4397406" y="2866015"/>
            <a:ext cx="403860" cy="711835"/>
          </a:xfrm>
          <a:prstGeom prst="rect">
            <a:avLst/>
          </a:prstGeom>
          <a:noFill/>
        </p:spPr>
        <p:txBody>
          <a:bodyPr wrap="none" rtlCol="0" anchor="t">
            <a:spAutoFit/>
          </a:bodyPr>
          <a:lstStyle/>
          <a:p>
            <a:pPr fontAlgn="auto">
              <a:lnSpc>
                <a:spcPts val="4840"/>
              </a:lnSpc>
            </a:pPr>
            <a:r>
              <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A</a:t>
            </a:r>
          </a:p>
        </p:txBody>
      </p:sp>
      <p:pic>
        <p:nvPicPr>
          <p:cNvPr id="3" name="图片 2" descr="timg (1)"/>
          <p:cNvPicPr>
            <a:picLocks noChangeAspect="1"/>
          </p:cNvPicPr>
          <p:nvPr/>
        </p:nvPicPr>
        <p:blipFill>
          <a:blip r:embed="rId2"/>
          <a:stretch>
            <a:fillRect/>
          </a:stretch>
        </p:blipFill>
        <p:spPr>
          <a:xfrm>
            <a:off x="6224631" y="3221933"/>
            <a:ext cx="2576438" cy="1874680"/>
          </a:xfrm>
          <a:prstGeom prst="rect">
            <a:avLst/>
          </a:prstGeom>
        </p:spPr>
      </p:pic>
      <p:grpSp>
        <p:nvGrpSpPr>
          <p:cNvPr id="12" name="组合 1"/>
          <p:cNvGrpSpPr>
            <a:grpSpLocks noChangeAspect="1"/>
          </p:cNvGrpSpPr>
          <p:nvPr/>
        </p:nvGrpSpPr>
        <p:grpSpPr>
          <a:xfrm>
            <a:off x="3393483" y="1480992"/>
            <a:ext cx="2411412" cy="450850"/>
            <a:chOff x="3564387" y="597378"/>
            <a:chExt cx="2247990" cy="419195"/>
          </a:xfrm>
        </p:grpSpPr>
        <p:sp>
          <p:nvSpPr>
            <p:cNvPr id="13" name="缺角矩形 12"/>
            <p:cNvSpPr/>
            <p:nvPr/>
          </p:nvSpPr>
          <p:spPr>
            <a:xfrm rot="3000000">
              <a:off x="4021489" y="597564"/>
              <a:ext cx="419195" cy="418816"/>
            </a:xfrm>
            <a:prstGeom prst="plaque">
              <a:avLst/>
            </a:prstGeom>
            <a:solidFill>
              <a:srgbClr val="00B9FA">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4" name="缺角矩形 13"/>
            <p:cNvSpPr/>
            <p:nvPr/>
          </p:nvSpPr>
          <p:spPr>
            <a:xfrm rot="3000000">
              <a:off x="4478782" y="597565"/>
              <a:ext cx="419195" cy="418815"/>
            </a:xfrm>
            <a:prstGeom prst="plaque">
              <a:avLst/>
            </a:prstGeom>
            <a:solidFill>
              <a:srgbClr val="FFBF53">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5" name="缺角矩形 14"/>
            <p:cNvSpPr/>
            <p:nvPr/>
          </p:nvSpPr>
          <p:spPr>
            <a:xfrm rot="3000000">
              <a:off x="4936077" y="597564"/>
              <a:ext cx="419195" cy="418816"/>
            </a:xfrm>
            <a:prstGeom prst="plaque">
              <a:avLst/>
            </a:prstGeom>
            <a:solidFill>
              <a:srgbClr val="00B050"/>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6" name="缺角矩形 15"/>
            <p:cNvSpPr/>
            <p:nvPr/>
          </p:nvSpPr>
          <p:spPr>
            <a:xfrm rot="3000000">
              <a:off x="3564194" y="597565"/>
              <a:ext cx="419195" cy="418815"/>
            </a:xfrm>
            <a:prstGeom prst="plaque">
              <a:avLst/>
            </a:prstGeom>
            <a:solidFill>
              <a:srgbClr val="F07474">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17" name="缺角矩形 16"/>
            <p:cNvSpPr/>
            <p:nvPr/>
          </p:nvSpPr>
          <p:spPr>
            <a:xfrm rot="3000000">
              <a:off x="5393369" y="597565"/>
              <a:ext cx="419195" cy="418815"/>
            </a:xfrm>
            <a:prstGeom prst="plaque">
              <a:avLst/>
            </a:prstGeom>
            <a:solidFill>
              <a:srgbClr val="FFBF53">
                <a:lumMod val="50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grpSp>
      <p:sp>
        <p:nvSpPr>
          <p:cNvPr id="18" name="TextBox 15"/>
          <p:cNvSpPr txBox="1"/>
          <p:nvPr/>
        </p:nvSpPr>
        <p:spPr>
          <a:xfrm>
            <a:off x="3358558" y="1438129"/>
            <a:ext cx="2479675" cy="475615"/>
          </a:xfrm>
          <a:prstGeom prst="rect">
            <a:avLst/>
          </a:prstGeom>
          <a:noFill/>
          <a:ln w="9525">
            <a:noFill/>
          </a:ln>
        </p:spPr>
        <p:txBody>
          <a:bodyPr anchor="t">
            <a:spAutoFit/>
          </a:bodyPr>
          <a:lstStyle/>
          <a:p>
            <a:pPr algn="dist" eaLnBrk="0" hangingPunct="0"/>
            <a:r>
              <a:rPr lang="zh-CN" altLang="en-US" sz="2500" b="1" dirty="0">
                <a:solidFill>
                  <a:sysClr val="window" lastClr="FFFFFF"/>
                </a:solidFill>
                <a:latin typeface="Arial" panose="020B0604020202020204" pitchFamily="34" charset="0"/>
                <a:ea typeface="宋体" panose="02010600030101010101" pitchFamily="2" charset="-122"/>
              </a:rPr>
              <a:t>基础巩固题</a:t>
            </a:r>
            <a:endParaRPr lang="en-US" altLang="zh-CN" sz="2500" b="1" dirty="0">
              <a:solidFill>
                <a:sysClr val="window" lastClr="FFFFFF"/>
              </a:solidFill>
              <a:latin typeface="Arial" panose="020B0604020202020204" pitchFamily="34" charset="0"/>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9053" y="1915183"/>
            <a:ext cx="9044940" cy="2061210"/>
          </a:xfrm>
          <a:prstGeom prst="rect">
            <a:avLst/>
          </a:prstGeom>
          <a:solidFill>
            <a:schemeClr val="bg1"/>
          </a:solidFill>
        </p:spPr>
        <p:txBody>
          <a:bodyPr wrap="square" rtlCol="0" anchor="t">
            <a:spAutoFit/>
          </a:bodyPr>
          <a:lstStyle/>
          <a:p>
            <a:pPr fontAlgn="auto">
              <a:lnSpc>
                <a:spcPts val="3840"/>
              </a:lnSpc>
            </a:pPr>
            <a:r>
              <a:rPr lang="en-US" altLang="zh-CN" sz="2400" b="1"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rPr>
              <a:t>3. </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学习了“流体压强与流速的关系”</a:t>
            </a:r>
            <a:r>
              <a:rPr lang="zh-CN" altLang="en-US" sz="2400" b="1" dirty="0" smtClean="0">
                <a:latin typeface="Times New Roman" panose="02020603050405020304" pitchFamily="18" charset="0"/>
                <a:ea typeface="楷体" panose="02010609060101010101" pitchFamily="49" charset="-122"/>
                <a:cs typeface="Times New Roman" panose="02020603050405020304" pitchFamily="18" charset="0"/>
              </a:rPr>
              <a:t>后，为</a:t>
            </a:r>
            <a:r>
              <a:rPr lang="zh-CN" altLang="en-US" sz="2400" b="1" dirty="0">
                <a:latin typeface="Times New Roman" panose="02020603050405020304" pitchFamily="18" charset="0"/>
                <a:ea typeface="楷体" panose="02010609060101010101" pitchFamily="49" charset="-122"/>
                <a:cs typeface="Times New Roman" panose="02020603050405020304" pitchFamily="18" charset="0"/>
              </a:rPr>
              <a:t>了解决“H”形地下通道中过道的通风问题，同学们设计了如下几种方案。如图所示，黑色部分为墙面凸出部分,“    ”为安装在过道顶的换气扇，其中既有效又节能的是 </a:t>
            </a:r>
            <a:r>
              <a:rPr lang="zh-CN" altLang="en-US" sz="2400" b="1" dirty="0">
                <a:latin typeface="楷体" panose="02010609060101010101" pitchFamily="49" charset="-122"/>
                <a:ea typeface="楷体" panose="02010609060101010101" pitchFamily="49" charset="-122"/>
                <a:cs typeface="Times New Roman" panose="02020603050405020304" pitchFamily="18" charset="0"/>
              </a:rPr>
              <a:t>(　　)</a:t>
            </a:r>
          </a:p>
        </p:txBody>
      </p:sp>
      <p:sp>
        <p:nvSpPr>
          <p:cNvPr id="4" name="文本框 3"/>
          <p:cNvSpPr txBox="1"/>
          <p:nvPr/>
        </p:nvSpPr>
        <p:spPr>
          <a:xfrm>
            <a:off x="2858910" y="3421463"/>
            <a:ext cx="333375" cy="460375"/>
          </a:xfrm>
          <a:prstGeom prst="rect">
            <a:avLst/>
          </a:prstGeom>
          <a:noFill/>
        </p:spPr>
        <p:txBody>
          <a:bodyPr wrap="square" rtlCol="0" anchor="t">
            <a:spAutoFit/>
          </a:bodyPr>
          <a:lstStyle/>
          <a:p>
            <a:r>
              <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C</a:t>
            </a:r>
          </a:p>
        </p:txBody>
      </p:sp>
      <p:pic>
        <p:nvPicPr>
          <p:cNvPr id="763" name="+X53.EPS" descr="id:2147513874;FounderCES"/>
          <p:cNvPicPr>
            <a:picLocks noChangeAspect="1"/>
          </p:cNvPicPr>
          <p:nvPr/>
        </p:nvPicPr>
        <p:blipFill>
          <a:blip r:embed="rId3"/>
          <a:stretch>
            <a:fillRect/>
          </a:stretch>
        </p:blipFill>
        <p:spPr>
          <a:xfrm>
            <a:off x="620755" y="3856646"/>
            <a:ext cx="7955280" cy="2018348"/>
          </a:xfrm>
          <a:prstGeom prst="rect">
            <a:avLst/>
          </a:prstGeom>
        </p:spPr>
      </p:pic>
      <p:pic>
        <p:nvPicPr>
          <p:cNvPr id="762" name="+X53A.EPS" descr="id:2147513867;FounderCES"/>
          <p:cNvPicPr>
            <a:picLocks noChangeAspect="1"/>
          </p:cNvPicPr>
          <p:nvPr/>
        </p:nvPicPr>
        <p:blipFill>
          <a:blip r:embed="rId4"/>
          <a:stretch>
            <a:fillRect/>
          </a:stretch>
        </p:blipFill>
        <p:spPr>
          <a:xfrm>
            <a:off x="3865030" y="3049988"/>
            <a:ext cx="371475" cy="371475"/>
          </a:xfrm>
          <a:prstGeom prst="rect">
            <a:avLst/>
          </a:prstGeom>
        </p:spPr>
      </p:pic>
      <p:sp>
        <p:nvSpPr>
          <p:cNvPr id="5" name="文本框 4"/>
          <p:cNvSpPr txBox="1"/>
          <p:nvPr/>
        </p:nvSpPr>
        <p:spPr>
          <a:xfrm>
            <a:off x="4675505" y="4050665"/>
            <a:ext cx="382270" cy="1630045"/>
          </a:xfrm>
          <a:prstGeom prst="rect">
            <a:avLst/>
          </a:prstGeom>
          <a:solidFill>
            <a:schemeClr val="bg1"/>
          </a:solidFill>
        </p:spPr>
        <p:txBody>
          <a:bodyPr wrap="square" rtlCol="0" anchor="t">
            <a:spAutoFit/>
          </a:bodyPr>
          <a:lstStyle/>
          <a:p>
            <a:r>
              <a:rPr lang="zh-CN" altLang="en-US" sz="2000" b="1" dirty="0">
                <a:solidFill>
                  <a:srgbClr val="FF0000"/>
                </a:solidFill>
                <a:latin typeface="楷体" panose="02010609060101010101" pitchFamily="49" charset="-122"/>
                <a:ea typeface="楷体" panose="02010609060101010101" pitchFamily="49" charset="-122"/>
                <a:sym typeface="+mn-ea"/>
              </a:rPr>
              <a:t>空气流速小</a:t>
            </a:r>
          </a:p>
        </p:txBody>
      </p:sp>
      <p:sp>
        <p:nvSpPr>
          <p:cNvPr id="6" name="文本框 5"/>
          <p:cNvSpPr txBox="1"/>
          <p:nvPr/>
        </p:nvSpPr>
        <p:spPr>
          <a:xfrm>
            <a:off x="6109335" y="4149090"/>
            <a:ext cx="382270" cy="1630045"/>
          </a:xfrm>
          <a:prstGeom prst="rect">
            <a:avLst/>
          </a:prstGeom>
          <a:solidFill>
            <a:schemeClr val="bg1"/>
          </a:solidFill>
        </p:spPr>
        <p:txBody>
          <a:bodyPr wrap="square" rtlCol="0" anchor="t">
            <a:spAutoFit/>
          </a:bodyPr>
          <a:lstStyle/>
          <a:p>
            <a:r>
              <a:rPr lang="zh-CN" altLang="en-US" sz="2000" b="1" dirty="0">
                <a:solidFill>
                  <a:srgbClr val="FF0000"/>
                </a:solidFill>
                <a:latin typeface="楷体" panose="02010609060101010101" pitchFamily="49" charset="-122"/>
                <a:ea typeface="楷体" panose="02010609060101010101" pitchFamily="49" charset="-122"/>
                <a:sym typeface="+mn-ea"/>
              </a:rPr>
              <a:t>空气流速大</a:t>
            </a:r>
          </a:p>
        </p:txBody>
      </p:sp>
      <p:grpSp>
        <p:nvGrpSpPr>
          <p:cNvPr id="75806" name="组合 75805"/>
          <p:cNvGrpSpPr/>
          <p:nvPr/>
        </p:nvGrpSpPr>
        <p:grpSpPr>
          <a:xfrm rot="16200000">
            <a:off x="5526088" y="4394650"/>
            <a:ext cx="114300" cy="914400"/>
            <a:chOff x="3984" y="1776"/>
            <a:chExt cx="96" cy="768"/>
          </a:xfrm>
        </p:grpSpPr>
        <p:sp>
          <p:nvSpPr>
            <p:cNvPr id="75800" name="直接连接符 75799"/>
            <p:cNvSpPr/>
            <p:nvPr/>
          </p:nvSpPr>
          <p:spPr>
            <a:xfrm>
              <a:off x="3984" y="1776"/>
              <a:ext cx="0" cy="768"/>
            </a:xfrm>
            <a:prstGeom prst="line">
              <a:avLst/>
            </a:prstGeom>
            <a:ln w="19050" cap="flat" cmpd="sng">
              <a:solidFill>
                <a:srgbClr val="FF0000"/>
              </a:solidFill>
              <a:prstDash val="solid"/>
              <a:headEnd type="none" w="med" len="med"/>
              <a:tailEnd type="triangle" w="med" len="lg"/>
            </a:ln>
          </p:spPr>
        </p:sp>
        <p:sp>
          <p:nvSpPr>
            <p:cNvPr id="75801" name="直接连接符 75800"/>
            <p:cNvSpPr/>
            <p:nvPr/>
          </p:nvSpPr>
          <p:spPr>
            <a:xfrm>
              <a:off x="4032" y="1776"/>
              <a:ext cx="0" cy="768"/>
            </a:xfrm>
            <a:prstGeom prst="line">
              <a:avLst/>
            </a:prstGeom>
            <a:ln w="19050" cap="flat" cmpd="sng">
              <a:solidFill>
                <a:srgbClr val="FF0000"/>
              </a:solidFill>
              <a:prstDash val="solid"/>
              <a:headEnd type="none" w="med" len="med"/>
              <a:tailEnd type="triangle" w="med" len="lg"/>
            </a:ln>
          </p:spPr>
        </p:sp>
        <p:sp>
          <p:nvSpPr>
            <p:cNvPr id="75802" name="直接连接符 75801"/>
            <p:cNvSpPr/>
            <p:nvPr/>
          </p:nvSpPr>
          <p:spPr>
            <a:xfrm>
              <a:off x="4080" y="1776"/>
              <a:ext cx="0" cy="768"/>
            </a:xfrm>
            <a:prstGeom prst="line">
              <a:avLst/>
            </a:prstGeom>
            <a:ln w="19050" cap="flat" cmpd="sng">
              <a:solidFill>
                <a:srgbClr val="FF0000"/>
              </a:solidFill>
              <a:prstDash val="solid"/>
              <a:headEnd type="none" w="med" len="med"/>
              <a:tailEnd type="triangle" w="med" len="lg"/>
            </a:ln>
          </p:spPr>
        </p:sp>
      </p:grpSp>
      <p:grpSp>
        <p:nvGrpSpPr>
          <p:cNvPr id="20" name="组合 1"/>
          <p:cNvGrpSpPr>
            <a:grpSpLocks noChangeAspect="1"/>
          </p:cNvGrpSpPr>
          <p:nvPr/>
        </p:nvGrpSpPr>
        <p:grpSpPr>
          <a:xfrm>
            <a:off x="3393483" y="1480992"/>
            <a:ext cx="2411412" cy="450850"/>
            <a:chOff x="3564387" y="597378"/>
            <a:chExt cx="2247990" cy="419195"/>
          </a:xfrm>
        </p:grpSpPr>
        <p:sp>
          <p:nvSpPr>
            <p:cNvPr id="21" name="缺角矩形 20"/>
            <p:cNvSpPr/>
            <p:nvPr/>
          </p:nvSpPr>
          <p:spPr>
            <a:xfrm rot="3000000">
              <a:off x="4021489" y="597564"/>
              <a:ext cx="419195" cy="418816"/>
            </a:xfrm>
            <a:prstGeom prst="plaque">
              <a:avLst/>
            </a:prstGeom>
            <a:solidFill>
              <a:srgbClr val="00B9FA">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24" name="缺角矩形 23"/>
            <p:cNvSpPr/>
            <p:nvPr/>
          </p:nvSpPr>
          <p:spPr>
            <a:xfrm rot="3000000">
              <a:off x="4478782" y="597565"/>
              <a:ext cx="419195" cy="418815"/>
            </a:xfrm>
            <a:prstGeom prst="plaque">
              <a:avLst/>
            </a:prstGeom>
            <a:solidFill>
              <a:srgbClr val="FFBF53">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28" name="缺角矩形 27"/>
            <p:cNvSpPr/>
            <p:nvPr/>
          </p:nvSpPr>
          <p:spPr>
            <a:xfrm rot="3000000">
              <a:off x="4936077" y="597564"/>
              <a:ext cx="419195" cy="418816"/>
            </a:xfrm>
            <a:prstGeom prst="plaque">
              <a:avLst/>
            </a:prstGeom>
            <a:solidFill>
              <a:srgbClr val="00B050"/>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29" name="缺角矩形 28"/>
            <p:cNvSpPr/>
            <p:nvPr/>
          </p:nvSpPr>
          <p:spPr>
            <a:xfrm rot="3000000">
              <a:off x="3564194" y="597565"/>
              <a:ext cx="419195" cy="418815"/>
            </a:xfrm>
            <a:prstGeom prst="plaque">
              <a:avLst/>
            </a:prstGeom>
            <a:solidFill>
              <a:srgbClr val="F07474">
                <a:lumMod val="75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sp>
          <p:nvSpPr>
            <p:cNvPr id="30" name="缺角矩形 29"/>
            <p:cNvSpPr/>
            <p:nvPr/>
          </p:nvSpPr>
          <p:spPr>
            <a:xfrm rot="3000000">
              <a:off x="5393369" y="597565"/>
              <a:ext cx="419195" cy="418815"/>
            </a:xfrm>
            <a:prstGeom prst="plaque">
              <a:avLst/>
            </a:prstGeom>
            <a:solidFill>
              <a:srgbClr val="FFBF53">
                <a:lumMod val="50000"/>
              </a:srgbClr>
            </a:solidFill>
            <a:ln w="25400" cap="flat" cmpd="sng" algn="ctr">
              <a:noFill/>
              <a:prstDash val="solid"/>
            </a:ln>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1" lang="zh-CN" altLang="en-US" sz="2500" b="0" i="0" u="none" strike="noStrike" kern="1200" cap="none" spc="0" normalizeH="0" baseline="0" noProof="0">
                <a:ln>
                  <a:noFill/>
                </a:ln>
                <a:solidFill>
                  <a:sysClr val="windowText" lastClr="000000"/>
                </a:solidFill>
                <a:effectLst/>
                <a:uLnTx/>
                <a:uFillTx/>
                <a:latin typeface="Times New Roman" panose="02020603050405020304" pitchFamily="18" charset="0"/>
                <a:ea typeface="微软雅黑" panose="020B0503020204020204" pitchFamily="34" charset="-122"/>
                <a:cs typeface="+mn-ea"/>
              </a:endParaRPr>
            </a:p>
          </p:txBody>
        </p:sp>
      </p:grpSp>
      <p:sp>
        <p:nvSpPr>
          <p:cNvPr id="31" name="TextBox 15"/>
          <p:cNvSpPr txBox="1"/>
          <p:nvPr/>
        </p:nvSpPr>
        <p:spPr>
          <a:xfrm>
            <a:off x="3358558" y="1438129"/>
            <a:ext cx="2479675" cy="475615"/>
          </a:xfrm>
          <a:prstGeom prst="rect">
            <a:avLst/>
          </a:prstGeom>
          <a:noFill/>
          <a:ln w="9525">
            <a:noFill/>
          </a:ln>
        </p:spPr>
        <p:txBody>
          <a:bodyPr anchor="t">
            <a:spAutoFit/>
          </a:bodyPr>
          <a:lstStyle/>
          <a:p>
            <a:pPr algn="dist" eaLnBrk="0" hangingPunct="0"/>
            <a:r>
              <a:rPr lang="zh-CN" altLang="en-US" sz="2500" b="1" dirty="0">
                <a:solidFill>
                  <a:sysClr val="window" lastClr="FFFFFF"/>
                </a:solidFill>
                <a:latin typeface="Arial" panose="020B0604020202020204" pitchFamily="34" charset="0"/>
                <a:ea typeface="宋体" panose="02010600030101010101" pitchFamily="2" charset="-122"/>
              </a:rPr>
              <a:t>基础巩固题</a:t>
            </a:r>
            <a:endParaRPr lang="en-US" altLang="zh-CN" sz="2500" b="1" dirty="0">
              <a:solidFill>
                <a:sysClr val="window" lastClr="FFFFFF"/>
              </a:solidFill>
              <a:latin typeface="Arial" panose="020B0604020202020204" pitchFamily="34" charset="0"/>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cBhvr>
                                    </p:anim>
                                  </p:childTnLst>
                                </p:cTn>
                              </p:par>
                              <p:par>
                                <p:cTn id="8" presetID="24"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5806"/>
                                        </p:tgtEl>
                                        <p:attrNameLst>
                                          <p:attrName>style.visibility</p:attrName>
                                        </p:attrNameLst>
                                      </p:cBhvr>
                                      <p:to>
                                        <p:strVal val="visible"/>
                                      </p:to>
                                    </p:set>
                                    <p:animEffect transition="in" filter="wipe(up)">
                                      <p:cBhvr>
                                        <p:cTn id="15" dur="500"/>
                                        <p:tgtEl>
                                          <p:spTgt spid="75806"/>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p:tgtEl>
                                          <p:spTgt spid="4"/>
                                        </p:tgtEl>
                                        <p:attrNameLst>
                                          <p:attrName>ppt_y</p:attrName>
                                        </p:attrNameLst>
                                      </p:cBhvr>
                                      <p:tavLst>
                                        <p:tav tm="0">
                                          <p:val>
                                            <p:strVal val="#ppt_y+#ppt_h*1.125000"/>
                                          </p:val>
                                        </p:tav>
                                        <p:tav tm="100000">
                                          <p:val>
                                            <p:strVal val="#ppt_y"/>
                                          </p:val>
                                        </p:tav>
                                      </p:tavLst>
                                    </p:anim>
                                    <p:animEffect transition="in" filter="wipe(up)">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ldLvl="0" animBg="1"/>
      <p:bldP spid="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1" name="9407.eps" descr="id:2147513667;FounderCES"/>
          <p:cNvPicPr>
            <a:picLocks noChangeAspect="1"/>
          </p:cNvPicPr>
          <p:nvPr/>
        </p:nvPicPr>
        <p:blipFill>
          <a:blip r:embed="rId2"/>
          <a:stretch>
            <a:fillRect/>
          </a:stretch>
        </p:blipFill>
        <p:spPr>
          <a:xfrm>
            <a:off x="6274594" y="3350869"/>
            <a:ext cx="2675573" cy="2503170"/>
          </a:xfrm>
          <a:prstGeom prst="rect">
            <a:avLst/>
          </a:prstGeom>
        </p:spPr>
      </p:pic>
      <p:sp>
        <p:nvSpPr>
          <p:cNvPr id="100" name="文本框 99"/>
          <p:cNvSpPr txBox="1"/>
          <p:nvPr/>
        </p:nvSpPr>
        <p:spPr>
          <a:xfrm>
            <a:off x="210979" y="1446345"/>
            <a:ext cx="8739188" cy="4523105"/>
          </a:xfrm>
          <a:prstGeom prst="rect">
            <a:avLst/>
          </a:prstGeom>
          <a:noFill/>
          <a:ln w="9525">
            <a:noFill/>
          </a:ln>
        </p:spPr>
        <p:txBody>
          <a:bodyPr wrap="square">
            <a:spAutoFit/>
          </a:bodyPr>
          <a:lstStyle/>
          <a:p>
            <a:pPr indent="0" fontAlgn="auto">
              <a:lnSpc>
                <a:spcPts val="3840"/>
              </a:lnSpc>
            </a:pPr>
            <a:r>
              <a:rPr lang="en-US" altLang="zh-CN" sz="2400" b="1"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rPr>
              <a:t>4. </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某同学为了探究飞机的升</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力</a:t>
            </a:r>
            <a:r>
              <a:rPr lang="zh-CN" altLang="en-US"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制</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作了一个机翼模型</a:t>
            </a:r>
            <a:r>
              <a:rPr 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并把它固定在一根铁丝</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上</a:t>
            </a:r>
            <a:r>
              <a:rPr lang="zh-CN" altLang="en-US"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在</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铁丝的上下各挂一个弹簧测力计</a:t>
            </a:r>
            <a:r>
              <a:rPr lang="en-US" sz="2400" b="1" dirty="0">
                <a:solidFill>
                  <a:srgbClr val="000000"/>
                </a:solidFill>
                <a:latin typeface="楷体" panose="02010609060101010101" pitchFamily="49" charset="-122"/>
                <a:ea typeface="楷体" panose="02010609060101010101" pitchFamily="49" charset="-122"/>
                <a:cs typeface="Times New Roman" panose="02020603050405020304" pitchFamily="18" charset="0"/>
              </a:rPr>
              <a:t>(</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开始时</a:t>
            </a:r>
            <a:r>
              <a:rPr lang="en-US" sz="24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en-US" sz="24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B</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示数均不为</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零</a:t>
            </a:r>
            <a:r>
              <a:rPr lang="en-US" sz="2400" b="1" dirty="0" smtClean="0">
                <a:solidFill>
                  <a:srgbClr val="000000"/>
                </a:solidFill>
                <a:latin typeface="楷体" panose="02010609060101010101" pitchFamily="49" charset="-122"/>
                <a:ea typeface="楷体" panose="02010609060101010101" pitchFamily="49" charset="-122"/>
                <a:cs typeface="Times New Roman" panose="02020603050405020304" pitchFamily="18" charset="0"/>
              </a:rPr>
              <a:t>)</a:t>
            </a:r>
            <a:r>
              <a:rPr lang="zh-CN" alt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如</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图所示</a:t>
            </a:r>
            <a:r>
              <a:rPr 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他再接通电风扇对着机翼吹</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风</a:t>
            </a:r>
            <a:r>
              <a:rPr lang="zh-CN" altLang="en-US"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下</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面是该同学在不考虑模型在水平方向的移动时对实验的结果做出的猜</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想</a:t>
            </a:r>
            <a:r>
              <a:rPr lang="zh-CN" altLang="en-US"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你</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认为正确的是 </a:t>
            </a:r>
            <a:r>
              <a:rPr lang="en-US" sz="2400" b="1" dirty="0">
                <a:solidFill>
                  <a:srgbClr val="000000"/>
                </a:solidFill>
                <a:latin typeface="楷体" panose="02010609060101010101" pitchFamily="49" charset="-122"/>
                <a:ea typeface="楷体" panose="02010609060101010101" pitchFamily="49" charset="-122"/>
                <a:cs typeface="Times New Roman" panose="02020603050405020304" pitchFamily="18" charset="0"/>
              </a:rPr>
              <a:t>(</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　　</a:t>
            </a:r>
            <a:r>
              <a:rPr lang="en-US" sz="2400" b="1" dirty="0">
                <a:solidFill>
                  <a:srgbClr val="000000"/>
                </a:solidFill>
                <a:latin typeface="楷体" panose="02010609060101010101" pitchFamily="49" charset="-122"/>
                <a:ea typeface="楷体" panose="02010609060101010101" pitchFamily="49" charset="-122"/>
                <a:cs typeface="Times New Roman" panose="02020603050405020304" pitchFamily="18" charset="0"/>
              </a:rPr>
              <a:t>)</a:t>
            </a:r>
          </a:p>
          <a:p>
            <a:pPr indent="0" fontAlgn="auto">
              <a:lnSpc>
                <a:spcPts val="3840"/>
              </a:lnSpc>
            </a:pPr>
            <a:r>
              <a:rPr 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弹簧测力计</a:t>
            </a:r>
            <a:r>
              <a:rPr lang="en-US" sz="24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的示数增</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大</a:t>
            </a:r>
            <a:r>
              <a:rPr lang="zh-CN" altLang="en-US"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en-US" sz="2400" b="1" i="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B</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的示数减小</a:t>
            </a:r>
            <a:endParaRPr 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p>
            <a:pPr indent="0" fontAlgn="auto">
              <a:lnSpc>
                <a:spcPts val="3840"/>
              </a:lnSpc>
            </a:pPr>
            <a:r>
              <a:rPr 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B.</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弹簧测力计</a:t>
            </a:r>
            <a:r>
              <a:rPr lang="en-US" sz="2400" b="1" i="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的示数减</a:t>
            </a:r>
            <a:r>
              <a:rPr lang="zh-CN"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小</a:t>
            </a:r>
            <a:r>
              <a:rPr lang="zh-CN" altLang="en-US" sz="2400" b="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a:t>
            </a:r>
            <a:r>
              <a:rPr lang="en-US" sz="2400" b="1" i="1" dirty="0" smtClean="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B</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的示数增大</a:t>
            </a:r>
            <a:endParaRPr 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p>
            <a:pPr indent="0" fontAlgn="auto">
              <a:lnSpc>
                <a:spcPts val="3840"/>
              </a:lnSpc>
            </a:pPr>
            <a:r>
              <a:rPr 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C.</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两个弹簧测力计的示数都增大</a:t>
            </a:r>
            <a:endParaRPr 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endParaRPr>
          </a:p>
          <a:p>
            <a:pPr indent="0" fontAlgn="auto">
              <a:lnSpc>
                <a:spcPts val="3840"/>
              </a:lnSpc>
            </a:pPr>
            <a:r>
              <a:rPr lang="en-US"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D.</a:t>
            </a:r>
            <a:r>
              <a:rPr lang="zh-CN" sz="2400" b="1" dirty="0">
                <a:solidFill>
                  <a:srgbClr val="000000"/>
                </a:solidFill>
                <a:latin typeface="Times New Roman" panose="02020603050405020304" pitchFamily="18" charset="0"/>
                <a:ea typeface="楷体" panose="02010609060101010101" pitchFamily="49" charset="-122"/>
                <a:cs typeface="Times New Roman" panose="02020603050405020304" pitchFamily="18" charset="0"/>
              </a:rPr>
              <a:t>两个弹簧测力计的示数都减小</a:t>
            </a:r>
            <a:endParaRPr lang="zh-CN" altLang="en-US" sz="2400" b="1"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4" name="文本框 3"/>
          <p:cNvSpPr txBox="1"/>
          <p:nvPr/>
        </p:nvSpPr>
        <p:spPr>
          <a:xfrm>
            <a:off x="4299981" y="3268572"/>
            <a:ext cx="386715" cy="711835"/>
          </a:xfrm>
          <a:prstGeom prst="rect">
            <a:avLst/>
          </a:prstGeom>
          <a:noFill/>
        </p:spPr>
        <p:txBody>
          <a:bodyPr wrap="none" rtlCol="0" anchor="t">
            <a:spAutoFit/>
          </a:bodyPr>
          <a:lstStyle/>
          <a:p>
            <a:pPr fontAlgn="auto">
              <a:lnSpc>
                <a:spcPts val="4840"/>
              </a:lnSpc>
            </a:pPr>
            <a:r>
              <a:rPr lang="en-US" altLang="zh-CN" sz="24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ea"/>
              </a:rPr>
              <a:t>B</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 name="9422.eps" descr="id:2147513895;FounderCES"/>
          <p:cNvPicPr>
            <a:picLocks noChangeAspect="1"/>
          </p:cNvPicPr>
          <p:nvPr/>
        </p:nvPicPr>
        <p:blipFill>
          <a:blip r:embed="rId2"/>
          <a:stretch>
            <a:fillRect/>
          </a:stretch>
        </p:blipFill>
        <p:spPr>
          <a:xfrm>
            <a:off x="4567238" y="2063247"/>
            <a:ext cx="4546283" cy="1715453"/>
          </a:xfrm>
          <a:prstGeom prst="rect">
            <a:avLst/>
          </a:prstGeom>
        </p:spPr>
      </p:pic>
      <p:sp>
        <p:nvSpPr>
          <p:cNvPr id="100" name="文本框 99"/>
          <p:cNvSpPr txBox="1"/>
          <p:nvPr/>
        </p:nvSpPr>
        <p:spPr>
          <a:xfrm>
            <a:off x="90083" y="1951963"/>
            <a:ext cx="4767263" cy="1938020"/>
          </a:xfrm>
          <a:prstGeom prst="rect">
            <a:avLst/>
          </a:prstGeom>
          <a:noFill/>
          <a:ln w="9525">
            <a:noFill/>
          </a:ln>
        </p:spPr>
        <p:txBody>
          <a:bodyPr wrap="square">
            <a:spAutoFit/>
          </a:bodyPr>
          <a:lstStyle/>
          <a:p>
            <a:pPr indent="0"/>
            <a:r>
              <a:rPr lang="zh-CN"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如图所示</a:t>
            </a:r>
            <a:r>
              <a:rPr lang="en-US" altLang="zh-CN"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r>
              <a:rPr lang="zh-CN"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灰鹅在飞行途中突遇强风</a:t>
            </a:r>
            <a:r>
              <a:rPr lang="en-US"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r>
              <a:rPr lang="zh-CN"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这只艺高胆大的灰鹅做出了令人吃惊的动作——以飞行方向为轴线</a:t>
            </a:r>
            <a:r>
              <a:rPr lang="en-US"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r>
              <a:rPr lang="zh-CN"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横向转体</a:t>
            </a:r>
            <a:r>
              <a:rPr lang="en-US"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r>
              <a:rPr lang="zh-CN"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灰鹅这样转体的效果是什么</a:t>
            </a:r>
            <a:r>
              <a:rPr lang="en-US"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r>
              <a:rPr lang="zh-CN"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为什么要这样转体</a:t>
            </a:r>
            <a:r>
              <a:rPr lang="en-US" sz="24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endParaRPr lang="zh-CN" altLang="en-US" sz="2400" b="1" dirty="0">
              <a:latin typeface="楷体" panose="02010609060101010101" pitchFamily="49" charset="-122"/>
              <a:ea typeface="楷体" panose="02010609060101010101" pitchFamily="49" charset="-122"/>
              <a:cs typeface="楷体" panose="02010609060101010101" pitchFamily="49" charset="-122"/>
            </a:endParaRPr>
          </a:p>
        </p:txBody>
      </p:sp>
      <p:sp>
        <p:nvSpPr>
          <p:cNvPr id="2" name="文本框 1"/>
          <p:cNvSpPr txBox="1"/>
          <p:nvPr/>
        </p:nvSpPr>
        <p:spPr>
          <a:xfrm>
            <a:off x="43339" y="3954277"/>
            <a:ext cx="9047798" cy="1938020"/>
          </a:xfrm>
          <a:prstGeom prst="rect">
            <a:avLst/>
          </a:prstGeom>
          <a:solidFill>
            <a:schemeClr val="bg1"/>
          </a:solidFill>
        </p:spPr>
        <p:txBody>
          <a:bodyPr wrap="square" rtlCol="0" anchor="t">
            <a:spAutoFit/>
          </a:bodyPr>
          <a:lstStyle/>
          <a:p>
            <a:r>
              <a:rPr lang="zh-CN" altLang="en-US" sz="2400" b="1" dirty="0">
                <a:solidFill>
                  <a:srgbClr val="0000FF"/>
                </a:solidFill>
                <a:latin typeface="楷体" panose="02010609060101010101" pitchFamily="49" charset="-122"/>
                <a:ea typeface="楷体" panose="02010609060101010101" pitchFamily="49" charset="-122"/>
              </a:rPr>
              <a:t>答：</a:t>
            </a:r>
            <a:r>
              <a:rPr lang="zh-CN" altLang="en-US" sz="2400" b="1" dirty="0">
                <a:solidFill>
                  <a:srgbClr val="FF0000"/>
                </a:solidFill>
                <a:latin typeface="楷体" panose="02010609060101010101" pitchFamily="49" charset="-122"/>
                <a:ea typeface="楷体" panose="02010609060101010101" pitchFamily="49" charset="-122"/>
              </a:rPr>
              <a:t>灰鹅这样转体可以迅速降低高度。这样转体可使翅膀下方空气流速大于上方空气流速，根据流速大的地方压强小，流速小的地方压强大的规律，灰鹅受到的向下的压力大于向上的压力从而使灰鹅受到空气的压力的合力方向向下，有助于灰鹅迅速降低高度，躲避强风，使飞行更安全。</a:t>
            </a:r>
          </a:p>
        </p:txBody>
      </p:sp>
      <p:grpSp>
        <p:nvGrpSpPr>
          <p:cNvPr id="19" name="组合 1"/>
          <p:cNvGrpSpPr>
            <a:grpSpLocks noChangeAspect="1"/>
          </p:cNvGrpSpPr>
          <p:nvPr/>
        </p:nvGrpSpPr>
        <p:grpSpPr bwMode="auto">
          <a:xfrm>
            <a:off x="3216593" y="1442581"/>
            <a:ext cx="2411016" cy="450056"/>
            <a:chOff x="3564387" y="597378"/>
            <a:chExt cx="2247990" cy="419195"/>
          </a:xfrm>
        </p:grpSpPr>
        <p:sp>
          <p:nvSpPr>
            <p:cNvPr id="20" name="缺角矩形 21"/>
            <p:cNvSpPr>
              <a:spLocks noChangeArrowheads="1"/>
            </p:cNvSpPr>
            <p:nvPr/>
          </p:nvSpPr>
          <p:spPr bwMode="auto">
            <a:xfrm rot="3000000">
              <a:off x="4021491" y="597567"/>
              <a:ext cx="419195" cy="418816"/>
            </a:xfrm>
            <a:prstGeom prst="plaque">
              <a:avLst>
                <a:gd name="adj" fmla="val 16667"/>
              </a:avLst>
            </a:prstGeom>
            <a:solidFill>
              <a:srgbClr val="008BBB"/>
            </a:solidFill>
            <a:ln w="25400" algn="ctr">
              <a:noFill/>
              <a:miter lim="800000"/>
            </a:ln>
          </p:spPr>
          <p:txBody>
            <a:bodyPr lIns="91437" tIns="45718" rIns="91437" bIns="45718" anchor="ctr"/>
            <a:lstStyle/>
            <a:p>
              <a:pPr algn="ctr" defTabSz="1219200" eaLnBrk="0" hangingPunct="0"/>
              <a:endParaRPr kumimoji="1" lang="zh-CN" altLang="en-US" sz="2500">
                <a:solidFill>
                  <a:srgbClr val="000000"/>
                </a:solidFill>
                <a:latin typeface="宋体" panose="02010600030101010101" pitchFamily="2" charset="-122"/>
                <a:ea typeface="宋体" panose="02010600030101010101" pitchFamily="2" charset="-122"/>
              </a:endParaRPr>
            </a:p>
          </p:txBody>
        </p:sp>
        <p:sp>
          <p:nvSpPr>
            <p:cNvPr id="24" name="缺角矩形 22"/>
            <p:cNvSpPr>
              <a:spLocks noChangeArrowheads="1"/>
            </p:cNvSpPr>
            <p:nvPr/>
          </p:nvSpPr>
          <p:spPr bwMode="auto">
            <a:xfrm rot="3000000">
              <a:off x="4478785" y="597568"/>
              <a:ext cx="419195" cy="418815"/>
            </a:xfrm>
            <a:prstGeom prst="plaque">
              <a:avLst>
                <a:gd name="adj" fmla="val 16667"/>
              </a:avLst>
            </a:prstGeom>
            <a:solidFill>
              <a:srgbClr val="FD9F00"/>
            </a:solidFill>
            <a:ln w="25400" algn="ctr">
              <a:noFill/>
              <a:miter lim="800000"/>
            </a:ln>
          </p:spPr>
          <p:txBody>
            <a:bodyPr lIns="91437" tIns="45718" rIns="91437" bIns="45718" anchor="ctr"/>
            <a:lstStyle/>
            <a:p>
              <a:pPr algn="ctr" defTabSz="1219200" eaLnBrk="0" hangingPunct="0"/>
              <a:endParaRPr kumimoji="1" lang="zh-CN" altLang="en-US" sz="2500">
                <a:solidFill>
                  <a:srgbClr val="000000"/>
                </a:solidFill>
                <a:latin typeface="宋体" panose="02010600030101010101" pitchFamily="2" charset="-122"/>
                <a:ea typeface="宋体" panose="02010600030101010101" pitchFamily="2" charset="-122"/>
              </a:endParaRPr>
            </a:p>
          </p:txBody>
        </p:sp>
        <p:sp>
          <p:nvSpPr>
            <p:cNvPr id="29" name="缺角矩形 23"/>
            <p:cNvSpPr>
              <a:spLocks noChangeArrowheads="1"/>
            </p:cNvSpPr>
            <p:nvPr/>
          </p:nvSpPr>
          <p:spPr bwMode="auto">
            <a:xfrm rot="3000000">
              <a:off x="4936079" y="597567"/>
              <a:ext cx="419195" cy="418816"/>
            </a:xfrm>
            <a:prstGeom prst="plaque">
              <a:avLst>
                <a:gd name="adj" fmla="val 16667"/>
              </a:avLst>
            </a:prstGeom>
            <a:solidFill>
              <a:srgbClr val="00B050"/>
            </a:solidFill>
            <a:ln w="25400" algn="ctr">
              <a:noFill/>
              <a:miter lim="800000"/>
            </a:ln>
          </p:spPr>
          <p:txBody>
            <a:bodyPr lIns="91437" tIns="45718" rIns="91437" bIns="45718" anchor="ctr"/>
            <a:lstStyle/>
            <a:p>
              <a:pPr algn="ctr" defTabSz="1219200" eaLnBrk="0" hangingPunct="0"/>
              <a:endParaRPr kumimoji="1" lang="zh-CN" altLang="en-US" sz="2500">
                <a:solidFill>
                  <a:srgbClr val="000000"/>
                </a:solidFill>
                <a:latin typeface="宋体" panose="02010600030101010101" pitchFamily="2" charset="-122"/>
                <a:ea typeface="宋体" panose="02010600030101010101" pitchFamily="2" charset="-122"/>
              </a:endParaRPr>
            </a:p>
          </p:txBody>
        </p:sp>
        <p:sp>
          <p:nvSpPr>
            <p:cNvPr id="30" name="缺角矩形 24"/>
            <p:cNvSpPr>
              <a:spLocks noChangeArrowheads="1"/>
            </p:cNvSpPr>
            <p:nvPr/>
          </p:nvSpPr>
          <p:spPr bwMode="auto">
            <a:xfrm rot="3000000">
              <a:off x="3564197" y="597568"/>
              <a:ext cx="419195" cy="418815"/>
            </a:xfrm>
            <a:prstGeom prst="plaque">
              <a:avLst>
                <a:gd name="adj" fmla="val 16667"/>
              </a:avLst>
            </a:prstGeom>
            <a:solidFill>
              <a:srgbClr val="E72424"/>
            </a:solidFill>
            <a:ln w="25400" algn="ctr">
              <a:noFill/>
              <a:miter lim="800000"/>
            </a:ln>
          </p:spPr>
          <p:txBody>
            <a:bodyPr lIns="91437" tIns="45718" rIns="91437" bIns="45718" anchor="ctr"/>
            <a:lstStyle/>
            <a:p>
              <a:pPr algn="ctr" defTabSz="1219200" eaLnBrk="0" hangingPunct="0"/>
              <a:endParaRPr kumimoji="1" lang="zh-CN" altLang="en-US" sz="2500">
                <a:solidFill>
                  <a:srgbClr val="000000"/>
                </a:solidFill>
                <a:latin typeface="宋体" panose="02010600030101010101" pitchFamily="2" charset="-122"/>
                <a:ea typeface="宋体" panose="02010600030101010101" pitchFamily="2" charset="-122"/>
              </a:endParaRPr>
            </a:p>
          </p:txBody>
        </p:sp>
        <p:sp>
          <p:nvSpPr>
            <p:cNvPr id="31" name="缺角矩形 25"/>
            <p:cNvSpPr>
              <a:spLocks noChangeArrowheads="1"/>
            </p:cNvSpPr>
            <p:nvPr/>
          </p:nvSpPr>
          <p:spPr bwMode="auto">
            <a:xfrm rot="3000000">
              <a:off x="5393372" y="597568"/>
              <a:ext cx="419195" cy="418815"/>
            </a:xfrm>
            <a:prstGeom prst="plaque">
              <a:avLst>
                <a:gd name="adj" fmla="val 16667"/>
              </a:avLst>
            </a:prstGeom>
            <a:solidFill>
              <a:srgbClr val="A96A00"/>
            </a:solidFill>
            <a:ln w="25400" algn="ctr">
              <a:noFill/>
              <a:miter lim="800000"/>
            </a:ln>
          </p:spPr>
          <p:txBody>
            <a:bodyPr lIns="91437" tIns="45718" rIns="91437" bIns="45718" anchor="ctr"/>
            <a:lstStyle/>
            <a:p>
              <a:pPr algn="ctr" defTabSz="1219200" eaLnBrk="0" hangingPunct="0"/>
              <a:endParaRPr kumimoji="1" lang="zh-CN" altLang="en-US" sz="2500">
                <a:solidFill>
                  <a:srgbClr val="000000"/>
                </a:solidFill>
                <a:latin typeface="宋体" panose="02010600030101010101" pitchFamily="2" charset="-122"/>
                <a:ea typeface="宋体" panose="02010600030101010101" pitchFamily="2" charset="-122"/>
              </a:endParaRPr>
            </a:p>
          </p:txBody>
        </p:sp>
      </p:grpSp>
      <p:sp>
        <p:nvSpPr>
          <p:cNvPr id="32" name="TextBox 15"/>
          <p:cNvSpPr txBox="1">
            <a:spLocks noChangeArrowheads="1"/>
          </p:cNvSpPr>
          <p:nvPr/>
        </p:nvSpPr>
        <p:spPr bwMode="auto">
          <a:xfrm>
            <a:off x="3182065" y="1429083"/>
            <a:ext cx="2478881" cy="474345"/>
          </a:xfrm>
          <a:prstGeom prst="rect">
            <a:avLst/>
          </a:prstGeom>
          <a:noFill/>
          <a:ln w="9525">
            <a:noFill/>
            <a:miter lim="800000"/>
          </a:ln>
        </p:spPr>
        <p:txBody>
          <a:bodyPr lIns="91437" tIns="45718" rIns="91437" bIns="45718">
            <a:spAutoFit/>
          </a:bodyPr>
          <a:lstStyle/>
          <a:p>
            <a:pPr algn="dist" defTabSz="1219200" eaLnBrk="0" hangingPunct="0">
              <a:buFont typeface="Arial" panose="020B0604020202020204" pitchFamily="34" charset="0"/>
              <a:buNone/>
            </a:pPr>
            <a:r>
              <a:rPr lang="zh-CN" altLang="en-US" sz="2500" b="1">
                <a:solidFill>
                  <a:schemeClr val="bg1"/>
                </a:solidFill>
                <a:latin typeface="宋体" panose="02010600030101010101" pitchFamily="2" charset="-122"/>
                <a:ea typeface="宋体" panose="02010600030101010101" pitchFamily="2" charset="-122"/>
              </a:rPr>
              <a:t>能力提升题</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1" name="9413a.eps" descr="id:2147513781;FounderCES"/>
          <p:cNvPicPr>
            <a:picLocks noChangeAspect="1"/>
          </p:cNvPicPr>
          <p:nvPr/>
        </p:nvPicPr>
        <p:blipFill>
          <a:blip r:embed="rId2"/>
          <a:srcRect l="8748" r="8839"/>
          <a:stretch>
            <a:fillRect/>
          </a:stretch>
        </p:blipFill>
        <p:spPr>
          <a:xfrm>
            <a:off x="279083" y="2080234"/>
            <a:ext cx="8473440" cy="219456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51"/>
                                        </p:tgtEl>
                                        <p:attrNameLst>
                                          <p:attrName>style.visibility</p:attrName>
                                        </p:attrNameLst>
                                      </p:cBhvr>
                                      <p:to>
                                        <p:strVal val="visible"/>
                                      </p:to>
                                    </p:set>
                                    <p:anim calcmode="lin" valueType="num">
                                      <p:cBhvr>
                                        <p:cTn id="7" dur="500" fill="hold"/>
                                        <p:tgtEl>
                                          <p:spTgt spid="751"/>
                                        </p:tgtEl>
                                        <p:attrNameLst>
                                          <p:attrName>ppt_w</p:attrName>
                                        </p:attrNameLst>
                                      </p:cBhvr>
                                      <p:tavLst>
                                        <p:tav tm="0">
                                          <p:val>
                                            <p:fltVal val="0"/>
                                          </p:val>
                                        </p:tav>
                                        <p:tav tm="100000">
                                          <p:val>
                                            <p:strVal val="#ppt_w"/>
                                          </p:val>
                                        </p:tav>
                                      </p:tavLst>
                                    </p:anim>
                                    <p:anim calcmode="lin" valueType="num">
                                      <p:cBhvr>
                                        <p:cTn id="8" dur="500" fill="hold"/>
                                        <p:tgtEl>
                                          <p:spTgt spid="751"/>
                                        </p:tgtEl>
                                        <p:attrNameLst>
                                          <p:attrName>ppt_h</p:attrName>
                                        </p:attrNameLst>
                                      </p:cBhvr>
                                      <p:tavLst>
                                        <p:tav tm="0">
                                          <p:val>
                                            <p:fltVal val="0"/>
                                          </p:val>
                                        </p:tav>
                                        <p:tav tm="100000">
                                          <p:val>
                                            <p:strVal val="#ppt_h"/>
                                          </p:val>
                                        </p:tav>
                                      </p:tavLst>
                                    </p:anim>
                                    <p:animEffect transition="in" filter="fade">
                                      <p:cBhvr>
                                        <p:cTn id="9" dur="500"/>
                                        <p:tgtEl>
                                          <p:spTgt spid="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23264" y="1975965"/>
            <a:ext cx="8635510" cy="3283208"/>
            <a:chOff x="508490" y="1176860"/>
            <a:chExt cx="8635510" cy="3283208"/>
          </a:xfrm>
        </p:grpSpPr>
        <p:sp>
          <p:nvSpPr>
            <p:cNvPr id="7" name="等腰三角形 6"/>
            <p:cNvSpPr/>
            <p:nvPr>
              <p:custDataLst>
                <p:tags r:id="rId1"/>
              </p:custDataLst>
            </p:nvPr>
          </p:nvSpPr>
          <p:spPr bwMode="auto">
            <a:xfrm rot="16200000">
              <a:off x="925343" y="1289720"/>
              <a:ext cx="3283208" cy="3057488"/>
            </a:xfrm>
            <a:prstGeom prst="triangle">
              <a:avLst/>
            </a:prstGeom>
            <a:solidFill>
              <a:srgbClr val="4276AA">
                <a:lumMod val="20000"/>
                <a:lumOff val="80000"/>
              </a:srgbClr>
            </a:solidFill>
            <a:ln w="9525">
              <a:noFill/>
              <a:round/>
            </a:ln>
          </p:spPr>
          <p:txBody>
            <a:bodyPr anchor="ctr"/>
            <a:lstStyle/>
            <a:p>
              <a:pPr algn="ctr">
                <a:lnSpc>
                  <a:spcPct val="12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椭圆 7"/>
            <p:cNvSpPr/>
            <p:nvPr>
              <p:custDataLst>
                <p:tags r:id="rId2"/>
              </p:custDataLst>
            </p:nvPr>
          </p:nvSpPr>
          <p:spPr bwMode="auto">
            <a:xfrm>
              <a:off x="508490" y="1946362"/>
              <a:ext cx="1744204" cy="1744205"/>
            </a:xfrm>
            <a:prstGeom prst="ellipse">
              <a:avLst/>
            </a:prstGeom>
            <a:solidFill>
              <a:srgbClr val="4276AA"/>
            </a:solidFill>
            <a:ln w="9525">
              <a:noFill/>
              <a:round/>
            </a:ln>
          </p:spPr>
          <p:txBody>
            <a:bodyPr vert="horz" wrap="square" lIns="67500" tIns="67500" rIns="67500" bIns="67500" anchor="ctr" anchorCtr="1" compatLnSpc="1">
              <a:normAutofit/>
            </a:bodyPr>
            <a:lstStyle/>
            <a:p>
              <a:pPr algn="ctr">
                <a:lnSpc>
                  <a:spcPct val="120000"/>
                </a:lnSpc>
              </a:pPr>
              <a:r>
                <a:rPr lang="zh-CN" altLang="zh-CN" sz="2400" b="1" spc="30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作业</a:t>
              </a:r>
            </a:p>
            <a:p>
              <a:pPr algn="ctr">
                <a:lnSpc>
                  <a:spcPct val="120000"/>
                </a:lnSpc>
              </a:pPr>
              <a:r>
                <a:rPr lang="zh-CN" altLang="zh-CN" sz="2400" b="1" spc="300" dirty="0">
                  <a:solidFill>
                    <a:srgbClr val="FFFFFF"/>
                  </a:solidFill>
                  <a:latin typeface="微软雅黑" panose="020B0503020204020204" pitchFamily="34" charset="-122"/>
                  <a:ea typeface="微软雅黑" panose="020B0503020204020204" pitchFamily="34" charset="-122"/>
                  <a:cs typeface="+mn-ea"/>
                  <a:sym typeface="Arial" panose="020B0604020202020204" pitchFamily="34" charset="0"/>
                </a:rPr>
                <a:t>内容</a:t>
              </a:r>
            </a:p>
          </p:txBody>
        </p:sp>
        <p:sp>
          <p:nvSpPr>
            <p:cNvPr id="9" name="圆角矩形 8"/>
            <p:cNvSpPr/>
            <p:nvPr>
              <p:custDataLst>
                <p:tags r:id="rId3"/>
              </p:custDataLst>
            </p:nvPr>
          </p:nvSpPr>
          <p:spPr>
            <a:xfrm>
              <a:off x="4215821" y="2093443"/>
              <a:ext cx="101088" cy="531880"/>
            </a:xfrm>
            <a:prstGeom prst="roundRect">
              <a:avLst/>
            </a:prstGeom>
            <a:solidFill>
              <a:srgbClr val="178AA1"/>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2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圆角矩形 9"/>
            <p:cNvSpPr/>
            <p:nvPr>
              <p:custDataLst>
                <p:tags r:id="rId4"/>
              </p:custDataLst>
            </p:nvPr>
          </p:nvSpPr>
          <p:spPr>
            <a:xfrm>
              <a:off x="4215821" y="3027429"/>
              <a:ext cx="101088" cy="531880"/>
            </a:xfrm>
            <a:prstGeom prst="roundRect">
              <a:avLst/>
            </a:prstGeom>
            <a:solidFill>
              <a:srgbClr val="40A693"/>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lnSpc>
                  <a:spcPct val="120000"/>
                </a:lnSpc>
              </a:pPr>
              <a:endParaRPr sz="1350">
                <a:latin typeface="微软雅黑" panose="020B0503020204020204" pitchFamily="34" charset="-122"/>
                <a:ea typeface="微软雅黑" panose="020B0503020204020204" pitchFamily="34" charset="-122"/>
                <a:sym typeface="Arial" panose="020B0604020202020204" pitchFamily="34" charset="0"/>
              </a:endParaRPr>
            </a:p>
          </p:txBody>
        </p:sp>
        <p:sp>
          <p:nvSpPr>
            <p:cNvPr id="19" name="文本框 18"/>
            <p:cNvSpPr txBox="1"/>
            <p:nvPr>
              <p:custDataLst>
                <p:tags r:id="rId5"/>
              </p:custDataLst>
            </p:nvPr>
          </p:nvSpPr>
          <p:spPr bwMode="auto">
            <a:xfrm>
              <a:off x="4473893" y="1946407"/>
              <a:ext cx="1544955" cy="311944"/>
            </a:xfrm>
            <a:prstGeom prst="rect">
              <a:avLst/>
            </a:prstGeom>
            <a:noFill/>
          </p:spPr>
          <p:txBody>
            <a:bodyPr wrap="square" lIns="67500" tIns="67500" rIns="67500" bIns="0" anchor="b" anchorCtr="0">
              <a:noAutofit/>
            </a:bodyPr>
            <a:lstStyle/>
            <a:p>
              <a:pPr algn="l">
                <a:lnSpc>
                  <a:spcPct val="120000"/>
                </a:lnSpc>
              </a:pPr>
              <a:r>
                <a:rPr lang="zh-CN" altLang="en-US" sz="2100" b="1" spc="300" dirty="0">
                  <a:solidFill>
                    <a:srgbClr val="178AA1">
                      <a:lumMod val="100000"/>
                    </a:srgbClr>
                  </a:solidFill>
                  <a:effectLst/>
                  <a:latin typeface="微软雅黑" panose="020B0503020204020204" pitchFamily="34" charset="-122"/>
                  <a:ea typeface="微软雅黑" panose="020B0503020204020204" pitchFamily="34" charset="-122"/>
                  <a:cs typeface="+mn-ea"/>
                  <a:sym typeface="Arial" panose="020B0604020202020204" pitchFamily="34" charset="0"/>
                </a:rPr>
                <a:t>教材作业</a:t>
              </a:r>
            </a:p>
          </p:txBody>
        </p:sp>
        <p:sp>
          <p:nvSpPr>
            <p:cNvPr id="20" name="文本框 19"/>
            <p:cNvSpPr txBox="1"/>
            <p:nvPr>
              <p:custDataLst>
                <p:tags r:id="rId6"/>
              </p:custDataLst>
            </p:nvPr>
          </p:nvSpPr>
          <p:spPr bwMode="auto">
            <a:xfrm>
              <a:off x="4316730" y="2383605"/>
              <a:ext cx="4827270" cy="376714"/>
            </a:xfrm>
            <a:prstGeom prst="rect">
              <a:avLst/>
            </a:prstGeom>
            <a:noFill/>
          </p:spPr>
          <p:txBody>
            <a:bodyPr wrap="square" lIns="67500" tIns="0" rIns="67500" bIns="35100" anchor="ctr" anchorCtr="0">
              <a:noAutofit/>
            </a:bodyPr>
            <a:lstStyle/>
            <a:p>
              <a:pPr algn="l" latinLnBrk="0">
                <a:lnSpc>
                  <a:spcPct val="120000"/>
                </a:lnSpc>
              </a:pPr>
              <a:r>
                <a:rPr lang="zh-CN" altLang="en-US" sz="2100" b="1" spc="150" dirty="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 完成课后</a:t>
              </a:r>
              <a:r>
                <a:rPr lang="en-US" altLang="zh-CN" sz="2100" b="1" spc="150" dirty="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100" b="1" spc="150" dirty="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动手动脑学物理</a:t>
              </a:r>
              <a:r>
                <a:rPr lang="en-US" altLang="zh-CN" sz="2100" b="1" spc="150" dirty="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a:t>
              </a:r>
              <a:r>
                <a:rPr lang="zh-CN" altLang="en-US" sz="2100" b="1" spc="150" dirty="0">
                  <a:solidFill>
                    <a:srgbClr val="000000"/>
                  </a:solidFill>
                  <a:effectLst/>
                  <a:latin typeface="宋体" panose="02010600030101010101" pitchFamily="2" charset="-122"/>
                  <a:ea typeface="宋体" panose="02010600030101010101" pitchFamily="2" charset="-122"/>
                  <a:cs typeface="宋体" panose="02010600030101010101" pitchFamily="2" charset="-122"/>
                  <a:sym typeface="Arial" panose="020B0604020202020204" pitchFamily="34" charset="0"/>
                </a:rPr>
                <a:t>练习</a:t>
              </a:r>
            </a:p>
          </p:txBody>
        </p:sp>
        <p:sp>
          <p:nvSpPr>
            <p:cNvPr id="11" name="文本框 10"/>
            <p:cNvSpPr txBox="1"/>
            <p:nvPr>
              <p:custDataLst>
                <p:tags r:id="rId7"/>
              </p:custDataLst>
            </p:nvPr>
          </p:nvSpPr>
          <p:spPr bwMode="auto">
            <a:xfrm>
              <a:off x="4473893" y="2880334"/>
              <a:ext cx="1545431" cy="311944"/>
            </a:xfrm>
            <a:prstGeom prst="rect">
              <a:avLst/>
            </a:prstGeom>
            <a:noFill/>
          </p:spPr>
          <p:txBody>
            <a:bodyPr wrap="square" lIns="67500" tIns="67500" rIns="67500" bIns="0" anchor="b" anchorCtr="0">
              <a:noAutofit/>
            </a:bodyPr>
            <a:lstStyle/>
            <a:p>
              <a:pPr algn="l">
                <a:lnSpc>
                  <a:spcPct val="120000"/>
                </a:lnSpc>
              </a:pPr>
              <a:r>
                <a:rPr lang="zh-CN" altLang="en-US" sz="2100" b="1" spc="300" dirty="0">
                  <a:solidFill>
                    <a:srgbClr val="40A693">
                      <a:lumMod val="100000"/>
                    </a:srgbClr>
                  </a:solidFill>
                  <a:effectLst/>
                  <a:latin typeface="微软雅黑" panose="020B0503020204020204" pitchFamily="34" charset="-122"/>
                  <a:ea typeface="微软雅黑" panose="020B0503020204020204" pitchFamily="34" charset="-122"/>
                  <a:cs typeface="+mn-ea"/>
                  <a:sym typeface="Arial" panose="020B0604020202020204" pitchFamily="34" charset="0"/>
                </a:rPr>
                <a:t>自主安排</a:t>
              </a:r>
            </a:p>
          </p:txBody>
        </p:sp>
        <p:sp>
          <p:nvSpPr>
            <p:cNvPr id="18" name="文本框 17"/>
            <p:cNvSpPr txBox="1"/>
            <p:nvPr>
              <p:custDataLst>
                <p:tags r:id="rId8"/>
              </p:custDataLst>
            </p:nvPr>
          </p:nvSpPr>
          <p:spPr bwMode="auto">
            <a:xfrm>
              <a:off x="4473893" y="3182752"/>
              <a:ext cx="3659505" cy="376714"/>
            </a:xfrm>
            <a:prstGeom prst="rect">
              <a:avLst/>
            </a:prstGeom>
            <a:noFill/>
          </p:spPr>
          <p:txBody>
            <a:bodyPr wrap="square" lIns="67500" tIns="0" rIns="67500" bIns="35100" anchor="ctr" anchorCtr="0">
              <a:noAutofit/>
            </a:bodyPr>
            <a:lstStyle/>
            <a:p>
              <a:pPr algn="l" latinLnBrk="0">
                <a:lnSpc>
                  <a:spcPct val="120000"/>
                </a:lnSpc>
              </a:pPr>
              <a:r>
                <a:rPr lang="zh-CN" altLang="en-US" sz="2100" b="1" spc="150" dirty="0">
                  <a:solidFill>
                    <a:srgbClr val="000000"/>
                  </a:solidFill>
                  <a:effectLst/>
                  <a:latin typeface="宋体" panose="02010600030101010101" pitchFamily="2" charset="-122"/>
                  <a:ea typeface="宋体" panose="02010600030101010101" pitchFamily="2" charset="-122"/>
                  <a:sym typeface="Arial" panose="020B0604020202020204" pitchFamily="34" charset="0"/>
                </a:rPr>
                <a:t>配套练习册练习</a:t>
              </a:r>
            </a:p>
          </p:txBody>
        </p:sp>
      </p:grpSp>
    </p:spTree>
  </p:cSld>
  <p:clrMapOvr>
    <a:masterClrMapping/>
  </p:clrMapOvr>
  <p:transition spd="slow">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内容占位符 2"/>
          <p:cNvSpPr txBox="1"/>
          <p:nvPr/>
        </p:nvSpPr>
        <p:spPr bwMode="auto">
          <a:xfrm>
            <a:off x="626745" y="3672655"/>
            <a:ext cx="7594466" cy="1576705"/>
          </a:xfrm>
          <a:prstGeom prst="rect">
            <a:avLst/>
          </a:prstGeom>
          <a:solidFill>
            <a:schemeClr val="accent6">
              <a:lumMod val="20000"/>
              <a:lumOff val="80000"/>
            </a:schemeClr>
          </a:solidFill>
          <a:ln>
            <a:noFill/>
          </a:ln>
          <a:effectLst>
            <a:outerShdw blurRad="76200" dir="13500000" sy="23000" kx="1200000" algn="br" rotWithShape="0">
              <a:prstClr val="black">
                <a:alpha val="20000"/>
              </a:prstClr>
            </a:outerShdw>
          </a:effectLst>
        </p:spPr>
        <p:txBody>
          <a:bodyPr/>
          <a:lstStyle>
            <a:lvl1pPr algn="l" rtl="0" fontAlgn="base">
              <a:lnSpc>
                <a:spcPct val="120000"/>
              </a:lnSpc>
              <a:spcBef>
                <a:spcPts val="0"/>
              </a:spcBef>
              <a:spcAft>
                <a:spcPct val="0"/>
              </a:spcAft>
              <a:defRPr sz="2400" b="1" kern="1200">
                <a:solidFill>
                  <a:schemeClr val="tx1"/>
                </a:solidFill>
                <a:latin typeface="+mj-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hangingPunct="1"/>
            <a:r>
              <a:rPr lang="zh-CN" altLang="zh-CN" sz="2800" noProof="0" dirty="0">
                <a:ln>
                  <a:noFill/>
                </a:ln>
                <a:solidFill>
                  <a:srgbClr val="FF0000"/>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mn-ea"/>
              </a:rPr>
              <a:t>1.</a:t>
            </a:r>
            <a:r>
              <a:rPr lang="en-US" altLang="zh-CN" sz="2800" noProof="0" dirty="0">
                <a:ln>
                  <a:noFill/>
                </a:ln>
                <a:solidFill>
                  <a:srgbClr val="FF0000"/>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mn-ea"/>
              </a:rPr>
              <a:t> </a:t>
            </a:r>
            <a:r>
              <a:rPr lang="zh-CN" altLang="zh-CN" sz="280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mn-ea"/>
              </a:rPr>
              <a:t>知道</a:t>
            </a:r>
            <a:r>
              <a:rPr lang="zh-CN" altLang="zh-CN" sz="2800" noProof="0" dirty="0">
                <a:ln>
                  <a:noFill/>
                </a:ln>
                <a:solidFill>
                  <a:srgbClr val="FF0000"/>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mn-ea"/>
              </a:rPr>
              <a:t>流体压强与流速</a:t>
            </a:r>
            <a:r>
              <a:rPr lang="zh-CN" altLang="zh-CN" sz="280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mn-ea"/>
              </a:rPr>
              <a:t>的关系；知道飞机的</a:t>
            </a:r>
            <a:r>
              <a:rPr lang="zh-CN" altLang="zh-CN" sz="2800" noProof="0" dirty="0">
                <a:ln>
                  <a:noFill/>
                </a:ln>
                <a:solidFill>
                  <a:srgbClr val="FF0000"/>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mn-ea"/>
              </a:rPr>
              <a:t>升力</a:t>
            </a:r>
            <a:r>
              <a:rPr lang="zh-CN" altLang="zh-CN" sz="280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mn-ea"/>
              </a:rPr>
              <a:t>是怎样产生的；了解日常生活中有关流体压强与流速关系的一些现象 。</a:t>
            </a:r>
          </a:p>
          <a:p>
            <a:pPr eaLnBrk="1" hangingPunct="1"/>
            <a:endParaRPr kumimoji="0" lang="zh-CN" altLang="zh-CN" sz="280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mn-ea"/>
            </a:endParaRPr>
          </a:p>
        </p:txBody>
      </p:sp>
      <p:sp>
        <p:nvSpPr>
          <p:cNvPr id="27" name="内容占位符 2"/>
          <p:cNvSpPr txBox="1"/>
          <p:nvPr/>
        </p:nvSpPr>
        <p:spPr bwMode="auto">
          <a:xfrm>
            <a:off x="947956" y="1814645"/>
            <a:ext cx="7725509" cy="1647825"/>
          </a:xfrm>
          <a:prstGeom prst="rect">
            <a:avLst/>
          </a:prstGeom>
          <a:solidFill>
            <a:schemeClr val="accent6">
              <a:lumMod val="20000"/>
              <a:lumOff val="80000"/>
            </a:schemeClr>
          </a:solidFill>
          <a:ln>
            <a:noFill/>
          </a:ln>
          <a:effectLst>
            <a:outerShdw blurRad="76200" dir="13500000" sy="23000" kx="1200000" algn="br" rotWithShape="0">
              <a:prstClr val="black">
                <a:alpha val="20000"/>
              </a:prstClr>
            </a:outerShdw>
          </a:effectLst>
        </p:spPr>
        <p:txBody>
          <a:bodyPr/>
          <a:lstStyle>
            <a:lvl1pPr algn="l" rtl="0" fontAlgn="base">
              <a:lnSpc>
                <a:spcPct val="120000"/>
              </a:lnSpc>
              <a:spcBef>
                <a:spcPts val="0"/>
              </a:spcBef>
              <a:spcAft>
                <a:spcPct val="0"/>
              </a:spcAft>
              <a:defRPr sz="2400" b="1" kern="1200">
                <a:solidFill>
                  <a:schemeClr val="tx1"/>
                </a:solidFill>
                <a:latin typeface="+mj-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20000"/>
              </a:lnSpc>
              <a:spcBef>
                <a:spcPts val="0"/>
              </a:spcBef>
              <a:spcAft>
                <a:spcPct val="0"/>
              </a:spcAft>
              <a:buClrTx/>
              <a:buSzTx/>
              <a:buFontTx/>
              <a:buNone/>
              <a:defRPr/>
            </a:pPr>
            <a:r>
              <a:rPr kumimoji="0" lang="en-US" sz="2800" i="0" u="none" strike="noStrike" kern="1200" cap="none" spc="0" normalizeH="0" baseline="0" noProof="0" dirty="0">
                <a:ln>
                  <a:noFill/>
                </a:ln>
                <a:solidFill>
                  <a:srgbClr val="FF0000"/>
                </a:solidFill>
                <a:effectLst/>
                <a:uLnTx/>
                <a:uFillTx/>
                <a:latin typeface="Times New Roman" panose="02020603050405020304" pitchFamily="18" charset="0"/>
                <a:ea typeface="楷体" panose="02010609060101010101" pitchFamily="49" charset="-122"/>
                <a:cs typeface="Times New Roman" panose="02020603050405020304" pitchFamily="18" charset="0"/>
              </a:rPr>
              <a:t>2. </a:t>
            </a:r>
            <a:r>
              <a:rPr kumimoji="0" lang="zh-CN" altLang="en-US" sz="2800" i="0" u="none"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rPr>
              <a:t>让学生</a:t>
            </a:r>
            <a:r>
              <a:rPr kumimoji="0" lang="en-US" sz="2800" i="0" strike="noStrike" kern="1200" cap="none" spc="0" normalizeH="0" baseline="0" noProof="0" dirty="0" err="1">
                <a:ln>
                  <a:noFill/>
                </a:ln>
                <a:effectLst/>
                <a:uLnTx/>
                <a:uFillTx/>
                <a:latin typeface="Times New Roman" panose="02020603050405020304" pitchFamily="18" charset="0"/>
                <a:ea typeface="楷体" panose="02010609060101010101" pitchFamily="49" charset="-122"/>
                <a:cs typeface="Times New Roman" panose="02020603050405020304" pitchFamily="18" charset="0"/>
              </a:rPr>
              <a:t>经历知识被发现的过程，学会从简单的物理现象中归纳出物理规律，培养学生观察、比较、分析、归纳等学习方法和科学的思维观</a:t>
            </a:r>
            <a:r>
              <a:rPr kumimoji="0" lang="en-US" sz="2800" i="0"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rPr>
              <a:t>。 </a:t>
            </a:r>
            <a:endParaRPr kumimoji="0" lang="zh-CN" altLang="en-US" sz="2800" i="0" strike="noStrike" kern="1200" cap="none" spc="0" normalizeH="0" baseline="0" noProof="0" dirty="0">
              <a:ln>
                <a:noFill/>
              </a:ln>
              <a:effectLst/>
              <a:uLnTx/>
              <a:uFillTx/>
              <a:latin typeface="Times New Roman" panose="02020603050405020304" pitchFamily="18" charset="0"/>
              <a:ea typeface="楷体" panose="02010609060101010101" pitchFamily="49" charset="-122"/>
              <a:cs typeface="Times New Roman" panose="02020603050405020304" pitchFamily="18" charset="0"/>
              <a:sym typeface="+mn-ea"/>
            </a:endParaRPr>
          </a:p>
          <a:p>
            <a:pPr marL="0" marR="0" lvl="0" indent="0" algn="l" defTabSz="914400" rtl="0" eaLnBrk="1" fontAlgn="base" latinLnBrk="0" hangingPunct="1">
              <a:lnSpc>
                <a:spcPct val="120000"/>
              </a:lnSpc>
              <a:spcBef>
                <a:spcPts val="0"/>
              </a:spcBef>
              <a:spcAft>
                <a:spcPct val="0"/>
              </a:spcAft>
              <a:buClrTx/>
              <a:buSzTx/>
              <a:buFontTx/>
              <a:buNone/>
              <a:defRPr/>
            </a:pPr>
            <a:endParaRPr kumimoji="0" lang="zh-CN" altLang="en-US" sz="2800" i="0" u="none" strike="noStrike" kern="1200" cap="none" spc="0" normalizeH="0" baseline="0" noProof="0" dirty="0">
              <a:ln>
                <a:noFill/>
              </a:ln>
              <a:solidFill>
                <a:schemeClr val="tx1"/>
              </a:solidFill>
              <a:effectLst/>
              <a:uLnTx/>
              <a:uFillTx/>
              <a:latin typeface="Times New Roman" panose="02020603050405020304" pitchFamily="18" charset="0"/>
              <a:ea typeface="楷体" panose="02010609060101010101" pitchFamily="49" charset="-122"/>
              <a:cs typeface="Times New Roman" panose="02020603050405020304" pitchFamily="18" charset="0"/>
              <a:sym typeface="+mn-ea"/>
            </a:endParaRPr>
          </a:p>
        </p:txBody>
      </p:sp>
      <p:grpSp>
        <p:nvGrpSpPr>
          <p:cNvPr id="15" name="组合 14"/>
          <p:cNvGrpSpPr/>
          <p:nvPr/>
        </p:nvGrpSpPr>
        <p:grpSpPr>
          <a:xfrm>
            <a:off x="678815" y="1487620"/>
            <a:ext cx="8214995" cy="3888105"/>
            <a:chOff x="987" y="819"/>
            <a:chExt cx="12937" cy="6123"/>
          </a:xfrm>
        </p:grpSpPr>
        <p:cxnSp>
          <p:nvCxnSpPr>
            <p:cNvPr id="16" name="直接连接符 15"/>
            <p:cNvCxnSpPr/>
            <p:nvPr/>
          </p:nvCxnSpPr>
          <p:spPr>
            <a:xfrm flipV="1">
              <a:off x="987" y="6916"/>
              <a:ext cx="12104" cy="26"/>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13027" y="4042"/>
              <a:ext cx="0" cy="2874"/>
            </a:xfrm>
            <a:prstGeom prst="line">
              <a:avLst/>
            </a:prstGeom>
            <a:ln w="57150">
              <a:solidFill>
                <a:srgbClr val="0B5FD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12993" y="4057"/>
              <a:ext cx="912" cy="7"/>
            </a:xfrm>
            <a:prstGeom prst="line">
              <a:avLst/>
            </a:prstGeom>
            <a:ln w="57150">
              <a:solidFill>
                <a:srgbClr val="0B5FD1"/>
              </a:solidFill>
            </a:ln>
          </p:spPr>
          <p:style>
            <a:lnRef idx="1">
              <a:schemeClr val="accent1"/>
            </a:lnRef>
            <a:fillRef idx="0">
              <a:schemeClr val="accent1"/>
            </a:fillRef>
            <a:effectRef idx="0">
              <a:schemeClr val="accent1"/>
            </a:effectRef>
            <a:fontRef idx="minor">
              <a:schemeClr val="tx1"/>
            </a:fontRef>
          </p:style>
        </p:cxnSp>
        <p:cxnSp>
          <p:nvCxnSpPr>
            <p:cNvPr id="21" name="直接箭头连接符 20"/>
            <p:cNvCxnSpPr/>
            <p:nvPr/>
          </p:nvCxnSpPr>
          <p:spPr>
            <a:xfrm flipH="1" flipV="1">
              <a:off x="13924" y="819"/>
              <a:ext cx="0" cy="3291"/>
            </a:xfrm>
            <a:prstGeom prst="straightConnector1">
              <a:avLst/>
            </a:prstGeom>
            <a:ln w="57150">
              <a:solidFill>
                <a:srgbClr val="0B5FD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upRight)">
                                      <p:cBhvr>
                                        <p:cTn id="7" dur="500"/>
                                        <p:tgtEl>
                                          <p:spTgt spid="15"/>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80">
                                          <p:stCondLst>
                                            <p:cond delay="0"/>
                                          </p:stCondLst>
                                        </p:cTn>
                                        <p:tgtEl>
                                          <p:spTgt spid="8"/>
                                        </p:tgtEl>
                                      </p:cBhvr>
                                    </p:animEffect>
                                    <p:anim calcmode="lin" valueType="num">
                                      <p:cBhvr>
                                        <p:cTn id="1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7" dur="26">
                                          <p:stCondLst>
                                            <p:cond delay="650"/>
                                          </p:stCondLst>
                                        </p:cTn>
                                        <p:tgtEl>
                                          <p:spTgt spid="8"/>
                                        </p:tgtEl>
                                      </p:cBhvr>
                                      <p:to x="100000" y="60000"/>
                                    </p:animScale>
                                    <p:animScale>
                                      <p:cBhvr>
                                        <p:cTn id="18" dur="166" decel="50000">
                                          <p:stCondLst>
                                            <p:cond delay="676"/>
                                          </p:stCondLst>
                                        </p:cTn>
                                        <p:tgtEl>
                                          <p:spTgt spid="8"/>
                                        </p:tgtEl>
                                      </p:cBhvr>
                                      <p:to x="100000" y="100000"/>
                                    </p:animScale>
                                    <p:animScale>
                                      <p:cBhvr>
                                        <p:cTn id="19" dur="26">
                                          <p:stCondLst>
                                            <p:cond delay="1312"/>
                                          </p:stCondLst>
                                        </p:cTn>
                                        <p:tgtEl>
                                          <p:spTgt spid="8"/>
                                        </p:tgtEl>
                                      </p:cBhvr>
                                      <p:to x="100000" y="80000"/>
                                    </p:animScale>
                                    <p:animScale>
                                      <p:cBhvr>
                                        <p:cTn id="20" dur="166" decel="50000">
                                          <p:stCondLst>
                                            <p:cond delay="1338"/>
                                          </p:stCondLst>
                                        </p:cTn>
                                        <p:tgtEl>
                                          <p:spTgt spid="8"/>
                                        </p:tgtEl>
                                      </p:cBhvr>
                                      <p:to x="100000" y="100000"/>
                                    </p:animScale>
                                    <p:animScale>
                                      <p:cBhvr>
                                        <p:cTn id="21" dur="26">
                                          <p:stCondLst>
                                            <p:cond delay="1642"/>
                                          </p:stCondLst>
                                        </p:cTn>
                                        <p:tgtEl>
                                          <p:spTgt spid="8"/>
                                        </p:tgtEl>
                                      </p:cBhvr>
                                      <p:to x="100000" y="90000"/>
                                    </p:animScale>
                                    <p:animScale>
                                      <p:cBhvr>
                                        <p:cTn id="22" dur="166" decel="50000">
                                          <p:stCondLst>
                                            <p:cond delay="1668"/>
                                          </p:stCondLst>
                                        </p:cTn>
                                        <p:tgtEl>
                                          <p:spTgt spid="8"/>
                                        </p:tgtEl>
                                      </p:cBhvr>
                                      <p:to x="100000" y="100000"/>
                                    </p:animScale>
                                    <p:animScale>
                                      <p:cBhvr>
                                        <p:cTn id="23" dur="26">
                                          <p:stCondLst>
                                            <p:cond delay="1808"/>
                                          </p:stCondLst>
                                        </p:cTn>
                                        <p:tgtEl>
                                          <p:spTgt spid="8"/>
                                        </p:tgtEl>
                                      </p:cBhvr>
                                      <p:to x="100000" y="95000"/>
                                    </p:animScale>
                                    <p:animScale>
                                      <p:cBhvr>
                                        <p:cTn id="24" dur="166" decel="50000">
                                          <p:stCondLst>
                                            <p:cond delay="1834"/>
                                          </p:stCondLst>
                                        </p:cTn>
                                        <p:tgtEl>
                                          <p:spTgt spid="8"/>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80">
                                          <p:stCondLst>
                                            <p:cond delay="0"/>
                                          </p:stCondLst>
                                        </p:cTn>
                                        <p:tgtEl>
                                          <p:spTgt spid="27"/>
                                        </p:tgtEl>
                                      </p:cBhvr>
                                    </p:animEffect>
                                    <p:anim calcmode="lin" valueType="num">
                                      <p:cBhvr>
                                        <p:cTn id="3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5" dur="26">
                                          <p:stCondLst>
                                            <p:cond delay="650"/>
                                          </p:stCondLst>
                                        </p:cTn>
                                        <p:tgtEl>
                                          <p:spTgt spid="27"/>
                                        </p:tgtEl>
                                      </p:cBhvr>
                                      <p:to x="100000" y="60000"/>
                                    </p:animScale>
                                    <p:animScale>
                                      <p:cBhvr>
                                        <p:cTn id="36" dur="166" decel="50000">
                                          <p:stCondLst>
                                            <p:cond delay="676"/>
                                          </p:stCondLst>
                                        </p:cTn>
                                        <p:tgtEl>
                                          <p:spTgt spid="27"/>
                                        </p:tgtEl>
                                      </p:cBhvr>
                                      <p:to x="100000" y="100000"/>
                                    </p:animScale>
                                    <p:animScale>
                                      <p:cBhvr>
                                        <p:cTn id="37" dur="26">
                                          <p:stCondLst>
                                            <p:cond delay="1312"/>
                                          </p:stCondLst>
                                        </p:cTn>
                                        <p:tgtEl>
                                          <p:spTgt spid="27"/>
                                        </p:tgtEl>
                                      </p:cBhvr>
                                      <p:to x="100000" y="80000"/>
                                    </p:animScale>
                                    <p:animScale>
                                      <p:cBhvr>
                                        <p:cTn id="38" dur="166" decel="50000">
                                          <p:stCondLst>
                                            <p:cond delay="1338"/>
                                          </p:stCondLst>
                                        </p:cTn>
                                        <p:tgtEl>
                                          <p:spTgt spid="27"/>
                                        </p:tgtEl>
                                      </p:cBhvr>
                                      <p:to x="100000" y="100000"/>
                                    </p:animScale>
                                    <p:animScale>
                                      <p:cBhvr>
                                        <p:cTn id="39" dur="26">
                                          <p:stCondLst>
                                            <p:cond delay="1642"/>
                                          </p:stCondLst>
                                        </p:cTn>
                                        <p:tgtEl>
                                          <p:spTgt spid="27"/>
                                        </p:tgtEl>
                                      </p:cBhvr>
                                      <p:to x="100000" y="90000"/>
                                    </p:animScale>
                                    <p:animScale>
                                      <p:cBhvr>
                                        <p:cTn id="40" dur="166" decel="50000">
                                          <p:stCondLst>
                                            <p:cond delay="1668"/>
                                          </p:stCondLst>
                                        </p:cTn>
                                        <p:tgtEl>
                                          <p:spTgt spid="27"/>
                                        </p:tgtEl>
                                      </p:cBhvr>
                                      <p:to x="100000" y="100000"/>
                                    </p:animScale>
                                    <p:animScale>
                                      <p:cBhvr>
                                        <p:cTn id="41" dur="26">
                                          <p:stCondLst>
                                            <p:cond delay="1808"/>
                                          </p:stCondLst>
                                        </p:cTn>
                                        <p:tgtEl>
                                          <p:spTgt spid="27"/>
                                        </p:tgtEl>
                                      </p:cBhvr>
                                      <p:to x="100000" y="95000"/>
                                    </p:animScale>
                                    <p:animScale>
                                      <p:cBhvr>
                                        <p:cTn id="4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文本框 19460"/>
          <p:cNvSpPr txBox="1"/>
          <p:nvPr/>
        </p:nvSpPr>
        <p:spPr>
          <a:xfrm>
            <a:off x="644366" y="1984905"/>
            <a:ext cx="7699534" cy="460375"/>
          </a:xfrm>
          <a:prstGeom prst="rect">
            <a:avLst/>
          </a:prstGeom>
          <a:noFill/>
          <a:ln w="9525">
            <a:noFill/>
          </a:ln>
        </p:spPr>
        <p:txBody>
          <a:bodyPr wrap="square">
            <a:spAutoFit/>
          </a:bodyPr>
          <a:lstStyle/>
          <a:p>
            <a:pPr eaLnBrk="0" hangingPunct="0">
              <a:spcBef>
                <a:spcPct val="50000"/>
              </a:spcBef>
            </a:pP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液体和气体</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都具有流动性，统称为</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流体</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a:t>
            </a: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7758" y="2696349"/>
            <a:ext cx="3141591" cy="2064696"/>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119" y="2696349"/>
            <a:ext cx="3665781" cy="2064696"/>
          </a:xfrm>
          <a:prstGeom prst="rect">
            <a:avLst/>
          </a:prstGeom>
        </p:spPr>
      </p:pic>
      <p:sp>
        <p:nvSpPr>
          <p:cNvPr id="19463" name="文本框 19462"/>
          <p:cNvSpPr txBox="1"/>
          <p:nvPr/>
        </p:nvSpPr>
        <p:spPr>
          <a:xfrm>
            <a:off x="753423" y="5028535"/>
            <a:ext cx="7656671" cy="460375"/>
          </a:xfrm>
          <a:prstGeom prst="rect">
            <a:avLst/>
          </a:prstGeom>
          <a:noFill/>
          <a:ln w="9525">
            <a:noFill/>
          </a:ln>
        </p:spPr>
        <p:txBody>
          <a:bodyPr wrap="square">
            <a:spAutoFit/>
          </a:bodyPr>
          <a:lstStyle/>
          <a:p>
            <a:pPr eaLnBrk="0" hangingPunct="0">
              <a:spcBef>
                <a:spcPct val="50000"/>
              </a:spcBef>
            </a:pPr>
            <a:r>
              <a:rPr lang="zh-CN" altLang="en-US" sz="2400" b="1" dirty="0">
                <a:solidFill>
                  <a:srgbClr val="0000FF"/>
                </a:solidFill>
                <a:latin typeface="楷体" panose="02010609060101010101" pitchFamily="49" charset="-122"/>
                <a:ea typeface="楷体" panose="02010609060101010101" pitchFamily="49" charset="-122"/>
                <a:cs typeface="楷体" panose="02010609060101010101" pitchFamily="49" charset="-122"/>
              </a:rPr>
              <a:t>流体压强：</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流体</a:t>
            </a:r>
            <a:r>
              <a:rPr lang="zh-CN" altLang="en-US" sz="2400" b="1" dirty="0">
                <a:solidFill>
                  <a:schemeClr val="tx1"/>
                </a:solidFill>
                <a:latin typeface="楷体" panose="02010609060101010101" pitchFamily="49" charset="-122"/>
                <a:ea typeface="楷体" panose="02010609060101010101" pitchFamily="49" charset="-122"/>
                <a:cs typeface="楷体" panose="02010609060101010101" pitchFamily="49" charset="-122"/>
              </a:rPr>
              <a:t>流动时</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产生的压强</a:t>
            </a:r>
            <a:r>
              <a:rPr lang="zh-CN" altLang="en-US" sz="2400" b="1" dirty="0">
                <a:latin typeface="楷体" panose="02010609060101010101" pitchFamily="49" charset="-122"/>
                <a:ea typeface="楷体" panose="02010609060101010101" pitchFamily="49" charset="-122"/>
                <a:cs typeface="楷体" panose="02010609060101010101" pitchFamily="49" charset="-122"/>
              </a:rPr>
              <a:t>。</a:t>
            </a:r>
          </a:p>
        </p:txBody>
      </p:sp>
      <p:grpSp>
        <p:nvGrpSpPr>
          <p:cNvPr id="20" name="组合 19"/>
          <p:cNvGrpSpPr/>
          <p:nvPr/>
        </p:nvGrpSpPr>
        <p:grpSpPr>
          <a:xfrm>
            <a:off x="3428061" y="1376285"/>
            <a:ext cx="1864426" cy="495548"/>
            <a:chOff x="2506980" y="579256"/>
            <a:chExt cx="3958508" cy="495548"/>
          </a:xfrm>
        </p:grpSpPr>
        <p:pic>
          <p:nvPicPr>
            <p:cNvPr id="2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735"/>
            <a:stretch>
              <a:fillRect/>
            </a:stretch>
          </p:blipFill>
          <p:spPr bwMode="auto">
            <a:xfrm>
              <a:off x="2506980" y="593791"/>
              <a:ext cx="3958508" cy="48101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矩形 21"/>
            <p:cNvSpPr/>
            <p:nvPr/>
          </p:nvSpPr>
          <p:spPr>
            <a:xfrm>
              <a:off x="2593872" y="579256"/>
              <a:ext cx="3871616" cy="460375"/>
            </a:xfrm>
            <a:prstGeom prst="rect">
              <a:avLst/>
            </a:prstGeom>
          </p:spPr>
          <p:txBody>
            <a:bodyPr wrap="square">
              <a:spAutoFit/>
            </a:bodyPr>
            <a:lstStyle/>
            <a:p>
              <a:pPr algn="ctr"/>
              <a:r>
                <a:rPr lang="zh-CN" altLang="en-US" sz="2400" b="1" dirty="0">
                  <a:solidFill>
                    <a:prstClr val="black"/>
                  </a:solidFill>
                  <a:latin typeface="黑体" panose="02010609060101010101" pitchFamily="49" charset="-122"/>
                  <a:ea typeface="黑体" panose="02010609060101010101" pitchFamily="49" charset="-122"/>
                  <a:cs typeface="Times New Roman" panose="02020603050405020304" pitchFamily="18" charset="0"/>
                </a:rPr>
                <a:t>流体</a:t>
              </a:r>
            </a:p>
          </p:txBody>
        </p:sp>
      </p:gr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19461"/>
                                        </p:tgtEl>
                                        <p:attrNameLst>
                                          <p:attrName>style.visibility</p:attrName>
                                        </p:attrNameLst>
                                      </p:cBhvr>
                                      <p:to>
                                        <p:strVal val="visible"/>
                                      </p:to>
                                    </p:set>
                                    <p:animEffect transition="in" filter="box(in)">
                                      <p:cBhvr>
                                        <p:cTn id="7" dur="500"/>
                                        <p:tgtEl>
                                          <p:spTgt spid="1946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463"/>
                                        </p:tgtEl>
                                        <p:attrNameLst>
                                          <p:attrName>style.visibility</p:attrName>
                                        </p:attrNameLst>
                                      </p:cBhvr>
                                      <p:to>
                                        <p:strVal val="visible"/>
                                      </p:to>
                                    </p:set>
                                    <p:animEffect transition="in" filter="box(in)">
                                      <p:cBhvr>
                                        <p:cTn id="12"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p:bldP spid="1946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220780" y="1245367"/>
            <a:ext cx="4848200" cy="490831"/>
            <a:chOff x="6063" y="993"/>
            <a:chExt cx="10180" cy="1031"/>
          </a:xfrm>
        </p:grpSpPr>
        <p:grpSp>
          <p:nvGrpSpPr>
            <p:cNvPr id="2" name="组合 18"/>
            <p:cNvGrpSpPr/>
            <p:nvPr/>
          </p:nvGrpSpPr>
          <p:grpSpPr bwMode="auto">
            <a:xfrm>
              <a:off x="6063" y="1138"/>
              <a:ext cx="2948" cy="886"/>
              <a:chOff x="2182786" y="684067"/>
              <a:chExt cx="1871780" cy="562752"/>
            </a:xfrm>
          </p:grpSpPr>
          <p:sp>
            <p:nvSpPr>
              <p:cNvPr id="3" name="圆角矩形 2"/>
              <p:cNvSpPr/>
              <p:nvPr/>
            </p:nvSpPr>
            <p:spPr>
              <a:xfrm>
                <a:off x="2212975" y="684067"/>
                <a:ext cx="1841591" cy="509010"/>
              </a:xfrm>
              <a:prstGeom prst="round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anchor="ctr"/>
              <a:lstStyle/>
              <a:p>
                <a:pPr algn="ctr" eaLnBrk="0" fontAlgn="auto" hangingPunct="0">
                  <a:spcBef>
                    <a:spcPts val="0"/>
                  </a:spcBef>
                  <a:spcAft>
                    <a:spcPts val="0"/>
                  </a:spcAft>
                  <a:defRPr/>
                </a:pPr>
                <a:endParaRPr kumimoji="1" lang="zh-CN" altLang="en-US" sz="1350"/>
              </a:p>
            </p:txBody>
          </p:sp>
          <p:sp>
            <p:nvSpPr>
              <p:cNvPr id="10" name="矩形 1"/>
              <p:cNvSpPr>
                <a:spLocks noChangeArrowheads="1"/>
              </p:cNvSpPr>
              <p:nvPr/>
            </p:nvSpPr>
            <p:spPr bwMode="auto">
              <a:xfrm>
                <a:off x="2182786" y="731692"/>
                <a:ext cx="1768529" cy="515127"/>
              </a:xfrm>
              <a:prstGeom prst="rect">
                <a:avLst/>
              </a:prstGeom>
              <a:noFill/>
              <a:ln w="9525">
                <a:noFill/>
                <a:miter lim="800000"/>
              </a:ln>
            </p:spPr>
            <p:txBody>
              <a:bodyPr wrap="none">
                <a:spAutoFit/>
              </a:bodyPr>
              <a:lstStyle/>
              <a:p>
                <a:pPr algn="ctr">
                  <a:lnSpc>
                    <a:spcPct val="80000"/>
                  </a:lnSpc>
                </a:pPr>
                <a:r>
                  <a:rPr lang="zh-CN" altLang="en-US" sz="2400" dirty="0">
                    <a:solidFill>
                      <a:schemeClr val="bg1"/>
                    </a:solidFill>
                    <a:latin typeface="Times New Roman" panose="02020603050405020304" pitchFamily="18" charset="0"/>
                    <a:ea typeface="黑体" panose="02010609060101010101" pitchFamily="49" charset="-122"/>
                  </a:rPr>
                  <a:t>知识点 </a:t>
                </a:r>
                <a:r>
                  <a:rPr lang="en-US" sz="2400" b="1" dirty="0">
                    <a:solidFill>
                      <a:schemeClr val="bg1"/>
                    </a:solidFill>
                    <a:latin typeface="Times New Roman" panose="02020603050405020304" pitchFamily="18" charset="0"/>
                    <a:ea typeface="黑体" panose="02010609060101010101" pitchFamily="49" charset="-122"/>
                  </a:rPr>
                  <a:t>1</a:t>
                </a:r>
              </a:p>
            </p:txBody>
          </p:sp>
        </p:grpSp>
        <p:sp>
          <p:nvSpPr>
            <p:cNvPr id="4" name="文本框 3"/>
            <p:cNvSpPr txBox="1"/>
            <p:nvPr/>
          </p:nvSpPr>
          <p:spPr>
            <a:xfrm>
              <a:off x="9346" y="993"/>
              <a:ext cx="6897" cy="967"/>
            </a:xfrm>
            <a:prstGeom prst="rect">
              <a:avLst/>
            </a:prstGeom>
            <a:solidFill>
              <a:schemeClr val="bg1"/>
            </a:solidFill>
          </p:spPr>
          <p:txBody>
            <a:bodyPr wrap="square" rtlCol="0">
              <a:spAutoFit/>
            </a:bodyPr>
            <a:lstStyle/>
            <a:p>
              <a:r>
                <a:rPr lang="zh-CN" altLang="en-US" sz="2400" b="1" dirty="0">
                  <a:latin typeface="黑体" panose="02010609060101010101" pitchFamily="49" charset="-122"/>
                  <a:ea typeface="黑体" panose="02010609060101010101" pitchFamily="49" charset="-122"/>
                </a:rPr>
                <a:t>流体压强与流速的关系</a:t>
              </a:r>
            </a:p>
          </p:txBody>
        </p:sp>
      </p:grpSp>
      <p:graphicFrame>
        <p:nvGraphicFramePr>
          <p:cNvPr id="12" name="对象 11"/>
          <p:cNvGraphicFramePr/>
          <p:nvPr/>
        </p:nvGraphicFramePr>
        <p:xfrm>
          <a:off x="4983059" y="1970682"/>
          <a:ext cx="3229293" cy="1881201"/>
        </p:xfrm>
        <a:graphic>
          <a:graphicData uri="http://schemas.openxmlformats.org/presentationml/2006/ole">
            <mc:AlternateContent xmlns:mc="http://schemas.openxmlformats.org/markup-compatibility/2006">
              <mc:Choice xmlns:v="urn:schemas-microsoft-com:vml" Requires="v">
                <p:oleObj spid="_x0000_s1044" r:id="rId3" imgW="3219450" imgH="2133600" progId="Paint.Picture">
                  <p:embed/>
                </p:oleObj>
              </mc:Choice>
              <mc:Fallback>
                <p:oleObj r:id="rId3" imgW="3219450" imgH="2133600" progId="Paint.Picture">
                  <p:embed/>
                  <p:pic>
                    <p:nvPicPr>
                      <p:cNvPr id="0" name="图片 19"/>
                      <p:cNvPicPr/>
                      <p:nvPr/>
                    </p:nvPicPr>
                    <p:blipFill>
                      <a:blip r:embed="rId4"/>
                      <a:stretch>
                        <a:fillRect/>
                      </a:stretch>
                    </p:blipFill>
                    <p:spPr>
                      <a:xfrm>
                        <a:off x="4983059" y="1970682"/>
                        <a:ext cx="3229293" cy="1881201"/>
                      </a:xfrm>
                      <a:prstGeom prst="rect">
                        <a:avLst/>
                      </a:prstGeom>
                    </p:spPr>
                  </p:pic>
                </p:oleObj>
              </mc:Fallback>
            </mc:AlternateContent>
          </a:graphicData>
        </a:graphic>
      </p:graphicFrame>
      <p:sp>
        <p:nvSpPr>
          <p:cNvPr id="11" name="文本框 10"/>
          <p:cNvSpPr txBox="1"/>
          <p:nvPr/>
        </p:nvSpPr>
        <p:spPr>
          <a:xfrm>
            <a:off x="169704" y="3897762"/>
            <a:ext cx="8760619" cy="1938020"/>
          </a:xfrm>
          <a:prstGeom prst="rect">
            <a:avLst/>
          </a:prstGeom>
          <a:solidFill>
            <a:schemeClr val="bg1"/>
          </a:solidFill>
        </p:spPr>
        <p:txBody>
          <a:bodyPr wrap="square" rtlCol="0">
            <a:spAutoFit/>
          </a:bodyPr>
          <a:lstStyle/>
          <a:p>
            <a:r>
              <a:rPr lang="zh-CN" altLang="en-US" sz="2400" b="1" dirty="0">
                <a:latin typeface="楷体" panose="02010609060101010101" pitchFamily="49" charset="-122"/>
                <a:ea typeface="楷体" panose="02010609060101010101" pitchFamily="49" charset="-122"/>
                <a:cs typeface="楷体" panose="02010609060101010101" pitchFamily="49" charset="-122"/>
              </a:rPr>
              <a:t>    实验中的硬币，上面只有空气与它接触。吹气时硬币向上</a:t>
            </a:r>
            <a:r>
              <a:rPr lang="en-US" altLang="zh-CN" sz="2400" b="1" dirty="0">
                <a:latin typeface="楷体" panose="02010609060101010101" pitchFamily="49" charset="-122"/>
                <a:ea typeface="楷体" panose="02010609060101010101" pitchFamily="49" charset="-122"/>
                <a:cs typeface="楷体" panose="02010609060101010101" pitchFamily="49" charset="-122"/>
              </a:rPr>
              <a:t>“</a:t>
            </a:r>
            <a:r>
              <a:rPr lang="zh-CN" altLang="en-US" sz="2400" b="1" dirty="0">
                <a:latin typeface="楷体" panose="02010609060101010101" pitchFamily="49" charset="-122"/>
                <a:ea typeface="楷体" panose="02010609060101010101" pitchFamily="49" charset="-122"/>
                <a:cs typeface="楷体" panose="02010609060101010101" pitchFamily="49" charset="-122"/>
                <a:sym typeface="+mn-ea"/>
              </a:rPr>
              <a:t>跳</a:t>
            </a:r>
            <a:r>
              <a:rPr lang="en-US" altLang="zh-CN" sz="2400" b="1" dirty="0">
                <a:latin typeface="楷体" panose="02010609060101010101" pitchFamily="49" charset="-122"/>
                <a:ea typeface="楷体" panose="02010609060101010101" pitchFamily="49" charset="-122"/>
                <a:cs typeface="楷体" panose="02010609060101010101" pitchFamily="49" charset="-122"/>
              </a:rPr>
              <a:t>”</a:t>
            </a:r>
            <a:r>
              <a:rPr lang="zh-CN" altLang="en-US" sz="2400" b="1" dirty="0">
                <a:latin typeface="楷体" panose="02010609060101010101" pitchFamily="49" charset="-122"/>
                <a:ea typeface="楷体" panose="02010609060101010101" pitchFamily="49" charset="-122"/>
                <a:cs typeface="楷体" panose="02010609060101010101" pitchFamily="49" charset="-122"/>
              </a:rPr>
              <a:t>，说明它下面空气向上的压力较大。硬币上下两面的面积相同，因此一定是</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下面空气向上的压强比较大</a:t>
            </a:r>
            <a:r>
              <a:rPr lang="zh-CN" altLang="en-US" sz="2400" b="1" dirty="0">
                <a:latin typeface="楷体" panose="02010609060101010101" pitchFamily="49" charset="-122"/>
                <a:ea typeface="楷体" panose="02010609060101010101" pitchFamily="49" charset="-122"/>
                <a:cs typeface="楷体" panose="02010609060101010101" pitchFamily="49" charset="-122"/>
              </a:rPr>
              <a:t>。</a:t>
            </a:r>
            <a:endParaRPr lang="en-US" altLang="zh-CN" sz="2400" b="1" dirty="0">
              <a:latin typeface="楷体" panose="02010609060101010101" pitchFamily="49" charset="-122"/>
              <a:ea typeface="楷体" panose="02010609060101010101" pitchFamily="49" charset="-122"/>
              <a:cs typeface="楷体" panose="02010609060101010101" pitchFamily="49" charset="-122"/>
            </a:endParaRPr>
          </a:p>
          <a:p>
            <a:r>
              <a:rPr lang="en-US" altLang="zh-CN" sz="2400" b="1" dirty="0">
                <a:latin typeface="楷体" panose="02010609060101010101" pitchFamily="49" charset="-122"/>
                <a:ea typeface="楷体" panose="02010609060101010101" pitchFamily="49" charset="-122"/>
                <a:cs typeface="楷体" panose="02010609060101010101" pitchFamily="49" charset="-122"/>
              </a:rPr>
              <a:t>    </a:t>
            </a:r>
            <a:r>
              <a:rPr lang="zh-CN" altLang="en-US" sz="2400" b="1" dirty="0">
                <a:latin typeface="楷体" panose="02010609060101010101" pitchFamily="49" charset="-122"/>
                <a:ea typeface="楷体" panose="02010609060101010101" pitchFamily="49" charset="-122"/>
                <a:cs typeface="楷体" panose="02010609060101010101" pitchFamily="49" charset="-122"/>
              </a:rPr>
              <a:t>由于吹气，硬币上面的流速变大了。</a:t>
            </a:r>
            <a:endParaRPr lang="en-US" altLang="zh-CN" sz="2400" b="1" dirty="0">
              <a:latin typeface="楷体" panose="02010609060101010101" pitchFamily="49" charset="-122"/>
              <a:ea typeface="楷体" panose="02010609060101010101" pitchFamily="49" charset="-122"/>
              <a:cs typeface="楷体" panose="02010609060101010101" pitchFamily="49" charset="-122"/>
            </a:endParaRPr>
          </a:p>
          <a:p>
            <a:r>
              <a:rPr lang="en-US" altLang="zh-CN" sz="2400" b="1" dirty="0">
                <a:latin typeface="楷体" panose="02010609060101010101" pitchFamily="49" charset="-122"/>
                <a:ea typeface="楷体" panose="02010609060101010101" pitchFamily="49" charset="-122"/>
                <a:cs typeface="楷体" panose="02010609060101010101" pitchFamily="49" charset="-122"/>
              </a:rPr>
              <a:t>    </a:t>
            </a:r>
            <a:r>
              <a:rPr lang="zh-CN" altLang="en-US" sz="2400" b="1" dirty="0">
                <a:latin typeface="楷体" panose="02010609060101010101" pitchFamily="49" charset="-122"/>
                <a:ea typeface="楷体" panose="02010609060101010101" pitchFamily="49" charset="-122"/>
                <a:cs typeface="楷体" panose="02010609060101010101" pitchFamily="49" charset="-122"/>
              </a:rPr>
              <a:t>由此我们猜想：是不是气体的</a:t>
            </a:r>
            <a:r>
              <a:rPr lang="zh-CN" altLang="en-US" sz="2400" b="1" dirty="0">
                <a:solidFill>
                  <a:srgbClr val="FF0000"/>
                </a:solidFill>
                <a:latin typeface="楷体" panose="02010609060101010101" pitchFamily="49" charset="-122"/>
                <a:ea typeface="楷体" panose="02010609060101010101" pitchFamily="49" charset="-122"/>
                <a:cs typeface="楷体" panose="02010609060101010101" pitchFamily="49" charset="-122"/>
              </a:rPr>
              <a:t>压强跟气体的流速有关系？</a:t>
            </a:r>
          </a:p>
        </p:txBody>
      </p:sp>
      <p:pic>
        <p:nvPicPr>
          <p:cNvPr id="1031" name="Picture 7" descr="G:\resource\8x94\jpg\04404001.jpg">
            <a:hlinkClick r:id="rId5" action="ppaction://hlinkfil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3783" y="1970682"/>
            <a:ext cx="2803024" cy="192707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图标图片\f3373a58f30e42a28f0f3dcc05381ad6.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3901731" y="3596583"/>
            <a:ext cx="275076" cy="3011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to="" calcmode="lin" valueType="num">
                                      <p:cBhvr>
                                        <p:cTn id="12" dur="1" fill="hold"/>
                                        <p:tgtEl>
                                          <p:spTgt spid="11"/>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矩形 12290"/>
          <p:cNvSpPr>
            <a:spLocks noChangeArrowheads="1"/>
          </p:cNvSpPr>
          <p:nvPr/>
        </p:nvSpPr>
        <p:spPr bwMode="auto">
          <a:xfrm>
            <a:off x="-1666" y="1659943"/>
            <a:ext cx="9146381" cy="540544"/>
          </a:xfrm>
          <a:prstGeom prst="rect">
            <a:avLst/>
          </a:prstGeom>
          <a:solidFill>
            <a:srgbClr val="333399"/>
          </a:solidFill>
          <a:ln w="9525">
            <a:noFill/>
            <a:miter lim="800000"/>
          </a:ln>
        </p:spPr>
        <p:txBody>
          <a:bodyPr anchor="ctr"/>
          <a:lstStyle/>
          <a:p>
            <a:pPr algn="ctr"/>
            <a:r>
              <a:rPr lang="en-US" altLang="zh-CN" sz="2400" b="1" spc="100" dirty="0">
                <a:solidFill>
                  <a:srgbClr val="FFFF00"/>
                </a:solidFill>
                <a:uFillTx/>
                <a:latin typeface="黑体" panose="02010609060101010101" pitchFamily="49" charset="-122"/>
                <a:ea typeface="黑体" panose="02010609060101010101" pitchFamily="49" charset="-122"/>
              </a:rPr>
              <a:t>      </a:t>
            </a:r>
            <a:r>
              <a:rPr lang="zh-CN" altLang="zh-CN" sz="2400" b="1" spc="100" dirty="0">
                <a:solidFill>
                  <a:srgbClr val="FFFF00"/>
                </a:solidFill>
                <a:uFillTx/>
                <a:latin typeface="黑体" panose="02010609060101010101" pitchFamily="49" charset="-122"/>
                <a:ea typeface="黑体" panose="02010609060101010101" pitchFamily="49" charset="-122"/>
              </a:rPr>
              <a:t>探究实验：流体压强与流速的关系</a:t>
            </a:r>
          </a:p>
        </p:txBody>
      </p:sp>
      <p:pic>
        <p:nvPicPr>
          <p:cNvPr id="9" name="图片 8" descr="暴风截图2019529343155">
            <a:hlinkClick r:id="rId2" action="ppaction://hlinkfile"/>
          </p:cNvPr>
          <p:cNvPicPr>
            <a:picLocks noChangeAspect="1"/>
          </p:cNvPicPr>
          <p:nvPr/>
        </p:nvPicPr>
        <p:blipFill>
          <a:blip r:embed="rId3"/>
          <a:stretch>
            <a:fillRect/>
          </a:stretch>
        </p:blipFill>
        <p:spPr>
          <a:xfrm>
            <a:off x="569595" y="2664116"/>
            <a:ext cx="3014663" cy="2202656"/>
          </a:xfrm>
          <a:prstGeom prst="rect">
            <a:avLst/>
          </a:prstGeom>
        </p:spPr>
      </p:pic>
      <p:pic>
        <p:nvPicPr>
          <p:cNvPr id="13" name="图片 12">
            <a:hlinkClick r:id="rId4" action="ppaction://hlinkfile"/>
          </p:cNvPr>
          <p:cNvPicPr>
            <a:picLocks noChangeAspect="1"/>
          </p:cNvPicPr>
          <p:nvPr/>
        </p:nvPicPr>
        <p:blipFill>
          <a:blip r:embed="rId5"/>
          <a:srcRect t="14946" b="14634"/>
          <a:stretch>
            <a:fillRect/>
          </a:stretch>
        </p:blipFill>
        <p:spPr>
          <a:xfrm>
            <a:off x="3870960" y="3291205"/>
            <a:ext cx="4650105" cy="1575435"/>
          </a:xfrm>
          <a:prstGeom prst="rect">
            <a:avLst/>
          </a:prstGeom>
        </p:spPr>
      </p:pic>
      <p:sp>
        <p:nvSpPr>
          <p:cNvPr id="15" name="文本框 14"/>
          <p:cNvSpPr txBox="1"/>
          <p:nvPr/>
        </p:nvSpPr>
        <p:spPr>
          <a:xfrm>
            <a:off x="5408295" y="2461551"/>
            <a:ext cx="1170146" cy="829945"/>
          </a:xfrm>
          <a:prstGeom prst="rect">
            <a:avLst/>
          </a:prstGeom>
          <a:noFill/>
        </p:spPr>
        <p:txBody>
          <a:bodyPr wrap="square" rtlCol="0">
            <a:spAutoFit/>
          </a:bodyPr>
          <a:lstStyle/>
          <a:p>
            <a:r>
              <a:rPr lang="zh-CN" altLang="en-US" sz="2400" b="1" dirty="0">
                <a:latin typeface="宋体" panose="02010600030101010101" pitchFamily="2" charset="-122"/>
                <a:ea typeface="宋体" panose="02010600030101010101" pitchFamily="2" charset="-122"/>
              </a:rPr>
              <a:t>流速大，压强低</a:t>
            </a:r>
          </a:p>
        </p:txBody>
      </p:sp>
      <p:sp>
        <p:nvSpPr>
          <p:cNvPr id="16" name="文本框 15"/>
          <p:cNvSpPr txBox="1"/>
          <p:nvPr/>
        </p:nvSpPr>
        <p:spPr>
          <a:xfrm>
            <a:off x="7169468" y="2461551"/>
            <a:ext cx="1170146" cy="829945"/>
          </a:xfrm>
          <a:prstGeom prst="rect">
            <a:avLst/>
          </a:prstGeom>
          <a:noFill/>
        </p:spPr>
        <p:txBody>
          <a:bodyPr wrap="square" rtlCol="0">
            <a:spAutoFit/>
          </a:bodyPr>
          <a:lstStyle/>
          <a:p>
            <a:r>
              <a:rPr lang="zh-CN" altLang="en-US" sz="2400" b="1" dirty="0">
                <a:latin typeface="宋体" panose="02010600030101010101" pitchFamily="2" charset="-122"/>
                <a:ea typeface="宋体" panose="02010600030101010101" pitchFamily="2" charset="-122"/>
              </a:rPr>
              <a:t>流速小，压强高</a:t>
            </a:r>
          </a:p>
        </p:txBody>
      </p:sp>
      <p:sp>
        <p:nvSpPr>
          <p:cNvPr id="17" name="文本框 16"/>
          <p:cNvSpPr txBox="1"/>
          <p:nvPr/>
        </p:nvSpPr>
        <p:spPr>
          <a:xfrm>
            <a:off x="284321" y="5120862"/>
            <a:ext cx="8574405" cy="460375"/>
          </a:xfrm>
          <a:prstGeom prst="rect">
            <a:avLst/>
          </a:prstGeom>
          <a:noFill/>
        </p:spPr>
        <p:txBody>
          <a:bodyPr wrap="square" rtlCol="0">
            <a:spAutoFit/>
          </a:bodyPr>
          <a:lstStyle/>
          <a:p>
            <a:r>
              <a:rPr lang="zh-CN" altLang="en-US" sz="2400" b="1" dirty="0">
                <a:latin typeface="宋体" panose="02010600030101010101" pitchFamily="2" charset="-122"/>
                <a:ea typeface="宋体" panose="02010600030101010101" pitchFamily="2" charset="-122"/>
              </a:rPr>
              <a:t>实验结果表明：在气体和液体中，流速越</a:t>
            </a:r>
            <a:r>
              <a:rPr lang="zh-CN" altLang="en-US" sz="2400" b="1" dirty="0">
                <a:solidFill>
                  <a:srgbClr val="FF0000"/>
                </a:solidFill>
                <a:latin typeface="宋体" panose="02010600030101010101" pitchFamily="2" charset="-122"/>
                <a:ea typeface="宋体" panose="02010600030101010101" pitchFamily="2" charset="-122"/>
              </a:rPr>
              <a:t>大</a:t>
            </a:r>
            <a:r>
              <a:rPr lang="zh-CN" altLang="en-US" sz="2400" b="1" dirty="0">
                <a:latin typeface="宋体" panose="02010600030101010101" pitchFamily="2" charset="-122"/>
                <a:ea typeface="宋体" panose="02010600030101010101" pitchFamily="2" charset="-122"/>
              </a:rPr>
              <a:t>的位置，压强越</a:t>
            </a:r>
            <a:r>
              <a:rPr lang="zh-CN" altLang="en-US" sz="2400" b="1" dirty="0">
                <a:solidFill>
                  <a:srgbClr val="FF0000"/>
                </a:solidFill>
                <a:latin typeface="宋体" panose="02010600030101010101" pitchFamily="2" charset="-122"/>
                <a:ea typeface="宋体" panose="02010600030101010101" pitchFamily="2" charset="-122"/>
              </a:rPr>
              <a:t>小</a:t>
            </a:r>
            <a:r>
              <a:rPr lang="zh-CN" altLang="en-US" sz="2400" b="1" dirty="0">
                <a:latin typeface="宋体" panose="02010600030101010101" pitchFamily="2" charset="-122"/>
                <a:ea typeface="宋体" panose="02010600030101010101" pitchFamily="2" charset="-122"/>
              </a:rPr>
              <a:t>。</a:t>
            </a:r>
          </a:p>
        </p:txBody>
      </p:sp>
      <p:pic>
        <p:nvPicPr>
          <p:cNvPr id="28" name="Picture 2" descr="D:\图标图片\f3373a58f30e42a28f0f3dcc05381ad6.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3309182" y="4548269"/>
            <a:ext cx="275076" cy="30117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图标图片\f3373a58f30e42a28f0f3dcc05381ad6.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8245989" y="4548269"/>
            <a:ext cx="275076" cy="3011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3824" y="2316763"/>
            <a:ext cx="3574763" cy="3240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5805" name="组合 75804"/>
          <p:cNvGrpSpPr/>
          <p:nvPr/>
        </p:nvGrpSpPr>
        <p:grpSpPr>
          <a:xfrm>
            <a:off x="5667413" y="2302087"/>
            <a:ext cx="2400300" cy="1866900"/>
            <a:chOff x="3024" y="1600"/>
            <a:chExt cx="2016" cy="1568"/>
          </a:xfrm>
        </p:grpSpPr>
        <p:grpSp>
          <p:nvGrpSpPr>
            <p:cNvPr id="75796" name="组合 75795"/>
            <p:cNvGrpSpPr/>
            <p:nvPr/>
          </p:nvGrpSpPr>
          <p:grpSpPr>
            <a:xfrm>
              <a:off x="3024" y="1600"/>
              <a:ext cx="1056" cy="1376"/>
              <a:chOff x="3024" y="1600"/>
              <a:chExt cx="1056" cy="1376"/>
            </a:xfrm>
          </p:grpSpPr>
          <p:sp>
            <p:nvSpPr>
              <p:cNvPr id="75784" name="直接连接符 75783"/>
              <p:cNvSpPr/>
              <p:nvPr/>
            </p:nvSpPr>
            <p:spPr>
              <a:xfrm>
                <a:off x="3926" y="1600"/>
                <a:ext cx="0" cy="1008"/>
              </a:xfrm>
              <a:prstGeom prst="line">
                <a:avLst/>
              </a:prstGeom>
              <a:ln w="25400" cap="flat" cmpd="sng">
                <a:solidFill>
                  <a:schemeClr val="tx1"/>
                </a:solidFill>
                <a:prstDash val="solid"/>
                <a:headEnd type="none" w="med" len="med"/>
                <a:tailEnd type="none" w="med" len="med"/>
              </a:ln>
            </p:spPr>
          </p:sp>
          <p:sp>
            <p:nvSpPr>
              <p:cNvPr id="75793" name="直接连接符 75792"/>
              <p:cNvSpPr/>
              <p:nvPr/>
            </p:nvSpPr>
            <p:spPr>
              <a:xfrm rot="18900000">
                <a:off x="3024" y="2976"/>
                <a:ext cx="1056" cy="0"/>
              </a:xfrm>
              <a:prstGeom prst="line">
                <a:avLst/>
              </a:prstGeom>
              <a:ln w="25400" cap="flat" cmpd="sng">
                <a:solidFill>
                  <a:schemeClr val="tx1"/>
                </a:solidFill>
                <a:prstDash val="solid"/>
                <a:headEnd type="none" w="med" len="med"/>
                <a:tailEnd type="none" w="med" len="med"/>
              </a:ln>
            </p:spPr>
          </p:sp>
        </p:grpSp>
        <p:sp>
          <p:nvSpPr>
            <p:cNvPr id="75795" name="椭圆 75794"/>
            <p:cNvSpPr/>
            <p:nvPr/>
          </p:nvSpPr>
          <p:spPr>
            <a:xfrm>
              <a:off x="3792" y="2688"/>
              <a:ext cx="480" cy="480"/>
            </a:xfrm>
            <a:prstGeom prst="ellipse">
              <a:avLst/>
            </a:prstGeom>
            <a:solidFill>
              <a:srgbClr val="FF9900"/>
            </a:solidFill>
            <a:ln w="12700" cap="flat" cmpd="sng">
              <a:solidFill>
                <a:schemeClr val="tx1"/>
              </a:solidFill>
              <a:prstDash val="solid"/>
              <a:headEnd type="none" w="med" len="med"/>
              <a:tailEnd type="none" w="med" len="med"/>
            </a:ln>
          </p:spPr>
          <p:txBody>
            <a:bodyPr/>
            <a:lstStyle/>
            <a:p>
              <a:endParaRPr lang="zh-CN" altLang="en-US" sz="2400" b="1">
                <a:latin typeface="楷体" panose="02010609060101010101" pitchFamily="49" charset="-122"/>
                <a:ea typeface="楷体" panose="02010609060101010101" pitchFamily="49" charset="-122"/>
              </a:endParaRPr>
            </a:p>
          </p:txBody>
        </p:sp>
        <p:grpSp>
          <p:nvGrpSpPr>
            <p:cNvPr id="75797" name="组合 75796"/>
            <p:cNvGrpSpPr/>
            <p:nvPr/>
          </p:nvGrpSpPr>
          <p:grpSpPr>
            <a:xfrm flipH="1">
              <a:off x="3984" y="1600"/>
              <a:ext cx="1056" cy="1376"/>
              <a:chOff x="3024" y="1600"/>
              <a:chExt cx="1056" cy="1376"/>
            </a:xfrm>
          </p:grpSpPr>
          <p:sp>
            <p:nvSpPr>
              <p:cNvPr id="75798" name="直接连接符 75797"/>
              <p:cNvSpPr/>
              <p:nvPr/>
            </p:nvSpPr>
            <p:spPr>
              <a:xfrm>
                <a:off x="3926" y="1600"/>
                <a:ext cx="0" cy="1008"/>
              </a:xfrm>
              <a:prstGeom prst="line">
                <a:avLst/>
              </a:prstGeom>
              <a:ln w="25400" cap="flat" cmpd="sng">
                <a:solidFill>
                  <a:schemeClr val="tx1"/>
                </a:solidFill>
                <a:prstDash val="solid"/>
                <a:headEnd type="none" w="med" len="med"/>
                <a:tailEnd type="none" w="med" len="med"/>
              </a:ln>
            </p:spPr>
          </p:sp>
          <p:sp>
            <p:nvSpPr>
              <p:cNvPr id="75799" name="直接连接符 75798"/>
              <p:cNvSpPr/>
              <p:nvPr/>
            </p:nvSpPr>
            <p:spPr>
              <a:xfrm rot="18900000">
                <a:off x="3024" y="2976"/>
                <a:ext cx="1056" cy="0"/>
              </a:xfrm>
              <a:prstGeom prst="line">
                <a:avLst/>
              </a:prstGeom>
              <a:ln w="25400" cap="flat" cmpd="sng">
                <a:solidFill>
                  <a:schemeClr val="tx1"/>
                </a:solidFill>
                <a:prstDash val="solid"/>
                <a:headEnd type="none" w="med" len="med"/>
                <a:tailEnd type="none" w="med" len="med"/>
              </a:ln>
            </p:spPr>
          </p:sp>
        </p:grpSp>
      </p:grpSp>
      <p:grpSp>
        <p:nvGrpSpPr>
          <p:cNvPr id="75806" name="组合 75805"/>
          <p:cNvGrpSpPr/>
          <p:nvPr/>
        </p:nvGrpSpPr>
        <p:grpSpPr>
          <a:xfrm>
            <a:off x="6810413" y="2511637"/>
            <a:ext cx="114300" cy="914400"/>
            <a:chOff x="3984" y="1776"/>
            <a:chExt cx="96" cy="768"/>
          </a:xfrm>
        </p:grpSpPr>
        <p:sp>
          <p:nvSpPr>
            <p:cNvPr id="75800" name="直接连接符 75799"/>
            <p:cNvSpPr/>
            <p:nvPr/>
          </p:nvSpPr>
          <p:spPr>
            <a:xfrm>
              <a:off x="3984" y="1776"/>
              <a:ext cx="0" cy="768"/>
            </a:xfrm>
            <a:prstGeom prst="line">
              <a:avLst/>
            </a:prstGeom>
            <a:ln w="19050" cap="flat" cmpd="sng">
              <a:solidFill>
                <a:srgbClr val="FF0000"/>
              </a:solidFill>
              <a:prstDash val="solid"/>
              <a:headEnd type="none" w="med" len="med"/>
              <a:tailEnd type="triangle" w="med" len="lg"/>
            </a:ln>
          </p:spPr>
        </p:sp>
        <p:sp>
          <p:nvSpPr>
            <p:cNvPr id="75801" name="直接连接符 75800"/>
            <p:cNvSpPr/>
            <p:nvPr/>
          </p:nvSpPr>
          <p:spPr>
            <a:xfrm>
              <a:off x="4032" y="1776"/>
              <a:ext cx="0" cy="768"/>
            </a:xfrm>
            <a:prstGeom prst="line">
              <a:avLst/>
            </a:prstGeom>
            <a:ln w="19050" cap="flat" cmpd="sng">
              <a:solidFill>
                <a:srgbClr val="FF0000"/>
              </a:solidFill>
              <a:prstDash val="solid"/>
              <a:headEnd type="none" w="med" len="med"/>
              <a:tailEnd type="triangle" w="med" len="lg"/>
            </a:ln>
          </p:spPr>
        </p:sp>
        <p:sp>
          <p:nvSpPr>
            <p:cNvPr id="75802" name="直接连接符 75801"/>
            <p:cNvSpPr/>
            <p:nvPr/>
          </p:nvSpPr>
          <p:spPr>
            <a:xfrm>
              <a:off x="4080" y="1776"/>
              <a:ext cx="0" cy="768"/>
            </a:xfrm>
            <a:prstGeom prst="line">
              <a:avLst/>
            </a:prstGeom>
            <a:ln w="19050" cap="flat" cmpd="sng">
              <a:solidFill>
                <a:srgbClr val="FF0000"/>
              </a:solidFill>
              <a:prstDash val="solid"/>
              <a:headEnd type="none" w="med" len="med"/>
              <a:tailEnd type="triangle" w="med" len="lg"/>
            </a:ln>
          </p:spPr>
        </p:sp>
      </p:grpSp>
      <p:grpSp>
        <p:nvGrpSpPr>
          <p:cNvPr id="75807" name="组合 75806"/>
          <p:cNvGrpSpPr/>
          <p:nvPr/>
        </p:nvGrpSpPr>
        <p:grpSpPr>
          <a:xfrm>
            <a:off x="6181763" y="3540337"/>
            <a:ext cx="1314450" cy="628650"/>
            <a:chOff x="3456" y="2640"/>
            <a:chExt cx="1104" cy="528"/>
          </a:xfrm>
        </p:grpSpPr>
        <p:sp>
          <p:nvSpPr>
            <p:cNvPr id="75803" name="直接连接符 75802"/>
            <p:cNvSpPr/>
            <p:nvPr/>
          </p:nvSpPr>
          <p:spPr>
            <a:xfrm flipH="1">
              <a:off x="3456" y="2640"/>
              <a:ext cx="480" cy="528"/>
            </a:xfrm>
            <a:prstGeom prst="line">
              <a:avLst/>
            </a:prstGeom>
            <a:ln w="19050" cap="flat" cmpd="sng">
              <a:solidFill>
                <a:srgbClr val="FF0000"/>
              </a:solidFill>
              <a:prstDash val="solid"/>
              <a:headEnd type="none" w="med" len="med"/>
              <a:tailEnd type="triangle" w="med" len="lg"/>
            </a:ln>
          </p:spPr>
        </p:sp>
        <p:sp>
          <p:nvSpPr>
            <p:cNvPr id="75804" name="直接连接符 75803"/>
            <p:cNvSpPr/>
            <p:nvPr/>
          </p:nvSpPr>
          <p:spPr>
            <a:xfrm>
              <a:off x="4128" y="2640"/>
              <a:ext cx="432" cy="528"/>
            </a:xfrm>
            <a:prstGeom prst="line">
              <a:avLst/>
            </a:prstGeom>
            <a:ln w="19050" cap="flat" cmpd="sng">
              <a:solidFill>
                <a:srgbClr val="FF0000"/>
              </a:solidFill>
              <a:prstDash val="solid"/>
              <a:headEnd type="none" w="med" len="med"/>
              <a:tailEnd type="triangle" w="med" len="lg"/>
            </a:ln>
          </p:spPr>
        </p:sp>
      </p:grpSp>
      <p:grpSp>
        <p:nvGrpSpPr>
          <p:cNvPr id="75815" name="组合 75814"/>
          <p:cNvGrpSpPr/>
          <p:nvPr/>
        </p:nvGrpSpPr>
        <p:grpSpPr>
          <a:xfrm>
            <a:off x="7256659" y="3426037"/>
            <a:ext cx="1628775" cy="460772"/>
            <a:chOff x="4368" y="2544"/>
            <a:chExt cx="1368" cy="387"/>
          </a:xfrm>
        </p:grpSpPr>
        <p:sp>
          <p:nvSpPr>
            <p:cNvPr id="75809" name="直接连接符 75808"/>
            <p:cNvSpPr/>
            <p:nvPr/>
          </p:nvSpPr>
          <p:spPr>
            <a:xfrm flipV="1">
              <a:off x="4368" y="2736"/>
              <a:ext cx="528" cy="144"/>
            </a:xfrm>
            <a:prstGeom prst="line">
              <a:avLst/>
            </a:prstGeom>
            <a:ln w="19050" cap="flat" cmpd="sng">
              <a:solidFill>
                <a:srgbClr val="FF0000"/>
              </a:solidFill>
              <a:prstDash val="solid"/>
              <a:headEnd type="none" w="med" len="med"/>
              <a:tailEnd type="none" w="med" len="lg"/>
            </a:ln>
          </p:spPr>
        </p:sp>
        <p:sp>
          <p:nvSpPr>
            <p:cNvPr id="75811" name="文本框 75810"/>
            <p:cNvSpPr txBox="1"/>
            <p:nvPr/>
          </p:nvSpPr>
          <p:spPr>
            <a:xfrm>
              <a:off x="4800" y="2544"/>
              <a:ext cx="936" cy="387"/>
            </a:xfrm>
            <a:prstGeom prst="rect">
              <a:avLst/>
            </a:prstGeom>
            <a:noFill/>
            <a:ln w="19050">
              <a:noFill/>
            </a:ln>
          </p:spPr>
          <p:txBody>
            <a:bodyPr wrap="square">
              <a:spAutoFit/>
            </a:bodyPr>
            <a:lstStyle/>
            <a:p>
              <a:r>
                <a:rPr lang="zh-CN" altLang="en-US" sz="2400" b="1" dirty="0">
                  <a:latin typeface="宋体" panose="02010600030101010101" pitchFamily="2" charset="-122"/>
                  <a:ea typeface="宋体" panose="02010600030101010101" pitchFamily="2" charset="-122"/>
                </a:rPr>
                <a:t>压强小</a:t>
              </a:r>
            </a:p>
          </p:txBody>
        </p:sp>
      </p:grpSp>
      <p:grpSp>
        <p:nvGrpSpPr>
          <p:cNvPr id="75816" name="组合 75815"/>
          <p:cNvGrpSpPr/>
          <p:nvPr/>
        </p:nvGrpSpPr>
        <p:grpSpPr>
          <a:xfrm>
            <a:off x="5210213" y="3379603"/>
            <a:ext cx="1257300" cy="460772"/>
            <a:chOff x="2640" y="2505"/>
            <a:chExt cx="1056" cy="387"/>
          </a:xfrm>
        </p:grpSpPr>
        <p:sp>
          <p:nvSpPr>
            <p:cNvPr id="75810" name="直接连接符 75809"/>
            <p:cNvSpPr/>
            <p:nvPr/>
          </p:nvSpPr>
          <p:spPr>
            <a:xfrm flipH="1" flipV="1">
              <a:off x="3408" y="2736"/>
              <a:ext cx="288" cy="144"/>
            </a:xfrm>
            <a:prstGeom prst="line">
              <a:avLst/>
            </a:prstGeom>
            <a:ln w="19050" cap="flat" cmpd="sng">
              <a:solidFill>
                <a:srgbClr val="FF0000"/>
              </a:solidFill>
              <a:prstDash val="solid"/>
              <a:headEnd type="none" w="med" len="med"/>
              <a:tailEnd type="none" w="med" len="lg"/>
            </a:ln>
          </p:spPr>
        </p:sp>
        <p:sp>
          <p:nvSpPr>
            <p:cNvPr id="75812" name="文本框 75811"/>
            <p:cNvSpPr txBox="1"/>
            <p:nvPr/>
          </p:nvSpPr>
          <p:spPr>
            <a:xfrm>
              <a:off x="2640" y="2505"/>
              <a:ext cx="1055" cy="387"/>
            </a:xfrm>
            <a:prstGeom prst="rect">
              <a:avLst/>
            </a:prstGeom>
            <a:noFill/>
            <a:ln w="19050">
              <a:noFill/>
            </a:ln>
          </p:spPr>
          <p:txBody>
            <a:bodyPr wrap="square">
              <a:spAutoFit/>
            </a:bodyPr>
            <a:lstStyle/>
            <a:p>
              <a:r>
                <a:rPr lang="zh-CN" altLang="en-US" sz="2400" b="1" dirty="0">
                  <a:latin typeface="宋体" panose="02010600030101010101" pitchFamily="2" charset="-122"/>
                  <a:ea typeface="宋体" panose="02010600030101010101" pitchFamily="2" charset="-122"/>
                </a:rPr>
                <a:t>压强小</a:t>
              </a:r>
            </a:p>
          </p:txBody>
        </p:sp>
      </p:grpSp>
      <p:grpSp>
        <p:nvGrpSpPr>
          <p:cNvPr id="75817" name="组合 75816"/>
          <p:cNvGrpSpPr/>
          <p:nvPr/>
        </p:nvGrpSpPr>
        <p:grpSpPr>
          <a:xfrm>
            <a:off x="6353213" y="4226137"/>
            <a:ext cx="1171575" cy="746523"/>
            <a:chOff x="3600" y="3216"/>
            <a:chExt cx="984" cy="627"/>
          </a:xfrm>
        </p:grpSpPr>
        <p:sp>
          <p:nvSpPr>
            <p:cNvPr id="75813" name="直接连接符 75812"/>
            <p:cNvSpPr/>
            <p:nvPr/>
          </p:nvSpPr>
          <p:spPr>
            <a:xfrm>
              <a:off x="4032" y="3216"/>
              <a:ext cx="0" cy="288"/>
            </a:xfrm>
            <a:prstGeom prst="line">
              <a:avLst/>
            </a:prstGeom>
            <a:ln w="19050" cap="flat" cmpd="sng">
              <a:solidFill>
                <a:srgbClr val="FF0000"/>
              </a:solidFill>
              <a:prstDash val="solid"/>
              <a:headEnd type="none" w="med" len="med"/>
              <a:tailEnd type="none" w="med" len="lg"/>
            </a:ln>
          </p:spPr>
        </p:sp>
        <p:sp>
          <p:nvSpPr>
            <p:cNvPr id="75814" name="文本框 75813"/>
            <p:cNvSpPr txBox="1"/>
            <p:nvPr/>
          </p:nvSpPr>
          <p:spPr>
            <a:xfrm>
              <a:off x="3600" y="3456"/>
              <a:ext cx="984" cy="387"/>
            </a:xfrm>
            <a:prstGeom prst="rect">
              <a:avLst/>
            </a:prstGeom>
            <a:noFill/>
            <a:ln w="19050">
              <a:noFill/>
            </a:ln>
          </p:spPr>
          <p:txBody>
            <a:bodyPr wrap="square">
              <a:spAutoFit/>
            </a:bodyPr>
            <a:lstStyle/>
            <a:p>
              <a:r>
                <a:rPr lang="zh-CN" altLang="en-US" sz="2400" b="1" dirty="0">
                  <a:latin typeface="宋体" panose="02010600030101010101" pitchFamily="2" charset="-122"/>
                  <a:ea typeface="宋体" panose="02010600030101010101" pitchFamily="2" charset="-122"/>
                </a:rPr>
                <a:t>压强大</a:t>
              </a:r>
            </a:p>
          </p:txBody>
        </p:sp>
      </p:grpSp>
      <p:grpSp>
        <p:nvGrpSpPr>
          <p:cNvPr id="55" name="组合 54"/>
          <p:cNvGrpSpPr/>
          <p:nvPr/>
        </p:nvGrpSpPr>
        <p:grpSpPr>
          <a:xfrm rot="10800000">
            <a:off x="2876907" y="3142712"/>
            <a:ext cx="114300" cy="581025"/>
            <a:chOff x="3984" y="1776"/>
            <a:chExt cx="96" cy="768"/>
          </a:xfrm>
        </p:grpSpPr>
        <p:sp>
          <p:nvSpPr>
            <p:cNvPr id="56" name="直接连接符 55"/>
            <p:cNvSpPr/>
            <p:nvPr/>
          </p:nvSpPr>
          <p:spPr>
            <a:xfrm>
              <a:off x="3984" y="1776"/>
              <a:ext cx="0" cy="768"/>
            </a:xfrm>
            <a:prstGeom prst="line">
              <a:avLst/>
            </a:prstGeom>
            <a:ln w="19050" cap="flat" cmpd="sng">
              <a:solidFill>
                <a:srgbClr val="FF0000"/>
              </a:solidFill>
              <a:prstDash val="solid"/>
              <a:headEnd type="none" w="med" len="med"/>
              <a:tailEnd type="triangle" w="med" len="lg"/>
            </a:ln>
          </p:spPr>
        </p:sp>
        <p:sp>
          <p:nvSpPr>
            <p:cNvPr id="57" name="直接连接符 56"/>
            <p:cNvSpPr/>
            <p:nvPr/>
          </p:nvSpPr>
          <p:spPr>
            <a:xfrm>
              <a:off x="4032" y="1776"/>
              <a:ext cx="0" cy="768"/>
            </a:xfrm>
            <a:prstGeom prst="line">
              <a:avLst/>
            </a:prstGeom>
            <a:ln w="19050" cap="flat" cmpd="sng">
              <a:solidFill>
                <a:srgbClr val="FF0000"/>
              </a:solidFill>
              <a:prstDash val="solid"/>
              <a:headEnd type="none" w="med" len="med"/>
              <a:tailEnd type="triangle" w="med" len="lg"/>
            </a:ln>
          </p:spPr>
        </p:sp>
        <p:sp>
          <p:nvSpPr>
            <p:cNvPr id="58" name="直接连接符 57"/>
            <p:cNvSpPr/>
            <p:nvPr/>
          </p:nvSpPr>
          <p:spPr>
            <a:xfrm>
              <a:off x="4080" y="1776"/>
              <a:ext cx="0" cy="768"/>
            </a:xfrm>
            <a:prstGeom prst="line">
              <a:avLst/>
            </a:prstGeom>
            <a:ln w="19050" cap="flat" cmpd="sng">
              <a:solidFill>
                <a:srgbClr val="FF0000"/>
              </a:solidFill>
              <a:prstDash val="solid"/>
              <a:headEnd type="none" w="med" len="med"/>
              <a:tailEnd type="triangle" w="med" len="lg"/>
            </a:ln>
          </p:spPr>
        </p:sp>
      </p:grpSp>
      <p:grpSp>
        <p:nvGrpSpPr>
          <p:cNvPr id="59" name="组合 58"/>
          <p:cNvGrpSpPr/>
          <p:nvPr/>
        </p:nvGrpSpPr>
        <p:grpSpPr>
          <a:xfrm rot="10800000">
            <a:off x="2285880" y="2514062"/>
            <a:ext cx="1314450" cy="628650"/>
            <a:chOff x="3456" y="2640"/>
            <a:chExt cx="1104" cy="528"/>
          </a:xfrm>
        </p:grpSpPr>
        <p:sp>
          <p:nvSpPr>
            <p:cNvPr id="60" name="直接连接符 59"/>
            <p:cNvSpPr/>
            <p:nvPr/>
          </p:nvSpPr>
          <p:spPr>
            <a:xfrm flipH="1">
              <a:off x="3456" y="2640"/>
              <a:ext cx="480" cy="528"/>
            </a:xfrm>
            <a:prstGeom prst="line">
              <a:avLst/>
            </a:prstGeom>
            <a:ln w="19050" cap="flat" cmpd="sng">
              <a:solidFill>
                <a:srgbClr val="FF0000"/>
              </a:solidFill>
              <a:prstDash val="solid"/>
              <a:headEnd type="none" w="med" len="med"/>
              <a:tailEnd type="triangle" w="med" len="lg"/>
            </a:ln>
          </p:spPr>
        </p:sp>
        <p:sp>
          <p:nvSpPr>
            <p:cNvPr id="61" name="直接连接符 60"/>
            <p:cNvSpPr/>
            <p:nvPr/>
          </p:nvSpPr>
          <p:spPr>
            <a:xfrm>
              <a:off x="4128" y="2640"/>
              <a:ext cx="432" cy="528"/>
            </a:xfrm>
            <a:prstGeom prst="line">
              <a:avLst/>
            </a:prstGeom>
            <a:ln w="19050" cap="flat" cmpd="sng">
              <a:solidFill>
                <a:srgbClr val="FF0000"/>
              </a:solidFill>
              <a:prstDash val="solid"/>
              <a:headEnd type="none" w="med" len="med"/>
              <a:tailEnd type="triangle" w="med" len="lg"/>
            </a:ln>
          </p:spPr>
        </p:sp>
      </p:grpSp>
      <p:grpSp>
        <p:nvGrpSpPr>
          <p:cNvPr id="62" name="组合 61"/>
          <p:cNvGrpSpPr/>
          <p:nvPr/>
        </p:nvGrpSpPr>
        <p:grpSpPr>
          <a:xfrm>
            <a:off x="3257907" y="2951260"/>
            <a:ext cx="1547813" cy="460772"/>
            <a:chOff x="4492" y="2544"/>
            <a:chExt cx="1300" cy="387"/>
          </a:xfrm>
        </p:grpSpPr>
        <p:sp>
          <p:nvSpPr>
            <p:cNvPr id="63" name="直接连接符 62"/>
            <p:cNvSpPr/>
            <p:nvPr/>
          </p:nvSpPr>
          <p:spPr>
            <a:xfrm>
              <a:off x="4492" y="2544"/>
              <a:ext cx="404" cy="192"/>
            </a:xfrm>
            <a:prstGeom prst="line">
              <a:avLst/>
            </a:prstGeom>
            <a:ln w="19050" cap="flat" cmpd="sng">
              <a:solidFill>
                <a:srgbClr val="FF0000"/>
              </a:solidFill>
              <a:prstDash val="solid"/>
              <a:headEnd type="none" w="med" len="med"/>
              <a:tailEnd type="none" w="med" len="lg"/>
            </a:ln>
          </p:spPr>
        </p:sp>
        <p:sp>
          <p:nvSpPr>
            <p:cNvPr id="64" name="文本框 63"/>
            <p:cNvSpPr txBox="1"/>
            <p:nvPr/>
          </p:nvSpPr>
          <p:spPr>
            <a:xfrm>
              <a:off x="4800" y="2544"/>
              <a:ext cx="992" cy="387"/>
            </a:xfrm>
            <a:prstGeom prst="rect">
              <a:avLst/>
            </a:prstGeom>
            <a:noFill/>
            <a:ln w="19050">
              <a:noFill/>
            </a:ln>
          </p:spPr>
          <p:txBody>
            <a:bodyPr wrap="square">
              <a:spAutoFit/>
            </a:bodyPr>
            <a:lstStyle/>
            <a:p>
              <a:r>
                <a:rPr lang="zh-CN" altLang="en-US" sz="2400" b="1" dirty="0">
                  <a:solidFill>
                    <a:srgbClr val="FF0000"/>
                  </a:solidFill>
                  <a:latin typeface="宋体" panose="02010600030101010101" pitchFamily="2" charset="-122"/>
                  <a:ea typeface="宋体" panose="02010600030101010101" pitchFamily="2" charset="-122"/>
                </a:rPr>
                <a:t>压强小</a:t>
              </a:r>
            </a:p>
          </p:txBody>
        </p:sp>
      </p:grpSp>
      <p:grpSp>
        <p:nvGrpSpPr>
          <p:cNvPr id="65" name="组合 64"/>
          <p:cNvGrpSpPr/>
          <p:nvPr/>
        </p:nvGrpSpPr>
        <p:grpSpPr>
          <a:xfrm>
            <a:off x="1315521" y="3025793"/>
            <a:ext cx="1354931" cy="489346"/>
            <a:chOff x="2587" y="2539"/>
            <a:chExt cx="1138" cy="411"/>
          </a:xfrm>
        </p:grpSpPr>
        <p:sp>
          <p:nvSpPr>
            <p:cNvPr id="66" name="直接连接符 65"/>
            <p:cNvSpPr/>
            <p:nvPr/>
          </p:nvSpPr>
          <p:spPr>
            <a:xfrm flipH="1">
              <a:off x="3408" y="2539"/>
              <a:ext cx="317" cy="196"/>
            </a:xfrm>
            <a:prstGeom prst="line">
              <a:avLst/>
            </a:prstGeom>
            <a:ln w="19050" cap="flat" cmpd="sng">
              <a:solidFill>
                <a:srgbClr val="FF0000"/>
              </a:solidFill>
              <a:prstDash val="solid"/>
              <a:headEnd type="none" w="med" len="med"/>
              <a:tailEnd type="none" w="med" len="lg"/>
            </a:ln>
          </p:spPr>
        </p:sp>
        <p:sp>
          <p:nvSpPr>
            <p:cNvPr id="67" name="文本框 66"/>
            <p:cNvSpPr txBox="1"/>
            <p:nvPr/>
          </p:nvSpPr>
          <p:spPr>
            <a:xfrm>
              <a:off x="2587" y="2563"/>
              <a:ext cx="966" cy="387"/>
            </a:xfrm>
            <a:prstGeom prst="rect">
              <a:avLst/>
            </a:prstGeom>
            <a:noFill/>
            <a:ln w="19050">
              <a:noFill/>
            </a:ln>
          </p:spPr>
          <p:txBody>
            <a:bodyPr wrap="square">
              <a:spAutoFit/>
            </a:bodyPr>
            <a:lstStyle/>
            <a:p>
              <a:r>
                <a:rPr lang="zh-CN" altLang="en-US" sz="2400" b="1" dirty="0">
                  <a:solidFill>
                    <a:srgbClr val="FF0000"/>
                  </a:solidFill>
                  <a:latin typeface="宋体" panose="02010600030101010101" pitchFamily="2" charset="-122"/>
                  <a:ea typeface="宋体" panose="02010600030101010101" pitchFamily="2" charset="-122"/>
                </a:rPr>
                <a:t>压强小</a:t>
              </a:r>
            </a:p>
          </p:txBody>
        </p:sp>
      </p:grpSp>
      <p:grpSp>
        <p:nvGrpSpPr>
          <p:cNvPr id="68" name="组合 67"/>
          <p:cNvGrpSpPr/>
          <p:nvPr/>
        </p:nvGrpSpPr>
        <p:grpSpPr>
          <a:xfrm>
            <a:off x="2465665" y="1695200"/>
            <a:ext cx="1438275" cy="1022748"/>
            <a:chOff x="3615" y="3177"/>
            <a:chExt cx="1208" cy="859"/>
          </a:xfrm>
        </p:grpSpPr>
        <p:sp>
          <p:nvSpPr>
            <p:cNvPr id="69" name="直接连接符 68"/>
            <p:cNvSpPr/>
            <p:nvPr/>
          </p:nvSpPr>
          <p:spPr>
            <a:xfrm>
              <a:off x="4008" y="3500"/>
              <a:ext cx="1" cy="536"/>
            </a:xfrm>
            <a:prstGeom prst="line">
              <a:avLst/>
            </a:prstGeom>
            <a:ln w="19050" cap="flat" cmpd="sng">
              <a:solidFill>
                <a:srgbClr val="FF0000"/>
              </a:solidFill>
              <a:prstDash val="solid"/>
              <a:headEnd type="none" w="med" len="med"/>
              <a:tailEnd type="none" w="med" len="lg"/>
            </a:ln>
          </p:spPr>
        </p:sp>
        <p:sp>
          <p:nvSpPr>
            <p:cNvPr id="70" name="文本框 69"/>
            <p:cNvSpPr txBox="1"/>
            <p:nvPr/>
          </p:nvSpPr>
          <p:spPr>
            <a:xfrm>
              <a:off x="3615" y="3177"/>
              <a:ext cx="1208" cy="387"/>
            </a:xfrm>
            <a:prstGeom prst="rect">
              <a:avLst/>
            </a:prstGeom>
            <a:noFill/>
            <a:ln w="19050">
              <a:noFill/>
            </a:ln>
          </p:spPr>
          <p:txBody>
            <a:bodyPr wrap="square">
              <a:spAutoFit/>
            </a:bodyPr>
            <a:lstStyle/>
            <a:p>
              <a:r>
                <a:rPr lang="zh-CN" altLang="en-US" sz="2400" b="1" dirty="0">
                  <a:latin typeface="宋体" panose="02010600030101010101" pitchFamily="2" charset="-122"/>
                  <a:ea typeface="宋体" panose="02010600030101010101" pitchFamily="2" charset="-122"/>
                </a:rPr>
                <a:t>压强大</a:t>
              </a:r>
            </a:p>
          </p:txBody>
        </p:sp>
      </p:grpSp>
      <p:pic>
        <p:nvPicPr>
          <p:cNvPr id="71" name="Picture 2" descr="D:\图标图片\f3373a58f30e42a28f0f3dcc05381ad6.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4503511" y="5220916"/>
            <a:ext cx="275076" cy="301178"/>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组合 71"/>
          <p:cNvGrpSpPr/>
          <p:nvPr/>
        </p:nvGrpSpPr>
        <p:grpSpPr>
          <a:xfrm>
            <a:off x="3624620" y="1376285"/>
            <a:ext cx="1864426" cy="495548"/>
            <a:chOff x="2506980" y="579256"/>
            <a:chExt cx="3958508" cy="495548"/>
          </a:xfrm>
        </p:grpSpPr>
        <p:pic>
          <p:nvPicPr>
            <p:cNvPr id="7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735"/>
            <a:stretch>
              <a:fillRect/>
            </a:stretch>
          </p:blipFill>
          <p:spPr bwMode="auto">
            <a:xfrm>
              <a:off x="2506980" y="593791"/>
              <a:ext cx="3958508" cy="48101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矩形 73"/>
            <p:cNvSpPr/>
            <p:nvPr/>
          </p:nvSpPr>
          <p:spPr>
            <a:xfrm>
              <a:off x="2593872" y="579256"/>
              <a:ext cx="3871616" cy="460375"/>
            </a:xfrm>
            <a:prstGeom prst="rect">
              <a:avLst/>
            </a:prstGeom>
          </p:spPr>
          <p:txBody>
            <a:bodyPr wrap="square">
              <a:spAutoFit/>
            </a:bodyPr>
            <a:lstStyle/>
            <a:p>
              <a:pPr algn="ctr"/>
              <a:r>
                <a:rPr lang="zh-CN" altLang="en-US" sz="2400" b="1" dirty="0">
                  <a:solidFill>
                    <a:prstClr val="black"/>
                  </a:solidFill>
                  <a:latin typeface="黑体" panose="02010609060101010101" pitchFamily="49" charset="-122"/>
                  <a:ea typeface="黑体" panose="02010609060101010101" pitchFamily="49" charset="-122"/>
                  <a:cs typeface="Times New Roman" panose="02020603050405020304" pitchFamily="18" charset="0"/>
                </a:rPr>
                <a:t>吹乒乓球</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up)">
                                      <p:cBhvr>
                                        <p:cTn id="7" dur="500"/>
                                        <p:tgtEl>
                                          <p:spTgt spid="5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up)">
                                      <p:cBhvr>
                                        <p:cTn id="11" dur="500"/>
                                        <p:tgtEl>
                                          <p:spTgt spid="5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wipe(left)">
                                      <p:cBhvr>
                                        <p:cTn id="16" dur="500"/>
                                        <p:tgtEl>
                                          <p:spTgt spid="62"/>
                                        </p:tgtEl>
                                      </p:cBhvr>
                                    </p:animEffect>
                                  </p:childTnLst>
                                </p:cTn>
                              </p:par>
                              <p:par>
                                <p:cTn id="17" presetID="22" presetClass="entr" presetSubtype="2"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wipe(right)">
                                      <p:cBhvr>
                                        <p:cTn id="19" dur="500"/>
                                        <p:tgtEl>
                                          <p:spTgt spid="6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wipe(up)">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75805"/>
                                        </p:tgtEl>
                                        <p:attrNameLst>
                                          <p:attrName>style.visibility</p:attrName>
                                        </p:attrNameLst>
                                      </p:cBhvr>
                                      <p:to>
                                        <p:strVal val="visible"/>
                                      </p:to>
                                    </p:set>
                                    <p:anim calcmode="lin" valueType="num">
                                      <p:cBhvr>
                                        <p:cTn id="29" dur="500" fill="hold"/>
                                        <p:tgtEl>
                                          <p:spTgt spid="75805"/>
                                        </p:tgtEl>
                                        <p:attrNameLst>
                                          <p:attrName>ppt_w</p:attrName>
                                        </p:attrNameLst>
                                      </p:cBhvr>
                                      <p:tavLst>
                                        <p:tav tm="0">
                                          <p:val>
                                            <p:fltVal val="0"/>
                                          </p:val>
                                        </p:tav>
                                        <p:tav tm="100000">
                                          <p:val>
                                            <p:strVal val="#ppt_w"/>
                                          </p:val>
                                        </p:tav>
                                      </p:tavLst>
                                    </p:anim>
                                    <p:anim calcmode="lin" valueType="num">
                                      <p:cBhvr>
                                        <p:cTn id="30" dur="500" fill="hold"/>
                                        <p:tgtEl>
                                          <p:spTgt spid="7580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75806"/>
                                        </p:tgtEl>
                                        <p:attrNameLst>
                                          <p:attrName>style.visibility</p:attrName>
                                        </p:attrNameLst>
                                      </p:cBhvr>
                                      <p:to>
                                        <p:strVal val="visible"/>
                                      </p:to>
                                    </p:set>
                                    <p:animEffect transition="in" filter="wipe(up)">
                                      <p:cBhvr>
                                        <p:cTn id="35" dur="500"/>
                                        <p:tgtEl>
                                          <p:spTgt spid="75806"/>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75807"/>
                                        </p:tgtEl>
                                        <p:attrNameLst>
                                          <p:attrName>style.visibility</p:attrName>
                                        </p:attrNameLst>
                                      </p:cBhvr>
                                      <p:to>
                                        <p:strVal val="visible"/>
                                      </p:to>
                                    </p:set>
                                    <p:animEffect transition="in" filter="wipe(up)">
                                      <p:cBhvr>
                                        <p:cTn id="39" dur="500"/>
                                        <p:tgtEl>
                                          <p:spTgt spid="7580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5815"/>
                                        </p:tgtEl>
                                        <p:attrNameLst>
                                          <p:attrName>style.visibility</p:attrName>
                                        </p:attrNameLst>
                                      </p:cBhvr>
                                      <p:to>
                                        <p:strVal val="visible"/>
                                      </p:to>
                                    </p:set>
                                    <p:animEffect transition="in" filter="wipe(left)">
                                      <p:cBhvr>
                                        <p:cTn id="44" dur="500"/>
                                        <p:tgtEl>
                                          <p:spTgt spid="75815"/>
                                        </p:tgtEl>
                                      </p:cBhvr>
                                    </p:animEffect>
                                  </p:childTnLst>
                                </p:cTn>
                              </p:par>
                              <p:par>
                                <p:cTn id="45" presetID="22" presetClass="entr" presetSubtype="2" fill="hold" nodeType="withEffect">
                                  <p:stCondLst>
                                    <p:cond delay="0"/>
                                  </p:stCondLst>
                                  <p:childTnLst>
                                    <p:set>
                                      <p:cBhvr>
                                        <p:cTn id="46" dur="1" fill="hold">
                                          <p:stCondLst>
                                            <p:cond delay="0"/>
                                          </p:stCondLst>
                                        </p:cTn>
                                        <p:tgtEl>
                                          <p:spTgt spid="75816"/>
                                        </p:tgtEl>
                                        <p:attrNameLst>
                                          <p:attrName>style.visibility</p:attrName>
                                        </p:attrNameLst>
                                      </p:cBhvr>
                                      <p:to>
                                        <p:strVal val="visible"/>
                                      </p:to>
                                    </p:set>
                                    <p:animEffect transition="in" filter="wipe(right)">
                                      <p:cBhvr>
                                        <p:cTn id="47" dur="500"/>
                                        <p:tgtEl>
                                          <p:spTgt spid="758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75817"/>
                                        </p:tgtEl>
                                        <p:attrNameLst>
                                          <p:attrName>style.visibility</p:attrName>
                                        </p:attrNameLst>
                                      </p:cBhvr>
                                      <p:to>
                                        <p:strVal val="visible"/>
                                      </p:to>
                                    </p:set>
                                    <p:animEffect transition="in" filter="wipe(up)">
                                      <p:cBhvr>
                                        <p:cTn id="52" dur="500"/>
                                        <p:tgtEl>
                                          <p:spTgt spid="758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54083f933774b2bbb4fdc3dc8bcf022_th"/>
          <p:cNvPicPr>
            <a:picLocks noChangeAspect="1"/>
          </p:cNvPicPr>
          <p:nvPr/>
        </p:nvPicPr>
        <p:blipFill>
          <a:blip r:embed="rId2"/>
          <a:stretch>
            <a:fillRect/>
          </a:stretch>
        </p:blipFill>
        <p:spPr>
          <a:xfrm>
            <a:off x="2081125" y="2611695"/>
            <a:ext cx="3141821" cy="2421255"/>
          </a:xfrm>
          <a:prstGeom prst="rect">
            <a:avLst/>
          </a:prstGeom>
        </p:spPr>
      </p:pic>
      <p:grpSp>
        <p:nvGrpSpPr>
          <p:cNvPr id="74772" name="组合 74771"/>
          <p:cNvGrpSpPr/>
          <p:nvPr/>
        </p:nvGrpSpPr>
        <p:grpSpPr>
          <a:xfrm>
            <a:off x="1854272" y="2054200"/>
            <a:ext cx="3620558" cy="1739801"/>
            <a:chOff x="502" y="1378"/>
            <a:chExt cx="6842" cy="1503"/>
          </a:xfrm>
        </p:grpSpPr>
        <p:sp>
          <p:nvSpPr>
            <p:cNvPr id="74773" name="下箭头 74772"/>
            <p:cNvSpPr/>
            <p:nvPr/>
          </p:nvSpPr>
          <p:spPr>
            <a:xfrm>
              <a:off x="3726" y="1981"/>
              <a:ext cx="393" cy="900"/>
            </a:xfrm>
            <a:prstGeom prst="downArrow">
              <a:avLst>
                <a:gd name="adj1" fmla="val 50000"/>
                <a:gd name="adj2" fmla="val 61538"/>
              </a:avLst>
            </a:prstGeom>
            <a:solidFill>
              <a:srgbClr val="FFFF00"/>
            </a:solidFill>
            <a:ln w="9525" cap="flat" cmpd="sng">
              <a:solidFill>
                <a:schemeClr val="tx1"/>
              </a:solidFill>
              <a:prstDash val="solid"/>
              <a:miter/>
              <a:headEnd type="none" w="med" len="med"/>
              <a:tailEnd type="none" w="med" len="med"/>
            </a:ln>
          </p:spPr>
          <p:txBody>
            <a:bodyPr/>
            <a:lstStyle/>
            <a:p>
              <a:endParaRPr lang="zh-CN" altLang="en-US" sz="2400">
                <a:solidFill>
                  <a:srgbClr val="FF0000"/>
                </a:solidFill>
                <a:latin typeface="楷体" panose="02010609060101010101" pitchFamily="49" charset="-122"/>
                <a:ea typeface="楷体" panose="02010609060101010101" pitchFamily="49" charset="-122"/>
              </a:endParaRPr>
            </a:p>
          </p:txBody>
        </p:sp>
        <p:sp>
          <p:nvSpPr>
            <p:cNvPr id="74774" name="文本框 74773"/>
            <p:cNvSpPr txBox="1"/>
            <p:nvPr/>
          </p:nvSpPr>
          <p:spPr>
            <a:xfrm>
              <a:off x="502" y="1378"/>
              <a:ext cx="6842" cy="398"/>
            </a:xfrm>
            <a:prstGeom prst="rect">
              <a:avLst/>
            </a:prstGeom>
            <a:noFill/>
            <a:ln w="9525">
              <a:noFill/>
            </a:ln>
          </p:spPr>
          <p:txBody>
            <a:bodyPr wrap="square">
              <a:spAutoFit/>
            </a:bodyPr>
            <a:lstStyle/>
            <a:p>
              <a:pPr algn="l"/>
              <a:r>
                <a:rPr lang="zh-CN" altLang="en-US" sz="2400" b="1" dirty="0">
                  <a:solidFill>
                    <a:srgbClr val="FF0000"/>
                  </a:solidFill>
                  <a:latin typeface="宋体" panose="02010600030101010101" pitchFamily="2" charset="-122"/>
                  <a:ea typeface="宋体" panose="02010600030101010101" pitchFamily="2" charset="-122"/>
                </a:rPr>
                <a:t>内侧空气流速大，压强小</a:t>
              </a:r>
            </a:p>
          </p:txBody>
        </p:sp>
      </p:grpSp>
      <p:sp>
        <p:nvSpPr>
          <p:cNvPr id="74775" name="文本框 74774"/>
          <p:cNvSpPr txBox="1"/>
          <p:nvPr/>
        </p:nvSpPr>
        <p:spPr>
          <a:xfrm>
            <a:off x="5631174" y="2611695"/>
            <a:ext cx="973572" cy="2306955"/>
          </a:xfrm>
          <a:prstGeom prst="rect">
            <a:avLst/>
          </a:prstGeom>
          <a:noFill/>
          <a:ln w="9525">
            <a:noFill/>
          </a:ln>
        </p:spPr>
        <p:txBody>
          <a:bodyPr wrap="square">
            <a:spAutoFit/>
          </a:bodyPr>
          <a:lstStyle/>
          <a:p>
            <a:pPr algn="l"/>
            <a:r>
              <a:rPr lang="zh-CN" altLang="en-US" sz="2400" b="1" dirty="0">
                <a:solidFill>
                  <a:srgbClr val="FF0000"/>
                </a:solidFill>
                <a:latin typeface="宋体" panose="02010600030101010101" pitchFamily="2" charset="-122"/>
                <a:ea typeface="宋体" panose="02010600030101010101" pitchFamily="2" charset="-122"/>
              </a:rPr>
              <a:t>外侧空气流速小，压强大</a:t>
            </a:r>
          </a:p>
        </p:txBody>
      </p:sp>
      <p:sp>
        <p:nvSpPr>
          <p:cNvPr id="23" name="AutoShape 15"/>
          <p:cNvSpPr/>
          <p:nvPr/>
        </p:nvSpPr>
        <p:spPr>
          <a:xfrm>
            <a:off x="2268292" y="4153316"/>
            <a:ext cx="800100" cy="285750"/>
          </a:xfrm>
          <a:prstGeom prst="rightArrow">
            <a:avLst>
              <a:gd name="adj1" fmla="val 50000"/>
              <a:gd name="adj2" fmla="val 70000"/>
            </a:avLst>
          </a:prstGeom>
          <a:solidFill>
            <a:schemeClr val="accent2"/>
          </a:solidFill>
          <a:ln w="9525" cap="flat" cmpd="sng">
            <a:solidFill>
              <a:schemeClr val="tx1"/>
            </a:solidFill>
            <a:prstDash val="solid"/>
            <a:miter/>
            <a:headEnd type="none" w="med" len="med"/>
            <a:tailEnd type="none" w="med" len="med"/>
          </a:ln>
        </p:spPr>
        <p:txBody>
          <a:bodyPr wrap="none" anchor="ctr"/>
          <a:lstStyle/>
          <a:p>
            <a:endParaRPr lang="zh-CN" altLang="en-US" sz="1350" dirty="0">
              <a:latin typeface="Arial" panose="020B0604020202020204" pitchFamily="34" charset="0"/>
              <a:ea typeface="宋体" panose="02010600030101010101" pitchFamily="2" charset="-122"/>
            </a:endParaRPr>
          </a:p>
        </p:txBody>
      </p:sp>
      <p:sp>
        <p:nvSpPr>
          <p:cNvPr id="24" name="AutoShape 16"/>
          <p:cNvSpPr/>
          <p:nvPr/>
        </p:nvSpPr>
        <p:spPr>
          <a:xfrm>
            <a:off x="3365572" y="4145220"/>
            <a:ext cx="195263" cy="275273"/>
          </a:xfrm>
          <a:prstGeom prst="leftArrow">
            <a:avLst>
              <a:gd name="adj1" fmla="val 50000"/>
              <a:gd name="adj2" fmla="val 25000"/>
            </a:avLst>
          </a:prstGeom>
          <a:solidFill>
            <a:schemeClr val="accent2"/>
          </a:solidFill>
          <a:ln w="9525" cap="flat" cmpd="sng">
            <a:solidFill>
              <a:schemeClr val="tx1"/>
            </a:solidFill>
            <a:prstDash val="solid"/>
            <a:miter/>
            <a:headEnd type="none" w="med" len="med"/>
            <a:tailEnd type="none" w="med" len="med"/>
          </a:ln>
        </p:spPr>
        <p:txBody>
          <a:bodyPr wrap="none" anchor="ctr"/>
          <a:lstStyle/>
          <a:p>
            <a:endParaRPr lang="zh-CN" altLang="en-US" sz="1350" dirty="0">
              <a:latin typeface="Arial" panose="020B0604020202020204" pitchFamily="34" charset="0"/>
              <a:ea typeface="宋体" panose="02010600030101010101" pitchFamily="2" charset="-122"/>
            </a:endParaRPr>
          </a:p>
        </p:txBody>
      </p:sp>
      <p:sp>
        <p:nvSpPr>
          <p:cNvPr id="25" name="AutoShape 17"/>
          <p:cNvSpPr/>
          <p:nvPr/>
        </p:nvSpPr>
        <p:spPr>
          <a:xfrm>
            <a:off x="4211392" y="4153316"/>
            <a:ext cx="742950" cy="285750"/>
          </a:xfrm>
          <a:prstGeom prst="leftArrow">
            <a:avLst>
              <a:gd name="adj1" fmla="val 50000"/>
              <a:gd name="adj2" fmla="val 65000"/>
            </a:avLst>
          </a:prstGeom>
          <a:solidFill>
            <a:srgbClr val="FF0000"/>
          </a:solidFill>
          <a:ln w="9525" cap="flat" cmpd="sng">
            <a:solidFill>
              <a:schemeClr val="tx1"/>
            </a:solidFill>
            <a:prstDash val="solid"/>
            <a:miter/>
            <a:headEnd type="none" w="med" len="med"/>
            <a:tailEnd type="none" w="med" len="med"/>
          </a:ln>
        </p:spPr>
        <p:txBody>
          <a:bodyPr wrap="none" anchor="ctr"/>
          <a:lstStyle/>
          <a:p>
            <a:endParaRPr lang="zh-CN" altLang="en-US" sz="1350" dirty="0">
              <a:latin typeface="Arial" panose="020B0604020202020204" pitchFamily="34" charset="0"/>
              <a:ea typeface="宋体" panose="02010600030101010101" pitchFamily="2" charset="-122"/>
            </a:endParaRPr>
          </a:p>
        </p:txBody>
      </p:sp>
      <p:sp>
        <p:nvSpPr>
          <p:cNvPr id="26" name="AutoShape 18"/>
          <p:cNvSpPr/>
          <p:nvPr/>
        </p:nvSpPr>
        <p:spPr>
          <a:xfrm>
            <a:off x="3726093" y="4181891"/>
            <a:ext cx="214789" cy="228600"/>
          </a:xfrm>
          <a:prstGeom prst="rightArrow">
            <a:avLst>
              <a:gd name="adj1" fmla="val 50000"/>
              <a:gd name="adj2" fmla="val 31250"/>
            </a:avLst>
          </a:prstGeom>
          <a:solidFill>
            <a:srgbClr val="FF0000"/>
          </a:solidFill>
          <a:ln w="9525" cap="flat" cmpd="sng">
            <a:solidFill>
              <a:schemeClr val="tx1"/>
            </a:solidFill>
            <a:prstDash val="solid"/>
            <a:miter/>
            <a:headEnd type="none" w="med" len="med"/>
            <a:tailEnd type="none" w="med" len="med"/>
          </a:ln>
        </p:spPr>
        <p:txBody>
          <a:bodyPr wrap="none" anchor="ctr"/>
          <a:lstStyle/>
          <a:p>
            <a:endParaRPr lang="zh-CN" altLang="en-US" sz="1350" dirty="0">
              <a:latin typeface="Arial" panose="020B0604020202020204" pitchFamily="34" charset="0"/>
              <a:ea typeface="宋体" panose="02010600030101010101" pitchFamily="2" charset="-122"/>
            </a:endParaRPr>
          </a:p>
        </p:txBody>
      </p:sp>
      <p:grpSp>
        <p:nvGrpSpPr>
          <p:cNvPr id="37" name="组合 36"/>
          <p:cNvGrpSpPr/>
          <p:nvPr/>
        </p:nvGrpSpPr>
        <p:grpSpPr>
          <a:xfrm>
            <a:off x="3428061" y="1376285"/>
            <a:ext cx="1864426" cy="495548"/>
            <a:chOff x="2506980" y="579256"/>
            <a:chExt cx="3958508" cy="495548"/>
          </a:xfrm>
        </p:grpSpPr>
        <p:pic>
          <p:nvPicPr>
            <p:cNvPr id="3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735"/>
            <a:stretch>
              <a:fillRect/>
            </a:stretch>
          </p:blipFill>
          <p:spPr bwMode="auto">
            <a:xfrm>
              <a:off x="2506980" y="593791"/>
              <a:ext cx="3958508" cy="48101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矩形 38"/>
            <p:cNvSpPr/>
            <p:nvPr/>
          </p:nvSpPr>
          <p:spPr>
            <a:xfrm>
              <a:off x="2593872" y="579256"/>
              <a:ext cx="3871616" cy="460375"/>
            </a:xfrm>
            <a:prstGeom prst="rect">
              <a:avLst/>
            </a:prstGeom>
          </p:spPr>
          <p:txBody>
            <a:bodyPr wrap="square">
              <a:spAutoFit/>
            </a:bodyPr>
            <a:lstStyle/>
            <a:p>
              <a:pPr algn="ctr"/>
              <a:r>
                <a:rPr lang="zh-CN" altLang="en-US" sz="2400" b="1" dirty="0">
                  <a:solidFill>
                    <a:prstClr val="black"/>
                  </a:solidFill>
                  <a:latin typeface="黑体" panose="02010609060101010101" pitchFamily="49" charset="-122"/>
                  <a:ea typeface="黑体" panose="02010609060101010101" pitchFamily="49" charset="-122"/>
                  <a:cs typeface="Times New Roman" panose="02020603050405020304" pitchFamily="18" charset="0"/>
                </a:rPr>
                <a:t>吹纸片</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cBhvr>
                                    </p:anim>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4772"/>
                                        </p:tgtEl>
                                        <p:attrNameLst>
                                          <p:attrName>style.visibility</p:attrName>
                                        </p:attrNameLst>
                                      </p:cBhvr>
                                      <p:to>
                                        <p:strVal val="visible"/>
                                      </p:to>
                                    </p:set>
                                    <p:animEffect transition="in" filter="box(in)">
                                      <p:cBhvr>
                                        <p:cTn id="12" dur="500"/>
                                        <p:tgtEl>
                                          <p:spTgt spid="7477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74775"/>
                                        </p:tgtEl>
                                        <p:attrNameLst>
                                          <p:attrName>style.visibility</p:attrName>
                                        </p:attrNameLst>
                                      </p:cBhvr>
                                      <p:to>
                                        <p:strVal val="visible"/>
                                      </p:to>
                                    </p:set>
                                    <p:animEffect transition="in" filter="box(in)">
                                      <p:cBhvr>
                                        <p:cTn id="24" dur="500"/>
                                        <p:tgtEl>
                                          <p:spTgt spid="7477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randombar(horizontal)">
                                      <p:cBhvr>
                                        <p:cTn id="29" dur="500"/>
                                        <p:tgtEl>
                                          <p:spTgt spid="2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randombar(horizont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5" grpId="0"/>
      <p:bldP spid="23" grpId="0" bldLvl="0" animBg="1"/>
      <p:bldP spid="24" grpId="0" bldLvl="0" animBg="1"/>
      <p:bldP spid="25" grpId="0" bldLvl="0" animBg="1"/>
      <p:bldP spid="2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timg"/>
          <p:cNvPicPr>
            <a:picLocks noChangeAspect="1"/>
          </p:cNvPicPr>
          <p:nvPr/>
        </p:nvPicPr>
        <p:blipFill>
          <a:blip r:embed="rId2"/>
          <a:stretch>
            <a:fillRect/>
          </a:stretch>
        </p:blipFill>
        <p:spPr>
          <a:xfrm>
            <a:off x="1475484" y="1888927"/>
            <a:ext cx="5677525" cy="3649688"/>
          </a:xfrm>
          <a:prstGeom prst="rect">
            <a:avLst/>
          </a:prstGeom>
        </p:spPr>
      </p:pic>
      <p:sp>
        <p:nvSpPr>
          <p:cNvPr id="31" name="直接连接符 30"/>
          <p:cNvSpPr/>
          <p:nvPr/>
        </p:nvSpPr>
        <p:spPr>
          <a:xfrm rot="19620000" flipH="1" flipV="1">
            <a:off x="3165176" y="3376586"/>
            <a:ext cx="184785" cy="674370"/>
          </a:xfrm>
          <a:prstGeom prst="line">
            <a:avLst/>
          </a:prstGeom>
          <a:ln w="57150" cap="flat" cmpd="sng">
            <a:solidFill>
              <a:srgbClr val="0FB62A"/>
            </a:solidFill>
            <a:prstDash val="solid"/>
            <a:headEnd type="none" w="med" len="med"/>
            <a:tailEnd type="triangle" w="med" len="med"/>
          </a:ln>
        </p:spPr>
      </p:sp>
      <p:sp>
        <p:nvSpPr>
          <p:cNvPr id="32" name="左箭头 31"/>
          <p:cNvSpPr/>
          <p:nvPr/>
        </p:nvSpPr>
        <p:spPr>
          <a:xfrm>
            <a:off x="2824185" y="3230854"/>
            <a:ext cx="468154" cy="228600"/>
          </a:xfrm>
          <a:prstGeom prst="leftArrow">
            <a:avLst>
              <a:gd name="adj1" fmla="val 50000"/>
              <a:gd name="adj2" fmla="val 62500"/>
            </a:avLst>
          </a:prstGeom>
          <a:solidFill>
            <a:srgbClr val="FFFF00"/>
          </a:solidFill>
          <a:ln w="9525" cap="flat" cmpd="sng">
            <a:solidFill>
              <a:schemeClr val="tx1"/>
            </a:solidFill>
            <a:prstDash val="solid"/>
            <a:miter/>
            <a:headEnd type="none" w="med" len="med"/>
            <a:tailEnd type="none" w="med" len="med"/>
          </a:ln>
        </p:spPr>
        <p:txBody>
          <a:bodyPr/>
          <a:lstStyle/>
          <a:p>
            <a:endParaRPr lang="zh-CN" altLang="en-US" sz="2400" b="1">
              <a:latin typeface="楷体" panose="02010609060101010101" pitchFamily="49" charset="-122"/>
              <a:ea typeface="楷体" panose="02010609060101010101" pitchFamily="49" charset="-122"/>
            </a:endParaRPr>
          </a:p>
        </p:txBody>
      </p:sp>
      <p:sp>
        <p:nvSpPr>
          <p:cNvPr id="33" name="直接连接符 32"/>
          <p:cNvSpPr/>
          <p:nvPr/>
        </p:nvSpPr>
        <p:spPr>
          <a:xfrm rot="19440000" flipH="1">
            <a:off x="2269826" y="3970470"/>
            <a:ext cx="985838" cy="1537811"/>
          </a:xfrm>
          <a:prstGeom prst="line">
            <a:avLst/>
          </a:prstGeom>
          <a:ln w="76200" cap="flat" cmpd="sng">
            <a:solidFill>
              <a:srgbClr val="FF9900"/>
            </a:solidFill>
            <a:prstDash val="dash"/>
            <a:headEnd type="none" w="med" len="med"/>
            <a:tailEnd type="none" w="med" len="med"/>
          </a:ln>
        </p:spPr>
      </p:sp>
      <p:sp>
        <p:nvSpPr>
          <p:cNvPr id="34" name="燕尾形箭头 33"/>
          <p:cNvSpPr/>
          <p:nvPr/>
        </p:nvSpPr>
        <p:spPr>
          <a:xfrm>
            <a:off x="1616805" y="3145129"/>
            <a:ext cx="1023938" cy="400050"/>
          </a:xfrm>
          <a:prstGeom prst="notchedRightArrow">
            <a:avLst>
              <a:gd name="adj1" fmla="val 50000"/>
              <a:gd name="adj2" fmla="val 75000"/>
            </a:avLst>
          </a:prstGeom>
          <a:solidFill>
            <a:srgbClr val="FFFF00"/>
          </a:solidFill>
          <a:ln w="9525" cap="flat" cmpd="sng">
            <a:solidFill>
              <a:schemeClr val="tx1"/>
            </a:solidFill>
            <a:prstDash val="solid"/>
            <a:miter/>
            <a:headEnd type="none" w="med" len="med"/>
            <a:tailEnd type="none" w="med" len="med"/>
          </a:ln>
        </p:spPr>
        <p:txBody>
          <a:bodyPr/>
          <a:lstStyle/>
          <a:p>
            <a:endParaRPr lang="zh-CN" altLang="en-US" sz="2400" b="1">
              <a:latin typeface="楷体" panose="02010609060101010101" pitchFamily="49" charset="-122"/>
              <a:ea typeface="楷体" panose="02010609060101010101" pitchFamily="49" charset="-122"/>
            </a:endParaRPr>
          </a:p>
        </p:txBody>
      </p:sp>
      <p:sp>
        <p:nvSpPr>
          <p:cNvPr id="35" name="文本框 34"/>
          <p:cNvSpPr txBox="1"/>
          <p:nvPr/>
        </p:nvSpPr>
        <p:spPr>
          <a:xfrm rot="18900000">
            <a:off x="2925742" y="3764046"/>
            <a:ext cx="1710055" cy="460375"/>
          </a:xfrm>
          <a:prstGeom prst="rect">
            <a:avLst/>
          </a:prstGeom>
          <a:solidFill>
            <a:srgbClr val="CBF1FF">
              <a:alpha val="41176"/>
            </a:srgbClr>
          </a:solidFill>
          <a:ln w="9525">
            <a:solidFill>
              <a:srgbClr val="33CCCC">
                <a:alpha val="9020"/>
              </a:srgbClr>
            </a:solidFill>
          </a:ln>
        </p:spPr>
        <p:txBody>
          <a:bodyPr wrap="none" anchor="t">
            <a:spAutoFit/>
          </a:bodyPr>
          <a:lstStyle>
            <a:defPPr>
              <a:defRPr lang="zh-CN"/>
            </a:defPPr>
            <a:lvl1pPr>
              <a:defRPr sz="2400" b="1">
                <a:solidFill>
                  <a:srgbClr val="0000FF"/>
                </a:solidFill>
                <a:latin typeface="楷体" panose="02010609060101010101" pitchFamily="49" charset="-122"/>
                <a:ea typeface="楷体" panose="02010609060101010101" pitchFamily="49" charset="-122"/>
              </a:defRPr>
            </a:lvl1pPr>
          </a:lstStyle>
          <a:p>
            <a:r>
              <a:rPr lang="zh-CN" altLang="en-US" dirty="0"/>
              <a:t>空气流速快</a:t>
            </a:r>
          </a:p>
        </p:txBody>
      </p:sp>
      <p:sp>
        <p:nvSpPr>
          <p:cNvPr id="36" name="文本框 35"/>
          <p:cNvSpPr txBox="1"/>
          <p:nvPr/>
        </p:nvSpPr>
        <p:spPr>
          <a:xfrm rot="2863210">
            <a:off x="1220502" y="4195432"/>
            <a:ext cx="1710055" cy="460375"/>
          </a:xfrm>
          <a:prstGeom prst="rect">
            <a:avLst/>
          </a:prstGeom>
          <a:solidFill>
            <a:srgbClr val="CBF1FF">
              <a:alpha val="41176"/>
            </a:srgbClr>
          </a:solidFill>
          <a:ln w="9525">
            <a:solidFill>
              <a:srgbClr val="33CCCC">
                <a:alpha val="9020"/>
              </a:srgbClr>
            </a:solidFill>
          </a:ln>
        </p:spPr>
        <p:txBody>
          <a:bodyPr wrap="none" anchor="t">
            <a:spAutoFit/>
          </a:bodyPr>
          <a:lstStyle>
            <a:defPPr>
              <a:defRPr lang="zh-CN"/>
            </a:defPPr>
            <a:lvl1pPr>
              <a:defRPr sz="2400" b="1">
                <a:solidFill>
                  <a:srgbClr val="0000FF"/>
                </a:solidFill>
                <a:latin typeface="楷体" panose="02010609060101010101" pitchFamily="49" charset="-122"/>
                <a:ea typeface="楷体" panose="02010609060101010101" pitchFamily="49" charset="-122"/>
              </a:defRPr>
            </a:lvl1pPr>
          </a:lstStyle>
          <a:p>
            <a:r>
              <a:rPr lang="zh-CN" altLang="en-US" dirty="0"/>
              <a:t>空气流速慢</a:t>
            </a:r>
          </a:p>
        </p:txBody>
      </p:sp>
      <p:sp>
        <p:nvSpPr>
          <p:cNvPr id="37" name="文本框 36"/>
          <p:cNvSpPr txBox="1"/>
          <p:nvPr/>
        </p:nvSpPr>
        <p:spPr>
          <a:xfrm>
            <a:off x="909179" y="2793180"/>
            <a:ext cx="1710055" cy="460375"/>
          </a:xfrm>
          <a:prstGeom prst="rect">
            <a:avLst/>
          </a:prstGeom>
          <a:solidFill>
            <a:srgbClr val="CBF1FF">
              <a:alpha val="41176"/>
            </a:srgbClr>
          </a:solidFill>
          <a:ln w="9525">
            <a:solidFill>
              <a:srgbClr val="33CCCC">
                <a:alpha val="9020"/>
              </a:srgbClr>
            </a:solidFill>
          </a:ln>
        </p:spPr>
        <p:txBody>
          <a:bodyPr wrap="none" anchor="t">
            <a:spAutoFit/>
          </a:bodyPr>
          <a:lstStyle>
            <a:defPPr>
              <a:defRPr lang="zh-CN"/>
            </a:defPPr>
            <a:lvl1pPr>
              <a:defRPr sz="2400" b="1">
                <a:solidFill>
                  <a:srgbClr val="0000FF"/>
                </a:solidFill>
                <a:latin typeface="楷体" panose="02010609060101010101" pitchFamily="49" charset="-122"/>
                <a:ea typeface="楷体" panose="02010609060101010101" pitchFamily="49" charset="-122"/>
              </a:defRPr>
            </a:lvl1pPr>
          </a:lstStyle>
          <a:p>
            <a:r>
              <a:rPr lang="zh-CN" altLang="en-US" dirty="0"/>
              <a:t>空气压强大</a:t>
            </a:r>
          </a:p>
        </p:txBody>
      </p:sp>
      <p:sp>
        <p:nvSpPr>
          <p:cNvPr id="38" name="文本框 37"/>
          <p:cNvSpPr txBox="1"/>
          <p:nvPr/>
        </p:nvSpPr>
        <p:spPr>
          <a:xfrm>
            <a:off x="2996437" y="2796898"/>
            <a:ext cx="1710055" cy="460375"/>
          </a:xfrm>
          <a:prstGeom prst="rect">
            <a:avLst/>
          </a:prstGeom>
          <a:solidFill>
            <a:srgbClr val="CBF1FF">
              <a:alpha val="41176"/>
            </a:srgbClr>
          </a:solidFill>
          <a:ln w="9525">
            <a:solidFill>
              <a:srgbClr val="33CCCC">
                <a:alpha val="9020"/>
              </a:srgbClr>
            </a:solidFill>
          </a:ln>
        </p:spPr>
        <p:txBody>
          <a:bodyPr wrap="none" anchor="t">
            <a:spAutoFit/>
          </a:bodyPr>
          <a:lstStyle/>
          <a:p>
            <a:r>
              <a:rPr lang="zh-CN" altLang="en-US" sz="2400" b="1" dirty="0">
                <a:solidFill>
                  <a:srgbClr val="0000FF"/>
                </a:solidFill>
                <a:latin typeface="楷体" panose="02010609060101010101" pitchFamily="49" charset="-122"/>
                <a:ea typeface="楷体" panose="02010609060101010101" pitchFamily="49" charset="-122"/>
              </a:rPr>
              <a:t>空气压强小</a:t>
            </a:r>
          </a:p>
        </p:txBody>
      </p:sp>
      <p:sp>
        <p:nvSpPr>
          <p:cNvPr id="39" name="文本框 38"/>
          <p:cNvSpPr txBox="1"/>
          <p:nvPr/>
        </p:nvSpPr>
        <p:spPr>
          <a:xfrm>
            <a:off x="2239932" y="5504220"/>
            <a:ext cx="1101090" cy="460375"/>
          </a:xfrm>
          <a:prstGeom prst="rect">
            <a:avLst/>
          </a:prstGeom>
          <a:noFill/>
          <a:ln w="9525">
            <a:noFill/>
          </a:ln>
        </p:spPr>
        <p:txBody>
          <a:bodyPr wrap="none" anchor="t">
            <a:spAutoFit/>
          </a:bodyPr>
          <a:lstStyle/>
          <a:p>
            <a:r>
              <a:rPr lang="zh-CN" altLang="en-US" sz="2400" b="1" dirty="0">
                <a:solidFill>
                  <a:srgbClr val="0000FF"/>
                </a:solidFill>
                <a:latin typeface="黑体" panose="02010609060101010101" pitchFamily="49" charset="-122"/>
                <a:ea typeface="黑体" panose="02010609060101010101" pitchFamily="49" charset="-122"/>
              </a:rPr>
              <a:t>安全线</a:t>
            </a:r>
          </a:p>
        </p:txBody>
      </p:sp>
      <p:sp>
        <p:nvSpPr>
          <p:cNvPr id="15367" name="文本框 15366"/>
          <p:cNvSpPr txBox="1"/>
          <p:nvPr/>
        </p:nvSpPr>
        <p:spPr>
          <a:xfrm>
            <a:off x="617696" y="1389512"/>
            <a:ext cx="7514749" cy="460375"/>
          </a:xfrm>
          <a:prstGeom prst="rect">
            <a:avLst/>
          </a:prstGeom>
          <a:noFill/>
          <a:ln w="9525">
            <a:noFill/>
          </a:ln>
        </p:spPr>
        <p:txBody>
          <a:bodyPr wrap="square">
            <a:spAutoFit/>
          </a:bodyPr>
          <a:lstStyle/>
          <a:p>
            <a:r>
              <a:rPr lang="zh-CN" altLang="en-US" sz="2400" b="1" dirty="0">
                <a:solidFill>
                  <a:srgbClr val="0000FF"/>
                </a:solidFill>
                <a:latin typeface="黑体" panose="02010609060101010101" pitchFamily="49" charset="-122"/>
                <a:ea typeface="黑体" panose="02010609060101010101" pitchFamily="49" charset="-122"/>
              </a:rPr>
              <a:t>思考：</a:t>
            </a:r>
            <a:r>
              <a:rPr lang="zh-CN" altLang="en-US" sz="2400" b="1" dirty="0">
                <a:latin typeface="楷体" panose="02010609060101010101" pitchFamily="49" charset="-122"/>
                <a:ea typeface="楷体" panose="02010609060101010101" pitchFamily="49" charset="-122"/>
              </a:rPr>
              <a:t>为什么火车和地铁的站台上要画一条安全线</a:t>
            </a:r>
            <a:r>
              <a:rPr lang="en-US" altLang="zh-CN" sz="2400" b="1" dirty="0">
                <a:latin typeface="楷体" panose="02010609060101010101" pitchFamily="49" charset="-122"/>
                <a:ea typeface="楷体" panose="02010609060101010101" pitchFamily="49" charset="-122"/>
              </a:rPr>
              <a:t>?</a:t>
            </a:r>
          </a:p>
        </p:txBody>
      </p:sp>
      <p:sp>
        <p:nvSpPr>
          <p:cNvPr id="48" name="文本框 47"/>
          <p:cNvSpPr txBox="1"/>
          <p:nvPr/>
        </p:nvSpPr>
        <p:spPr>
          <a:xfrm>
            <a:off x="7679055" y="1949400"/>
            <a:ext cx="906780" cy="3784600"/>
          </a:xfrm>
          <a:prstGeom prst="rect">
            <a:avLst/>
          </a:prstGeom>
          <a:noFill/>
          <a:ln w="9525">
            <a:noFill/>
          </a:ln>
        </p:spPr>
        <p:txBody>
          <a:bodyPr wrap="square">
            <a:spAutoFit/>
            <a:scene3d>
              <a:camera prst="orthographicFront"/>
              <a:lightRig rig="threePt" dir="t"/>
            </a:scene3d>
          </a:bodyPr>
          <a:lstStyle/>
          <a:p>
            <a:r>
              <a:rPr lang="zh-CN" altLang="en-US" sz="3000" dirty="0">
                <a:solidFill>
                  <a:srgbClr val="FF0000"/>
                </a:solidFill>
                <a:effectLst>
                  <a:outerShdw blurRad="38100" dist="19050" dir="2700000" algn="tl" rotWithShape="0">
                    <a:schemeClr val="dk1">
                      <a:alpha val="40000"/>
                    </a:schemeClr>
                  </a:outerShdw>
                </a:effectLst>
                <a:latin typeface="Arial" panose="020B0604020202020204" pitchFamily="34" charset="0"/>
                <a:ea typeface="宋体" panose="02010600030101010101" pitchFamily="2" charset="-122"/>
              </a:rPr>
              <a:t>请在安全线外等候</a:t>
            </a:r>
          </a:p>
        </p:txBody>
      </p:sp>
      <p:sp>
        <p:nvSpPr>
          <p:cNvPr id="28" name="直接连接符 27"/>
          <p:cNvSpPr/>
          <p:nvPr/>
        </p:nvSpPr>
        <p:spPr>
          <a:xfrm rot="19620000" flipV="1">
            <a:off x="2019862" y="3729093"/>
            <a:ext cx="728648" cy="179898"/>
          </a:xfrm>
          <a:prstGeom prst="line">
            <a:avLst/>
          </a:prstGeom>
          <a:ln w="57150" cap="flat" cmpd="sng">
            <a:solidFill>
              <a:srgbClr val="0FB62A"/>
            </a:solidFill>
            <a:prstDash val="solid"/>
            <a:headEnd type="none" w="med" len="med"/>
            <a:tailEnd type="triangle" w="med" len="med"/>
          </a:ln>
        </p:spPr>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500" fill="hold">
                                          <p:stCondLst>
                                            <p:cond delay="0"/>
                                          </p:stCondLst>
                                        </p:cTn>
                                        <p:tgtEl>
                                          <p:spTgt spid="39"/>
                                        </p:tgtEl>
                                        <p:attrNameLst>
                                          <p:attrName>style.visibility</p:attrName>
                                        </p:attrNameLst>
                                      </p:cBhvr>
                                      <p:to>
                                        <p:strVal val="visible"/>
                                      </p:to>
                                    </p:set>
                                    <p:anim calcmode="lin" valueType="num">
                                      <p:cBhvr additive="base">
                                        <p:cTn id="9" dur="500" fill="hold"/>
                                        <p:tgtEl>
                                          <p:spTgt spid="39"/>
                                        </p:tgtEl>
                                        <p:attrNameLst>
                                          <p:attrName>ppt_x</p:attrName>
                                        </p:attrNameLst>
                                      </p:cBhvr>
                                      <p:tavLst>
                                        <p:tav tm="0">
                                          <p:val>
                                            <p:strVal val="#ppt_x"/>
                                          </p:val>
                                        </p:tav>
                                        <p:tav tm="100000">
                                          <p:val>
                                            <p:strVal val="#ppt_x"/>
                                          </p:val>
                                        </p:tav>
                                      </p:tavLst>
                                    </p:anim>
                                    <p:anim calcmode="lin" valueType="num">
                                      <p:cBhvr additive="base">
                                        <p:cTn id="1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linds(horizont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linds(horizont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4" presetClass="entr" presetSubtype="16"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ox(in)">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linds(horizont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box(in)">
                                      <p:cBhvr>
                                        <p:cTn id="45" dur="500"/>
                                        <p:tgtEl>
                                          <p:spTgt spid="37"/>
                                        </p:tgtEl>
                                      </p:cBhvr>
                                    </p:animEffect>
                                  </p:childTnLst>
                                </p:cTn>
                              </p:par>
                              <p:par>
                                <p:cTn id="46" presetID="2" presetClass="entr" presetSubtype="8"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500" fill="hold"/>
                                        <p:tgtEl>
                                          <p:spTgt spid="34"/>
                                        </p:tgtEl>
                                        <p:attrNameLst>
                                          <p:attrName>ppt_x</p:attrName>
                                        </p:attrNameLst>
                                      </p:cBhvr>
                                      <p:tavLst>
                                        <p:tav tm="0">
                                          <p:val>
                                            <p:strVal val="0-#ppt_w/2"/>
                                          </p:val>
                                        </p:tav>
                                        <p:tav tm="100000">
                                          <p:val>
                                            <p:strVal val="#ppt_x"/>
                                          </p:val>
                                        </p:tav>
                                      </p:tavLst>
                                    </p:anim>
                                    <p:anim calcmode="lin" valueType="num">
                                      <p:cBhvr additive="base">
                                        <p:cTn id="49"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circle(in)">
                                      <p:cBhvr>
                                        <p:cTn id="54" dur="20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grpId="1"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strips(downLeft)">
                                      <p:cBhvr>
                                        <p:cTn id="59" dur="500"/>
                                        <p:tgtEl>
                                          <p:spTgt spid="39"/>
                                        </p:tgtEl>
                                      </p:cBhvr>
                                    </p:animEffect>
                                  </p:childTnLst>
                                </p:cTn>
                              </p:par>
                            </p:childTnLst>
                          </p:cTn>
                        </p:par>
                        <p:par>
                          <p:cTn id="60" fill="hold">
                            <p:stCondLst>
                              <p:cond delay="500"/>
                            </p:stCondLst>
                            <p:childTnLst>
                              <p:par>
                                <p:cTn id="61" presetID="4" presetClass="entr" presetSubtype="16" fill="hold" grpId="0" nodeType="afterEffect">
                                  <p:stCondLst>
                                    <p:cond delay="0"/>
                                  </p:stCondLst>
                                  <p:childTnLst>
                                    <p:set>
                                      <p:cBhvr>
                                        <p:cTn id="62" dur="500" fill="hold">
                                          <p:stCondLst>
                                            <p:cond delay="0"/>
                                          </p:stCondLst>
                                        </p:cTn>
                                        <p:tgtEl>
                                          <p:spTgt spid="48"/>
                                        </p:tgtEl>
                                        <p:attrNameLst>
                                          <p:attrName>style.visibility</p:attrName>
                                        </p:attrNameLst>
                                      </p:cBhvr>
                                      <p:to>
                                        <p:strVal val="visible"/>
                                      </p:to>
                                    </p:set>
                                    <p:animEffect transition="in" filter="box(in)">
                                      <p:cBhvr>
                                        <p:cTn id="6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8" grpId="0" bldLvl="0" animBg="1"/>
      <p:bldP spid="39" grpId="0"/>
      <p:bldP spid="39" grpId="1"/>
      <p:bldP spid="4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 name="KSO_WM_SLIDE_MODEL_TYPE" val="cover"/>
</p:tagLst>
</file>

<file path=ppt/tags/tag10.xml><?xml version="1.0" encoding="utf-8"?>
<p:tagLst xmlns:a="http://schemas.openxmlformats.org/drawingml/2006/main" xmlns:r="http://schemas.openxmlformats.org/officeDocument/2006/relationships" xmlns:p="http://schemas.openxmlformats.org/presentationml/2006/main">
  <p:tag name="KSO_WM_UNIT_VALUE" val="38"/>
  <p:tag name="KSO_WM_UNIT_HIGHLIGHT" val="0"/>
  <p:tag name="KSO_WM_UNIT_COMPATIBLE" val="0"/>
  <p:tag name="KSO_WM_DIAGRAM_GROUP_CODE" val="n1-1"/>
  <p:tag name="KSO_WM_UNIT_TYPE" val="n_h_h_f"/>
  <p:tag name="KSO_WM_UNIT_INDEX" val="1_2_2_1"/>
  <p:tag name="KSO_WM_UNIT_ID" val="diagram20187637_2*n_h_h_f*1_2_2_1"/>
  <p:tag name="KSO_WM_TEMPLATE_CATEGORY" val="diagram"/>
  <p:tag name="KSO_WM_TEMPLATE_INDEX" val="20187637"/>
  <p:tag name="KSO_WM_UNIT_LAYERLEVEL" val="1_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 name="KSO_WM_UNIT_TYPE" val="a"/>
  <p:tag name="KSO_WM_UNIT_INDEX" val="1"/>
  <p:tag name="KSO_WM_UNIT_ID" val="custom20184553_1*a*1"/>
  <p:tag name="KSO_WM_UNIT_LAYERLEVEL" val="1"/>
  <p:tag name="KSO_WM_UNIT_VALUE" val="10"/>
  <p:tag name="KSO_WM_UNIT_ISCONTENTSTITLE" val="0"/>
  <p:tag name="KSO_WM_UNIT_HIGHLIGHT" val="0"/>
  <p:tag name="KSO_WM_UNIT_COMPATIBLE" val="0"/>
  <p:tag name="KSO_WM_UNIT_CLEAR" val="0"/>
  <p:tag name="KSO_WM_BEAUTIFY_FLAG" val="#wm#"/>
  <p:tag name="KSO_WM_UNIT_PRESET_TEXT" val="空白演示"/>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n1-1"/>
  <p:tag name="KSO_WM_UNIT_TYPE" val="n_h_i"/>
  <p:tag name="KSO_WM_UNIT_INDEX" val="1_1_1"/>
  <p:tag name="KSO_WM_UNIT_ID" val="diagram20187637_2*n_h_i*1_1_1"/>
  <p:tag name="KSO_WM_TEMPLATE_CATEGORY" val="diagram"/>
  <p:tag name="KSO_WM_TEMPLATE_INDEX" val="20187637"/>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54"/>
  <p:tag name="KSO_WM_UNIT_HIGHLIGHT" val="0"/>
  <p:tag name="KSO_WM_UNIT_COMPATIBLE" val="0"/>
  <p:tag name="KSO_WM_DIAGRAM_GROUP_CODE" val="n1-1"/>
  <p:tag name="KSO_WM_UNIT_TYPE" val="n_h_a"/>
  <p:tag name="KSO_WM_UNIT_INDEX" val="1_1_1"/>
  <p:tag name="KSO_WM_UNIT_ID" val="diagram20187637_2*n_h_a*1_1_1"/>
  <p:tag name="KSO_WM_TEMPLATE_CATEGORY" val="diagram"/>
  <p:tag name="KSO_WM_TEMPLATE_INDEX" val="20187637"/>
  <p:tag name="KSO_WM_UNIT_LAYERLEVEL" val="1_1_1"/>
  <p:tag name="KSO_WM_TAG_VERSION" val="1.0"/>
  <p:tag name="KSO_WM_BEAUTIFY_FLAG" val="#wm#"/>
  <p:tag name="KSO_WM_UNIT_PRESET_TEXT" val="添加标题"/>
  <p:tag name="KSO_WM_UNIT_FILL_FORE_SCHEMECOLOR_INDEX" val="5"/>
  <p:tag name="KSO_WM_UNIT_FILL_TYPE" val="1"/>
  <p:tag name="KSO_WM_UNIT_TEXT_FILL_FORE_SCHEMECOLOR_INDEX" val="14"/>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n1-1"/>
  <p:tag name="KSO_WM_UNIT_TYPE" val="n_h_h_i"/>
  <p:tag name="KSO_WM_UNIT_INDEX" val="1_2_1_1"/>
  <p:tag name="KSO_WM_UNIT_ID" val="diagram20187637_2*n_h_h_i*1_2_1_1"/>
  <p:tag name="KSO_WM_TEMPLATE_CATEGORY" val="diagram"/>
  <p:tag name="KSO_WM_TEMPLATE_INDEX" val="20187637"/>
  <p:tag name="KSO_WM_UNIT_LAYERLEVEL" val="1_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DIAGRAM_GROUP_CODE" val="n1-1"/>
  <p:tag name="KSO_WM_UNIT_TYPE" val="n_h_h_i"/>
  <p:tag name="KSO_WM_UNIT_INDEX" val="1_2_2_1"/>
  <p:tag name="KSO_WM_UNIT_ID" val="diagram20187637_2*n_h_h_i*1_2_2_1"/>
  <p:tag name="KSO_WM_TEMPLATE_CATEGORY" val="diagram"/>
  <p:tag name="KSO_WM_TEMPLATE_INDEX" val="20187637"/>
  <p:tag name="KSO_WM_UNIT_LAYERLEVEL" val="1_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16"/>
  <p:tag name="KSO_WM_UNIT_HIGHLIGHT" val="0"/>
  <p:tag name="KSO_WM_UNIT_COMPATIBLE" val="0"/>
  <p:tag name="KSO_WM_DIAGRAM_GROUP_CODE" val="n1-1"/>
  <p:tag name="KSO_WM_UNIT_TYPE" val="n_h_h_a"/>
  <p:tag name="KSO_WM_UNIT_INDEX" val="1_2_1_1"/>
  <p:tag name="KSO_WM_UNIT_ID" val="diagram20187637_2*n_h_h_a*1_2_1_1"/>
  <p:tag name="KSO_WM_TEMPLATE_CATEGORY" val="diagram"/>
  <p:tag name="KSO_WM_TEMPLATE_INDEX" val="20187637"/>
  <p:tag name="KSO_WM_UNIT_LAYERLEVEL" val="1_1_1_1"/>
  <p:tag name="KSO_WM_TAG_VERSION" val="1.0"/>
  <p:tag name="KSO_WM_BEAUTIFY_FLAG" val="#wm#"/>
  <p:tag name="KSO_WM_UNIT_PRESET_TEXT" val="添加标题"/>
  <p:tag name="KSO_WM_UNIT_TEXT_FILL_FORE_SCHEMECOLOR_INDEX" val="6"/>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KSO_WM_UNIT_VALUE" val="38"/>
  <p:tag name="KSO_WM_UNIT_HIGHLIGHT" val="0"/>
  <p:tag name="KSO_WM_UNIT_COMPATIBLE" val="0"/>
  <p:tag name="KSO_WM_DIAGRAM_GROUP_CODE" val="n1-1"/>
  <p:tag name="KSO_WM_UNIT_TYPE" val="n_h_h_f"/>
  <p:tag name="KSO_WM_UNIT_INDEX" val="1_2_1_1"/>
  <p:tag name="KSO_WM_UNIT_ID" val="diagram20187637_2*n_h_h_f*1_2_1_1"/>
  <p:tag name="KSO_WM_TEMPLATE_CATEGORY" val="diagram"/>
  <p:tag name="KSO_WM_TEMPLATE_INDEX" val="20187637"/>
  <p:tag name="KSO_WM_UNIT_LAYERLEVEL" val="1_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KSO_WM_UNIT_ISCONTENTSTITLE" val="0"/>
  <p:tag name="KSO_WM_UNIT_VALUE" val="16"/>
  <p:tag name="KSO_WM_UNIT_HIGHLIGHT" val="0"/>
  <p:tag name="KSO_WM_UNIT_COMPATIBLE" val="0"/>
  <p:tag name="KSO_WM_DIAGRAM_GROUP_CODE" val="n1-1"/>
  <p:tag name="KSO_WM_UNIT_TYPE" val="n_h_h_a"/>
  <p:tag name="KSO_WM_UNIT_INDEX" val="1_2_2_1"/>
  <p:tag name="KSO_WM_UNIT_ID" val="diagram20187637_2*n_h_h_a*1_2_2_1"/>
  <p:tag name="KSO_WM_TEMPLATE_CATEGORY" val="diagram"/>
  <p:tag name="KSO_WM_TEMPLATE_INDEX" val="20187637"/>
  <p:tag name="KSO_WM_UNIT_LAYERLEVEL" val="1_1_1_1"/>
  <p:tag name="KSO_WM_TAG_VERSION" val="1.0"/>
  <p:tag name="KSO_WM_BEAUTIFY_FLAG" val="#wm#"/>
  <p:tag name="KSO_WM_UNIT_PRESET_TEXT" val="添加标题"/>
  <p:tag name="KSO_WM_UNIT_TEXT_FILL_FORE_SCHEMECOLOR_INDEX" val="7"/>
  <p:tag name="KSO_WM_UNIT_TEXT_FILL_TYPE" val="1"/>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1219</Words>
  <Application>Microsoft Office PowerPoint</Application>
  <PresentationFormat>全屏显示(4:3)</PresentationFormat>
  <Paragraphs>120</Paragraphs>
  <Slides>25</Slides>
  <Notes>3</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25</vt:i4>
      </vt:variant>
    </vt:vector>
  </HeadingPairs>
  <TitlesOfParts>
    <vt:vector size="27" baseType="lpstr">
      <vt:lpstr>默认设计模板</vt:lpstr>
      <vt:lpstr>Bitmap Image</vt:lpstr>
      <vt:lpstr> 第九章  压强   第4节  流体压强与流速的关系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User</cp:lastModifiedBy>
  <cp:revision>57</cp:revision>
  <dcterms:created xsi:type="dcterms:W3CDTF">2017-03-15T04:23:00Z</dcterms:created>
  <dcterms:modified xsi:type="dcterms:W3CDTF">2020-01-13T01:49:11Z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ies>
</file>