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activeX/activeX2.xml" ContentType="application/vnd.ms-office.activeX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97" r:id="rId3"/>
    <p:sldId id="337" r:id="rId4"/>
    <p:sldId id="345" r:id="rId5"/>
    <p:sldId id="344" r:id="rId6"/>
    <p:sldId id="347" r:id="rId7"/>
    <p:sldId id="346" r:id="rId8"/>
    <p:sldId id="348" r:id="rId9"/>
    <p:sldId id="349" r:id="rId10"/>
    <p:sldId id="350" r:id="rId11"/>
    <p:sldId id="352" r:id="rId12"/>
    <p:sldId id="351" r:id="rId13"/>
    <p:sldId id="353" r:id="rId14"/>
    <p:sldId id="354" r:id="rId15"/>
    <p:sldId id="355" r:id="rId16"/>
    <p:sldId id="318" r:id="rId17"/>
    <p:sldId id="317" r:id="rId18"/>
    <p:sldId id="319" r:id="rId19"/>
    <p:sldId id="327" r:id="rId20"/>
  </p:sldIdLst>
  <p:sldSz cx="9144000" cy="6858000" type="screen4x3"/>
  <p:notesSz cx="9144000" cy="6858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CFC1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8540" autoAdjust="0"/>
  </p:normalViewPr>
  <p:slideViewPr>
    <p:cSldViewPr>
      <p:cViewPr>
        <p:scale>
          <a:sx n="90" d="100"/>
          <a:sy n="90" d="100"/>
        </p:scale>
        <p:origin x="-224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740" y="-108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E841-911B-4AEF-B6C9-A8F9EC167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15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E807BF76-012C-4EFB-995E-F811C7B8750E}" type="datetimeFigureOut">
              <a:rPr lang="zh-CN" altLang="en-US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9A67D9DE-E5B3-474A-ABB8-245C959B6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730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67D9DE-E5B3-474A-ABB8-245C959B6A7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2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5A812F-BA3A-4F65-8897-D9F58A0C12E4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520813-707A-45C3-94BB-64B1729E446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053CB0-58A7-452C-9AF7-1F3261CAE823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28B919-2E05-4229-B7FC-171BC49768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D0BB9A-CB88-4A8C-B5ED-67B8E3E17FC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4C53BC-AC6A-4BA7-A74A-BD977A43D29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EAF984-6BCD-413A-BAAA-ACC72CE5397B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DB6BCB-683A-43DE-9FE1-66777841555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5CC66A-A527-46DB-AAC5-1890E6E2D64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FE8A51-6093-4121-A03E-FFB2ADE6DB7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F3A4F-5532-4640-98EA-949FCDAA573B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1E6D3-01A3-4503-B63F-A86BB197062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EEE6C1-CB2F-4B66-B57C-0037B0891DF5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045B2-0A39-44D2-AFC3-242BE76330D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A2A55E-CA3F-431C-ACFC-2C25674D7625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34401-CEE1-4972-92E7-6018F7D2C3B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B9A650-770C-41E4-AF47-F31C3EF196E8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0E5409-C669-4C16-9F58-33A44B1A6A7E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854246-3F99-4DD1-9607-DD93FFE2E2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359DE9-CAFB-47E4-BC04-B5BE3FA4F11C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E5AE8-7DFF-419D-89C4-F5DB8DABB82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DA5A27A-C411-4F98-A2CF-205D18EAACA2}" type="datetime1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2F09D8-7E41-4034-8BB8-3088DA41CC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ransition/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Tx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control" Target="../activeX/activeX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6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4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6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audio" Target="../media/audio1.wav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1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标题 1"/>
          <p:cNvSpPr>
            <a:spLocks noGrp="1"/>
          </p:cNvSpPr>
          <p:nvPr>
            <p:ph type="title" idx="4294967295"/>
          </p:nvPr>
        </p:nvSpPr>
        <p:spPr>
          <a:xfrm>
            <a:off x="5798" y="-75080"/>
            <a:ext cx="8050088" cy="783679"/>
          </a:xfrm>
        </p:spPr>
        <p:txBody>
          <a:bodyPr/>
          <a:lstStyle/>
          <a:p>
            <a:pPr algn="l" eaLnBrk="1" hangingPunct="1"/>
            <a:r>
              <a:rPr lang="zh-CN" altLang="en-US" sz="28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第六章  熟悉而陌生的力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8172" y="753623"/>
            <a:ext cx="76497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第四</a:t>
            </a:r>
            <a:r>
              <a:rPr lang="zh-CN" altLang="en-US" sz="60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节  来自</a:t>
            </a:r>
            <a:r>
              <a:rPr lang="zh-CN" altLang="en-US" sz="6000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地球的力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56792"/>
            <a:ext cx="8824874" cy="4499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ea typeface="+mn-ea"/>
              </a:rPr>
              <a:t>学习目标：</a:t>
            </a:r>
            <a:endParaRPr lang="en-US" altLang="zh-CN" sz="2400" b="1" dirty="0" smtClean="0">
              <a:solidFill>
                <a:srgbClr val="0070C0"/>
              </a:solidFill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、知识与技能：了解物体所受重力和物体质量的关系；知道</a:t>
            </a:r>
            <a:r>
              <a:rPr lang="en-US" altLang="zh-CN" sz="2400" b="1" dirty="0">
                <a:solidFill>
                  <a:srgbClr val="0070C0"/>
                </a:solidFill>
                <a:latin typeface="+mn-ea"/>
                <a:ea typeface="+mn-ea"/>
              </a:rPr>
              <a:t>g=9.8N/Kg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和它的物理意义；能熟练使用弹簧测力计；会正确记录实验数据；知道重力的方向、重心及其应用。</a:t>
            </a:r>
          </a:p>
          <a:p>
            <a:pPr indent="45720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ea typeface="+mn-ea"/>
              </a:rPr>
              <a:t>、过程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与方法：经历探究“重力大小”的过程；在通过对实验数据的比较、分析，从而获得知识的过程中，学会运用比例、推理等科学的思维方法。</a:t>
            </a:r>
          </a:p>
          <a:p>
            <a:pPr indent="45720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ea typeface="+mn-ea"/>
              </a:rPr>
              <a:t>、情感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ea typeface="+mn-ea"/>
              </a:rPr>
              <a:t>态度与价值观：体验探究的乐趣；在探究过程中培养实事求是的科学态度；注意观察学生探究的过程，对学生的情感态度与价值观进行适时评价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ea typeface="+mn-ea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  <p:pic>
        <p:nvPicPr>
          <p:cNvPr id="5" name="苏运莹 - 野子(live)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56376" y="6056037"/>
            <a:ext cx="609600" cy="6096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4" imgW="1655829" imgH="549329"/>
        </mc:Choice>
        <mc:Fallback>
          <p:control name="ShockwaveFlash1" r:id="rId4" imgW="1655829" imgH="5493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8850" y="115888"/>
                  <a:ext cx="1655763" cy="549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重垂线的应用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P113</a:t>
            </a:r>
          </a:p>
        </p:txBody>
      </p:sp>
      <p:pic>
        <p:nvPicPr>
          <p:cNvPr id="13" name="Picture 4" descr="DSC_0938"/>
          <p:cNvPicPr>
            <a:picLocks noChangeAspect="1" noChangeArrowheads="1"/>
          </p:cNvPicPr>
          <p:nvPr/>
        </p:nvPicPr>
        <p:blipFill>
          <a:blip r:embed="rId6">
            <a:lum bright="6000"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0"/>
          <a:stretch>
            <a:fillRect/>
          </a:stretch>
        </p:blipFill>
        <p:spPr bwMode="auto">
          <a:xfrm>
            <a:off x="3930649" y="3318729"/>
            <a:ext cx="2484783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DSC_0939"/>
          <p:cNvPicPr>
            <a:picLocks noChangeAspect="1" noChangeArrowheads="1"/>
          </p:cNvPicPr>
          <p:nvPr/>
        </p:nvPicPr>
        <p:blipFill>
          <a:blip r:embed="rId7">
            <a:lum bright="18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4075" y="3309012"/>
            <a:ext cx="2253913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207896"/>
            <a:ext cx="2350166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1" t="2469" r="9923" b="3501"/>
          <a:stretch>
            <a:fillRect/>
          </a:stretch>
        </p:blipFill>
        <p:spPr bwMode="auto">
          <a:xfrm>
            <a:off x="595574" y="1381163"/>
            <a:ext cx="808074" cy="2419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72778" y="1268760"/>
            <a:ext cx="71180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3200" b="1">
                <a:latin typeface="+mn-ea"/>
                <a:ea typeface="+mn-ea"/>
              </a:rPr>
              <a:t>重力的方向的应用：重</a:t>
            </a:r>
            <a:r>
              <a:rPr lang="zh-CN" altLang="en-US" sz="3200" b="1" smtClean="0">
                <a:latin typeface="+mn-ea"/>
                <a:ea typeface="+mn-ea"/>
              </a:rPr>
              <a:t>垂线</a:t>
            </a:r>
            <a:endParaRPr lang="en-US" altLang="zh-CN" sz="3200" b="1" smtClean="0"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悬挂重物的细线叫做重垂线</a:t>
            </a:r>
          </a:p>
        </p:txBody>
      </p:sp>
    </p:spTree>
    <p:extLst>
      <p:ext uri="{BB962C8B-B14F-4D97-AF65-F5344CB8AC3E}">
        <p14:creationId xmlns:p14="http://schemas.microsoft.com/office/powerpoint/2010/main" val="105874037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重力的作用点</a:t>
            </a:r>
            <a:r>
              <a:rPr lang="en-US" altLang="zh-CN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重心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P114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5888" y="1124744"/>
            <a:ext cx="2286000" cy="3848100"/>
          </a:xfrm>
          <a:prstGeom prst="rect">
            <a:avLst/>
          </a:prstGeom>
          <a:noFill/>
          <a:ln>
            <a:noFill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3"/>
          <p:cNvGrpSpPr/>
          <p:nvPr/>
        </p:nvGrpSpPr>
        <p:grpSpPr>
          <a:xfrm>
            <a:off x="1698625" y="3425032"/>
            <a:ext cx="1312863" cy="1689100"/>
            <a:chOff x="0" y="0"/>
            <a:chExt cx="1314256" cy="1689759"/>
          </a:xfrm>
        </p:grpSpPr>
        <p:cxnSp>
          <p:nvCxnSpPr>
            <p:cNvPr id="17" name="直接箭头连接符 5"/>
            <p:cNvCxnSpPr>
              <a:cxnSpLocks noChangeShapeType="1"/>
            </p:cNvCxnSpPr>
            <p:nvPr/>
          </p:nvCxnSpPr>
          <p:spPr bwMode="auto">
            <a:xfrm rot="5400000">
              <a:off x="-186707" y="843834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箭头连接符 6"/>
            <p:cNvCxnSpPr>
              <a:cxnSpLocks noChangeShapeType="1"/>
            </p:cNvCxnSpPr>
            <p:nvPr/>
          </p:nvCxnSpPr>
          <p:spPr bwMode="auto">
            <a:xfrm rot="5400000">
              <a:off x="1043" y="1125461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箭头连接符 7"/>
            <p:cNvCxnSpPr>
              <a:cxnSpLocks noChangeShapeType="1"/>
            </p:cNvCxnSpPr>
            <p:nvPr/>
          </p:nvCxnSpPr>
          <p:spPr bwMode="auto">
            <a:xfrm rot="5400000">
              <a:off x="188794" y="1407088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箭头连接符 8"/>
            <p:cNvCxnSpPr>
              <a:cxnSpLocks noChangeShapeType="1"/>
            </p:cNvCxnSpPr>
            <p:nvPr/>
          </p:nvCxnSpPr>
          <p:spPr bwMode="auto">
            <a:xfrm rot="5400000">
              <a:off x="188794" y="1031586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直接箭头连接符 9"/>
            <p:cNvCxnSpPr>
              <a:cxnSpLocks noChangeShapeType="1"/>
            </p:cNvCxnSpPr>
            <p:nvPr/>
          </p:nvCxnSpPr>
          <p:spPr bwMode="auto">
            <a:xfrm rot="5400000">
              <a:off x="1043" y="656083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箭头连接符 10"/>
            <p:cNvCxnSpPr>
              <a:cxnSpLocks noChangeShapeType="1"/>
            </p:cNvCxnSpPr>
            <p:nvPr/>
          </p:nvCxnSpPr>
          <p:spPr bwMode="auto">
            <a:xfrm rot="5400000">
              <a:off x="188794" y="656083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直接箭头连接符 11"/>
            <p:cNvCxnSpPr>
              <a:cxnSpLocks noChangeShapeType="1"/>
            </p:cNvCxnSpPr>
            <p:nvPr/>
          </p:nvCxnSpPr>
          <p:spPr bwMode="auto">
            <a:xfrm rot="5400000">
              <a:off x="374458" y="374457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箭头连接符 12"/>
            <p:cNvCxnSpPr>
              <a:cxnSpLocks noChangeShapeType="1"/>
            </p:cNvCxnSpPr>
            <p:nvPr/>
          </p:nvCxnSpPr>
          <p:spPr bwMode="auto">
            <a:xfrm rot="5400000">
              <a:off x="376545" y="843834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箭头连接符 13"/>
            <p:cNvCxnSpPr>
              <a:cxnSpLocks noChangeShapeType="1"/>
            </p:cNvCxnSpPr>
            <p:nvPr/>
          </p:nvCxnSpPr>
          <p:spPr bwMode="auto">
            <a:xfrm rot="5400000">
              <a:off x="376545" y="1407088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箭头连接符 14"/>
            <p:cNvCxnSpPr>
              <a:cxnSpLocks noChangeShapeType="1"/>
            </p:cNvCxnSpPr>
            <p:nvPr/>
          </p:nvCxnSpPr>
          <p:spPr bwMode="auto">
            <a:xfrm rot="5400000">
              <a:off x="562209" y="186706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直接箭头连接符 15"/>
            <p:cNvCxnSpPr>
              <a:cxnSpLocks noChangeShapeType="1"/>
            </p:cNvCxnSpPr>
            <p:nvPr/>
          </p:nvCxnSpPr>
          <p:spPr bwMode="auto">
            <a:xfrm rot="5400000">
              <a:off x="562209" y="656083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直接箭头连接符 16"/>
            <p:cNvCxnSpPr>
              <a:cxnSpLocks noChangeShapeType="1"/>
            </p:cNvCxnSpPr>
            <p:nvPr/>
          </p:nvCxnSpPr>
          <p:spPr bwMode="auto">
            <a:xfrm rot="5400000">
              <a:off x="562209" y="1125461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直接箭头连接符 17"/>
            <p:cNvCxnSpPr>
              <a:cxnSpLocks noChangeShapeType="1"/>
            </p:cNvCxnSpPr>
            <p:nvPr/>
          </p:nvCxnSpPr>
          <p:spPr bwMode="auto">
            <a:xfrm rot="5400000">
              <a:off x="562209" y="1500963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直接箭头连接符 18"/>
            <p:cNvCxnSpPr>
              <a:cxnSpLocks noChangeShapeType="1"/>
            </p:cNvCxnSpPr>
            <p:nvPr/>
          </p:nvCxnSpPr>
          <p:spPr bwMode="auto">
            <a:xfrm rot="5400000">
              <a:off x="749960" y="280581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接箭头连接符 19"/>
            <p:cNvCxnSpPr>
              <a:cxnSpLocks noChangeShapeType="1"/>
            </p:cNvCxnSpPr>
            <p:nvPr/>
          </p:nvCxnSpPr>
          <p:spPr bwMode="auto">
            <a:xfrm rot="5400000">
              <a:off x="749960" y="749959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直接箭头连接符 20"/>
            <p:cNvCxnSpPr>
              <a:cxnSpLocks noChangeShapeType="1"/>
            </p:cNvCxnSpPr>
            <p:nvPr/>
          </p:nvCxnSpPr>
          <p:spPr bwMode="auto">
            <a:xfrm rot="5400000">
              <a:off x="749960" y="1219337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箭头连接符 21"/>
            <p:cNvCxnSpPr>
              <a:cxnSpLocks noChangeShapeType="1"/>
            </p:cNvCxnSpPr>
            <p:nvPr/>
          </p:nvCxnSpPr>
          <p:spPr bwMode="auto">
            <a:xfrm rot="5400000">
              <a:off x="937711" y="374457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直接箭头连接符 22"/>
            <p:cNvCxnSpPr>
              <a:cxnSpLocks noChangeShapeType="1"/>
            </p:cNvCxnSpPr>
            <p:nvPr/>
          </p:nvCxnSpPr>
          <p:spPr bwMode="auto">
            <a:xfrm rot="5400000">
              <a:off x="937711" y="843834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直接箭头连接符 23"/>
            <p:cNvCxnSpPr>
              <a:cxnSpLocks noChangeShapeType="1"/>
            </p:cNvCxnSpPr>
            <p:nvPr/>
          </p:nvCxnSpPr>
          <p:spPr bwMode="auto">
            <a:xfrm rot="5400000">
              <a:off x="939798" y="1313212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直接箭头连接符 24"/>
            <p:cNvCxnSpPr>
              <a:cxnSpLocks noChangeShapeType="1"/>
            </p:cNvCxnSpPr>
            <p:nvPr/>
          </p:nvCxnSpPr>
          <p:spPr bwMode="auto">
            <a:xfrm rot="5400000">
              <a:off x="1125461" y="1313212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接箭头连接符 25"/>
            <p:cNvCxnSpPr>
              <a:cxnSpLocks noChangeShapeType="1"/>
            </p:cNvCxnSpPr>
            <p:nvPr/>
          </p:nvCxnSpPr>
          <p:spPr bwMode="auto">
            <a:xfrm rot="5400000">
              <a:off x="1125461" y="562208"/>
              <a:ext cx="375502" cy="2087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8" name="直接箭头连接符 28"/>
          <p:cNvCxnSpPr>
            <a:cxnSpLocks noChangeShapeType="1"/>
          </p:cNvCxnSpPr>
          <p:nvPr/>
        </p:nvCxnSpPr>
        <p:spPr bwMode="auto">
          <a:xfrm rot="5400000" flipH="1" flipV="1">
            <a:off x="1572419" y="2482851"/>
            <a:ext cx="1501775" cy="1587"/>
          </a:xfrm>
          <a:prstGeom prst="straightConnector1">
            <a:avLst/>
          </a:prstGeom>
          <a:noFill/>
          <a:ln w="38100" cmpd="sng">
            <a:solidFill>
              <a:srgbClr val="0070C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TextBox 31"/>
          <p:cNvSpPr txBox="1">
            <a:spLocks noChangeArrowheads="1"/>
          </p:cNvSpPr>
          <p:nvPr/>
        </p:nvSpPr>
        <p:spPr bwMode="auto">
          <a:xfrm>
            <a:off x="2501900" y="1508919"/>
            <a:ext cx="4556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sz="3200" b="1" i="1">
                <a:latin typeface="Times New Roman" pitchFamily="18" charset="0"/>
                <a:ea typeface="楷体" pitchFamily="49" charset="-122"/>
              </a:rPr>
              <a:t>F</a:t>
            </a:r>
            <a:endParaRPr lang="zh-CN" altLang="en-US" sz="3200" b="1" i="1">
              <a:latin typeface="Times New Roman" pitchFamily="18" charset="0"/>
              <a:ea typeface="楷体" pitchFamily="49" charset="-122"/>
            </a:endParaRPr>
          </a:p>
        </p:txBody>
      </p:sp>
      <p:grpSp>
        <p:nvGrpSpPr>
          <p:cNvPr id="40" name="Group 27"/>
          <p:cNvGrpSpPr/>
          <p:nvPr/>
        </p:nvGrpSpPr>
        <p:grpSpPr>
          <a:xfrm>
            <a:off x="5516563" y="1148557"/>
            <a:ext cx="2205037" cy="4227512"/>
            <a:chOff x="0" y="0"/>
            <a:chExt cx="1739627" cy="3393376"/>
          </a:xfrm>
        </p:grpSpPr>
        <p:pic>
          <p:nvPicPr>
            <p:cNvPr id="4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739627" cy="2928958"/>
            </a:xfrm>
            <a:prstGeom prst="rect">
              <a:avLst/>
            </a:prstGeom>
            <a:noFill/>
            <a:ln>
              <a:noFill/>
            </a:ln>
            <a:effectLst>
              <a:outerShdw dist="139700" dir="2700000" algn="ctr" rotWithShape="0">
                <a:srgbClr val="333333">
                  <a:alpha val="64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2" name="直接箭头连接符 4"/>
            <p:cNvCxnSpPr>
              <a:cxnSpLocks noChangeShapeType="1"/>
            </p:cNvCxnSpPr>
            <p:nvPr/>
          </p:nvCxnSpPr>
          <p:spPr bwMode="auto">
            <a:xfrm rot="5400000">
              <a:off x="142876" y="2786081"/>
              <a:ext cx="1142214" cy="794"/>
            </a:xfrm>
            <a:prstGeom prst="straightConnector1">
              <a:avLst/>
            </a:prstGeom>
            <a:noFill/>
            <a:ln w="28575" cmpd="sng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直接箭头连接符 30"/>
            <p:cNvCxnSpPr>
              <a:cxnSpLocks noChangeShapeType="1"/>
            </p:cNvCxnSpPr>
            <p:nvPr/>
          </p:nvCxnSpPr>
          <p:spPr bwMode="auto">
            <a:xfrm rot="5400000" flipH="1" flipV="1">
              <a:off x="142082" y="999337"/>
              <a:ext cx="1143008" cy="1588"/>
            </a:xfrm>
            <a:prstGeom prst="straightConnector1">
              <a:avLst/>
            </a:prstGeom>
            <a:noFill/>
            <a:ln w="38100" cmpd="sng">
              <a:solidFill>
                <a:srgbClr val="0070C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TextBox 32"/>
            <p:cNvSpPr txBox="1">
              <a:spLocks noChangeArrowheads="1"/>
            </p:cNvSpPr>
            <p:nvPr/>
          </p:nvSpPr>
          <p:spPr bwMode="auto">
            <a:xfrm>
              <a:off x="857915" y="214077"/>
              <a:ext cx="359448" cy="46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sz="3200" b="1" i="1">
                  <a:latin typeface="Times New Roman" pitchFamily="18" charset="0"/>
                </a:rPr>
                <a:t>F</a:t>
              </a:r>
              <a:endParaRPr lang="zh-CN" altLang="en-US" sz="3200" b="1" i="1">
                <a:latin typeface="Times New Roman" pitchFamily="18" charset="0"/>
              </a:endParaRPr>
            </a:p>
          </p:txBody>
        </p:sp>
        <p:sp>
          <p:nvSpPr>
            <p:cNvPr id="45" name="TextBox 33"/>
            <p:cNvSpPr txBox="1">
              <a:spLocks noChangeArrowheads="1"/>
            </p:cNvSpPr>
            <p:nvPr/>
          </p:nvSpPr>
          <p:spPr bwMode="auto">
            <a:xfrm>
              <a:off x="786527" y="2928268"/>
              <a:ext cx="376982" cy="465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sz="3200" b="1" i="1">
                  <a:solidFill>
                    <a:srgbClr val="990000"/>
                  </a:solidFill>
                  <a:latin typeface="Times New Roman" pitchFamily="18" charset="0"/>
                </a:rPr>
                <a:t>G</a:t>
              </a:r>
              <a:endParaRPr lang="zh-CN" altLang="en-US" sz="3200" b="1" i="1">
                <a:solidFill>
                  <a:srgbClr val="99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6" name="TextBox 36"/>
          <p:cNvSpPr txBox="1">
            <a:spLocks noChangeArrowheads="1"/>
          </p:cNvSpPr>
          <p:nvPr/>
        </p:nvSpPr>
        <p:spPr bwMode="auto">
          <a:xfrm>
            <a:off x="1071563" y="5430044"/>
            <a:ext cx="3071812" cy="830997"/>
          </a:xfrm>
          <a:prstGeom prst="rect">
            <a:avLst/>
          </a:prstGeom>
          <a:solidFill>
            <a:srgbClr val="4BACC6"/>
          </a:solidFill>
          <a:ln w="38100" cmpd="sng">
            <a:solidFill>
              <a:schemeClr val="bg1"/>
            </a:solidFill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FFFF"/>
                </a:solidFill>
              </a:rPr>
              <a:t>地球吸引物体的每一个部分。</a:t>
            </a:r>
          </a:p>
        </p:txBody>
      </p:sp>
      <p:sp>
        <p:nvSpPr>
          <p:cNvPr id="47" name="TextBox 37"/>
          <p:cNvSpPr txBox="1">
            <a:spLocks noChangeArrowheads="1"/>
          </p:cNvSpPr>
          <p:nvPr/>
        </p:nvSpPr>
        <p:spPr bwMode="auto">
          <a:xfrm>
            <a:off x="4786313" y="5468144"/>
            <a:ext cx="3786187" cy="830997"/>
          </a:xfrm>
          <a:prstGeom prst="rect">
            <a:avLst/>
          </a:prstGeom>
          <a:gradFill rotWithShape="1">
            <a:gsLst>
              <a:gs pos="0">
                <a:srgbClr val="CB6C1D"/>
              </a:gs>
              <a:gs pos="80000">
                <a:srgbClr val="FF8F2A"/>
              </a:gs>
              <a:gs pos="100000">
                <a:srgbClr val="FF8F26"/>
              </a:gs>
            </a:gsLst>
            <a:lin ang="5400000"/>
          </a:gradFill>
          <a:ln w="9525" cmpd="sng">
            <a:solidFill>
              <a:srgbClr val="F69240"/>
            </a:solidFill>
            <a:miter lim="800000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FFFFFF"/>
                </a:solidFill>
                <a:latin typeface="宋体" pitchFamily="2" charset="-122"/>
              </a:rPr>
              <a:t>作用效果上就</a:t>
            </a:r>
            <a:r>
              <a:rPr lang="zh-CN" altLang="en-US" sz="2400" b="1" smtClean="0">
                <a:solidFill>
                  <a:srgbClr val="FFFFFF"/>
                </a:solidFill>
                <a:latin typeface="宋体" pitchFamily="2" charset="-122"/>
              </a:rPr>
              <a:t>好像集中作用</a:t>
            </a:r>
            <a:r>
              <a:rPr lang="zh-CN" altLang="en-US" sz="2400" b="1">
                <a:solidFill>
                  <a:srgbClr val="FFFFFF"/>
                </a:solidFill>
                <a:latin typeface="宋体" pitchFamily="2" charset="-122"/>
              </a:rPr>
              <a:t>在某一点上的一个力。</a:t>
            </a:r>
          </a:p>
        </p:txBody>
      </p:sp>
    </p:spTree>
    <p:extLst>
      <p:ext uri="{BB962C8B-B14F-4D97-AF65-F5344CB8AC3E}">
        <p14:creationId xmlns:p14="http://schemas.microsoft.com/office/powerpoint/2010/main" val="1839327271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1" animBg="1"/>
      <p:bldP spid="47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重力的作用点</a:t>
            </a:r>
            <a:r>
              <a:rPr lang="en-US" altLang="zh-CN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重心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3094" y="1124744"/>
            <a:ext cx="8369674" cy="1097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重心的位置：质地均匀、外形规则物体的重心在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            </a:t>
            </a:r>
            <a:r>
              <a:rPr lang="zh-CN" altLang="en-US" sz="2800" b="1" smtClean="0">
                <a:latin typeface="+mn-ea"/>
                <a:ea typeface="+mn-ea"/>
              </a:rPr>
              <a:t>             它</a:t>
            </a:r>
            <a:r>
              <a:rPr lang="zh-CN" altLang="en-US" sz="2800" b="1">
                <a:latin typeface="+mn-ea"/>
                <a:ea typeface="+mn-ea"/>
              </a:rPr>
              <a:t>的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几何中心</a:t>
            </a:r>
            <a:r>
              <a:rPr lang="zh-CN" altLang="en-US" sz="2800" b="1">
                <a:latin typeface="+mn-ea"/>
                <a:ea typeface="+mn-ea"/>
              </a:rPr>
              <a:t>上．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>
            <a:lum bright="-18000" contras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4200" y="2940050"/>
            <a:ext cx="5105400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 descr="质量分布均匀的唱片的重心 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2200" y="3702050"/>
            <a:ext cx="18351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62000" y="3778250"/>
            <a:ext cx="1371600" cy="13716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 flipV="1">
            <a:off x="762000" y="3778250"/>
            <a:ext cx="1371600" cy="137160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7"/>
          <p:cNvSpPr>
            <a:spLocks noChangeShapeType="1"/>
          </p:cNvSpPr>
          <p:nvPr/>
        </p:nvSpPr>
        <p:spPr bwMode="auto">
          <a:xfrm>
            <a:off x="762000" y="3778250"/>
            <a:ext cx="1371600" cy="1371600"/>
          </a:xfrm>
          <a:prstGeom prst="line">
            <a:avLst/>
          </a:prstGeom>
          <a:noFill/>
          <a:ln w="9525" cmpd="sng">
            <a:solidFill>
              <a:schemeClr val="tx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371600" y="4387850"/>
            <a:ext cx="152400" cy="152400"/>
          </a:xfrm>
          <a:prstGeom prst="ellipse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" name="Group 9"/>
          <p:cNvGrpSpPr/>
          <p:nvPr/>
        </p:nvGrpSpPr>
        <p:grpSpPr>
          <a:xfrm>
            <a:off x="1447800" y="4464050"/>
            <a:ext cx="533400" cy="1447800"/>
            <a:chOff x="0" y="0"/>
            <a:chExt cx="336" cy="912"/>
          </a:xfrm>
        </p:grpSpPr>
        <p:sp>
          <p:nvSpPr>
            <p:cNvPr id="23" name="Line 10"/>
            <p:cNvSpPr>
              <a:spLocks noChangeShapeType="1"/>
            </p:cNvSpPr>
            <p:nvPr/>
          </p:nvSpPr>
          <p:spPr bwMode="auto">
            <a:xfrm flipH="1">
              <a:off x="0" y="0"/>
              <a:ext cx="0" cy="768"/>
            </a:xfrm>
            <a:prstGeom prst="line">
              <a:avLst/>
            </a:prstGeom>
            <a:noFill/>
            <a:ln w="31750" cmpd="sng">
              <a:solidFill>
                <a:schemeClr val="tx1"/>
              </a:solidFill>
              <a:rou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Text Box 11"/>
            <p:cNvSpPr txBox="1">
              <a:spLocks noChangeArrowheads="1"/>
            </p:cNvSpPr>
            <p:nvPr/>
          </p:nvSpPr>
          <p:spPr bwMode="auto">
            <a:xfrm>
              <a:off x="48" y="62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/>
                <a:t>G</a:t>
              </a:r>
            </a:p>
          </p:txBody>
        </p:sp>
      </p:grpSp>
      <p:sp>
        <p:nvSpPr>
          <p:cNvPr id="25" name="Oval 12"/>
          <p:cNvSpPr>
            <a:spLocks noChangeArrowheads="1"/>
          </p:cNvSpPr>
          <p:nvPr/>
        </p:nvSpPr>
        <p:spPr bwMode="auto">
          <a:xfrm>
            <a:off x="2514600" y="3702050"/>
            <a:ext cx="1447800" cy="1447800"/>
          </a:xfrm>
          <a:prstGeom prst="ellipse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13"/>
          <p:cNvSpPr>
            <a:spLocks noChangeArrowheads="1"/>
          </p:cNvSpPr>
          <p:nvPr/>
        </p:nvSpPr>
        <p:spPr bwMode="auto">
          <a:xfrm>
            <a:off x="3162300" y="4349750"/>
            <a:ext cx="152400" cy="1524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" name="Group 14"/>
          <p:cNvGrpSpPr/>
          <p:nvPr/>
        </p:nvGrpSpPr>
        <p:grpSpPr>
          <a:xfrm>
            <a:off x="3238500" y="4464050"/>
            <a:ext cx="647700" cy="1447800"/>
            <a:chOff x="0" y="0"/>
            <a:chExt cx="408" cy="912"/>
          </a:xfrm>
        </p:grpSpPr>
        <p:sp>
          <p:nvSpPr>
            <p:cNvPr id="28" name="Line 15"/>
            <p:cNvSpPr>
              <a:spLocks noChangeShapeType="1"/>
            </p:cNvSpPr>
            <p:nvPr/>
          </p:nvSpPr>
          <p:spPr bwMode="auto">
            <a:xfrm flipH="1">
              <a:off x="0" y="0"/>
              <a:ext cx="0" cy="768"/>
            </a:xfrm>
            <a:prstGeom prst="line">
              <a:avLst/>
            </a:prstGeom>
            <a:noFill/>
            <a:ln w="31750" cmpd="sng">
              <a:solidFill>
                <a:schemeClr val="tx1"/>
              </a:solidFill>
              <a:rou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120" y="62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/>
                <a:t>G</a:t>
              </a:r>
            </a:p>
          </p:txBody>
        </p:sp>
      </p:grp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7010400" y="4572000"/>
            <a:ext cx="152400" cy="1524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" name="Group 20"/>
          <p:cNvGrpSpPr/>
          <p:nvPr/>
        </p:nvGrpSpPr>
        <p:grpSpPr>
          <a:xfrm>
            <a:off x="7086600" y="4724400"/>
            <a:ext cx="647700" cy="1447800"/>
            <a:chOff x="0" y="0"/>
            <a:chExt cx="408" cy="912"/>
          </a:xfrm>
        </p:grpSpPr>
        <p:sp>
          <p:nvSpPr>
            <p:cNvPr id="32" name="Line 21"/>
            <p:cNvSpPr>
              <a:spLocks noChangeShapeType="1"/>
            </p:cNvSpPr>
            <p:nvPr/>
          </p:nvSpPr>
          <p:spPr bwMode="auto">
            <a:xfrm flipH="1">
              <a:off x="0" y="0"/>
              <a:ext cx="0" cy="768"/>
            </a:xfrm>
            <a:prstGeom prst="line">
              <a:avLst/>
            </a:prstGeom>
            <a:noFill/>
            <a:ln w="31750" cmpd="sng">
              <a:solidFill>
                <a:schemeClr val="tx1"/>
              </a:solidFill>
              <a:rou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Text Box 22"/>
            <p:cNvSpPr txBox="1">
              <a:spLocks noChangeArrowheads="1"/>
            </p:cNvSpPr>
            <p:nvPr/>
          </p:nvSpPr>
          <p:spPr bwMode="auto">
            <a:xfrm>
              <a:off x="120" y="624"/>
              <a:ext cx="28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/>
                <a:t>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386596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1" animBg="1"/>
      <p:bldP spid="20" grpId="2" animBg="1"/>
      <p:bldP spid="21" grpId="3" animBg="1"/>
      <p:bldP spid="25" grpId="4" animBg="1"/>
      <p:bldP spid="26" grpId="5" animBg="1"/>
      <p:bldP spid="30" grpId="6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重力的作用点</a:t>
            </a:r>
            <a:r>
              <a:rPr lang="en-US" altLang="zh-CN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—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重心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75513" y="1353601"/>
            <a:ext cx="450894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质量不均匀、外形不规则物体的重心可以用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悬挂法</a:t>
            </a:r>
            <a:r>
              <a:rPr lang="zh-CN" altLang="en-US" sz="2800" b="1">
                <a:latin typeface="+mn-ea"/>
                <a:ea typeface="+mn-ea"/>
              </a:rPr>
              <a:t>确定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850" y="1274645"/>
            <a:ext cx="2925763" cy="510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01"/>
          <a:stretch>
            <a:fillRect/>
          </a:stretch>
        </p:blipFill>
        <p:spPr bwMode="auto">
          <a:xfrm>
            <a:off x="3682744" y="2985502"/>
            <a:ext cx="467078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8612820"/>
      </p:ext>
    </p:extLst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提高稳定程度的诀窍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3094" y="1124744"/>
            <a:ext cx="83696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思考与思考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阅读课本</a:t>
            </a:r>
            <a:r>
              <a:rPr lang="en-US" altLang="zh-CN" sz="2800" b="1" smtClean="0">
                <a:latin typeface="+mn-ea"/>
                <a:ea typeface="+mn-ea"/>
              </a:rPr>
              <a:t>P115</a:t>
            </a:r>
            <a:r>
              <a:rPr lang="zh-CN" altLang="en-US" sz="2800" b="1">
                <a:latin typeface="+mn-ea"/>
                <a:ea typeface="+mn-ea"/>
              </a:rPr>
              <a:t>内容</a:t>
            </a:r>
            <a:r>
              <a:rPr lang="zh-CN" altLang="en-US" sz="2800" b="1" smtClean="0">
                <a:latin typeface="+mn-ea"/>
                <a:ea typeface="+mn-ea"/>
              </a:rPr>
              <a:t>，思考如何</a:t>
            </a:r>
            <a:r>
              <a:rPr lang="zh-CN" altLang="en-US" sz="2800" b="1">
                <a:latin typeface="+mn-ea"/>
                <a:ea typeface="+mn-ea"/>
              </a:rPr>
              <a:t>提高物体的稳定程度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）增大物体的支撑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面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）降低物体的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重心</a:t>
            </a:r>
            <a:endParaRPr lang="zh-CN" altLang="en-US" sz="28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735974"/>
            <a:ext cx="3096344" cy="2635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4" descr="chaoga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4632540"/>
            <a:ext cx="2795845" cy="149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saiche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1834" y="4595890"/>
            <a:ext cx="3106494" cy="149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115616" y="6120662"/>
            <a:ext cx="4953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600" b="1">
                <a:ea typeface="楷体_GB2312" pitchFamily="49" charset="-122"/>
              </a:rPr>
              <a:t>为什么交通法规禁止货物超高呢？</a:t>
            </a: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5408314" y="6055274"/>
            <a:ext cx="32130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1600" b="1">
                <a:ea typeface="楷体_GB2312" pitchFamily="49" charset="-122"/>
              </a:rPr>
              <a:t>为什么赛车底盘宽大、低矮呢？</a:t>
            </a:r>
          </a:p>
        </p:txBody>
      </p:sp>
    </p:spTree>
    <p:extLst>
      <p:ext uri="{BB962C8B-B14F-4D97-AF65-F5344CB8AC3E}">
        <p14:creationId xmlns:p14="http://schemas.microsoft.com/office/powerpoint/2010/main" val="371410701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质量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重力对比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3094" y="1124744"/>
            <a:ext cx="8369674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对比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质量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与重力是两个完全不同的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概念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１、质量是物体所含物质的多少；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　　重力是物体由于地球的吸引而受到的</a:t>
            </a:r>
            <a:r>
              <a:rPr lang="zh-CN" altLang="en-US" sz="2800" b="1" smtClean="0">
                <a:latin typeface="+mn-ea"/>
                <a:ea typeface="+mn-ea"/>
              </a:rPr>
              <a:t>力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２、质量只有大小，没有方向；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　　重力既有大小，也有方向。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３、质量的单位是千克，测量工具是天平；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　　重力的单位是牛顿，测量工具是弹簧秤。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４、质量的大小不随位置的改变而改变；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　　重力的大小则会随地理位置改变而改变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07873444"/>
      </p:ext>
    </p:extLst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50" y="908050"/>
            <a:ext cx="67532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WordArt 6"/>
          <p:cNvSpPr>
            <a:spLocks noChangeArrowheads="1" noChangeShapeType="1"/>
          </p:cNvSpPr>
          <p:nvPr/>
        </p:nvSpPr>
        <p:spPr bwMode="auto">
          <a:xfrm>
            <a:off x="1403350" y="404813"/>
            <a:ext cx="2743200" cy="744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 charset="-122"/>
              </a:rPr>
              <a:t>总结：学到了什么？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pic>
        <p:nvPicPr>
          <p:cNvPr id="1026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63886" y="2667000"/>
            <a:ext cx="12255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重力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59286" y="1295400"/>
            <a:ext cx="7772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1.</a:t>
            </a:r>
            <a:r>
              <a:rPr lang="zh-CN" altLang="en-US" sz="2800" b="1">
                <a:latin typeface="+mn-ea"/>
                <a:ea typeface="+mn-ea"/>
              </a:rPr>
              <a:t>重力：由于地球吸引而使物体受到的力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59286" y="2176790"/>
            <a:ext cx="7467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2.</a:t>
            </a:r>
            <a:r>
              <a:rPr lang="zh-CN" altLang="en-US" sz="2800" b="1">
                <a:latin typeface="+mn-ea"/>
                <a:ea typeface="+mn-ea"/>
              </a:rPr>
              <a:t>重力的大小：</a:t>
            </a:r>
            <a:r>
              <a:rPr lang="en-US" altLang="zh-CN" sz="2800" b="1">
                <a:latin typeface="+mn-ea"/>
                <a:ea typeface="+mn-ea"/>
              </a:rPr>
              <a:t>G=mg (g=9.8N/kg)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23616" y="3111795"/>
            <a:ext cx="7705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3.</a:t>
            </a:r>
            <a:r>
              <a:rPr lang="zh-CN" altLang="en-US" sz="2800" b="1">
                <a:latin typeface="+mn-ea"/>
                <a:ea typeface="+mn-ea"/>
              </a:rPr>
              <a:t>重力的方向：竖直向下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745971" y="3948223"/>
            <a:ext cx="7543800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+mn-ea"/>
                <a:ea typeface="+mn-ea"/>
              </a:rPr>
              <a:t>4.</a:t>
            </a:r>
            <a:r>
              <a:rPr lang="zh-CN" altLang="en-US" sz="2800" b="1">
                <a:latin typeface="+mn-ea"/>
                <a:ea typeface="+mn-ea"/>
              </a:rPr>
              <a:t>重力的作用点（重心）：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+mn-ea"/>
                <a:ea typeface="+mn-ea"/>
              </a:rPr>
              <a:t>  规则均匀物体在几何中心</a:t>
            </a:r>
          </a:p>
        </p:txBody>
      </p:sp>
      <p:sp>
        <p:nvSpPr>
          <p:cNvPr id="15" name="AutoShape 8"/>
          <p:cNvSpPr/>
          <p:nvPr/>
        </p:nvSpPr>
        <p:spPr bwMode="auto">
          <a:xfrm>
            <a:off x="1506886" y="1447800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236622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1"/>
      <p:bldP spid="12" grpId="2"/>
      <p:bldP spid="13" grpId="3"/>
      <p:bldP spid="14" grpId="4"/>
      <p:bldP spid="15" grpId="5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23639" y="4942903"/>
            <a:ext cx="2273031" cy="1329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7" name="灯片编号占位符 184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pic>
        <p:nvPicPr>
          <p:cNvPr id="122" name="Picture 7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213" y="836613"/>
            <a:ext cx="3714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WordArt 8"/>
          <p:cNvSpPr>
            <a:spLocks noChangeArrowheads="1" noChangeShapeType="1"/>
          </p:cNvSpPr>
          <p:nvPr/>
        </p:nvSpPr>
        <p:spPr bwMode="auto">
          <a:xfrm>
            <a:off x="1331913" y="404813"/>
            <a:ext cx="20891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9"/>
                    </a:srgbClr>
                  </a:outerShdw>
                </a:effectLst>
                <a:latin typeface="宋体"/>
                <a:ea typeface="宋体" charset="-122"/>
              </a:rPr>
              <a:t>课堂练习</a:t>
            </a:r>
          </a:p>
        </p:txBody>
      </p:sp>
      <p:sp>
        <p:nvSpPr>
          <p:cNvPr id="18438" name="矩形 18437"/>
          <p:cNvSpPr/>
          <p:nvPr/>
        </p:nvSpPr>
        <p:spPr>
          <a:xfrm>
            <a:off x="395536" y="1217613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 smtClean="0">
                <a:latin typeface="+mn-ea"/>
                <a:ea typeface="+mn-ea"/>
              </a:rPr>
              <a:t> </a:t>
            </a:r>
            <a:r>
              <a:rPr lang="zh-CN" altLang="en-US" sz="2800" b="1">
                <a:latin typeface="+mn-ea"/>
                <a:ea typeface="+mn-ea"/>
              </a:rPr>
              <a:t>、画出下列各物体所受重力的示意图</a:t>
            </a:r>
          </a:p>
        </p:txBody>
      </p:sp>
      <p:sp>
        <p:nvSpPr>
          <p:cNvPr id="18439" name="矩形 18438"/>
          <p:cNvSpPr/>
          <p:nvPr/>
        </p:nvSpPr>
        <p:spPr>
          <a:xfrm>
            <a:off x="377794" y="4071242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、一个静止在水平面上的物体，其质量为</a:t>
            </a:r>
            <a:r>
              <a:rPr lang="en-US" altLang="zh-CN" sz="2800" b="1">
                <a:latin typeface="+mn-ea"/>
                <a:ea typeface="+mn-ea"/>
              </a:rPr>
              <a:t>30Kg </a:t>
            </a:r>
            <a:r>
              <a:rPr lang="zh-CN" altLang="en-US" sz="2800" b="1">
                <a:latin typeface="+mn-ea"/>
                <a:ea typeface="+mn-ea"/>
              </a:rPr>
              <a:t>，受到大小为</a:t>
            </a:r>
            <a:r>
              <a:rPr lang="en-US" altLang="zh-CN" sz="2800" b="1">
                <a:latin typeface="+mn-ea"/>
                <a:ea typeface="+mn-ea"/>
              </a:rPr>
              <a:t>200N</a:t>
            </a:r>
            <a:r>
              <a:rPr lang="zh-CN" altLang="en-US" sz="2800" b="1">
                <a:latin typeface="+mn-ea"/>
                <a:ea typeface="+mn-ea"/>
              </a:rPr>
              <a:t>，与水平地面成</a:t>
            </a:r>
            <a:r>
              <a:rPr lang="en-US" altLang="zh-CN" sz="2800" b="1">
                <a:latin typeface="+mn-ea"/>
                <a:ea typeface="+mn-ea"/>
              </a:rPr>
              <a:t>30°</a:t>
            </a:r>
            <a:r>
              <a:rPr lang="zh-CN" altLang="en-US" sz="2800" b="1">
                <a:latin typeface="+mn-ea"/>
                <a:ea typeface="+mn-ea"/>
              </a:rPr>
              <a:t>角斜向上的拉力，画出物体所受重力和拉力的示意图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2050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13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96670" y="6508824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454" y="1823362"/>
            <a:ext cx="74676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5095628"/>
      </p:ext>
    </p:extLst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124744"/>
            <a:ext cx="8275862" cy="5040000"/>
          </a:xfrm>
          <a:prstGeom prst="rect">
            <a:avLst/>
          </a:prstGeom>
        </p:spPr>
      </p:pic>
      <p:sp>
        <p:nvSpPr>
          <p:cNvPr id="117" name="AutoShape 6"/>
          <p:cNvSpPr>
            <a:spLocks noChangeArrowheads="1"/>
          </p:cNvSpPr>
          <p:nvPr/>
        </p:nvSpPr>
        <p:spPr bwMode="auto">
          <a:xfrm>
            <a:off x="2771800" y="332656"/>
            <a:ext cx="2952750" cy="1079500"/>
          </a:xfrm>
          <a:prstGeom prst="cloudCallout">
            <a:avLst>
              <a:gd name="adj1" fmla="val -58120"/>
              <a:gd name="adj2" fmla="val 103384"/>
            </a:avLst>
          </a:prstGeom>
          <a:solidFill>
            <a:srgbClr val="50742F"/>
          </a:solidFill>
          <a:ln w="9525">
            <a:solidFill>
              <a:sysClr val="window" lastClr="FFFFFF"/>
            </a:solidFill>
            <a:rou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作业</a:t>
            </a:r>
          </a:p>
        </p:txBody>
      </p:sp>
      <p:sp>
        <p:nvSpPr>
          <p:cNvPr id="118" name="Text Box 7"/>
          <p:cNvSpPr txBox="1">
            <a:spLocks noChangeArrowheads="1"/>
          </p:cNvSpPr>
          <p:nvPr/>
        </p:nvSpPr>
        <p:spPr bwMode="auto">
          <a:xfrm>
            <a:off x="2339752" y="2420888"/>
            <a:ext cx="432048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P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116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页     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kern="0">
                <a:solidFill>
                  <a:schemeClr val="bg1"/>
                </a:solidFill>
              </a:rPr>
              <a:t> </a:t>
            </a:r>
            <a:r>
              <a:rPr lang="en-US" altLang="zh-CN" sz="4000" b="1" kern="0" smtClean="0">
                <a:solidFill>
                  <a:schemeClr val="bg1"/>
                </a:solidFill>
              </a:rPr>
              <a:t>         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3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4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5</a:t>
            </a:r>
          </a:p>
        </p:txBody>
      </p:sp>
      <p:sp>
        <p:nvSpPr>
          <p:cNvPr id="18437" name="灯片编号占位符 184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pic>
        <p:nvPicPr>
          <p:cNvPr id="3074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87559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302" y="651772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169945"/>
      </p:ext>
    </p:extLst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456586"/>
              </p:ext>
            </p:extLst>
          </p:nvPr>
        </p:nvGraphicFramePr>
        <p:xfrm>
          <a:off x="621624" y="917431"/>
          <a:ext cx="7896518" cy="60672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6518"/>
              </a:tblGrid>
              <a:tr h="600059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4"/>
          <a:stretch>
            <a:fillRect/>
          </a:stretch>
        </p:blipFill>
        <p:spPr>
          <a:xfrm>
            <a:off x="360363" y="4663441"/>
            <a:ext cx="2389102" cy="1800000"/>
          </a:xfrm>
          <a:prstGeom prst="rect">
            <a:avLst/>
          </a:prstGeom>
        </p:spPr>
      </p:pic>
      <p:sp>
        <p:nvSpPr>
          <p:cNvPr id="17" name="灯片编号占位符 1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11560" y="920462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60647"/>
            <a:ext cx="3035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11560" y="1119484"/>
            <a:ext cx="812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smtClean="0"/>
              <a:t>                                                                                                                    </a:t>
            </a:r>
            <a:endParaRPr lang="zh-CN" altLang="en-US" u="sng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68" y="404664"/>
            <a:ext cx="1350000" cy="1800000"/>
          </a:xfrm>
          <a:prstGeom prst="rect">
            <a:avLst/>
          </a:prstGeom>
        </p:spPr>
      </p:pic>
      <p:pic>
        <p:nvPicPr>
          <p:cNvPr id="24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0515600" y="11239500"/>
            <a:ext cx="3302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1937408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重力的由来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4392488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84280" y="5639776"/>
            <a:ext cx="792953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重力正是源自地球对它附近物体的万有引力</a:t>
            </a:r>
            <a:r>
              <a:rPr lang="zh-CN" altLang="en-US" sz="3200" b="1" smtClean="0">
                <a:solidFill>
                  <a:srgbClr val="000000"/>
                </a:solidFill>
                <a:latin typeface="+mn-ea"/>
                <a:ea typeface="+mn-ea"/>
              </a:rPr>
              <a:t>。</a:t>
            </a:r>
            <a:endParaRPr lang="zh-CN" altLang="en-US" sz="3200" b="1">
              <a:solidFill>
                <a:srgbClr val="000000"/>
              </a:solidFill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P111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6704780" y="3096887"/>
            <a:ext cx="1988520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 smtClean="0">
                <a:latin typeface="黑体" pitchFamily="49" charset="-122"/>
                <a:ea typeface="黑体" pitchFamily="49" charset="-122"/>
              </a:rPr>
              <a:t>水总是由高处往低处流</a:t>
            </a:r>
            <a:endParaRPr lang="zh-CN" altLang="en-US" sz="12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" name="Picture 10" descr="投铅球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/>
          <a:stretch>
            <a:fillRect/>
          </a:stretch>
        </p:blipFill>
        <p:spPr>
          <a:xfrm>
            <a:off x="6641430" y="3423633"/>
            <a:ext cx="1880270" cy="18115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326384" y="5235188"/>
            <a:ext cx="2512567" cy="2769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 smtClean="0">
                <a:latin typeface="黑体" pitchFamily="49" charset="-122"/>
                <a:ea typeface="黑体" pitchFamily="49" charset="-122"/>
              </a:rPr>
              <a:t>扔向空中的石块，很快下落到地面</a:t>
            </a:r>
            <a:endParaRPr lang="zh-CN" altLang="en-US" sz="1200" b="1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4780" y="1218874"/>
            <a:ext cx="1755775" cy="1878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5257143" imgH="4105848"/>
        </mc:Choice>
        <mc:Fallback>
          <p:control name="ShockwaveFlash1" r:id="rId2" imgW="5257143" imgH="4105848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1268413"/>
                  <a:ext cx="5257800" cy="4105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6881893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7" y="6483350"/>
            <a:ext cx="9144000" cy="44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重力的定义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、重力的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定义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一切物体在失去支持的时候都要向地面降落</a:t>
            </a:r>
            <a:r>
              <a:rPr lang="en-US" altLang="zh-CN" sz="2800" b="1">
                <a:latin typeface="+mn-ea"/>
                <a:ea typeface="+mn-ea"/>
              </a:rPr>
              <a:t>,</a:t>
            </a:r>
            <a:r>
              <a:rPr lang="zh-CN" altLang="en-US" sz="2800" b="1">
                <a:latin typeface="+mn-ea"/>
                <a:ea typeface="+mn-ea"/>
              </a:rPr>
              <a:t>这是因为地球对它周围的物体有引力</a:t>
            </a:r>
            <a:r>
              <a:rPr lang="en-US" altLang="zh-CN" sz="2800" b="1">
                <a:latin typeface="+mn-ea"/>
                <a:ea typeface="+mn-ea"/>
              </a:rPr>
              <a:t>, </a:t>
            </a:r>
            <a:r>
              <a:rPr lang="zh-CN" altLang="en-US" sz="2800" b="1">
                <a:latin typeface="+mn-ea"/>
                <a:ea typeface="+mn-ea"/>
              </a:rPr>
              <a:t>能把它们拉向地面。</a:t>
            </a:r>
          </a:p>
          <a:p>
            <a:pPr indent="457200"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由于地球对物体的吸引而使物体受到的力叫做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  <a:ea typeface="+mn-ea"/>
              </a:rPr>
              <a:t>重力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、对重力的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理解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 smtClean="0">
                <a:latin typeface="+mn-ea"/>
                <a:ea typeface="+mn-ea"/>
              </a:rPr>
              <a:t>）重力通常用字母</a:t>
            </a:r>
            <a:r>
              <a:rPr lang="en-US" altLang="zh-CN" sz="2800" b="1" smtClean="0">
                <a:solidFill>
                  <a:srgbClr val="FF0000"/>
                </a:solidFill>
                <a:latin typeface="+mn-ea"/>
                <a:ea typeface="+mn-ea"/>
              </a:rPr>
              <a:t>G</a:t>
            </a:r>
            <a:r>
              <a:rPr lang="zh-CN" altLang="en-US" sz="2800" b="1" smtClean="0">
                <a:latin typeface="+mn-ea"/>
                <a:ea typeface="+mn-ea"/>
              </a:rPr>
              <a:t>来表示。</a:t>
            </a:r>
            <a:endParaRPr lang="zh-CN" altLang="en-US" sz="2800" b="1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地面附近的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一切物体</a:t>
            </a:r>
            <a:r>
              <a:rPr lang="zh-CN" altLang="en-US" sz="2800" b="1">
                <a:latin typeface="+mn-ea"/>
                <a:ea typeface="+mn-ea"/>
              </a:rPr>
              <a:t>都受到重力的作用。</a:t>
            </a: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重力的施力物体是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地球</a:t>
            </a:r>
            <a:r>
              <a:rPr lang="zh-CN" altLang="en-US" sz="2800" b="1">
                <a:latin typeface="+mn-ea"/>
                <a:ea typeface="+mn-ea"/>
              </a:rPr>
              <a:t>。 受力物体：地球表面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  附近的一切</a:t>
            </a:r>
            <a:r>
              <a:rPr lang="zh-CN" altLang="en-US" sz="2800" b="1" smtClean="0">
                <a:latin typeface="+mn-ea"/>
                <a:ea typeface="+mn-ea"/>
              </a:rPr>
              <a:t>物体。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P111</a:t>
            </a:r>
          </a:p>
        </p:txBody>
      </p:sp>
    </p:spTree>
    <p:extLst>
      <p:ext uri="{BB962C8B-B14F-4D97-AF65-F5344CB8AC3E}">
        <p14:creationId xmlns:p14="http://schemas.microsoft.com/office/powerpoint/2010/main" val="51104250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重力的大小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504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、对重力的理解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 </a:t>
            </a: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4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重力是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非接触力</a:t>
            </a:r>
            <a:r>
              <a:rPr lang="en-US" altLang="zh-CN" sz="2800" b="1">
                <a:latin typeface="+mn-ea"/>
                <a:ea typeface="+mn-ea"/>
              </a:rPr>
              <a:t>, </a:t>
            </a:r>
            <a:r>
              <a:rPr lang="zh-CN" altLang="en-US" sz="2800" b="1">
                <a:latin typeface="+mn-ea"/>
                <a:ea typeface="+mn-ea"/>
              </a:rPr>
              <a:t>在空中运动或静止的物体，</a:t>
            </a:r>
            <a:r>
              <a:rPr lang="zh-CN" altLang="en-US" sz="2800" b="1" smtClean="0">
                <a:latin typeface="+mn-ea"/>
                <a:ea typeface="+mn-ea"/>
              </a:rPr>
              <a:t>所受</a:t>
            </a:r>
            <a:r>
              <a:rPr lang="zh-CN" altLang="en-US" sz="2800" b="1">
                <a:latin typeface="+mn-ea"/>
                <a:ea typeface="+mn-ea"/>
              </a:rPr>
              <a:t>重力与原来相同。 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5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在空中运动的物体</a:t>
            </a:r>
            <a:r>
              <a:rPr lang="en-US" altLang="zh-CN" sz="2800" b="1">
                <a:latin typeface="+mn-ea"/>
                <a:ea typeface="+mn-ea"/>
              </a:rPr>
              <a:t>,</a:t>
            </a:r>
            <a:r>
              <a:rPr lang="zh-CN" altLang="en-US" sz="2800" b="1">
                <a:latin typeface="+mn-ea"/>
                <a:ea typeface="+mn-ea"/>
              </a:rPr>
              <a:t>若不考虑空气阻力，它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只受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   到重力的作用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6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物体所受重力的大小可以用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弹簧测力计</a:t>
            </a:r>
            <a:r>
              <a:rPr lang="zh-CN" altLang="en-US" sz="2800" b="1">
                <a:latin typeface="+mn-ea"/>
                <a:ea typeface="+mn-ea"/>
              </a:rPr>
              <a:t>来</a:t>
            </a:r>
            <a:r>
              <a:rPr lang="zh-CN" altLang="en-US" sz="2800" b="1" smtClean="0">
                <a:latin typeface="+mn-ea"/>
                <a:ea typeface="+mn-ea"/>
              </a:rPr>
              <a:t>测量。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把</a:t>
            </a:r>
            <a:r>
              <a:rPr lang="zh-CN" altLang="en-US" sz="2400" b="1">
                <a:latin typeface="+mn-ea"/>
                <a:ea typeface="+mn-ea"/>
              </a:rPr>
              <a:t>物体悬挂在竖直的弹簧测力计下端的挂钩上</a:t>
            </a:r>
            <a:r>
              <a:rPr lang="zh-CN" altLang="en-US" sz="2400" b="1" smtClean="0">
                <a:latin typeface="+mn-ea"/>
                <a:ea typeface="+mn-ea"/>
              </a:rPr>
              <a:t>，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当</a:t>
            </a:r>
            <a:r>
              <a:rPr lang="zh-CN" altLang="en-US" sz="2400" b="1">
                <a:latin typeface="+mn-ea"/>
                <a:ea typeface="+mn-ea"/>
              </a:rPr>
              <a:t>测力计和物体都静止时，弹簧测力计的示数</a:t>
            </a:r>
            <a:r>
              <a:rPr lang="zh-CN" altLang="en-US" sz="2400" b="1" smtClean="0">
                <a:latin typeface="+mn-ea"/>
                <a:ea typeface="+mn-ea"/>
              </a:rPr>
              <a:t>就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等于</a:t>
            </a:r>
            <a:r>
              <a:rPr lang="zh-CN" altLang="en-US" sz="2400" b="1">
                <a:latin typeface="+mn-ea"/>
                <a:ea typeface="+mn-ea"/>
              </a:rPr>
              <a:t>物体所受重力的大小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（</a:t>
            </a:r>
            <a:r>
              <a:rPr lang="en-US" altLang="zh-CN" sz="2800" b="1" smtClean="0">
                <a:latin typeface="+mn-ea"/>
                <a:ea typeface="+mn-ea"/>
              </a:rPr>
              <a:t>7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+mn-ea"/>
                <a:ea typeface="+mn-ea"/>
              </a:rPr>
              <a:t>物体所受重力的大小简称为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物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重</a:t>
            </a:r>
            <a:r>
              <a:rPr lang="en-US" altLang="zh-CN" sz="2800" b="1">
                <a:latin typeface="+mn-ea"/>
                <a:ea typeface="+mn-ea"/>
              </a:rPr>
              <a:t> </a:t>
            </a:r>
            <a:r>
              <a:rPr lang="zh-CN" altLang="en-US" sz="2800" b="1">
                <a:latin typeface="+mn-ea"/>
                <a:ea typeface="+mn-ea"/>
              </a:rPr>
              <a:t>。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P111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41788" y="4383474"/>
            <a:ext cx="1535140" cy="1688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29411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物重与质量的关系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实验探究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探究物重与物体质量的关系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实验器材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弹簧测力计、钩码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实验操作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分别把</a:t>
            </a:r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 smtClean="0">
                <a:latin typeface="+mn-ea"/>
                <a:ea typeface="+mn-ea"/>
              </a:rPr>
              <a:t>只、</a:t>
            </a: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 smtClean="0">
                <a:latin typeface="+mn-ea"/>
                <a:ea typeface="+mn-ea"/>
              </a:rPr>
              <a:t>只、</a:t>
            </a: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只</a:t>
            </a:r>
            <a:r>
              <a:rPr lang="en-US" altLang="zh-CN" sz="2800" b="1" smtClean="0">
                <a:latin typeface="+mn-ea"/>
                <a:ea typeface="+mn-ea"/>
              </a:rPr>
              <a:t>……6</a:t>
            </a:r>
            <a:r>
              <a:rPr lang="zh-CN" altLang="en-US" sz="2800" b="1" smtClean="0">
                <a:latin typeface="+mn-ea"/>
                <a:ea typeface="+mn-ea"/>
              </a:rPr>
              <a:t>只钩码在弹簧测力计下，记下弹簧测力计每一次的示数，并填在下表中。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P112</a:t>
            </a:r>
          </a:p>
        </p:txBody>
      </p:sp>
      <p:pic>
        <p:nvPicPr>
          <p:cNvPr id="13" name="Picture 6" descr="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821864" y="3145770"/>
            <a:ext cx="711039" cy="2364904"/>
          </a:xfrm>
          <a:prstGeom prst="rect">
            <a:avLst/>
          </a:prstGeom>
          <a:noFill/>
        </p:spPr>
      </p:pic>
      <p:pic>
        <p:nvPicPr>
          <p:cNvPr id="14" name="Picture 7" descr="4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498019" y="3300799"/>
            <a:ext cx="628681" cy="2690582"/>
          </a:xfrm>
          <a:prstGeom prst="rect">
            <a:avLst/>
          </a:prstGeom>
          <a:noFill/>
        </p:spPr>
      </p:pic>
      <p:pic>
        <p:nvPicPr>
          <p:cNvPr id="17" name="Picture 8" descr="5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8075764" y="3277152"/>
            <a:ext cx="616731" cy="3099799"/>
          </a:xfrm>
          <a:prstGeom prst="rect">
            <a:avLst/>
          </a:prstGeom>
          <a:noFill/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590254"/>
              </p:ext>
            </p:extLst>
          </p:nvPr>
        </p:nvGraphicFramePr>
        <p:xfrm>
          <a:off x="490783" y="3750239"/>
          <a:ext cx="6385473" cy="2595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718"/>
                <a:gridCol w="1165860"/>
                <a:gridCol w="1106805"/>
                <a:gridCol w="319809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mtClean="0"/>
                        <a:t>钩码数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质量</a:t>
                      </a:r>
                      <a:r>
                        <a:rPr lang="en-US" altLang="zh-CN" smtClean="0"/>
                        <a:t>m/kg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物重</a:t>
                      </a:r>
                      <a:r>
                        <a:rPr lang="en-US" altLang="zh-CN" smtClean="0"/>
                        <a:t>G</a:t>
                      </a:r>
                      <a:r>
                        <a:rPr lang="zh-CN" altLang="en-US" baseline="0" smtClean="0"/>
                        <a:t> </a:t>
                      </a:r>
                      <a:r>
                        <a:rPr lang="en-US" altLang="zh-CN" baseline="0" smtClean="0"/>
                        <a:t>/N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mtClean="0"/>
                        <a:t>物重跟质量的比值</a:t>
                      </a:r>
                      <a:r>
                        <a:rPr lang="en-US" altLang="zh-CN" smtClean="0">
                          <a:latin typeface="Times New Roman" pitchFamily="18" charset="0"/>
                          <a:cs typeface="Times New Roman" pitchFamily="18" charset="0"/>
                        </a:rPr>
                        <a:t>G/m   N</a:t>
                      </a:r>
                      <a:r>
                        <a:rPr lang="en-US" altLang="zh-CN" baseline="0" smtClean="0">
                          <a:latin typeface="Times New Roman" pitchFamily="18" charset="0"/>
                          <a:cs typeface="Times New Roman" pitchFamily="18" charset="0"/>
                        </a:rPr>
                        <a:t>•kg</a:t>
                      </a:r>
                      <a:r>
                        <a:rPr lang="en-US" altLang="zh-CN" baseline="30000" smtClean="0"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lang="zh-CN" altLang="en-US" baseline="30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0.05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2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0.10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0.15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4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0.20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0.25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0.30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2662758" y="4097389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0.49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0" name="Rectangle 40"/>
          <p:cNvSpPr>
            <a:spLocks noChangeArrowheads="1"/>
          </p:cNvSpPr>
          <p:nvPr/>
        </p:nvSpPr>
        <p:spPr bwMode="auto">
          <a:xfrm>
            <a:off x="2679555" y="4415257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0.98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1" name="Rectangle 40"/>
          <p:cNvSpPr>
            <a:spLocks noChangeArrowheads="1"/>
          </p:cNvSpPr>
          <p:nvPr/>
        </p:nvSpPr>
        <p:spPr bwMode="auto">
          <a:xfrm>
            <a:off x="2699792" y="4827051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1.47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2662759" y="5209331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1.96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3" name="Rectangle 40"/>
          <p:cNvSpPr>
            <a:spLocks noChangeArrowheads="1"/>
          </p:cNvSpPr>
          <p:nvPr/>
        </p:nvSpPr>
        <p:spPr bwMode="auto">
          <a:xfrm>
            <a:off x="4139952" y="4132584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4" name="Rectangle 40"/>
          <p:cNvSpPr>
            <a:spLocks noChangeArrowheads="1"/>
          </p:cNvSpPr>
          <p:nvPr/>
        </p:nvSpPr>
        <p:spPr bwMode="auto">
          <a:xfrm>
            <a:off x="4139952" y="4434209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5" name="Rectangle 40"/>
          <p:cNvSpPr>
            <a:spLocks noChangeArrowheads="1"/>
          </p:cNvSpPr>
          <p:nvPr/>
        </p:nvSpPr>
        <p:spPr bwMode="auto">
          <a:xfrm>
            <a:off x="4139952" y="4827051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4175223" y="5205775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2662756" y="5595485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2.45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8" name="Rectangle 40"/>
          <p:cNvSpPr>
            <a:spLocks noChangeArrowheads="1"/>
          </p:cNvSpPr>
          <p:nvPr/>
        </p:nvSpPr>
        <p:spPr bwMode="auto">
          <a:xfrm>
            <a:off x="2662757" y="5911119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2.94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29" name="Rectangle 40"/>
          <p:cNvSpPr>
            <a:spLocks noChangeArrowheads="1"/>
          </p:cNvSpPr>
          <p:nvPr/>
        </p:nvSpPr>
        <p:spPr bwMode="auto">
          <a:xfrm>
            <a:off x="4175223" y="5560979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  <p:sp>
        <p:nvSpPr>
          <p:cNvPr id="30" name="Rectangle 40"/>
          <p:cNvSpPr>
            <a:spLocks noChangeArrowheads="1"/>
          </p:cNvSpPr>
          <p:nvPr/>
        </p:nvSpPr>
        <p:spPr bwMode="auto">
          <a:xfrm>
            <a:off x="4195317" y="5911118"/>
            <a:ext cx="973137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FF0000"/>
                </a:solidFill>
                <a:ea typeface="黑体" pitchFamily="49" charset="-122"/>
              </a:rPr>
              <a:t>9. 8</a:t>
            </a:r>
            <a:endParaRPr lang="en-US" altLang="zh-CN" sz="2400" b="1">
              <a:solidFill>
                <a:srgbClr val="0000FF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547731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1"/>
      <p:bldP spid="21" grpId="2"/>
      <p:bldP spid="22" grpId="3"/>
      <p:bldP spid="23" grpId="4"/>
      <p:bldP spid="24" grpId="5"/>
      <p:bldP spid="25" grpId="6"/>
      <p:bldP spid="26" grpId="7"/>
      <p:bldP spid="27" grpId="8"/>
      <p:bldP spid="28" grpId="9"/>
      <p:bldP spid="29" grpId="10"/>
      <p:bldP spid="30" grpId="1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物重与质量的关系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P112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651476" y="1192229"/>
            <a:ext cx="6934200" cy="4227513"/>
            <a:chOff x="0" y="0"/>
            <a:chExt cx="4368" cy="2663"/>
          </a:xfrm>
        </p:grpSpPr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8" y="0"/>
              <a:ext cx="3120" cy="2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404" cy="2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r>
                <a:rPr lang="zh-CN" sz="3000" b="1">
                  <a:latin typeface="Tahoma" pitchFamily="34" charset="0"/>
                  <a:ea typeface="隶书" pitchFamily="49" charset="-122"/>
                </a:rPr>
                <a:t>重力与质量关系图象</a:t>
              </a:r>
            </a:p>
          </p:txBody>
        </p:sp>
      </p:grp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510506" y="5473717"/>
            <a:ext cx="828226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【</a:t>
            </a:r>
            <a:r>
              <a:rPr lang="zh-CN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结论</a:t>
            </a:r>
            <a:r>
              <a:rPr lang="en-US" altLang="zh-CN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】</a:t>
            </a:r>
            <a:r>
              <a:rPr lang="zh-CN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zh-CN" sz="28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物体所受的重力跟它的质量</a:t>
            </a:r>
            <a:r>
              <a:rPr lang="zh-CN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成正比</a:t>
            </a:r>
            <a:r>
              <a:rPr lang="zh-CN" altLang="en-US" sz="2800" b="1" smtClean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，其比值是定值，约等于</a:t>
            </a:r>
            <a:r>
              <a:rPr lang="en-US" altLang="zh-CN" sz="2800" b="1" smtClean="0">
                <a:solidFill>
                  <a:srgbClr val="CC000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9.8N/kg </a:t>
            </a:r>
            <a:r>
              <a:rPr lang="zh-CN" altLang="en-US" sz="2800" b="1" smtClean="0">
                <a:solidFill>
                  <a:srgbClr val="CC000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。</a:t>
            </a:r>
            <a:endParaRPr lang="zh-CN" sz="2800" b="1">
              <a:solidFill>
                <a:srgbClr val="CC000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  <p:sp>
        <p:nvSpPr>
          <p:cNvPr id="19" name="Oval 27"/>
          <p:cNvSpPr>
            <a:spLocks noChangeArrowheads="1"/>
          </p:cNvSpPr>
          <p:nvPr/>
        </p:nvSpPr>
        <p:spPr bwMode="auto">
          <a:xfrm>
            <a:off x="3164690" y="4685133"/>
            <a:ext cx="8255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28"/>
          <p:cNvSpPr>
            <a:spLocks noChangeArrowheads="1"/>
          </p:cNvSpPr>
          <p:nvPr/>
        </p:nvSpPr>
        <p:spPr bwMode="auto">
          <a:xfrm>
            <a:off x="3585176" y="4316429"/>
            <a:ext cx="7620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9"/>
          <p:cNvSpPr>
            <a:spLocks noChangeArrowheads="1"/>
          </p:cNvSpPr>
          <p:nvPr/>
        </p:nvSpPr>
        <p:spPr bwMode="auto">
          <a:xfrm>
            <a:off x="4423377" y="3576635"/>
            <a:ext cx="7620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" name="Group 32"/>
          <p:cNvGrpSpPr/>
          <p:nvPr/>
        </p:nvGrpSpPr>
        <p:grpSpPr>
          <a:xfrm>
            <a:off x="2478689" y="1884379"/>
            <a:ext cx="4192588" cy="3636963"/>
            <a:chOff x="191" y="4"/>
            <a:chExt cx="2641" cy="2291"/>
          </a:xfrm>
        </p:grpSpPr>
        <p:sp>
          <p:nvSpPr>
            <p:cNvPr id="25" name="Text Box 33"/>
            <p:cNvSpPr txBox="1">
              <a:spLocks noChangeArrowheads="1"/>
            </p:cNvSpPr>
            <p:nvPr/>
          </p:nvSpPr>
          <p:spPr bwMode="auto">
            <a:xfrm>
              <a:off x="672" y="2034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0.10</a:t>
              </a:r>
            </a:p>
          </p:txBody>
        </p:sp>
        <p:sp>
          <p:nvSpPr>
            <p:cNvPr id="26" name="Text Box 34"/>
            <p:cNvSpPr txBox="1">
              <a:spLocks noChangeArrowheads="1"/>
            </p:cNvSpPr>
            <p:nvPr/>
          </p:nvSpPr>
          <p:spPr bwMode="auto">
            <a:xfrm>
              <a:off x="1248" y="2064"/>
              <a:ext cx="43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0.20</a:t>
              </a:r>
            </a:p>
          </p:txBody>
        </p:sp>
        <p:sp>
          <p:nvSpPr>
            <p:cNvPr id="27" name="Text Box 35"/>
            <p:cNvSpPr txBox="1">
              <a:spLocks noChangeArrowheads="1"/>
            </p:cNvSpPr>
            <p:nvPr/>
          </p:nvSpPr>
          <p:spPr bwMode="auto">
            <a:xfrm>
              <a:off x="1728" y="2064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0.30</a:t>
              </a:r>
            </a:p>
          </p:txBody>
        </p:sp>
        <p:sp>
          <p:nvSpPr>
            <p:cNvPr id="28" name="Text Box 36"/>
            <p:cNvSpPr txBox="1">
              <a:spLocks noChangeArrowheads="1"/>
            </p:cNvSpPr>
            <p:nvPr/>
          </p:nvSpPr>
          <p:spPr bwMode="auto">
            <a:xfrm>
              <a:off x="2256" y="2064"/>
              <a:ext cx="5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0.40</a:t>
              </a:r>
            </a:p>
          </p:txBody>
        </p:sp>
        <p:sp>
          <p:nvSpPr>
            <p:cNvPr id="29" name="Text Box 37"/>
            <p:cNvSpPr txBox="1">
              <a:spLocks noChangeArrowheads="1"/>
            </p:cNvSpPr>
            <p:nvPr/>
          </p:nvSpPr>
          <p:spPr bwMode="auto">
            <a:xfrm>
              <a:off x="191" y="1444"/>
              <a:ext cx="43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1</a:t>
              </a:r>
            </a:p>
          </p:txBody>
        </p:sp>
        <p:sp>
          <p:nvSpPr>
            <p:cNvPr id="30" name="Text Box 38"/>
            <p:cNvSpPr txBox="1">
              <a:spLocks noChangeArrowheads="1"/>
            </p:cNvSpPr>
            <p:nvPr/>
          </p:nvSpPr>
          <p:spPr bwMode="auto">
            <a:xfrm>
              <a:off x="191" y="949"/>
              <a:ext cx="43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2</a:t>
              </a:r>
            </a:p>
          </p:txBody>
        </p:sp>
        <p:sp>
          <p:nvSpPr>
            <p:cNvPr id="31" name="Text Box 39"/>
            <p:cNvSpPr txBox="1">
              <a:spLocks noChangeArrowheads="1"/>
            </p:cNvSpPr>
            <p:nvPr/>
          </p:nvSpPr>
          <p:spPr bwMode="auto">
            <a:xfrm>
              <a:off x="191" y="484"/>
              <a:ext cx="43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3</a:t>
              </a:r>
            </a:p>
          </p:txBody>
        </p:sp>
        <p:sp>
          <p:nvSpPr>
            <p:cNvPr id="32" name="Text Box 40"/>
            <p:cNvSpPr txBox="1">
              <a:spLocks noChangeArrowheads="1"/>
            </p:cNvSpPr>
            <p:nvPr/>
          </p:nvSpPr>
          <p:spPr bwMode="auto">
            <a:xfrm>
              <a:off x="195" y="4"/>
              <a:ext cx="4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/>
                <a:t>4</a:t>
              </a:r>
            </a:p>
          </p:txBody>
        </p:sp>
      </p:grpSp>
      <p:sp>
        <p:nvSpPr>
          <p:cNvPr id="33" name="Line 41"/>
          <p:cNvSpPr>
            <a:spLocks noChangeShapeType="1"/>
          </p:cNvSpPr>
          <p:nvPr/>
        </p:nvSpPr>
        <p:spPr bwMode="auto">
          <a:xfrm flipV="1">
            <a:off x="2785076" y="2106140"/>
            <a:ext cx="3429001" cy="2994006"/>
          </a:xfrm>
          <a:prstGeom prst="line">
            <a:avLst/>
          </a:prstGeom>
          <a:noFill/>
          <a:ln w="31750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Oval 27"/>
          <p:cNvSpPr>
            <a:spLocks noChangeArrowheads="1"/>
          </p:cNvSpPr>
          <p:nvPr/>
        </p:nvSpPr>
        <p:spPr bwMode="auto">
          <a:xfrm>
            <a:off x="4004277" y="3965053"/>
            <a:ext cx="8255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Oval 31"/>
          <p:cNvSpPr>
            <a:spLocks noChangeArrowheads="1"/>
          </p:cNvSpPr>
          <p:nvPr/>
        </p:nvSpPr>
        <p:spPr bwMode="auto">
          <a:xfrm>
            <a:off x="4842477" y="3214777"/>
            <a:ext cx="7620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Oval 31"/>
          <p:cNvSpPr>
            <a:spLocks noChangeArrowheads="1"/>
          </p:cNvSpPr>
          <p:nvPr/>
        </p:nvSpPr>
        <p:spPr bwMode="auto">
          <a:xfrm>
            <a:off x="5261577" y="2829735"/>
            <a:ext cx="76200" cy="76200"/>
          </a:xfrm>
          <a:prstGeom prst="ellipse">
            <a:avLst/>
          </a:prstGeom>
          <a:solidFill>
            <a:srgbClr val="CC0000"/>
          </a:solidFill>
          <a:ln w="952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0" y="4801342"/>
            <a:ext cx="726539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12983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 animBg="1"/>
      <p:bldP spid="20" grpId="2" animBg="1"/>
      <p:bldP spid="21" grpId="3" animBg="1"/>
      <p:bldP spid="33" grpId="4" animBg="1"/>
      <p:bldP spid="56" grpId="5" animBg="1"/>
      <p:bldP spid="57" grpId="6" animBg="1"/>
      <p:bldP spid="58" grpId="7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>
                <a:latin typeface="+mn-ea"/>
                <a:ea typeface="+mn-ea"/>
              </a:rPr>
              <a:pPr>
                <a:defRPr/>
              </a:pPr>
              <a:t>7</a:t>
            </a:fld>
            <a:endParaRPr lang="zh-CN" altLang="en-US">
              <a:latin typeface="+mn-ea"/>
              <a:ea typeface="+mn-ea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>
                <a:latin typeface="+mn-ea"/>
                <a:ea typeface="+mn-ea"/>
              </a:rPr>
              <a:pPr>
                <a:defRPr/>
              </a:pPr>
              <a:t>7</a:t>
            </a:fld>
            <a:endParaRPr lang="zh-CN" altLang="en-US">
              <a:latin typeface="+mn-ea"/>
              <a:ea typeface="+mn-ea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物重与质量的关系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对实验结论的进一步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理解：</a:t>
            </a:r>
            <a:endParaRPr lang="zh-CN" altLang="en-US" sz="2800" b="1">
              <a:solidFill>
                <a:srgbClr val="0000CC"/>
              </a:solidFill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P113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745961" y="6382544"/>
            <a:ext cx="25146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800">
                <a:solidFill>
                  <a:srgbClr val="FFFFFF"/>
                </a:solidFill>
                <a:latin typeface="+mn-ea"/>
                <a:ea typeface="+mn-ea"/>
              </a:rPr>
              <a:t>洪山嘴中学詹振亚 </a:t>
            </a:r>
          </a:p>
        </p:txBody>
      </p:sp>
      <p:grpSp>
        <p:nvGrpSpPr>
          <p:cNvPr id="17" name="Group 4"/>
          <p:cNvGrpSpPr/>
          <p:nvPr/>
        </p:nvGrpSpPr>
        <p:grpSpPr>
          <a:xfrm>
            <a:off x="1340774" y="519907"/>
            <a:ext cx="6376987" cy="450850"/>
            <a:chOff x="0" y="0"/>
            <a:chExt cx="3648" cy="284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281" y="111"/>
              <a:ext cx="208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1200">
                <a:solidFill>
                  <a:srgbClr val="53A9FF"/>
                </a:solidFill>
                <a:latin typeface="宋体" pitchFamily="2" charset="-122"/>
              </a:endParaRPr>
            </a:p>
          </p:txBody>
        </p: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364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E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zh-CN" altLang="zh-CN" sz="2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endParaRPr>
            </a:p>
          </p:txBody>
        </p:sp>
      </p:grp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93086" y="6836569"/>
            <a:ext cx="33115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200">
              <a:solidFill>
                <a:srgbClr val="53A9FF"/>
              </a:solidFill>
              <a:latin typeface="宋体" pitchFamily="2" charset="-122"/>
            </a:endParaRPr>
          </a:p>
        </p:txBody>
      </p:sp>
      <p:graphicFrame>
        <p:nvGraphicFramePr>
          <p:cNvPr id="21" name="Group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40320"/>
              </p:ext>
            </p:extLst>
          </p:nvPr>
        </p:nvGraphicFramePr>
        <p:xfrm>
          <a:off x="802611" y="1724544"/>
          <a:ext cx="6915150" cy="569913"/>
        </p:xfrm>
        <a:graphic>
          <a:graphicData uri="http://schemas.openxmlformats.org/drawingml/2006/table">
            <a:tbl>
              <a:tblPr/>
              <a:tblGrid>
                <a:gridCol w="6915150"/>
              </a:tblGrid>
              <a:tr h="569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①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物体受到的重力跟它的质量成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正比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。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411376"/>
              </p:ext>
            </p:extLst>
          </p:nvPr>
        </p:nvGraphicFramePr>
        <p:xfrm>
          <a:off x="804199" y="2148682"/>
          <a:ext cx="7446962" cy="1005840"/>
        </p:xfrm>
        <a:graphic>
          <a:graphicData uri="http://schemas.openxmlformats.org/drawingml/2006/table">
            <a:tbl>
              <a:tblPr/>
              <a:tblGrid>
                <a:gridCol w="7446962"/>
              </a:tblGrid>
              <a:tr h="9922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②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重力跟质量的比值是个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定值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，为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9.8N/kg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。这个定值用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g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表示，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g= 9.8N/kg 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150492"/>
              </p:ext>
            </p:extLst>
          </p:nvPr>
        </p:nvGraphicFramePr>
        <p:xfrm>
          <a:off x="808961" y="4149081"/>
          <a:ext cx="7416800" cy="599927"/>
        </p:xfrm>
        <a:graphic>
          <a:graphicData uri="http://schemas.openxmlformats.org/drawingml/2006/table">
            <a:tbl>
              <a:tblPr/>
              <a:tblGrid>
                <a:gridCol w="7416800"/>
              </a:tblGrid>
              <a:tr h="599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③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物体受到的重力跟它的质量的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关系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为：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071032"/>
              </p:ext>
            </p:extLst>
          </p:nvPr>
        </p:nvGraphicFramePr>
        <p:xfrm>
          <a:off x="783560" y="5544344"/>
          <a:ext cx="7793367" cy="1006475"/>
        </p:xfrm>
        <a:graphic>
          <a:graphicData uri="http://schemas.openxmlformats.org/drawingml/2006/table">
            <a:tbl>
              <a:tblPr/>
              <a:tblGrid>
                <a:gridCol w="7793367"/>
              </a:tblGrid>
              <a:tr h="1006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【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说明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】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：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m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单位用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kg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，重力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G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的单位才是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N, 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粗略计算可取值为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g= 10N/kg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pitchFamily="2" charset="-122"/>
                        </a:rPr>
                        <a:t>。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6" name="Group 33"/>
          <p:cNvGrpSpPr/>
          <p:nvPr/>
        </p:nvGrpSpPr>
        <p:grpSpPr>
          <a:xfrm>
            <a:off x="1367761" y="4655344"/>
            <a:ext cx="5130800" cy="935038"/>
            <a:chOff x="0" y="0"/>
            <a:chExt cx="3232" cy="589"/>
          </a:xfrm>
        </p:grpSpPr>
        <p:sp>
          <p:nvSpPr>
            <p:cNvPr id="27" name="Text Box 34" descr="纸袋"/>
            <p:cNvSpPr txBox="1">
              <a:spLocks noChangeArrowheads="1"/>
            </p:cNvSpPr>
            <p:nvPr/>
          </p:nvSpPr>
          <p:spPr bwMode="auto">
            <a:xfrm>
              <a:off x="1120" y="104"/>
              <a:ext cx="211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tile tx="0" ty="0" sx="100000" sy="100000" flip="none" algn="tl"/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>
                <a:spcBef>
                  <a:spcPct val="50000"/>
                </a:spcBef>
              </a:pPr>
              <a:r>
                <a:rPr lang="zh-CN" sz="24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或      </a:t>
              </a:r>
              <a:r>
                <a:rPr 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 </a:t>
              </a:r>
              <a:r>
                <a:rPr lang="zh-CN" alt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G</a:t>
              </a:r>
              <a:r>
                <a:rPr 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＝</a:t>
              </a:r>
              <a:r>
                <a:rPr lang="zh-CN" alt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mg</a:t>
              </a:r>
            </a:p>
          </p:txBody>
        </p:sp>
        <p:grpSp>
          <p:nvGrpSpPr>
            <p:cNvPr id="28" name="Group 35"/>
            <p:cNvGrpSpPr/>
            <p:nvPr/>
          </p:nvGrpSpPr>
          <p:grpSpPr>
            <a:xfrm>
              <a:off x="0" y="0"/>
              <a:ext cx="1024" cy="589"/>
              <a:chOff x="0" y="0"/>
              <a:chExt cx="1024" cy="589"/>
            </a:xfrm>
          </p:grpSpPr>
          <p:sp>
            <p:nvSpPr>
              <p:cNvPr id="29" name="Line 36"/>
              <p:cNvSpPr>
                <a:spLocks noChangeShapeType="1"/>
              </p:cNvSpPr>
              <p:nvPr/>
            </p:nvSpPr>
            <p:spPr bwMode="auto">
              <a:xfrm>
                <a:off x="64" y="320"/>
                <a:ext cx="336" cy="0"/>
              </a:xfrm>
              <a:prstGeom prst="line">
                <a:avLst/>
              </a:prstGeom>
              <a:noFill/>
              <a:ln w="28575" cmpd="sng">
                <a:solidFill>
                  <a:srgbClr val="0000EA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Times New Roman" pitchFamily="18" charset="0"/>
                  <a:ea typeface="+mn-ea"/>
                  <a:cs typeface="Times New Roman" pitchFamily="18" charset="0"/>
                </a:endParaRPr>
              </a:p>
            </p:txBody>
          </p:sp>
          <p:sp>
            <p:nvSpPr>
              <p:cNvPr id="30" name="Text Box 37" descr="纸袋"/>
              <p:cNvSpPr txBox="1">
                <a:spLocks noChangeArrowheads="1"/>
              </p:cNvSpPr>
              <p:nvPr/>
            </p:nvSpPr>
            <p:spPr bwMode="auto">
              <a:xfrm>
                <a:off x="16" y="224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zh-CN" sz="32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rPr>
                  <a:t>m</a:t>
                </a:r>
              </a:p>
            </p:txBody>
          </p:sp>
          <p:sp>
            <p:nvSpPr>
              <p:cNvPr id="32" name="Text Box 39" descr="纸袋"/>
              <p:cNvSpPr txBox="1">
                <a:spLocks noChangeArrowheads="1"/>
              </p:cNvSpPr>
              <p:nvPr/>
            </p:nvSpPr>
            <p:spPr bwMode="auto">
              <a:xfrm>
                <a:off x="256" y="128"/>
                <a:ext cx="768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sz="32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rPr>
                  <a:t>＝</a:t>
                </a:r>
                <a:r>
                  <a:rPr lang="zh-CN" altLang="zh-CN" sz="32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rPr>
                  <a:t>g</a:t>
                </a:r>
              </a:p>
            </p:txBody>
          </p:sp>
          <p:sp>
            <p:nvSpPr>
              <p:cNvPr id="31" name="Text Box 38" descr="纸袋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32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blipFill dpi="0" rotWithShape="0">
                      <a:blip/>
                      <a:srcRect/>
                      <a:tile tx="0" ty="0" sx="100000" sy="100000" flip="none" algn="tl"/>
                    </a:blip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68686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zh-CN" sz="3200" b="1"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rPr>
                  <a:t>G</a:t>
                </a: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869527" y="3140968"/>
            <a:ext cx="7461085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g表示的</a:t>
            </a:r>
            <a:r>
              <a:rPr lang="zh-CN" altLang="zh-CN" sz="24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物理意义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是：质量为1千克的物体，它所</a:t>
            </a:r>
            <a:r>
              <a:rPr lang="zh-CN" altLang="zh-CN" sz="2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受到</a:t>
            </a:r>
            <a:endParaRPr lang="en-US" altLang="zh-CN" sz="2400" b="1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  <a:p>
            <a:pPr lvl="0">
              <a:lnSpc>
                <a:spcPct val="125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 </a:t>
            </a:r>
            <a:r>
              <a:rPr lang="en-US" altLang="zh-CN" sz="2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                                      </a:t>
            </a:r>
            <a:r>
              <a:rPr lang="zh-CN" altLang="zh-CN" sz="2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重力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大小为9.8N。</a:t>
            </a:r>
          </a:p>
        </p:txBody>
      </p:sp>
    </p:spTree>
    <p:extLst>
      <p:ext uri="{BB962C8B-B14F-4D97-AF65-F5344CB8AC3E}">
        <p14:creationId xmlns:p14="http://schemas.microsoft.com/office/powerpoint/2010/main" val="179489635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物重与质量的关系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例题</a:t>
            </a:r>
            <a:r>
              <a:rPr lang="en-US" altLang="zh-CN" sz="2800" b="1" smtClean="0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、</a:t>
            </a:r>
            <a:r>
              <a:rPr lang="zh-CN" altLang="en-US" sz="2800" b="1" smtClean="0">
                <a:latin typeface="+mn-ea"/>
                <a:ea typeface="+mn-ea"/>
              </a:rPr>
              <a:t>张华同学的质量是</a:t>
            </a:r>
            <a:r>
              <a:rPr lang="en-US" altLang="zh-CN" sz="2800" b="1" smtClean="0">
                <a:latin typeface="+mn-ea"/>
                <a:ea typeface="+mn-ea"/>
              </a:rPr>
              <a:t>50 </a:t>
            </a:r>
            <a:r>
              <a:rPr lang="en-US" altLang="zh-CN" sz="2800" b="1" smtClean="0">
                <a:latin typeface="Times New Roman" pitchFamily="18" charset="0"/>
                <a:ea typeface="+mn-ea"/>
                <a:cs typeface="Times New Roman" pitchFamily="18" charset="0"/>
              </a:rPr>
              <a:t>kg</a:t>
            </a:r>
            <a:r>
              <a:rPr lang="zh-CN" altLang="en-US" sz="2800" b="1" smtClean="0">
                <a:latin typeface="+mn-ea"/>
                <a:ea typeface="+mn-ea"/>
              </a:rPr>
              <a:t>，他的体重是多少牛？王芳同学的体重是</a:t>
            </a:r>
            <a:r>
              <a:rPr lang="en-US" altLang="zh-CN" sz="2800" b="1" smtClean="0">
                <a:latin typeface="+mn-ea"/>
                <a:ea typeface="+mn-ea"/>
              </a:rPr>
              <a:t>392N</a:t>
            </a:r>
            <a:r>
              <a:rPr lang="zh-CN" altLang="en-US" sz="2800" b="1" smtClean="0">
                <a:latin typeface="+mn-ea"/>
                <a:ea typeface="+mn-ea"/>
              </a:rPr>
              <a:t>，它的质量是多少千克？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latin typeface="+mn-ea"/>
                <a:ea typeface="+mn-ea"/>
              </a:rPr>
              <a:t>例题</a:t>
            </a:r>
            <a:r>
              <a:rPr lang="en-US" altLang="zh-CN" sz="2800" b="1" smtClean="0">
                <a:latin typeface="+mn-ea"/>
                <a:ea typeface="+mn-ea"/>
              </a:rPr>
              <a:t>2</a:t>
            </a:r>
            <a:r>
              <a:rPr lang="zh-CN" altLang="en-US" sz="2800" b="1" smtClean="0">
                <a:latin typeface="+mn-ea"/>
                <a:ea typeface="+mn-ea"/>
              </a:rPr>
              <a:t>、一</a:t>
            </a:r>
            <a:r>
              <a:rPr lang="zh-CN" altLang="en-US" sz="2800" b="1">
                <a:latin typeface="+mn-ea"/>
                <a:ea typeface="+mn-ea"/>
              </a:rPr>
              <a:t>辆汽车的质量是</a:t>
            </a:r>
            <a:r>
              <a:rPr lang="en-US" altLang="zh-CN" sz="2800" b="1">
                <a:latin typeface="+mn-ea"/>
                <a:ea typeface="+mn-ea"/>
              </a:rPr>
              <a:t>3 t</a:t>
            </a:r>
            <a:r>
              <a:rPr lang="zh-CN" altLang="en-US" sz="2800" b="1">
                <a:latin typeface="+mn-ea"/>
                <a:ea typeface="+mn-ea"/>
              </a:rPr>
              <a:t>，则这辆汽车受到的重力是多少？（</a:t>
            </a:r>
            <a:r>
              <a:rPr lang="en-US" altLang="zh-CN" sz="2800" b="1">
                <a:latin typeface="+mn-ea"/>
                <a:ea typeface="+mn-ea"/>
              </a:rPr>
              <a:t>g=10 </a:t>
            </a:r>
            <a:r>
              <a:rPr lang="en-US" altLang="zh-CN" sz="2800" b="1">
                <a:latin typeface="Times New Roman" pitchFamily="18" charset="0"/>
                <a:ea typeface="+mn-ea"/>
                <a:cs typeface="Times New Roman" pitchFamily="18" charset="0"/>
              </a:rPr>
              <a:t>N/kg</a:t>
            </a:r>
            <a:r>
              <a:rPr lang="zh-CN" altLang="en-US" sz="2800" b="1" smtClean="0">
                <a:latin typeface="+mn-ea"/>
                <a:ea typeface="+mn-ea"/>
              </a:rPr>
              <a:t>）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P113</a:t>
            </a:r>
          </a:p>
        </p:txBody>
      </p:sp>
      <p:sp>
        <p:nvSpPr>
          <p:cNvPr id="13" name="Rectangle 8" descr="纸袋"/>
          <p:cNvSpPr>
            <a:spLocks noChangeArrowheads="1"/>
          </p:cNvSpPr>
          <p:nvPr/>
        </p:nvSpPr>
        <p:spPr bwMode="auto">
          <a:xfrm>
            <a:off x="545927" y="1203325"/>
            <a:ext cx="76200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>
              <a:lnSpc>
                <a:spcPct val="125000"/>
              </a:lnSpc>
            </a:pP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④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补充说明：</a:t>
            </a:r>
            <a:r>
              <a:rPr lang="zh-CN" sz="2400" b="1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不同地方，重力与质量的比值一般不同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，随纬度的增高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值增大，赤道最小，极点最大。</a:t>
            </a: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58627" y="2193925"/>
            <a:ext cx="7683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⑤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使用公式：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 = mg 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进行计算时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</a:t>
            </a:r>
            <a:r>
              <a:rPr 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的单位一定要用</a:t>
            </a:r>
            <a:r>
              <a:rPr lang="zh-CN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kg</a:t>
            </a:r>
          </a:p>
        </p:txBody>
      </p:sp>
    </p:spTree>
    <p:extLst>
      <p:ext uri="{BB962C8B-B14F-4D97-AF65-F5344CB8AC3E}">
        <p14:creationId xmlns:p14="http://schemas.microsoft.com/office/powerpoint/2010/main" val="4009164229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/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什么是重力：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重力的方向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3094" y="1124744"/>
            <a:ext cx="8369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>
                <a:solidFill>
                  <a:srgbClr val="0000CC"/>
                </a:solidFill>
                <a:latin typeface="+mn-ea"/>
                <a:ea typeface="+mn-ea"/>
              </a:rPr>
              <a:t>重力的方向竖直向下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。</a:t>
            </a:r>
            <a:endParaRPr lang="en-US" altLang="zh-CN" sz="32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【</a:t>
            </a:r>
            <a:r>
              <a:rPr lang="zh-CN" altLang="en-US" sz="2800" b="1" smtClean="0">
                <a:latin typeface="+mn-ea"/>
                <a:ea typeface="+mn-ea"/>
              </a:rPr>
              <a:t>说明</a:t>
            </a:r>
            <a:r>
              <a:rPr lang="en-US" altLang="zh-CN" sz="2800" b="1" smtClean="0"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竖直方向就是与水平面垂直的方向。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P114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4695" y="3956012"/>
            <a:ext cx="5016040" cy="2155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99"/>
          <a:stretch>
            <a:fillRect/>
          </a:stretch>
        </p:blipFill>
        <p:spPr bwMode="auto">
          <a:xfrm>
            <a:off x="423094" y="2341975"/>
            <a:ext cx="3861646" cy="199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79" y="1182458"/>
            <a:ext cx="726539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40308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1802</Words>
  <Application>Microsoft Office PowerPoint</Application>
  <PresentationFormat>全屏显示(4:3)</PresentationFormat>
  <Paragraphs>212</Paragraphs>
  <Slides>19</Slides>
  <Notes>18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视点</vt:lpstr>
      <vt:lpstr>第六章  熟悉而陌生的力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熟悉而陌生的力</dc:title>
  <dc:creator>rbm.xkw.com</dc:creator>
  <cp:lastModifiedBy>User</cp:lastModifiedBy>
  <cp:revision>2</cp:revision>
  <cp:lastPrinted>2020-12-23T14:59:39Z</cp:lastPrinted>
  <dcterms:created xsi:type="dcterms:W3CDTF">2020-12-23T14:59:39Z</dcterms:created>
  <dcterms:modified xsi:type="dcterms:W3CDTF">2021-08-23T23:41:07Z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