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activeX/activeX2.xml" ContentType="application/vnd.ms-office.activeX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tags/tag14.xml" ContentType="application/vnd.openxmlformats-officedocument.presentationml.tags+xml"/>
  <Override PartName="/ppt/notesSlides/notesSlide12.xml" ContentType="application/vnd.openxmlformats-officedocument.presentationml.notesSlide+xml"/>
  <Override PartName="/ppt/tags/tag25.xml" ContentType="application/vnd.openxmlformats-officedocument.presentationml.tags+xml"/>
  <Override PartName="/ppt/notesSlides/notesSlide7.xml" ContentType="application/vnd.openxmlformats-officedocument.presentationml.notesSlide+xml"/>
  <Override PartName="/ppt/tags/tag12.xml" ContentType="application/vnd.openxmlformats-officedocument.presentationml.tags+xml"/>
  <Override PartName="/ppt/notesSlides/notesSlide10.xml" ContentType="application/vnd.openxmlformats-officedocument.presentationml.notesSlide+xml"/>
  <Override PartName="/ppt/tags/tag23.xml" ContentType="application/vnd.openxmlformats-officedocument.presentationml.tag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notesSlides/notesSlide5.xml" ContentType="application/vnd.openxmlformats-officedocument.presentationml.notesSlide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Default Extension="bin" ContentType="application/vnd.ms-office.activeX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Default Extension="jpeg" ContentType="image/jpeg"/>
  <Override PartName="/ppt/activeX/activeX1.xml" ContentType="application/vnd.ms-office.activeX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ppt/tags/tag19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tags/tag17.xml" ContentType="application/vnd.openxmlformats-officedocument.presentationml.tags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tags/tag15.xml" ContentType="application/vnd.openxmlformats-officedocument.presentationml.tags+xml"/>
  <Override PartName="/ppt/notesSlides/notesSlide11.xml" ContentType="application/vnd.openxmlformats-officedocument.presentationml.notesSlide+xml"/>
  <Override PartName="/ppt/tags/tag24.xml" ContentType="application/vnd.openxmlformats-officedocument.presentationml.tags+xml"/>
  <Override PartName="/ppt/notesSlides/notesSlide6.xml" ContentType="application/vnd.openxmlformats-officedocument.presentationml.notesSlide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sldIdLst>
    <p:sldId id="303" r:id="rId2"/>
    <p:sldId id="304" r:id="rId3"/>
    <p:sldId id="305" r:id="rId4"/>
    <p:sldId id="321" r:id="rId5"/>
    <p:sldId id="306" r:id="rId6"/>
    <p:sldId id="307" r:id="rId7"/>
    <p:sldId id="308" r:id="rId8"/>
    <p:sldId id="309" r:id="rId9"/>
    <p:sldId id="322" r:id="rId10"/>
    <p:sldId id="323" r:id="rId11"/>
    <p:sldId id="324" r:id="rId12"/>
    <p:sldId id="325" r:id="rId13"/>
    <p:sldId id="326" r:id="rId14"/>
    <p:sldId id="310" r:id="rId15"/>
    <p:sldId id="311" r:id="rId16"/>
    <p:sldId id="312" r:id="rId17"/>
    <p:sldId id="313" r:id="rId18"/>
    <p:sldId id="314" r:id="rId19"/>
    <p:sldId id="315" r:id="rId20"/>
    <p:sldId id="316" r:id="rId21"/>
    <p:sldId id="317" r:id="rId22"/>
    <p:sldId id="318" r:id="rId23"/>
    <p:sldId id="319" r:id="rId24"/>
    <p:sldId id="320" r:id="rId25"/>
  </p:sldIdLst>
  <p:sldSz cx="9144000" cy="6858000" type="screen4x3"/>
  <p:notesSz cx="6858000" cy="9144000"/>
  <p:defaultTextStyle>
    <a:defPPr>
      <a:defRPr lang="zh-CN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59AA4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/>
    <p:restoredTop sz="94660"/>
  </p:normalViewPr>
  <p:slideViewPr>
    <p:cSldViewPr snapToGrid="0" showGuides="1">
      <p:cViewPr varScale="1">
        <p:scale>
          <a:sx n="110" d="100"/>
          <a:sy n="110" d="100"/>
        </p:scale>
        <p:origin x="-330" y="-90"/>
      </p:cViewPr>
      <p:guideLst>
        <p:guide orient="horz" pos="2168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3025" cy="7373302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fontAlgn="base"/>
            <a:fld id="{D2A48B96-639E-45A3-A0BA-2464DFDB1FAA}" type="datetimeFigureOut">
              <a:rPr lang="zh-CN" altLang="en-US" strike="noStrike" noProof="1" smtClean="0">
                <a:latin typeface="Calibri" panose="020F0502020204030204" pitchFamily="34" charset="0"/>
                <a:ea typeface="幼圆" panose="02010509060101010101" pitchFamily="49" charset="-122"/>
                <a:cs typeface="+mn-ea"/>
              </a:rPr>
              <a:pPr fontAlgn="base"/>
              <a:t>2018/8/1</a:t>
            </a:fld>
            <a:endParaRPr lang="zh-CN" altLang="en-US" strike="noStrike" noProof="1" smtClean="0">
              <a:latin typeface="Calibri" panose="020F0502020204030204" pitchFamily="34" charset="0"/>
              <a:ea typeface="幼圆" panose="02010509060101010101" pitchFamily="49" charset="-122"/>
              <a:cs typeface="+mn-ea"/>
            </a:endParaRPr>
          </a:p>
        </p:txBody>
      </p:sp>
      <p:sp>
        <p:nvSpPr>
          <p:cNvPr id="7172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173" name="备注占位符 4"/>
          <p:cNvSpPr>
            <a:spLocks noGrp="1"/>
          </p:cNvSpPr>
          <p:nvPr>
            <p:ph type="body" sz="quarter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 indent="0"/>
            <a:r>
              <a:rPr lang="zh-CN" altLang="en-US"/>
              <a:t>第二级</a:t>
            </a:r>
          </a:p>
          <a:p>
            <a:pPr lvl="2" indent="0"/>
            <a:r>
              <a:rPr lang="zh-CN" altLang="en-US"/>
              <a:t>第三级</a:t>
            </a:r>
          </a:p>
          <a:p>
            <a:pPr lvl="3" indent="0"/>
            <a:r>
              <a:rPr lang="zh-CN" altLang="en-US"/>
              <a:t>第四级</a:t>
            </a:r>
          </a:p>
          <a:p>
            <a:pPr lvl="4" indent="0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fontAlgn="base"/>
            <a:fld id="{A6837353-30EB-4A48-80EB-173D804AEFBD}" type="slidenum">
              <a:rPr lang="zh-CN" altLang="en-US" strike="noStrike" noProof="1" smtClean="0">
                <a:latin typeface="Calibri" panose="020F0502020204030204" pitchFamily="34" charset="0"/>
                <a:ea typeface="幼圆" panose="02010509060101010101" pitchFamily="49" charset="-122"/>
                <a:cs typeface="+mn-ea"/>
              </a:rPr>
              <a:pPr fontAlgn="base"/>
              <a:t>‹#›</a:t>
            </a:fld>
            <a:endParaRPr lang="zh-CN" altLang="en-US" strike="noStrike" noProof="1"/>
          </a:p>
        </p:txBody>
      </p:sp>
    </p:spTree>
    <p:extLst>
      <p:ext uri="{BB962C8B-B14F-4D97-AF65-F5344CB8AC3E}">
        <p14:creationId xmlns:p14="http://schemas.microsoft.com/office/powerpoint/2010/main" xmlns="" val="333489245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53232-1D64-4F8F-824B-89F321C29914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53232-1D64-4F8F-824B-89F321C29914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53232-1D64-4F8F-824B-89F321C29914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53232-1D64-4F8F-824B-89F321C29914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53232-1D64-4F8F-824B-89F321C29914}" type="slidenum">
              <a:rPr lang="zh-CN" altLang="en-US" smtClean="0"/>
              <a:pPr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53232-1D64-4F8F-824B-89F321C29914}" type="slidenum">
              <a:rPr lang="zh-CN" altLang="en-US" smtClean="0"/>
              <a:pPr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53232-1D64-4F8F-824B-89F321C29914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53232-1D64-4F8F-824B-89F321C29914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53232-1D64-4F8F-824B-89F321C29914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53232-1D64-4F8F-824B-89F321C29914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53232-1D64-4F8F-824B-89F321C29914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53232-1D64-4F8F-824B-89F321C29914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53232-1D64-4F8F-824B-89F321C29914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53232-1D64-4F8F-824B-89F321C29914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E528DE8F-8DB5-4710-82E5-6DACE62778C2}" type="datetimeFigureOut">
              <a:rPr lang="zh-CN" altLang="en-US" smtClean="0"/>
              <a:pPr/>
              <a:t>2018/8/1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7A644B83-115B-4054-AC02-DC44F3D2F9C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8DE8F-8DB5-4710-82E5-6DACE62778C2}" type="datetimeFigureOut">
              <a:rPr lang="zh-CN" altLang="en-US" smtClean="0"/>
              <a:pPr/>
              <a:t>2018/8/1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44B83-115B-4054-AC02-DC44F3D2F9C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8DE8F-8DB5-4710-82E5-6DACE62778C2}" type="datetimeFigureOut">
              <a:rPr lang="zh-CN" altLang="en-US" smtClean="0"/>
              <a:pPr/>
              <a:t>2018/8/1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44B83-115B-4054-AC02-DC44F3D2F9C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8DE8F-8DB5-4710-82E5-6DACE62778C2}" type="datetimeFigureOut">
              <a:rPr lang="zh-CN" altLang="en-US" smtClean="0"/>
              <a:pPr/>
              <a:t>2018/8/1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44B83-115B-4054-AC02-DC44F3D2F9C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01407" y="228818"/>
            <a:ext cx="8541186" cy="1142456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01407" y="1600092"/>
            <a:ext cx="8541186" cy="449954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buClrTx/>
            </a:pPr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buClrTx/>
            </a:pP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ClrTx/>
            </a:pPr>
            <a:fld id="{9A0DB2DC-4C9A-4742-B13C-FB6460FD3503}" type="slidenum">
              <a:rPr lang="zh-CN" altLang="en-US" dirty="0"/>
              <a:pPr lvl="0">
                <a:buClrTx/>
              </a:pPr>
              <a:t>‹#›</a:t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1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301407" y="228818"/>
            <a:ext cx="8541186" cy="587081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buClrTx/>
            </a:pPr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buClrTx/>
            </a:pP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ClrTx/>
            </a:pPr>
            <a:fld id="{9A0DB2DC-4C9A-4742-B13C-FB6460FD3503}" type="slidenum">
              <a:rPr lang="zh-CN" altLang="en-US" dirty="0"/>
              <a:pPr lvl="0">
                <a:buClrTx/>
              </a:pPr>
              <a:t>‹#›</a:t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E528DE8F-8DB5-4710-82E5-6DACE62778C2}" type="datetimeFigureOut">
              <a:rPr lang="zh-CN" altLang="en-US" smtClean="0"/>
              <a:pPr/>
              <a:t>2018/8/1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7A644B83-115B-4054-AC02-DC44F3D2F9C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E528DE8F-8DB5-4710-82E5-6DACE62778C2}" type="datetimeFigureOut">
              <a:rPr lang="zh-CN" altLang="en-US" smtClean="0"/>
              <a:pPr/>
              <a:t>2018/8/1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7A644B83-115B-4054-AC02-DC44F3D2F9C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2F5ED-D19D-4097-92A9-D6092B3D6E68}" type="datetimeFigureOut">
              <a:rPr lang="zh-CN" altLang="en-US" smtClean="0"/>
              <a:pPr/>
              <a:t>2018/8/1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AEAA2-D029-4D23-B6D5-DE004B8B3ED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8DE8F-8DB5-4710-82E5-6DACE62778C2}" type="datetimeFigureOut">
              <a:rPr lang="zh-CN" altLang="en-US" smtClean="0"/>
              <a:pPr/>
              <a:t>2018/8/1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44B83-115B-4054-AC02-DC44F3D2F9C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8DE8F-8DB5-4710-82E5-6DACE62778C2}" type="datetimeFigureOut">
              <a:rPr lang="zh-CN" altLang="en-US" smtClean="0"/>
              <a:pPr/>
              <a:t>2018/8/1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44B83-115B-4054-AC02-DC44F3D2F9C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8DE8F-8DB5-4710-82E5-6DACE62778C2}" type="datetimeFigureOut">
              <a:rPr lang="zh-CN" altLang="en-US" smtClean="0"/>
              <a:pPr/>
              <a:t>2018/8/1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44B83-115B-4054-AC02-DC44F3D2F9C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438239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43823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7A644B83-115B-4054-AC02-DC44F3D2F9C8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43823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fld id="{E528DE8F-8DB5-4710-82E5-6DACE62778C2}" type="datetimeFigureOut">
              <a:rPr lang="zh-CN" altLang="en-US" smtClean="0"/>
              <a:pPr/>
              <a:t>2018/8/1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gradFill>
            <a:gsLst>
              <a:gs pos="0">
                <a:schemeClr val="accent1"/>
              </a:gs>
              <a:gs pos="33000">
                <a:schemeClr val="accent2"/>
              </a:gs>
              <a:gs pos="66000">
                <a:schemeClr val="accent3"/>
              </a:gs>
              <a:gs pos="100000">
                <a:schemeClr val="accent4"/>
              </a:gs>
            </a:gsLst>
            <a:lin ang="0" scaled="0"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Wingdings" panose="05000000000000000000" pitchFamily="2" charset="2"/>
        <a:buChar char="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80000"/>
        <a:buFont typeface="Wingdings" panose="05000000000000000000" pitchFamily="2" charset="2"/>
        <a:buChar char="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80000"/>
        <a:buFont typeface="Wingdings" panose="05000000000000000000" pitchFamily="2" charset="2"/>
        <a:buChar char="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80000"/>
        <a:buFont typeface="Wingdings" panose="05000000000000000000" pitchFamily="2" charset="2"/>
        <a:buChar char="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80000"/>
        <a:buFont typeface="Wingdings" panose="05000000000000000000" pitchFamily="2" charset="2"/>
        <a:buChar char="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2.v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1.xml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2.xml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3.xml"/><Relationship Id="rId5" Type="http://schemas.openxmlformats.org/officeDocument/2006/relationships/hyperlink" Target="../../../../../&#25628;/ppt/&#20851;&#20110;&#26230;&#20307;&#30340;&#20004;&#20010;&#21160;&#30011;.swf" TargetMode="External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4.xml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6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2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tags" Target="../tags/tag25.xml"/><Relationship Id="rId7" Type="http://schemas.openxmlformats.org/officeDocument/2006/relationships/image" Target="../media/image15.png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image" Target="../media/image14.png"/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7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8.xml"/><Relationship Id="rId5" Type="http://schemas.openxmlformats.org/officeDocument/2006/relationships/image" Target="../media/image4.jpe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9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0.xml"/><Relationship Id="rId5" Type="http://schemas.openxmlformats.org/officeDocument/2006/relationships/image" Target="../media/image5.jpe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2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4375785" y="2157095"/>
            <a:ext cx="4042410" cy="1557655"/>
          </a:xfr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gradFill>
                  <a:gsLst>
                    <a:gs pos="0">
                      <a:schemeClr val="accent1"/>
                    </a:gs>
                    <a:gs pos="33000">
                      <a:schemeClr val="accent2"/>
                    </a:gs>
                    <a:gs pos="66000">
                      <a:schemeClr val="accent3"/>
                    </a:gs>
                    <a:gs pos="100000">
                      <a:schemeClr val="accent4"/>
                    </a:gs>
                  </a:gsLst>
                  <a:lin ang="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第三章</a:t>
            </a:r>
            <a:br>
              <a:rPr lang="zh-CN" altLang="en-US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</a:br>
            <a:r>
              <a:rPr lang="zh-CN" altLang="en-US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物态变化</a:t>
            </a:r>
            <a:endParaRPr lang="zh-CN" altLang="en-US" b="1" kern="1200" baseline="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pitchFamily="2" charset="-122"/>
              <a:ea typeface="黑体" panose="02010609060101010101" pitchFamily="2" charset="-122"/>
              <a:cs typeface="+mj-cs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491615" y="430530"/>
            <a:ext cx="350202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latin typeface="黑体" panose="02010609060101010101" pitchFamily="2" charset="-122"/>
                <a:ea typeface="黑体" panose="02010609060101010101" pitchFamily="2" charset="-122"/>
              </a:rPr>
              <a:t>八年级物理人教版</a:t>
            </a:r>
            <a:r>
              <a:rPr lang="en-US" altLang="zh-CN" sz="2000">
                <a:latin typeface="黑体" panose="02010609060101010101" pitchFamily="2" charset="-122"/>
                <a:ea typeface="黑体" panose="02010609060101010101" pitchFamily="2" charset="-122"/>
              </a:rPr>
              <a:t>·</a:t>
            </a:r>
            <a:r>
              <a:rPr lang="zh-CN" altLang="en-US" sz="2000">
                <a:latin typeface="黑体" panose="02010609060101010101" pitchFamily="2" charset="-122"/>
                <a:ea typeface="黑体" panose="02010609060101010101" pitchFamily="2" charset="-122"/>
              </a:rPr>
              <a:t>上册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4795520" y="3952240"/>
            <a:ext cx="24466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第</a:t>
            </a:r>
            <a:r>
              <a:rPr lang="en-US" altLang="zh-CN" b="1" dirty="0"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2</a:t>
            </a:r>
            <a:r>
              <a:rPr lang="zh-CN" altLang="en-US" b="1" dirty="0"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节 熔化和凝固</a:t>
            </a:r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5440680" y="5920105"/>
            <a:ext cx="22796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latin typeface="黑体" panose="02010609060101010101" pitchFamily="2" charset="-122"/>
                <a:ea typeface="黑体" panose="02010609060101010101" pitchFamily="2" charset="-122"/>
              </a:rPr>
              <a:t>授课人：</a:t>
            </a:r>
            <a:r>
              <a:rPr lang="en-US" altLang="zh-CN">
                <a:latin typeface="黑体" panose="02010609060101010101" pitchFamily="2" charset="-122"/>
                <a:ea typeface="黑体" panose="02010609060101010101" pitchFamily="2" charset="-122"/>
              </a:rPr>
              <a:t>XXXX</a:t>
            </a: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5448"/>
          <p:cNvGrpSpPr/>
          <p:nvPr/>
        </p:nvGrpSpPr>
        <p:grpSpPr>
          <a:xfrm>
            <a:off x="3216330" y="0"/>
            <a:ext cx="5927670" cy="3656184"/>
            <a:chOff x="384" y="144"/>
            <a:chExt cx="3734" cy="2303"/>
          </a:xfrm>
        </p:grpSpPr>
        <p:grpSp>
          <p:nvGrpSpPr>
            <p:cNvPr id="3" name="组合 15412"/>
            <p:cNvGrpSpPr/>
            <p:nvPr/>
          </p:nvGrpSpPr>
          <p:grpSpPr>
            <a:xfrm>
              <a:off x="384" y="144"/>
              <a:ext cx="3120" cy="2303"/>
              <a:chOff x="3129" y="12885"/>
              <a:chExt cx="5355" cy="3953"/>
            </a:xfrm>
          </p:grpSpPr>
          <p:grpSp>
            <p:nvGrpSpPr>
              <p:cNvPr id="4" name="组合 15413"/>
              <p:cNvGrpSpPr/>
              <p:nvPr/>
            </p:nvGrpSpPr>
            <p:grpSpPr>
              <a:xfrm>
                <a:off x="3129" y="13544"/>
                <a:ext cx="4838" cy="3294"/>
                <a:chOff x="3129" y="10529"/>
                <a:chExt cx="4838" cy="3294"/>
              </a:xfrm>
            </p:grpSpPr>
            <p:sp>
              <p:nvSpPr>
                <p:cNvPr id="15415" name="直接连接符 15414"/>
                <p:cNvSpPr/>
                <p:nvPr/>
              </p:nvSpPr>
              <p:spPr>
                <a:xfrm>
                  <a:off x="3129" y="13493"/>
                  <a:ext cx="4838" cy="1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5416" name="直接连接符 15415"/>
                <p:cNvSpPr/>
                <p:nvPr/>
              </p:nvSpPr>
              <p:spPr>
                <a:xfrm>
                  <a:off x="3129" y="13165"/>
                  <a:ext cx="4838" cy="1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5417" name="直接连接符 15416"/>
                <p:cNvSpPr/>
                <p:nvPr/>
              </p:nvSpPr>
              <p:spPr>
                <a:xfrm>
                  <a:off x="3129" y="12835"/>
                  <a:ext cx="4838" cy="1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5418" name="直接连接符 15417"/>
                <p:cNvSpPr/>
                <p:nvPr/>
              </p:nvSpPr>
              <p:spPr>
                <a:xfrm>
                  <a:off x="3129" y="12506"/>
                  <a:ext cx="4838" cy="1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5419" name="直接连接符 15418"/>
                <p:cNvSpPr/>
                <p:nvPr/>
              </p:nvSpPr>
              <p:spPr>
                <a:xfrm>
                  <a:off x="3129" y="12176"/>
                  <a:ext cx="4838" cy="1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5420" name="直接连接符 15419"/>
                <p:cNvSpPr/>
                <p:nvPr/>
              </p:nvSpPr>
              <p:spPr>
                <a:xfrm>
                  <a:off x="3129" y="11846"/>
                  <a:ext cx="4838" cy="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5421" name="直接连接符 15420"/>
                <p:cNvSpPr/>
                <p:nvPr/>
              </p:nvSpPr>
              <p:spPr>
                <a:xfrm>
                  <a:off x="3129" y="11517"/>
                  <a:ext cx="4838" cy="1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5422" name="直接连接符 15421"/>
                <p:cNvSpPr/>
                <p:nvPr/>
              </p:nvSpPr>
              <p:spPr>
                <a:xfrm>
                  <a:off x="3129" y="11187"/>
                  <a:ext cx="4838" cy="1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5423" name="直接连接符 15422"/>
                <p:cNvSpPr/>
                <p:nvPr/>
              </p:nvSpPr>
              <p:spPr>
                <a:xfrm>
                  <a:off x="3129" y="10858"/>
                  <a:ext cx="4838" cy="1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5424" name="直接连接符 15423"/>
                <p:cNvSpPr/>
                <p:nvPr/>
              </p:nvSpPr>
              <p:spPr>
                <a:xfrm>
                  <a:off x="3129" y="10529"/>
                  <a:ext cx="4837" cy="1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5425" name="直接连接符 15424"/>
                <p:cNvSpPr/>
                <p:nvPr/>
              </p:nvSpPr>
              <p:spPr>
                <a:xfrm>
                  <a:off x="3475" y="10529"/>
                  <a:ext cx="1" cy="3294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5426" name="直接连接符 15425"/>
                <p:cNvSpPr/>
                <p:nvPr/>
              </p:nvSpPr>
              <p:spPr>
                <a:xfrm>
                  <a:off x="3819" y="10530"/>
                  <a:ext cx="1" cy="3293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5427" name="直接连接符 15426"/>
                <p:cNvSpPr/>
                <p:nvPr/>
              </p:nvSpPr>
              <p:spPr>
                <a:xfrm>
                  <a:off x="4165" y="10530"/>
                  <a:ext cx="1" cy="3293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5428" name="直接连接符 15427"/>
                <p:cNvSpPr/>
                <p:nvPr/>
              </p:nvSpPr>
              <p:spPr>
                <a:xfrm>
                  <a:off x="4509" y="10530"/>
                  <a:ext cx="2" cy="3293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5429" name="直接连接符 15428"/>
                <p:cNvSpPr/>
                <p:nvPr/>
              </p:nvSpPr>
              <p:spPr>
                <a:xfrm>
                  <a:off x="4855" y="10530"/>
                  <a:ext cx="2" cy="3293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5430" name="直接连接符 15429"/>
                <p:cNvSpPr/>
                <p:nvPr/>
              </p:nvSpPr>
              <p:spPr>
                <a:xfrm>
                  <a:off x="5200" y="10530"/>
                  <a:ext cx="1" cy="3293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5431" name="直接连接符 15430"/>
                <p:cNvSpPr/>
                <p:nvPr/>
              </p:nvSpPr>
              <p:spPr>
                <a:xfrm>
                  <a:off x="5546" y="10530"/>
                  <a:ext cx="1" cy="3293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5432" name="直接连接符 15431"/>
                <p:cNvSpPr/>
                <p:nvPr/>
              </p:nvSpPr>
              <p:spPr>
                <a:xfrm>
                  <a:off x="5892" y="10530"/>
                  <a:ext cx="1" cy="3293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5433" name="直接连接符 15432"/>
                <p:cNvSpPr/>
                <p:nvPr/>
              </p:nvSpPr>
              <p:spPr>
                <a:xfrm>
                  <a:off x="6237" y="10530"/>
                  <a:ext cx="1" cy="3293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5434" name="直接连接符 15433"/>
                <p:cNvSpPr/>
                <p:nvPr/>
              </p:nvSpPr>
              <p:spPr>
                <a:xfrm>
                  <a:off x="6583" y="10530"/>
                  <a:ext cx="1" cy="3293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5435" name="直接连接符 15434"/>
                <p:cNvSpPr/>
                <p:nvPr/>
              </p:nvSpPr>
              <p:spPr>
                <a:xfrm>
                  <a:off x="6928" y="10530"/>
                  <a:ext cx="1" cy="3293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5436" name="直接连接符 15435"/>
                <p:cNvSpPr/>
                <p:nvPr/>
              </p:nvSpPr>
              <p:spPr>
                <a:xfrm>
                  <a:off x="7274" y="10530"/>
                  <a:ext cx="1" cy="3293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5437" name="直接连接符 15436"/>
                <p:cNvSpPr/>
                <p:nvPr/>
              </p:nvSpPr>
              <p:spPr>
                <a:xfrm>
                  <a:off x="7618" y="10530"/>
                  <a:ext cx="2" cy="3293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5438" name="直接连接符 15437"/>
                <p:cNvSpPr/>
                <p:nvPr/>
              </p:nvSpPr>
              <p:spPr>
                <a:xfrm>
                  <a:off x="7964" y="10530"/>
                  <a:ext cx="2" cy="3293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</p:grpSp>
          <p:grpSp>
            <p:nvGrpSpPr>
              <p:cNvPr id="5" name="组合 15438"/>
              <p:cNvGrpSpPr/>
              <p:nvPr/>
            </p:nvGrpSpPr>
            <p:grpSpPr>
              <a:xfrm>
                <a:off x="3129" y="12885"/>
                <a:ext cx="5355" cy="3953"/>
                <a:chOff x="3129" y="12885"/>
                <a:chExt cx="5355" cy="3953"/>
              </a:xfrm>
            </p:grpSpPr>
            <p:sp>
              <p:nvSpPr>
                <p:cNvPr id="15440" name="直接连接符 15439"/>
                <p:cNvSpPr/>
                <p:nvPr/>
              </p:nvSpPr>
              <p:spPr>
                <a:xfrm>
                  <a:off x="3228" y="16837"/>
                  <a:ext cx="5256" cy="1"/>
                </a:xfrm>
                <a:prstGeom prst="line">
                  <a:avLst/>
                </a:prstGeom>
                <a:ln w="38100" cap="flat" cmpd="sng">
                  <a:solidFill>
                    <a:schemeClr val="tx1"/>
                  </a:solidFill>
                  <a:prstDash val="solid"/>
                  <a:headEnd type="none" w="med" len="med"/>
                  <a:tailEnd type="triangle" w="med" len="med"/>
                </a:ln>
              </p:spPr>
            </p:sp>
            <p:sp>
              <p:nvSpPr>
                <p:cNvPr id="15441" name="直接连接符 15440"/>
                <p:cNvSpPr/>
                <p:nvPr/>
              </p:nvSpPr>
              <p:spPr>
                <a:xfrm flipV="1">
                  <a:off x="3129" y="12885"/>
                  <a:ext cx="1" cy="3953"/>
                </a:xfrm>
                <a:prstGeom prst="line">
                  <a:avLst/>
                </a:prstGeom>
                <a:ln w="38100" cap="flat" cmpd="sng">
                  <a:solidFill>
                    <a:schemeClr val="tx1"/>
                  </a:solidFill>
                  <a:prstDash val="solid"/>
                  <a:headEnd type="none" w="med" len="med"/>
                  <a:tailEnd type="triangle" w="med" len="med"/>
                </a:ln>
              </p:spPr>
            </p:sp>
            <p:sp>
              <p:nvSpPr>
                <p:cNvPr id="15442" name="任意多边形 15441"/>
                <p:cNvSpPr/>
                <p:nvPr/>
              </p:nvSpPr>
              <p:spPr>
                <a:xfrm>
                  <a:off x="3129" y="13873"/>
                  <a:ext cx="3800" cy="296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465" h="2808">
                      <a:moveTo>
                        <a:pt x="0" y="2808"/>
                      </a:moveTo>
                      <a:lnTo>
                        <a:pt x="1260" y="936"/>
                      </a:lnTo>
                      <a:lnTo>
                        <a:pt x="2520" y="936"/>
                      </a:lnTo>
                      <a:lnTo>
                        <a:pt x="3465" y="0"/>
                      </a:lnTo>
                    </a:path>
                  </a:pathLst>
                </a:custGeom>
                <a:noFill/>
                <a:ln w="38100" cap="flat" cmpd="sng">
                  <a:solidFill>
                    <a:schemeClr val="tx2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 sz="2400">
                    <a:latin typeface="宋体" pitchFamily="2" charset="-122"/>
                    <a:ea typeface="宋体" pitchFamily="2" charset="-122"/>
                  </a:endParaRPr>
                </a:p>
              </p:txBody>
            </p:sp>
          </p:grpSp>
        </p:grpSp>
        <p:sp>
          <p:nvSpPr>
            <p:cNvPr id="15443" name="文本框 15442"/>
            <p:cNvSpPr txBox="1"/>
            <p:nvPr/>
          </p:nvSpPr>
          <p:spPr>
            <a:xfrm>
              <a:off x="480" y="192"/>
              <a:ext cx="1056" cy="336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algn="just" eaLnBrk="0" hangingPunct="0"/>
              <a:r>
                <a:rPr lang="zh-CN" altLang="en-US" sz="2400" b="1" dirty="0">
                  <a:latin typeface="宋体" pitchFamily="2" charset="-122"/>
                  <a:ea typeface="宋体" pitchFamily="2" charset="-122"/>
                </a:rPr>
                <a:t>温度/℃</a:t>
              </a:r>
            </a:p>
          </p:txBody>
        </p:sp>
        <p:sp>
          <p:nvSpPr>
            <p:cNvPr id="15444" name="文本框 15443"/>
            <p:cNvSpPr txBox="1"/>
            <p:nvPr/>
          </p:nvSpPr>
          <p:spPr>
            <a:xfrm>
              <a:off x="3312" y="2160"/>
              <a:ext cx="806" cy="166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algn="just" eaLnBrk="0" hangingPunct="0"/>
              <a:r>
                <a:rPr lang="zh-CN" altLang="en-US" sz="2400" b="1" dirty="0">
                  <a:latin typeface="宋体" pitchFamily="2" charset="-122"/>
                  <a:ea typeface="宋体" pitchFamily="2" charset="-122"/>
                </a:rPr>
                <a:t>时间/</a:t>
              </a:r>
              <a:r>
                <a:rPr lang="en-US" altLang="zh-CN" sz="2400" b="1">
                  <a:latin typeface="宋体" pitchFamily="2" charset="-122"/>
                  <a:ea typeface="宋体" pitchFamily="2" charset="-122"/>
                </a:rPr>
                <a:t>min</a:t>
              </a:r>
            </a:p>
          </p:txBody>
        </p:sp>
      </p:grpSp>
      <p:sp>
        <p:nvSpPr>
          <p:cNvPr id="15445" name="文本框 15444"/>
          <p:cNvSpPr txBox="1"/>
          <p:nvPr/>
        </p:nvSpPr>
        <p:spPr>
          <a:xfrm>
            <a:off x="3133047" y="3429000"/>
            <a:ext cx="684775" cy="609637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algn="just" eaLnBrk="0" hangingPunct="0"/>
            <a:r>
              <a:rPr lang="en-US" altLang="zh-CN" sz="2400" b="1">
                <a:solidFill>
                  <a:schemeClr val="tx2"/>
                </a:solidFill>
                <a:latin typeface="宋体" pitchFamily="2" charset="-122"/>
                <a:ea typeface="宋体" pitchFamily="2" charset="-122"/>
              </a:rPr>
              <a:t>A</a:t>
            </a:r>
          </a:p>
        </p:txBody>
      </p:sp>
      <p:sp>
        <p:nvSpPr>
          <p:cNvPr id="15446" name="文本框 15445"/>
          <p:cNvSpPr txBox="1"/>
          <p:nvPr/>
        </p:nvSpPr>
        <p:spPr>
          <a:xfrm>
            <a:off x="4391553" y="1724307"/>
            <a:ext cx="686098" cy="609636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algn="just" eaLnBrk="0" hangingPunct="0"/>
            <a:r>
              <a:rPr lang="en-US" altLang="zh-CN" sz="2400" b="1">
                <a:solidFill>
                  <a:schemeClr val="tx2"/>
                </a:solidFill>
                <a:latin typeface="宋体" pitchFamily="2" charset="-122"/>
                <a:ea typeface="宋体" pitchFamily="2" charset="-122"/>
              </a:rPr>
              <a:t>B</a:t>
            </a:r>
          </a:p>
        </p:txBody>
      </p:sp>
      <p:sp>
        <p:nvSpPr>
          <p:cNvPr id="15447" name="文本框 15446"/>
          <p:cNvSpPr txBox="1"/>
          <p:nvPr/>
        </p:nvSpPr>
        <p:spPr>
          <a:xfrm>
            <a:off x="5651381" y="1649124"/>
            <a:ext cx="686097" cy="609636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algn="just" eaLnBrk="0" hangingPunct="0"/>
            <a:r>
              <a:rPr lang="en-US" altLang="zh-CN" sz="2400" b="1">
                <a:solidFill>
                  <a:schemeClr val="tx2"/>
                </a:solidFill>
                <a:latin typeface="宋体" pitchFamily="2" charset="-122"/>
                <a:ea typeface="宋体" pitchFamily="2" charset="-122"/>
              </a:rPr>
              <a:t>C</a:t>
            </a:r>
          </a:p>
        </p:txBody>
      </p:sp>
      <p:sp>
        <p:nvSpPr>
          <p:cNvPr id="15448" name="文本框 15447"/>
          <p:cNvSpPr txBox="1"/>
          <p:nvPr/>
        </p:nvSpPr>
        <p:spPr>
          <a:xfrm>
            <a:off x="6611124" y="686454"/>
            <a:ext cx="686097" cy="609637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algn="just" eaLnBrk="0" hangingPunct="0"/>
            <a:r>
              <a:rPr lang="en-US" altLang="zh-CN" sz="2400" b="1">
                <a:solidFill>
                  <a:schemeClr val="tx2"/>
                </a:solidFill>
                <a:latin typeface="宋体" pitchFamily="2" charset="-122"/>
                <a:ea typeface="宋体" pitchFamily="2" charset="-122"/>
              </a:rPr>
              <a:t>D</a:t>
            </a:r>
          </a:p>
        </p:txBody>
      </p:sp>
      <p:sp>
        <p:nvSpPr>
          <p:cNvPr id="15453" name="文本框 15452"/>
          <p:cNvSpPr txBox="1"/>
          <p:nvPr/>
        </p:nvSpPr>
        <p:spPr>
          <a:xfrm>
            <a:off x="0" y="189592"/>
            <a:ext cx="2969083" cy="46166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2400" b="1" dirty="0">
                <a:latin typeface="宋体" pitchFamily="2" charset="-122"/>
                <a:ea typeface="宋体" pitchFamily="2" charset="-122"/>
              </a:rPr>
              <a:t>认识晶体熔化曲线：</a:t>
            </a:r>
          </a:p>
        </p:txBody>
      </p:sp>
      <p:sp>
        <p:nvSpPr>
          <p:cNvPr id="15454" name="文本框 15453"/>
          <p:cNvSpPr txBox="1"/>
          <p:nvPr/>
        </p:nvSpPr>
        <p:spPr>
          <a:xfrm>
            <a:off x="0" y="836820"/>
            <a:ext cx="3123793" cy="1200329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400" b="1" dirty="0">
                <a:latin typeface="宋体" pitchFamily="2" charset="-122"/>
                <a:ea typeface="宋体" pitchFamily="2" charset="-122"/>
              </a:rPr>
              <a:t>（1）</a:t>
            </a:r>
            <a:r>
              <a:rPr lang="en-US" altLang="zh-CN" sz="2400" b="1" dirty="0">
                <a:latin typeface="宋体" pitchFamily="2" charset="-122"/>
                <a:ea typeface="宋体" pitchFamily="2" charset="-122"/>
              </a:rPr>
              <a:t>AB</a:t>
            </a:r>
            <a:r>
              <a:rPr lang="zh-CN" altLang="en-US" sz="2400" b="1" dirty="0">
                <a:latin typeface="宋体" pitchFamily="2" charset="-122"/>
                <a:ea typeface="宋体" pitchFamily="2" charset="-122"/>
              </a:rPr>
              <a:t>段物质处于固态，表示晶体吸热升温过程。</a:t>
            </a:r>
          </a:p>
        </p:txBody>
      </p:sp>
      <p:sp>
        <p:nvSpPr>
          <p:cNvPr id="15458" name="文本框 15457"/>
          <p:cNvSpPr txBox="1"/>
          <p:nvPr/>
        </p:nvSpPr>
        <p:spPr>
          <a:xfrm>
            <a:off x="0" y="2186846"/>
            <a:ext cx="3348526" cy="15696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400" b="1" dirty="0">
                <a:latin typeface="宋体" pitchFamily="2" charset="-122"/>
                <a:ea typeface="宋体" pitchFamily="2" charset="-122"/>
              </a:rPr>
              <a:t>（2）</a:t>
            </a:r>
            <a:r>
              <a:rPr lang="en-US" altLang="zh-CN" sz="2400" b="1" dirty="0">
                <a:latin typeface="宋体" pitchFamily="2" charset="-122"/>
                <a:ea typeface="宋体" pitchFamily="2" charset="-122"/>
              </a:rPr>
              <a:t>BC</a:t>
            </a:r>
            <a:r>
              <a:rPr lang="zh-CN" altLang="en-US" sz="2400" b="1" dirty="0">
                <a:latin typeface="宋体" pitchFamily="2" charset="-122"/>
                <a:ea typeface="宋体" pitchFamily="2" charset="-122"/>
              </a:rPr>
              <a:t>段物质处于固液共存态，表示晶体熔化过程，吸收</a:t>
            </a:r>
            <a:r>
              <a:rPr lang="zh-CN" altLang="en-US" sz="2400" b="1" dirty="0" smtClean="0">
                <a:latin typeface="宋体" pitchFamily="2" charset="-122"/>
                <a:ea typeface="宋体" pitchFamily="2" charset="-122"/>
              </a:rPr>
              <a:t>热量，</a:t>
            </a:r>
            <a:r>
              <a:rPr lang="zh-CN" altLang="en-US" sz="2400" b="1" dirty="0">
                <a:latin typeface="宋体" pitchFamily="2" charset="-122"/>
                <a:ea typeface="宋体" pitchFamily="2" charset="-122"/>
              </a:rPr>
              <a:t>温度不变。</a:t>
            </a:r>
          </a:p>
        </p:txBody>
      </p:sp>
      <p:sp>
        <p:nvSpPr>
          <p:cNvPr id="15459" name="文本框 15458"/>
          <p:cNvSpPr txBox="1"/>
          <p:nvPr/>
        </p:nvSpPr>
        <p:spPr>
          <a:xfrm>
            <a:off x="0" y="4076228"/>
            <a:ext cx="7148111" cy="46166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2400" b="1" dirty="0">
                <a:latin typeface="宋体" pitchFamily="2" charset="-122"/>
                <a:ea typeface="宋体" pitchFamily="2" charset="-122"/>
              </a:rPr>
              <a:t>（3）</a:t>
            </a:r>
            <a:r>
              <a:rPr lang="en-US" altLang="zh-CN" sz="2400" b="1">
                <a:latin typeface="宋体" pitchFamily="2" charset="-122"/>
                <a:ea typeface="宋体" pitchFamily="2" charset="-122"/>
              </a:rPr>
              <a:t>CD</a:t>
            </a:r>
            <a:r>
              <a:rPr lang="zh-CN" altLang="en-US" sz="2400" b="1" dirty="0">
                <a:latin typeface="宋体" pitchFamily="2" charset="-122"/>
                <a:ea typeface="宋体" pitchFamily="2" charset="-122"/>
              </a:rPr>
              <a:t>段物质处于液态，表示液体吸热升温过程。</a:t>
            </a:r>
          </a:p>
        </p:txBody>
      </p:sp>
      <p:sp>
        <p:nvSpPr>
          <p:cNvPr id="15460" name="文本框 15459"/>
          <p:cNvSpPr txBox="1"/>
          <p:nvPr/>
        </p:nvSpPr>
        <p:spPr>
          <a:xfrm>
            <a:off x="0" y="4581263"/>
            <a:ext cx="9144000" cy="1200329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400" b="1" dirty="0">
                <a:latin typeface="宋体" pitchFamily="2" charset="-122"/>
                <a:ea typeface="宋体" pitchFamily="2" charset="-122"/>
              </a:rPr>
              <a:t>（4）</a:t>
            </a:r>
            <a:r>
              <a:rPr lang="en-US" altLang="zh-CN" sz="2400" b="1" dirty="0">
                <a:latin typeface="宋体" pitchFamily="2" charset="-122"/>
                <a:ea typeface="宋体" pitchFamily="2" charset="-122"/>
              </a:rPr>
              <a:t>B</a:t>
            </a:r>
            <a:r>
              <a:rPr lang="zh-CN" altLang="en-US" sz="2400" b="1" dirty="0">
                <a:latin typeface="宋体" pitchFamily="2" charset="-122"/>
                <a:ea typeface="宋体" pitchFamily="2" charset="-122"/>
              </a:rPr>
              <a:t>表示物质达到熔化温度，但没有开始熔化，物质完全处于固态；</a:t>
            </a:r>
            <a:r>
              <a:rPr lang="en-US" altLang="zh-CN" sz="2400" b="1" dirty="0">
                <a:latin typeface="宋体" pitchFamily="2" charset="-122"/>
                <a:ea typeface="宋体" pitchFamily="2" charset="-122"/>
              </a:rPr>
              <a:t>C</a:t>
            </a:r>
            <a:r>
              <a:rPr lang="zh-CN" altLang="en-US" sz="2400" b="1" dirty="0">
                <a:latin typeface="宋体" pitchFamily="2" charset="-122"/>
                <a:ea typeface="宋体" pitchFamily="2" charset="-122"/>
              </a:rPr>
              <a:t>点表示晶体刚好完全熔化，物质处于液态。象这种</a:t>
            </a:r>
            <a:r>
              <a:rPr lang="zh-CN" altLang="en-US" sz="2400" b="1" dirty="0">
                <a:solidFill>
                  <a:schemeClr val="tx2"/>
                </a:solidFill>
                <a:latin typeface="宋体" pitchFamily="2" charset="-122"/>
                <a:ea typeface="宋体" pitchFamily="2" charset="-122"/>
              </a:rPr>
              <a:t>有固定</a:t>
            </a:r>
            <a:r>
              <a:rPr lang="zh-CN" altLang="en-US" sz="2400" b="1" dirty="0" smtClean="0">
                <a:solidFill>
                  <a:schemeClr val="tx2"/>
                </a:solidFill>
                <a:latin typeface="宋体" pitchFamily="2" charset="-122"/>
                <a:ea typeface="宋体" pitchFamily="2" charset="-122"/>
              </a:rPr>
              <a:t>熔化温度</a:t>
            </a:r>
            <a:r>
              <a:rPr lang="zh-CN" altLang="en-US" sz="2400" b="1" dirty="0">
                <a:solidFill>
                  <a:schemeClr val="tx2"/>
                </a:solidFill>
                <a:latin typeface="宋体" pitchFamily="2" charset="-122"/>
                <a:ea typeface="宋体" pitchFamily="2" charset="-122"/>
              </a:rPr>
              <a:t>的固体叫晶体。</a:t>
            </a:r>
          </a:p>
        </p:txBody>
      </p:sp>
      <p:sp>
        <p:nvSpPr>
          <p:cNvPr id="15461" name="文本框 15460"/>
          <p:cNvSpPr txBox="1"/>
          <p:nvPr/>
        </p:nvSpPr>
        <p:spPr>
          <a:xfrm>
            <a:off x="255139" y="5883889"/>
            <a:ext cx="7919156" cy="830997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2400" b="1" dirty="0">
                <a:latin typeface="宋体" pitchFamily="2" charset="-122"/>
                <a:ea typeface="宋体" pitchFamily="2" charset="-122"/>
              </a:rPr>
              <a:t>（５）晶体熔化时的温度叫</a:t>
            </a:r>
            <a:r>
              <a:rPr lang="zh-CN" altLang="en-US" sz="2400" b="1" dirty="0">
                <a:solidFill>
                  <a:schemeClr val="tx2"/>
                </a:solidFill>
                <a:latin typeface="宋体" pitchFamily="2" charset="-122"/>
                <a:ea typeface="宋体" pitchFamily="2" charset="-122"/>
              </a:rPr>
              <a:t>熔点</a:t>
            </a:r>
            <a:r>
              <a:rPr lang="zh-CN" altLang="en-US" sz="2400" b="1" dirty="0">
                <a:latin typeface="宋体" pitchFamily="2" charset="-122"/>
                <a:ea typeface="宋体" pitchFamily="2" charset="-122"/>
              </a:rPr>
              <a:t>。自然界中的各种金属、</a:t>
            </a:r>
          </a:p>
          <a:p>
            <a:r>
              <a:rPr lang="zh-CN" altLang="en-US" sz="2400" b="1" dirty="0">
                <a:latin typeface="宋体" pitchFamily="2" charset="-122"/>
                <a:ea typeface="宋体" pitchFamily="2" charset="-122"/>
              </a:rPr>
              <a:t>冰、海波、水晶、食盐等物质都是晶体。</a:t>
            </a:r>
          </a:p>
        </p:txBody>
      </p:sp>
      <p:sp>
        <p:nvSpPr>
          <p:cNvPr id="15464" name="文本框 15463"/>
          <p:cNvSpPr txBox="1"/>
          <p:nvPr/>
        </p:nvSpPr>
        <p:spPr>
          <a:xfrm>
            <a:off x="3852193" y="1575575"/>
            <a:ext cx="800219" cy="461665"/>
          </a:xfrm>
          <a:prstGeom prst="rect">
            <a:avLst/>
          </a:prstGeom>
          <a:noFill/>
          <a:ln w="22225">
            <a:noFill/>
          </a:ln>
        </p:spPr>
        <p:txBody>
          <a:bodyPr wrap="none" anchor="t">
            <a:spAutoFit/>
          </a:bodyPr>
          <a:lstStyle/>
          <a:p>
            <a:pPr>
              <a:buClrTx/>
            </a:pPr>
            <a:r>
              <a:rPr lang="en-US" altLang="zh-CN" sz="2400">
                <a:solidFill>
                  <a:schemeClr val="hlink"/>
                </a:solidFill>
                <a:latin typeface="宋体" pitchFamily="2" charset="-122"/>
                <a:ea typeface="宋体" pitchFamily="2" charset="-122"/>
              </a:rPr>
              <a:t>48℃</a:t>
            </a:r>
          </a:p>
        </p:txBody>
      </p:sp>
      <p:sp>
        <p:nvSpPr>
          <p:cNvPr id="15465" name="文本框 15464"/>
          <p:cNvSpPr txBox="1"/>
          <p:nvPr/>
        </p:nvSpPr>
        <p:spPr>
          <a:xfrm>
            <a:off x="6070442" y="1649124"/>
            <a:ext cx="800219" cy="461665"/>
          </a:xfrm>
          <a:prstGeom prst="rect">
            <a:avLst/>
          </a:prstGeom>
          <a:noFill/>
          <a:ln w="22225">
            <a:noFill/>
          </a:ln>
        </p:spPr>
        <p:txBody>
          <a:bodyPr wrap="none" anchor="t">
            <a:spAutoFit/>
          </a:bodyPr>
          <a:lstStyle/>
          <a:p>
            <a:pPr>
              <a:buClrTx/>
            </a:pPr>
            <a:r>
              <a:rPr lang="en-US" altLang="zh-CN" sz="2400">
                <a:solidFill>
                  <a:schemeClr val="tx2"/>
                </a:solidFill>
                <a:latin typeface="宋体" pitchFamily="2" charset="-122"/>
                <a:ea typeface="宋体" pitchFamily="2" charset="-122"/>
              </a:rPr>
              <a:t>48℃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5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5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5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5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5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15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5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39" dur="500"/>
                                        <p:tgtEl>
                                          <p:spTgt spid="15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3" dur="500"/>
                                        <p:tgtEl>
                                          <p:spTgt spid="15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53" grpId="0"/>
      <p:bldP spid="15454" grpId="0"/>
      <p:bldP spid="15458" grpId="0"/>
      <p:bldP spid="15459" grpId="0"/>
      <p:bldP spid="15460" grpId="0"/>
      <p:bldP spid="15461" grpId="0"/>
      <p:bldP spid="15464" grpId="0"/>
      <p:bldP spid="1546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文本框 14340"/>
          <p:cNvSpPr txBox="1"/>
          <p:nvPr/>
        </p:nvSpPr>
        <p:spPr>
          <a:xfrm>
            <a:off x="467974" y="333421"/>
            <a:ext cx="4512774" cy="52322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2800" b="1" dirty="0">
                <a:latin typeface="Times New Roman" panose="02020603050405020304" pitchFamily="18" charset="0"/>
              </a:rPr>
              <a:t>松香熔化和凝固过程交流：</a:t>
            </a:r>
          </a:p>
        </p:txBody>
      </p:sp>
      <p:sp>
        <p:nvSpPr>
          <p:cNvPr id="14344" name="文本框 14343"/>
          <p:cNvSpPr txBox="1"/>
          <p:nvPr/>
        </p:nvSpPr>
        <p:spPr>
          <a:xfrm>
            <a:off x="467974" y="908734"/>
            <a:ext cx="3070071" cy="52322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2800" b="1" dirty="0">
                <a:latin typeface="宋体" panose="02010600030101010101" pitchFamily="2" charset="-122"/>
              </a:rPr>
              <a:t>非晶体熔化特点：</a:t>
            </a:r>
          </a:p>
        </p:txBody>
      </p:sp>
      <p:sp>
        <p:nvSpPr>
          <p:cNvPr id="14345" name="文本框 14344"/>
          <p:cNvSpPr txBox="1"/>
          <p:nvPr/>
        </p:nvSpPr>
        <p:spPr>
          <a:xfrm>
            <a:off x="3277140" y="908734"/>
            <a:ext cx="5471593" cy="534454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800" b="1" dirty="0">
                <a:latin typeface="宋体" panose="02010600030101010101" pitchFamily="2" charset="-122"/>
              </a:rPr>
              <a:t>继续吸收热量，温度持续上升。</a:t>
            </a:r>
          </a:p>
        </p:txBody>
      </p:sp>
    </p:spTree>
    <p:controls>
      <p:control spid="2050" name="ShockwaveFlash1" r:id="rId2" imgW="8928534" imgH="4897830"/>
    </p:controls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1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6" dur="5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1" grpId="0"/>
      <p:bldP spid="14344" grpId="0"/>
      <p:bldP spid="1434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6447"/>
          <p:cNvGrpSpPr/>
          <p:nvPr/>
        </p:nvGrpSpPr>
        <p:grpSpPr>
          <a:xfrm>
            <a:off x="2051683" y="1196392"/>
            <a:ext cx="5528438" cy="3402849"/>
            <a:chOff x="336" y="161"/>
            <a:chExt cx="3483" cy="2143"/>
          </a:xfrm>
        </p:grpSpPr>
        <p:grpSp>
          <p:nvGrpSpPr>
            <p:cNvPr id="3" name="组合 16387"/>
            <p:cNvGrpSpPr/>
            <p:nvPr/>
          </p:nvGrpSpPr>
          <p:grpSpPr>
            <a:xfrm>
              <a:off x="336" y="185"/>
              <a:ext cx="2831" cy="2119"/>
              <a:chOff x="2642" y="2232"/>
              <a:chExt cx="4897" cy="3667"/>
            </a:xfrm>
          </p:grpSpPr>
          <p:sp>
            <p:nvSpPr>
              <p:cNvPr id="16389" name="直接连接符 16388"/>
              <p:cNvSpPr/>
              <p:nvPr/>
            </p:nvSpPr>
            <p:spPr>
              <a:xfrm flipV="1">
                <a:off x="2656" y="2232"/>
                <a:ext cx="2" cy="3666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triangle" w="med" len="med"/>
              </a:ln>
            </p:spPr>
          </p:sp>
          <p:grpSp>
            <p:nvGrpSpPr>
              <p:cNvPr id="4" name="组合 16389"/>
              <p:cNvGrpSpPr/>
              <p:nvPr/>
            </p:nvGrpSpPr>
            <p:grpSpPr>
              <a:xfrm>
                <a:off x="2651" y="2843"/>
                <a:ext cx="4324" cy="3055"/>
                <a:chOff x="2649" y="2699"/>
                <a:chExt cx="3304" cy="2334"/>
              </a:xfrm>
            </p:grpSpPr>
            <p:sp>
              <p:nvSpPr>
                <p:cNvPr id="16391" name="直接连接符 16390"/>
                <p:cNvSpPr/>
                <p:nvPr/>
              </p:nvSpPr>
              <p:spPr>
                <a:xfrm>
                  <a:off x="2649" y="4800"/>
                  <a:ext cx="3300" cy="1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6392" name="直接连接符 16391"/>
                <p:cNvSpPr/>
                <p:nvPr/>
              </p:nvSpPr>
              <p:spPr>
                <a:xfrm>
                  <a:off x="2653" y="4566"/>
                  <a:ext cx="3300" cy="1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6393" name="直接连接符 16392"/>
                <p:cNvSpPr/>
                <p:nvPr/>
              </p:nvSpPr>
              <p:spPr>
                <a:xfrm>
                  <a:off x="2653" y="4333"/>
                  <a:ext cx="3300" cy="1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6394" name="直接连接符 16393"/>
                <p:cNvSpPr/>
                <p:nvPr/>
              </p:nvSpPr>
              <p:spPr>
                <a:xfrm>
                  <a:off x="2653" y="4100"/>
                  <a:ext cx="3300" cy="0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6395" name="直接连接符 16394"/>
                <p:cNvSpPr/>
                <p:nvPr/>
              </p:nvSpPr>
              <p:spPr>
                <a:xfrm>
                  <a:off x="2653" y="3866"/>
                  <a:ext cx="3300" cy="1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6396" name="直接连接符 16395"/>
                <p:cNvSpPr/>
                <p:nvPr/>
              </p:nvSpPr>
              <p:spPr>
                <a:xfrm>
                  <a:off x="2653" y="3633"/>
                  <a:ext cx="3300" cy="0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6397" name="直接连接符 16396"/>
                <p:cNvSpPr/>
                <p:nvPr/>
              </p:nvSpPr>
              <p:spPr>
                <a:xfrm>
                  <a:off x="2653" y="3399"/>
                  <a:ext cx="3300" cy="1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6398" name="直接连接符 16397"/>
                <p:cNvSpPr/>
                <p:nvPr/>
              </p:nvSpPr>
              <p:spPr>
                <a:xfrm>
                  <a:off x="2653" y="3166"/>
                  <a:ext cx="3300" cy="0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6399" name="直接连接符 16398"/>
                <p:cNvSpPr/>
                <p:nvPr/>
              </p:nvSpPr>
              <p:spPr>
                <a:xfrm>
                  <a:off x="2653" y="2932"/>
                  <a:ext cx="3300" cy="1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6400" name="直接连接符 16399"/>
                <p:cNvSpPr/>
                <p:nvPr/>
              </p:nvSpPr>
              <p:spPr>
                <a:xfrm>
                  <a:off x="2653" y="2699"/>
                  <a:ext cx="3299" cy="1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6401" name="直接连接符 16400"/>
                <p:cNvSpPr/>
                <p:nvPr/>
              </p:nvSpPr>
              <p:spPr>
                <a:xfrm>
                  <a:off x="2889" y="2699"/>
                  <a:ext cx="1" cy="2334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6402" name="直接连接符 16401"/>
                <p:cNvSpPr/>
                <p:nvPr/>
              </p:nvSpPr>
              <p:spPr>
                <a:xfrm>
                  <a:off x="3124" y="2700"/>
                  <a:ext cx="1" cy="2333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6403" name="直接连接符 16402"/>
                <p:cNvSpPr/>
                <p:nvPr/>
              </p:nvSpPr>
              <p:spPr>
                <a:xfrm>
                  <a:off x="3359" y="2700"/>
                  <a:ext cx="1" cy="2333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6404" name="直接连接符 16403"/>
                <p:cNvSpPr/>
                <p:nvPr/>
              </p:nvSpPr>
              <p:spPr>
                <a:xfrm>
                  <a:off x="3595" y="2700"/>
                  <a:ext cx="1" cy="2333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6405" name="直接连接符 16404"/>
                <p:cNvSpPr/>
                <p:nvPr/>
              </p:nvSpPr>
              <p:spPr>
                <a:xfrm>
                  <a:off x="3831" y="2700"/>
                  <a:ext cx="0" cy="2333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6406" name="直接连接符 16405"/>
                <p:cNvSpPr/>
                <p:nvPr/>
              </p:nvSpPr>
              <p:spPr>
                <a:xfrm>
                  <a:off x="4066" y="2700"/>
                  <a:ext cx="1" cy="2333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6407" name="直接连接符 16406"/>
                <p:cNvSpPr/>
                <p:nvPr/>
              </p:nvSpPr>
              <p:spPr>
                <a:xfrm>
                  <a:off x="4302" y="2700"/>
                  <a:ext cx="1" cy="2333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6408" name="直接连接符 16407"/>
                <p:cNvSpPr/>
                <p:nvPr/>
              </p:nvSpPr>
              <p:spPr>
                <a:xfrm>
                  <a:off x="4538" y="2700"/>
                  <a:ext cx="0" cy="2333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6409" name="直接连接符 16408"/>
                <p:cNvSpPr/>
                <p:nvPr/>
              </p:nvSpPr>
              <p:spPr>
                <a:xfrm>
                  <a:off x="4773" y="2700"/>
                  <a:ext cx="1" cy="2333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6410" name="直接连接符 16409"/>
                <p:cNvSpPr/>
                <p:nvPr/>
              </p:nvSpPr>
              <p:spPr>
                <a:xfrm>
                  <a:off x="5009" y="2700"/>
                  <a:ext cx="1" cy="2333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6411" name="直接连接符 16410"/>
                <p:cNvSpPr/>
                <p:nvPr/>
              </p:nvSpPr>
              <p:spPr>
                <a:xfrm>
                  <a:off x="5245" y="2700"/>
                  <a:ext cx="0" cy="2333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6412" name="直接连接符 16411"/>
                <p:cNvSpPr/>
                <p:nvPr/>
              </p:nvSpPr>
              <p:spPr>
                <a:xfrm>
                  <a:off x="5480" y="2700"/>
                  <a:ext cx="1" cy="2333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6413" name="直接连接符 16412"/>
                <p:cNvSpPr/>
                <p:nvPr/>
              </p:nvSpPr>
              <p:spPr>
                <a:xfrm>
                  <a:off x="5716" y="2700"/>
                  <a:ext cx="1" cy="2333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6414" name="直接连接符 16413"/>
                <p:cNvSpPr/>
                <p:nvPr/>
              </p:nvSpPr>
              <p:spPr>
                <a:xfrm>
                  <a:off x="5952" y="2700"/>
                  <a:ext cx="0" cy="2333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</p:grpSp>
          <p:sp>
            <p:nvSpPr>
              <p:cNvPr id="16415" name="任意多边形 16414"/>
              <p:cNvSpPr/>
              <p:nvPr/>
            </p:nvSpPr>
            <p:spPr>
              <a:xfrm>
                <a:off x="2642" y="2843"/>
                <a:ext cx="3663" cy="3055"/>
              </a:xfrm>
              <a:custGeom>
                <a:avLst/>
                <a:gdLst/>
                <a:ahLst/>
                <a:cxnLst/>
                <a:rect l="0" t="0" r="0" b="0"/>
                <a:pathLst>
                  <a:path w="3780" h="3120">
                    <a:moveTo>
                      <a:pt x="0" y="3120"/>
                    </a:moveTo>
                    <a:cubicBezTo>
                      <a:pt x="411" y="3016"/>
                      <a:pt x="823" y="2912"/>
                      <a:pt x="1260" y="2652"/>
                    </a:cubicBezTo>
                    <a:cubicBezTo>
                      <a:pt x="1697" y="2392"/>
                      <a:pt x="2205" y="2002"/>
                      <a:pt x="2625" y="1560"/>
                    </a:cubicBezTo>
                    <a:cubicBezTo>
                      <a:pt x="3045" y="1118"/>
                      <a:pt x="3412" y="559"/>
                      <a:pt x="3780" y="0"/>
                    </a:cubicBezTo>
                  </a:path>
                </a:pathLst>
              </a:custGeom>
              <a:noFill/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416" name="直接连接符 16415"/>
              <p:cNvSpPr/>
              <p:nvPr/>
            </p:nvSpPr>
            <p:spPr>
              <a:xfrm>
                <a:off x="2707" y="5898"/>
                <a:ext cx="4832" cy="1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triangle" w="med" len="med"/>
              </a:ln>
            </p:spPr>
          </p:sp>
        </p:grpSp>
        <p:sp>
          <p:nvSpPr>
            <p:cNvPr id="16417" name="文本框 16416"/>
            <p:cNvSpPr txBox="1"/>
            <p:nvPr/>
          </p:nvSpPr>
          <p:spPr>
            <a:xfrm>
              <a:off x="2848" y="2033"/>
              <a:ext cx="971" cy="271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algn="just" eaLnBrk="0" hangingPunct="0"/>
              <a:r>
                <a:rPr lang="zh-CN" altLang="en-US" sz="2000" b="1" dirty="0">
                  <a:latin typeface="宋体" panose="02010600030101010101" pitchFamily="2" charset="-122"/>
                </a:rPr>
                <a:t>时间/</a:t>
              </a:r>
              <a:r>
                <a:rPr lang="en-US" altLang="zh-CN" sz="2000" b="1">
                  <a:latin typeface="宋体" panose="02010600030101010101" pitchFamily="2" charset="-122"/>
                </a:rPr>
                <a:t>min</a:t>
              </a:r>
            </a:p>
          </p:txBody>
        </p:sp>
        <p:sp>
          <p:nvSpPr>
            <p:cNvPr id="16447" name="文本框 16446"/>
            <p:cNvSpPr txBox="1"/>
            <p:nvPr/>
          </p:nvSpPr>
          <p:spPr>
            <a:xfrm>
              <a:off x="432" y="161"/>
              <a:ext cx="890" cy="271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algn="just" eaLnBrk="0" hangingPunct="0"/>
              <a:r>
                <a:rPr lang="zh-CN" altLang="en-US" sz="2000" b="1" dirty="0">
                  <a:latin typeface="宋体" panose="02010600030101010101" pitchFamily="2" charset="-122"/>
                </a:rPr>
                <a:t>温度/℃</a:t>
              </a:r>
            </a:p>
          </p:txBody>
        </p:sp>
      </p:grpSp>
      <p:sp>
        <p:nvSpPr>
          <p:cNvPr id="16449" name="文本框 16448"/>
          <p:cNvSpPr txBox="1"/>
          <p:nvPr/>
        </p:nvSpPr>
        <p:spPr>
          <a:xfrm>
            <a:off x="2626736" y="333421"/>
            <a:ext cx="3492619" cy="534454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800" b="1" dirty="0">
                <a:latin typeface="宋体" panose="02010600030101010101" pitchFamily="2" charset="-122"/>
              </a:rPr>
              <a:t>认识非晶体熔化曲线：</a:t>
            </a:r>
          </a:p>
        </p:txBody>
      </p:sp>
      <p:sp>
        <p:nvSpPr>
          <p:cNvPr id="16452" name="文本框 16451"/>
          <p:cNvSpPr txBox="1"/>
          <p:nvPr/>
        </p:nvSpPr>
        <p:spPr>
          <a:xfrm>
            <a:off x="544648" y="4868919"/>
            <a:ext cx="8599352" cy="83099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400" b="1" dirty="0">
                <a:latin typeface="宋体" pitchFamily="2" charset="-122"/>
                <a:ea typeface="宋体" pitchFamily="2" charset="-122"/>
              </a:rPr>
              <a:t>非晶体没有一个固定的熔化温度，整个过程是吸引热量，温度持续上升。象这种</a:t>
            </a:r>
            <a:r>
              <a:rPr lang="zh-CN" altLang="en-US" sz="2400" b="1" dirty="0">
                <a:solidFill>
                  <a:schemeClr val="tx2"/>
                </a:solidFill>
                <a:latin typeface="宋体" pitchFamily="2" charset="-122"/>
                <a:ea typeface="宋体" pitchFamily="2" charset="-122"/>
              </a:rPr>
              <a:t>无固定熔化温度的固体叫非晶体。</a:t>
            </a:r>
          </a:p>
        </p:txBody>
      </p:sp>
      <p:sp>
        <p:nvSpPr>
          <p:cNvPr id="16453" name="文本框 16452"/>
          <p:cNvSpPr txBox="1"/>
          <p:nvPr/>
        </p:nvSpPr>
        <p:spPr>
          <a:xfrm>
            <a:off x="494413" y="5949266"/>
            <a:ext cx="8661345" cy="52322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2800" b="1" dirty="0">
                <a:solidFill>
                  <a:srgbClr val="002060"/>
                </a:solidFill>
                <a:latin typeface="宋体" panose="02010600030101010101" pitchFamily="2" charset="-122"/>
              </a:rPr>
              <a:t>自然界中的石蜡、松香、沥青、玻璃等都是非晶体。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16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6" dur="500"/>
                                        <p:tgtEl>
                                          <p:spTgt spid="16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0" dur="500"/>
                                        <p:tgtEl>
                                          <p:spTgt spid="16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49" grpId="0"/>
      <p:bldP spid="16452" grpId="0"/>
      <p:bldP spid="1645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文本框 22531"/>
          <p:cNvSpPr txBox="1"/>
          <p:nvPr/>
        </p:nvSpPr>
        <p:spPr>
          <a:xfrm>
            <a:off x="108401" y="3934035"/>
            <a:ext cx="9144000" cy="18207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35000"/>
              </a:lnSpc>
            </a:pPr>
            <a:r>
              <a:rPr lang="zh-CN" altLang="en-US" sz="2800" b="1" dirty="0">
                <a:latin typeface="宋体" panose="02010600030101010101" pitchFamily="2" charset="-122"/>
              </a:rPr>
              <a:t>基本技能：</a:t>
            </a:r>
          </a:p>
          <a:p>
            <a:pPr>
              <a:lnSpc>
                <a:spcPct val="135000"/>
              </a:lnSpc>
            </a:pPr>
            <a:r>
              <a:rPr lang="zh-CN" altLang="en-US" sz="2800" b="1" dirty="0">
                <a:latin typeface="宋体" panose="02010600030101010101" pitchFamily="2" charset="-122"/>
              </a:rPr>
              <a:t>（</a:t>
            </a:r>
            <a:r>
              <a:rPr lang="en-US" altLang="zh-CN" sz="2800" b="1" dirty="0">
                <a:latin typeface="宋体" panose="02010600030101010101" pitchFamily="2" charset="-122"/>
              </a:rPr>
              <a:t>1</a:t>
            </a:r>
            <a:r>
              <a:rPr lang="zh-CN" altLang="en-US" sz="2800" b="1" dirty="0">
                <a:latin typeface="宋体" panose="02010600030101010101" pitchFamily="2" charset="-122"/>
              </a:rPr>
              <a:t>）酒精灯、温度计的使用技能；</a:t>
            </a:r>
          </a:p>
          <a:p>
            <a:pPr>
              <a:lnSpc>
                <a:spcPct val="135000"/>
              </a:lnSpc>
            </a:pPr>
            <a:r>
              <a:rPr lang="zh-CN" altLang="en-US" sz="2800" b="1" dirty="0">
                <a:latin typeface="宋体" panose="02010600030101010101" pitchFamily="2" charset="-122"/>
              </a:rPr>
              <a:t>（</a:t>
            </a:r>
            <a:r>
              <a:rPr lang="en-US" altLang="zh-CN" sz="2800" b="1" dirty="0">
                <a:latin typeface="宋体" panose="02010600030101010101" pitchFamily="2" charset="-122"/>
              </a:rPr>
              <a:t>2</a:t>
            </a:r>
            <a:r>
              <a:rPr lang="zh-CN" altLang="en-US" sz="2800" b="1" dirty="0">
                <a:latin typeface="宋体" panose="02010600030101010101" pitchFamily="2" charset="-122"/>
              </a:rPr>
              <a:t>）组装垂直组合实验器材的技能。</a:t>
            </a:r>
          </a:p>
        </p:txBody>
      </p:sp>
      <p:sp>
        <p:nvSpPr>
          <p:cNvPr id="22533" name="文本框 22532"/>
          <p:cNvSpPr txBox="1"/>
          <p:nvPr/>
        </p:nvSpPr>
        <p:spPr>
          <a:xfrm>
            <a:off x="108401" y="178152"/>
            <a:ext cx="9035599" cy="3682334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2800" b="1" dirty="0">
                <a:latin typeface="宋体" panose="02010600030101010101" pitchFamily="2" charset="-122"/>
              </a:rPr>
              <a:t>基本规律：</a:t>
            </a:r>
          </a:p>
          <a:p>
            <a:pPr>
              <a:lnSpc>
                <a:spcPct val="140000"/>
              </a:lnSpc>
            </a:pPr>
            <a:r>
              <a:rPr lang="zh-CN" altLang="en-US" sz="2800" b="1" dirty="0">
                <a:latin typeface="宋体" panose="02010600030101010101" pitchFamily="2" charset="-122"/>
              </a:rPr>
              <a:t>（</a:t>
            </a:r>
            <a:r>
              <a:rPr lang="en-US" altLang="zh-CN" sz="2800" b="1" dirty="0">
                <a:latin typeface="宋体" panose="02010600030101010101" pitchFamily="2" charset="-122"/>
              </a:rPr>
              <a:t>1</a:t>
            </a:r>
            <a:r>
              <a:rPr lang="zh-CN" altLang="en-US" sz="2800" b="1" dirty="0">
                <a:latin typeface="宋体" panose="02010600030101010101" pitchFamily="2" charset="-122"/>
              </a:rPr>
              <a:t>）晶体熔化的条件：一是</a:t>
            </a:r>
            <a:r>
              <a:rPr lang="zh-CN" altLang="en-US" sz="2800" b="1" u="sng" dirty="0">
                <a:latin typeface="宋体" panose="02010600030101010101" pitchFamily="2" charset="-122"/>
              </a:rPr>
              <a:t>                      </a:t>
            </a:r>
            <a:r>
              <a:rPr lang="zh-CN" altLang="en-US" sz="2800" b="1" dirty="0">
                <a:latin typeface="宋体" panose="02010600030101010101" pitchFamily="2" charset="-122"/>
              </a:rPr>
              <a:t>，</a:t>
            </a:r>
          </a:p>
          <a:p>
            <a:pPr>
              <a:lnSpc>
                <a:spcPct val="140000"/>
              </a:lnSpc>
            </a:pPr>
            <a:r>
              <a:rPr lang="zh-CN" altLang="en-US" sz="2800" b="1" dirty="0">
                <a:latin typeface="宋体" panose="02010600030101010101" pitchFamily="2" charset="-122"/>
              </a:rPr>
              <a:t>                     二是</a:t>
            </a:r>
            <a:r>
              <a:rPr lang="zh-CN" altLang="en-US" sz="2800" b="1" u="sng" dirty="0">
                <a:latin typeface="宋体" panose="02010600030101010101" pitchFamily="2" charset="-122"/>
              </a:rPr>
              <a:t>                      </a:t>
            </a:r>
            <a:r>
              <a:rPr lang="zh-CN" altLang="en-US" sz="2800" b="1" dirty="0">
                <a:latin typeface="宋体" panose="02010600030101010101" pitchFamily="2" charset="-122"/>
              </a:rPr>
              <a:t>。</a:t>
            </a:r>
          </a:p>
          <a:p>
            <a:pPr>
              <a:lnSpc>
                <a:spcPct val="140000"/>
              </a:lnSpc>
            </a:pPr>
            <a:r>
              <a:rPr lang="zh-CN" altLang="en-US" sz="2800" b="1" dirty="0">
                <a:latin typeface="宋体" panose="02010600030101010101" pitchFamily="2" charset="-122"/>
              </a:rPr>
              <a:t>（</a:t>
            </a:r>
            <a:r>
              <a:rPr lang="en-US" altLang="zh-CN" sz="2800" b="1" dirty="0">
                <a:latin typeface="宋体" panose="02010600030101010101" pitchFamily="2" charset="-122"/>
              </a:rPr>
              <a:t>2</a:t>
            </a:r>
            <a:r>
              <a:rPr lang="zh-CN" altLang="en-US" sz="2800" b="1" dirty="0">
                <a:latin typeface="宋体" panose="02010600030101010101" pitchFamily="2" charset="-122"/>
              </a:rPr>
              <a:t>）同种物质的熔点和凝固点</a:t>
            </a:r>
            <a:r>
              <a:rPr lang="zh-CN" altLang="en-US" sz="2800" b="1" u="sng" dirty="0">
                <a:latin typeface="宋体" panose="02010600030101010101" pitchFamily="2" charset="-122"/>
              </a:rPr>
              <a:t>         </a:t>
            </a:r>
            <a:r>
              <a:rPr lang="zh-CN" altLang="en-US" sz="2800" b="1" dirty="0">
                <a:latin typeface="宋体" panose="02010600030101010101" pitchFamily="2" charset="-122"/>
              </a:rPr>
              <a:t>，不同物质的</a:t>
            </a:r>
          </a:p>
          <a:p>
            <a:pPr>
              <a:lnSpc>
                <a:spcPct val="140000"/>
              </a:lnSpc>
            </a:pPr>
            <a:r>
              <a:rPr lang="zh-CN" altLang="en-US" sz="2800" b="1" dirty="0">
                <a:latin typeface="宋体" panose="02010600030101010101" pitchFamily="2" charset="-122"/>
              </a:rPr>
              <a:t>     熔点</a:t>
            </a:r>
            <a:r>
              <a:rPr lang="zh-CN" altLang="en-US" sz="2800" b="1" u="sng" dirty="0">
                <a:latin typeface="宋体" panose="02010600030101010101" pitchFamily="2" charset="-122"/>
              </a:rPr>
              <a:t>         </a:t>
            </a:r>
            <a:r>
              <a:rPr lang="zh-CN" altLang="en-US" sz="2800" b="1" dirty="0">
                <a:latin typeface="宋体" panose="02010600030101010101" pitchFamily="2" charset="-122"/>
              </a:rPr>
              <a:t>。</a:t>
            </a:r>
          </a:p>
          <a:p>
            <a:pPr>
              <a:lnSpc>
                <a:spcPct val="140000"/>
              </a:lnSpc>
            </a:pPr>
            <a:r>
              <a:rPr lang="zh-CN" altLang="en-US" sz="2800" b="1" dirty="0">
                <a:latin typeface="宋体" panose="02010600030101010101" pitchFamily="2" charset="-122"/>
              </a:rPr>
              <a:t>（</a:t>
            </a:r>
            <a:r>
              <a:rPr lang="en-US" altLang="zh-CN" sz="2800" b="1" dirty="0">
                <a:latin typeface="宋体" panose="02010600030101010101" pitchFamily="2" charset="-122"/>
              </a:rPr>
              <a:t>3</a:t>
            </a:r>
            <a:r>
              <a:rPr lang="zh-CN" altLang="en-US" sz="2800" b="1" dirty="0">
                <a:latin typeface="宋体" panose="02010600030101010101" pitchFamily="2" charset="-122"/>
              </a:rPr>
              <a:t>）熔化</a:t>
            </a:r>
            <a:r>
              <a:rPr lang="zh-CN" altLang="en-US" sz="2800" b="1" u="sng" dirty="0">
                <a:latin typeface="宋体" panose="02010600030101010101" pitchFamily="2" charset="-122"/>
              </a:rPr>
              <a:t>         </a:t>
            </a:r>
            <a:r>
              <a:rPr lang="en-US" altLang="zh-CN" sz="2800" b="1" dirty="0">
                <a:latin typeface="宋体" panose="02010600030101010101" pitchFamily="2" charset="-122"/>
              </a:rPr>
              <a:t>,</a:t>
            </a:r>
            <a:r>
              <a:rPr lang="zh-CN" altLang="en-US" sz="2800" b="1" dirty="0">
                <a:latin typeface="宋体" panose="02010600030101010101" pitchFamily="2" charset="-122"/>
              </a:rPr>
              <a:t>凝固</a:t>
            </a:r>
            <a:r>
              <a:rPr lang="zh-CN" altLang="en-US" sz="2800" b="1" u="sng" dirty="0">
                <a:latin typeface="宋体" panose="02010600030101010101" pitchFamily="2" charset="-122"/>
              </a:rPr>
              <a:t>         </a:t>
            </a:r>
            <a:r>
              <a:rPr lang="zh-CN" altLang="en-US" sz="2800" b="1" dirty="0">
                <a:latin typeface="宋体" panose="02010600030101010101" pitchFamily="2" charset="-122"/>
              </a:rPr>
              <a:t>。</a:t>
            </a:r>
          </a:p>
        </p:txBody>
      </p:sp>
      <p:sp>
        <p:nvSpPr>
          <p:cNvPr id="22534" name="文本框 22533"/>
          <p:cNvSpPr txBox="1"/>
          <p:nvPr/>
        </p:nvSpPr>
        <p:spPr>
          <a:xfrm>
            <a:off x="4632150" y="833551"/>
            <a:ext cx="2040943" cy="46166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24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温度到达熔点</a:t>
            </a:r>
          </a:p>
        </p:txBody>
      </p:sp>
      <p:sp>
        <p:nvSpPr>
          <p:cNvPr id="22535" name="文本框 22534"/>
          <p:cNvSpPr txBox="1"/>
          <p:nvPr/>
        </p:nvSpPr>
        <p:spPr>
          <a:xfrm>
            <a:off x="4871424" y="1502027"/>
            <a:ext cx="1422184" cy="46166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24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继续吸热</a:t>
            </a:r>
          </a:p>
        </p:txBody>
      </p:sp>
      <p:sp>
        <p:nvSpPr>
          <p:cNvPr id="22536" name="文本框 22535"/>
          <p:cNvSpPr txBox="1"/>
          <p:nvPr/>
        </p:nvSpPr>
        <p:spPr>
          <a:xfrm>
            <a:off x="4691638" y="2168868"/>
            <a:ext cx="803425" cy="46166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24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相同</a:t>
            </a:r>
          </a:p>
        </p:txBody>
      </p:sp>
      <p:sp>
        <p:nvSpPr>
          <p:cNvPr id="22537" name="文本框 22536"/>
          <p:cNvSpPr txBox="1"/>
          <p:nvPr/>
        </p:nvSpPr>
        <p:spPr>
          <a:xfrm>
            <a:off x="1873219" y="2762159"/>
            <a:ext cx="803425" cy="46166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24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不同</a:t>
            </a:r>
          </a:p>
        </p:txBody>
      </p:sp>
      <p:sp>
        <p:nvSpPr>
          <p:cNvPr id="22538" name="文本框 22537"/>
          <p:cNvSpPr txBox="1"/>
          <p:nvPr/>
        </p:nvSpPr>
        <p:spPr>
          <a:xfrm>
            <a:off x="1873219" y="3355452"/>
            <a:ext cx="803425" cy="46166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24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吸热</a:t>
            </a:r>
          </a:p>
        </p:txBody>
      </p:sp>
      <p:sp>
        <p:nvSpPr>
          <p:cNvPr id="22539" name="文本框 22538"/>
          <p:cNvSpPr txBox="1"/>
          <p:nvPr/>
        </p:nvSpPr>
        <p:spPr>
          <a:xfrm>
            <a:off x="4603116" y="3101196"/>
            <a:ext cx="803425" cy="46166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24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放热</a:t>
            </a:r>
          </a:p>
        </p:txBody>
      </p:sp>
      <p:sp>
        <p:nvSpPr>
          <p:cNvPr id="22540" name="文本框 22539"/>
          <p:cNvSpPr txBox="1"/>
          <p:nvPr/>
        </p:nvSpPr>
        <p:spPr>
          <a:xfrm>
            <a:off x="108401" y="5949266"/>
            <a:ext cx="8398414" cy="519744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2800" b="1" dirty="0">
                <a:latin typeface="宋体" panose="02010600030101010101" pitchFamily="2" charset="-122"/>
              </a:rPr>
              <a:t>基本方法：利用实验数据绘制图象来分析问题的方法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2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0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5" dur="5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0" dur="5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5" dur="5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0" dur="5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5" dur="500"/>
                                        <p:tgtEl>
                                          <p:spTgt spid="22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/>
      <p:bldP spid="22533" grpId="0"/>
      <p:bldP spid="22534" grpId="0"/>
      <p:bldP spid="22535" grpId="0"/>
      <p:bldP spid="22536" grpId="0"/>
      <p:bldP spid="22537" grpId="0"/>
      <p:bldP spid="22538" grpId="0"/>
      <p:bldP spid="22539" grpId="0"/>
      <p:bldP spid="2254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图形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79765" y="224790"/>
            <a:ext cx="592455" cy="592455"/>
          </a:xfrm>
          <a:prstGeom prst="rect">
            <a:avLst/>
          </a:prstGeom>
        </p:spPr>
      </p:pic>
      <p:sp>
        <p:nvSpPr>
          <p:cNvPr id="11266" name="矩形 11265"/>
          <p:cNvSpPr/>
          <p:nvPr/>
        </p:nvSpPr>
        <p:spPr>
          <a:xfrm>
            <a:off x="3284220" y="1474470"/>
            <a:ext cx="1882775" cy="519113"/>
          </a:xfrm>
          <a:prstGeom prst="rect">
            <a:avLst/>
          </a:prstGeom>
          <a:noFill/>
          <a:ln w="9525">
            <a:noFill/>
          </a:ln>
          <a:scene3d>
            <a:camera prst="legacyObliqueTopRight">
              <a:rot lat="0" lon="0" rev="0"/>
            </a:camera>
            <a:lightRig rig="legacyFlat2" dir="t"/>
          </a:scene3d>
          <a:sp3d extrusionH="163500" prstMaterial="legacyMetal">
            <a:bevelT w="13500" h="13500" prst="angle"/>
            <a:bevelB w="13500" h="13500" prst="angle"/>
            <a:extrusionClr>
              <a:srgbClr val="66CCFF"/>
            </a:extrusionClr>
          </a:sp3d>
        </p:spPr>
        <p:txBody>
          <a:bodyPr>
            <a:spAutoFit/>
            <a:flatTx/>
          </a:bodyPr>
          <a:lstStyle/>
          <a:p>
            <a:pPr>
              <a:buClrTx/>
            </a:pPr>
            <a:r>
              <a:rPr lang="zh-CN" altLang="en-US" sz="2800" b="1">
                <a:solidFill>
                  <a:srgbClr val="0000FF"/>
                </a:solidFill>
                <a:latin typeface="Arial" panose="020B0604020202020204" charset="-76"/>
                <a:cs typeface="Times New Roman" panose="02020603050405020304" pitchFamily="2" charset="0"/>
              </a:rPr>
              <a:t>实验结论</a:t>
            </a:r>
            <a:endParaRPr lang="zh-CN" altLang="en-US" sz="2800" b="1">
              <a:solidFill>
                <a:srgbClr val="0000FF"/>
              </a:solidFill>
              <a:latin typeface="Arial" panose="020B0604020202020204" charset="-76"/>
              <a:ea typeface="Times New Roman" panose="02020603050405020304" pitchFamily="2" charset="0"/>
            </a:endParaRPr>
          </a:p>
        </p:txBody>
      </p:sp>
      <p:sp>
        <p:nvSpPr>
          <p:cNvPr id="11267" name="文本框 11266"/>
          <p:cNvSpPr txBox="1"/>
          <p:nvPr/>
        </p:nvSpPr>
        <p:spPr>
          <a:xfrm>
            <a:off x="867093" y="2417763"/>
            <a:ext cx="3435350" cy="33829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buClrTx/>
            </a:pPr>
            <a:r>
              <a:rPr lang="zh-CN" altLang="en-US" sz="2400" b="1">
                <a:solidFill>
                  <a:srgbClr val="0000FF"/>
                </a:solidFill>
                <a:latin typeface="宋体" panose="02010600030101010101" pitchFamily="2" charset="-122"/>
              </a:rPr>
              <a:t>碎冰的熔化特点</a:t>
            </a:r>
          </a:p>
          <a:p>
            <a:pPr>
              <a:lnSpc>
                <a:spcPct val="150000"/>
              </a:lnSpc>
              <a:buClrTx/>
            </a:pPr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</a:rPr>
              <a:t>碎冰的熔化条件</a:t>
            </a:r>
          </a:p>
          <a:p>
            <a:pPr>
              <a:lnSpc>
                <a:spcPct val="150000"/>
              </a:lnSpc>
              <a:buClrTx/>
            </a:pPr>
            <a:r>
              <a:rPr lang="zh-CN" altLang="en-US" sz="2400" b="1">
                <a:solidFill>
                  <a:srgbClr val="0000FF"/>
                </a:solidFill>
                <a:latin typeface="宋体" panose="02010600030101010101" pitchFamily="2" charset="-122"/>
              </a:rPr>
              <a:t>在一定温度下熔化</a:t>
            </a:r>
          </a:p>
          <a:p>
            <a:pPr>
              <a:lnSpc>
                <a:spcPct val="150000"/>
              </a:lnSpc>
              <a:buClrTx/>
            </a:pPr>
            <a:r>
              <a:rPr lang="zh-CN" altLang="en-US" sz="2400" b="1">
                <a:solidFill>
                  <a:srgbClr val="0000FF"/>
                </a:solidFill>
                <a:latin typeface="宋体" panose="02010600030101010101" pitchFamily="2" charset="-122"/>
              </a:rPr>
              <a:t>熔化时吸热</a:t>
            </a:r>
          </a:p>
          <a:p>
            <a:pPr>
              <a:lnSpc>
                <a:spcPct val="150000"/>
              </a:lnSpc>
              <a:buClrTx/>
            </a:pPr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</a:rPr>
              <a:t>熔化时温度变化情况</a:t>
            </a:r>
          </a:p>
          <a:p>
            <a:pPr>
              <a:lnSpc>
                <a:spcPct val="150000"/>
              </a:lnSpc>
              <a:buClrTx/>
            </a:pPr>
            <a:r>
              <a:rPr lang="zh-CN" altLang="en-US" sz="2400" b="1">
                <a:solidFill>
                  <a:srgbClr val="0000FF"/>
                </a:solidFill>
                <a:latin typeface="宋体" panose="02010600030101010101" pitchFamily="2" charset="-122"/>
              </a:rPr>
              <a:t>不断吸热但温度不变</a:t>
            </a:r>
          </a:p>
        </p:txBody>
      </p:sp>
      <p:sp>
        <p:nvSpPr>
          <p:cNvPr id="11268" name="文本框 11267"/>
          <p:cNvSpPr txBox="1"/>
          <p:nvPr/>
        </p:nvSpPr>
        <p:spPr>
          <a:xfrm>
            <a:off x="4718368" y="2417763"/>
            <a:ext cx="3908425" cy="33829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buClrTx/>
            </a:pPr>
            <a:r>
              <a:rPr lang="zh-CN" altLang="en-US" sz="2400" b="1">
                <a:solidFill>
                  <a:srgbClr val="0000FF"/>
                </a:solidFill>
                <a:latin typeface="宋体" panose="02010600030101010101" pitchFamily="2" charset="-122"/>
              </a:rPr>
              <a:t>石蜡的熔化特点</a:t>
            </a:r>
          </a:p>
          <a:p>
            <a:pPr>
              <a:lnSpc>
                <a:spcPct val="150000"/>
              </a:lnSpc>
              <a:buClrTx/>
            </a:pPr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</a:rPr>
              <a:t>石蜡的熔化条件</a:t>
            </a:r>
          </a:p>
          <a:p>
            <a:pPr>
              <a:lnSpc>
                <a:spcPct val="150000"/>
              </a:lnSpc>
              <a:buClrTx/>
            </a:pPr>
            <a:r>
              <a:rPr lang="zh-CN" altLang="en-US" sz="2400" b="1">
                <a:solidFill>
                  <a:srgbClr val="0000FF"/>
                </a:solidFill>
                <a:latin typeface="宋体" panose="02010600030101010101" pitchFamily="2" charset="-122"/>
              </a:rPr>
              <a:t>没有固定的熔化温度</a:t>
            </a:r>
          </a:p>
          <a:p>
            <a:pPr>
              <a:lnSpc>
                <a:spcPct val="150000"/>
              </a:lnSpc>
              <a:buClrTx/>
            </a:pPr>
            <a:r>
              <a:rPr lang="zh-CN" altLang="en-US" sz="2400" b="1">
                <a:solidFill>
                  <a:srgbClr val="0000FF"/>
                </a:solidFill>
                <a:latin typeface="宋体" panose="02010600030101010101" pitchFamily="2" charset="-122"/>
              </a:rPr>
              <a:t>熔化时吸热</a:t>
            </a:r>
          </a:p>
          <a:p>
            <a:pPr>
              <a:lnSpc>
                <a:spcPct val="150000"/>
              </a:lnSpc>
              <a:buClrTx/>
            </a:pPr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</a:rPr>
              <a:t>熔化时温度变化情况</a:t>
            </a:r>
          </a:p>
          <a:p>
            <a:pPr>
              <a:lnSpc>
                <a:spcPct val="150000"/>
              </a:lnSpc>
              <a:buClrTx/>
            </a:pPr>
            <a:r>
              <a:rPr lang="zh-CN" altLang="en-US" sz="2400" b="1">
                <a:solidFill>
                  <a:srgbClr val="0000FF"/>
                </a:solidFill>
                <a:latin typeface="宋体" panose="02010600030101010101" pitchFamily="2" charset="-122"/>
              </a:rPr>
              <a:t>不断吸热温度不断升高</a:t>
            </a:r>
          </a:p>
        </p:txBody>
      </p:sp>
    </p:spTree>
    <p:custDataLst>
      <p:tags r:id="rId1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图形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79765" y="224790"/>
            <a:ext cx="592455" cy="592455"/>
          </a:xfrm>
          <a:prstGeom prst="rect">
            <a:avLst/>
          </a:prstGeom>
        </p:spPr>
      </p:pic>
      <p:sp>
        <p:nvSpPr>
          <p:cNvPr id="12290" name="文本框 12289"/>
          <p:cNvSpPr txBox="1"/>
          <p:nvPr/>
        </p:nvSpPr>
        <p:spPr>
          <a:xfrm>
            <a:off x="914718" y="1599248"/>
            <a:ext cx="382905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Tx/>
            </a:pPr>
            <a:r>
              <a:rPr lang="zh-CN" altLang="en-US" sz="2800" b="1">
                <a:solidFill>
                  <a:srgbClr val="0000FF"/>
                </a:solidFill>
                <a:latin typeface="Arial" panose="020B0604020202020204" charset="-76"/>
              </a:rPr>
              <a:t>熔点和凝固点</a:t>
            </a:r>
          </a:p>
        </p:txBody>
      </p:sp>
      <p:sp>
        <p:nvSpPr>
          <p:cNvPr id="12291" name="文本框 12290"/>
          <p:cNvSpPr txBox="1"/>
          <p:nvPr/>
        </p:nvSpPr>
        <p:spPr>
          <a:xfrm>
            <a:off x="863600" y="2461260"/>
            <a:ext cx="7416800" cy="2835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buClrTx/>
            </a:pPr>
            <a:r>
              <a:rPr lang="zh-CN" altLang="en-US" sz="2800" b="1">
                <a:solidFill>
                  <a:srgbClr val="0000FF"/>
                </a:solidFill>
                <a:latin typeface="宋体" panose="02010600030101010101" pitchFamily="2" charset="-122"/>
              </a:rPr>
              <a:t>固体分为</a:t>
            </a:r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</a:rPr>
              <a:t>晶体</a:t>
            </a:r>
            <a:r>
              <a:rPr lang="zh-CN" altLang="en-US" sz="2800" b="1">
                <a:solidFill>
                  <a:srgbClr val="0000FF"/>
                </a:solidFill>
                <a:latin typeface="宋体" panose="02010600030101010101" pitchFamily="2" charset="-122"/>
              </a:rPr>
              <a:t>和</a:t>
            </a:r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</a:rPr>
              <a:t>非晶体</a:t>
            </a:r>
            <a:r>
              <a:rPr lang="zh-CN" altLang="en-US" sz="2800" b="1">
                <a:solidFill>
                  <a:srgbClr val="0000FF"/>
                </a:solidFill>
                <a:latin typeface="宋体" panose="02010600030101010101" pitchFamily="2" charset="-122"/>
              </a:rPr>
              <a:t>。晶体有一定的熔化温度，非晶体没有。</a:t>
            </a:r>
          </a:p>
          <a:p>
            <a:pPr>
              <a:lnSpc>
                <a:spcPct val="150000"/>
              </a:lnSpc>
              <a:buClrTx/>
            </a:pPr>
            <a:r>
              <a:rPr lang="zh-CN" altLang="en-US" sz="3200" b="1">
                <a:solidFill>
                  <a:srgbClr val="FF3300"/>
                </a:solidFill>
                <a:latin typeface="宋体" panose="02010600030101010101" pitchFamily="2" charset="-122"/>
                <a:ea typeface="迷你简小隶书" charset="-122"/>
              </a:rPr>
              <a:t>熔点：晶体熔化时的温度。</a:t>
            </a:r>
          </a:p>
          <a:p>
            <a:pPr>
              <a:lnSpc>
                <a:spcPct val="150000"/>
              </a:lnSpc>
              <a:buClrTx/>
            </a:pPr>
            <a:r>
              <a:rPr lang="zh-CN" altLang="en-US" sz="3200" b="1">
                <a:solidFill>
                  <a:srgbClr val="FF3300"/>
                </a:solidFill>
                <a:latin typeface="宋体" panose="02010600030101010101" pitchFamily="2" charset="-122"/>
                <a:ea typeface="迷你简小隶书" charset="-122"/>
              </a:rPr>
              <a:t>凝固点：晶体凝固时的温度。</a:t>
            </a:r>
          </a:p>
        </p:txBody>
      </p:sp>
    </p:spTree>
    <p:custDataLst>
      <p:tags r:id="rId1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图形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79765" y="224790"/>
            <a:ext cx="592455" cy="592455"/>
          </a:xfrm>
          <a:prstGeom prst="rect">
            <a:avLst/>
          </a:prstGeom>
        </p:spPr>
      </p:pic>
      <p:sp>
        <p:nvSpPr>
          <p:cNvPr id="13314" name="文本框 13313">
            <a:hlinkClick r:id="rId5" action="ppaction://hlinkfile"/>
          </p:cNvPr>
          <p:cNvSpPr txBox="1"/>
          <p:nvPr/>
        </p:nvSpPr>
        <p:spPr>
          <a:xfrm>
            <a:off x="2842895" y="1081405"/>
            <a:ext cx="3457575" cy="639763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 dirty="0">
                <a:solidFill>
                  <a:schemeClr val="accent1"/>
                </a:solidFill>
                <a:latin typeface="Arial" panose="020B0604020202020204" charset="-76"/>
                <a:ea typeface="宋体" panose="02010600030101010101" pitchFamily="2" charset="-122"/>
              </a:rPr>
              <a:t>晶体和非晶体</a:t>
            </a:r>
          </a:p>
        </p:txBody>
      </p:sp>
      <p:sp>
        <p:nvSpPr>
          <p:cNvPr id="13315" name="文本框 13314"/>
          <p:cNvSpPr txBox="1"/>
          <p:nvPr/>
        </p:nvSpPr>
        <p:spPr>
          <a:xfrm>
            <a:off x="426720" y="1919605"/>
            <a:ext cx="8424863" cy="944563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latin typeface="Arial" panose="020B0604020202020204" charset="-76"/>
                <a:ea typeface="宋体" panose="02010600030101010101" pitchFamily="2" charset="-122"/>
              </a:rPr>
              <a:t>          有些固体</a:t>
            </a:r>
            <a:r>
              <a:rPr lang="zh-CN" altLang="en-US" sz="2800" b="1" dirty="0">
                <a:solidFill>
                  <a:srgbClr val="FF0000"/>
                </a:solidFill>
                <a:latin typeface="Arial" panose="020B0604020202020204" charset="-76"/>
                <a:ea typeface="宋体" panose="02010600030101010101" pitchFamily="2" charset="-122"/>
              </a:rPr>
              <a:t>有确定的熔化温度</a:t>
            </a:r>
            <a:r>
              <a:rPr lang="en-US" altLang="x-none" sz="2800" b="1" dirty="0">
                <a:latin typeface="Arial" panose="020B0604020202020204" charset="-76"/>
                <a:ea typeface="宋体" panose="02010600030101010101" pitchFamily="2" charset="-122"/>
              </a:rPr>
              <a:t>,</a:t>
            </a:r>
            <a:r>
              <a:rPr lang="zh-CN" altLang="en-US" sz="2800" b="1" dirty="0">
                <a:latin typeface="Arial" panose="020B0604020202020204" charset="-76"/>
                <a:ea typeface="宋体" panose="02010600030101010101" pitchFamily="2" charset="-122"/>
              </a:rPr>
              <a:t>熔化过程中吸热但温度保持不变</a:t>
            </a:r>
          </a:p>
        </p:txBody>
      </p:sp>
      <p:sp>
        <p:nvSpPr>
          <p:cNvPr id="13316" name="文本框 13315"/>
          <p:cNvSpPr txBox="1"/>
          <p:nvPr/>
        </p:nvSpPr>
        <p:spPr>
          <a:xfrm>
            <a:off x="281940" y="1881505"/>
            <a:ext cx="1584325" cy="579438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FF0000"/>
                </a:solidFill>
                <a:latin typeface="Arial" panose="020B0604020202020204" charset="-76"/>
                <a:ea typeface="宋体" panose="02010600030101010101" pitchFamily="2" charset="-122"/>
              </a:rPr>
              <a:t>晶体</a:t>
            </a:r>
            <a:r>
              <a:rPr lang="en-US" altLang="x-none" sz="3200" b="1" dirty="0">
                <a:solidFill>
                  <a:srgbClr val="FF0000"/>
                </a:solidFill>
                <a:latin typeface="Arial" panose="020B0604020202020204" charset="-76"/>
                <a:ea typeface="宋体" panose="02010600030101010101" pitchFamily="2" charset="-122"/>
              </a:rPr>
              <a:t>:</a:t>
            </a:r>
          </a:p>
        </p:txBody>
      </p:sp>
      <p:sp>
        <p:nvSpPr>
          <p:cNvPr id="13317" name="文本框 13316"/>
          <p:cNvSpPr txBox="1"/>
          <p:nvPr/>
        </p:nvSpPr>
        <p:spPr>
          <a:xfrm>
            <a:off x="1650683" y="2927668"/>
            <a:ext cx="6553200" cy="57943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dirty="0">
                <a:latin typeface="Arial" panose="020B0604020202020204" charset="-76"/>
                <a:ea typeface="宋体" panose="02010600030101010101" pitchFamily="2" charset="-122"/>
              </a:rPr>
              <a:t>例如</a:t>
            </a:r>
            <a:r>
              <a:rPr lang="en-US" altLang="x-none" sz="3200" b="1" dirty="0">
                <a:latin typeface="Arial" panose="020B0604020202020204" charset="-76"/>
                <a:ea typeface="宋体" panose="02010600030101010101" pitchFamily="2" charset="-122"/>
              </a:rPr>
              <a:t>:</a:t>
            </a:r>
            <a:r>
              <a:rPr lang="zh-CN" altLang="en-US" sz="3200" b="1" dirty="0">
                <a:latin typeface="Arial" panose="020B0604020202020204" charset="-76"/>
                <a:ea typeface="宋体" panose="02010600030101010101" pitchFamily="2" charset="-122"/>
              </a:rPr>
              <a:t>萘</a:t>
            </a:r>
            <a:r>
              <a:rPr lang="en-US" altLang="x-none" sz="3200" b="1" dirty="0">
                <a:latin typeface="Arial" panose="020B0604020202020204" charset="-76"/>
                <a:ea typeface="宋体" panose="02010600030101010101" pitchFamily="2" charset="-122"/>
              </a:rPr>
              <a:t>,</a:t>
            </a:r>
            <a:r>
              <a:rPr lang="zh-CN" altLang="en-US" sz="3200" b="1" dirty="0">
                <a:latin typeface="Arial" panose="020B0604020202020204" charset="-76"/>
                <a:ea typeface="宋体" panose="02010600030101010101" pitchFamily="2" charset="-122"/>
              </a:rPr>
              <a:t>海波</a:t>
            </a:r>
            <a:r>
              <a:rPr lang="en-US" altLang="x-none" sz="3200" b="1" dirty="0">
                <a:latin typeface="Arial" panose="020B0604020202020204" charset="-76"/>
                <a:ea typeface="宋体" panose="02010600030101010101" pitchFamily="2" charset="-122"/>
              </a:rPr>
              <a:t>,</a:t>
            </a:r>
            <a:r>
              <a:rPr lang="zh-CN" altLang="en-US" sz="3200" b="1" dirty="0">
                <a:latin typeface="Arial" panose="020B0604020202020204" charset="-76"/>
                <a:ea typeface="宋体" panose="02010600030101010101" pitchFamily="2" charset="-122"/>
              </a:rPr>
              <a:t>食盐</a:t>
            </a:r>
            <a:r>
              <a:rPr lang="en-US" altLang="x-none" sz="3200" b="1" dirty="0">
                <a:latin typeface="Arial" panose="020B0604020202020204" charset="-76"/>
                <a:ea typeface="宋体" panose="02010600030101010101" pitchFamily="2" charset="-122"/>
              </a:rPr>
              <a:t>,</a:t>
            </a:r>
            <a:r>
              <a:rPr lang="zh-CN" altLang="en-US" sz="3200" b="1" dirty="0">
                <a:latin typeface="Arial" panose="020B0604020202020204" charset="-76"/>
                <a:ea typeface="宋体" panose="02010600030101010101" pitchFamily="2" charset="-122"/>
              </a:rPr>
              <a:t>冰</a:t>
            </a:r>
            <a:r>
              <a:rPr lang="en-US" altLang="x-none" sz="3200" b="1" dirty="0">
                <a:latin typeface="Arial" panose="020B0604020202020204" charset="-76"/>
                <a:ea typeface="宋体" panose="02010600030101010101" pitchFamily="2" charset="-122"/>
              </a:rPr>
              <a:t>,</a:t>
            </a:r>
            <a:r>
              <a:rPr lang="zh-CN" altLang="en-US" sz="3200" b="1" dirty="0">
                <a:latin typeface="Arial" panose="020B0604020202020204" charset="-76"/>
                <a:ea typeface="宋体" panose="02010600030101010101" pitchFamily="2" charset="-122"/>
              </a:rPr>
              <a:t>各种金属</a:t>
            </a:r>
            <a:endParaRPr lang="en-US" altLang="x-none" sz="3200" b="1" dirty="0">
              <a:latin typeface="Arial" panose="020B0604020202020204" charset="-76"/>
              <a:ea typeface="宋体" panose="02010600030101010101" pitchFamily="2" charset="-122"/>
            </a:endParaRPr>
          </a:p>
        </p:txBody>
      </p:sp>
      <p:sp>
        <p:nvSpPr>
          <p:cNvPr id="13318" name="文本框 13317"/>
          <p:cNvSpPr txBox="1"/>
          <p:nvPr/>
        </p:nvSpPr>
        <p:spPr>
          <a:xfrm>
            <a:off x="426720" y="3862705"/>
            <a:ext cx="8424863" cy="9461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latin typeface="Arial" panose="020B0604020202020204" charset="-76"/>
                <a:ea typeface="宋体" panose="02010600030101010101" pitchFamily="2" charset="-122"/>
              </a:rPr>
              <a:t>             有些固体</a:t>
            </a:r>
            <a:r>
              <a:rPr lang="zh-CN" altLang="en-US" sz="2800" b="1" dirty="0">
                <a:solidFill>
                  <a:srgbClr val="FF0000"/>
                </a:solidFill>
                <a:latin typeface="Arial" panose="020B0604020202020204" charset="-76"/>
                <a:ea typeface="宋体" panose="02010600030101010101" pitchFamily="2" charset="-122"/>
              </a:rPr>
              <a:t>没有确定的熔化温度</a:t>
            </a:r>
            <a:r>
              <a:rPr lang="en-US" altLang="x-none" sz="2800" b="1" dirty="0">
                <a:latin typeface="Arial" panose="020B0604020202020204" charset="-76"/>
                <a:ea typeface="宋体" panose="02010600030101010101" pitchFamily="2" charset="-122"/>
              </a:rPr>
              <a:t>,</a:t>
            </a:r>
            <a:r>
              <a:rPr lang="zh-CN" altLang="en-US" sz="2800" b="1" dirty="0">
                <a:latin typeface="Arial" panose="020B0604020202020204" charset="-76"/>
                <a:ea typeface="宋体" panose="02010600030101010101" pitchFamily="2" charset="-122"/>
              </a:rPr>
              <a:t>熔化过程中吸热温度不断升高</a:t>
            </a:r>
          </a:p>
        </p:txBody>
      </p:sp>
      <p:sp>
        <p:nvSpPr>
          <p:cNvPr id="13319" name="文本框 13318"/>
          <p:cNvSpPr txBox="1"/>
          <p:nvPr/>
        </p:nvSpPr>
        <p:spPr>
          <a:xfrm>
            <a:off x="274320" y="3811905"/>
            <a:ext cx="1752600" cy="579438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FF0000"/>
                </a:solidFill>
                <a:latin typeface="Arial" panose="020B0604020202020204" charset="-76"/>
                <a:ea typeface="宋体" panose="02010600030101010101" pitchFamily="2" charset="-122"/>
              </a:rPr>
              <a:t>非晶体</a:t>
            </a:r>
            <a:r>
              <a:rPr lang="en-US" altLang="x-none" sz="3200" b="1" dirty="0">
                <a:solidFill>
                  <a:srgbClr val="FF0000"/>
                </a:solidFill>
                <a:latin typeface="Arial" panose="020B0604020202020204" charset="-76"/>
                <a:ea typeface="宋体" panose="02010600030101010101" pitchFamily="2" charset="-122"/>
              </a:rPr>
              <a:t>:</a:t>
            </a:r>
          </a:p>
        </p:txBody>
      </p:sp>
      <p:sp>
        <p:nvSpPr>
          <p:cNvPr id="13320" name="文本框 13319"/>
          <p:cNvSpPr txBox="1"/>
          <p:nvPr/>
        </p:nvSpPr>
        <p:spPr>
          <a:xfrm>
            <a:off x="1447483" y="5985193"/>
            <a:ext cx="5715000" cy="519112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0000FF"/>
                </a:solidFill>
                <a:latin typeface="Arial" panose="020B0604020202020204" charset="-76"/>
                <a:ea typeface="宋体" panose="02010600030101010101" pitchFamily="2" charset="-122"/>
              </a:rPr>
              <a:t>晶体熔化时的温度叫做熔点</a:t>
            </a:r>
          </a:p>
        </p:txBody>
      </p:sp>
      <p:sp>
        <p:nvSpPr>
          <p:cNvPr id="13321" name="文本框 13320"/>
          <p:cNvSpPr txBox="1"/>
          <p:nvPr/>
        </p:nvSpPr>
        <p:spPr>
          <a:xfrm>
            <a:off x="1218883" y="5159693"/>
            <a:ext cx="6705600" cy="57943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dirty="0">
                <a:latin typeface="Arial" panose="020B0604020202020204" charset="-76"/>
                <a:ea typeface="宋体" panose="02010600030101010101" pitchFamily="2" charset="-122"/>
              </a:rPr>
              <a:t>例如</a:t>
            </a:r>
            <a:r>
              <a:rPr lang="en-US" altLang="x-none" sz="3200" b="1" dirty="0">
                <a:latin typeface="Arial" panose="020B0604020202020204" charset="-76"/>
                <a:ea typeface="宋体" panose="02010600030101010101" pitchFamily="2" charset="-122"/>
              </a:rPr>
              <a:t>:</a:t>
            </a:r>
            <a:r>
              <a:rPr lang="zh-CN" altLang="en-US" sz="3200" b="1" dirty="0">
                <a:latin typeface="Arial" panose="020B0604020202020204" charset="-76"/>
                <a:ea typeface="宋体" panose="02010600030101010101" pitchFamily="2" charset="-122"/>
              </a:rPr>
              <a:t>松香、蜂蜡、玻璃、沥青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/>
      <p:bldP spid="13316" grpId="0"/>
      <p:bldP spid="13317" grpId="0"/>
      <p:bldP spid="13318" grpId="0"/>
      <p:bldP spid="13319" grpId="0"/>
      <p:bldP spid="13320" grpId="0"/>
      <p:bldP spid="133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图形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79765" y="224790"/>
            <a:ext cx="592455" cy="592455"/>
          </a:xfrm>
          <a:prstGeom prst="rect">
            <a:avLst/>
          </a:prstGeom>
        </p:spPr>
      </p:pic>
      <p:grpSp>
        <p:nvGrpSpPr>
          <p:cNvPr id="14338" name="组合 14337"/>
          <p:cNvGrpSpPr/>
          <p:nvPr/>
        </p:nvGrpSpPr>
        <p:grpSpPr>
          <a:xfrm>
            <a:off x="4170680" y="3325813"/>
            <a:ext cx="2362200" cy="1447800"/>
            <a:chOff x="0" y="0"/>
            <a:chExt cx="1488" cy="912"/>
          </a:xfrm>
        </p:grpSpPr>
        <p:sp>
          <p:nvSpPr>
            <p:cNvPr id="14339" name="直接连接符 14338"/>
            <p:cNvSpPr/>
            <p:nvPr/>
          </p:nvSpPr>
          <p:spPr>
            <a:xfrm>
              <a:off x="0" y="0"/>
              <a:ext cx="480" cy="480"/>
            </a:xfrm>
            <a:prstGeom prst="line">
              <a:avLst/>
            </a:prstGeom>
            <a:ln w="38100" cap="flat" cmpd="sng">
              <a:solidFill>
                <a:srgbClr val="FF505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4340" name="直接连接符 14339"/>
            <p:cNvSpPr/>
            <p:nvPr/>
          </p:nvSpPr>
          <p:spPr>
            <a:xfrm>
              <a:off x="480" y="480"/>
              <a:ext cx="576" cy="0"/>
            </a:xfrm>
            <a:prstGeom prst="line">
              <a:avLst/>
            </a:prstGeom>
            <a:ln w="38100" cap="flat" cmpd="sng">
              <a:solidFill>
                <a:srgbClr val="FF505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4341" name="直接连接符 14340"/>
            <p:cNvSpPr/>
            <p:nvPr/>
          </p:nvSpPr>
          <p:spPr>
            <a:xfrm>
              <a:off x="1056" y="480"/>
              <a:ext cx="432" cy="432"/>
            </a:xfrm>
            <a:prstGeom prst="line">
              <a:avLst/>
            </a:prstGeom>
            <a:ln w="38100" cap="flat" cmpd="sng">
              <a:solidFill>
                <a:srgbClr val="FF5050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14342" name="组合 14341"/>
          <p:cNvGrpSpPr/>
          <p:nvPr/>
        </p:nvGrpSpPr>
        <p:grpSpPr>
          <a:xfrm>
            <a:off x="5847080" y="3783013"/>
            <a:ext cx="2393950" cy="579437"/>
            <a:chOff x="0" y="0"/>
            <a:chExt cx="1508" cy="365"/>
          </a:xfrm>
        </p:grpSpPr>
        <p:sp>
          <p:nvSpPr>
            <p:cNvPr id="14343" name="直接连接符 14342"/>
            <p:cNvSpPr/>
            <p:nvPr/>
          </p:nvSpPr>
          <p:spPr>
            <a:xfrm flipH="1">
              <a:off x="0" y="192"/>
              <a:ext cx="528" cy="0"/>
            </a:xfrm>
            <a:prstGeom prst="line">
              <a:avLst/>
            </a:prstGeom>
            <a:ln w="19050" cap="flat" cmpd="sng">
              <a:solidFill>
                <a:srgbClr val="0066FF"/>
              </a:solidFill>
              <a:prstDash val="dash"/>
              <a:headEnd type="none" w="med" len="med"/>
              <a:tailEnd type="none" w="med" len="med"/>
            </a:ln>
          </p:spPr>
        </p:sp>
        <p:sp>
          <p:nvSpPr>
            <p:cNvPr id="14344" name="文本框 14343"/>
            <p:cNvSpPr txBox="1"/>
            <p:nvPr/>
          </p:nvSpPr>
          <p:spPr>
            <a:xfrm>
              <a:off x="624" y="0"/>
              <a:ext cx="884" cy="365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horz" wrap="none" anchor="t">
              <a:spAutoFit/>
            </a:bodyPr>
            <a:lstStyle/>
            <a:p>
              <a:r>
                <a:rPr lang="zh-CN" altLang="en-US" sz="3200" b="1" dirty="0">
                  <a:solidFill>
                    <a:srgbClr val="0066FF"/>
                  </a:solidFill>
                  <a:latin typeface="Arial" panose="020B0604020202020204" charset="-76"/>
                  <a:ea typeface="华文新魏" pitchFamily="2" charset="-122"/>
                </a:rPr>
                <a:t>凝固点</a:t>
              </a:r>
            </a:p>
          </p:txBody>
        </p:sp>
      </p:grpSp>
      <p:grpSp>
        <p:nvGrpSpPr>
          <p:cNvPr id="14345" name="组合 14344"/>
          <p:cNvGrpSpPr/>
          <p:nvPr/>
        </p:nvGrpSpPr>
        <p:grpSpPr>
          <a:xfrm rot="5400000" flipH="1">
            <a:off x="2722880" y="582613"/>
            <a:ext cx="3124200" cy="6324600"/>
            <a:chOff x="0" y="0"/>
            <a:chExt cx="1968" cy="1680"/>
          </a:xfrm>
        </p:grpSpPr>
        <p:sp>
          <p:nvSpPr>
            <p:cNvPr id="14346" name="直接连接符 14345"/>
            <p:cNvSpPr/>
            <p:nvPr/>
          </p:nvSpPr>
          <p:spPr>
            <a:xfrm>
              <a:off x="0" y="1488"/>
              <a:ext cx="1968" cy="0"/>
            </a:xfrm>
            <a:prstGeom prst="line">
              <a:avLst/>
            </a:prstGeom>
            <a:ln w="57150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14347" name="直接连接符 14346"/>
            <p:cNvSpPr/>
            <p:nvPr/>
          </p:nvSpPr>
          <p:spPr>
            <a:xfrm flipH="1" flipV="1">
              <a:off x="144" y="0"/>
              <a:ext cx="0" cy="168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</p:sp>
      </p:grpSp>
      <p:sp>
        <p:nvSpPr>
          <p:cNvPr id="14348" name="文本框 14347"/>
          <p:cNvSpPr txBox="1"/>
          <p:nvPr/>
        </p:nvSpPr>
        <p:spPr>
          <a:xfrm flipH="1">
            <a:off x="7371080" y="4973638"/>
            <a:ext cx="898525" cy="519112"/>
          </a:xfrm>
          <a:prstGeom prst="rect">
            <a:avLst/>
          </a:prstGeom>
          <a:noFill/>
          <a:ln w="9525">
            <a:noFill/>
          </a:ln>
        </p:spPr>
        <p:txBody>
          <a:bodyPr vert="horz" wrap="none" anchor="t">
            <a:spAutoFit/>
          </a:bodyPr>
          <a:lstStyle/>
          <a:p>
            <a:r>
              <a:rPr lang="zh-CN" altLang="en-US" sz="2800" b="1" dirty="0">
                <a:solidFill>
                  <a:schemeClr val="tx2"/>
                </a:solidFill>
                <a:latin typeface="Arial" panose="020B0604020202020204" charset="-76"/>
                <a:ea typeface="宋体" panose="02010600030101010101" pitchFamily="2" charset="-122"/>
              </a:rPr>
              <a:t>时间</a:t>
            </a:r>
          </a:p>
        </p:txBody>
      </p:sp>
      <p:sp>
        <p:nvSpPr>
          <p:cNvPr id="14349" name="文本框 14348"/>
          <p:cNvSpPr txBox="1"/>
          <p:nvPr/>
        </p:nvSpPr>
        <p:spPr>
          <a:xfrm flipH="1">
            <a:off x="1732280" y="1697038"/>
            <a:ext cx="898525" cy="519112"/>
          </a:xfrm>
          <a:prstGeom prst="rect">
            <a:avLst/>
          </a:prstGeom>
          <a:noFill/>
          <a:ln w="9525">
            <a:noFill/>
          </a:ln>
        </p:spPr>
        <p:txBody>
          <a:bodyPr vert="horz" wrap="none" anchor="t">
            <a:spAutoFit/>
          </a:bodyPr>
          <a:lstStyle/>
          <a:p>
            <a:r>
              <a:rPr lang="zh-CN" altLang="en-US" sz="2800" b="1" dirty="0">
                <a:solidFill>
                  <a:schemeClr val="tx2"/>
                </a:solidFill>
                <a:latin typeface="Arial" panose="020B0604020202020204" charset="-76"/>
                <a:ea typeface="宋体" panose="02010600030101010101" pitchFamily="2" charset="-122"/>
              </a:rPr>
              <a:t>温度</a:t>
            </a:r>
          </a:p>
        </p:txBody>
      </p:sp>
      <p:grpSp>
        <p:nvGrpSpPr>
          <p:cNvPr id="14350" name="组合 14349"/>
          <p:cNvGrpSpPr/>
          <p:nvPr/>
        </p:nvGrpSpPr>
        <p:grpSpPr>
          <a:xfrm flipH="1">
            <a:off x="1814830" y="3325813"/>
            <a:ext cx="2362200" cy="1447800"/>
            <a:chOff x="0" y="0"/>
            <a:chExt cx="1488" cy="912"/>
          </a:xfrm>
        </p:grpSpPr>
        <p:sp>
          <p:nvSpPr>
            <p:cNvPr id="14351" name="直接连接符 14350"/>
            <p:cNvSpPr/>
            <p:nvPr/>
          </p:nvSpPr>
          <p:spPr>
            <a:xfrm>
              <a:off x="0" y="0"/>
              <a:ext cx="480" cy="480"/>
            </a:xfrm>
            <a:prstGeom prst="line">
              <a:avLst/>
            </a:prstGeom>
            <a:ln w="38100" cap="flat" cmpd="sng">
              <a:solidFill>
                <a:srgbClr val="FF505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4352" name="直接连接符 14351"/>
            <p:cNvSpPr/>
            <p:nvPr/>
          </p:nvSpPr>
          <p:spPr>
            <a:xfrm>
              <a:off x="480" y="480"/>
              <a:ext cx="576" cy="0"/>
            </a:xfrm>
            <a:prstGeom prst="line">
              <a:avLst/>
            </a:prstGeom>
            <a:ln w="38100" cap="flat" cmpd="sng">
              <a:solidFill>
                <a:srgbClr val="FF505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4353" name="直接连接符 14352"/>
            <p:cNvSpPr/>
            <p:nvPr/>
          </p:nvSpPr>
          <p:spPr>
            <a:xfrm>
              <a:off x="1056" y="480"/>
              <a:ext cx="432" cy="432"/>
            </a:xfrm>
            <a:prstGeom prst="line">
              <a:avLst/>
            </a:prstGeom>
            <a:ln w="38100" cap="flat" cmpd="sng">
              <a:solidFill>
                <a:srgbClr val="FF5050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14354" name="直接连接符 14353"/>
          <p:cNvSpPr/>
          <p:nvPr/>
        </p:nvSpPr>
        <p:spPr>
          <a:xfrm>
            <a:off x="1732280" y="4087813"/>
            <a:ext cx="838200" cy="0"/>
          </a:xfrm>
          <a:prstGeom prst="line">
            <a:avLst/>
          </a:prstGeom>
          <a:ln w="19050" cap="flat" cmpd="sng">
            <a:solidFill>
              <a:srgbClr val="0066FF"/>
            </a:solidFill>
            <a:prstDash val="dash"/>
            <a:headEnd type="none" w="med" len="med"/>
            <a:tailEnd type="none" w="med" len="med"/>
          </a:ln>
        </p:spPr>
      </p:sp>
      <p:sp>
        <p:nvSpPr>
          <p:cNvPr id="14355" name="文本框 14354"/>
          <p:cNvSpPr txBox="1"/>
          <p:nvPr/>
        </p:nvSpPr>
        <p:spPr>
          <a:xfrm>
            <a:off x="589280" y="3783013"/>
            <a:ext cx="996950" cy="579437"/>
          </a:xfrm>
          <a:prstGeom prst="rect">
            <a:avLst/>
          </a:prstGeom>
          <a:noFill/>
          <a:ln w="9525">
            <a:noFill/>
          </a:ln>
        </p:spPr>
        <p:txBody>
          <a:bodyPr vert="horz" wrap="none" anchor="t">
            <a:spAutoFit/>
          </a:bodyPr>
          <a:lstStyle/>
          <a:p>
            <a:r>
              <a:rPr lang="zh-CN" altLang="en-US" sz="3200" b="1" dirty="0">
                <a:solidFill>
                  <a:srgbClr val="A50021"/>
                </a:solidFill>
                <a:latin typeface="Arial" panose="020B0604020202020204" charset="-76"/>
                <a:ea typeface="华文新魏" pitchFamily="2" charset="-122"/>
              </a:rPr>
              <a:t>熔点</a:t>
            </a:r>
          </a:p>
        </p:txBody>
      </p:sp>
      <p:sp>
        <p:nvSpPr>
          <p:cNvPr id="14356" name="直接连接符 14355"/>
          <p:cNvSpPr/>
          <p:nvPr/>
        </p:nvSpPr>
        <p:spPr>
          <a:xfrm flipH="1">
            <a:off x="4146868" y="2108200"/>
            <a:ext cx="23812" cy="3387725"/>
          </a:xfrm>
          <a:prstGeom prst="line">
            <a:avLst/>
          </a:prstGeom>
          <a:ln w="38100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</p:sp>
      <p:sp>
        <p:nvSpPr>
          <p:cNvPr id="14357" name="文本框 14356"/>
          <p:cNvSpPr txBox="1"/>
          <p:nvPr/>
        </p:nvSpPr>
        <p:spPr>
          <a:xfrm>
            <a:off x="1945005" y="2555875"/>
            <a:ext cx="1816100" cy="579438"/>
          </a:xfrm>
          <a:prstGeom prst="rect">
            <a:avLst/>
          </a:prstGeom>
          <a:noFill/>
          <a:ln w="9525">
            <a:noFill/>
          </a:ln>
        </p:spPr>
        <p:txBody>
          <a:bodyPr vert="horz" wrap="none" anchor="t">
            <a:spAutoFit/>
          </a:bodyPr>
          <a:lstStyle/>
          <a:p>
            <a:r>
              <a:rPr lang="zh-CN" altLang="en-US" sz="3200" b="1" dirty="0">
                <a:solidFill>
                  <a:srgbClr val="A50021"/>
                </a:solidFill>
                <a:latin typeface="Arial" panose="020B0604020202020204" charset="-76"/>
                <a:ea typeface="宋体" panose="02010600030101010101" pitchFamily="2" charset="-122"/>
              </a:rPr>
              <a:t>吸热熔化</a:t>
            </a:r>
          </a:p>
        </p:txBody>
      </p:sp>
      <p:sp>
        <p:nvSpPr>
          <p:cNvPr id="14358" name="文本框 14357"/>
          <p:cNvSpPr txBox="1"/>
          <p:nvPr/>
        </p:nvSpPr>
        <p:spPr>
          <a:xfrm>
            <a:off x="4551680" y="2487613"/>
            <a:ext cx="1816100" cy="579437"/>
          </a:xfrm>
          <a:prstGeom prst="rect">
            <a:avLst/>
          </a:prstGeom>
          <a:noFill/>
          <a:ln w="9525">
            <a:noFill/>
          </a:ln>
        </p:spPr>
        <p:txBody>
          <a:bodyPr vert="horz" wrap="none" anchor="t">
            <a:spAutoFit/>
          </a:bodyPr>
          <a:lstStyle/>
          <a:p>
            <a:r>
              <a:rPr lang="zh-CN" altLang="en-US" sz="3200" b="1" dirty="0">
                <a:solidFill>
                  <a:schemeClr val="hlink"/>
                </a:solidFill>
                <a:latin typeface="Arial" panose="020B0604020202020204" charset="-76"/>
                <a:ea typeface="宋体" panose="02010600030101010101" pitchFamily="2" charset="-122"/>
              </a:rPr>
              <a:t>放热凝固</a:t>
            </a:r>
          </a:p>
        </p:txBody>
      </p:sp>
      <p:sp>
        <p:nvSpPr>
          <p:cNvPr id="14359" name="文本框 14358"/>
          <p:cNvSpPr txBox="1"/>
          <p:nvPr/>
        </p:nvSpPr>
        <p:spPr>
          <a:xfrm>
            <a:off x="906780" y="5638800"/>
            <a:ext cx="7966075" cy="7683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400" b="1" dirty="0">
                <a:solidFill>
                  <a:srgbClr val="FF3300"/>
                </a:solidFill>
                <a:latin typeface="Arial" panose="020B0604020202020204" charset="-76"/>
                <a:ea typeface="华文行楷" pitchFamily="2" charset="-122"/>
              </a:rPr>
              <a:t>同一晶体的熔点和凝固点相同</a:t>
            </a:r>
          </a:p>
        </p:txBody>
      </p:sp>
      <p:sp>
        <p:nvSpPr>
          <p:cNvPr id="14360" name="文本框 14359"/>
          <p:cNvSpPr txBox="1"/>
          <p:nvPr/>
        </p:nvSpPr>
        <p:spPr>
          <a:xfrm>
            <a:off x="3621405" y="1355725"/>
            <a:ext cx="1460500" cy="823913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r>
              <a:rPr lang="zh-CN" altLang="en-US" sz="4800" b="1" dirty="0">
                <a:solidFill>
                  <a:srgbClr val="0000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charset="-76"/>
                <a:ea typeface="宋体" panose="02010600030101010101" pitchFamily="2" charset="-122"/>
              </a:rPr>
              <a:t>海波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4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300" fill="hold"/>
                                        <p:tgtEl>
                                          <p:spTgt spid="143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300" fill="hold"/>
                                        <p:tgtEl>
                                          <p:spTgt spid="143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55" grpId="0"/>
      <p:bldP spid="14358" grpId="0"/>
      <p:bldP spid="14359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图形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79765" y="224790"/>
            <a:ext cx="592455" cy="592455"/>
          </a:xfrm>
          <a:prstGeom prst="rect">
            <a:avLst/>
          </a:prstGeom>
        </p:spPr>
      </p:pic>
      <p:graphicFrame>
        <p:nvGraphicFramePr>
          <p:cNvPr id="15363" name="表格 15362"/>
          <p:cNvGraphicFramePr/>
          <p:nvPr/>
        </p:nvGraphicFramePr>
        <p:xfrm>
          <a:off x="726440" y="2292668"/>
          <a:ext cx="7704138" cy="4078288"/>
        </p:xfrm>
        <a:graphic>
          <a:graphicData uri="http://schemas.openxmlformats.org/drawingml/2006/table">
            <a:tbl>
              <a:tblPr/>
              <a:tblGrid>
                <a:gridCol w="398463"/>
                <a:gridCol w="2058987"/>
                <a:gridCol w="1593850"/>
                <a:gridCol w="2057400"/>
                <a:gridCol w="1595438"/>
              </a:tblGrid>
              <a:tr h="520700"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endParaRPr lang="zh-CN" altLang="en-US" dirty="0">
                        <a:latin typeface="Times New Roman" panose="02020603050405020304" pitchFamily="2" charset="0"/>
                        <a:ea typeface="宋体" panose="02010600030101010101" pitchFamily="2" charset="-122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lang="zh-CN" altLang="en-US" sz="2400" b="1" dirty="0">
                          <a:solidFill>
                            <a:srgbClr val="0000FF"/>
                          </a:solidFill>
                          <a:latin typeface="Times New Roman" panose="02020603050405020304" pitchFamily="2" charset="0"/>
                          <a:ea typeface="黑体" panose="02010609060101010101" pitchFamily="2" charset="-122"/>
                        </a:rPr>
                        <a:t>熔化图像</a:t>
                      </a: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lang="zh-CN" altLang="en-US" sz="2400" b="1" dirty="0">
                          <a:solidFill>
                            <a:srgbClr val="0000FF"/>
                          </a:solidFill>
                          <a:latin typeface="Times New Roman" panose="02020603050405020304" pitchFamily="2" charset="0"/>
                          <a:ea typeface="黑体" panose="02010609060101010101" pitchFamily="2" charset="-122"/>
                        </a:rPr>
                        <a:t>凝固图像</a:t>
                      </a: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1758950"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endParaRPr lang="zh-CN" altLang="en-US" sz="2400" dirty="0">
                        <a:latin typeface="Times New Roman" panose="02020603050405020304" pitchFamily="2" charset="0"/>
                        <a:ea typeface="黑体" panose="02010609060101010101" pitchFamily="2" charset="-122"/>
                      </a:endParaRPr>
                    </a:p>
                    <a:p>
                      <a:pPr marL="0" lvl="0" indent="0" algn="ctr">
                        <a:buNone/>
                      </a:pPr>
                      <a:r>
                        <a:rPr lang="zh-CN" altLang="en-US" sz="2400" dirty="0">
                          <a:latin typeface="Times New Roman" panose="02020603050405020304" pitchFamily="2" charset="0"/>
                          <a:ea typeface="黑体" panose="02010609060101010101" pitchFamily="2" charset="-122"/>
                        </a:rPr>
                        <a:t>海</a:t>
                      </a:r>
                    </a:p>
                    <a:p>
                      <a:pPr marL="0" lvl="0" indent="0" algn="ctr">
                        <a:buNone/>
                      </a:pPr>
                      <a:r>
                        <a:rPr lang="zh-CN" altLang="en-US" sz="2400" dirty="0">
                          <a:latin typeface="Times New Roman" panose="02020603050405020304" pitchFamily="2" charset="0"/>
                          <a:ea typeface="黑体" panose="02010609060101010101" pitchFamily="2" charset="-122"/>
                        </a:rPr>
                        <a:t>波</a:t>
                      </a: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endParaRPr lang="zh-CN" altLang="en-US" dirty="0">
                        <a:latin typeface="Times New Roman" panose="02020603050405020304" pitchFamily="2" charset="0"/>
                        <a:ea typeface="宋体" panose="02010600030101010101" pitchFamily="2" charset="-122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endParaRPr lang="zh-CN" altLang="en-US" sz="1800" b="1" dirty="0">
                        <a:latin typeface="Times New Roman" panose="02020603050405020304" pitchFamily="2" charset="0"/>
                        <a:ea typeface="黑体" panose="02010609060101010101" pitchFamily="2" charset="-122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endParaRPr lang="zh-CN" altLang="en-US" dirty="0">
                        <a:latin typeface="Times New Roman" panose="02020603050405020304" pitchFamily="2" charset="0"/>
                        <a:ea typeface="宋体" panose="02010600030101010101" pitchFamily="2" charset="-122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endParaRPr lang="zh-CN" altLang="en-US" sz="1800" b="1" dirty="0">
                        <a:latin typeface="Times New Roman" panose="02020603050405020304" pitchFamily="2" charset="0"/>
                        <a:ea typeface="黑体" panose="02010609060101010101" pitchFamily="2" charset="-122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98638"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endParaRPr lang="zh-CN" altLang="en-US" sz="2400" dirty="0">
                        <a:latin typeface="Times New Roman" panose="02020603050405020304" pitchFamily="2" charset="0"/>
                        <a:ea typeface="黑体" panose="02010609060101010101" pitchFamily="2" charset="-122"/>
                      </a:endParaRPr>
                    </a:p>
                    <a:p>
                      <a:pPr marL="0" lvl="0" indent="0" algn="ctr">
                        <a:buNone/>
                      </a:pPr>
                      <a:r>
                        <a:rPr lang="zh-CN" altLang="en-US" sz="2400" dirty="0">
                          <a:latin typeface="Times New Roman" panose="02020603050405020304" pitchFamily="2" charset="0"/>
                          <a:ea typeface="黑体" panose="02010609060101010101" pitchFamily="2" charset="-122"/>
                        </a:rPr>
                        <a:t>石</a:t>
                      </a:r>
                    </a:p>
                    <a:p>
                      <a:pPr marL="0" lvl="0" indent="0" algn="ctr">
                        <a:buNone/>
                      </a:pPr>
                      <a:r>
                        <a:rPr lang="zh-CN" altLang="en-US" sz="2400" dirty="0">
                          <a:latin typeface="Times New Roman" panose="02020603050405020304" pitchFamily="2" charset="0"/>
                          <a:ea typeface="黑体" panose="02010609060101010101" pitchFamily="2" charset="-122"/>
                        </a:rPr>
                        <a:t>蜡</a:t>
                      </a: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endParaRPr lang="zh-CN" altLang="en-US" dirty="0">
                        <a:latin typeface="Times New Roman" panose="02020603050405020304" pitchFamily="2" charset="0"/>
                        <a:ea typeface="宋体" panose="02010600030101010101" pitchFamily="2" charset="-122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endParaRPr lang="zh-CN" altLang="en-US" sz="1800" b="1" dirty="0">
                        <a:latin typeface="Times New Roman" panose="02020603050405020304" pitchFamily="2" charset="0"/>
                        <a:ea typeface="黑体" panose="02010609060101010101" pitchFamily="2" charset="-122"/>
                      </a:endParaRPr>
                    </a:p>
                    <a:p>
                      <a:pPr marL="0" lvl="0" indent="0">
                        <a:buNone/>
                      </a:pPr>
                      <a:endParaRPr lang="zh-CN" altLang="en-US" sz="1800" b="1" dirty="0">
                        <a:latin typeface="Times New Roman" panose="02020603050405020304" pitchFamily="2" charset="0"/>
                        <a:ea typeface="黑体" panose="02010609060101010101" pitchFamily="2" charset="-122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endParaRPr lang="zh-CN" altLang="en-US" dirty="0">
                        <a:latin typeface="Times New Roman" panose="02020603050405020304" pitchFamily="2" charset="0"/>
                        <a:ea typeface="宋体" panose="02010600030101010101" pitchFamily="2" charset="-122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endParaRPr lang="zh-CN" altLang="en-US" sz="1800" b="1" dirty="0">
                        <a:latin typeface="Times New Roman" panose="02020603050405020304" pitchFamily="2" charset="0"/>
                        <a:ea typeface="黑体" panose="02010609060101010101" pitchFamily="2" charset="-122"/>
                      </a:endParaRPr>
                    </a:p>
                    <a:p>
                      <a:pPr marL="0" lvl="0" indent="0">
                        <a:buNone/>
                      </a:pPr>
                      <a:endParaRPr lang="zh-CN" altLang="en-US" sz="1800" b="1" dirty="0">
                        <a:latin typeface="Times New Roman" panose="02020603050405020304" pitchFamily="2" charset="0"/>
                        <a:ea typeface="黑体" panose="02010609060101010101" pitchFamily="2" charset="-122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5387" name="图片 15386"/>
          <p:cNvPicPr>
            <a:picLocks noChangeAspect="1"/>
          </p:cNvPicPr>
          <p:nvPr/>
        </p:nvPicPr>
        <p:blipFill>
          <a:blip r:embed="rId5" cstate="print"/>
          <a:srcRect t="3798" r="3006"/>
          <a:stretch>
            <a:fillRect/>
          </a:stretch>
        </p:blipFill>
        <p:spPr>
          <a:xfrm>
            <a:off x="1301115" y="2868930"/>
            <a:ext cx="1439863" cy="15462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88" name="图片 1538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974590" y="3084830"/>
            <a:ext cx="1566863" cy="12303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89" name="图片 15388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374140" y="4742180"/>
            <a:ext cx="1296988" cy="13684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90" name="图片 15389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974590" y="4742180"/>
            <a:ext cx="1793875" cy="15192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91" name="文本框 15390"/>
          <p:cNvSpPr txBox="1"/>
          <p:nvPr/>
        </p:nvSpPr>
        <p:spPr>
          <a:xfrm>
            <a:off x="3318828" y="2797493"/>
            <a:ext cx="1336675" cy="179863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r>
              <a:rPr lang="en-US" altLang="x-none" sz="1600" b="1" dirty="0">
                <a:latin typeface="Times New Roman" panose="02020603050405020304" pitchFamily="2" charset="0"/>
                <a:cs typeface="Times New Roman" panose="02020603050405020304" pitchFamily="2" charset="0"/>
              </a:rPr>
              <a:t>AB</a:t>
            </a:r>
            <a:r>
              <a:rPr lang="zh-CN" altLang="en-US" sz="1600" b="1" dirty="0">
                <a:latin typeface="Times New Roman" panose="02020603050405020304" pitchFamily="2" charset="0"/>
                <a:cs typeface="Times New Roman" panose="02020603050405020304" pitchFamily="2" charset="0"/>
              </a:rPr>
              <a:t>段</a:t>
            </a:r>
            <a:r>
              <a:rPr lang="en-US" altLang="x-none" sz="1600" b="1" dirty="0">
                <a:latin typeface="Times New Roman" panose="02020603050405020304" pitchFamily="2" charset="0"/>
                <a:cs typeface="Times New Roman" panose="02020603050405020304" pitchFamily="2" charset="0"/>
              </a:rPr>
              <a:t>:</a:t>
            </a:r>
            <a:r>
              <a:rPr lang="zh-CN" altLang="en-US" sz="1600" b="1" dirty="0">
                <a:latin typeface="Times New Roman" panose="02020603050405020304" pitchFamily="2" charset="0"/>
                <a:cs typeface="Times New Roman" panose="02020603050405020304" pitchFamily="2" charset="0"/>
              </a:rPr>
              <a:t>固态</a:t>
            </a:r>
          </a:p>
          <a:p>
            <a:r>
              <a:rPr lang="en-US" altLang="x-none" sz="1600" b="1" dirty="0">
                <a:latin typeface="Times New Roman" panose="02020603050405020304" pitchFamily="2" charset="0"/>
                <a:cs typeface="Times New Roman" panose="02020603050405020304" pitchFamily="2" charset="0"/>
              </a:rPr>
              <a:t>BC</a:t>
            </a:r>
            <a:r>
              <a:rPr lang="zh-CN" altLang="en-US" sz="1600" b="1" dirty="0">
                <a:latin typeface="Times New Roman" panose="02020603050405020304" pitchFamily="2" charset="0"/>
                <a:cs typeface="Times New Roman" panose="02020603050405020304" pitchFamily="2" charset="0"/>
              </a:rPr>
              <a:t>段</a:t>
            </a:r>
            <a:r>
              <a:rPr lang="en-US" altLang="x-none" sz="1600" b="1" dirty="0">
                <a:latin typeface="Times New Roman" panose="02020603050405020304" pitchFamily="2" charset="0"/>
                <a:cs typeface="Times New Roman" panose="02020603050405020304" pitchFamily="2" charset="0"/>
              </a:rPr>
              <a:t>:</a:t>
            </a:r>
            <a:r>
              <a:rPr lang="zh-CN" altLang="en-US" sz="1600" b="1" dirty="0">
                <a:latin typeface="Times New Roman" panose="02020603050405020304" pitchFamily="2" charset="0"/>
                <a:cs typeface="Times New Roman" panose="02020603050405020304" pitchFamily="2" charset="0"/>
              </a:rPr>
              <a:t>固液共存</a:t>
            </a:r>
          </a:p>
          <a:p>
            <a:r>
              <a:rPr lang="en-US" altLang="x-none" sz="1600" b="1" dirty="0">
                <a:latin typeface="Times New Roman" panose="02020603050405020304" pitchFamily="2" charset="0"/>
                <a:cs typeface="Times New Roman" panose="02020603050405020304" pitchFamily="2" charset="0"/>
              </a:rPr>
              <a:t>CD</a:t>
            </a:r>
            <a:r>
              <a:rPr lang="zh-CN" altLang="en-US" sz="1600" b="1" dirty="0">
                <a:latin typeface="Times New Roman" panose="02020603050405020304" pitchFamily="2" charset="0"/>
                <a:cs typeface="Times New Roman" panose="02020603050405020304" pitchFamily="2" charset="0"/>
              </a:rPr>
              <a:t>段</a:t>
            </a:r>
            <a:r>
              <a:rPr lang="en-US" altLang="x-none" sz="1600" b="1" dirty="0">
                <a:latin typeface="Times New Roman" panose="02020603050405020304" pitchFamily="2" charset="0"/>
                <a:cs typeface="Times New Roman" panose="02020603050405020304" pitchFamily="2" charset="0"/>
              </a:rPr>
              <a:t>:</a:t>
            </a:r>
            <a:r>
              <a:rPr lang="zh-CN" altLang="en-US" sz="1600" b="1" dirty="0">
                <a:latin typeface="Times New Roman" panose="02020603050405020304" pitchFamily="2" charset="0"/>
                <a:cs typeface="Times New Roman" panose="02020603050405020304" pitchFamily="2" charset="0"/>
              </a:rPr>
              <a:t>液态</a:t>
            </a:r>
          </a:p>
          <a:p>
            <a:r>
              <a:rPr lang="en-US" altLang="x-none" sz="1600" b="1" dirty="0">
                <a:latin typeface="Times New Roman" panose="02020603050405020304" pitchFamily="2" charset="0"/>
                <a:cs typeface="Times New Roman" panose="02020603050405020304" pitchFamily="2" charset="0"/>
              </a:rPr>
              <a:t>B</a:t>
            </a:r>
            <a:r>
              <a:rPr lang="zh-CN" altLang="en-US" sz="1600" b="1" dirty="0">
                <a:latin typeface="Times New Roman" panose="02020603050405020304" pitchFamily="2" charset="0"/>
                <a:cs typeface="Times New Roman" panose="02020603050405020304" pitchFamily="2" charset="0"/>
              </a:rPr>
              <a:t>点</a:t>
            </a:r>
            <a:r>
              <a:rPr lang="en-US" altLang="x-none" sz="1600" b="1" dirty="0">
                <a:latin typeface="Times New Roman" panose="02020603050405020304" pitchFamily="2" charset="0"/>
                <a:cs typeface="Times New Roman" panose="02020603050405020304" pitchFamily="2" charset="0"/>
              </a:rPr>
              <a:t>: </a:t>
            </a:r>
            <a:r>
              <a:rPr lang="zh-CN" altLang="en-US" sz="1600" b="1" dirty="0">
                <a:latin typeface="Times New Roman" panose="02020603050405020304" pitchFamily="2" charset="0"/>
                <a:cs typeface="Times New Roman" panose="02020603050405020304" pitchFamily="2" charset="0"/>
              </a:rPr>
              <a:t>固态</a:t>
            </a:r>
          </a:p>
          <a:p>
            <a:r>
              <a:rPr lang="en-US" altLang="x-none" sz="1600" b="1" dirty="0">
                <a:latin typeface="Times New Roman" panose="02020603050405020304" pitchFamily="2" charset="0"/>
                <a:cs typeface="Times New Roman" panose="02020603050405020304" pitchFamily="2" charset="0"/>
              </a:rPr>
              <a:t>C</a:t>
            </a:r>
            <a:r>
              <a:rPr lang="zh-CN" altLang="en-US" sz="1600" b="1" dirty="0">
                <a:latin typeface="Times New Roman" panose="02020603050405020304" pitchFamily="2" charset="0"/>
                <a:cs typeface="Times New Roman" panose="02020603050405020304" pitchFamily="2" charset="0"/>
              </a:rPr>
              <a:t>点</a:t>
            </a:r>
            <a:r>
              <a:rPr lang="en-US" altLang="x-none" sz="1600" b="1" dirty="0">
                <a:latin typeface="Times New Roman" panose="02020603050405020304" pitchFamily="2" charset="0"/>
                <a:cs typeface="Times New Roman" panose="02020603050405020304" pitchFamily="2" charset="0"/>
              </a:rPr>
              <a:t>: </a:t>
            </a:r>
            <a:r>
              <a:rPr lang="zh-CN" altLang="en-US" sz="1600" b="1" dirty="0">
                <a:latin typeface="Times New Roman" panose="02020603050405020304" pitchFamily="2" charset="0"/>
                <a:cs typeface="Times New Roman" panose="02020603050405020304" pitchFamily="2" charset="0"/>
              </a:rPr>
              <a:t>液态</a:t>
            </a:r>
          </a:p>
          <a:p>
            <a:endParaRPr lang="zh-CN" altLang="en-US" sz="1600" b="1" dirty="0"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  <p:sp>
        <p:nvSpPr>
          <p:cNvPr id="15392" name="文本框 15391"/>
          <p:cNvSpPr txBox="1"/>
          <p:nvPr/>
        </p:nvSpPr>
        <p:spPr>
          <a:xfrm>
            <a:off x="6879590" y="2941955"/>
            <a:ext cx="1479550" cy="1554163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r>
              <a:rPr lang="en-US" altLang="x-none" sz="1600" b="1" dirty="0">
                <a:latin typeface="Times New Roman" panose="02020603050405020304" pitchFamily="2" charset="0"/>
                <a:cs typeface="Times New Roman" panose="02020603050405020304" pitchFamily="2" charset="0"/>
              </a:rPr>
              <a:t>DE</a:t>
            </a:r>
            <a:r>
              <a:rPr lang="zh-CN" altLang="en-US" sz="1600" b="1" dirty="0">
                <a:latin typeface="Times New Roman" panose="02020603050405020304" pitchFamily="2" charset="0"/>
                <a:cs typeface="Times New Roman" panose="02020603050405020304" pitchFamily="2" charset="0"/>
              </a:rPr>
              <a:t>段</a:t>
            </a:r>
            <a:r>
              <a:rPr lang="en-US" altLang="x-none" sz="1600" b="1" dirty="0">
                <a:latin typeface="Times New Roman" panose="02020603050405020304" pitchFamily="2" charset="0"/>
                <a:cs typeface="Times New Roman" panose="02020603050405020304" pitchFamily="2" charset="0"/>
              </a:rPr>
              <a:t>:</a:t>
            </a:r>
            <a:r>
              <a:rPr lang="zh-CN" altLang="en-US" sz="1600" b="1" dirty="0">
                <a:latin typeface="Times New Roman" panose="02020603050405020304" pitchFamily="2" charset="0"/>
                <a:cs typeface="Times New Roman" panose="02020603050405020304" pitchFamily="2" charset="0"/>
              </a:rPr>
              <a:t>液态</a:t>
            </a:r>
          </a:p>
          <a:p>
            <a:r>
              <a:rPr lang="en-US" altLang="x-none" sz="1600" b="1" dirty="0">
                <a:latin typeface="Times New Roman" panose="02020603050405020304" pitchFamily="2" charset="0"/>
                <a:cs typeface="Times New Roman" panose="02020603050405020304" pitchFamily="2" charset="0"/>
              </a:rPr>
              <a:t>EF</a:t>
            </a:r>
            <a:r>
              <a:rPr lang="zh-CN" altLang="en-US" sz="1600" b="1" dirty="0">
                <a:latin typeface="Times New Roman" panose="02020603050405020304" pitchFamily="2" charset="0"/>
                <a:cs typeface="Times New Roman" panose="02020603050405020304" pitchFamily="2" charset="0"/>
              </a:rPr>
              <a:t>段</a:t>
            </a:r>
            <a:r>
              <a:rPr lang="en-US" altLang="x-none" sz="1600" b="1" dirty="0">
                <a:latin typeface="Times New Roman" panose="02020603050405020304" pitchFamily="2" charset="0"/>
                <a:cs typeface="Times New Roman" panose="02020603050405020304" pitchFamily="2" charset="0"/>
              </a:rPr>
              <a:t>:</a:t>
            </a:r>
            <a:r>
              <a:rPr lang="zh-CN" altLang="en-US" sz="1600" b="1" dirty="0">
                <a:latin typeface="Times New Roman" panose="02020603050405020304" pitchFamily="2" charset="0"/>
                <a:cs typeface="Times New Roman" panose="02020603050405020304" pitchFamily="2" charset="0"/>
              </a:rPr>
              <a:t>固液共存</a:t>
            </a:r>
          </a:p>
          <a:p>
            <a:r>
              <a:rPr lang="en-US" altLang="x-none" sz="1600" b="1" dirty="0">
                <a:latin typeface="Times New Roman" panose="02020603050405020304" pitchFamily="2" charset="0"/>
                <a:cs typeface="Times New Roman" panose="02020603050405020304" pitchFamily="2" charset="0"/>
              </a:rPr>
              <a:t>FG</a:t>
            </a:r>
            <a:r>
              <a:rPr lang="zh-CN" altLang="en-US" sz="1600" b="1" dirty="0">
                <a:latin typeface="Times New Roman" panose="02020603050405020304" pitchFamily="2" charset="0"/>
                <a:cs typeface="Times New Roman" panose="02020603050405020304" pitchFamily="2" charset="0"/>
              </a:rPr>
              <a:t>段</a:t>
            </a:r>
            <a:r>
              <a:rPr lang="en-US" altLang="x-none" sz="1600" b="1" dirty="0">
                <a:latin typeface="Times New Roman" panose="02020603050405020304" pitchFamily="2" charset="0"/>
                <a:cs typeface="Times New Roman" panose="02020603050405020304" pitchFamily="2" charset="0"/>
              </a:rPr>
              <a:t>:</a:t>
            </a:r>
            <a:r>
              <a:rPr lang="zh-CN" altLang="en-US" sz="1600" b="1" dirty="0">
                <a:latin typeface="Times New Roman" panose="02020603050405020304" pitchFamily="2" charset="0"/>
                <a:cs typeface="Times New Roman" panose="02020603050405020304" pitchFamily="2" charset="0"/>
              </a:rPr>
              <a:t>固态</a:t>
            </a:r>
          </a:p>
          <a:p>
            <a:r>
              <a:rPr lang="en-US" altLang="x-none" sz="1600" b="1" dirty="0">
                <a:latin typeface="Times New Roman" panose="02020603050405020304" pitchFamily="2" charset="0"/>
                <a:cs typeface="Times New Roman" panose="02020603050405020304" pitchFamily="2" charset="0"/>
              </a:rPr>
              <a:t>E</a:t>
            </a:r>
            <a:r>
              <a:rPr lang="zh-CN" altLang="en-US" sz="1600" b="1" dirty="0">
                <a:latin typeface="Times New Roman" panose="02020603050405020304" pitchFamily="2" charset="0"/>
                <a:cs typeface="Times New Roman" panose="02020603050405020304" pitchFamily="2" charset="0"/>
              </a:rPr>
              <a:t>点</a:t>
            </a:r>
            <a:r>
              <a:rPr lang="en-US" altLang="x-none" sz="1600" b="1" dirty="0">
                <a:latin typeface="Times New Roman" panose="02020603050405020304" pitchFamily="2" charset="0"/>
                <a:cs typeface="Times New Roman" panose="02020603050405020304" pitchFamily="2" charset="0"/>
              </a:rPr>
              <a:t>: </a:t>
            </a:r>
            <a:r>
              <a:rPr lang="zh-CN" altLang="en-US" sz="1600" b="1" dirty="0">
                <a:latin typeface="Times New Roman" panose="02020603050405020304" pitchFamily="2" charset="0"/>
                <a:cs typeface="Times New Roman" panose="02020603050405020304" pitchFamily="2" charset="0"/>
              </a:rPr>
              <a:t>液态</a:t>
            </a:r>
          </a:p>
          <a:p>
            <a:r>
              <a:rPr lang="en-US" altLang="x-none" sz="1600" b="1" dirty="0">
                <a:latin typeface="Times New Roman" panose="02020603050405020304" pitchFamily="2" charset="0"/>
                <a:cs typeface="Times New Roman" panose="02020603050405020304" pitchFamily="2" charset="0"/>
              </a:rPr>
              <a:t>F</a:t>
            </a:r>
            <a:r>
              <a:rPr lang="zh-CN" altLang="en-US" sz="1600" b="1" dirty="0">
                <a:latin typeface="Times New Roman" panose="02020603050405020304" pitchFamily="2" charset="0"/>
                <a:cs typeface="Times New Roman" panose="02020603050405020304" pitchFamily="2" charset="0"/>
              </a:rPr>
              <a:t>点</a:t>
            </a:r>
            <a:r>
              <a:rPr lang="en-US" altLang="x-none" sz="1600" b="1" dirty="0">
                <a:latin typeface="Times New Roman" panose="02020603050405020304" pitchFamily="2" charset="0"/>
                <a:cs typeface="Times New Roman" panose="02020603050405020304" pitchFamily="2" charset="0"/>
              </a:rPr>
              <a:t>: </a:t>
            </a:r>
            <a:r>
              <a:rPr lang="zh-CN" altLang="en-US" sz="1600" b="1" dirty="0">
                <a:latin typeface="Times New Roman" panose="02020603050405020304" pitchFamily="2" charset="0"/>
                <a:cs typeface="Times New Roman" panose="02020603050405020304" pitchFamily="2" charset="0"/>
              </a:rPr>
              <a:t>固态</a:t>
            </a:r>
            <a:endParaRPr lang="zh-CN" altLang="en-US" sz="1600" b="1" dirty="0"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  <p:sp>
        <p:nvSpPr>
          <p:cNvPr id="15393" name="文本框 15392"/>
          <p:cNvSpPr txBox="1"/>
          <p:nvPr/>
        </p:nvSpPr>
        <p:spPr>
          <a:xfrm>
            <a:off x="3245803" y="4956493"/>
            <a:ext cx="1444625" cy="9144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r>
              <a:rPr lang="zh-CN" altLang="en-US" b="1" dirty="0">
                <a:latin typeface="Times New Roman" panose="02020603050405020304" pitchFamily="2" charset="0"/>
                <a:ea typeface="黑体" panose="02010609060101010101" pitchFamily="2" charset="-122"/>
              </a:rPr>
              <a:t>先变软，后变稀，最后变为液体</a:t>
            </a:r>
          </a:p>
        </p:txBody>
      </p:sp>
      <p:sp>
        <p:nvSpPr>
          <p:cNvPr id="15394" name="文本框 15393"/>
          <p:cNvSpPr txBox="1"/>
          <p:nvPr/>
        </p:nvSpPr>
        <p:spPr>
          <a:xfrm>
            <a:off x="6919278" y="5029518"/>
            <a:ext cx="1443037" cy="9144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r>
              <a:rPr lang="zh-CN" altLang="en-US" b="1" dirty="0">
                <a:latin typeface="Times New Roman" panose="02020603050405020304" pitchFamily="2" charset="0"/>
                <a:ea typeface="黑体" panose="02010609060101010101" pitchFamily="2" charset="-122"/>
              </a:rPr>
              <a:t>先变硬，后变稠，最后变为固体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374140" y="1158875"/>
            <a:ext cx="304101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 sz="3200" b="1" dirty="0">
                <a:solidFill>
                  <a:schemeClr val="accent1"/>
                </a:solidFill>
                <a:latin typeface="Times New Roman" panose="02020603050405020304" pitchFamily="2" charset="0"/>
                <a:ea typeface="宋体" panose="02010600030101010101" pitchFamily="2" charset="-122"/>
                <a:sym typeface="+mn-ea"/>
              </a:rPr>
              <a:t>熔化和凝固图像</a:t>
            </a:r>
            <a:endParaRPr lang="zh-CN" altLang="en-US" sz="3200" b="1" dirty="0">
              <a:solidFill>
                <a:schemeClr val="accent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5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5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5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91" grpId="0"/>
      <p:bldP spid="15392" grpId="0"/>
      <p:bldP spid="15393" grpId="0"/>
      <p:bldP spid="1539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图形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79765" y="224790"/>
            <a:ext cx="592455" cy="592455"/>
          </a:xfrm>
          <a:prstGeom prst="rect">
            <a:avLst/>
          </a:prstGeom>
        </p:spPr>
      </p:pic>
      <p:sp>
        <p:nvSpPr>
          <p:cNvPr id="16386" name="矩形 16385"/>
          <p:cNvSpPr/>
          <p:nvPr/>
        </p:nvSpPr>
        <p:spPr>
          <a:xfrm>
            <a:off x="2005330" y="1206818"/>
            <a:ext cx="50292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lnSpcReduction="10000"/>
          </a:bodyPr>
          <a:lstStyle/>
          <a:p>
            <a:pPr algn="ctr"/>
            <a:r>
              <a:rPr lang="zh-CN" altLang="en-US" sz="3600" b="1">
                <a:ln w="12700" cap="flat" cmpd="sng">
                  <a:solidFill>
                    <a:schemeClr val="bg1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accent1">
                    <a:alpha val="100000"/>
                  </a:schemeClr>
                </a:solidFill>
                <a:effectLst>
                  <a:outerShdw dist="35921" dir="2699999" sy="50000" kx="2115830" algn="bl" rotWithShape="0">
                    <a:srgbClr val="C0C0C0">
                      <a:alpha val="75000"/>
                    </a:srgbClr>
                  </a:outerShdw>
                </a:effectLst>
                <a:latin typeface="幼圆" charset="0"/>
                <a:ea typeface="幼圆" charset="0"/>
              </a:rPr>
              <a:t>比较晶体和非晶体异同</a:t>
            </a:r>
          </a:p>
        </p:txBody>
      </p:sp>
      <p:sp>
        <p:nvSpPr>
          <p:cNvPr id="16387" name="矩形 16386"/>
          <p:cNvSpPr/>
          <p:nvPr/>
        </p:nvSpPr>
        <p:spPr>
          <a:xfrm>
            <a:off x="2225675" y="3466465"/>
            <a:ext cx="1558925" cy="29400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/>
          <a:lstStyle>
            <a:lvl1pPr marL="342900" lvl="0" indent="-3429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 sz="180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1pPr>
            <a:lvl2pPr marL="742950" lvl="1" indent="-28575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16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2pPr>
            <a:lvl3pPr marL="1143000" lvl="2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•"/>
              <a:defRPr sz="14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3pPr>
            <a:lvl4pPr marL="1600200" lvl="3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12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4pPr>
            <a:lvl5pPr marL="2057400" lvl="4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12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5pPr>
          </a:lstStyle>
          <a:p>
            <a:pPr marL="0" lvl="0" indent="0">
              <a:buNone/>
            </a:pPr>
            <a:endParaRPr/>
          </a:p>
        </p:txBody>
      </p:sp>
      <p:sp>
        <p:nvSpPr>
          <p:cNvPr id="16388" name="矩形 16387"/>
          <p:cNvSpPr/>
          <p:nvPr/>
        </p:nvSpPr>
        <p:spPr>
          <a:xfrm>
            <a:off x="685800" y="3466465"/>
            <a:ext cx="1539875" cy="29400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/>
          <a:lstStyle>
            <a:lvl1pPr marL="342900" lvl="0" indent="-3429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 sz="180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1pPr>
            <a:lvl2pPr marL="742950" lvl="1" indent="-28575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16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2pPr>
            <a:lvl3pPr marL="1143000" lvl="2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•"/>
              <a:defRPr sz="14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3pPr>
            <a:lvl4pPr marL="1600200" lvl="3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12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4pPr>
            <a:lvl5pPr marL="2057400" lvl="4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12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5pPr>
          </a:lstStyle>
          <a:p>
            <a:pPr marL="0" lvl="0" indent="0">
              <a:buNone/>
            </a:pPr>
            <a:endParaRPr/>
          </a:p>
        </p:txBody>
      </p:sp>
      <p:sp>
        <p:nvSpPr>
          <p:cNvPr id="16389" name="矩形 16388"/>
          <p:cNvSpPr/>
          <p:nvPr/>
        </p:nvSpPr>
        <p:spPr>
          <a:xfrm>
            <a:off x="7300913" y="2139315"/>
            <a:ext cx="1843087" cy="13271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/>
          <a:lstStyle>
            <a:lvl1pPr marL="342900" lvl="0" indent="-3429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 sz="180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1pPr>
            <a:lvl2pPr marL="742950" lvl="1" indent="-28575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16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2pPr>
            <a:lvl3pPr marL="1143000" lvl="2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•"/>
              <a:defRPr sz="14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3pPr>
            <a:lvl4pPr marL="1600200" lvl="3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12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4pPr>
            <a:lvl5pPr marL="2057400" lvl="4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12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5pPr>
          </a:lstStyle>
          <a:p>
            <a:pPr marL="0" lvl="0" indent="0">
              <a:buNone/>
            </a:pPr>
            <a:endParaRPr/>
          </a:p>
        </p:txBody>
      </p:sp>
      <p:sp>
        <p:nvSpPr>
          <p:cNvPr id="16390" name="矩形 16389"/>
          <p:cNvSpPr/>
          <p:nvPr/>
        </p:nvSpPr>
        <p:spPr>
          <a:xfrm>
            <a:off x="5308600" y="2139315"/>
            <a:ext cx="1992313" cy="13271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/>
          <a:lstStyle>
            <a:lvl1pPr marL="342900" lvl="0" indent="-3429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 sz="180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1pPr>
            <a:lvl2pPr marL="742950" lvl="1" indent="-28575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16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2pPr>
            <a:lvl3pPr marL="1143000" lvl="2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•"/>
              <a:defRPr sz="14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3pPr>
            <a:lvl4pPr marL="1600200" lvl="3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12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4pPr>
            <a:lvl5pPr marL="2057400" lvl="4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12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5pPr>
          </a:lstStyle>
          <a:p>
            <a:pPr marL="0" lvl="0" indent="0">
              <a:buNone/>
            </a:pPr>
            <a:endParaRPr/>
          </a:p>
        </p:txBody>
      </p:sp>
      <p:sp>
        <p:nvSpPr>
          <p:cNvPr id="16391" name="矩形 16390"/>
          <p:cNvSpPr/>
          <p:nvPr/>
        </p:nvSpPr>
        <p:spPr>
          <a:xfrm>
            <a:off x="3784600" y="2139315"/>
            <a:ext cx="1524000" cy="13271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/>
          <a:lstStyle>
            <a:lvl1pPr marL="342900" lvl="0" indent="-3429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 sz="180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1pPr>
            <a:lvl2pPr marL="742950" lvl="1" indent="-28575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16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2pPr>
            <a:lvl3pPr marL="1143000" lvl="2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•"/>
              <a:defRPr sz="14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3pPr>
            <a:lvl4pPr marL="1600200" lvl="3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12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4pPr>
            <a:lvl5pPr marL="2057400" lvl="4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12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5pPr>
          </a:lstStyle>
          <a:p>
            <a:pPr marL="0" lvl="0" indent="0">
              <a:buNone/>
            </a:pPr>
            <a:endParaRPr/>
          </a:p>
        </p:txBody>
      </p:sp>
      <p:sp>
        <p:nvSpPr>
          <p:cNvPr id="16392" name="矩形 16391"/>
          <p:cNvSpPr/>
          <p:nvPr/>
        </p:nvSpPr>
        <p:spPr>
          <a:xfrm>
            <a:off x="2225675" y="2139315"/>
            <a:ext cx="1558925" cy="13271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/>
          <a:lstStyle>
            <a:lvl1pPr marL="342900" lvl="0" indent="-3429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 sz="180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1pPr>
            <a:lvl2pPr marL="742950" lvl="1" indent="-28575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16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2pPr>
            <a:lvl3pPr marL="1143000" lvl="2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•"/>
              <a:defRPr sz="14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3pPr>
            <a:lvl4pPr marL="1600200" lvl="3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12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4pPr>
            <a:lvl5pPr marL="2057400" lvl="4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12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5pPr>
          </a:lstStyle>
          <a:p>
            <a:pPr marL="0" lvl="0" indent="0">
              <a:buNone/>
            </a:pPr>
            <a:endParaRPr/>
          </a:p>
        </p:txBody>
      </p:sp>
      <p:sp>
        <p:nvSpPr>
          <p:cNvPr id="16393" name="矩形 16392"/>
          <p:cNvSpPr/>
          <p:nvPr/>
        </p:nvSpPr>
        <p:spPr>
          <a:xfrm>
            <a:off x="685800" y="2139315"/>
            <a:ext cx="1539875" cy="13271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/>
          <a:lstStyle>
            <a:lvl1pPr marL="342900" lvl="0" indent="-3429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 sz="180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1pPr>
            <a:lvl2pPr marL="742950" lvl="1" indent="-28575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16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2pPr>
            <a:lvl3pPr marL="1143000" lvl="2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•"/>
              <a:defRPr sz="14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3pPr>
            <a:lvl4pPr marL="1600200" lvl="3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12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4pPr>
            <a:lvl5pPr marL="2057400" lvl="4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12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5pPr>
          </a:lstStyle>
          <a:p>
            <a:pPr marL="0" lvl="0" indent="0">
              <a:buNone/>
            </a:pPr>
            <a:endParaRPr/>
          </a:p>
        </p:txBody>
      </p:sp>
      <p:sp>
        <p:nvSpPr>
          <p:cNvPr id="16394" name="直接连接符 16393"/>
          <p:cNvSpPr/>
          <p:nvPr/>
        </p:nvSpPr>
        <p:spPr>
          <a:xfrm>
            <a:off x="703263" y="2150428"/>
            <a:ext cx="7632700" cy="0"/>
          </a:xfrm>
          <a:prstGeom prst="line">
            <a:avLst/>
          </a:prstGeom>
          <a:ln w="28575" cap="sq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6395" name="直接连接符 16394"/>
          <p:cNvSpPr/>
          <p:nvPr/>
        </p:nvSpPr>
        <p:spPr>
          <a:xfrm flipV="1">
            <a:off x="685800" y="3447415"/>
            <a:ext cx="7650163" cy="19050"/>
          </a:xfrm>
          <a:prstGeom prst="line">
            <a:avLst/>
          </a:prstGeom>
          <a:ln w="127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6396" name="直接连接符 16395"/>
          <p:cNvSpPr/>
          <p:nvPr/>
        </p:nvSpPr>
        <p:spPr>
          <a:xfrm flipV="1">
            <a:off x="685800" y="6398578"/>
            <a:ext cx="7650163" cy="7937"/>
          </a:xfrm>
          <a:prstGeom prst="line">
            <a:avLst/>
          </a:prstGeom>
          <a:ln w="28575" cap="sq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6397" name="直接连接符 16396"/>
          <p:cNvSpPr/>
          <p:nvPr/>
        </p:nvSpPr>
        <p:spPr>
          <a:xfrm>
            <a:off x="685800" y="2139315"/>
            <a:ext cx="0" cy="4267200"/>
          </a:xfrm>
          <a:prstGeom prst="line">
            <a:avLst/>
          </a:prstGeom>
          <a:ln w="28575" cap="sq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6398" name="直接连接符 16397"/>
          <p:cNvSpPr/>
          <p:nvPr/>
        </p:nvSpPr>
        <p:spPr>
          <a:xfrm>
            <a:off x="2225675" y="2139315"/>
            <a:ext cx="0" cy="4267200"/>
          </a:xfrm>
          <a:prstGeom prst="line">
            <a:avLst/>
          </a:prstGeom>
          <a:ln w="127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6399" name="直接连接符 16398"/>
          <p:cNvSpPr/>
          <p:nvPr/>
        </p:nvSpPr>
        <p:spPr>
          <a:xfrm>
            <a:off x="3581400" y="2139315"/>
            <a:ext cx="0" cy="4267200"/>
          </a:xfrm>
          <a:prstGeom prst="line">
            <a:avLst/>
          </a:prstGeom>
          <a:ln w="127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6400" name="直接连接符 16399"/>
          <p:cNvSpPr/>
          <p:nvPr/>
        </p:nvSpPr>
        <p:spPr>
          <a:xfrm>
            <a:off x="5308600" y="2139315"/>
            <a:ext cx="0" cy="4267200"/>
          </a:xfrm>
          <a:prstGeom prst="line">
            <a:avLst/>
          </a:prstGeom>
          <a:ln w="127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6401" name="直接连接符 16400"/>
          <p:cNvSpPr/>
          <p:nvPr/>
        </p:nvSpPr>
        <p:spPr>
          <a:xfrm>
            <a:off x="6680200" y="2150428"/>
            <a:ext cx="0" cy="4267200"/>
          </a:xfrm>
          <a:prstGeom prst="line">
            <a:avLst/>
          </a:prstGeom>
          <a:ln w="127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6402" name="直接连接符 16401"/>
          <p:cNvSpPr/>
          <p:nvPr/>
        </p:nvSpPr>
        <p:spPr>
          <a:xfrm flipH="1">
            <a:off x="8335963" y="2150428"/>
            <a:ext cx="15875" cy="4248150"/>
          </a:xfrm>
          <a:prstGeom prst="line">
            <a:avLst/>
          </a:prstGeom>
          <a:ln w="28575" cap="sq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6403" name="文本框 16402"/>
          <p:cNvSpPr txBox="1"/>
          <p:nvPr/>
        </p:nvSpPr>
        <p:spPr>
          <a:xfrm>
            <a:off x="914400" y="2520315"/>
            <a:ext cx="2133600" cy="519113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chemeClr val="tx2"/>
                </a:solidFill>
                <a:latin typeface="Arial" panose="020B0604020202020204" charset="-76"/>
                <a:ea typeface="楷体_GB2312" charset="-122"/>
              </a:rPr>
              <a:t>固  体</a:t>
            </a:r>
          </a:p>
        </p:txBody>
      </p:sp>
      <p:sp>
        <p:nvSpPr>
          <p:cNvPr id="16404" name="文本框 16403"/>
          <p:cNvSpPr txBox="1"/>
          <p:nvPr/>
        </p:nvSpPr>
        <p:spPr>
          <a:xfrm>
            <a:off x="838200" y="3968115"/>
            <a:ext cx="1600200" cy="519113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latin typeface="Arial" panose="020B0604020202020204" charset="-76"/>
                <a:ea typeface="楷体_GB2312" charset="-122"/>
              </a:rPr>
              <a:t>晶    体</a:t>
            </a:r>
          </a:p>
        </p:txBody>
      </p:sp>
      <p:sp>
        <p:nvSpPr>
          <p:cNvPr id="16405" name="文本框 16404"/>
          <p:cNvSpPr txBox="1"/>
          <p:nvPr/>
        </p:nvSpPr>
        <p:spPr>
          <a:xfrm>
            <a:off x="838200" y="5430203"/>
            <a:ext cx="1600200" cy="519112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latin typeface="Arial" panose="020B0604020202020204" charset="-76"/>
                <a:ea typeface="楷体_GB2312" charset="-122"/>
              </a:rPr>
              <a:t>非晶体</a:t>
            </a:r>
          </a:p>
        </p:txBody>
      </p:sp>
      <p:sp>
        <p:nvSpPr>
          <p:cNvPr id="16406" name="文本框 16405"/>
          <p:cNvSpPr txBox="1"/>
          <p:nvPr/>
        </p:nvSpPr>
        <p:spPr>
          <a:xfrm>
            <a:off x="2286000" y="2534603"/>
            <a:ext cx="2286000" cy="519112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latin typeface="Arial" panose="020B0604020202020204" charset="-76"/>
                <a:ea typeface="楷体_GB2312" charset="-122"/>
              </a:rPr>
              <a:t>相同点</a:t>
            </a:r>
          </a:p>
        </p:txBody>
      </p:sp>
      <p:sp>
        <p:nvSpPr>
          <p:cNvPr id="16407" name="文本框 16406"/>
          <p:cNvSpPr txBox="1"/>
          <p:nvPr/>
        </p:nvSpPr>
        <p:spPr>
          <a:xfrm>
            <a:off x="3733800" y="2520315"/>
            <a:ext cx="2286000" cy="519113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latin typeface="Arial" panose="020B0604020202020204" charset="-76"/>
                <a:ea typeface="楷体_GB2312" charset="-122"/>
              </a:rPr>
              <a:t>不同点</a:t>
            </a:r>
          </a:p>
        </p:txBody>
      </p:sp>
      <p:sp>
        <p:nvSpPr>
          <p:cNvPr id="16408" name="文本框 16407"/>
          <p:cNvSpPr txBox="1"/>
          <p:nvPr/>
        </p:nvSpPr>
        <p:spPr>
          <a:xfrm>
            <a:off x="5456238" y="2221865"/>
            <a:ext cx="1223962" cy="115887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latin typeface="Arial" panose="020B0604020202020204" charset="-76"/>
                <a:ea typeface="楷体_GB2312" charset="-122"/>
              </a:rPr>
              <a:t>熔化</a:t>
            </a:r>
          </a:p>
          <a:p>
            <a:pPr>
              <a:spcBef>
                <a:spcPct val="50000"/>
              </a:spcBef>
            </a:pPr>
            <a:r>
              <a:rPr lang="zh-CN" altLang="en-US" sz="2800" b="1">
                <a:latin typeface="Arial" panose="020B0604020202020204" charset="-76"/>
                <a:ea typeface="楷体_GB2312" charset="-122"/>
              </a:rPr>
              <a:t>条件</a:t>
            </a:r>
          </a:p>
        </p:txBody>
      </p:sp>
      <p:sp>
        <p:nvSpPr>
          <p:cNvPr id="16409" name="文本框 16408"/>
          <p:cNvSpPr txBox="1"/>
          <p:nvPr/>
        </p:nvSpPr>
        <p:spPr>
          <a:xfrm>
            <a:off x="6967538" y="2223453"/>
            <a:ext cx="1152525" cy="115887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latin typeface="Arial" panose="020B0604020202020204" charset="-76"/>
                <a:ea typeface="楷体_GB2312" charset="-122"/>
              </a:rPr>
              <a:t>凝固</a:t>
            </a:r>
          </a:p>
          <a:p>
            <a:pPr>
              <a:spcBef>
                <a:spcPct val="50000"/>
              </a:spcBef>
            </a:pPr>
            <a:r>
              <a:rPr lang="zh-CN" altLang="en-US" sz="2800" b="1">
                <a:latin typeface="Arial" panose="020B0604020202020204" charset="-76"/>
                <a:ea typeface="楷体_GB2312" charset="-122"/>
              </a:rPr>
              <a:t>条件</a:t>
            </a:r>
          </a:p>
        </p:txBody>
      </p:sp>
      <p:sp>
        <p:nvSpPr>
          <p:cNvPr id="16410" name="文本框 16409"/>
          <p:cNvSpPr txBox="1"/>
          <p:nvPr/>
        </p:nvSpPr>
        <p:spPr>
          <a:xfrm>
            <a:off x="2209800" y="3891915"/>
            <a:ext cx="1371600" cy="228917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r>
              <a:rPr lang="zh-CN" altLang="en-US" b="1">
                <a:solidFill>
                  <a:srgbClr val="FF0000"/>
                </a:solidFill>
                <a:latin typeface="Arial" panose="020B0604020202020204" charset="-76"/>
                <a:ea typeface="楷体_GB2312" charset="-122"/>
              </a:rPr>
              <a:t>熔化过程都是由固态变为液态，都要吸热；凝固过程都是由液态变为固态都要放热。</a:t>
            </a:r>
          </a:p>
        </p:txBody>
      </p:sp>
      <p:sp>
        <p:nvSpPr>
          <p:cNvPr id="16411" name="文本框 16410"/>
          <p:cNvSpPr txBox="1"/>
          <p:nvPr/>
        </p:nvSpPr>
        <p:spPr>
          <a:xfrm>
            <a:off x="3657600" y="3539490"/>
            <a:ext cx="1600200" cy="119062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b="1">
                <a:solidFill>
                  <a:srgbClr val="FF0000"/>
                </a:solidFill>
                <a:latin typeface="Arial" panose="020B0604020202020204" charset="-76"/>
                <a:ea typeface="楷体_GB2312" charset="-122"/>
              </a:rPr>
              <a:t>有熔点和凝固点，熔化和凝固过程吸热，温度不变。</a:t>
            </a:r>
          </a:p>
        </p:txBody>
      </p:sp>
      <p:sp>
        <p:nvSpPr>
          <p:cNvPr id="16412" name="直接连接符 16411"/>
          <p:cNvSpPr/>
          <p:nvPr/>
        </p:nvSpPr>
        <p:spPr>
          <a:xfrm>
            <a:off x="685800" y="4958715"/>
            <a:ext cx="15240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6413" name="直接连接符 16412"/>
          <p:cNvSpPr/>
          <p:nvPr/>
        </p:nvSpPr>
        <p:spPr>
          <a:xfrm>
            <a:off x="3581400" y="4882515"/>
            <a:ext cx="4754563" cy="3175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6414" name="文本框 16413"/>
          <p:cNvSpPr txBox="1"/>
          <p:nvPr/>
        </p:nvSpPr>
        <p:spPr>
          <a:xfrm>
            <a:off x="3581400" y="4911090"/>
            <a:ext cx="1981200" cy="119062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b="1">
                <a:solidFill>
                  <a:srgbClr val="FF0000"/>
                </a:solidFill>
                <a:latin typeface="Arial" panose="020B0604020202020204" charset="-76"/>
                <a:ea typeface="楷体_GB2312" charset="-122"/>
              </a:rPr>
              <a:t>没有熔点和凝固点，熔化和凝固过程吸热，温度不段升高。</a:t>
            </a:r>
          </a:p>
        </p:txBody>
      </p:sp>
      <p:sp>
        <p:nvSpPr>
          <p:cNvPr id="16415" name="文本框 16414"/>
          <p:cNvSpPr txBox="1"/>
          <p:nvPr/>
        </p:nvSpPr>
        <p:spPr>
          <a:xfrm>
            <a:off x="5456238" y="3734753"/>
            <a:ext cx="1349375" cy="8524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b="1">
                <a:solidFill>
                  <a:srgbClr val="FF0000"/>
                </a:solidFill>
                <a:latin typeface="Arial" panose="020B0604020202020204" charset="-76"/>
                <a:ea typeface="楷体_GB2312" charset="-122"/>
              </a:rPr>
              <a:t>吸热，</a:t>
            </a:r>
          </a:p>
          <a:p>
            <a:pPr>
              <a:spcBef>
                <a:spcPct val="50000"/>
              </a:spcBef>
            </a:pPr>
            <a:r>
              <a:rPr lang="zh-CN" altLang="en-US" sz="2000" b="1">
                <a:solidFill>
                  <a:srgbClr val="FF0000"/>
                </a:solidFill>
                <a:latin typeface="Arial" panose="020B0604020202020204" charset="-76"/>
                <a:ea typeface="楷体_GB2312" charset="-122"/>
              </a:rPr>
              <a:t>达到熔点</a:t>
            </a:r>
          </a:p>
        </p:txBody>
      </p:sp>
      <p:sp>
        <p:nvSpPr>
          <p:cNvPr id="16416" name="文本框 16415"/>
          <p:cNvSpPr txBox="1"/>
          <p:nvPr/>
        </p:nvSpPr>
        <p:spPr>
          <a:xfrm>
            <a:off x="6896100" y="3734753"/>
            <a:ext cx="1905000" cy="8524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b="1">
                <a:solidFill>
                  <a:srgbClr val="FF0000"/>
                </a:solidFill>
                <a:latin typeface="Arial" panose="020B0604020202020204" charset="-76"/>
                <a:ea typeface="楷体_GB2312" charset="-122"/>
              </a:rPr>
              <a:t>放热，</a:t>
            </a:r>
          </a:p>
          <a:p>
            <a:pPr>
              <a:spcBef>
                <a:spcPct val="50000"/>
              </a:spcBef>
            </a:pPr>
            <a:r>
              <a:rPr lang="zh-CN" altLang="en-US" sz="2000" b="1">
                <a:solidFill>
                  <a:srgbClr val="FF0000"/>
                </a:solidFill>
                <a:latin typeface="Arial" panose="020B0604020202020204" charset="-76"/>
                <a:ea typeface="楷体_GB2312" charset="-122"/>
              </a:rPr>
              <a:t>达到凝固点</a:t>
            </a:r>
          </a:p>
        </p:txBody>
      </p:sp>
      <p:sp>
        <p:nvSpPr>
          <p:cNvPr id="16417" name="文本框 16416"/>
          <p:cNvSpPr txBox="1"/>
          <p:nvPr/>
        </p:nvSpPr>
        <p:spPr>
          <a:xfrm>
            <a:off x="5593080" y="5331460"/>
            <a:ext cx="934720" cy="46037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>
                <a:solidFill>
                  <a:srgbClr val="FF0000"/>
                </a:solidFill>
                <a:latin typeface="Arial" panose="020B0604020202020204" charset="-76"/>
                <a:ea typeface="楷体_GB2312" charset="-122"/>
              </a:rPr>
              <a:t>吸热</a:t>
            </a:r>
          </a:p>
        </p:txBody>
      </p:sp>
      <p:sp>
        <p:nvSpPr>
          <p:cNvPr id="16418" name="文本框 16417"/>
          <p:cNvSpPr txBox="1"/>
          <p:nvPr/>
        </p:nvSpPr>
        <p:spPr>
          <a:xfrm>
            <a:off x="7056755" y="5331460"/>
            <a:ext cx="985520" cy="46037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>
                <a:solidFill>
                  <a:srgbClr val="FF0000"/>
                </a:solidFill>
                <a:latin typeface="Arial" panose="020B0604020202020204" charset="-76"/>
                <a:ea typeface="楷体_GB2312" charset="-122"/>
              </a:rPr>
              <a:t>放热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6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6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10" grpId="0"/>
      <p:bldP spid="16411" grpId="0"/>
      <p:bldP spid="16414" grpId="0"/>
      <p:bldP spid="16415" grpId="0"/>
      <p:bldP spid="16416" grpId="0"/>
      <p:bldP spid="164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单圆角矩形 5"/>
          <p:cNvSpPr/>
          <p:nvPr/>
        </p:nvSpPr>
        <p:spPr>
          <a:xfrm>
            <a:off x="-24130" y="153670"/>
            <a:ext cx="3724910" cy="770255"/>
          </a:xfrm>
          <a:custGeom>
            <a:avLst/>
            <a:gdLst>
              <a:gd name="txL" fmla="*/ 0 w 3816424"/>
              <a:gd name="txT" fmla="*/ 0 h 1263290"/>
              <a:gd name="txR" fmla="*/ 3816424 w 3816424"/>
              <a:gd name="txB" fmla="*/ 1263290 h 1263290"/>
            </a:gdLst>
            <a:ahLst/>
            <a:cxnLst>
              <a:cxn ang="0">
                <a:pos x="0" y="0"/>
              </a:cxn>
              <a:cxn ang="0">
                <a:pos x="3402671" y="0"/>
              </a:cxn>
              <a:cxn ang="0">
                <a:pos x="3816424" y="413753"/>
              </a:cxn>
              <a:cxn ang="0">
                <a:pos x="3816424" y="1263290"/>
              </a:cxn>
              <a:cxn ang="0">
                <a:pos x="0" y="1263290"/>
              </a:cxn>
              <a:cxn ang="0">
                <a:pos x="0" y="0"/>
              </a:cxn>
            </a:cxnLst>
            <a:rect l="txL" t="txT" r="txR" b="txB"/>
            <a:pathLst>
              <a:path w="3816424" h="1263290">
                <a:moveTo>
                  <a:pt x="0" y="0"/>
                </a:moveTo>
                <a:lnTo>
                  <a:pt x="3402671" y="0"/>
                </a:lnTo>
                <a:cubicBezTo>
                  <a:pt x="3631180" y="0"/>
                  <a:pt x="3816424" y="185244"/>
                  <a:pt x="3816424" y="413753"/>
                </a:cubicBezTo>
                <a:lnTo>
                  <a:pt x="3816424" y="1263290"/>
                </a:lnTo>
                <a:lnTo>
                  <a:pt x="0" y="126329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 w="9525">
            <a:noFill/>
          </a:ln>
        </p:spPr>
        <p:txBody>
          <a:bodyPr anchor="ctr"/>
          <a:lstStyle/>
          <a:p>
            <a:pPr algn="ctr"/>
            <a:endParaRPr lang="zh-CN" altLang="en-US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73" name="矩形 6"/>
          <p:cNvSpPr/>
          <p:nvPr/>
        </p:nvSpPr>
        <p:spPr>
          <a:xfrm>
            <a:off x="219710" y="476250"/>
            <a:ext cx="99695" cy="447675"/>
          </a:xfrm>
          <a:prstGeom prst="rect">
            <a:avLst/>
          </a:prstGeom>
          <a:solidFill>
            <a:srgbClr val="FFCC00"/>
          </a:solidFill>
          <a:ln w="9525">
            <a:noFill/>
          </a:ln>
        </p:spPr>
        <p:txBody>
          <a:bodyPr anchor="ctr"/>
          <a:lstStyle/>
          <a:p>
            <a:pPr algn="ctr"/>
            <a:endParaRPr lang="zh-CN" altLang="en-US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4294967295"/>
            <p:custDataLst>
              <p:tags r:id="rId2"/>
            </p:custDataLst>
          </p:nvPr>
        </p:nvSpPr>
        <p:spPr>
          <a:xfrm>
            <a:off x="402590" y="371475"/>
            <a:ext cx="3408680" cy="657225"/>
          </a:xfrm>
        </p:spPr>
        <p:txBody>
          <a:bodyPr/>
          <a:lstStyle/>
          <a:p>
            <a:pPr marL="0" indent="0">
              <a:buNone/>
            </a:pPr>
            <a:r>
              <a:rPr lang="zh-CN" altLang="en-US" sz="360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一、新课引入</a:t>
            </a:r>
            <a:endParaRPr lang="zh-CN" altLang="en-US" sz="3600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  <a:p>
            <a:pPr marL="0" indent="0">
              <a:buNone/>
            </a:pPr>
            <a:endParaRPr lang="zh-CN" altLang="en-US" sz="3600" b="1" kern="1200" baseline="0" dirty="0">
              <a:latin typeface="黑体" panose="02010609060101010101" pitchFamily="2" charset="-122"/>
              <a:ea typeface="黑体" panose="02010609060101010101" pitchFamily="2" charset="-122"/>
              <a:cs typeface="+mn-cs"/>
              <a:sym typeface="+mn-ea"/>
            </a:endParaRPr>
          </a:p>
          <a:p>
            <a:endParaRPr lang="zh-CN" altLang="en-US" dirty="0"/>
          </a:p>
        </p:txBody>
      </p:sp>
      <p:pic>
        <p:nvPicPr>
          <p:cNvPr id="10" name="图片 9" descr="图形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279765" y="224790"/>
            <a:ext cx="592455" cy="592455"/>
          </a:xfrm>
          <a:prstGeom prst="rect">
            <a:avLst/>
          </a:prstGeom>
        </p:spPr>
      </p:pic>
      <p:sp>
        <p:nvSpPr>
          <p:cNvPr id="5123" name="文本框 5122"/>
          <p:cNvSpPr txBox="1"/>
          <p:nvPr/>
        </p:nvSpPr>
        <p:spPr>
          <a:xfrm>
            <a:off x="1170305" y="3168650"/>
            <a:ext cx="2620963" cy="579438"/>
          </a:xfrm>
          <a:prstGeom prst="rect">
            <a:avLst/>
          </a:prstGeom>
          <a:noFill/>
          <a:ln w="9525">
            <a:noFill/>
          </a:ln>
        </p:spPr>
        <p:txBody>
          <a:bodyPr vert="horz" wrap="none" anchor="t">
            <a:spAutoFit/>
          </a:bodyPr>
          <a:lstStyle/>
          <a:p>
            <a:r>
              <a:rPr lang="zh-CN" altLang="en-US" sz="3200" b="1" dirty="0">
                <a:latin typeface="Arial" panose="020B0604020202020204" charset="-76"/>
                <a:ea typeface="宋体" panose="02010600030101010101" pitchFamily="2" charset="-122"/>
              </a:rPr>
              <a:t>水的三种状态</a:t>
            </a:r>
          </a:p>
        </p:txBody>
      </p:sp>
      <p:grpSp>
        <p:nvGrpSpPr>
          <p:cNvPr id="5124" name="组合 5123"/>
          <p:cNvGrpSpPr/>
          <p:nvPr/>
        </p:nvGrpSpPr>
        <p:grpSpPr>
          <a:xfrm>
            <a:off x="4619943" y="2179638"/>
            <a:ext cx="1008062" cy="2519362"/>
            <a:chOff x="0" y="0"/>
            <a:chExt cx="635" cy="1587"/>
          </a:xfrm>
        </p:grpSpPr>
        <p:sp>
          <p:nvSpPr>
            <p:cNvPr id="5125" name="文本框 5124"/>
            <p:cNvSpPr txBox="1"/>
            <p:nvPr/>
          </p:nvSpPr>
          <p:spPr>
            <a:xfrm>
              <a:off x="0" y="0"/>
              <a:ext cx="630" cy="365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horz" wrap="none" anchor="t">
              <a:spAutoFit/>
            </a:bodyPr>
            <a:lstStyle/>
            <a:p>
              <a:r>
                <a:rPr lang="zh-CN" altLang="en-US" sz="3200" b="1" dirty="0">
                  <a:solidFill>
                    <a:srgbClr val="0000FF"/>
                  </a:solidFill>
                  <a:latin typeface="Arial" panose="020B0604020202020204" charset="-76"/>
                  <a:ea typeface="宋体" panose="02010600030101010101" pitchFamily="2" charset="-122"/>
                </a:rPr>
                <a:t>固态</a:t>
              </a:r>
            </a:p>
          </p:txBody>
        </p:sp>
        <p:sp>
          <p:nvSpPr>
            <p:cNvPr id="5126" name="文本框 5125"/>
            <p:cNvSpPr txBox="1"/>
            <p:nvPr/>
          </p:nvSpPr>
          <p:spPr>
            <a:xfrm>
              <a:off x="5" y="610"/>
              <a:ext cx="630" cy="365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horz" wrap="none" anchor="t">
              <a:spAutoFit/>
            </a:bodyPr>
            <a:lstStyle/>
            <a:p>
              <a:r>
                <a:rPr lang="zh-CN" altLang="en-US" sz="3200" b="1" dirty="0">
                  <a:solidFill>
                    <a:srgbClr val="0000FF"/>
                  </a:solidFill>
                  <a:latin typeface="Arial" panose="020B0604020202020204" charset="-76"/>
                  <a:ea typeface="宋体" panose="02010600030101010101" pitchFamily="2" charset="-122"/>
                </a:rPr>
                <a:t>液态</a:t>
              </a:r>
            </a:p>
          </p:txBody>
        </p:sp>
        <p:sp>
          <p:nvSpPr>
            <p:cNvPr id="5127" name="文本框 5126"/>
            <p:cNvSpPr txBox="1"/>
            <p:nvPr/>
          </p:nvSpPr>
          <p:spPr>
            <a:xfrm>
              <a:off x="0" y="1222"/>
              <a:ext cx="630" cy="365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horz" wrap="none" anchor="t">
              <a:spAutoFit/>
            </a:bodyPr>
            <a:lstStyle/>
            <a:p>
              <a:r>
                <a:rPr lang="zh-CN" altLang="en-US" sz="3200" b="1" dirty="0">
                  <a:solidFill>
                    <a:srgbClr val="0000FF"/>
                  </a:solidFill>
                  <a:latin typeface="Arial" panose="020B0604020202020204" charset="-76"/>
                  <a:ea typeface="宋体" panose="02010600030101010101" pitchFamily="2" charset="-122"/>
                </a:rPr>
                <a:t>气态</a:t>
              </a:r>
            </a:p>
          </p:txBody>
        </p:sp>
      </p:grpSp>
      <p:sp>
        <p:nvSpPr>
          <p:cNvPr id="5128" name="文本框 5127"/>
          <p:cNvSpPr txBox="1"/>
          <p:nvPr/>
        </p:nvSpPr>
        <p:spPr>
          <a:xfrm>
            <a:off x="429260" y="5074920"/>
            <a:ext cx="7850188" cy="131127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r>
              <a:rPr lang="zh-CN" altLang="en-US" sz="4000" b="1" dirty="0">
                <a:latin typeface="Arial" panose="020B0604020202020204" charset="-76"/>
                <a:ea typeface="宋体" panose="02010600030101010101" pitchFamily="2" charset="-122"/>
              </a:rPr>
              <a:t>       物质由一种状态变成另一种状态的过程叫做物态变化。</a:t>
            </a:r>
          </a:p>
        </p:txBody>
      </p:sp>
      <p:sp>
        <p:nvSpPr>
          <p:cNvPr id="5129" name="左大括号 5128"/>
          <p:cNvSpPr/>
          <p:nvPr/>
        </p:nvSpPr>
        <p:spPr>
          <a:xfrm>
            <a:off x="4123055" y="2500313"/>
            <a:ext cx="287338" cy="2016125"/>
          </a:xfrm>
          <a:prstGeom prst="leftBrace">
            <a:avLst>
              <a:gd name="adj1" fmla="val 58471"/>
              <a:gd name="adj2" fmla="val 50000"/>
            </a:avLst>
          </a:prstGeom>
          <a:noFill/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5130" name="组合 5129"/>
          <p:cNvGrpSpPr/>
          <p:nvPr/>
        </p:nvGrpSpPr>
        <p:grpSpPr>
          <a:xfrm>
            <a:off x="6202680" y="2146300"/>
            <a:ext cx="1408113" cy="2627313"/>
            <a:chOff x="0" y="0"/>
            <a:chExt cx="887" cy="1655"/>
          </a:xfrm>
        </p:grpSpPr>
        <p:sp>
          <p:nvSpPr>
            <p:cNvPr id="5131" name="文本框 5130"/>
            <p:cNvSpPr txBox="1"/>
            <p:nvPr/>
          </p:nvSpPr>
          <p:spPr>
            <a:xfrm>
              <a:off x="79" y="0"/>
              <a:ext cx="372" cy="365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horz" wrap="none" anchor="t">
              <a:spAutoFit/>
            </a:bodyPr>
            <a:lstStyle/>
            <a:p>
              <a:r>
                <a:rPr lang="zh-CN" altLang="en-US" sz="3200" b="1" dirty="0">
                  <a:latin typeface="Arial" panose="020B0604020202020204" charset="-76"/>
                  <a:ea typeface="宋体" panose="02010600030101010101" pitchFamily="2" charset="-122"/>
                </a:rPr>
                <a:t>冰</a:t>
              </a:r>
            </a:p>
          </p:txBody>
        </p:sp>
        <p:sp>
          <p:nvSpPr>
            <p:cNvPr id="5132" name="文本框 5131"/>
            <p:cNvSpPr txBox="1"/>
            <p:nvPr/>
          </p:nvSpPr>
          <p:spPr>
            <a:xfrm>
              <a:off x="91" y="656"/>
              <a:ext cx="373" cy="365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horz" wrap="none" anchor="t">
              <a:spAutoFit/>
            </a:bodyPr>
            <a:lstStyle/>
            <a:p>
              <a:r>
                <a:rPr lang="zh-CN" altLang="en-US" sz="3200" b="1" dirty="0">
                  <a:latin typeface="Arial" panose="020B0604020202020204" charset="-76"/>
                  <a:ea typeface="宋体" panose="02010600030101010101" pitchFamily="2" charset="-122"/>
                </a:rPr>
                <a:t>水</a:t>
              </a:r>
            </a:p>
          </p:txBody>
        </p:sp>
        <p:sp>
          <p:nvSpPr>
            <p:cNvPr id="5133" name="文本框 5132"/>
            <p:cNvSpPr txBox="1"/>
            <p:nvPr/>
          </p:nvSpPr>
          <p:spPr>
            <a:xfrm>
              <a:off x="0" y="1290"/>
              <a:ext cx="887" cy="365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horz" wrap="none" anchor="t">
              <a:spAutoFit/>
            </a:bodyPr>
            <a:lstStyle/>
            <a:p>
              <a:r>
                <a:rPr lang="zh-CN" altLang="en-US" sz="3200" b="1" dirty="0">
                  <a:latin typeface="Arial" panose="020B0604020202020204" charset="-76"/>
                  <a:ea typeface="宋体" panose="02010600030101010101" pitchFamily="2" charset="-122"/>
                </a:rPr>
                <a:t>水蒸气</a:t>
              </a:r>
            </a:p>
          </p:txBody>
        </p:sp>
      </p:grpSp>
      <p:sp>
        <p:nvSpPr>
          <p:cNvPr id="5134" name="矩形 5133"/>
          <p:cNvSpPr>
            <a:spLocks noGrp="1"/>
          </p:cNvSpPr>
          <p:nvPr/>
        </p:nvSpPr>
        <p:spPr>
          <a:xfrm>
            <a:off x="738505" y="1295400"/>
            <a:ext cx="7165975" cy="908050"/>
          </a:xfrm>
          <a:prstGeom prst="rect">
            <a:avLst/>
          </a:prstGeom>
          <a:noFill/>
          <a:ln w="9525">
            <a:noFill/>
          </a:ln>
          <a:effectLst>
            <a:outerShdw dist="35921" dir="2699999" algn="ctr" rotWithShape="0">
              <a:srgbClr val="FFFFFF"/>
            </a:outerShdw>
          </a:effectLst>
        </p:spPr>
        <p:txBody>
          <a:bodyPr vert="horz" wrap="square" anchor="ctr"/>
          <a:lstStyle>
            <a:lvl1pPr marL="0" lvl="0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1" u="none" kern="1200" baseline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1pPr>
          </a:lstStyle>
          <a:p>
            <a:pPr lvl="0" indent="0" algn="l"/>
            <a:r>
              <a:rPr lang="en-US" altLang="zh-CN" sz="3600">
                <a:solidFill>
                  <a:schemeClr val="tx1"/>
                </a:solidFill>
                <a:ea typeface="黑体" panose="02010609060101010101" pitchFamily="2" charset="-122"/>
              </a:rPr>
              <a:t> </a:t>
            </a:r>
            <a:r>
              <a:rPr lang="zh-CN" altLang="en-US" sz="3600">
                <a:solidFill>
                  <a:schemeClr val="tx1"/>
                </a:solidFill>
                <a:ea typeface="黑体" panose="02010609060101010101" pitchFamily="2" charset="-122"/>
              </a:rPr>
              <a:t>你知道水的三种状态吗？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/>
      <p:bldP spid="512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图形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79765" y="224790"/>
            <a:ext cx="592455" cy="592455"/>
          </a:xfrm>
          <a:prstGeom prst="rect">
            <a:avLst/>
          </a:prstGeom>
        </p:spPr>
      </p:pic>
      <p:sp>
        <p:nvSpPr>
          <p:cNvPr id="17410" name="文本框 17409"/>
          <p:cNvSpPr txBox="1"/>
          <p:nvPr/>
        </p:nvSpPr>
        <p:spPr>
          <a:xfrm>
            <a:off x="1390650" y="1877378"/>
            <a:ext cx="23622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</a:rPr>
              <a:t>熔化吸热</a:t>
            </a:r>
            <a:r>
              <a:rPr lang="zh-CN" altLang="en-US" sz="2400" b="1">
                <a:solidFill>
                  <a:srgbClr val="FF0066"/>
                </a:solidFill>
                <a:latin typeface="宋体" panose="02010600030101010101" pitchFamily="2" charset="-122"/>
              </a:rPr>
              <a:t> </a:t>
            </a:r>
          </a:p>
        </p:txBody>
      </p:sp>
      <p:pic>
        <p:nvPicPr>
          <p:cNvPr id="17411" name="图片 17410" descr="2-图片29-冰凌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51438" y="2401253"/>
            <a:ext cx="3179762" cy="3235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412" name="文本框 17411"/>
          <p:cNvSpPr txBox="1"/>
          <p:nvPr/>
        </p:nvSpPr>
        <p:spPr>
          <a:xfrm>
            <a:off x="5641975" y="1877378"/>
            <a:ext cx="23622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zh-CN" altLang="en-US" sz="2400" b="1">
                <a:solidFill>
                  <a:srgbClr val="0000FF"/>
                </a:solidFill>
                <a:latin typeface="宋体" panose="02010600030101010101" pitchFamily="2" charset="-122"/>
              </a:rPr>
              <a:t>凝固放热</a:t>
            </a:r>
            <a:r>
              <a:rPr lang="zh-CN" altLang="en-US" sz="2400" b="1">
                <a:solidFill>
                  <a:srgbClr val="0000FF"/>
                </a:solidFill>
                <a:latin typeface="楷体_GB2312" charset="-122"/>
                <a:ea typeface="楷体_GB2312" charset="-122"/>
              </a:rPr>
              <a:t> </a:t>
            </a:r>
          </a:p>
        </p:txBody>
      </p:sp>
      <p:pic>
        <p:nvPicPr>
          <p:cNvPr id="17413" name="图片 17412" descr="吃雪糕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31825" y="2499678"/>
            <a:ext cx="4010025" cy="3084512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单圆角矩形 5"/>
          <p:cNvSpPr/>
          <p:nvPr/>
        </p:nvSpPr>
        <p:spPr>
          <a:xfrm>
            <a:off x="-24130" y="153670"/>
            <a:ext cx="3724910" cy="770255"/>
          </a:xfrm>
          <a:custGeom>
            <a:avLst/>
            <a:gdLst>
              <a:gd name="txL" fmla="*/ 0 w 3816424"/>
              <a:gd name="txT" fmla="*/ 0 h 1263290"/>
              <a:gd name="txR" fmla="*/ 3816424 w 3816424"/>
              <a:gd name="txB" fmla="*/ 1263290 h 1263290"/>
            </a:gdLst>
            <a:ahLst/>
            <a:cxnLst>
              <a:cxn ang="0">
                <a:pos x="0" y="0"/>
              </a:cxn>
              <a:cxn ang="0">
                <a:pos x="3402671" y="0"/>
              </a:cxn>
              <a:cxn ang="0">
                <a:pos x="3816424" y="413753"/>
              </a:cxn>
              <a:cxn ang="0">
                <a:pos x="3816424" y="1263290"/>
              </a:cxn>
              <a:cxn ang="0">
                <a:pos x="0" y="1263290"/>
              </a:cxn>
              <a:cxn ang="0">
                <a:pos x="0" y="0"/>
              </a:cxn>
            </a:cxnLst>
            <a:rect l="txL" t="txT" r="txR" b="txB"/>
            <a:pathLst>
              <a:path w="3816424" h="1263290">
                <a:moveTo>
                  <a:pt x="0" y="0"/>
                </a:moveTo>
                <a:lnTo>
                  <a:pt x="3402671" y="0"/>
                </a:lnTo>
                <a:cubicBezTo>
                  <a:pt x="3631180" y="0"/>
                  <a:pt x="3816424" y="185244"/>
                  <a:pt x="3816424" y="413753"/>
                </a:cubicBezTo>
                <a:lnTo>
                  <a:pt x="3816424" y="1263290"/>
                </a:lnTo>
                <a:lnTo>
                  <a:pt x="0" y="126329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 w="9525">
            <a:noFill/>
          </a:ln>
        </p:spPr>
        <p:txBody>
          <a:bodyPr anchor="ctr"/>
          <a:lstStyle/>
          <a:p>
            <a:pPr algn="ctr"/>
            <a:endParaRPr lang="zh-CN" altLang="en-US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73" name="矩形 6"/>
          <p:cNvSpPr/>
          <p:nvPr/>
        </p:nvSpPr>
        <p:spPr>
          <a:xfrm>
            <a:off x="219710" y="476250"/>
            <a:ext cx="99695" cy="447675"/>
          </a:xfrm>
          <a:prstGeom prst="rect">
            <a:avLst/>
          </a:prstGeom>
          <a:solidFill>
            <a:srgbClr val="FFCC00"/>
          </a:solidFill>
          <a:ln w="9525">
            <a:noFill/>
          </a:ln>
        </p:spPr>
        <p:txBody>
          <a:bodyPr anchor="ctr"/>
          <a:lstStyle/>
          <a:p>
            <a:pPr algn="ctr"/>
            <a:endParaRPr lang="zh-CN" altLang="en-US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3" name="副标题 2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402590" y="371475"/>
            <a:ext cx="3408680" cy="657225"/>
          </a:xfr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360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三、归纳小结</a:t>
            </a:r>
            <a:endParaRPr lang="zh-CN" altLang="en-US" sz="3600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  <a:p>
            <a:pPr marL="0" indent="0">
              <a:buNone/>
            </a:pPr>
            <a:endParaRPr lang="zh-CN" altLang="en-US" sz="3600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  <a:p>
            <a:pPr marL="0" indent="0">
              <a:buNone/>
            </a:pPr>
            <a:endParaRPr lang="zh-CN" altLang="en-US" sz="3600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  <a:p>
            <a:pPr marL="0" indent="0">
              <a:buNone/>
            </a:pPr>
            <a:endParaRPr lang="zh-CN" altLang="en-US" sz="3600" b="1" kern="1200" baseline="0" dirty="0">
              <a:latin typeface="黑体" panose="02010609060101010101" pitchFamily="2" charset="-122"/>
              <a:ea typeface="黑体" panose="02010609060101010101" pitchFamily="2" charset="-122"/>
              <a:cs typeface="+mn-cs"/>
              <a:sym typeface="+mn-ea"/>
            </a:endParaRPr>
          </a:p>
          <a:p>
            <a:endParaRPr lang="zh-CN" altLang="en-US" dirty="0"/>
          </a:p>
        </p:txBody>
      </p:sp>
      <p:pic>
        <p:nvPicPr>
          <p:cNvPr id="10" name="图片 9" descr="图形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79765" y="224790"/>
            <a:ext cx="592455" cy="592455"/>
          </a:xfrm>
          <a:prstGeom prst="rect">
            <a:avLst/>
          </a:prstGeom>
        </p:spPr>
      </p:pic>
      <p:sp>
        <p:nvSpPr>
          <p:cNvPr id="20482" name="文本框 20481"/>
          <p:cNvSpPr txBox="1"/>
          <p:nvPr/>
        </p:nvSpPr>
        <p:spPr>
          <a:xfrm>
            <a:off x="1018858" y="1697038"/>
            <a:ext cx="6943725" cy="39322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buClrTx/>
            </a:pPr>
            <a:r>
              <a:rPr lang="en-US" altLang="zh-CN" sz="2800" b="1">
                <a:solidFill>
                  <a:srgbClr val="0000FF"/>
                </a:solidFill>
                <a:latin typeface="宋体" panose="02010600030101010101" pitchFamily="2" charset="-122"/>
              </a:rPr>
              <a:t>1.</a:t>
            </a:r>
            <a:r>
              <a:rPr lang="zh-CN" altLang="en-US" sz="2800" b="1">
                <a:solidFill>
                  <a:srgbClr val="0000FF"/>
                </a:solidFill>
                <a:latin typeface="宋体" panose="02010600030101010101" pitchFamily="2" charset="-122"/>
              </a:rPr>
              <a:t>熔化：</a:t>
            </a:r>
            <a:r>
              <a:rPr lang="zh-CN" altLang="en-US" sz="2800" b="1">
                <a:solidFill>
                  <a:srgbClr val="FF0000"/>
                </a:solidFill>
                <a:latin typeface="楷体_GB2312" charset="-122"/>
                <a:ea typeface="楷体_GB2312" charset="-122"/>
              </a:rPr>
              <a:t>物质由固态变成液态的过程。</a:t>
            </a:r>
          </a:p>
          <a:p>
            <a:pPr>
              <a:lnSpc>
                <a:spcPct val="150000"/>
              </a:lnSpc>
              <a:buClrTx/>
            </a:pPr>
            <a:r>
              <a:rPr lang="en-US" altLang="zh-CN" sz="2800" b="1">
                <a:solidFill>
                  <a:srgbClr val="0000FF"/>
                </a:solidFill>
                <a:latin typeface="宋体" panose="02010600030101010101" pitchFamily="2" charset="-122"/>
              </a:rPr>
              <a:t>2.</a:t>
            </a:r>
            <a:r>
              <a:rPr lang="zh-CN" altLang="en-US" sz="2800" b="1">
                <a:solidFill>
                  <a:srgbClr val="0000FF"/>
                </a:solidFill>
                <a:latin typeface="宋体" panose="02010600030101010101" pitchFamily="2" charset="-122"/>
              </a:rPr>
              <a:t>凝固：</a:t>
            </a:r>
            <a:r>
              <a:rPr lang="zh-CN" altLang="en-US" sz="2800" b="1">
                <a:solidFill>
                  <a:srgbClr val="FF0000"/>
                </a:solidFill>
                <a:latin typeface="楷体_GB2312" charset="-122"/>
                <a:ea typeface="楷体_GB2312" charset="-122"/>
              </a:rPr>
              <a:t>物质由液态变成固态的过程。</a:t>
            </a:r>
          </a:p>
          <a:p>
            <a:pPr>
              <a:lnSpc>
                <a:spcPct val="150000"/>
              </a:lnSpc>
              <a:buClrTx/>
            </a:pPr>
            <a:r>
              <a:rPr lang="en-US" altLang="zh-CN" sz="2800" b="1">
                <a:solidFill>
                  <a:srgbClr val="0000FF"/>
                </a:solidFill>
                <a:latin typeface="宋体" panose="02010600030101010101" pitchFamily="2" charset="-122"/>
              </a:rPr>
              <a:t>3.</a:t>
            </a:r>
            <a:r>
              <a:rPr lang="zh-CN" altLang="en-US" sz="2800" b="1">
                <a:solidFill>
                  <a:srgbClr val="0000FF"/>
                </a:solidFill>
                <a:latin typeface="宋体" panose="02010600030101010101" pitchFamily="2" charset="-122"/>
              </a:rPr>
              <a:t>晶体：</a:t>
            </a:r>
            <a:r>
              <a:rPr lang="zh-CN" altLang="en-US" sz="2800" b="1">
                <a:solidFill>
                  <a:srgbClr val="FF0000"/>
                </a:solidFill>
                <a:latin typeface="楷体_GB2312" charset="-122"/>
                <a:ea typeface="楷体_GB2312" charset="-122"/>
              </a:rPr>
              <a:t>有一定熔化温度的固体。</a:t>
            </a:r>
          </a:p>
          <a:p>
            <a:pPr>
              <a:lnSpc>
                <a:spcPct val="150000"/>
              </a:lnSpc>
              <a:buClrTx/>
            </a:pPr>
            <a:r>
              <a:rPr lang="en-US" altLang="zh-CN" sz="2800" b="1">
                <a:solidFill>
                  <a:srgbClr val="0000FF"/>
                </a:solidFill>
                <a:latin typeface="宋体" panose="02010600030101010101" pitchFamily="2" charset="-122"/>
              </a:rPr>
              <a:t>4.</a:t>
            </a:r>
            <a:r>
              <a:rPr lang="zh-CN" altLang="en-US" sz="2800" b="1">
                <a:solidFill>
                  <a:srgbClr val="0000FF"/>
                </a:solidFill>
                <a:latin typeface="宋体" panose="02010600030101010101" pitchFamily="2" charset="-122"/>
              </a:rPr>
              <a:t>熔点：</a:t>
            </a:r>
            <a:r>
              <a:rPr lang="zh-CN" altLang="en-US" sz="2800" b="1">
                <a:solidFill>
                  <a:srgbClr val="FF0000"/>
                </a:solidFill>
                <a:latin typeface="楷体_GB2312" charset="-122"/>
                <a:ea typeface="楷体_GB2312" charset="-122"/>
              </a:rPr>
              <a:t>晶体熔化时的温度。</a:t>
            </a:r>
          </a:p>
          <a:p>
            <a:pPr>
              <a:lnSpc>
                <a:spcPct val="150000"/>
              </a:lnSpc>
              <a:buClrTx/>
            </a:pPr>
            <a:r>
              <a:rPr lang="en-US" altLang="zh-CN" sz="2800" b="1">
                <a:solidFill>
                  <a:srgbClr val="0000FF"/>
                </a:solidFill>
                <a:latin typeface="宋体" panose="02010600030101010101" pitchFamily="2" charset="-122"/>
              </a:rPr>
              <a:t>5.</a:t>
            </a:r>
            <a:r>
              <a:rPr lang="zh-CN" altLang="en-US" sz="2800" b="1">
                <a:solidFill>
                  <a:srgbClr val="0000FF"/>
                </a:solidFill>
                <a:latin typeface="宋体" panose="02010600030101010101" pitchFamily="2" charset="-122"/>
              </a:rPr>
              <a:t>非晶体：</a:t>
            </a:r>
            <a:r>
              <a:rPr lang="zh-CN" altLang="en-US" sz="2800" b="1">
                <a:solidFill>
                  <a:srgbClr val="FF0000"/>
                </a:solidFill>
                <a:latin typeface="楷体_GB2312" charset="-122"/>
                <a:ea typeface="楷体_GB2312" charset="-122"/>
              </a:rPr>
              <a:t>没有一定熔化温度的固体。</a:t>
            </a:r>
          </a:p>
          <a:p>
            <a:pPr>
              <a:lnSpc>
                <a:spcPct val="150000"/>
              </a:lnSpc>
              <a:buClrTx/>
            </a:pPr>
            <a:r>
              <a:rPr lang="en-US" altLang="zh-CN" sz="2800" b="1">
                <a:solidFill>
                  <a:srgbClr val="0000FF"/>
                </a:solidFill>
                <a:latin typeface="宋体" panose="02010600030101010101" pitchFamily="2" charset="-122"/>
              </a:rPr>
              <a:t>6.</a:t>
            </a:r>
            <a:r>
              <a:rPr lang="zh-CN" altLang="en-US" sz="2800" b="1">
                <a:solidFill>
                  <a:srgbClr val="0000FF"/>
                </a:solidFill>
                <a:latin typeface="宋体" panose="02010600030101010101" pitchFamily="2" charset="-122"/>
              </a:rPr>
              <a:t>凝固点：</a:t>
            </a:r>
            <a:r>
              <a:rPr lang="zh-CN" altLang="en-US" sz="2800" b="1">
                <a:solidFill>
                  <a:srgbClr val="FF0000"/>
                </a:solidFill>
                <a:latin typeface="楷体_GB2312" charset="-122"/>
                <a:ea typeface="楷体_GB2312" charset="-122"/>
              </a:rPr>
              <a:t>晶体凝固时的温度。</a:t>
            </a:r>
          </a:p>
        </p:txBody>
      </p:sp>
    </p:spTree>
    <p:custDataLst>
      <p:tags r:id="rId1"/>
    </p:custData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单圆角矩形 5"/>
          <p:cNvSpPr/>
          <p:nvPr/>
        </p:nvSpPr>
        <p:spPr>
          <a:xfrm>
            <a:off x="-24130" y="153670"/>
            <a:ext cx="3724910" cy="770255"/>
          </a:xfrm>
          <a:custGeom>
            <a:avLst/>
            <a:gdLst>
              <a:gd name="txL" fmla="*/ 0 w 3816424"/>
              <a:gd name="txT" fmla="*/ 0 h 1263290"/>
              <a:gd name="txR" fmla="*/ 3816424 w 3816424"/>
              <a:gd name="txB" fmla="*/ 1263290 h 1263290"/>
            </a:gdLst>
            <a:ahLst/>
            <a:cxnLst>
              <a:cxn ang="0">
                <a:pos x="0" y="0"/>
              </a:cxn>
              <a:cxn ang="0">
                <a:pos x="3402671" y="0"/>
              </a:cxn>
              <a:cxn ang="0">
                <a:pos x="3816424" y="413753"/>
              </a:cxn>
              <a:cxn ang="0">
                <a:pos x="3816424" y="1263290"/>
              </a:cxn>
              <a:cxn ang="0">
                <a:pos x="0" y="1263290"/>
              </a:cxn>
              <a:cxn ang="0">
                <a:pos x="0" y="0"/>
              </a:cxn>
            </a:cxnLst>
            <a:rect l="txL" t="txT" r="txR" b="txB"/>
            <a:pathLst>
              <a:path w="3816424" h="1263290">
                <a:moveTo>
                  <a:pt x="0" y="0"/>
                </a:moveTo>
                <a:lnTo>
                  <a:pt x="3402671" y="0"/>
                </a:lnTo>
                <a:cubicBezTo>
                  <a:pt x="3631180" y="0"/>
                  <a:pt x="3816424" y="185244"/>
                  <a:pt x="3816424" y="413753"/>
                </a:cubicBezTo>
                <a:lnTo>
                  <a:pt x="3816424" y="1263290"/>
                </a:lnTo>
                <a:lnTo>
                  <a:pt x="0" y="126329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 w="9525">
            <a:noFill/>
          </a:ln>
        </p:spPr>
        <p:txBody>
          <a:bodyPr anchor="ctr"/>
          <a:lstStyle/>
          <a:p>
            <a:pPr algn="ctr"/>
            <a:endParaRPr lang="zh-CN" altLang="en-US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73" name="矩形 6"/>
          <p:cNvSpPr/>
          <p:nvPr/>
        </p:nvSpPr>
        <p:spPr>
          <a:xfrm>
            <a:off x="219710" y="476250"/>
            <a:ext cx="99695" cy="447675"/>
          </a:xfrm>
          <a:prstGeom prst="rect">
            <a:avLst/>
          </a:prstGeom>
          <a:solidFill>
            <a:srgbClr val="FFCC00"/>
          </a:solidFill>
          <a:ln w="9525">
            <a:noFill/>
          </a:ln>
        </p:spPr>
        <p:txBody>
          <a:bodyPr anchor="ctr"/>
          <a:lstStyle/>
          <a:p>
            <a:pPr algn="ctr"/>
            <a:endParaRPr lang="zh-CN" altLang="en-US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3" name="副标题 2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402590" y="371475"/>
            <a:ext cx="3408680" cy="657225"/>
          </a:xfr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360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四、强化训练</a:t>
            </a:r>
            <a:endParaRPr lang="zh-CN" altLang="en-US" sz="3600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  <a:p>
            <a:pPr marL="0" indent="0">
              <a:buNone/>
            </a:pPr>
            <a:endParaRPr lang="zh-CN" altLang="en-US" sz="3600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  <a:p>
            <a:pPr marL="0" indent="0">
              <a:buNone/>
            </a:pPr>
            <a:endParaRPr lang="zh-CN" altLang="en-US" sz="3600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  <a:p>
            <a:pPr marL="0" indent="0">
              <a:buNone/>
            </a:pPr>
            <a:endParaRPr lang="zh-CN" altLang="en-US" sz="3600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  <a:p>
            <a:pPr marL="0" indent="0">
              <a:buNone/>
            </a:pPr>
            <a:endParaRPr lang="zh-CN" altLang="en-US" sz="3600" b="1" kern="1200" baseline="0" dirty="0">
              <a:latin typeface="黑体" panose="02010609060101010101" pitchFamily="2" charset="-122"/>
              <a:ea typeface="黑体" panose="02010609060101010101" pitchFamily="2" charset="-122"/>
              <a:cs typeface="+mn-cs"/>
              <a:sym typeface="+mn-ea"/>
            </a:endParaRPr>
          </a:p>
          <a:p>
            <a:endParaRPr lang="zh-CN" altLang="en-US" dirty="0"/>
          </a:p>
        </p:txBody>
      </p:sp>
      <p:pic>
        <p:nvPicPr>
          <p:cNvPr id="10" name="图片 9" descr="图形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79765" y="224790"/>
            <a:ext cx="592455" cy="592455"/>
          </a:xfrm>
          <a:prstGeom prst="rect">
            <a:avLst/>
          </a:prstGeom>
        </p:spPr>
      </p:pic>
      <p:sp>
        <p:nvSpPr>
          <p:cNvPr id="18434" name="文本框 18433"/>
          <p:cNvSpPr txBox="1"/>
          <p:nvPr/>
        </p:nvSpPr>
        <p:spPr>
          <a:xfrm>
            <a:off x="862965" y="1517333"/>
            <a:ext cx="7416800" cy="44799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buClrTx/>
            </a:pPr>
            <a:r>
              <a:rPr lang="en-US" altLang="zh-CN" sz="2400" b="1">
                <a:solidFill>
                  <a:srgbClr val="0000FF"/>
                </a:solidFill>
                <a:latin typeface="宋体" panose="02010600030101010101" pitchFamily="2" charset="-122"/>
              </a:rPr>
              <a:t>1</a:t>
            </a:r>
            <a:r>
              <a:rPr lang="zh-CN" altLang="en-US" sz="2400" b="1">
                <a:solidFill>
                  <a:srgbClr val="0000FF"/>
                </a:solidFill>
                <a:latin typeface="宋体" panose="02010600030101010101" pitchFamily="2" charset="-122"/>
              </a:rPr>
              <a:t>．下列现象属于什么物态变化？</a:t>
            </a:r>
          </a:p>
          <a:p>
            <a:pPr>
              <a:lnSpc>
                <a:spcPct val="150000"/>
              </a:lnSpc>
              <a:buClrTx/>
            </a:pPr>
            <a:r>
              <a:rPr lang="zh-CN" altLang="en-US" sz="2400" b="1">
                <a:solidFill>
                  <a:srgbClr val="0000FF"/>
                </a:solidFill>
                <a:latin typeface="宋体" panose="02010600030101010101" pitchFamily="2" charset="-122"/>
              </a:rPr>
              <a:t>（</a:t>
            </a:r>
            <a:r>
              <a:rPr lang="en-US" altLang="zh-CN" sz="2400" b="1">
                <a:solidFill>
                  <a:srgbClr val="0000FF"/>
                </a:solidFill>
                <a:latin typeface="宋体" panose="02010600030101010101" pitchFamily="2" charset="-122"/>
              </a:rPr>
              <a:t>1</a:t>
            </a:r>
            <a:r>
              <a:rPr lang="zh-CN" altLang="en-US" sz="2400" b="1">
                <a:solidFill>
                  <a:srgbClr val="0000FF"/>
                </a:solidFill>
                <a:latin typeface="宋体" panose="02010600030101010101" pitchFamily="2" charset="-122"/>
              </a:rPr>
              <a:t>）春天，冰雪消融，是</a:t>
            </a:r>
            <a:r>
              <a:rPr lang="en-US" altLang="zh-CN" sz="2400" b="1">
                <a:solidFill>
                  <a:srgbClr val="0000FF"/>
                </a:solidFill>
                <a:latin typeface="宋体" panose="02010600030101010101" pitchFamily="2" charset="-122"/>
              </a:rPr>
              <a:t>______</a:t>
            </a:r>
            <a:r>
              <a:rPr lang="zh-CN" altLang="en-US" sz="2400" b="1">
                <a:solidFill>
                  <a:srgbClr val="0000FF"/>
                </a:solidFill>
                <a:latin typeface="宋体" panose="02010600030101010101" pitchFamily="2" charset="-122"/>
              </a:rPr>
              <a:t>。</a:t>
            </a:r>
            <a:endParaRPr lang="zh-CN" altLang="en-US" sz="2800" b="1">
              <a:solidFill>
                <a:srgbClr val="0000FF"/>
              </a:solidFill>
              <a:latin typeface="宋体" panose="02010600030101010101" pitchFamily="2" charset="-122"/>
            </a:endParaRPr>
          </a:p>
          <a:p>
            <a:pPr>
              <a:lnSpc>
                <a:spcPct val="150000"/>
              </a:lnSpc>
              <a:buClrTx/>
            </a:pPr>
            <a:r>
              <a:rPr lang="zh-CN" altLang="en-US" sz="2400" b="1">
                <a:solidFill>
                  <a:srgbClr val="0000FF"/>
                </a:solidFill>
                <a:latin typeface="宋体" panose="02010600030101010101" pitchFamily="2" charset="-122"/>
              </a:rPr>
              <a:t>（</a:t>
            </a:r>
            <a:r>
              <a:rPr lang="en-US" altLang="zh-CN" sz="2400" b="1">
                <a:solidFill>
                  <a:srgbClr val="0000FF"/>
                </a:solidFill>
                <a:latin typeface="宋体" panose="02010600030101010101" pitchFamily="2" charset="-122"/>
              </a:rPr>
              <a:t>2</a:t>
            </a:r>
            <a:r>
              <a:rPr lang="zh-CN" altLang="en-US" sz="2400" b="1">
                <a:solidFill>
                  <a:srgbClr val="0000FF"/>
                </a:solidFill>
                <a:latin typeface="宋体" panose="02010600030101010101" pitchFamily="2" charset="-122"/>
              </a:rPr>
              <a:t>）铁水浇入模子铸成铁件，是</a:t>
            </a:r>
            <a:r>
              <a:rPr lang="en-US" altLang="zh-CN" sz="2400" b="1">
                <a:solidFill>
                  <a:srgbClr val="0000FF"/>
                </a:solidFill>
                <a:latin typeface="宋体" panose="02010600030101010101" pitchFamily="2" charset="-122"/>
              </a:rPr>
              <a:t>______</a:t>
            </a:r>
            <a:r>
              <a:rPr lang="zh-CN" altLang="en-US" sz="2400" b="1">
                <a:solidFill>
                  <a:srgbClr val="0000FF"/>
                </a:solidFill>
                <a:latin typeface="宋体" panose="02010600030101010101" pitchFamily="2" charset="-122"/>
              </a:rPr>
              <a:t>。</a:t>
            </a:r>
            <a:endParaRPr lang="zh-CN" altLang="en-US" sz="2800" b="1">
              <a:solidFill>
                <a:srgbClr val="0000FF"/>
              </a:solidFill>
              <a:latin typeface="宋体" panose="02010600030101010101" pitchFamily="2" charset="-122"/>
            </a:endParaRPr>
          </a:p>
          <a:p>
            <a:pPr>
              <a:lnSpc>
                <a:spcPct val="150000"/>
              </a:lnSpc>
              <a:buClrTx/>
            </a:pPr>
            <a:r>
              <a:rPr lang="en-US" altLang="zh-CN" sz="2400" b="1">
                <a:solidFill>
                  <a:srgbClr val="0000FF"/>
                </a:solidFill>
                <a:latin typeface="宋体" panose="02010600030101010101" pitchFamily="2" charset="-122"/>
              </a:rPr>
              <a:t>2</a:t>
            </a:r>
            <a:r>
              <a:rPr lang="zh-CN" altLang="en-US" sz="2400" b="1">
                <a:solidFill>
                  <a:srgbClr val="0000FF"/>
                </a:solidFill>
                <a:latin typeface="宋体" panose="02010600030101010101" pitchFamily="2" charset="-122"/>
              </a:rPr>
              <a:t>．小明在做某种物质熔化的实验，当这种物质的温</a:t>
            </a:r>
          </a:p>
          <a:p>
            <a:pPr>
              <a:lnSpc>
                <a:spcPct val="150000"/>
              </a:lnSpc>
              <a:buClrTx/>
            </a:pPr>
            <a:r>
              <a:rPr lang="zh-CN" altLang="en-US" sz="2400" b="1">
                <a:solidFill>
                  <a:srgbClr val="0000FF"/>
                </a:solidFill>
                <a:latin typeface="宋体" panose="02010600030101010101" pitchFamily="2" charset="-122"/>
              </a:rPr>
              <a:t>度达到</a:t>
            </a:r>
            <a:r>
              <a:rPr lang="en-US" altLang="zh-CN" sz="2400" b="1">
                <a:solidFill>
                  <a:srgbClr val="0000FF"/>
                </a:solidFill>
                <a:latin typeface="宋体" panose="02010600030101010101" pitchFamily="2" charset="-122"/>
              </a:rPr>
              <a:t>36℃</a:t>
            </a:r>
            <a:r>
              <a:rPr lang="zh-CN" altLang="en-US" sz="2400" b="1">
                <a:solidFill>
                  <a:srgbClr val="0000FF"/>
                </a:solidFill>
                <a:latin typeface="宋体" panose="02010600030101010101" pitchFamily="2" charset="-122"/>
              </a:rPr>
              <a:t>时，每隔</a:t>
            </a:r>
            <a:r>
              <a:rPr lang="en-US" altLang="zh-CN" sz="2400" b="1">
                <a:solidFill>
                  <a:srgbClr val="0000FF"/>
                </a:solidFill>
                <a:latin typeface="宋体" panose="02010600030101010101" pitchFamily="2" charset="-122"/>
              </a:rPr>
              <a:t>1min</a:t>
            </a:r>
            <a:r>
              <a:rPr lang="zh-CN" altLang="en-US" sz="2400" b="1">
                <a:solidFill>
                  <a:srgbClr val="0000FF"/>
                </a:solidFill>
                <a:latin typeface="宋体" panose="02010600030101010101" pitchFamily="2" charset="-122"/>
              </a:rPr>
              <a:t>记录一次温度，得到下面一</a:t>
            </a:r>
          </a:p>
          <a:p>
            <a:pPr>
              <a:lnSpc>
                <a:spcPct val="150000"/>
              </a:lnSpc>
              <a:buClrTx/>
            </a:pPr>
            <a:r>
              <a:rPr lang="zh-CN" altLang="en-US" sz="2400" b="1">
                <a:solidFill>
                  <a:srgbClr val="0000FF"/>
                </a:solidFill>
                <a:latin typeface="宋体" panose="02010600030101010101" pitchFamily="2" charset="-122"/>
              </a:rPr>
              <a:t>组记录数据：</a:t>
            </a:r>
            <a:r>
              <a:rPr lang="en-US" altLang="zh-CN" sz="2400" b="1">
                <a:solidFill>
                  <a:srgbClr val="0000FF"/>
                </a:solidFill>
                <a:latin typeface="宋体" panose="02010600030101010101" pitchFamily="2" charset="-122"/>
              </a:rPr>
              <a:t>36℃</a:t>
            </a:r>
            <a:r>
              <a:rPr lang="zh-CN" altLang="en-US" sz="2400" b="1">
                <a:solidFill>
                  <a:srgbClr val="0000FF"/>
                </a:solidFill>
                <a:latin typeface="宋体" panose="02010600030101010101" pitchFamily="2" charset="-122"/>
              </a:rPr>
              <a:t>、</a:t>
            </a:r>
            <a:r>
              <a:rPr lang="en-US" altLang="zh-CN" sz="2400" b="1">
                <a:solidFill>
                  <a:srgbClr val="0000FF"/>
                </a:solidFill>
                <a:latin typeface="宋体" panose="02010600030101010101" pitchFamily="2" charset="-122"/>
              </a:rPr>
              <a:t>39℃</a:t>
            </a:r>
            <a:r>
              <a:rPr lang="zh-CN" altLang="en-US" sz="2400" b="1">
                <a:solidFill>
                  <a:srgbClr val="0000FF"/>
                </a:solidFill>
                <a:latin typeface="宋体" panose="02010600030101010101" pitchFamily="2" charset="-122"/>
              </a:rPr>
              <a:t>、</a:t>
            </a:r>
            <a:r>
              <a:rPr lang="en-US" altLang="zh-CN" sz="2400" b="1">
                <a:solidFill>
                  <a:srgbClr val="0000FF"/>
                </a:solidFill>
                <a:latin typeface="宋体" panose="02010600030101010101" pitchFamily="2" charset="-122"/>
              </a:rPr>
              <a:t>42℃</a:t>
            </a:r>
            <a:r>
              <a:rPr lang="zh-CN" altLang="en-US" sz="2400" b="1">
                <a:solidFill>
                  <a:srgbClr val="0000FF"/>
                </a:solidFill>
                <a:latin typeface="宋体" panose="02010600030101010101" pitchFamily="2" charset="-122"/>
              </a:rPr>
              <a:t>、</a:t>
            </a:r>
            <a:r>
              <a:rPr lang="en-US" altLang="zh-CN" sz="2400" b="1">
                <a:solidFill>
                  <a:srgbClr val="0000FF"/>
                </a:solidFill>
                <a:latin typeface="宋体" panose="02010600030101010101" pitchFamily="2" charset="-122"/>
              </a:rPr>
              <a:t>45℃</a:t>
            </a:r>
            <a:r>
              <a:rPr lang="zh-CN" altLang="en-US" sz="2400" b="1">
                <a:solidFill>
                  <a:srgbClr val="0000FF"/>
                </a:solidFill>
                <a:latin typeface="宋体" panose="02010600030101010101" pitchFamily="2" charset="-122"/>
              </a:rPr>
              <a:t>、</a:t>
            </a:r>
            <a:r>
              <a:rPr lang="en-US" altLang="zh-CN" sz="2400" b="1">
                <a:solidFill>
                  <a:srgbClr val="0000FF"/>
                </a:solidFill>
                <a:latin typeface="宋体" panose="02010600030101010101" pitchFamily="2" charset="-122"/>
              </a:rPr>
              <a:t>48℃</a:t>
            </a:r>
            <a:r>
              <a:rPr lang="zh-CN" altLang="en-US" sz="2400" b="1">
                <a:solidFill>
                  <a:srgbClr val="0000FF"/>
                </a:solidFill>
                <a:latin typeface="宋体" panose="02010600030101010101" pitchFamily="2" charset="-122"/>
              </a:rPr>
              <a:t>、</a:t>
            </a:r>
          </a:p>
          <a:p>
            <a:pPr>
              <a:lnSpc>
                <a:spcPct val="150000"/>
              </a:lnSpc>
              <a:buClrTx/>
            </a:pPr>
            <a:r>
              <a:rPr lang="en-US" altLang="zh-CN" sz="2400" b="1">
                <a:solidFill>
                  <a:srgbClr val="0000FF"/>
                </a:solidFill>
                <a:latin typeface="宋体" panose="02010600030101010101" pitchFamily="2" charset="-122"/>
              </a:rPr>
              <a:t>48℃</a:t>
            </a:r>
            <a:r>
              <a:rPr lang="zh-CN" altLang="en-US" sz="2400" b="1">
                <a:solidFill>
                  <a:srgbClr val="0000FF"/>
                </a:solidFill>
                <a:latin typeface="宋体" panose="02010600030101010101" pitchFamily="2" charset="-122"/>
              </a:rPr>
              <a:t>、</a:t>
            </a:r>
            <a:r>
              <a:rPr lang="en-US" altLang="zh-CN" sz="2400" b="1">
                <a:solidFill>
                  <a:srgbClr val="0000FF"/>
                </a:solidFill>
                <a:latin typeface="宋体" panose="02010600030101010101" pitchFamily="2" charset="-122"/>
              </a:rPr>
              <a:t>48℃</a:t>
            </a:r>
            <a:r>
              <a:rPr lang="zh-CN" altLang="en-US" sz="2400" b="1">
                <a:solidFill>
                  <a:srgbClr val="0000FF"/>
                </a:solidFill>
                <a:latin typeface="宋体" panose="02010600030101010101" pitchFamily="2" charset="-122"/>
              </a:rPr>
              <a:t>、</a:t>
            </a:r>
            <a:r>
              <a:rPr lang="en-US" altLang="zh-CN" sz="2400" b="1">
                <a:solidFill>
                  <a:srgbClr val="0000FF"/>
                </a:solidFill>
                <a:latin typeface="宋体" panose="02010600030101010101" pitchFamily="2" charset="-122"/>
              </a:rPr>
              <a:t>51℃</a:t>
            </a:r>
            <a:r>
              <a:rPr lang="zh-CN" altLang="en-US" sz="2400" b="1">
                <a:solidFill>
                  <a:srgbClr val="0000FF"/>
                </a:solidFill>
                <a:latin typeface="宋体" panose="02010600030101010101" pitchFamily="2" charset="-122"/>
              </a:rPr>
              <a:t>、</a:t>
            </a:r>
            <a:r>
              <a:rPr lang="en-US" altLang="zh-CN" sz="2400" b="1">
                <a:solidFill>
                  <a:srgbClr val="0000FF"/>
                </a:solidFill>
                <a:latin typeface="宋体" panose="02010600030101010101" pitchFamily="2" charset="-122"/>
              </a:rPr>
              <a:t>54℃</a:t>
            </a:r>
            <a:r>
              <a:rPr lang="zh-CN" altLang="en-US" sz="2400" b="1">
                <a:solidFill>
                  <a:srgbClr val="0000FF"/>
                </a:solidFill>
                <a:latin typeface="宋体" panose="02010600030101010101" pitchFamily="2" charset="-122"/>
              </a:rPr>
              <a:t>、</a:t>
            </a:r>
            <a:r>
              <a:rPr lang="en-US" altLang="zh-CN" sz="2400" b="1">
                <a:solidFill>
                  <a:srgbClr val="0000FF"/>
                </a:solidFill>
                <a:latin typeface="宋体" panose="02010600030101010101" pitchFamily="2" charset="-122"/>
              </a:rPr>
              <a:t>57℃</a:t>
            </a:r>
            <a:r>
              <a:rPr lang="zh-CN" altLang="en-US" sz="2400" b="1">
                <a:solidFill>
                  <a:srgbClr val="0000FF"/>
                </a:solidFill>
                <a:latin typeface="宋体" panose="02010600030101010101" pitchFamily="2" charset="-122"/>
              </a:rPr>
              <a:t>。这种物质是</a:t>
            </a:r>
            <a:r>
              <a:rPr lang="en-US" altLang="zh-CN" sz="2400" b="1">
                <a:solidFill>
                  <a:srgbClr val="0000FF"/>
                </a:solidFill>
                <a:latin typeface="宋体" panose="02010600030101010101" pitchFamily="2" charset="-122"/>
              </a:rPr>
              <a:t>______</a:t>
            </a:r>
          </a:p>
          <a:p>
            <a:pPr>
              <a:lnSpc>
                <a:spcPct val="150000"/>
              </a:lnSpc>
              <a:buClrTx/>
            </a:pPr>
            <a:r>
              <a:rPr lang="zh-CN" altLang="en-US" sz="2400" b="1">
                <a:solidFill>
                  <a:srgbClr val="0000FF"/>
                </a:solidFill>
                <a:latin typeface="宋体" panose="02010600030101010101" pitchFamily="2" charset="-122"/>
              </a:rPr>
              <a:t>体，它的凝固点是</a:t>
            </a:r>
            <a:r>
              <a:rPr lang="en-US" altLang="zh-CN" sz="2400" b="1">
                <a:solidFill>
                  <a:srgbClr val="0000FF"/>
                </a:solidFill>
                <a:latin typeface="宋体" panose="02010600030101010101" pitchFamily="2" charset="-122"/>
              </a:rPr>
              <a:t>______</a:t>
            </a:r>
            <a:r>
              <a:rPr lang="zh-CN" altLang="en-US" sz="2400" b="1">
                <a:solidFill>
                  <a:srgbClr val="0000FF"/>
                </a:solidFill>
                <a:latin typeface="宋体" panose="02010600030101010101" pitchFamily="2" charset="-122"/>
              </a:rPr>
              <a:t>。</a:t>
            </a:r>
          </a:p>
        </p:txBody>
      </p:sp>
      <p:sp>
        <p:nvSpPr>
          <p:cNvPr id="18435" name="文本框 18434"/>
          <p:cNvSpPr txBox="1"/>
          <p:nvPr/>
        </p:nvSpPr>
        <p:spPr>
          <a:xfrm>
            <a:off x="3961765" y="2238058"/>
            <a:ext cx="17653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zh-CN" altLang="en-US" b="1">
                <a:solidFill>
                  <a:srgbClr val="FF0000"/>
                </a:solidFill>
                <a:latin typeface="楷体_GB2312" charset="-122"/>
                <a:ea typeface="楷体_GB2312" charset="-122"/>
              </a:rPr>
              <a:t>熔化</a:t>
            </a:r>
          </a:p>
        </p:txBody>
      </p:sp>
      <p:sp>
        <p:nvSpPr>
          <p:cNvPr id="18436" name="文本框 18435"/>
          <p:cNvSpPr txBox="1"/>
          <p:nvPr/>
        </p:nvSpPr>
        <p:spPr>
          <a:xfrm>
            <a:off x="5047615" y="2773045"/>
            <a:ext cx="1476375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zh-CN" altLang="en-US" b="1">
                <a:solidFill>
                  <a:srgbClr val="FF0000"/>
                </a:solidFill>
                <a:latin typeface="楷体_GB2312" charset="-122"/>
                <a:ea typeface="楷体_GB2312" charset="-122"/>
              </a:rPr>
              <a:t>凝固</a:t>
            </a:r>
          </a:p>
        </p:txBody>
      </p:sp>
      <p:sp>
        <p:nvSpPr>
          <p:cNvPr id="18437" name="文本框 18436"/>
          <p:cNvSpPr txBox="1"/>
          <p:nvPr/>
        </p:nvSpPr>
        <p:spPr>
          <a:xfrm>
            <a:off x="6804978" y="4938395"/>
            <a:ext cx="1296987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zh-CN" altLang="en-US" b="1">
                <a:solidFill>
                  <a:srgbClr val="FF0000"/>
                </a:solidFill>
                <a:latin typeface="楷体_GB2312" charset="-122"/>
                <a:ea typeface="楷体_GB2312" charset="-122"/>
              </a:rPr>
              <a:t>晶</a:t>
            </a:r>
          </a:p>
        </p:txBody>
      </p:sp>
      <p:sp>
        <p:nvSpPr>
          <p:cNvPr id="18438" name="文本框 18437"/>
          <p:cNvSpPr txBox="1"/>
          <p:nvPr/>
        </p:nvSpPr>
        <p:spPr>
          <a:xfrm>
            <a:off x="2941003" y="5513070"/>
            <a:ext cx="17272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en-US" altLang="zh-CN" b="1">
                <a:solidFill>
                  <a:srgbClr val="FF0000"/>
                </a:solidFill>
                <a:latin typeface="楷体_GB2312" charset="-122"/>
                <a:ea typeface="楷体_GB2312" charset="-122"/>
              </a:rPr>
              <a:t>48℃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/>
      <p:bldP spid="18436" grpId="0"/>
      <p:bldP spid="18437" grpId="0"/>
      <p:bldP spid="1843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图形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9765" y="224790"/>
            <a:ext cx="592455" cy="592455"/>
          </a:xfrm>
          <a:prstGeom prst="rect">
            <a:avLst/>
          </a:prstGeom>
        </p:spPr>
      </p:pic>
      <p:sp>
        <p:nvSpPr>
          <p:cNvPr id="19458" name="文本框 19457"/>
          <p:cNvSpPr txBox="1"/>
          <p:nvPr/>
        </p:nvSpPr>
        <p:spPr>
          <a:xfrm>
            <a:off x="1058863" y="1251903"/>
            <a:ext cx="7416800" cy="521017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40000"/>
              </a:lnSpc>
              <a:buClrTx/>
            </a:pP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3.下列说法正确的是 （    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2" charset="0"/>
              </a:rPr>
              <a:t>  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）</a:t>
            </a:r>
          </a:p>
          <a:p>
            <a:pPr>
              <a:lnSpc>
                <a:spcPct val="140000"/>
              </a:lnSpc>
              <a:buClrTx/>
            </a:pP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A.各种固体都有一定的熔点     </a:t>
            </a:r>
          </a:p>
          <a:p>
            <a:pPr>
              <a:lnSpc>
                <a:spcPct val="140000"/>
              </a:lnSpc>
              <a:buClrTx/>
            </a:pP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B.各种固体都有一定的凝固点 </a:t>
            </a:r>
          </a:p>
          <a:p>
            <a:pPr>
              <a:lnSpc>
                <a:spcPct val="140000"/>
              </a:lnSpc>
              <a:buClrTx/>
            </a:pP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C.各种晶体都有相同的熔点</a:t>
            </a:r>
          </a:p>
          <a:p>
            <a:pPr>
              <a:lnSpc>
                <a:spcPct val="140000"/>
              </a:lnSpc>
              <a:buClrTx/>
            </a:pP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D.同一晶体熔点和凝固点相同</a:t>
            </a:r>
          </a:p>
          <a:p>
            <a:pPr>
              <a:lnSpc>
                <a:spcPct val="140000"/>
              </a:lnSpc>
              <a:buClrTx/>
            </a:pP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4.铁在熔化过程中，一定（  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2" charset="0"/>
              </a:rPr>
              <a:t>   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  ）</a:t>
            </a:r>
          </a:p>
          <a:p>
            <a:pPr>
              <a:lnSpc>
                <a:spcPct val="140000"/>
              </a:lnSpc>
              <a:buClrTx/>
            </a:pP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A. 吸收热量，同时温度升高       </a:t>
            </a:r>
          </a:p>
          <a:p>
            <a:pPr>
              <a:lnSpc>
                <a:spcPct val="140000"/>
              </a:lnSpc>
              <a:buClrTx/>
            </a:pP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B. 吸收热量，同时温度不变</a:t>
            </a:r>
          </a:p>
          <a:p>
            <a:pPr>
              <a:lnSpc>
                <a:spcPct val="140000"/>
              </a:lnSpc>
              <a:buClrTx/>
            </a:pP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C. 放出热量，同时温度降低</a:t>
            </a:r>
          </a:p>
          <a:p>
            <a:pPr>
              <a:lnSpc>
                <a:spcPct val="140000"/>
              </a:lnSpc>
              <a:buClrTx/>
            </a:pP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D. 放出热量，同时温度不变</a:t>
            </a:r>
            <a:endParaRPr lang="zh-CN" altLang="en-US" sz="2400" b="1" dirty="0">
              <a:solidFill>
                <a:srgbClr val="0000FF"/>
              </a:solidFill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  <p:sp>
        <p:nvSpPr>
          <p:cNvPr id="19459" name="文本框 19458"/>
          <p:cNvSpPr txBox="1"/>
          <p:nvPr/>
        </p:nvSpPr>
        <p:spPr>
          <a:xfrm>
            <a:off x="3932555" y="1305243"/>
            <a:ext cx="1055688" cy="577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2" charset="0"/>
                <a:ea typeface="楷体_GB2312" charset="-122"/>
              </a:rPr>
              <a:t>D</a:t>
            </a:r>
          </a:p>
        </p:txBody>
      </p:sp>
      <p:sp>
        <p:nvSpPr>
          <p:cNvPr id="19460" name="文本框 19459"/>
          <p:cNvSpPr txBox="1"/>
          <p:nvPr/>
        </p:nvSpPr>
        <p:spPr>
          <a:xfrm>
            <a:off x="4427220" y="3859530"/>
            <a:ext cx="1057275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2" charset="0"/>
                <a:ea typeface="楷体_GB2312" charset="-122"/>
              </a:rPr>
              <a:t> B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/>
      <p:bldP spid="1946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文本框 2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781300" y="2019935"/>
            <a:ext cx="3973195" cy="1014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 anchor="ctr" anchorCtr="0">
            <a:no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zh-CN" altLang="en-US" sz="6600" dirty="0">
                <a:latin typeface="+mn-lt"/>
                <a:ea typeface="+mn-ea"/>
              </a:rPr>
              <a:t>本课结束</a:t>
            </a:r>
          </a:p>
        </p:txBody>
      </p:sp>
      <p:pic>
        <p:nvPicPr>
          <p:cNvPr id="7" name="图片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5055" y="88265"/>
            <a:ext cx="3013710" cy="2148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 descr="图形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08915" y="88265"/>
            <a:ext cx="702310" cy="702310"/>
          </a:xfrm>
          <a:prstGeom prst="rect">
            <a:avLst/>
          </a:prstGeom>
        </p:spPr>
      </p:pic>
      <p:pic>
        <p:nvPicPr>
          <p:cNvPr id="2" name="图片 1" descr="1bbbc8c04cbd3f6d751ab35a97585b22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-20955" y="3146425"/>
            <a:ext cx="4996180" cy="418719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单圆角矩形 5"/>
          <p:cNvSpPr/>
          <p:nvPr/>
        </p:nvSpPr>
        <p:spPr>
          <a:xfrm>
            <a:off x="-24130" y="153670"/>
            <a:ext cx="3724910" cy="770255"/>
          </a:xfrm>
          <a:custGeom>
            <a:avLst/>
            <a:gdLst>
              <a:gd name="txL" fmla="*/ 0 w 3816424"/>
              <a:gd name="txT" fmla="*/ 0 h 1263290"/>
              <a:gd name="txR" fmla="*/ 3816424 w 3816424"/>
              <a:gd name="txB" fmla="*/ 1263290 h 1263290"/>
            </a:gdLst>
            <a:ahLst/>
            <a:cxnLst>
              <a:cxn ang="0">
                <a:pos x="0" y="0"/>
              </a:cxn>
              <a:cxn ang="0">
                <a:pos x="3402671" y="0"/>
              </a:cxn>
              <a:cxn ang="0">
                <a:pos x="3816424" y="413753"/>
              </a:cxn>
              <a:cxn ang="0">
                <a:pos x="3816424" y="1263290"/>
              </a:cxn>
              <a:cxn ang="0">
                <a:pos x="0" y="1263290"/>
              </a:cxn>
              <a:cxn ang="0">
                <a:pos x="0" y="0"/>
              </a:cxn>
            </a:cxnLst>
            <a:rect l="txL" t="txT" r="txR" b="txB"/>
            <a:pathLst>
              <a:path w="3816424" h="1263290">
                <a:moveTo>
                  <a:pt x="0" y="0"/>
                </a:moveTo>
                <a:lnTo>
                  <a:pt x="3402671" y="0"/>
                </a:lnTo>
                <a:cubicBezTo>
                  <a:pt x="3631180" y="0"/>
                  <a:pt x="3816424" y="185244"/>
                  <a:pt x="3816424" y="413753"/>
                </a:cubicBezTo>
                <a:lnTo>
                  <a:pt x="3816424" y="1263290"/>
                </a:lnTo>
                <a:lnTo>
                  <a:pt x="0" y="126329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 w="9525">
            <a:noFill/>
          </a:ln>
        </p:spPr>
        <p:txBody>
          <a:bodyPr anchor="ctr"/>
          <a:lstStyle/>
          <a:p>
            <a:pPr algn="ctr"/>
            <a:endParaRPr lang="zh-CN" altLang="en-US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73" name="矩形 6"/>
          <p:cNvSpPr/>
          <p:nvPr/>
        </p:nvSpPr>
        <p:spPr>
          <a:xfrm>
            <a:off x="219710" y="476250"/>
            <a:ext cx="99695" cy="447675"/>
          </a:xfrm>
          <a:prstGeom prst="rect">
            <a:avLst/>
          </a:prstGeom>
          <a:solidFill>
            <a:srgbClr val="FFCC00"/>
          </a:solidFill>
          <a:ln w="9525">
            <a:noFill/>
          </a:ln>
        </p:spPr>
        <p:txBody>
          <a:bodyPr anchor="ctr"/>
          <a:lstStyle/>
          <a:p>
            <a:pPr algn="ctr"/>
            <a:endParaRPr lang="zh-CN" altLang="en-US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3" name="副标题 2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402590" y="371475"/>
            <a:ext cx="3408680" cy="657225"/>
          </a:xfr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360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二、新课讲解</a:t>
            </a:r>
            <a:endParaRPr lang="zh-CN" altLang="en-US" sz="3600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  <a:p>
            <a:pPr marL="0" indent="0">
              <a:buNone/>
            </a:pPr>
            <a:endParaRPr lang="zh-CN" altLang="en-US" sz="3600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  <a:p>
            <a:pPr marL="0" indent="0">
              <a:buNone/>
            </a:pPr>
            <a:endParaRPr lang="zh-CN" altLang="en-US" sz="3600" b="1" kern="1200" baseline="0" dirty="0">
              <a:latin typeface="黑体" panose="02010609060101010101" pitchFamily="2" charset="-122"/>
              <a:ea typeface="黑体" panose="02010609060101010101" pitchFamily="2" charset="-122"/>
              <a:cs typeface="+mn-cs"/>
              <a:sym typeface="+mn-ea"/>
            </a:endParaRPr>
          </a:p>
          <a:p>
            <a:endParaRPr lang="zh-CN" altLang="en-US" dirty="0"/>
          </a:p>
        </p:txBody>
      </p:sp>
      <p:pic>
        <p:nvPicPr>
          <p:cNvPr id="10" name="图片 9" descr="图形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79765" y="224790"/>
            <a:ext cx="592455" cy="592455"/>
          </a:xfrm>
          <a:prstGeom prst="rect">
            <a:avLst/>
          </a:prstGeom>
        </p:spPr>
      </p:pic>
      <p:pic>
        <p:nvPicPr>
          <p:cNvPr id="6146" name="图片 6145" descr="火山爆发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7950" y="1542415"/>
            <a:ext cx="4116388" cy="3095625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6147" name="图片 6146" descr="5"/>
          <p:cNvPicPr>
            <a:picLocks noChangeAspect="1"/>
          </p:cNvPicPr>
          <p:nvPr/>
        </p:nvPicPr>
        <p:blipFill>
          <a:blip r:embed="rId6" cstate="print">
            <a:lum bright="23999"/>
          </a:blip>
          <a:stretch>
            <a:fillRect/>
          </a:stretch>
        </p:blipFill>
        <p:spPr>
          <a:xfrm>
            <a:off x="4505325" y="1542415"/>
            <a:ext cx="4459288" cy="3095625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6148" name="文本框 6147"/>
          <p:cNvSpPr txBox="1"/>
          <p:nvPr/>
        </p:nvSpPr>
        <p:spPr>
          <a:xfrm>
            <a:off x="828675" y="4707890"/>
            <a:ext cx="1647825" cy="4572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Tx/>
            </a:pPr>
            <a:r>
              <a:rPr lang="zh-CN" altLang="en-US" sz="2400" b="1">
                <a:solidFill>
                  <a:srgbClr val="0000FF"/>
                </a:solidFill>
                <a:latin typeface="Arial" panose="020B0604020202020204" charset="-76"/>
              </a:rPr>
              <a:t>火山爆发</a:t>
            </a:r>
          </a:p>
        </p:txBody>
      </p:sp>
      <p:sp>
        <p:nvSpPr>
          <p:cNvPr id="6149" name="文本框 6148"/>
          <p:cNvSpPr txBox="1"/>
          <p:nvPr/>
        </p:nvSpPr>
        <p:spPr>
          <a:xfrm>
            <a:off x="6409690" y="4707573"/>
            <a:ext cx="1646238" cy="4572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Tx/>
            </a:pPr>
            <a:r>
              <a:rPr lang="zh-CN" altLang="en-US" sz="2400" b="1">
                <a:solidFill>
                  <a:srgbClr val="0000FF"/>
                </a:solidFill>
                <a:latin typeface="宋体" panose="02010600030101010101" pitchFamily="2" charset="-122"/>
              </a:rPr>
              <a:t>冰  山</a:t>
            </a:r>
          </a:p>
        </p:txBody>
      </p:sp>
      <p:sp>
        <p:nvSpPr>
          <p:cNvPr id="6150" name="文本框 6149"/>
          <p:cNvSpPr txBox="1"/>
          <p:nvPr/>
        </p:nvSpPr>
        <p:spPr>
          <a:xfrm>
            <a:off x="503873" y="5285423"/>
            <a:ext cx="3500437" cy="8223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Tx/>
            </a:pPr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</a:rPr>
              <a:t>熔化</a:t>
            </a:r>
            <a:r>
              <a:rPr lang="zh-CN" altLang="en-US" sz="2400" b="1">
                <a:latin typeface="宋体" panose="02010600030101010101" pitchFamily="2" charset="-122"/>
              </a:rPr>
              <a:t> </a:t>
            </a:r>
            <a:r>
              <a:rPr lang="en-US" altLang="zh-CN" sz="2400" b="1">
                <a:solidFill>
                  <a:srgbClr val="0000FF"/>
                </a:solidFill>
                <a:latin typeface="宋体" panose="02010600030101010101" pitchFamily="2" charset="-122"/>
              </a:rPr>
              <a:t>—— </a:t>
            </a:r>
            <a:r>
              <a:rPr lang="zh-CN" altLang="en-US" sz="2400" b="1">
                <a:solidFill>
                  <a:srgbClr val="0000FF"/>
                </a:solidFill>
                <a:latin typeface="宋体" panose="02010600030101010101" pitchFamily="2" charset="-122"/>
              </a:rPr>
              <a:t>物质从固态变成液态的过程。</a:t>
            </a:r>
          </a:p>
        </p:txBody>
      </p:sp>
      <p:sp>
        <p:nvSpPr>
          <p:cNvPr id="6151" name="文本框 6150"/>
          <p:cNvSpPr txBox="1"/>
          <p:nvPr/>
        </p:nvSpPr>
        <p:spPr>
          <a:xfrm>
            <a:off x="5071745" y="5285740"/>
            <a:ext cx="3533775" cy="8223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Tx/>
            </a:pPr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</a:rPr>
              <a:t>凝固</a:t>
            </a:r>
            <a:r>
              <a:rPr lang="zh-CN" altLang="en-US" sz="2400" b="1">
                <a:latin typeface="宋体" panose="02010600030101010101" pitchFamily="2" charset="-122"/>
              </a:rPr>
              <a:t> </a:t>
            </a:r>
            <a:r>
              <a:rPr lang="en-US" altLang="zh-CN" sz="2400" b="1">
                <a:solidFill>
                  <a:srgbClr val="0000FF"/>
                </a:solidFill>
                <a:latin typeface="宋体" panose="02010600030101010101" pitchFamily="2" charset="-122"/>
              </a:rPr>
              <a:t>—— </a:t>
            </a:r>
            <a:r>
              <a:rPr lang="zh-CN" altLang="en-US" sz="2400" b="1">
                <a:solidFill>
                  <a:srgbClr val="0000FF"/>
                </a:solidFill>
                <a:latin typeface="宋体" panose="02010600030101010101" pitchFamily="2" charset="-122"/>
              </a:rPr>
              <a:t>物质从液态变成固态的过程。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0" grpId="0"/>
      <p:bldP spid="615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文本框 26627"/>
          <p:cNvSpPr txBox="1"/>
          <p:nvPr/>
        </p:nvSpPr>
        <p:spPr>
          <a:xfrm>
            <a:off x="467974" y="980649"/>
            <a:ext cx="7775771" cy="5232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800" b="1" dirty="0">
                <a:solidFill>
                  <a:schemeClr val="accent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熔化</a:t>
            </a:r>
            <a:r>
              <a:rPr lang="en-US" altLang="zh-CN" sz="2800" b="1" dirty="0">
                <a:solidFill>
                  <a:schemeClr val="accent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:</a:t>
            </a:r>
            <a:r>
              <a:rPr lang="zh-CN" altLang="en-US" sz="2800" b="1" dirty="0">
                <a:solidFill>
                  <a:schemeClr val="accent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物质从固态变成液态的过程</a:t>
            </a:r>
          </a:p>
        </p:txBody>
      </p:sp>
      <p:sp>
        <p:nvSpPr>
          <p:cNvPr id="26629" name="文本框 26628"/>
          <p:cNvSpPr txBox="1"/>
          <p:nvPr/>
        </p:nvSpPr>
        <p:spPr>
          <a:xfrm>
            <a:off x="467974" y="1915533"/>
            <a:ext cx="7286645" cy="5232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800" b="1" dirty="0">
                <a:solidFill>
                  <a:schemeClr val="accent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凝固</a:t>
            </a:r>
            <a:r>
              <a:rPr lang="en-US" altLang="zh-CN" sz="2800" b="1" dirty="0">
                <a:solidFill>
                  <a:schemeClr val="accent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:</a:t>
            </a:r>
            <a:r>
              <a:rPr lang="zh-CN" altLang="en-US" sz="2800" b="1" dirty="0">
                <a:solidFill>
                  <a:schemeClr val="accent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从液态变成固态的过程</a:t>
            </a:r>
          </a:p>
        </p:txBody>
      </p:sp>
      <p:sp>
        <p:nvSpPr>
          <p:cNvPr id="26630" name="文本框 26629"/>
          <p:cNvSpPr txBox="1"/>
          <p:nvPr/>
        </p:nvSpPr>
        <p:spPr>
          <a:xfrm>
            <a:off x="467974" y="2781773"/>
            <a:ext cx="6624344" cy="5847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各组讨论：</a:t>
            </a:r>
          </a:p>
        </p:txBody>
      </p:sp>
      <p:sp>
        <p:nvSpPr>
          <p:cNvPr id="26631" name="文本框 26630"/>
          <p:cNvSpPr txBox="1"/>
          <p:nvPr/>
        </p:nvSpPr>
        <p:spPr>
          <a:xfrm>
            <a:off x="463247" y="3455126"/>
            <a:ext cx="7136626" cy="107721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en-US" sz="3200" b="1" dirty="0">
                <a:solidFill>
                  <a:srgbClr val="00206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物质熔化和凝固需要什么条件？不同物质熔化和凝固的规律一样吗？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2" dur="5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7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8" grpId="0"/>
      <p:bldP spid="26629" grpId="0"/>
      <p:bldP spid="26630" grpId="0"/>
      <p:bldP spid="2663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图形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79765" y="224790"/>
            <a:ext cx="592455" cy="592455"/>
          </a:xfrm>
          <a:prstGeom prst="rect">
            <a:avLst/>
          </a:prstGeom>
        </p:spPr>
      </p:pic>
      <p:sp>
        <p:nvSpPr>
          <p:cNvPr id="7170" name="矩形 7169"/>
          <p:cNvSpPr/>
          <p:nvPr/>
        </p:nvSpPr>
        <p:spPr>
          <a:xfrm>
            <a:off x="1441768" y="1177608"/>
            <a:ext cx="6529387" cy="609600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0"/>
              </a:avLst>
            </a:prstTxWarp>
            <a:normAutofit fontScale="97500" lnSpcReduction="10000"/>
            <a:scene3d>
              <a:camera prst="legacyObliqueTopLeft">
                <a:rot lat="0" lon="0" rev="0"/>
              </a:camera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/>
            <a:r>
              <a:rPr lang="zh-CN" altLang="en-US" sz="3600" b="1">
                <a:solidFill>
                  <a:srgbClr val="FF0000"/>
                </a:solidFill>
                <a:latin typeface="隶书" charset="0"/>
                <a:ea typeface="隶书" charset="0"/>
              </a:rPr>
              <a:t>探究固体熔化时温度的变化规律 </a:t>
            </a:r>
          </a:p>
        </p:txBody>
      </p:sp>
      <p:sp>
        <p:nvSpPr>
          <p:cNvPr id="7171" name="文本框 7170"/>
          <p:cNvSpPr txBox="1"/>
          <p:nvPr/>
        </p:nvSpPr>
        <p:spPr>
          <a:xfrm>
            <a:off x="163830" y="2015490"/>
            <a:ext cx="8766175" cy="95313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r>
              <a:rPr lang="zh-CN" altLang="en-US" sz="2800" b="1" dirty="0">
                <a:solidFill>
                  <a:srgbClr val="0000FF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提出问题：不同物质在由固态变成液态的熔化过程中，温度的变化规律相同吗？ </a:t>
            </a:r>
          </a:p>
        </p:txBody>
      </p:sp>
      <p:sp>
        <p:nvSpPr>
          <p:cNvPr id="7172" name="文本框 7171"/>
          <p:cNvSpPr txBox="1"/>
          <p:nvPr/>
        </p:nvSpPr>
        <p:spPr>
          <a:xfrm>
            <a:off x="240030" y="3114040"/>
            <a:ext cx="1836738" cy="51752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r>
              <a:rPr lang="zh-CN" altLang="en-US" sz="2800" b="1" dirty="0">
                <a:solidFill>
                  <a:srgbClr val="0000FF"/>
                </a:solidFill>
                <a:latin typeface="黑体" panose="02010609060101010101" pitchFamily="2" charset="-122"/>
                <a:ea typeface="楷体" panose="02010609060101010101" pitchFamily="1" charset="-122"/>
              </a:rPr>
              <a:t>猜想假设：</a:t>
            </a:r>
          </a:p>
        </p:txBody>
      </p:sp>
      <p:sp>
        <p:nvSpPr>
          <p:cNvPr id="7173" name="文本框 7172"/>
          <p:cNvSpPr txBox="1"/>
          <p:nvPr/>
        </p:nvSpPr>
        <p:spPr>
          <a:xfrm>
            <a:off x="1946275" y="3114040"/>
            <a:ext cx="7073900" cy="95313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r>
              <a:rPr lang="zh-CN" altLang="en-US" sz="2800" b="1" dirty="0">
                <a:solidFill>
                  <a:srgbClr val="0000FF"/>
                </a:solidFill>
                <a:latin typeface="黑体" panose="02010609060101010101" pitchFamily="2" charset="-122"/>
                <a:ea typeface="楷体" panose="02010609060101010101" pitchFamily="1" charset="-122"/>
              </a:rPr>
              <a:t>熔化过程中一定要加热，所以物质一定要吸收热量。这时温度可能也是不断上升的。</a:t>
            </a:r>
          </a:p>
        </p:txBody>
      </p:sp>
      <p:sp>
        <p:nvSpPr>
          <p:cNvPr id="7174" name="矩形 7173"/>
          <p:cNvSpPr/>
          <p:nvPr/>
        </p:nvSpPr>
        <p:spPr>
          <a:xfrm>
            <a:off x="237490" y="4590415"/>
            <a:ext cx="1900238" cy="51752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r>
              <a:rPr lang="zh-CN" altLang="en-US" sz="2800" b="1" dirty="0">
                <a:solidFill>
                  <a:srgbClr val="0000FF"/>
                </a:solidFill>
                <a:latin typeface="黑体" panose="02010609060101010101" pitchFamily="2" charset="-122"/>
                <a:ea typeface="楷体" panose="02010609060101010101" pitchFamily="1" charset="-122"/>
              </a:rPr>
              <a:t>设计实验：</a:t>
            </a:r>
          </a:p>
        </p:txBody>
      </p:sp>
      <p:sp>
        <p:nvSpPr>
          <p:cNvPr id="7175" name="文本框 7174"/>
          <p:cNvSpPr txBox="1"/>
          <p:nvPr/>
        </p:nvSpPr>
        <p:spPr>
          <a:xfrm>
            <a:off x="1946275" y="4590415"/>
            <a:ext cx="6619875" cy="138366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r>
              <a:rPr lang="zh-CN" altLang="en-US" sz="2800" b="1" dirty="0">
                <a:solidFill>
                  <a:srgbClr val="0000FF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（1）了解实验装置，如何使用酒精灯和温度计。</a:t>
            </a:r>
          </a:p>
          <a:p>
            <a:r>
              <a:rPr lang="zh-CN" altLang="en-US" sz="2800" b="1" dirty="0">
                <a:solidFill>
                  <a:srgbClr val="0000FF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（2）明确步骤。 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/>
      <p:bldP spid="7172" grpId="0"/>
      <p:bldP spid="7173" grpId="0"/>
      <p:bldP spid="7174" grpId="0"/>
      <p:bldP spid="717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图形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79765" y="224790"/>
            <a:ext cx="592455" cy="592455"/>
          </a:xfrm>
          <a:prstGeom prst="rect">
            <a:avLst/>
          </a:prstGeom>
        </p:spPr>
      </p:pic>
      <p:sp>
        <p:nvSpPr>
          <p:cNvPr id="8194" name="矩形 8193"/>
          <p:cNvSpPr/>
          <p:nvPr/>
        </p:nvSpPr>
        <p:spPr>
          <a:xfrm>
            <a:off x="1746885" y="1319530"/>
            <a:ext cx="1882775" cy="520700"/>
          </a:xfrm>
          <a:prstGeom prst="rect">
            <a:avLst/>
          </a:prstGeom>
          <a:noFill/>
          <a:ln w="9525">
            <a:noFill/>
          </a:ln>
          <a:scene3d>
            <a:camera prst="legacyObliqueTopRight">
              <a:rot lat="0" lon="0" rev="0"/>
            </a:camera>
            <a:lightRig rig="legacyFlat2" dir="t"/>
          </a:scene3d>
          <a:sp3d extrusionH="163500" prstMaterial="legacyMetal">
            <a:bevelT w="13500" h="13500" prst="angle"/>
            <a:bevelB w="13500" h="13500" prst="angle"/>
            <a:extrusionClr>
              <a:srgbClr val="66CCFF"/>
            </a:extrusionClr>
          </a:sp3d>
        </p:spPr>
        <p:txBody>
          <a:bodyPr>
            <a:spAutoFit/>
            <a:flatTx/>
          </a:bodyPr>
          <a:lstStyle/>
          <a:p>
            <a:pPr>
              <a:buClrTx/>
            </a:pPr>
            <a:r>
              <a:rPr lang="zh-CN" altLang="en-US" sz="2800" b="1">
                <a:solidFill>
                  <a:srgbClr val="FF3300"/>
                </a:solidFill>
                <a:latin typeface="Arial" panose="020B0604020202020204" charset="-76"/>
                <a:cs typeface="Times New Roman" panose="02020603050405020304" pitchFamily="2" charset="0"/>
              </a:rPr>
              <a:t>实验装置</a:t>
            </a:r>
            <a:endParaRPr lang="zh-CN" altLang="en-US" sz="2800" b="1">
              <a:solidFill>
                <a:srgbClr val="FF3300"/>
              </a:solidFill>
              <a:latin typeface="Arial" panose="020B0604020202020204" charset="-76"/>
              <a:ea typeface="Times New Roman" panose="02020603050405020304" pitchFamily="2" charset="0"/>
            </a:endParaRPr>
          </a:p>
        </p:txBody>
      </p:sp>
      <p:sp>
        <p:nvSpPr>
          <p:cNvPr id="8195" name="文本框 8194"/>
          <p:cNvSpPr txBox="1"/>
          <p:nvPr/>
        </p:nvSpPr>
        <p:spPr>
          <a:xfrm>
            <a:off x="996315" y="2020570"/>
            <a:ext cx="3384550" cy="393223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Tx/>
            </a:pPr>
            <a:r>
              <a:rPr lang="zh-CN" altLang="en-US" sz="2800" b="1">
                <a:solidFill>
                  <a:srgbClr val="0000FF"/>
                </a:solidFill>
                <a:latin typeface="宋体" panose="02010600030101010101" pitchFamily="2" charset="-122"/>
              </a:rPr>
              <a:t>铁架台     酒精灯  </a:t>
            </a:r>
          </a:p>
          <a:p>
            <a:pPr>
              <a:lnSpc>
                <a:spcPct val="150000"/>
              </a:lnSpc>
              <a:buClrTx/>
            </a:pPr>
            <a:r>
              <a:rPr lang="zh-CN" altLang="en-US" sz="2800" b="1">
                <a:solidFill>
                  <a:srgbClr val="0000FF"/>
                </a:solidFill>
                <a:latin typeface="宋体" panose="02010600030101010101" pitchFamily="2" charset="-122"/>
              </a:rPr>
              <a:t>石棉网     烧杯       </a:t>
            </a:r>
          </a:p>
          <a:p>
            <a:pPr>
              <a:lnSpc>
                <a:spcPct val="150000"/>
              </a:lnSpc>
              <a:buClrTx/>
            </a:pPr>
            <a:r>
              <a:rPr lang="zh-CN" altLang="en-US" sz="2800" b="1">
                <a:solidFill>
                  <a:srgbClr val="0000FF"/>
                </a:solidFill>
                <a:latin typeface="宋体" panose="02010600030101010101" pitchFamily="2" charset="-122"/>
              </a:rPr>
              <a:t>大试管     温度计  </a:t>
            </a:r>
          </a:p>
          <a:p>
            <a:pPr>
              <a:lnSpc>
                <a:spcPct val="150000"/>
              </a:lnSpc>
              <a:buClrTx/>
            </a:pPr>
            <a:r>
              <a:rPr lang="zh-CN" altLang="en-US" sz="2800" b="1">
                <a:solidFill>
                  <a:srgbClr val="0000FF"/>
                </a:solidFill>
                <a:latin typeface="宋体" panose="02010600030101010101" pitchFamily="2" charset="-122"/>
              </a:rPr>
              <a:t>搅拌器     石蜡       </a:t>
            </a:r>
          </a:p>
          <a:p>
            <a:pPr>
              <a:lnSpc>
                <a:spcPct val="150000"/>
              </a:lnSpc>
              <a:buClrTx/>
            </a:pPr>
            <a:r>
              <a:rPr lang="zh-CN" altLang="en-US" sz="2800" b="1">
                <a:solidFill>
                  <a:srgbClr val="0000FF"/>
                </a:solidFill>
                <a:latin typeface="宋体" panose="02010600030101010101" pitchFamily="2" charset="-122"/>
              </a:rPr>
              <a:t>蜂蜡       水       </a:t>
            </a:r>
          </a:p>
          <a:p>
            <a:pPr>
              <a:lnSpc>
                <a:spcPct val="150000"/>
              </a:lnSpc>
              <a:buClrTx/>
            </a:pPr>
            <a:r>
              <a:rPr lang="zh-CN" altLang="en-US" sz="2800" b="1">
                <a:solidFill>
                  <a:srgbClr val="0000FF"/>
                </a:solidFill>
                <a:latin typeface="宋体" panose="02010600030101010101" pitchFamily="2" charset="-122"/>
              </a:rPr>
              <a:t>碎冰       火柴</a:t>
            </a:r>
          </a:p>
        </p:txBody>
      </p:sp>
      <p:pic>
        <p:nvPicPr>
          <p:cNvPr id="8196" name="图片 8195" descr="W020140923584988089729[1]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41228" y="1444308"/>
            <a:ext cx="3313112" cy="4932362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图形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79765" y="224790"/>
            <a:ext cx="592455" cy="592455"/>
          </a:xfrm>
          <a:prstGeom prst="rect">
            <a:avLst/>
          </a:prstGeom>
        </p:spPr>
      </p:pic>
      <p:sp>
        <p:nvSpPr>
          <p:cNvPr id="9218" name="矩形 9217"/>
          <p:cNvSpPr/>
          <p:nvPr/>
        </p:nvSpPr>
        <p:spPr>
          <a:xfrm>
            <a:off x="1161415" y="1311910"/>
            <a:ext cx="2592388" cy="639763"/>
          </a:xfrm>
          <a:prstGeom prst="rect">
            <a:avLst/>
          </a:prstGeom>
          <a:noFill/>
          <a:ln w="9525">
            <a:noFill/>
          </a:ln>
          <a:scene3d>
            <a:camera prst="legacyObliqueTopRight">
              <a:rot lat="0" lon="0" rev="0"/>
            </a:camera>
            <a:lightRig rig="legacyFlat2" dir="t"/>
          </a:scene3d>
          <a:sp3d extrusionH="163500" prstMaterial="legacyMetal">
            <a:bevelT w="13500" h="13500" prst="angle"/>
            <a:bevelB w="13500" h="13500" prst="angle"/>
            <a:extrusionClr>
              <a:srgbClr val="66CCFF"/>
            </a:extrusionClr>
          </a:sp3d>
        </p:spPr>
        <p:txBody>
          <a:bodyPr wrap="square">
            <a:spAutoFit/>
            <a:flatTx/>
          </a:bodyPr>
          <a:lstStyle/>
          <a:p>
            <a:pPr>
              <a:buClrTx/>
            </a:pPr>
            <a:r>
              <a:rPr lang="zh-CN" altLang="en-US" sz="3600" b="1">
                <a:solidFill>
                  <a:srgbClr val="0000FF"/>
                </a:solidFill>
                <a:latin typeface="Arial" panose="020B0604020202020204" charset="-76"/>
                <a:cs typeface="Times New Roman" panose="02020603050405020304" pitchFamily="2" charset="0"/>
              </a:rPr>
              <a:t>记录数据</a:t>
            </a:r>
            <a:endParaRPr lang="zh-CN" altLang="en-US" sz="3600" b="1">
              <a:solidFill>
                <a:srgbClr val="0000FF"/>
              </a:solidFill>
              <a:latin typeface="Arial" panose="020B0604020202020204" charset="-76"/>
              <a:ea typeface="Times New Roman" panose="02020603050405020304" pitchFamily="2" charset="0"/>
            </a:endParaRPr>
          </a:p>
        </p:txBody>
      </p:sp>
      <p:grpSp>
        <p:nvGrpSpPr>
          <p:cNvPr id="9219" name="组合 9218"/>
          <p:cNvGrpSpPr/>
          <p:nvPr/>
        </p:nvGrpSpPr>
        <p:grpSpPr>
          <a:xfrm>
            <a:off x="797486" y="2261235"/>
            <a:ext cx="7680399" cy="3600450"/>
            <a:chOff x="5" y="0"/>
            <a:chExt cx="4884" cy="2347"/>
          </a:xfrm>
        </p:grpSpPr>
        <p:sp>
          <p:nvSpPr>
            <p:cNvPr id="9220" name="矩形 9219"/>
            <p:cNvSpPr/>
            <p:nvPr/>
          </p:nvSpPr>
          <p:spPr>
            <a:xfrm>
              <a:off x="49" y="3"/>
              <a:ext cx="210" cy="33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lstStyle/>
            <a:p>
              <a:pPr algn="ctr">
                <a:buClrTx/>
              </a:pPr>
              <a:r>
                <a:rPr lang="en-US" altLang="zh-CN" sz="1600">
                  <a:solidFill>
                    <a:srgbClr val="0000FF"/>
                  </a:solidFill>
                  <a:latin typeface="宋体" panose="02010600030101010101" pitchFamily="2" charset="-122"/>
                  <a:cs typeface="Times New Roman" panose="02020603050405020304" pitchFamily="2" charset="0"/>
                </a:rPr>
                <a:t> </a:t>
              </a:r>
            </a:p>
            <a:p>
              <a:pPr algn="ctr" eaLnBrk="0" hangingPunct="0"/>
              <a:endParaRPr lang="en-US" altLang="zh-CN" sz="1600">
                <a:solidFill>
                  <a:srgbClr val="0000FF"/>
                </a:solidFill>
                <a:latin typeface="宋体" panose="02010600030101010101" pitchFamily="2" charset="-122"/>
                <a:ea typeface="Times New Roman" panose="02020603050405020304" pitchFamily="2" charset="0"/>
              </a:endParaRPr>
            </a:p>
          </p:txBody>
        </p:sp>
        <p:sp>
          <p:nvSpPr>
            <p:cNvPr id="9221" name="矩形 9220"/>
            <p:cNvSpPr/>
            <p:nvPr/>
          </p:nvSpPr>
          <p:spPr>
            <a:xfrm>
              <a:off x="8" y="3"/>
              <a:ext cx="292" cy="334"/>
            </a:xfrm>
            <a:prstGeom prst="rect">
              <a:avLst/>
            </a:prstGeom>
            <a:noFill/>
            <a:ln w="7" cap="flat" cmpd="sng">
              <a:solidFill>
                <a:srgbClr val="A0A0A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22" name="矩形 9221"/>
            <p:cNvSpPr/>
            <p:nvPr/>
          </p:nvSpPr>
          <p:spPr>
            <a:xfrm>
              <a:off x="341" y="3"/>
              <a:ext cx="502" cy="33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lstStyle/>
            <a:p>
              <a:pPr algn="ctr">
                <a:buClrTx/>
              </a:pPr>
              <a:r>
                <a:rPr lang="zh-CN" altLang="en-US" sz="1600" b="1">
                  <a:solidFill>
                    <a:srgbClr val="0000FF"/>
                  </a:solidFill>
                  <a:latin typeface="宋体" panose="02010600030101010101" pitchFamily="2" charset="-122"/>
                  <a:cs typeface="Times New Roman" panose="02020603050405020304" pitchFamily="2" charset="0"/>
                </a:rPr>
                <a:t>时间</a:t>
              </a:r>
              <a:r>
                <a:rPr lang="en-US" altLang="zh-CN" sz="1600" b="1">
                  <a:solidFill>
                    <a:srgbClr val="0000FF"/>
                  </a:solidFill>
                  <a:latin typeface="宋体" panose="02010600030101010101" pitchFamily="2" charset="-122"/>
                  <a:cs typeface="Times New Roman" panose="02020603050405020304" pitchFamily="2" charset="0"/>
                </a:rPr>
                <a:t>(min)</a:t>
              </a:r>
              <a:endParaRPr lang="en-US" altLang="zh-CN" sz="1600" b="1">
                <a:solidFill>
                  <a:srgbClr val="0000FF"/>
                </a:solidFill>
                <a:latin typeface="宋体" panose="02010600030101010101" pitchFamily="2" charset="-122"/>
                <a:ea typeface="Times New Roman" panose="02020603050405020304" pitchFamily="2" charset="0"/>
              </a:endParaRPr>
            </a:p>
          </p:txBody>
        </p:sp>
        <p:sp>
          <p:nvSpPr>
            <p:cNvPr id="9223" name="矩形 9222"/>
            <p:cNvSpPr/>
            <p:nvPr/>
          </p:nvSpPr>
          <p:spPr>
            <a:xfrm>
              <a:off x="300" y="3"/>
              <a:ext cx="584" cy="334"/>
            </a:xfrm>
            <a:prstGeom prst="rect">
              <a:avLst/>
            </a:prstGeom>
            <a:noFill/>
            <a:ln w="7" cap="flat" cmpd="sng">
              <a:solidFill>
                <a:srgbClr val="A0A0A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24" name="矩形 9223"/>
            <p:cNvSpPr/>
            <p:nvPr/>
          </p:nvSpPr>
          <p:spPr>
            <a:xfrm>
              <a:off x="925" y="3"/>
              <a:ext cx="252" cy="33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lstStyle/>
            <a:p>
              <a:pPr algn="ctr">
                <a:buClrTx/>
              </a:pPr>
              <a:r>
                <a:rPr lang="en-US" altLang="zh-CN" sz="1600" b="1">
                  <a:solidFill>
                    <a:srgbClr val="0000FF"/>
                  </a:solidFill>
                  <a:latin typeface="宋体" panose="02010600030101010101" pitchFamily="2" charset="-122"/>
                  <a:cs typeface="Times New Roman" panose="02020603050405020304" pitchFamily="2" charset="0"/>
                </a:rPr>
                <a:t>0</a:t>
              </a:r>
              <a:endParaRPr lang="en-US" altLang="zh-CN" sz="1600" b="1">
                <a:solidFill>
                  <a:srgbClr val="0000FF"/>
                </a:solidFill>
                <a:latin typeface="宋体" panose="02010600030101010101" pitchFamily="2" charset="-122"/>
                <a:ea typeface="Times New Roman" panose="02020603050405020304" pitchFamily="2" charset="0"/>
              </a:endParaRPr>
            </a:p>
          </p:txBody>
        </p:sp>
        <p:sp>
          <p:nvSpPr>
            <p:cNvPr id="9225" name="矩形 9224"/>
            <p:cNvSpPr/>
            <p:nvPr/>
          </p:nvSpPr>
          <p:spPr>
            <a:xfrm>
              <a:off x="884" y="3"/>
              <a:ext cx="334" cy="334"/>
            </a:xfrm>
            <a:prstGeom prst="rect">
              <a:avLst/>
            </a:prstGeom>
            <a:noFill/>
            <a:ln w="7" cap="flat" cmpd="sng">
              <a:solidFill>
                <a:srgbClr val="A0A0A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26" name="矩形 9225"/>
            <p:cNvSpPr/>
            <p:nvPr/>
          </p:nvSpPr>
          <p:spPr>
            <a:xfrm>
              <a:off x="1133" y="10"/>
              <a:ext cx="457" cy="33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lstStyle/>
            <a:p>
              <a:pPr algn="ctr">
                <a:buClrTx/>
              </a:pPr>
              <a:r>
                <a:rPr lang="en-US" altLang="zh-CN" sz="1600" b="1">
                  <a:solidFill>
                    <a:srgbClr val="0000FF"/>
                  </a:solidFill>
                  <a:latin typeface="宋体" panose="02010600030101010101" pitchFamily="2" charset="-122"/>
                  <a:cs typeface="Times New Roman" panose="02020603050405020304" pitchFamily="2" charset="0"/>
                </a:rPr>
                <a:t>0.5</a:t>
              </a:r>
              <a:endParaRPr lang="en-US" altLang="zh-CN" sz="1600" b="1">
                <a:solidFill>
                  <a:srgbClr val="0000FF"/>
                </a:solidFill>
                <a:latin typeface="宋体" panose="02010600030101010101" pitchFamily="2" charset="-122"/>
                <a:ea typeface="Times New Roman" panose="02020603050405020304" pitchFamily="2" charset="0"/>
              </a:endParaRPr>
            </a:p>
          </p:txBody>
        </p:sp>
        <p:sp>
          <p:nvSpPr>
            <p:cNvPr id="9227" name="矩形 9226"/>
            <p:cNvSpPr/>
            <p:nvPr/>
          </p:nvSpPr>
          <p:spPr>
            <a:xfrm>
              <a:off x="1218" y="3"/>
              <a:ext cx="333" cy="334"/>
            </a:xfrm>
            <a:prstGeom prst="rect">
              <a:avLst/>
            </a:prstGeom>
            <a:noFill/>
            <a:ln w="7" cap="flat" cmpd="sng">
              <a:solidFill>
                <a:srgbClr val="A0A0A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28" name="矩形 9227"/>
            <p:cNvSpPr/>
            <p:nvPr/>
          </p:nvSpPr>
          <p:spPr>
            <a:xfrm>
              <a:off x="1592" y="3"/>
              <a:ext cx="252" cy="33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lstStyle/>
            <a:p>
              <a:pPr algn="ctr">
                <a:buClrTx/>
              </a:pPr>
              <a:r>
                <a:rPr lang="en-US" altLang="zh-CN" sz="1600" b="1">
                  <a:solidFill>
                    <a:srgbClr val="0000FF"/>
                  </a:solidFill>
                  <a:latin typeface="宋体" panose="02010600030101010101" pitchFamily="2" charset="-122"/>
                  <a:cs typeface="Times New Roman" panose="02020603050405020304" pitchFamily="2" charset="0"/>
                </a:rPr>
                <a:t>1</a:t>
              </a:r>
              <a:endParaRPr lang="en-US" altLang="zh-CN" sz="1600" b="1">
                <a:solidFill>
                  <a:srgbClr val="0000FF"/>
                </a:solidFill>
                <a:latin typeface="宋体" panose="02010600030101010101" pitchFamily="2" charset="-122"/>
                <a:ea typeface="Times New Roman" panose="02020603050405020304" pitchFamily="2" charset="0"/>
              </a:endParaRPr>
            </a:p>
          </p:txBody>
        </p:sp>
        <p:sp>
          <p:nvSpPr>
            <p:cNvPr id="9229" name="矩形 9228"/>
            <p:cNvSpPr/>
            <p:nvPr/>
          </p:nvSpPr>
          <p:spPr>
            <a:xfrm>
              <a:off x="1551" y="3"/>
              <a:ext cx="334" cy="334"/>
            </a:xfrm>
            <a:prstGeom prst="rect">
              <a:avLst/>
            </a:prstGeom>
            <a:noFill/>
            <a:ln w="7" cap="flat" cmpd="sng">
              <a:solidFill>
                <a:srgbClr val="A0A0A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30" name="矩形 9229"/>
            <p:cNvSpPr/>
            <p:nvPr/>
          </p:nvSpPr>
          <p:spPr>
            <a:xfrm>
              <a:off x="1828" y="3"/>
              <a:ext cx="388" cy="33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lstStyle/>
            <a:p>
              <a:pPr algn="ctr">
                <a:buClrTx/>
              </a:pPr>
              <a:r>
                <a:rPr lang="en-US" altLang="zh-CN" sz="1600" b="1">
                  <a:solidFill>
                    <a:srgbClr val="0000FF"/>
                  </a:solidFill>
                  <a:latin typeface="宋体" panose="02010600030101010101" pitchFamily="2" charset="-122"/>
                  <a:cs typeface="Times New Roman" panose="02020603050405020304" pitchFamily="2" charset="0"/>
                </a:rPr>
                <a:t>1.5</a:t>
              </a:r>
              <a:endParaRPr lang="en-US" altLang="zh-CN" sz="1600" b="1">
                <a:solidFill>
                  <a:srgbClr val="0000FF"/>
                </a:solidFill>
                <a:latin typeface="宋体" panose="02010600030101010101" pitchFamily="2" charset="-122"/>
                <a:ea typeface="Times New Roman" panose="02020603050405020304" pitchFamily="2" charset="0"/>
              </a:endParaRPr>
            </a:p>
          </p:txBody>
        </p:sp>
        <p:sp>
          <p:nvSpPr>
            <p:cNvPr id="9231" name="矩形 9230"/>
            <p:cNvSpPr/>
            <p:nvPr/>
          </p:nvSpPr>
          <p:spPr>
            <a:xfrm>
              <a:off x="1885" y="3"/>
              <a:ext cx="333" cy="334"/>
            </a:xfrm>
            <a:prstGeom prst="rect">
              <a:avLst/>
            </a:prstGeom>
            <a:noFill/>
            <a:ln w="7" cap="flat" cmpd="sng">
              <a:solidFill>
                <a:srgbClr val="A0A0A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32" name="矩形 9231"/>
            <p:cNvSpPr/>
            <p:nvPr/>
          </p:nvSpPr>
          <p:spPr>
            <a:xfrm>
              <a:off x="2259" y="3"/>
              <a:ext cx="252" cy="33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lstStyle/>
            <a:p>
              <a:pPr algn="ctr">
                <a:buClrTx/>
              </a:pPr>
              <a:r>
                <a:rPr lang="en-US" altLang="zh-CN" sz="1600" b="1">
                  <a:solidFill>
                    <a:srgbClr val="0000FF"/>
                  </a:solidFill>
                  <a:latin typeface="宋体" panose="02010600030101010101" pitchFamily="2" charset="-122"/>
                  <a:cs typeface="Times New Roman" panose="02020603050405020304" pitchFamily="2" charset="0"/>
                </a:rPr>
                <a:t>2</a:t>
              </a:r>
              <a:endParaRPr lang="en-US" altLang="zh-CN" sz="1600" b="1">
                <a:solidFill>
                  <a:srgbClr val="0000FF"/>
                </a:solidFill>
                <a:latin typeface="宋体" panose="02010600030101010101" pitchFamily="2" charset="-122"/>
                <a:ea typeface="Times New Roman" panose="02020603050405020304" pitchFamily="2" charset="0"/>
              </a:endParaRPr>
            </a:p>
          </p:txBody>
        </p:sp>
        <p:sp>
          <p:nvSpPr>
            <p:cNvPr id="9233" name="矩形 9232"/>
            <p:cNvSpPr/>
            <p:nvPr/>
          </p:nvSpPr>
          <p:spPr>
            <a:xfrm>
              <a:off x="2218" y="3"/>
              <a:ext cx="334" cy="334"/>
            </a:xfrm>
            <a:prstGeom prst="rect">
              <a:avLst/>
            </a:prstGeom>
            <a:noFill/>
            <a:ln w="7" cap="flat" cmpd="sng">
              <a:solidFill>
                <a:srgbClr val="A0A0A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34" name="矩形 9233"/>
            <p:cNvSpPr/>
            <p:nvPr/>
          </p:nvSpPr>
          <p:spPr>
            <a:xfrm>
              <a:off x="2516" y="3"/>
              <a:ext cx="416" cy="33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lstStyle/>
            <a:p>
              <a:pPr algn="ctr">
                <a:buClrTx/>
              </a:pPr>
              <a:r>
                <a:rPr lang="en-US" altLang="zh-CN" sz="1600" b="1">
                  <a:solidFill>
                    <a:srgbClr val="0000FF"/>
                  </a:solidFill>
                  <a:latin typeface="宋体" panose="02010600030101010101" pitchFamily="2" charset="-122"/>
                  <a:cs typeface="Times New Roman" panose="02020603050405020304" pitchFamily="2" charset="0"/>
                </a:rPr>
                <a:t>2.5</a:t>
              </a:r>
              <a:endParaRPr lang="en-US" altLang="zh-CN" sz="1600" b="1">
                <a:solidFill>
                  <a:srgbClr val="0000FF"/>
                </a:solidFill>
                <a:latin typeface="宋体" panose="02010600030101010101" pitchFamily="2" charset="-122"/>
                <a:ea typeface="Times New Roman" panose="02020603050405020304" pitchFamily="2" charset="0"/>
              </a:endParaRPr>
            </a:p>
          </p:txBody>
        </p:sp>
        <p:sp>
          <p:nvSpPr>
            <p:cNvPr id="9235" name="矩形 9234"/>
            <p:cNvSpPr/>
            <p:nvPr/>
          </p:nvSpPr>
          <p:spPr>
            <a:xfrm>
              <a:off x="2552" y="3"/>
              <a:ext cx="333" cy="334"/>
            </a:xfrm>
            <a:prstGeom prst="rect">
              <a:avLst/>
            </a:prstGeom>
            <a:noFill/>
            <a:ln w="7" cap="flat" cmpd="sng">
              <a:solidFill>
                <a:srgbClr val="A0A0A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36" name="矩形 9235"/>
            <p:cNvSpPr/>
            <p:nvPr/>
          </p:nvSpPr>
          <p:spPr>
            <a:xfrm>
              <a:off x="2926" y="3"/>
              <a:ext cx="252" cy="33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lstStyle/>
            <a:p>
              <a:pPr algn="ctr">
                <a:buClrTx/>
              </a:pPr>
              <a:r>
                <a:rPr lang="en-US" altLang="zh-CN" sz="1600" b="1">
                  <a:solidFill>
                    <a:srgbClr val="0000FF"/>
                  </a:solidFill>
                  <a:latin typeface="宋体" panose="02010600030101010101" pitchFamily="2" charset="-122"/>
                  <a:cs typeface="Times New Roman" panose="02020603050405020304" pitchFamily="2" charset="0"/>
                </a:rPr>
                <a:t>3</a:t>
              </a:r>
              <a:endParaRPr lang="en-US" altLang="zh-CN" sz="1600" b="1">
                <a:solidFill>
                  <a:srgbClr val="0000FF"/>
                </a:solidFill>
                <a:latin typeface="宋体" panose="02010600030101010101" pitchFamily="2" charset="-122"/>
                <a:ea typeface="Times New Roman" panose="02020603050405020304" pitchFamily="2" charset="0"/>
              </a:endParaRPr>
            </a:p>
          </p:txBody>
        </p:sp>
        <p:sp>
          <p:nvSpPr>
            <p:cNvPr id="9237" name="矩形 9236"/>
            <p:cNvSpPr/>
            <p:nvPr/>
          </p:nvSpPr>
          <p:spPr>
            <a:xfrm>
              <a:off x="2885" y="3"/>
              <a:ext cx="334" cy="334"/>
            </a:xfrm>
            <a:prstGeom prst="rect">
              <a:avLst/>
            </a:prstGeom>
            <a:noFill/>
            <a:ln w="7" cap="flat" cmpd="sng">
              <a:solidFill>
                <a:srgbClr val="A0A0A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38" name="矩形 9237"/>
            <p:cNvSpPr/>
            <p:nvPr/>
          </p:nvSpPr>
          <p:spPr>
            <a:xfrm>
              <a:off x="3176" y="3"/>
              <a:ext cx="388" cy="33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lstStyle/>
            <a:p>
              <a:pPr algn="ctr">
                <a:buClrTx/>
              </a:pPr>
              <a:r>
                <a:rPr lang="en-US" altLang="zh-CN" sz="1600" b="1">
                  <a:solidFill>
                    <a:srgbClr val="0000FF"/>
                  </a:solidFill>
                  <a:latin typeface="宋体" panose="02010600030101010101" pitchFamily="2" charset="-122"/>
                  <a:cs typeface="Times New Roman" panose="02020603050405020304" pitchFamily="2" charset="0"/>
                </a:rPr>
                <a:t>3.5</a:t>
              </a:r>
              <a:endParaRPr lang="en-US" altLang="zh-CN" sz="1600" b="1">
                <a:solidFill>
                  <a:srgbClr val="0000FF"/>
                </a:solidFill>
                <a:latin typeface="宋体" panose="02010600030101010101" pitchFamily="2" charset="-122"/>
                <a:ea typeface="Times New Roman" panose="02020603050405020304" pitchFamily="2" charset="0"/>
              </a:endParaRPr>
            </a:p>
          </p:txBody>
        </p:sp>
        <p:sp>
          <p:nvSpPr>
            <p:cNvPr id="9239" name="矩形 9238"/>
            <p:cNvSpPr/>
            <p:nvPr/>
          </p:nvSpPr>
          <p:spPr>
            <a:xfrm>
              <a:off x="3219" y="3"/>
              <a:ext cx="333" cy="334"/>
            </a:xfrm>
            <a:prstGeom prst="rect">
              <a:avLst/>
            </a:prstGeom>
            <a:noFill/>
            <a:ln w="7" cap="flat" cmpd="sng">
              <a:solidFill>
                <a:srgbClr val="A0A0A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40" name="矩形 9239"/>
            <p:cNvSpPr/>
            <p:nvPr/>
          </p:nvSpPr>
          <p:spPr>
            <a:xfrm>
              <a:off x="3593" y="3"/>
              <a:ext cx="252" cy="33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lstStyle/>
            <a:p>
              <a:pPr algn="ctr">
                <a:buClrTx/>
              </a:pPr>
              <a:r>
                <a:rPr lang="en-US" altLang="zh-CN" sz="1600" b="1">
                  <a:solidFill>
                    <a:srgbClr val="0000FF"/>
                  </a:solidFill>
                  <a:latin typeface="宋体" panose="02010600030101010101" pitchFamily="2" charset="-122"/>
                  <a:cs typeface="Times New Roman" panose="02020603050405020304" pitchFamily="2" charset="0"/>
                </a:rPr>
                <a:t>4</a:t>
              </a:r>
              <a:endParaRPr lang="en-US" altLang="zh-CN" sz="1600" b="1">
                <a:solidFill>
                  <a:srgbClr val="0000FF"/>
                </a:solidFill>
                <a:latin typeface="宋体" panose="02010600030101010101" pitchFamily="2" charset="-122"/>
                <a:ea typeface="Times New Roman" panose="02020603050405020304" pitchFamily="2" charset="0"/>
              </a:endParaRPr>
            </a:p>
          </p:txBody>
        </p:sp>
        <p:sp>
          <p:nvSpPr>
            <p:cNvPr id="9241" name="矩形 9240"/>
            <p:cNvSpPr/>
            <p:nvPr/>
          </p:nvSpPr>
          <p:spPr>
            <a:xfrm>
              <a:off x="3552" y="3"/>
              <a:ext cx="334" cy="334"/>
            </a:xfrm>
            <a:prstGeom prst="rect">
              <a:avLst/>
            </a:prstGeom>
            <a:noFill/>
            <a:ln w="7" cap="flat" cmpd="sng">
              <a:solidFill>
                <a:srgbClr val="A0A0A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42" name="矩形 9241"/>
            <p:cNvSpPr/>
            <p:nvPr/>
          </p:nvSpPr>
          <p:spPr>
            <a:xfrm>
              <a:off x="3836" y="3"/>
              <a:ext cx="402" cy="33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lstStyle/>
            <a:p>
              <a:pPr algn="ctr">
                <a:buClrTx/>
              </a:pPr>
              <a:r>
                <a:rPr lang="en-US" altLang="zh-CN" sz="1600" b="1">
                  <a:solidFill>
                    <a:srgbClr val="0000FF"/>
                  </a:solidFill>
                  <a:latin typeface="宋体" panose="02010600030101010101" pitchFamily="2" charset="-122"/>
                  <a:cs typeface="Times New Roman" panose="02020603050405020304" pitchFamily="2" charset="0"/>
                </a:rPr>
                <a:t>4.5</a:t>
              </a:r>
              <a:endParaRPr lang="en-US" altLang="zh-CN" sz="1600" b="1">
                <a:solidFill>
                  <a:srgbClr val="0000FF"/>
                </a:solidFill>
                <a:latin typeface="宋体" panose="02010600030101010101" pitchFamily="2" charset="-122"/>
                <a:ea typeface="Times New Roman" panose="02020603050405020304" pitchFamily="2" charset="0"/>
              </a:endParaRPr>
            </a:p>
          </p:txBody>
        </p:sp>
        <p:sp>
          <p:nvSpPr>
            <p:cNvPr id="9243" name="矩形 9242"/>
            <p:cNvSpPr/>
            <p:nvPr/>
          </p:nvSpPr>
          <p:spPr>
            <a:xfrm>
              <a:off x="3886" y="3"/>
              <a:ext cx="333" cy="334"/>
            </a:xfrm>
            <a:prstGeom prst="rect">
              <a:avLst/>
            </a:prstGeom>
            <a:noFill/>
            <a:ln w="7" cap="flat" cmpd="sng">
              <a:solidFill>
                <a:srgbClr val="A0A0A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44" name="矩形 9243"/>
            <p:cNvSpPr/>
            <p:nvPr/>
          </p:nvSpPr>
          <p:spPr>
            <a:xfrm>
              <a:off x="4260" y="3"/>
              <a:ext cx="252" cy="33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lstStyle/>
            <a:p>
              <a:pPr algn="ctr">
                <a:buClrTx/>
              </a:pPr>
              <a:r>
                <a:rPr lang="en-US" altLang="zh-CN" sz="1600" b="1">
                  <a:solidFill>
                    <a:srgbClr val="0000FF"/>
                  </a:solidFill>
                  <a:latin typeface="宋体" panose="02010600030101010101" pitchFamily="2" charset="-122"/>
                  <a:cs typeface="Times New Roman" panose="02020603050405020304" pitchFamily="2" charset="0"/>
                </a:rPr>
                <a:t>5</a:t>
              </a:r>
              <a:endParaRPr lang="en-US" altLang="zh-CN" sz="1600" b="1">
                <a:solidFill>
                  <a:srgbClr val="0000FF"/>
                </a:solidFill>
                <a:latin typeface="宋体" panose="02010600030101010101" pitchFamily="2" charset="-122"/>
                <a:ea typeface="Times New Roman" panose="02020603050405020304" pitchFamily="2" charset="0"/>
              </a:endParaRPr>
            </a:p>
          </p:txBody>
        </p:sp>
        <p:sp>
          <p:nvSpPr>
            <p:cNvPr id="9245" name="矩形 9244"/>
            <p:cNvSpPr/>
            <p:nvPr/>
          </p:nvSpPr>
          <p:spPr>
            <a:xfrm>
              <a:off x="4219" y="3"/>
              <a:ext cx="334" cy="334"/>
            </a:xfrm>
            <a:prstGeom prst="rect">
              <a:avLst/>
            </a:prstGeom>
            <a:noFill/>
            <a:ln w="7" cap="flat" cmpd="sng">
              <a:solidFill>
                <a:srgbClr val="A0A0A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46" name="矩形 9245"/>
            <p:cNvSpPr/>
            <p:nvPr/>
          </p:nvSpPr>
          <p:spPr>
            <a:xfrm>
              <a:off x="4594" y="3"/>
              <a:ext cx="251" cy="33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lstStyle/>
            <a:p>
              <a:pPr algn="ctr">
                <a:buClrTx/>
              </a:pPr>
              <a:r>
                <a:rPr lang="en-US" altLang="zh-CN" sz="1600" b="1">
                  <a:solidFill>
                    <a:srgbClr val="0000FF"/>
                  </a:solidFill>
                  <a:latin typeface="宋体" panose="02010600030101010101" pitchFamily="2" charset="-122"/>
                  <a:ea typeface="Times New Roman" panose="02020603050405020304" pitchFamily="2" charset="0"/>
                </a:rPr>
                <a:t>…</a:t>
              </a:r>
            </a:p>
          </p:txBody>
        </p:sp>
        <p:sp>
          <p:nvSpPr>
            <p:cNvPr id="9247" name="矩形 9246"/>
            <p:cNvSpPr/>
            <p:nvPr/>
          </p:nvSpPr>
          <p:spPr>
            <a:xfrm>
              <a:off x="4553" y="3"/>
              <a:ext cx="333" cy="334"/>
            </a:xfrm>
            <a:prstGeom prst="rect">
              <a:avLst/>
            </a:prstGeom>
            <a:noFill/>
            <a:ln w="7" cap="flat" cmpd="sng">
              <a:solidFill>
                <a:srgbClr val="A0A0A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48" name="矩形 9247"/>
            <p:cNvSpPr/>
            <p:nvPr/>
          </p:nvSpPr>
          <p:spPr>
            <a:xfrm>
              <a:off x="49" y="347"/>
              <a:ext cx="210" cy="100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lstStyle/>
            <a:p>
              <a:pPr algn="ctr">
                <a:buClrTx/>
              </a:pPr>
              <a:r>
                <a:rPr lang="zh-CN" altLang="en-US" sz="2800" b="1">
                  <a:solidFill>
                    <a:srgbClr val="0000FF"/>
                  </a:solidFill>
                  <a:latin typeface="宋体" panose="02010600030101010101" pitchFamily="2" charset="-122"/>
                  <a:cs typeface="Times New Roman" panose="02020603050405020304" pitchFamily="2" charset="0"/>
                </a:rPr>
                <a:t>碎</a:t>
              </a:r>
            </a:p>
            <a:p>
              <a:pPr algn="ctr">
                <a:buClrTx/>
              </a:pPr>
              <a:r>
                <a:rPr lang="zh-CN" altLang="en-US" sz="2800" b="1">
                  <a:solidFill>
                    <a:srgbClr val="0000FF"/>
                  </a:solidFill>
                  <a:latin typeface="宋体" panose="02010600030101010101" pitchFamily="2" charset="-122"/>
                  <a:cs typeface="Times New Roman" panose="02020603050405020304" pitchFamily="2" charset="0"/>
                </a:rPr>
                <a:t>冰</a:t>
              </a:r>
            </a:p>
            <a:p>
              <a:pPr algn="ctr" eaLnBrk="0" hangingPunct="0"/>
              <a:endParaRPr lang="zh-CN" altLang="en-US" sz="2000">
                <a:solidFill>
                  <a:srgbClr val="0000FF"/>
                </a:solidFill>
                <a:latin typeface="Arial" panose="020B0604020202020204" charset="-76"/>
              </a:endParaRPr>
            </a:p>
          </p:txBody>
        </p:sp>
        <p:sp>
          <p:nvSpPr>
            <p:cNvPr id="9249" name="矩形 9248"/>
            <p:cNvSpPr/>
            <p:nvPr/>
          </p:nvSpPr>
          <p:spPr>
            <a:xfrm>
              <a:off x="8" y="337"/>
              <a:ext cx="292" cy="1004"/>
            </a:xfrm>
            <a:prstGeom prst="rect">
              <a:avLst/>
            </a:prstGeom>
            <a:noFill/>
            <a:ln w="7" cap="flat" cmpd="sng">
              <a:solidFill>
                <a:srgbClr val="A0A0A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50" name="矩形 9249"/>
            <p:cNvSpPr/>
            <p:nvPr/>
          </p:nvSpPr>
          <p:spPr>
            <a:xfrm>
              <a:off x="341" y="337"/>
              <a:ext cx="502" cy="33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lstStyle/>
            <a:p>
              <a:pPr algn="ctr">
                <a:buClrTx/>
              </a:pPr>
              <a:r>
                <a:rPr lang="zh-CN" altLang="en-US" sz="1600" b="1">
                  <a:solidFill>
                    <a:srgbClr val="0000FF"/>
                  </a:solidFill>
                  <a:latin typeface="宋体" panose="02010600030101010101" pitchFamily="2" charset="-122"/>
                  <a:cs typeface="Times New Roman" panose="02020603050405020304" pitchFamily="2" charset="0"/>
                </a:rPr>
                <a:t>温度</a:t>
              </a:r>
              <a:r>
                <a:rPr lang="en-US" altLang="zh-CN" sz="1600" b="1">
                  <a:solidFill>
                    <a:srgbClr val="0000FF"/>
                  </a:solidFill>
                  <a:latin typeface="宋体" panose="02010600030101010101" pitchFamily="2" charset="-122"/>
                  <a:cs typeface="Times New Roman" panose="02020603050405020304" pitchFamily="2" charset="0"/>
                </a:rPr>
                <a:t>(℃)</a:t>
              </a:r>
              <a:endParaRPr lang="en-US" altLang="zh-CN" sz="1600" b="1">
                <a:solidFill>
                  <a:srgbClr val="0000FF"/>
                </a:solidFill>
                <a:latin typeface="宋体" panose="02010600030101010101" pitchFamily="2" charset="-122"/>
                <a:ea typeface="Times New Roman" panose="02020603050405020304" pitchFamily="2" charset="0"/>
              </a:endParaRPr>
            </a:p>
          </p:txBody>
        </p:sp>
        <p:sp>
          <p:nvSpPr>
            <p:cNvPr id="9251" name="矩形 9250"/>
            <p:cNvSpPr/>
            <p:nvPr/>
          </p:nvSpPr>
          <p:spPr>
            <a:xfrm>
              <a:off x="300" y="337"/>
              <a:ext cx="584" cy="335"/>
            </a:xfrm>
            <a:prstGeom prst="rect">
              <a:avLst/>
            </a:prstGeom>
            <a:noFill/>
            <a:ln w="7" cap="flat" cmpd="sng">
              <a:solidFill>
                <a:srgbClr val="A0A0A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52" name="矩形 9251"/>
            <p:cNvSpPr/>
            <p:nvPr/>
          </p:nvSpPr>
          <p:spPr>
            <a:xfrm>
              <a:off x="925" y="337"/>
              <a:ext cx="252" cy="33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lstStyle/>
            <a:p>
              <a:pPr algn="ctr">
                <a:buClrTx/>
              </a:pPr>
              <a:r>
                <a:rPr lang="en-US" altLang="zh-CN" sz="1600">
                  <a:solidFill>
                    <a:srgbClr val="0000FF"/>
                  </a:solidFill>
                  <a:latin typeface="宋体" panose="02010600030101010101" pitchFamily="2" charset="-122"/>
                  <a:cs typeface="Times New Roman" panose="02020603050405020304" pitchFamily="2" charset="0"/>
                </a:rPr>
                <a:t> </a:t>
              </a:r>
            </a:p>
            <a:p>
              <a:pPr algn="ctr" eaLnBrk="0" hangingPunct="0"/>
              <a:endParaRPr lang="en-US" altLang="zh-CN" sz="1600">
                <a:solidFill>
                  <a:srgbClr val="0000FF"/>
                </a:solidFill>
                <a:latin typeface="宋体" panose="02010600030101010101" pitchFamily="2" charset="-122"/>
                <a:ea typeface="Times New Roman" panose="02020603050405020304" pitchFamily="2" charset="0"/>
              </a:endParaRPr>
            </a:p>
          </p:txBody>
        </p:sp>
        <p:sp>
          <p:nvSpPr>
            <p:cNvPr id="9253" name="矩形 9252"/>
            <p:cNvSpPr/>
            <p:nvPr/>
          </p:nvSpPr>
          <p:spPr>
            <a:xfrm>
              <a:off x="884" y="337"/>
              <a:ext cx="334" cy="335"/>
            </a:xfrm>
            <a:prstGeom prst="rect">
              <a:avLst/>
            </a:prstGeom>
            <a:noFill/>
            <a:ln w="7" cap="flat" cmpd="sng">
              <a:solidFill>
                <a:srgbClr val="A0A0A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54" name="矩形 9253"/>
            <p:cNvSpPr/>
            <p:nvPr/>
          </p:nvSpPr>
          <p:spPr>
            <a:xfrm>
              <a:off x="1259" y="337"/>
              <a:ext cx="251" cy="33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lstStyle/>
            <a:p>
              <a:pPr algn="ctr">
                <a:buClrTx/>
              </a:pPr>
              <a:r>
                <a:rPr lang="en-US" altLang="zh-CN" sz="1600">
                  <a:solidFill>
                    <a:srgbClr val="0000FF"/>
                  </a:solidFill>
                  <a:latin typeface="宋体" panose="02010600030101010101" pitchFamily="2" charset="-122"/>
                  <a:cs typeface="Times New Roman" panose="02020603050405020304" pitchFamily="2" charset="0"/>
                </a:rPr>
                <a:t> </a:t>
              </a:r>
            </a:p>
            <a:p>
              <a:pPr algn="ctr" eaLnBrk="0" hangingPunct="0"/>
              <a:endParaRPr lang="en-US" altLang="zh-CN" sz="1600">
                <a:solidFill>
                  <a:srgbClr val="0000FF"/>
                </a:solidFill>
                <a:latin typeface="宋体" panose="02010600030101010101" pitchFamily="2" charset="-122"/>
                <a:ea typeface="Times New Roman" panose="02020603050405020304" pitchFamily="2" charset="0"/>
              </a:endParaRPr>
            </a:p>
          </p:txBody>
        </p:sp>
        <p:sp>
          <p:nvSpPr>
            <p:cNvPr id="9255" name="矩形 9254"/>
            <p:cNvSpPr/>
            <p:nvPr/>
          </p:nvSpPr>
          <p:spPr>
            <a:xfrm>
              <a:off x="1218" y="337"/>
              <a:ext cx="333" cy="335"/>
            </a:xfrm>
            <a:prstGeom prst="rect">
              <a:avLst/>
            </a:prstGeom>
            <a:noFill/>
            <a:ln w="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56" name="矩形 9255"/>
            <p:cNvSpPr/>
            <p:nvPr/>
          </p:nvSpPr>
          <p:spPr>
            <a:xfrm>
              <a:off x="1592" y="337"/>
              <a:ext cx="252" cy="33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lstStyle/>
            <a:p>
              <a:pPr algn="ctr">
                <a:buClrTx/>
              </a:pPr>
              <a:r>
                <a:rPr lang="en-US" altLang="zh-CN" sz="1600">
                  <a:solidFill>
                    <a:srgbClr val="0000FF"/>
                  </a:solidFill>
                  <a:latin typeface="宋体" panose="02010600030101010101" pitchFamily="2" charset="-122"/>
                  <a:cs typeface="Times New Roman" panose="02020603050405020304" pitchFamily="2" charset="0"/>
                </a:rPr>
                <a:t> </a:t>
              </a:r>
            </a:p>
            <a:p>
              <a:pPr algn="ctr" eaLnBrk="0" hangingPunct="0"/>
              <a:endParaRPr lang="en-US" altLang="zh-CN" sz="1600">
                <a:solidFill>
                  <a:srgbClr val="0000FF"/>
                </a:solidFill>
                <a:latin typeface="宋体" panose="02010600030101010101" pitchFamily="2" charset="-122"/>
                <a:ea typeface="Times New Roman" panose="02020603050405020304" pitchFamily="2" charset="0"/>
              </a:endParaRPr>
            </a:p>
          </p:txBody>
        </p:sp>
        <p:sp>
          <p:nvSpPr>
            <p:cNvPr id="9257" name="矩形 9256"/>
            <p:cNvSpPr/>
            <p:nvPr/>
          </p:nvSpPr>
          <p:spPr>
            <a:xfrm>
              <a:off x="1551" y="337"/>
              <a:ext cx="334" cy="335"/>
            </a:xfrm>
            <a:prstGeom prst="rect">
              <a:avLst/>
            </a:prstGeom>
            <a:noFill/>
            <a:ln w="7" cap="flat" cmpd="sng">
              <a:solidFill>
                <a:srgbClr val="A0A0A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58" name="矩形 9257"/>
            <p:cNvSpPr/>
            <p:nvPr/>
          </p:nvSpPr>
          <p:spPr>
            <a:xfrm>
              <a:off x="1926" y="337"/>
              <a:ext cx="251" cy="33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lstStyle/>
            <a:p>
              <a:pPr algn="ctr">
                <a:buClrTx/>
              </a:pPr>
              <a:r>
                <a:rPr lang="en-US" altLang="zh-CN" sz="1600">
                  <a:solidFill>
                    <a:srgbClr val="0000FF"/>
                  </a:solidFill>
                  <a:latin typeface="宋体" panose="02010600030101010101" pitchFamily="2" charset="-122"/>
                  <a:cs typeface="Times New Roman" panose="02020603050405020304" pitchFamily="2" charset="0"/>
                </a:rPr>
                <a:t> </a:t>
              </a:r>
            </a:p>
            <a:p>
              <a:pPr algn="ctr" eaLnBrk="0" hangingPunct="0"/>
              <a:endParaRPr lang="en-US" altLang="zh-CN" sz="1600">
                <a:solidFill>
                  <a:srgbClr val="0000FF"/>
                </a:solidFill>
                <a:latin typeface="宋体" panose="02010600030101010101" pitchFamily="2" charset="-122"/>
                <a:ea typeface="Times New Roman" panose="02020603050405020304" pitchFamily="2" charset="0"/>
              </a:endParaRPr>
            </a:p>
          </p:txBody>
        </p:sp>
        <p:sp>
          <p:nvSpPr>
            <p:cNvPr id="9259" name="矩形 9258"/>
            <p:cNvSpPr/>
            <p:nvPr/>
          </p:nvSpPr>
          <p:spPr>
            <a:xfrm>
              <a:off x="1885" y="337"/>
              <a:ext cx="333" cy="335"/>
            </a:xfrm>
            <a:prstGeom prst="rect">
              <a:avLst/>
            </a:prstGeom>
            <a:noFill/>
            <a:ln w="7" cap="flat" cmpd="sng">
              <a:solidFill>
                <a:srgbClr val="A0A0A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60" name="矩形 9259"/>
            <p:cNvSpPr/>
            <p:nvPr/>
          </p:nvSpPr>
          <p:spPr>
            <a:xfrm>
              <a:off x="2259" y="337"/>
              <a:ext cx="252" cy="33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lstStyle/>
            <a:p>
              <a:pPr algn="ctr">
                <a:buClrTx/>
              </a:pPr>
              <a:r>
                <a:rPr lang="en-US" altLang="zh-CN" sz="1600">
                  <a:solidFill>
                    <a:srgbClr val="0000FF"/>
                  </a:solidFill>
                  <a:latin typeface="宋体" panose="02010600030101010101" pitchFamily="2" charset="-122"/>
                  <a:cs typeface="Times New Roman" panose="02020603050405020304" pitchFamily="2" charset="0"/>
                </a:rPr>
                <a:t> </a:t>
              </a:r>
            </a:p>
            <a:p>
              <a:pPr algn="ctr" eaLnBrk="0" hangingPunct="0"/>
              <a:endParaRPr lang="en-US" altLang="zh-CN" sz="1600">
                <a:solidFill>
                  <a:srgbClr val="0000FF"/>
                </a:solidFill>
                <a:latin typeface="宋体" panose="02010600030101010101" pitchFamily="2" charset="-122"/>
                <a:ea typeface="Times New Roman" panose="02020603050405020304" pitchFamily="2" charset="0"/>
              </a:endParaRPr>
            </a:p>
          </p:txBody>
        </p:sp>
        <p:sp>
          <p:nvSpPr>
            <p:cNvPr id="9261" name="矩形 9260"/>
            <p:cNvSpPr/>
            <p:nvPr/>
          </p:nvSpPr>
          <p:spPr>
            <a:xfrm>
              <a:off x="2218" y="337"/>
              <a:ext cx="334" cy="335"/>
            </a:xfrm>
            <a:prstGeom prst="rect">
              <a:avLst/>
            </a:prstGeom>
            <a:noFill/>
            <a:ln w="7" cap="flat" cmpd="sng">
              <a:solidFill>
                <a:srgbClr val="A0A0A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62" name="矩形 9261"/>
            <p:cNvSpPr/>
            <p:nvPr/>
          </p:nvSpPr>
          <p:spPr>
            <a:xfrm>
              <a:off x="2593" y="337"/>
              <a:ext cx="251" cy="33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lstStyle/>
            <a:p>
              <a:pPr algn="ctr">
                <a:buClrTx/>
              </a:pPr>
              <a:r>
                <a:rPr lang="en-US" altLang="zh-CN" sz="1600">
                  <a:solidFill>
                    <a:srgbClr val="0000FF"/>
                  </a:solidFill>
                  <a:latin typeface="宋体" panose="02010600030101010101" pitchFamily="2" charset="-122"/>
                  <a:cs typeface="Times New Roman" panose="02020603050405020304" pitchFamily="2" charset="0"/>
                </a:rPr>
                <a:t> </a:t>
              </a:r>
            </a:p>
            <a:p>
              <a:pPr algn="ctr" eaLnBrk="0" hangingPunct="0"/>
              <a:endParaRPr lang="en-US" altLang="zh-CN" sz="1600">
                <a:solidFill>
                  <a:srgbClr val="0000FF"/>
                </a:solidFill>
                <a:latin typeface="宋体" panose="02010600030101010101" pitchFamily="2" charset="-122"/>
                <a:ea typeface="Times New Roman" panose="02020603050405020304" pitchFamily="2" charset="0"/>
              </a:endParaRPr>
            </a:p>
          </p:txBody>
        </p:sp>
        <p:sp>
          <p:nvSpPr>
            <p:cNvPr id="9263" name="矩形 9262"/>
            <p:cNvSpPr/>
            <p:nvPr/>
          </p:nvSpPr>
          <p:spPr>
            <a:xfrm>
              <a:off x="2552" y="337"/>
              <a:ext cx="333" cy="335"/>
            </a:xfrm>
            <a:prstGeom prst="rect">
              <a:avLst/>
            </a:prstGeom>
            <a:noFill/>
            <a:ln w="7" cap="flat" cmpd="sng">
              <a:solidFill>
                <a:srgbClr val="A0A0A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64" name="矩形 9263"/>
            <p:cNvSpPr/>
            <p:nvPr/>
          </p:nvSpPr>
          <p:spPr>
            <a:xfrm>
              <a:off x="2926" y="337"/>
              <a:ext cx="252" cy="33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lstStyle/>
            <a:p>
              <a:pPr algn="ctr">
                <a:buClrTx/>
              </a:pPr>
              <a:r>
                <a:rPr lang="en-US" altLang="zh-CN" sz="1600">
                  <a:solidFill>
                    <a:srgbClr val="0000FF"/>
                  </a:solidFill>
                  <a:latin typeface="宋体" panose="02010600030101010101" pitchFamily="2" charset="-122"/>
                  <a:cs typeface="Times New Roman" panose="02020603050405020304" pitchFamily="2" charset="0"/>
                </a:rPr>
                <a:t> </a:t>
              </a:r>
            </a:p>
            <a:p>
              <a:pPr algn="ctr" eaLnBrk="0" hangingPunct="0"/>
              <a:endParaRPr lang="en-US" altLang="zh-CN" sz="1600">
                <a:solidFill>
                  <a:srgbClr val="0000FF"/>
                </a:solidFill>
                <a:latin typeface="宋体" panose="02010600030101010101" pitchFamily="2" charset="-122"/>
                <a:ea typeface="Times New Roman" panose="02020603050405020304" pitchFamily="2" charset="0"/>
              </a:endParaRPr>
            </a:p>
          </p:txBody>
        </p:sp>
        <p:sp>
          <p:nvSpPr>
            <p:cNvPr id="9265" name="矩形 9264"/>
            <p:cNvSpPr/>
            <p:nvPr/>
          </p:nvSpPr>
          <p:spPr>
            <a:xfrm>
              <a:off x="2885" y="337"/>
              <a:ext cx="334" cy="335"/>
            </a:xfrm>
            <a:prstGeom prst="rect">
              <a:avLst/>
            </a:prstGeom>
            <a:noFill/>
            <a:ln w="7" cap="flat" cmpd="sng">
              <a:solidFill>
                <a:srgbClr val="A0A0A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66" name="矩形 9265"/>
            <p:cNvSpPr/>
            <p:nvPr/>
          </p:nvSpPr>
          <p:spPr>
            <a:xfrm>
              <a:off x="3260" y="337"/>
              <a:ext cx="251" cy="33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lstStyle/>
            <a:p>
              <a:pPr algn="ctr">
                <a:buClrTx/>
              </a:pPr>
              <a:r>
                <a:rPr lang="en-US" altLang="zh-CN" sz="1600">
                  <a:solidFill>
                    <a:srgbClr val="0000FF"/>
                  </a:solidFill>
                  <a:latin typeface="宋体" panose="02010600030101010101" pitchFamily="2" charset="-122"/>
                  <a:cs typeface="Times New Roman" panose="02020603050405020304" pitchFamily="2" charset="0"/>
                </a:rPr>
                <a:t> </a:t>
              </a:r>
            </a:p>
            <a:p>
              <a:pPr algn="ctr" eaLnBrk="0" hangingPunct="0"/>
              <a:endParaRPr lang="en-US" altLang="zh-CN" sz="1600">
                <a:solidFill>
                  <a:srgbClr val="0000FF"/>
                </a:solidFill>
                <a:latin typeface="宋体" panose="02010600030101010101" pitchFamily="2" charset="-122"/>
                <a:ea typeface="Times New Roman" panose="02020603050405020304" pitchFamily="2" charset="0"/>
              </a:endParaRPr>
            </a:p>
          </p:txBody>
        </p:sp>
        <p:sp>
          <p:nvSpPr>
            <p:cNvPr id="9267" name="矩形 9266"/>
            <p:cNvSpPr/>
            <p:nvPr/>
          </p:nvSpPr>
          <p:spPr>
            <a:xfrm>
              <a:off x="3219" y="337"/>
              <a:ext cx="333" cy="335"/>
            </a:xfrm>
            <a:prstGeom prst="rect">
              <a:avLst/>
            </a:prstGeom>
            <a:noFill/>
            <a:ln w="7" cap="flat" cmpd="sng">
              <a:solidFill>
                <a:srgbClr val="A0A0A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68" name="矩形 9267"/>
            <p:cNvSpPr/>
            <p:nvPr/>
          </p:nvSpPr>
          <p:spPr>
            <a:xfrm>
              <a:off x="3593" y="337"/>
              <a:ext cx="252" cy="33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lstStyle/>
            <a:p>
              <a:pPr algn="ctr">
                <a:buClrTx/>
              </a:pPr>
              <a:r>
                <a:rPr lang="en-US" altLang="zh-CN" sz="1600">
                  <a:solidFill>
                    <a:srgbClr val="0000FF"/>
                  </a:solidFill>
                  <a:latin typeface="宋体" panose="02010600030101010101" pitchFamily="2" charset="-122"/>
                  <a:cs typeface="Times New Roman" panose="02020603050405020304" pitchFamily="2" charset="0"/>
                </a:rPr>
                <a:t> </a:t>
              </a:r>
            </a:p>
            <a:p>
              <a:pPr algn="ctr" eaLnBrk="0" hangingPunct="0"/>
              <a:endParaRPr lang="en-US" altLang="zh-CN" sz="1600">
                <a:solidFill>
                  <a:srgbClr val="0000FF"/>
                </a:solidFill>
                <a:latin typeface="宋体" panose="02010600030101010101" pitchFamily="2" charset="-122"/>
                <a:ea typeface="Times New Roman" panose="02020603050405020304" pitchFamily="2" charset="0"/>
              </a:endParaRPr>
            </a:p>
          </p:txBody>
        </p:sp>
        <p:sp>
          <p:nvSpPr>
            <p:cNvPr id="9269" name="矩形 9268"/>
            <p:cNvSpPr/>
            <p:nvPr/>
          </p:nvSpPr>
          <p:spPr>
            <a:xfrm>
              <a:off x="3552" y="337"/>
              <a:ext cx="334" cy="335"/>
            </a:xfrm>
            <a:prstGeom prst="rect">
              <a:avLst/>
            </a:prstGeom>
            <a:noFill/>
            <a:ln w="7" cap="flat" cmpd="sng">
              <a:solidFill>
                <a:srgbClr val="A0A0A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70" name="矩形 9269"/>
            <p:cNvSpPr/>
            <p:nvPr/>
          </p:nvSpPr>
          <p:spPr>
            <a:xfrm>
              <a:off x="3927" y="337"/>
              <a:ext cx="251" cy="33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lstStyle/>
            <a:p>
              <a:pPr algn="ctr">
                <a:buClrTx/>
              </a:pPr>
              <a:r>
                <a:rPr lang="en-US" altLang="zh-CN" sz="1600">
                  <a:solidFill>
                    <a:srgbClr val="0000FF"/>
                  </a:solidFill>
                  <a:latin typeface="宋体" panose="02010600030101010101" pitchFamily="2" charset="-122"/>
                  <a:cs typeface="Times New Roman" panose="02020603050405020304" pitchFamily="2" charset="0"/>
                </a:rPr>
                <a:t> </a:t>
              </a:r>
            </a:p>
            <a:p>
              <a:pPr algn="ctr" eaLnBrk="0" hangingPunct="0"/>
              <a:endParaRPr lang="en-US" altLang="zh-CN" sz="1600">
                <a:solidFill>
                  <a:srgbClr val="0000FF"/>
                </a:solidFill>
                <a:latin typeface="宋体" panose="02010600030101010101" pitchFamily="2" charset="-122"/>
                <a:ea typeface="Times New Roman" panose="02020603050405020304" pitchFamily="2" charset="0"/>
              </a:endParaRPr>
            </a:p>
          </p:txBody>
        </p:sp>
        <p:sp>
          <p:nvSpPr>
            <p:cNvPr id="9271" name="矩形 9270"/>
            <p:cNvSpPr/>
            <p:nvPr/>
          </p:nvSpPr>
          <p:spPr>
            <a:xfrm>
              <a:off x="3886" y="337"/>
              <a:ext cx="333" cy="335"/>
            </a:xfrm>
            <a:prstGeom prst="rect">
              <a:avLst/>
            </a:prstGeom>
            <a:noFill/>
            <a:ln w="7" cap="flat" cmpd="sng">
              <a:solidFill>
                <a:srgbClr val="A0A0A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72" name="矩形 9271"/>
            <p:cNvSpPr/>
            <p:nvPr/>
          </p:nvSpPr>
          <p:spPr>
            <a:xfrm>
              <a:off x="4260" y="337"/>
              <a:ext cx="252" cy="33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algn="ctr">
                <a:buClrTx/>
              </a:pPr>
              <a:r>
                <a:rPr lang="en-US" altLang="zh-CN" sz="1600">
                  <a:solidFill>
                    <a:srgbClr val="0000FF"/>
                  </a:solidFill>
                  <a:latin typeface="宋体" panose="02010600030101010101" pitchFamily="2" charset="-122"/>
                  <a:cs typeface="Times New Roman" panose="02020603050405020304" pitchFamily="2" charset="0"/>
                </a:rPr>
                <a:t> </a:t>
              </a:r>
            </a:p>
            <a:p>
              <a:pPr algn="ctr" eaLnBrk="0" hangingPunct="0"/>
              <a:endParaRPr lang="en-US" altLang="zh-CN" sz="1600">
                <a:solidFill>
                  <a:srgbClr val="0000FF"/>
                </a:solidFill>
                <a:latin typeface="宋体" panose="02010600030101010101" pitchFamily="2" charset="-122"/>
                <a:ea typeface="Times New Roman" panose="02020603050405020304" pitchFamily="2" charset="0"/>
              </a:endParaRPr>
            </a:p>
          </p:txBody>
        </p:sp>
        <p:sp>
          <p:nvSpPr>
            <p:cNvPr id="9273" name="矩形 9272"/>
            <p:cNvSpPr/>
            <p:nvPr/>
          </p:nvSpPr>
          <p:spPr>
            <a:xfrm>
              <a:off x="4219" y="337"/>
              <a:ext cx="334" cy="335"/>
            </a:xfrm>
            <a:prstGeom prst="rect">
              <a:avLst/>
            </a:prstGeom>
            <a:noFill/>
            <a:ln w="7" cap="flat" cmpd="sng">
              <a:solidFill>
                <a:srgbClr val="A0A0A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74" name="矩形 9273"/>
            <p:cNvSpPr/>
            <p:nvPr/>
          </p:nvSpPr>
          <p:spPr>
            <a:xfrm>
              <a:off x="4594" y="337"/>
              <a:ext cx="251" cy="33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lstStyle/>
            <a:p>
              <a:pPr algn="ctr">
                <a:buClrTx/>
              </a:pPr>
              <a:r>
                <a:rPr lang="en-US" altLang="zh-CN" sz="1600">
                  <a:solidFill>
                    <a:srgbClr val="0000FF"/>
                  </a:solidFill>
                  <a:latin typeface="宋体" panose="02010600030101010101" pitchFamily="2" charset="-122"/>
                  <a:cs typeface="Times New Roman" panose="02020603050405020304" pitchFamily="2" charset="0"/>
                </a:rPr>
                <a:t> </a:t>
              </a:r>
            </a:p>
            <a:p>
              <a:pPr algn="ctr" eaLnBrk="0" hangingPunct="0"/>
              <a:endParaRPr lang="en-US" altLang="zh-CN" sz="1600">
                <a:solidFill>
                  <a:srgbClr val="0000FF"/>
                </a:solidFill>
                <a:latin typeface="宋体" panose="02010600030101010101" pitchFamily="2" charset="-122"/>
                <a:ea typeface="Times New Roman" panose="02020603050405020304" pitchFamily="2" charset="0"/>
              </a:endParaRPr>
            </a:p>
          </p:txBody>
        </p:sp>
        <p:sp>
          <p:nvSpPr>
            <p:cNvPr id="9275" name="矩形 9274"/>
            <p:cNvSpPr/>
            <p:nvPr/>
          </p:nvSpPr>
          <p:spPr>
            <a:xfrm>
              <a:off x="4553" y="337"/>
              <a:ext cx="333" cy="335"/>
            </a:xfrm>
            <a:prstGeom prst="rect">
              <a:avLst/>
            </a:prstGeom>
            <a:noFill/>
            <a:ln w="7" cap="flat" cmpd="sng">
              <a:solidFill>
                <a:srgbClr val="A0A0A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76" name="矩形 9275"/>
            <p:cNvSpPr/>
            <p:nvPr/>
          </p:nvSpPr>
          <p:spPr>
            <a:xfrm>
              <a:off x="341" y="672"/>
              <a:ext cx="502" cy="33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lstStyle/>
            <a:p>
              <a:pPr algn="ctr">
                <a:buClrTx/>
              </a:pPr>
              <a:r>
                <a:rPr lang="zh-CN" altLang="en-US" sz="1600" b="1">
                  <a:solidFill>
                    <a:srgbClr val="0000FF"/>
                  </a:solidFill>
                  <a:latin typeface="宋体" panose="02010600030101010101" pitchFamily="2" charset="-122"/>
                  <a:cs typeface="Times New Roman" panose="02020603050405020304" pitchFamily="2" charset="0"/>
                </a:rPr>
                <a:t>吸放热</a:t>
              </a:r>
              <a:endParaRPr lang="zh-CN" altLang="en-US" sz="1600" b="1">
                <a:solidFill>
                  <a:srgbClr val="0000FF"/>
                </a:solidFill>
                <a:latin typeface="宋体" panose="02010600030101010101" pitchFamily="2" charset="-122"/>
                <a:ea typeface="Times New Roman" panose="02020603050405020304" pitchFamily="2" charset="0"/>
              </a:endParaRPr>
            </a:p>
          </p:txBody>
        </p:sp>
        <p:sp>
          <p:nvSpPr>
            <p:cNvPr id="9277" name="矩形 9276"/>
            <p:cNvSpPr/>
            <p:nvPr/>
          </p:nvSpPr>
          <p:spPr>
            <a:xfrm>
              <a:off x="300" y="672"/>
              <a:ext cx="584" cy="334"/>
            </a:xfrm>
            <a:prstGeom prst="rect">
              <a:avLst/>
            </a:prstGeom>
            <a:noFill/>
            <a:ln w="7" cap="flat" cmpd="sng">
              <a:solidFill>
                <a:srgbClr val="A0A0A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78" name="矩形 9277"/>
            <p:cNvSpPr/>
            <p:nvPr/>
          </p:nvSpPr>
          <p:spPr>
            <a:xfrm>
              <a:off x="925" y="672"/>
              <a:ext cx="252" cy="33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lstStyle/>
            <a:p>
              <a:pPr algn="ctr">
                <a:buClrTx/>
              </a:pPr>
              <a:r>
                <a:rPr lang="en-US" altLang="zh-CN" sz="1600">
                  <a:solidFill>
                    <a:srgbClr val="0000FF"/>
                  </a:solidFill>
                  <a:latin typeface="宋体" panose="02010600030101010101" pitchFamily="2" charset="-122"/>
                  <a:cs typeface="Times New Roman" panose="02020603050405020304" pitchFamily="2" charset="0"/>
                </a:rPr>
                <a:t> </a:t>
              </a:r>
            </a:p>
            <a:p>
              <a:pPr algn="ctr" eaLnBrk="0" hangingPunct="0"/>
              <a:endParaRPr lang="en-US" altLang="zh-CN" sz="1600">
                <a:solidFill>
                  <a:srgbClr val="0000FF"/>
                </a:solidFill>
                <a:latin typeface="宋体" panose="02010600030101010101" pitchFamily="2" charset="-122"/>
                <a:ea typeface="Times New Roman" panose="02020603050405020304" pitchFamily="2" charset="0"/>
              </a:endParaRPr>
            </a:p>
          </p:txBody>
        </p:sp>
        <p:sp>
          <p:nvSpPr>
            <p:cNvPr id="9279" name="矩形 9278"/>
            <p:cNvSpPr/>
            <p:nvPr/>
          </p:nvSpPr>
          <p:spPr>
            <a:xfrm>
              <a:off x="884" y="672"/>
              <a:ext cx="334" cy="334"/>
            </a:xfrm>
            <a:prstGeom prst="rect">
              <a:avLst/>
            </a:prstGeom>
            <a:noFill/>
            <a:ln w="7" cap="flat" cmpd="sng">
              <a:solidFill>
                <a:srgbClr val="A0A0A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80" name="矩形 9279"/>
            <p:cNvSpPr/>
            <p:nvPr/>
          </p:nvSpPr>
          <p:spPr>
            <a:xfrm>
              <a:off x="1259" y="672"/>
              <a:ext cx="251" cy="33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lstStyle/>
            <a:p>
              <a:pPr algn="ctr">
                <a:buClrTx/>
              </a:pPr>
              <a:r>
                <a:rPr lang="en-US" altLang="zh-CN" sz="1600">
                  <a:solidFill>
                    <a:srgbClr val="0000FF"/>
                  </a:solidFill>
                  <a:latin typeface="宋体" panose="02010600030101010101" pitchFamily="2" charset="-122"/>
                  <a:cs typeface="Times New Roman" panose="02020603050405020304" pitchFamily="2" charset="0"/>
                </a:rPr>
                <a:t> </a:t>
              </a:r>
            </a:p>
            <a:p>
              <a:pPr algn="ctr" eaLnBrk="0" hangingPunct="0"/>
              <a:endParaRPr lang="en-US" altLang="zh-CN" sz="1600">
                <a:solidFill>
                  <a:srgbClr val="0000FF"/>
                </a:solidFill>
                <a:latin typeface="宋体" panose="02010600030101010101" pitchFamily="2" charset="-122"/>
                <a:ea typeface="Times New Roman" panose="02020603050405020304" pitchFamily="2" charset="0"/>
              </a:endParaRPr>
            </a:p>
          </p:txBody>
        </p:sp>
        <p:sp>
          <p:nvSpPr>
            <p:cNvPr id="9281" name="矩形 9280"/>
            <p:cNvSpPr/>
            <p:nvPr/>
          </p:nvSpPr>
          <p:spPr>
            <a:xfrm>
              <a:off x="1218" y="672"/>
              <a:ext cx="333" cy="334"/>
            </a:xfrm>
            <a:prstGeom prst="rect">
              <a:avLst/>
            </a:prstGeom>
            <a:noFill/>
            <a:ln w="7" cap="flat" cmpd="sng">
              <a:solidFill>
                <a:srgbClr val="A0A0A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82" name="矩形 9281"/>
            <p:cNvSpPr/>
            <p:nvPr/>
          </p:nvSpPr>
          <p:spPr>
            <a:xfrm>
              <a:off x="1592" y="672"/>
              <a:ext cx="252" cy="33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lstStyle/>
            <a:p>
              <a:pPr algn="ctr">
                <a:buClrTx/>
              </a:pPr>
              <a:r>
                <a:rPr lang="en-US" altLang="zh-CN" sz="1600">
                  <a:solidFill>
                    <a:srgbClr val="0000FF"/>
                  </a:solidFill>
                  <a:latin typeface="宋体" panose="02010600030101010101" pitchFamily="2" charset="-122"/>
                  <a:cs typeface="Times New Roman" panose="02020603050405020304" pitchFamily="2" charset="0"/>
                </a:rPr>
                <a:t> </a:t>
              </a:r>
            </a:p>
            <a:p>
              <a:pPr algn="ctr" eaLnBrk="0" hangingPunct="0"/>
              <a:endParaRPr lang="en-US" altLang="zh-CN" sz="1600">
                <a:solidFill>
                  <a:srgbClr val="0000FF"/>
                </a:solidFill>
                <a:latin typeface="宋体" panose="02010600030101010101" pitchFamily="2" charset="-122"/>
                <a:ea typeface="Times New Roman" panose="02020603050405020304" pitchFamily="2" charset="0"/>
              </a:endParaRPr>
            </a:p>
          </p:txBody>
        </p:sp>
        <p:sp>
          <p:nvSpPr>
            <p:cNvPr id="9283" name="矩形 9282"/>
            <p:cNvSpPr/>
            <p:nvPr/>
          </p:nvSpPr>
          <p:spPr>
            <a:xfrm>
              <a:off x="1551" y="672"/>
              <a:ext cx="334" cy="334"/>
            </a:xfrm>
            <a:prstGeom prst="rect">
              <a:avLst/>
            </a:prstGeom>
            <a:noFill/>
            <a:ln w="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84" name="矩形 9283"/>
            <p:cNvSpPr/>
            <p:nvPr/>
          </p:nvSpPr>
          <p:spPr>
            <a:xfrm>
              <a:off x="1926" y="672"/>
              <a:ext cx="251" cy="33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lstStyle/>
            <a:p>
              <a:pPr algn="ctr">
                <a:buClrTx/>
              </a:pPr>
              <a:r>
                <a:rPr lang="en-US" altLang="zh-CN" sz="1600">
                  <a:solidFill>
                    <a:srgbClr val="0000FF"/>
                  </a:solidFill>
                  <a:latin typeface="宋体" panose="02010600030101010101" pitchFamily="2" charset="-122"/>
                  <a:cs typeface="Times New Roman" panose="02020603050405020304" pitchFamily="2" charset="0"/>
                </a:rPr>
                <a:t> </a:t>
              </a:r>
            </a:p>
            <a:p>
              <a:pPr algn="ctr" eaLnBrk="0" hangingPunct="0"/>
              <a:endParaRPr lang="en-US" altLang="zh-CN" sz="1600">
                <a:solidFill>
                  <a:srgbClr val="0000FF"/>
                </a:solidFill>
                <a:latin typeface="宋体" panose="02010600030101010101" pitchFamily="2" charset="-122"/>
                <a:ea typeface="Times New Roman" panose="02020603050405020304" pitchFamily="2" charset="0"/>
              </a:endParaRPr>
            </a:p>
          </p:txBody>
        </p:sp>
        <p:sp>
          <p:nvSpPr>
            <p:cNvPr id="9285" name="矩形 9284"/>
            <p:cNvSpPr/>
            <p:nvPr/>
          </p:nvSpPr>
          <p:spPr>
            <a:xfrm>
              <a:off x="1885" y="672"/>
              <a:ext cx="333" cy="334"/>
            </a:xfrm>
            <a:prstGeom prst="rect">
              <a:avLst/>
            </a:prstGeom>
            <a:noFill/>
            <a:ln w="7" cap="flat" cmpd="sng">
              <a:solidFill>
                <a:srgbClr val="A0A0A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86" name="矩形 9285"/>
            <p:cNvSpPr/>
            <p:nvPr/>
          </p:nvSpPr>
          <p:spPr>
            <a:xfrm>
              <a:off x="2259" y="672"/>
              <a:ext cx="252" cy="33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lstStyle/>
            <a:p>
              <a:pPr algn="ctr">
                <a:buClrTx/>
              </a:pPr>
              <a:r>
                <a:rPr lang="en-US" altLang="zh-CN" sz="1600">
                  <a:solidFill>
                    <a:srgbClr val="0000FF"/>
                  </a:solidFill>
                  <a:latin typeface="宋体" panose="02010600030101010101" pitchFamily="2" charset="-122"/>
                  <a:cs typeface="Times New Roman" panose="02020603050405020304" pitchFamily="2" charset="0"/>
                </a:rPr>
                <a:t> </a:t>
              </a:r>
            </a:p>
            <a:p>
              <a:pPr algn="ctr" eaLnBrk="0" hangingPunct="0"/>
              <a:endParaRPr lang="en-US" altLang="zh-CN" sz="1600">
                <a:solidFill>
                  <a:srgbClr val="0000FF"/>
                </a:solidFill>
                <a:latin typeface="宋体" panose="02010600030101010101" pitchFamily="2" charset="-122"/>
                <a:ea typeface="Times New Roman" panose="02020603050405020304" pitchFamily="2" charset="0"/>
              </a:endParaRPr>
            </a:p>
          </p:txBody>
        </p:sp>
        <p:sp>
          <p:nvSpPr>
            <p:cNvPr id="9287" name="矩形 9286"/>
            <p:cNvSpPr/>
            <p:nvPr/>
          </p:nvSpPr>
          <p:spPr>
            <a:xfrm>
              <a:off x="2218" y="672"/>
              <a:ext cx="334" cy="334"/>
            </a:xfrm>
            <a:prstGeom prst="rect">
              <a:avLst/>
            </a:prstGeom>
            <a:noFill/>
            <a:ln w="7" cap="flat" cmpd="sng">
              <a:solidFill>
                <a:srgbClr val="A0A0A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88" name="矩形 9287"/>
            <p:cNvSpPr/>
            <p:nvPr/>
          </p:nvSpPr>
          <p:spPr>
            <a:xfrm>
              <a:off x="2593" y="672"/>
              <a:ext cx="251" cy="33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lstStyle/>
            <a:p>
              <a:pPr algn="ctr">
                <a:buClrTx/>
              </a:pPr>
              <a:r>
                <a:rPr lang="en-US" altLang="zh-CN" sz="1600">
                  <a:solidFill>
                    <a:srgbClr val="0000FF"/>
                  </a:solidFill>
                  <a:latin typeface="宋体" panose="02010600030101010101" pitchFamily="2" charset="-122"/>
                  <a:cs typeface="Times New Roman" panose="02020603050405020304" pitchFamily="2" charset="0"/>
                </a:rPr>
                <a:t> </a:t>
              </a:r>
            </a:p>
            <a:p>
              <a:pPr algn="ctr" eaLnBrk="0" hangingPunct="0"/>
              <a:endParaRPr lang="en-US" altLang="zh-CN" sz="1600">
                <a:solidFill>
                  <a:srgbClr val="0000FF"/>
                </a:solidFill>
                <a:latin typeface="宋体" panose="02010600030101010101" pitchFamily="2" charset="-122"/>
                <a:ea typeface="Times New Roman" panose="02020603050405020304" pitchFamily="2" charset="0"/>
              </a:endParaRPr>
            </a:p>
          </p:txBody>
        </p:sp>
        <p:sp>
          <p:nvSpPr>
            <p:cNvPr id="9289" name="矩形 9288"/>
            <p:cNvSpPr/>
            <p:nvPr/>
          </p:nvSpPr>
          <p:spPr>
            <a:xfrm>
              <a:off x="2552" y="672"/>
              <a:ext cx="333" cy="334"/>
            </a:xfrm>
            <a:prstGeom prst="rect">
              <a:avLst/>
            </a:prstGeom>
            <a:noFill/>
            <a:ln w="7" cap="flat" cmpd="sng">
              <a:solidFill>
                <a:srgbClr val="A0A0A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90" name="矩形 9289"/>
            <p:cNvSpPr/>
            <p:nvPr/>
          </p:nvSpPr>
          <p:spPr>
            <a:xfrm>
              <a:off x="2926" y="672"/>
              <a:ext cx="252" cy="33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lstStyle/>
            <a:p>
              <a:pPr algn="ctr">
                <a:buClrTx/>
              </a:pPr>
              <a:r>
                <a:rPr lang="en-US" altLang="zh-CN" sz="1600">
                  <a:solidFill>
                    <a:srgbClr val="0000FF"/>
                  </a:solidFill>
                  <a:latin typeface="宋体" panose="02010600030101010101" pitchFamily="2" charset="-122"/>
                  <a:cs typeface="Times New Roman" panose="02020603050405020304" pitchFamily="2" charset="0"/>
                </a:rPr>
                <a:t> </a:t>
              </a:r>
            </a:p>
            <a:p>
              <a:pPr algn="ctr" eaLnBrk="0" hangingPunct="0"/>
              <a:endParaRPr lang="en-US" altLang="zh-CN" sz="1600">
                <a:solidFill>
                  <a:srgbClr val="0000FF"/>
                </a:solidFill>
                <a:latin typeface="宋体" panose="02010600030101010101" pitchFamily="2" charset="-122"/>
                <a:ea typeface="Times New Roman" panose="02020603050405020304" pitchFamily="2" charset="0"/>
              </a:endParaRPr>
            </a:p>
          </p:txBody>
        </p:sp>
        <p:sp>
          <p:nvSpPr>
            <p:cNvPr id="9291" name="矩形 9290"/>
            <p:cNvSpPr/>
            <p:nvPr/>
          </p:nvSpPr>
          <p:spPr>
            <a:xfrm>
              <a:off x="2885" y="672"/>
              <a:ext cx="334" cy="334"/>
            </a:xfrm>
            <a:prstGeom prst="rect">
              <a:avLst/>
            </a:prstGeom>
            <a:noFill/>
            <a:ln w="7" cap="flat" cmpd="sng">
              <a:solidFill>
                <a:srgbClr val="A0A0A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92" name="矩形 9291"/>
            <p:cNvSpPr/>
            <p:nvPr/>
          </p:nvSpPr>
          <p:spPr>
            <a:xfrm>
              <a:off x="3260" y="672"/>
              <a:ext cx="251" cy="33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lstStyle/>
            <a:p>
              <a:pPr algn="ctr">
                <a:buClrTx/>
              </a:pPr>
              <a:r>
                <a:rPr lang="en-US" altLang="zh-CN" sz="1600">
                  <a:solidFill>
                    <a:srgbClr val="0000FF"/>
                  </a:solidFill>
                  <a:latin typeface="宋体" panose="02010600030101010101" pitchFamily="2" charset="-122"/>
                  <a:cs typeface="Times New Roman" panose="02020603050405020304" pitchFamily="2" charset="0"/>
                </a:rPr>
                <a:t> </a:t>
              </a:r>
            </a:p>
            <a:p>
              <a:pPr algn="ctr" eaLnBrk="0" hangingPunct="0"/>
              <a:endParaRPr lang="en-US" altLang="zh-CN" sz="1600">
                <a:solidFill>
                  <a:srgbClr val="0000FF"/>
                </a:solidFill>
                <a:latin typeface="宋体" panose="02010600030101010101" pitchFamily="2" charset="-122"/>
                <a:ea typeface="Times New Roman" panose="02020603050405020304" pitchFamily="2" charset="0"/>
              </a:endParaRPr>
            </a:p>
          </p:txBody>
        </p:sp>
        <p:sp>
          <p:nvSpPr>
            <p:cNvPr id="9293" name="矩形 9292"/>
            <p:cNvSpPr/>
            <p:nvPr/>
          </p:nvSpPr>
          <p:spPr>
            <a:xfrm>
              <a:off x="3219" y="672"/>
              <a:ext cx="333" cy="334"/>
            </a:xfrm>
            <a:prstGeom prst="rect">
              <a:avLst/>
            </a:prstGeom>
            <a:noFill/>
            <a:ln w="7" cap="flat" cmpd="sng">
              <a:solidFill>
                <a:srgbClr val="A0A0A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94" name="矩形 9293"/>
            <p:cNvSpPr/>
            <p:nvPr/>
          </p:nvSpPr>
          <p:spPr>
            <a:xfrm>
              <a:off x="3593" y="672"/>
              <a:ext cx="252" cy="33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lstStyle/>
            <a:p>
              <a:pPr algn="ctr">
                <a:buClrTx/>
              </a:pPr>
              <a:r>
                <a:rPr lang="en-US" altLang="zh-CN" sz="1600">
                  <a:solidFill>
                    <a:srgbClr val="0000FF"/>
                  </a:solidFill>
                  <a:latin typeface="宋体" panose="02010600030101010101" pitchFamily="2" charset="-122"/>
                  <a:cs typeface="Times New Roman" panose="02020603050405020304" pitchFamily="2" charset="0"/>
                </a:rPr>
                <a:t> </a:t>
              </a:r>
            </a:p>
            <a:p>
              <a:pPr algn="ctr" eaLnBrk="0" hangingPunct="0"/>
              <a:endParaRPr lang="en-US" altLang="zh-CN" sz="1600">
                <a:solidFill>
                  <a:srgbClr val="0000FF"/>
                </a:solidFill>
                <a:latin typeface="宋体" panose="02010600030101010101" pitchFamily="2" charset="-122"/>
                <a:ea typeface="Times New Roman" panose="02020603050405020304" pitchFamily="2" charset="0"/>
              </a:endParaRPr>
            </a:p>
          </p:txBody>
        </p:sp>
        <p:sp>
          <p:nvSpPr>
            <p:cNvPr id="9295" name="矩形 9294"/>
            <p:cNvSpPr/>
            <p:nvPr/>
          </p:nvSpPr>
          <p:spPr>
            <a:xfrm>
              <a:off x="3552" y="672"/>
              <a:ext cx="334" cy="334"/>
            </a:xfrm>
            <a:prstGeom prst="rect">
              <a:avLst/>
            </a:prstGeom>
            <a:noFill/>
            <a:ln w="7" cap="flat" cmpd="sng">
              <a:solidFill>
                <a:srgbClr val="A0A0A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96" name="矩形 9295"/>
            <p:cNvSpPr/>
            <p:nvPr/>
          </p:nvSpPr>
          <p:spPr>
            <a:xfrm>
              <a:off x="3927" y="672"/>
              <a:ext cx="251" cy="33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lstStyle/>
            <a:p>
              <a:pPr algn="ctr">
                <a:buClrTx/>
              </a:pPr>
              <a:r>
                <a:rPr lang="en-US" altLang="zh-CN" sz="1600">
                  <a:solidFill>
                    <a:srgbClr val="0000FF"/>
                  </a:solidFill>
                  <a:latin typeface="宋体" panose="02010600030101010101" pitchFamily="2" charset="-122"/>
                  <a:cs typeface="Times New Roman" panose="02020603050405020304" pitchFamily="2" charset="0"/>
                </a:rPr>
                <a:t> </a:t>
              </a:r>
            </a:p>
            <a:p>
              <a:pPr algn="ctr" eaLnBrk="0" hangingPunct="0"/>
              <a:endParaRPr lang="en-US" altLang="zh-CN" sz="1600">
                <a:solidFill>
                  <a:srgbClr val="0000FF"/>
                </a:solidFill>
                <a:latin typeface="宋体" panose="02010600030101010101" pitchFamily="2" charset="-122"/>
                <a:ea typeface="Times New Roman" panose="02020603050405020304" pitchFamily="2" charset="0"/>
              </a:endParaRPr>
            </a:p>
          </p:txBody>
        </p:sp>
        <p:sp>
          <p:nvSpPr>
            <p:cNvPr id="9297" name="矩形 9296"/>
            <p:cNvSpPr/>
            <p:nvPr/>
          </p:nvSpPr>
          <p:spPr>
            <a:xfrm>
              <a:off x="3886" y="672"/>
              <a:ext cx="333" cy="334"/>
            </a:xfrm>
            <a:prstGeom prst="rect">
              <a:avLst/>
            </a:prstGeom>
            <a:noFill/>
            <a:ln w="7" cap="flat" cmpd="sng">
              <a:solidFill>
                <a:srgbClr val="A0A0A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98" name="矩形 9297"/>
            <p:cNvSpPr/>
            <p:nvPr/>
          </p:nvSpPr>
          <p:spPr>
            <a:xfrm>
              <a:off x="4260" y="672"/>
              <a:ext cx="252" cy="334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algn="ctr">
                <a:buClrTx/>
              </a:pPr>
              <a:r>
                <a:rPr lang="en-US" altLang="zh-CN" sz="1600">
                  <a:solidFill>
                    <a:srgbClr val="0000FF"/>
                  </a:solidFill>
                  <a:latin typeface="宋体" panose="02010600030101010101" pitchFamily="2" charset="-122"/>
                  <a:cs typeface="Times New Roman" panose="02020603050405020304" pitchFamily="2" charset="0"/>
                </a:rPr>
                <a:t> </a:t>
              </a:r>
            </a:p>
            <a:p>
              <a:pPr algn="ctr" eaLnBrk="0" hangingPunct="0"/>
              <a:endParaRPr lang="en-US" altLang="zh-CN" sz="1600">
                <a:solidFill>
                  <a:srgbClr val="0000FF"/>
                </a:solidFill>
                <a:latin typeface="宋体" panose="02010600030101010101" pitchFamily="2" charset="-122"/>
                <a:ea typeface="Times New Roman" panose="02020603050405020304" pitchFamily="2" charset="0"/>
              </a:endParaRPr>
            </a:p>
          </p:txBody>
        </p:sp>
        <p:sp>
          <p:nvSpPr>
            <p:cNvPr id="9299" name="矩形 9298"/>
            <p:cNvSpPr/>
            <p:nvPr/>
          </p:nvSpPr>
          <p:spPr>
            <a:xfrm>
              <a:off x="4219" y="672"/>
              <a:ext cx="334" cy="334"/>
            </a:xfrm>
            <a:prstGeom prst="rect">
              <a:avLst/>
            </a:prstGeom>
            <a:noFill/>
            <a:ln w="7" cap="flat" cmpd="sng">
              <a:solidFill>
                <a:srgbClr val="A0A0A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300" name="矩形 9299"/>
            <p:cNvSpPr/>
            <p:nvPr/>
          </p:nvSpPr>
          <p:spPr>
            <a:xfrm>
              <a:off x="4594" y="672"/>
              <a:ext cx="251" cy="33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lstStyle/>
            <a:p>
              <a:pPr algn="ctr">
                <a:buClrTx/>
              </a:pPr>
              <a:r>
                <a:rPr lang="en-US" altLang="zh-CN" sz="1600">
                  <a:solidFill>
                    <a:srgbClr val="0000FF"/>
                  </a:solidFill>
                  <a:latin typeface="宋体" panose="02010600030101010101" pitchFamily="2" charset="-122"/>
                  <a:cs typeface="Times New Roman" panose="02020603050405020304" pitchFamily="2" charset="0"/>
                </a:rPr>
                <a:t> </a:t>
              </a:r>
            </a:p>
            <a:p>
              <a:pPr algn="ctr" eaLnBrk="0" hangingPunct="0"/>
              <a:endParaRPr lang="en-US" altLang="zh-CN" sz="1600">
                <a:solidFill>
                  <a:srgbClr val="0000FF"/>
                </a:solidFill>
                <a:latin typeface="宋体" panose="02010600030101010101" pitchFamily="2" charset="-122"/>
                <a:ea typeface="Times New Roman" panose="02020603050405020304" pitchFamily="2" charset="0"/>
              </a:endParaRPr>
            </a:p>
          </p:txBody>
        </p:sp>
        <p:sp>
          <p:nvSpPr>
            <p:cNvPr id="9301" name="矩形 9300"/>
            <p:cNvSpPr/>
            <p:nvPr/>
          </p:nvSpPr>
          <p:spPr>
            <a:xfrm>
              <a:off x="4553" y="672"/>
              <a:ext cx="333" cy="334"/>
            </a:xfrm>
            <a:prstGeom prst="rect">
              <a:avLst/>
            </a:prstGeom>
            <a:noFill/>
            <a:ln w="7" cap="flat" cmpd="sng">
              <a:solidFill>
                <a:srgbClr val="A0A0A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302" name="矩形 9301"/>
            <p:cNvSpPr/>
            <p:nvPr/>
          </p:nvSpPr>
          <p:spPr>
            <a:xfrm>
              <a:off x="341" y="1006"/>
              <a:ext cx="502" cy="33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lstStyle/>
            <a:p>
              <a:pPr algn="ctr">
                <a:buClrTx/>
              </a:pPr>
              <a:r>
                <a:rPr lang="zh-CN" altLang="en-US" sz="1600" b="1">
                  <a:solidFill>
                    <a:srgbClr val="0000FF"/>
                  </a:solidFill>
                  <a:latin typeface="宋体" panose="02010600030101010101" pitchFamily="2" charset="-122"/>
                  <a:cs typeface="Times New Roman" panose="02020603050405020304" pitchFamily="2" charset="0"/>
                </a:rPr>
                <a:t>状态</a:t>
              </a:r>
              <a:endParaRPr lang="zh-CN" altLang="en-US" sz="1600" b="1">
                <a:solidFill>
                  <a:srgbClr val="0000FF"/>
                </a:solidFill>
                <a:latin typeface="宋体" panose="02010600030101010101" pitchFamily="2" charset="-122"/>
                <a:ea typeface="Times New Roman" panose="02020603050405020304" pitchFamily="2" charset="0"/>
              </a:endParaRPr>
            </a:p>
          </p:txBody>
        </p:sp>
        <p:sp>
          <p:nvSpPr>
            <p:cNvPr id="9303" name="矩形 9302"/>
            <p:cNvSpPr/>
            <p:nvPr/>
          </p:nvSpPr>
          <p:spPr>
            <a:xfrm>
              <a:off x="300" y="1006"/>
              <a:ext cx="584" cy="335"/>
            </a:xfrm>
            <a:prstGeom prst="rect">
              <a:avLst/>
            </a:prstGeom>
            <a:noFill/>
            <a:ln w="7" cap="flat" cmpd="sng">
              <a:solidFill>
                <a:srgbClr val="A0A0A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304" name="矩形 9303"/>
            <p:cNvSpPr/>
            <p:nvPr/>
          </p:nvSpPr>
          <p:spPr>
            <a:xfrm>
              <a:off x="925" y="1006"/>
              <a:ext cx="252" cy="33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lstStyle/>
            <a:p>
              <a:pPr algn="ctr">
                <a:buClrTx/>
              </a:pPr>
              <a:r>
                <a:rPr lang="en-US" altLang="zh-CN" sz="1600">
                  <a:solidFill>
                    <a:srgbClr val="0000FF"/>
                  </a:solidFill>
                  <a:latin typeface="宋体" panose="02010600030101010101" pitchFamily="2" charset="-122"/>
                  <a:cs typeface="Times New Roman" panose="02020603050405020304" pitchFamily="2" charset="0"/>
                </a:rPr>
                <a:t> </a:t>
              </a:r>
            </a:p>
            <a:p>
              <a:pPr algn="ctr" eaLnBrk="0" hangingPunct="0"/>
              <a:endParaRPr lang="en-US" altLang="zh-CN" sz="1600">
                <a:solidFill>
                  <a:srgbClr val="0000FF"/>
                </a:solidFill>
                <a:latin typeface="宋体" panose="02010600030101010101" pitchFamily="2" charset="-122"/>
                <a:ea typeface="Times New Roman" panose="02020603050405020304" pitchFamily="2" charset="0"/>
              </a:endParaRPr>
            </a:p>
          </p:txBody>
        </p:sp>
        <p:sp>
          <p:nvSpPr>
            <p:cNvPr id="9305" name="矩形 9304"/>
            <p:cNvSpPr/>
            <p:nvPr/>
          </p:nvSpPr>
          <p:spPr>
            <a:xfrm>
              <a:off x="884" y="1006"/>
              <a:ext cx="334" cy="335"/>
            </a:xfrm>
            <a:prstGeom prst="rect">
              <a:avLst/>
            </a:prstGeom>
            <a:noFill/>
            <a:ln w="7" cap="flat" cmpd="sng">
              <a:solidFill>
                <a:srgbClr val="A0A0A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306" name="矩形 9305"/>
            <p:cNvSpPr/>
            <p:nvPr/>
          </p:nvSpPr>
          <p:spPr>
            <a:xfrm>
              <a:off x="1259" y="1006"/>
              <a:ext cx="251" cy="33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lstStyle/>
            <a:p>
              <a:pPr algn="ctr">
                <a:buClrTx/>
              </a:pPr>
              <a:r>
                <a:rPr lang="en-US" altLang="zh-CN" sz="1600">
                  <a:solidFill>
                    <a:srgbClr val="0000FF"/>
                  </a:solidFill>
                  <a:latin typeface="宋体" panose="02010600030101010101" pitchFamily="2" charset="-122"/>
                  <a:cs typeface="Times New Roman" panose="02020603050405020304" pitchFamily="2" charset="0"/>
                </a:rPr>
                <a:t> </a:t>
              </a:r>
            </a:p>
            <a:p>
              <a:pPr algn="ctr" eaLnBrk="0" hangingPunct="0"/>
              <a:endParaRPr lang="en-US" altLang="zh-CN" sz="1600">
                <a:solidFill>
                  <a:srgbClr val="0000FF"/>
                </a:solidFill>
                <a:latin typeface="宋体" panose="02010600030101010101" pitchFamily="2" charset="-122"/>
                <a:ea typeface="Times New Roman" panose="02020603050405020304" pitchFamily="2" charset="0"/>
              </a:endParaRPr>
            </a:p>
          </p:txBody>
        </p:sp>
        <p:sp>
          <p:nvSpPr>
            <p:cNvPr id="9307" name="矩形 9306"/>
            <p:cNvSpPr/>
            <p:nvPr/>
          </p:nvSpPr>
          <p:spPr>
            <a:xfrm>
              <a:off x="1218" y="1006"/>
              <a:ext cx="333" cy="335"/>
            </a:xfrm>
            <a:prstGeom prst="rect">
              <a:avLst/>
            </a:prstGeom>
            <a:noFill/>
            <a:ln w="7" cap="flat" cmpd="sng">
              <a:solidFill>
                <a:srgbClr val="A0A0A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308" name="矩形 9307"/>
            <p:cNvSpPr/>
            <p:nvPr/>
          </p:nvSpPr>
          <p:spPr>
            <a:xfrm>
              <a:off x="1592" y="1006"/>
              <a:ext cx="252" cy="33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lstStyle/>
            <a:p>
              <a:pPr algn="ctr">
                <a:buClrTx/>
              </a:pPr>
              <a:r>
                <a:rPr lang="en-US" altLang="zh-CN" sz="1600">
                  <a:solidFill>
                    <a:srgbClr val="0000FF"/>
                  </a:solidFill>
                  <a:latin typeface="宋体" panose="02010600030101010101" pitchFamily="2" charset="-122"/>
                  <a:cs typeface="Times New Roman" panose="02020603050405020304" pitchFamily="2" charset="0"/>
                </a:rPr>
                <a:t> </a:t>
              </a:r>
            </a:p>
            <a:p>
              <a:pPr algn="ctr" eaLnBrk="0" hangingPunct="0"/>
              <a:endParaRPr lang="en-US" altLang="zh-CN" sz="1600">
                <a:solidFill>
                  <a:srgbClr val="0000FF"/>
                </a:solidFill>
                <a:latin typeface="宋体" panose="02010600030101010101" pitchFamily="2" charset="-122"/>
                <a:ea typeface="Times New Roman" panose="02020603050405020304" pitchFamily="2" charset="0"/>
              </a:endParaRPr>
            </a:p>
          </p:txBody>
        </p:sp>
        <p:sp>
          <p:nvSpPr>
            <p:cNvPr id="9309" name="矩形 9308"/>
            <p:cNvSpPr/>
            <p:nvPr/>
          </p:nvSpPr>
          <p:spPr>
            <a:xfrm>
              <a:off x="1551" y="1006"/>
              <a:ext cx="334" cy="335"/>
            </a:xfrm>
            <a:prstGeom prst="rect">
              <a:avLst/>
            </a:prstGeom>
            <a:noFill/>
            <a:ln w="7" cap="flat" cmpd="sng">
              <a:solidFill>
                <a:srgbClr val="A0A0A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310" name="矩形 9309"/>
            <p:cNvSpPr/>
            <p:nvPr/>
          </p:nvSpPr>
          <p:spPr>
            <a:xfrm>
              <a:off x="1926" y="1006"/>
              <a:ext cx="251" cy="33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lstStyle/>
            <a:p>
              <a:pPr algn="ctr">
                <a:buClrTx/>
              </a:pPr>
              <a:r>
                <a:rPr lang="en-US" altLang="zh-CN" sz="1600">
                  <a:solidFill>
                    <a:srgbClr val="0000FF"/>
                  </a:solidFill>
                  <a:latin typeface="宋体" panose="02010600030101010101" pitchFamily="2" charset="-122"/>
                  <a:cs typeface="Times New Roman" panose="02020603050405020304" pitchFamily="2" charset="0"/>
                </a:rPr>
                <a:t> </a:t>
              </a:r>
            </a:p>
            <a:p>
              <a:pPr algn="ctr" eaLnBrk="0" hangingPunct="0"/>
              <a:endParaRPr lang="en-US" altLang="zh-CN" sz="1600">
                <a:solidFill>
                  <a:srgbClr val="0000FF"/>
                </a:solidFill>
                <a:latin typeface="宋体" panose="02010600030101010101" pitchFamily="2" charset="-122"/>
                <a:ea typeface="Times New Roman" panose="02020603050405020304" pitchFamily="2" charset="0"/>
              </a:endParaRPr>
            </a:p>
          </p:txBody>
        </p:sp>
        <p:sp>
          <p:nvSpPr>
            <p:cNvPr id="9311" name="矩形 9310"/>
            <p:cNvSpPr/>
            <p:nvPr/>
          </p:nvSpPr>
          <p:spPr>
            <a:xfrm>
              <a:off x="1885" y="1006"/>
              <a:ext cx="333" cy="335"/>
            </a:xfrm>
            <a:prstGeom prst="rect">
              <a:avLst/>
            </a:prstGeom>
            <a:noFill/>
            <a:ln w="7" cap="flat" cmpd="sng">
              <a:solidFill>
                <a:srgbClr val="A0A0A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312" name="矩形 9311"/>
            <p:cNvSpPr/>
            <p:nvPr/>
          </p:nvSpPr>
          <p:spPr>
            <a:xfrm>
              <a:off x="2259" y="1006"/>
              <a:ext cx="252" cy="33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lstStyle/>
            <a:p>
              <a:pPr algn="ctr">
                <a:buClrTx/>
              </a:pPr>
              <a:r>
                <a:rPr lang="en-US" altLang="zh-CN" sz="1600">
                  <a:solidFill>
                    <a:srgbClr val="0000FF"/>
                  </a:solidFill>
                  <a:latin typeface="宋体" panose="02010600030101010101" pitchFamily="2" charset="-122"/>
                  <a:cs typeface="Times New Roman" panose="02020603050405020304" pitchFamily="2" charset="0"/>
                </a:rPr>
                <a:t> </a:t>
              </a:r>
            </a:p>
            <a:p>
              <a:pPr algn="ctr" eaLnBrk="0" hangingPunct="0"/>
              <a:endParaRPr lang="en-US" altLang="zh-CN" sz="1600">
                <a:solidFill>
                  <a:srgbClr val="0000FF"/>
                </a:solidFill>
                <a:latin typeface="宋体" panose="02010600030101010101" pitchFamily="2" charset="-122"/>
                <a:ea typeface="Times New Roman" panose="02020603050405020304" pitchFamily="2" charset="0"/>
              </a:endParaRPr>
            </a:p>
          </p:txBody>
        </p:sp>
        <p:sp>
          <p:nvSpPr>
            <p:cNvPr id="9313" name="矩形 9312"/>
            <p:cNvSpPr/>
            <p:nvPr/>
          </p:nvSpPr>
          <p:spPr>
            <a:xfrm>
              <a:off x="2218" y="1006"/>
              <a:ext cx="334" cy="335"/>
            </a:xfrm>
            <a:prstGeom prst="rect">
              <a:avLst/>
            </a:prstGeom>
            <a:noFill/>
            <a:ln w="7" cap="flat" cmpd="sng">
              <a:solidFill>
                <a:srgbClr val="A0A0A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314" name="矩形 9313"/>
            <p:cNvSpPr/>
            <p:nvPr/>
          </p:nvSpPr>
          <p:spPr>
            <a:xfrm>
              <a:off x="2593" y="1006"/>
              <a:ext cx="251" cy="33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lstStyle/>
            <a:p>
              <a:pPr algn="ctr">
                <a:buClrTx/>
              </a:pPr>
              <a:r>
                <a:rPr lang="en-US" altLang="zh-CN" sz="1600">
                  <a:solidFill>
                    <a:srgbClr val="0000FF"/>
                  </a:solidFill>
                  <a:latin typeface="宋体" panose="02010600030101010101" pitchFamily="2" charset="-122"/>
                  <a:cs typeface="Times New Roman" panose="02020603050405020304" pitchFamily="2" charset="0"/>
                </a:rPr>
                <a:t> </a:t>
              </a:r>
            </a:p>
            <a:p>
              <a:pPr algn="ctr" eaLnBrk="0" hangingPunct="0"/>
              <a:endParaRPr lang="en-US" altLang="zh-CN" sz="1600">
                <a:solidFill>
                  <a:srgbClr val="0000FF"/>
                </a:solidFill>
                <a:latin typeface="宋体" panose="02010600030101010101" pitchFamily="2" charset="-122"/>
                <a:ea typeface="Times New Roman" panose="02020603050405020304" pitchFamily="2" charset="0"/>
              </a:endParaRPr>
            </a:p>
          </p:txBody>
        </p:sp>
        <p:sp>
          <p:nvSpPr>
            <p:cNvPr id="9315" name="矩形 9314"/>
            <p:cNvSpPr/>
            <p:nvPr/>
          </p:nvSpPr>
          <p:spPr>
            <a:xfrm>
              <a:off x="2552" y="1006"/>
              <a:ext cx="333" cy="335"/>
            </a:xfrm>
            <a:prstGeom prst="rect">
              <a:avLst/>
            </a:prstGeom>
            <a:noFill/>
            <a:ln w="7" cap="flat" cmpd="sng">
              <a:solidFill>
                <a:srgbClr val="A0A0A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316" name="矩形 9315"/>
            <p:cNvSpPr/>
            <p:nvPr/>
          </p:nvSpPr>
          <p:spPr>
            <a:xfrm>
              <a:off x="2926" y="1006"/>
              <a:ext cx="252" cy="33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lstStyle/>
            <a:p>
              <a:pPr algn="ctr">
                <a:buClrTx/>
              </a:pPr>
              <a:r>
                <a:rPr lang="en-US" altLang="zh-CN" sz="1600">
                  <a:solidFill>
                    <a:srgbClr val="0000FF"/>
                  </a:solidFill>
                  <a:latin typeface="宋体" panose="02010600030101010101" pitchFamily="2" charset="-122"/>
                  <a:cs typeface="Times New Roman" panose="02020603050405020304" pitchFamily="2" charset="0"/>
                </a:rPr>
                <a:t> </a:t>
              </a:r>
            </a:p>
            <a:p>
              <a:pPr algn="ctr" eaLnBrk="0" hangingPunct="0"/>
              <a:endParaRPr lang="en-US" altLang="zh-CN" sz="1600">
                <a:solidFill>
                  <a:srgbClr val="0000FF"/>
                </a:solidFill>
                <a:latin typeface="宋体" panose="02010600030101010101" pitchFamily="2" charset="-122"/>
                <a:ea typeface="Times New Roman" panose="02020603050405020304" pitchFamily="2" charset="0"/>
              </a:endParaRPr>
            </a:p>
          </p:txBody>
        </p:sp>
        <p:sp>
          <p:nvSpPr>
            <p:cNvPr id="9317" name="矩形 9316"/>
            <p:cNvSpPr/>
            <p:nvPr/>
          </p:nvSpPr>
          <p:spPr>
            <a:xfrm>
              <a:off x="2885" y="1006"/>
              <a:ext cx="334" cy="335"/>
            </a:xfrm>
            <a:prstGeom prst="rect">
              <a:avLst/>
            </a:prstGeom>
            <a:noFill/>
            <a:ln w="7" cap="flat" cmpd="sng">
              <a:solidFill>
                <a:srgbClr val="A0A0A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318" name="矩形 9317"/>
            <p:cNvSpPr/>
            <p:nvPr/>
          </p:nvSpPr>
          <p:spPr>
            <a:xfrm>
              <a:off x="3260" y="1006"/>
              <a:ext cx="251" cy="33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lstStyle/>
            <a:p>
              <a:pPr algn="ctr">
                <a:buClrTx/>
              </a:pPr>
              <a:r>
                <a:rPr lang="en-US" altLang="zh-CN" sz="1600">
                  <a:solidFill>
                    <a:srgbClr val="0000FF"/>
                  </a:solidFill>
                  <a:latin typeface="宋体" panose="02010600030101010101" pitchFamily="2" charset="-122"/>
                  <a:cs typeface="Times New Roman" panose="02020603050405020304" pitchFamily="2" charset="0"/>
                </a:rPr>
                <a:t> </a:t>
              </a:r>
            </a:p>
            <a:p>
              <a:pPr algn="ctr" eaLnBrk="0" hangingPunct="0"/>
              <a:endParaRPr lang="en-US" altLang="zh-CN" sz="1600">
                <a:solidFill>
                  <a:srgbClr val="0000FF"/>
                </a:solidFill>
                <a:latin typeface="宋体" panose="02010600030101010101" pitchFamily="2" charset="-122"/>
                <a:ea typeface="Times New Roman" panose="02020603050405020304" pitchFamily="2" charset="0"/>
              </a:endParaRPr>
            </a:p>
          </p:txBody>
        </p:sp>
        <p:sp>
          <p:nvSpPr>
            <p:cNvPr id="9319" name="矩形 9318"/>
            <p:cNvSpPr/>
            <p:nvPr/>
          </p:nvSpPr>
          <p:spPr>
            <a:xfrm>
              <a:off x="3219" y="1006"/>
              <a:ext cx="333" cy="335"/>
            </a:xfrm>
            <a:prstGeom prst="rect">
              <a:avLst/>
            </a:prstGeom>
            <a:noFill/>
            <a:ln w="7" cap="flat" cmpd="sng">
              <a:solidFill>
                <a:srgbClr val="A0A0A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320" name="矩形 9319"/>
            <p:cNvSpPr/>
            <p:nvPr/>
          </p:nvSpPr>
          <p:spPr>
            <a:xfrm>
              <a:off x="3593" y="1006"/>
              <a:ext cx="252" cy="33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lstStyle/>
            <a:p>
              <a:pPr algn="ctr">
                <a:buClrTx/>
              </a:pPr>
              <a:r>
                <a:rPr lang="en-US" altLang="zh-CN" sz="1600">
                  <a:solidFill>
                    <a:srgbClr val="0000FF"/>
                  </a:solidFill>
                  <a:latin typeface="宋体" panose="02010600030101010101" pitchFamily="2" charset="-122"/>
                  <a:cs typeface="Times New Roman" panose="02020603050405020304" pitchFamily="2" charset="0"/>
                </a:rPr>
                <a:t> </a:t>
              </a:r>
            </a:p>
            <a:p>
              <a:pPr algn="ctr" eaLnBrk="0" hangingPunct="0"/>
              <a:endParaRPr lang="en-US" altLang="zh-CN" sz="1600">
                <a:solidFill>
                  <a:srgbClr val="0000FF"/>
                </a:solidFill>
                <a:latin typeface="宋体" panose="02010600030101010101" pitchFamily="2" charset="-122"/>
                <a:ea typeface="Times New Roman" panose="02020603050405020304" pitchFamily="2" charset="0"/>
              </a:endParaRPr>
            </a:p>
          </p:txBody>
        </p:sp>
        <p:sp>
          <p:nvSpPr>
            <p:cNvPr id="9321" name="矩形 9320"/>
            <p:cNvSpPr/>
            <p:nvPr/>
          </p:nvSpPr>
          <p:spPr>
            <a:xfrm>
              <a:off x="3552" y="1006"/>
              <a:ext cx="334" cy="335"/>
            </a:xfrm>
            <a:prstGeom prst="rect">
              <a:avLst/>
            </a:prstGeom>
            <a:noFill/>
            <a:ln w="7" cap="flat" cmpd="sng">
              <a:solidFill>
                <a:srgbClr val="A0A0A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322" name="矩形 9321"/>
            <p:cNvSpPr/>
            <p:nvPr/>
          </p:nvSpPr>
          <p:spPr>
            <a:xfrm>
              <a:off x="3927" y="1006"/>
              <a:ext cx="251" cy="33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lstStyle/>
            <a:p>
              <a:pPr algn="ctr">
                <a:buClrTx/>
              </a:pPr>
              <a:r>
                <a:rPr lang="en-US" altLang="zh-CN" sz="1600">
                  <a:solidFill>
                    <a:srgbClr val="0000FF"/>
                  </a:solidFill>
                  <a:latin typeface="宋体" panose="02010600030101010101" pitchFamily="2" charset="-122"/>
                  <a:cs typeface="Times New Roman" panose="02020603050405020304" pitchFamily="2" charset="0"/>
                </a:rPr>
                <a:t> </a:t>
              </a:r>
            </a:p>
            <a:p>
              <a:pPr algn="ctr" eaLnBrk="0" hangingPunct="0"/>
              <a:endParaRPr lang="en-US" altLang="zh-CN" sz="1600">
                <a:solidFill>
                  <a:srgbClr val="0000FF"/>
                </a:solidFill>
                <a:latin typeface="宋体" panose="02010600030101010101" pitchFamily="2" charset="-122"/>
                <a:ea typeface="Times New Roman" panose="02020603050405020304" pitchFamily="2" charset="0"/>
              </a:endParaRPr>
            </a:p>
          </p:txBody>
        </p:sp>
        <p:sp>
          <p:nvSpPr>
            <p:cNvPr id="9323" name="矩形 9322"/>
            <p:cNvSpPr/>
            <p:nvPr/>
          </p:nvSpPr>
          <p:spPr>
            <a:xfrm>
              <a:off x="3886" y="1006"/>
              <a:ext cx="333" cy="335"/>
            </a:xfrm>
            <a:prstGeom prst="rect">
              <a:avLst/>
            </a:prstGeom>
            <a:noFill/>
            <a:ln w="7" cap="flat" cmpd="sng">
              <a:solidFill>
                <a:srgbClr val="A0A0A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324" name="矩形 9323"/>
            <p:cNvSpPr/>
            <p:nvPr/>
          </p:nvSpPr>
          <p:spPr>
            <a:xfrm>
              <a:off x="4260" y="1006"/>
              <a:ext cx="252" cy="33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algn="ctr">
                <a:buClrTx/>
              </a:pPr>
              <a:r>
                <a:rPr lang="en-US" altLang="zh-CN" sz="1600">
                  <a:solidFill>
                    <a:srgbClr val="0000FF"/>
                  </a:solidFill>
                  <a:latin typeface="宋体" panose="02010600030101010101" pitchFamily="2" charset="-122"/>
                  <a:cs typeface="Times New Roman" panose="02020603050405020304" pitchFamily="2" charset="0"/>
                </a:rPr>
                <a:t> </a:t>
              </a:r>
            </a:p>
            <a:p>
              <a:pPr algn="ctr" eaLnBrk="0" hangingPunct="0"/>
              <a:endParaRPr lang="en-US" altLang="zh-CN" sz="1600">
                <a:solidFill>
                  <a:srgbClr val="0000FF"/>
                </a:solidFill>
                <a:latin typeface="宋体" panose="02010600030101010101" pitchFamily="2" charset="-122"/>
                <a:ea typeface="Times New Roman" panose="02020603050405020304" pitchFamily="2" charset="0"/>
              </a:endParaRPr>
            </a:p>
          </p:txBody>
        </p:sp>
        <p:sp>
          <p:nvSpPr>
            <p:cNvPr id="9325" name="矩形 9324"/>
            <p:cNvSpPr/>
            <p:nvPr/>
          </p:nvSpPr>
          <p:spPr>
            <a:xfrm>
              <a:off x="4219" y="1006"/>
              <a:ext cx="334" cy="335"/>
            </a:xfrm>
            <a:prstGeom prst="rect">
              <a:avLst/>
            </a:prstGeom>
            <a:noFill/>
            <a:ln w="7" cap="flat" cmpd="sng">
              <a:solidFill>
                <a:srgbClr val="A0A0A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326" name="矩形 9325"/>
            <p:cNvSpPr/>
            <p:nvPr/>
          </p:nvSpPr>
          <p:spPr>
            <a:xfrm>
              <a:off x="4594" y="1006"/>
              <a:ext cx="251" cy="33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lstStyle/>
            <a:p>
              <a:pPr algn="ctr">
                <a:buClrTx/>
              </a:pPr>
              <a:r>
                <a:rPr lang="en-US" altLang="zh-CN" sz="1600">
                  <a:solidFill>
                    <a:srgbClr val="0000FF"/>
                  </a:solidFill>
                  <a:latin typeface="宋体" panose="02010600030101010101" pitchFamily="2" charset="-122"/>
                  <a:cs typeface="Times New Roman" panose="02020603050405020304" pitchFamily="2" charset="0"/>
                </a:rPr>
                <a:t> </a:t>
              </a:r>
            </a:p>
            <a:p>
              <a:pPr algn="ctr" eaLnBrk="0" hangingPunct="0"/>
              <a:endParaRPr lang="en-US" altLang="zh-CN" sz="1600">
                <a:solidFill>
                  <a:srgbClr val="0000FF"/>
                </a:solidFill>
                <a:latin typeface="宋体" panose="02010600030101010101" pitchFamily="2" charset="-122"/>
                <a:ea typeface="Times New Roman" panose="02020603050405020304" pitchFamily="2" charset="0"/>
              </a:endParaRPr>
            </a:p>
          </p:txBody>
        </p:sp>
        <p:sp>
          <p:nvSpPr>
            <p:cNvPr id="9327" name="矩形 9326"/>
            <p:cNvSpPr/>
            <p:nvPr/>
          </p:nvSpPr>
          <p:spPr>
            <a:xfrm>
              <a:off x="4553" y="1006"/>
              <a:ext cx="333" cy="335"/>
            </a:xfrm>
            <a:prstGeom prst="rect">
              <a:avLst/>
            </a:prstGeom>
            <a:noFill/>
            <a:ln w="7" cap="flat" cmpd="sng">
              <a:solidFill>
                <a:srgbClr val="A0A0A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328" name="矩形 9327"/>
            <p:cNvSpPr/>
            <p:nvPr/>
          </p:nvSpPr>
          <p:spPr>
            <a:xfrm>
              <a:off x="46" y="1341"/>
              <a:ext cx="210" cy="1003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lstStyle/>
            <a:p>
              <a:pPr algn="ctr">
                <a:buClrTx/>
              </a:pPr>
              <a:r>
                <a:rPr lang="zh-CN" altLang="en-US" sz="2800" b="1">
                  <a:solidFill>
                    <a:srgbClr val="0000FF"/>
                  </a:solidFill>
                  <a:latin typeface="宋体" panose="02010600030101010101" pitchFamily="2" charset="-122"/>
                  <a:cs typeface="Times New Roman" panose="02020603050405020304" pitchFamily="2" charset="0"/>
                </a:rPr>
                <a:t>石蜡</a:t>
              </a:r>
            </a:p>
            <a:p>
              <a:pPr algn="ctr" eaLnBrk="0" hangingPunct="0"/>
              <a:endParaRPr lang="zh-CN" altLang="en-US">
                <a:solidFill>
                  <a:srgbClr val="0000FF"/>
                </a:solidFill>
                <a:latin typeface="Arial" panose="020B0604020202020204" charset="-76"/>
              </a:endParaRPr>
            </a:p>
          </p:txBody>
        </p:sp>
        <p:sp>
          <p:nvSpPr>
            <p:cNvPr id="9329" name="矩形 9328"/>
            <p:cNvSpPr/>
            <p:nvPr/>
          </p:nvSpPr>
          <p:spPr>
            <a:xfrm>
              <a:off x="8" y="1341"/>
              <a:ext cx="292" cy="1003"/>
            </a:xfrm>
            <a:prstGeom prst="rect">
              <a:avLst/>
            </a:prstGeom>
            <a:noFill/>
            <a:ln w="7" cap="flat" cmpd="sng">
              <a:solidFill>
                <a:srgbClr val="A0A0A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330" name="矩形 9329"/>
            <p:cNvSpPr/>
            <p:nvPr/>
          </p:nvSpPr>
          <p:spPr>
            <a:xfrm>
              <a:off x="341" y="1341"/>
              <a:ext cx="502" cy="33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lstStyle/>
            <a:p>
              <a:pPr algn="ctr">
                <a:buClrTx/>
              </a:pPr>
              <a:r>
                <a:rPr lang="zh-CN" altLang="en-US" sz="1600" b="1">
                  <a:solidFill>
                    <a:srgbClr val="0000FF"/>
                  </a:solidFill>
                  <a:latin typeface="宋体" panose="02010600030101010101" pitchFamily="2" charset="-122"/>
                  <a:cs typeface="Times New Roman" panose="02020603050405020304" pitchFamily="2" charset="0"/>
                </a:rPr>
                <a:t>温度</a:t>
              </a:r>
              <a:r>
                <a:rPr lang="en-US" altLang="zh-CN" sz="1600" b="1">
                  <a:solidFill>
                    <a:srgbClr val="0000FF"/>
                  </a:solidFill>
                  <a:latin typeface="宋体" panose="02010600030101010101" pitchFamily="2" charset="-122"/>
                  <a:cs typeface="Times New Roman" panose="02020603050405020304" pitchFamily="2" charset="0"/>
                </a:rPr>
                <a:t>(℃)</a:t>
              </a:r>
              <a:endParaRPr lang="en-US" altLang="zh-CN" sz="1600" b="1">
                <a:solidFill>
                  <a:srgbClr val="0000FF"/>
                </a:solidFill>
                <a:latin typeface="宋体" panose="02010600030101010101" pitchFamily="2" charset="-122"/>
                <a:ea typeface="Times New Roman" panose="02020603050405020304" pitchFamily="2" charset="0"/>
              </a:endParaRPr>
            </a:p>
          </p:txBody>
        </p:sp>
        <p:sp>
          <p:nvSpPr>
            <p:cNvPr id="9331" name="矩形 9330"/>
            <p:cNvSpPr/>
            <p:nvPr/>
          </p:nvSpPr>
          <p:spPr>
            <a:xfrm>
              <a:off x="300" y="1341"/>
              <a:ext cx="584" cy="334"/>
            </a:xfrm>
            <a:prstGeom prst="rect">
              <a:avLst/>
            </a:prstGeom>
            <a:noFill/>
            <a:ln w="7" cap="flat" cmpd="sng">
              <a:solidFill>
                <a:srgbClr val="A0A0A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332" name="矩形 9331"/>
            <p:cNvSpPr/>
            <p:nvPr/>
          </p:nvSpPr>
          <p:spPr>
            <a:xfrm>
              <a:off x="925" y="1341"/>
              <a:ext cx="252" cy="33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lstStyle/>
            <a:p>
              <a:pPr algn="ctr">
                <a:buClrTx/>
              </a:pPr>
              <a:r>
                <a:rPr lang="en-US" altLang="zh-CN" sz="1600">
                  <a:solidFill>
                    <a:srgbClr val="0000FF"/>
                  </a:solidFill>
                  <a:latin typeface="宋体" panose="02010600030101010101" pitchFamily="2" charset="-122"/>
                  <a:cs typeface="Times New Roman" panose="02020603050405020304" pitchFamily="2" charset="0"/>
                </a:rPr>
                <a:t> </a:t>
              </a:r>
            </a:p>
            <a:p>
              <a:pPr algn="ctr" eaLnBrk="0" hangingPunct="0"/>
              <a:endParaRPr lang="en-US" altLang="zh-CN" sz="1600">
                <a:solidFill>
                  <a:srgbClr val="0000FF"/>
                </a:solidFill>
                <a:latin typeface="宋体" panose="02010600030101010101" pitchFamily="2" charset="-122"/>
                <a:ea typeface="Times New Roman" panose="02020603050405020304" pitchFamily="2" charset="0"/>
              </a:endParaRPr>
            </a:p>
          </p:txBody>
        </p:sp>
        <p:sp>
          <p:nvSpPr>
            <p:cNvPr id="9333" name="矩形 9332"/>
            <p:cNvSpPr/>
            <p:nvPr/>
          </p:nvSpPr>
          <p:spPr>
            <a:xfrm>
              <a:off x="884" y="1341"/>
              <a:ext cx="334" cy="334"/>
            </a:xfrm>
            <a:prstGeom prst="rect">
              <a:avLst/>
            </a:prstGeom>
            <a:noFill/>
            <a:ln w="7" cap="flat" cmpd="sng">
              <a:solidFill>
                <a:srgbClr val="A0A0A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334" name="矩形 9333"/>
            <p:cNvSpPr/>
            <p:nvPr/>
          </p:nvSpPr>
          <p:spPr>
            <a:xfrm>
              <a:off x="1259" y="1341"/>
              <a:ext cx="251" cy="33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lstStyle/>
            <a:p>
              <a:pPr algn="ctr">
                <a:buClrTx/>
              </a:pPr>
              <a:r>
                <a:rPr lang="en-US" altLang="zh-CN" sz="1600">
                  <a:solidFill>
                    <a:srgbClr val="0000FF"/>
                  </a:solidFill>
                  <a:latin typeface="宋体" panose="02010600030101010101" pitchFamily="2" charset="-122"/>
                  <a:cs typeface="Times New Roman" panose="02020603050405020304" pitchFamily="2" charset="0"/>
                </a:rPr>
                <a:t> </a:t>
              </a:r>
            </a:p>
            <a:p>
              <a:pPr algn="ctr" eaLnBrk="0" hangingPunct="0"/>
              <a:endParaRPr lang="en-US" altLang="zh-CN" sz="1600">
                <a:solidFill>
                  <a:srgbClr val="0000FF"/>
                </a:solidFill>
                <a:latin typeface="宋体" panose="02010600030101010101" pitchFamily="2" charset="-122"/>
                <a:ea typeface="Times New Roman" panose="02020603050405020304" pitchFamily="2" charset="0"/>
              </a:endParaRPr>
            </a:p>
          </p:txBody>
        </p:sp>
        <p:sp>
          <p:nvSpPr>
            <p:cNvPr id="9335" name="矩形 9334"/>
            <p:cNvSpPr/>
            <p:nvPr/>
          </p:nvSpPr>
          <p:spPr>
            <a:xfrm>
              <a:off x="1218" y="1341"/>
              <a:ext cx="333" cy="334"/>
            </a:xfrm>
            <a:prstGeom prst="rect">
              <a:avLst/>
            </a:prstGeom>
            <a:noFill/>
            <a:ln w="7" cap="flat" cmpd="sng">
              <a:solidFill>
                <a:srgbClr val="A0A0A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336" name="矩形 9335"/>
            <p:cNvSpPr/>
            <p:nvPr/>
          </p:nvSpPr>
          <p:spPr>
            <a:xfrm>
              <a:off x="1592" y="1341"/>
              <a:ext cx="252" cy="33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lstStyle/>
            <a:p>
              <a:pPr algn="ctr">
                <a:buClrTx/>
              </a:pPr>
              <a:r>
                <a:rPr lang="en-US" altLang="zh-CN" sz="1600">
                  <a:solidFill>
                    <a:srgbClr val="0000FF"/>
                  </a:solidFill>
                  <a:latin typeface="宋体" panose="02010600030101010101" pitchFamily="2" charset="-122"/>
                  <a:cs typeface="Times New Roman" panose="02020603050405020304" pitchFamily="2" charset="0"/>
                </a:rPr>
                <a:t> </a:t>
              </a:r>
            </a:p>
            <a:p>
              <a:pPr algn="ctr" eaLnBrk="0" hangingPunct="0"/>
              <a:endParaRPr lang="en-US" altLang="zh-CN" sz="1600">
                <a:solidFill>
                  <a:srgbClr val="0000FF"/>
                </a:solidFill>
                <a:latin typeface="宋体" panose="02010600030101010101" pitchFamily="2" charset="-122"/>
                <a:ea typeface="Times New Roman" panose="02020603050405020304" pitchFamily="2" charset="0"/>
              </a:endParaRPr>
            </a:p>
          </p:txBody>
        </p:sp>
        <p:sp>
          <p:nvSpPr>
            <p:cNvPr id="9337" name="矩形 9336"/>
            <p:cNvSpPr/>
            <p:nvPr/>
          </p:nvSpPr>
          <p:spPr>
            <a:xfrm>
              <a:off x="1551" y="1341"/>
              <a:ext cx="334" cy="334"/>
            </a:xfrm>
            <a:prstGeom prst="rect">
              <a:avLst/>
            </a:prstGeom>
            <a:noFill/>
            <a:ln w="7" cap="flat" cmpd="sng">
              <a:solidFill>
                <a:srgbClr val="A0A0A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338" name="矩形 9337"/>
            <p:cNvSpPr/>
            <p:nvPr/>
          </p:nvSpPr>
          <p:spPr>
            <a:xfrm>
              <a:off x="1926" y="1341"/>
              <a:ext cx="251" cy="33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lstStyle/>
            <a:p>
              <a:pPr algn="ctr">
                <a:buClrTx/>
              </a:pPr>
              <a:r>
                <a:rPr lang="en-US" altLang="zh-CN" sz="1600">
                  <a:solidFill>
                    <a:srgbClr val="0000FF"/>
                  </a:solidFill>
                  <a:latin typeface="宋体" panose="02010600030101010101" pitchFamily="2" charset="-122"/>
                  <a:cs typeface="Times New Roman" panose="02020603050405020304" pitchFamily="2" charset="0"/>
                </a:rPr>
                <a:t> </a:t>
              </a:r>
            </a:p>
            <a:p>
              <a:pPr algn="ctr" eaLnBrk="0" hangingPunct="0"/>
              <a:endParaRPr lang="en-US" altLang="zh-CN" sz="1600">
                <a:solidFill>
                  <a:srgbClr val="0000FF"/>
                </a:solidFill>
                <a:latin typeface="宋体" panose="02010600030101010101" pitchFamily="2" charset="-122"/>
                <a:ea typeface="Times New Roman" panose="02020603050405020304" pitchFamily="2" charset="0"/>
              </a:endParaRPr>
            </a:p>
          </p:txBody>
        </p:sp>
        <p:sp>
          <p:nvSpPr>
            <p:cNvPr id="9339" name="矩形 9338"/>
            <p:cNvSpPr/>
            <p:nvPr/>
          </p:nvSpPr>
          <p:spPr>
            <a:xfrm>
              <a:off x="1885" y="1341"/>
              <a:ext cx="333" cy="334"/>
            </a:xfrm>
            <a:prstGeom prst="rect">
              <a:avLst/>
            </a:prstGeom>
            <a:noFill/>
            <a:ln w="7" cap="flat" cmpd="sng">
              <a:solidFill>
                <a:srgbClr val="A0A0A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340" name="矩形 9339"/>
            <p:cNvSpPr/>
            <p:nvPr/>
          </p:nvSpPr>
          <p:spPr>
            <a:xfrm>
              <a:off x="2259" y="1341"/>
              <a:ext cx="252" cy="33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lstStyle/>
            <a:p>
              <a:pPr algn="ctr">
                <a:buClrTx/>
              </a:pPr>
              <a:r>
                <a:rPr lang="en-US" altLang="zh-CN" sz="1600">
                  <a:solidFill>
                    <a:srgbClr val="0000FF"/>
                  </a:solidFill>
                  <a:latin typeface="宋体" panose="02010600030101010101" pitchFamily="2" charset="-122"/>
                  <a:cs typeface="Times New Roman" panose="02020603050405020304" pitchFamily="2" charset="0"/>
                </a:rPr>
                <a:t> </a:t>
              </a:r>
            </a:p>
            <a:p>
              <a:pPr algn="ctr" eaLnBrk="0" hangingPunct="0"/>
              <a:endParaRPr lang="en-US" altLang="zh-CN" sz="1600">
                <a:solidFill>
                  <a:srgbClr val="0000FF"/>
                </a:solidFill>
                <a:latin typeface="宋体" panose="02010600030101010101" pitchFamily="2" charset="-122"/>
                <a:ea typeface="Times New Roman" panose="02020603050405020304" pitchFamily="2" charset="0"/>
              </a:endParaRPr>
            </a:p>
          </p:txBody>
        </p:sp>
        <p:sp>
          <p:nvSpPr>
            <p:cNvPr id="9341" name="矩形 9340"/>
            <p:cNvSpPr/>
            <p:nvPr/>
          </p:nvSpPr>
          <p:spPr>
            <a:xfrm>
              <a:off x="2218" y="1341"/>
              <a:ext cx="334" cy="334"/>
            </a:xfrm>
            <a:prstGeom prst="rect">
              <a:avLst/>
            </a:prstGeom>
            <a:noFill/>
            <a:ln w="7" cap="flat" cmpd="sng">
              <a:solidFill>
                <a:srgbClr val="A0A0A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342" name="矩形 9341"/>
            <p:cNvSpPr/>
            <p:nvPr/>
          </p:nvSpPr>
          <p:spPr>
            <a:xfrm>
              <a:off x="2593" y="1341"/>
              <a:ext cx="251" cy="33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lstStyle/>
            <a:p>
              <a:pPr algn="ctr">
                <a:buClrTx/>
              </a:pPr>
              <a:r>
                <a:rPr lang="en-US" altLang="zh-CN" sz="1600">
                  <a:solidFill>
                    <a:srgbClr val="0000FF"/>
                  </a:solidFill>
                  <a:latin typeface="宋体" panose="02010600030101010101" pitchFamily="2" charset="-122"/>
                  <a:cs typeface="Times New Roman" panose="02020603050405020304" pitchFamily="2" charset="0"/>
                </a:rPr>
                <a:t> </a:t>
              </a:r>
            </a:p>
            <a:p>
              <a:pPr algn="ctr" eaLnBrk="0" hangingPunct="0"/>
              <a:endParaRPr lang="en-US" altLang="zh-CN" sz="1600">
                <a:solidFill>
                  <a:srgbClr val="0000FF"/>
                </a:solidFill>
                <a:latin typeface="宋体" panose="02010600030101010101" pitchFamily="2" charset="-122"/>
                <a:ea typeface="Times New Roman" panose="02020603050405020304" pitchFamily="2" charset="0"/>
              </a:endParaRPr>
            </a:p>
          </p:txBody>
        </p:sp>
        <p:sp>
          <p:nvSpPr>
            <p:cNvPr id="9343" name="矩形 9342"/>
            <p:cNvSpPr/>
            <p:nvPr/>
          </p:nvSpPr>
          <p:spPr>
            <a:xfrm>
              <a:off x="2552" y="1341"/>
              <a:ext cx="333" cy="334"/>
            </a:xfrm>
            <a:prstGeom prst="rect">
              <a:avLst/>
            </a:prstGeom>
            <a:noFill/>
            <a:ln w="7" cap="flat" cmpd="sng">
              <a:solidFill>
                <a:srgbClr val="A0A0A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344" name="矩形 9343"/>
            <p:cNvSpPr/>
            <p:nvPr/>
          </p:nvSpPr>
          <p:spPr>
            <a:xfrm>
              <a:off x="2926" y="1341"/>
              <a:ext cx="252" cy="33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lstStyle/>
            <a:p>
              <a:pPr algn="ctr">
                <a:buClrTx/>
              </a:pPr>
              <a:r>
                <a:rPr lang="en-US" altLang="zh-CN" sz="1600">
                  <a:solidFill>
                    <a:srgbClr val="0000FF"/>
                  </a:solidFill>
                  <a:latin typeface="宋体" panose="02010600030101010101" pitchFamily="2" charset="-122"/>
                  <a:cs typeface="Times New Roman" panose="02020603050405020304" pitchFamily="2" charset="0"/>
                </a:rPr>
                <a:t> </a:t>
              </a:r>
            </a:p>
            <a:p>
              <a:pPr algn="ctr" eaLnBrk="0" hangingPunct="0"/>
              <a:endParaRPr lang="en-US" altLang="zh-CN" sz="1600">
                <a:solidFill>
                  <a:srgbClr val="0000FF"/>
                </a:solidFill>
                <a:latin typeface="宋体" panose="02010600030101010101" pitchFamily="2" charset="-122"/>
                <a:ea typeface="Times New Roman" panose="02020603050405020304" pitchFamily="2" charset="0"/>
              </a:endParaRPr>
            </a:p>
          </p:txBody>
        </p:sp>
        <p:sp>
          <p:nvSpPr>
            <p:cNvPr id="9345" name="矩形 9344"/>
            <p:cNvSpPr/>
            <p:nvPr/>
          </p:nvSpPr>
          <p:spPr>
            <a:xfrm>
              <a:off x="2885" y="1341"/>
              <a:ext cx="334" cy="334"/>
            </a:xfrm>
            <a:prstGeom prst="rect">
              <a:avLst/>
            </a:prstGeom>
            <a:noFill/>
            <a:ln w="7" cap="flat" cmpd="sng">
              <a:solidFill>
                <a:srgbClr val="A0A0A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346" name="矩形 9345"/>
            <p:cNvSpPr/>
            <p:nvPr/>
          </p:nvSpPr>
          <p:spPr>
            <a:xfrm>
              <a:off x="3260" y="1341"/>
              <a:ext cx="251" cy="33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lstStyle/>
            <a:p>
              <a:pPr algn="ctr">
                <a:buClrTx/>
              </a:pPr>
              <a:r>
                <a:rPr lang="en-US" altLang="zh-CN" sz="1600">
                  <a:solidFill>
                    <a:srgbClr val="0000FF"/>
                  </a:solidFill>
                  <a:latin typeface="宋体" panose="02010600030101010101" pitchFamily="2" charset="-122"/>
                  <a:cs typeface="Times New Roman" panose="02020603050405020304" pitchFamily="2" charset="0"/>
                </a:rPr>
                <a:t> </a:t>
              </a:r>
            </a:p>
            <a:p>
              <a:pPr algn="ctr" eaLnBrk="0" hangingPunct="0"/>
              <a:endParaRPr lang="en-US" altLang="zh-CN" sz="1600">
                <a:solidFill>
                  <a:srgbClr val="0000FF"/>
                </a:solidFill>
                <a:latin typeface="宋体" panose="02010600030101010101" pitchFamily="2" charset="-122"/>
                <a:ea typeface="Times New Roman" panose="02020603050405020304" pitchFamily="2" charset="0"/>
              </a:endParaRPr>
            </a:p>
          </p:txBody>
        </p:sp>
        <p:sp>
          <p:nvSpPr>
            <p:cNvPr id="9347" name="矩形 9346"/>
            <p:cNvSpPr/>
            <p:nvPr/>
          </p:nvSpPr>
          <p:spPr>
            <a:xfrm>
              <a:off x="3219" y="1341"/>
              <a:ext cx="333" cy="334"/>
            </a:xfrm>
            <a:prstGeom prst="rect">
              <a:avLst/>
            </a:prstGeom>
            <a:noFill/>
            <a:ln w="7" cap="flat" cmpd="sng">
              <a:solidFill>
                <a:srgbClr val="A0A0A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348" name="矩形 9347"/>
            <p:cNvSpPr/>
            <p:nvPr/>
          </p:nvSpPr>
          <p:spPr>
            <a:xfrm>
              <a:off x="3593" y="1341"/>
              <a:ext cx="252" cy="33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lstStyle/>
            <a:p>
              <a:pPr algn="ctr">
                <a:buClrTx/>
              </a:pPr>
              <a:r>
                <a:rPr lang="en-US" altLang="zh-CN" sz="1600">
                  <a:solidFill>
                    <a:srgbClr val="0000FF"/>
                  </a:solidFill>
                  <a:latin typeface="宋体" panose="02010600030101010101" pitchFamily="2" charset="-122"/>
                  <a:cs typeface="Times New Roman" panose="02020603050405020304" pitchFamily="2" charset="0"/>
                </a:rPr>
                <a:t> </a:t>
              </a:r>
            </a:p>
            <a:p>
              <a:pPr algn="ctr" eaLnBrk="0" hangingPunct="0"/>
              <a:endParaRPr lang="en-US" altLang="zh-CN" sz="1600">
                <a:solidFill>
                  <a:srgbClr val="0000FF"/>
                </a:solidFill>
                <a:latin typeface="宋体" panose="02010600030101010101" pitchFamily="2" charset="-122"/>
                <a:ea typeface="Times New Roman" panose="02020603050405020304" pitchFamily="2" charset="0"/>
              </a:endParaRPr>
            </a:p>
          </p:txBody>
        </p:sp>
        <p:sp>
          <p:nvSpPr>
            <p:cNvPr id="9349" name="矩形 9348"/>
            <p:cNvSpPr/>
            <p:nvPr/>
          </p:nvSpPr>
          <p:spPr>
            <a:xfrm>
              <a:off x="3552" y="1341"/>
              <a:ext cx="334" cy="334"/>
            </a:xfrm>
            <a:prstGeom prst="rect">
              <a:avLst/>
            </a:prstGeom>
            <a:noFill/>
            <a:ln w="7" cap="flat" cmpd="sng">
              <a:solidFill>
                <a:srgbClr val="A0A0A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350" name="矩形 9349"/>
            <p:cNvSpPr/>
            <p:nvPr/>
          </p:nvSpPr>
          <p:spPr>
            <a:xfrm>
              <a:off x="3927" y="1341"/>
              <a:ext cx="251" cy="33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lstStyle/>
            <a:p>
              <a:pPr algn="ctr">
                <a:buClrTx/>
              </a:pPr>
              <a:r>
                <a:rPr lang="en-US" altLang="zh-CN" sz="1600">
                  <a:solidFill>
                    <a:srgbClr val="0000FF"/>
                  </a:solidFill>
                  <a:latin typeface="宋体" panose="02010600030101010101" pitchFamily="2" charset="-122"/>
                  <a:cs typeface="Times New Roman" panose="02020603050405020304" pitchFamily="2" charset="0"/>
                </a:rPr>
                <a:t> </a:t>
              </a:r>
            </a:p>
            <a:p>
              <a:pPr algn="ctr" eaLnBrk="0" hangingPunct="0"/>
              <a:endParaRPr lang="en-US" altLang="zh-CN" sz="1600">
                <a:solidFill>
                  <a:srgbClr val="0000FF"/>
                </a:solidFill>
                <a:latin typeface="宋体" panose="02010600030101010101" pitchFamily="2" charset="-122"/>
                <a:ea typeface="Times New Roman" panose="02020603050405020304" pitchFamily="2" charset="0"/>
              </a:endParaRPr>
            </a:p>
          </p:txBody>
        </p:sp>
        <p:sp>
          <p:nvSpPr>
            <p:cNvPr id="9351" name="矩形 9350"/>
            <p:cNvSpPr/>
            <p:nvPr/>
          </p:nvSpPr>
          <p:spPr>
            <a:xfrm>
              <a:off x="3886" y="1341"/>
              <a:ext cx="333" cy="334"/>
            </a:xfrm>
            <a:prstGeom prst="rect">
              <a:avLst/>
            </a:prstGeom>
            <a:noFill/>
            <a:ln w="7" cap="flat" cmpd="sng">
              <a:solidFill>
                <a:srgbClr val="A0A0A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352" name="矩形 9351"/>
            <p:cNvSpPr/>
            <p:nvPr/>
          </p:nvSpPr>
          <p:spPr>
            <a:xfrm>
              <a:off x="4260" y="1341"/>
              <a:ext cx="252" cy="334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algn="ctr">
                <a:buClrTx/>
              </a:pPr>
              <a:r>
                <a:rPr lang="en-US" altLang="zh-CN" sz="1600">
                  <a:solidFill>
                    <a:srgbClr val="0000FF"/>
                  </a:solidFill>
                  <a:latin typeface="宋体" panose="02010600030101010101" pitchFamily="2" charset="-122"/>
                  <a:cs typeface="Times New Roman" panose="02020603050405020304" pitchFamily="2" charset="0"/>
                </a:rPr>
                <a:t> </a:t>
              </a:r>
            </a:p>
            <a:p>
              <a:pPr algn="ctr" eaLnBrk="0" hangingPunct="0"/>
              <a:endParaRPr lang="en-US" altLang="zh-CN" sz="1600">
                <a:solidFill>
                  <a:srgbClr val="0000FF"/>
                </a:solidFill>
                <a:latin typeface="宋体" panose="02010600030101010101" pitchFamily="2" charset="-122"/>
                <a:ea typeface="Times New Roman" panose="02020603050405020304" pitchFamily="2" charset="0"/>
              </a:endParaRPr>
            </a:p>
          </p:txBody>
        </p:sp>
        <p:sp>
          <p:nvSpPr>
            <p:cNvPr id="9353" name="矩形 9352"/>
            <p:cNvSpPr/>
            <p:nvPr/>
          </p:nvSpPr>
          <p:spPr>
            <a:xfrm>
              <a:off x="4219" y="1341"/>
              <a:ext cx="334" cy="334"/>
            </a:xfrm>
            <a:prstGeom prst="rect">
              <a:avLst/>
            </a:prstGeom>
            <a:noFill/>
            <a:ln w="7" cap="flat" cmpd="sng">
              <a:solidFill>
                <a:srgbClr val="A0A0A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354" name="矩形 9353"/>
            <p:cNvSpPr/>
            <p:nvPr/>
          </p:nvSpPr>
          <p:spPr>
            <a:xfrm>
              <a:off x="4594" y="1341"/>
              <a:ext cx="251" cy="33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lstStyle/>
            <a:p>
              <a:pPr algn="ctr">
                <a:buClrTx/>
              </a:pPr>
              <a:r>
                <a:rPr lang="en-US" altLang="zh-CN" sz="1600">
                  <a:solidFill>
                    <a:srgbClr val="0000FF"/>
                  </a:solidFill>
                  <a:latin typeface="宋体" panose="02010600030101010101" pitchFamily="2" charset="-122"/>
                  <a:cs typeface="Times New Roman" panose="02020603050405020304" pitchFamily="2" charset="0"/>
                </a:rPr>
                <a:t> </a:t>
              </a:r>
            </a:p>
            <a:p>
              <a:pPr algn="ctr" eaLnBrk="0" hangingPunct="0"/>
              <a:endParaRPr lang="en-US" altLang="zh-CN" sz="1600">
                <a:solidFill>
                  <a:srgbClr val="0000FF"/>
                </a:solidFill>
                <a:latin typeface="宋体" panose="02010600030101010101" pitchFamily="2" charset="-122"/>
                <a:ea typeface="Times New Roman" panose="02020603050405020304" pitchFamily="2" charset="0"/>
              </a:endParaRPr>
            </a:p>
          </p:txBody>
        </p:sp>
        <p:sp>
          <p:nvSpPr>
            <p:cNvPr id="9355" name="矩形 9354"/>
            <p:cNvSpPr/>
            <p:nvPr/>
          </p:nvSpPr>
          <p:spPr>
            <a:xfrm>
              <a:off x="4553" y="1341"/>
              <a:ext cx="333" cy="334"/>
            </a:xfrm>
            <a:prstGeom prst="rect">
              <a:avLst/>
            </a:prstGeom>
            <a:noFill/>
            <a:ln w="7" cap="flat" cmpd="sng">
              <a:solidFill>
                <a:srgbClr val="A0A0A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356" name="矩形 9355"/>
            <p:cNvSpPr/>
            <p:nvPr/>
          </p:nvSpPr>
          <p:spPr>
            <a:xfrm>
              <a:off x="341" y="1675"/>
              <a:ext cx="502" cy="33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lstStyle/>
            <a:p>
              <a:pPr algn="ctr">
                <a:buClrTx/>
              </a:pPr>
              <a:r>
                <a:rPr lang="zh-CN" altLang="en-US" sz="1600" b="1">
                  <a:solidFill>
                    <a:srgbClr val="0000FF"/>
                  </a:solidFill>
                  <a:latin typeface="宋体" panose="02010600030101010101" pitchFamily="2" charset="-122"/>
                  <a:cs typeface="Times New Roman" panose="02020603050405020304" pitchFamily="2" charset="0"/>
                </a:rPr>
                <a:t>吸放热</a:t>
              </a:r>
              <a:endParaRPr lang="zh-CN" altLang="en-US" sz="1600" b="1">
                <a:solidFill>
                  <a:srgbClr val="0000FF"/>
                </a:solidFill>
                <a:latin typeface="宋体" panose="02010600030101010101" pitchFamily="2" charset="-122"/>
                <a:ea typeface="Times New Roman" panose="02020603050405020304" pitchFamily="2" charset="0"/>
              </a:endParaRPr>
            </a:p>
          </p:txBody>
        </p:sp>
        <p:sp>
          <p:nvSpPr>
            <p:cNvPr id="9357" name="矩形 9356"/>
            <p:cNvSpPr/>
            <p:nvPr/>
          </p:nvSpPr>
          <p:spPr>
            <a:xfrm>
              <a:off x="300" y="1675"/>
              <a:ext cx="584" cy="335"/>
            </a:xfrm>
            <a:prstGeom prst="rect">
              <a:avLst/>
            </a:prstGeom>
            <a:noFill/>
            <a:ln w="7" cap="flat" cmpd="sng">
              <a:solidFill>
                <a:srgbClr val="A0A0A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358" name="矩形 9357"/>
            <p:cNvSpPr/>
            <p:nvPr/>
          </p:nvSpPr>
          <p:spPr>
            <a:xfrm>
              <a:off x="925" y="1675"/>
              <a:ext cx="252" cy="33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lstStyle/>
            <a:p>
              <a:pPr algn="ctr">
                <a:buClrTx/>
              </a:pPr>
              <a:r>
                <a:rPr lang="en-US" altLang="zh-CN" sz="1600">
                  <a:solidFill>
                    <a:srgbClr val="0000FF"/>
                  </a:solidFill>
                  <a:latin typeface="宋体" panose="02010600030101010101" pitchFamily="2" charset="-122"/>
                  <a:cs typeface="Times New Roman" panose="02020603050405020304" pitchFamily="2" charset="0"/>
                </a:rPr>
                <a:t> </a:t>
              </a:r>
            </a:p>
            <a:p>
              <a:pPr algn="ctr" eaLnBrk="0" hangingPunct="0"/>
              <a:endParaRPr lang="en-US" altLang="zh-CN" sz="1600">
                <a:solidFill>
                  <a:srgbClr val="0000FF"/>
                </a:solidFill>
                <a:latin typeface="宋体" panose="02010600030101010101" pitchFamily="2" charset="-122"/>
                <a:ea typeface="Times New Roman" panose="02020603050405020304" pitchFamily="2" charset="0"/>
              </a:endParaRPr>
            </a:p>
          </p:txBody>
        </p:sp>
        <p:sp>
          <p:nvSpPr>
            <p:cNvPr id="9359" name="矩形 9358"/>
            <p:cNvSpPr/>
            <p:nvPr/>
          </p:nvSpPr>
          <p:spPr>
            <a:xfrm>
              <a:off x="884" y="1675"/>
              <a:ext cx="334" cy="335"/>
            </a:xfrm>
            <a:prstGeom prst="rect">
              <a:avLst/>
            </a:prstGeom>
            <a:noFill/>
            <a:ln w="7" cap="flat" cmpd="sng">
              <a:solidFill>
                <a:srgbClr val="A0A0A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360" name="矩形 9359"/>
            <p:cNvSpPr/>
            <p:nvPr/>
          </p:nvSpPr>
          <p:spPr>
            <a:xfrm>
              <a:off x="1259" y="1675"/>
              <a:ext cx="251" cy="33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lstStyle/>
            <a:p>
              <a:pPr algn="ctr">
                <a:buClrTx/>
              </a:pPr>
              <a:r>
                <a:rPr lang="en-US" altLang="zh-CN" sz="1600">
                  <a:solidFill>
                    <a:srgbClr val="0000FF"/>
                  </a:solidFill>
                  <a:latin typeface="宋体" panose="02010600030101010101" pitchFamily="2" charset="-122"/>
                  <a:cs typeface="Times New Roman" panose="02020603050405020304" pitchFamily="2" charset="0"/>
                </a:rPr>
                <a:t> </a:t>
              </a:r>
            </a:p>
            <a:p>
              <a:pPr algn="ctr" eaLnBrk="0" hangingPunct="0"/>
              <a:endParaRPr lang="en-US" altLang="zh-CN" sz="1600">
                <a:solidFill>
                  <a:srgbClr val="0000FF"/>
                </a:solidFill>
                <a:latin typeface="宋体" panose="02010600030101010101" pitchFamily="2" charset="-122"/>
                <a:ea typeface="Times New Roman" panose="02020603050405020304" pitchFamily="2" charset="0"/>
              </a:endParaRPr>
            </a:p>
          </p:txBody>
        </p:sp>
        <p:sp>
          <p:nvSpPr>
            <p:cNvPr id="9361" name="矩形 9360"/>
            <p:cNvSpPr/>
            <p:nvPr/>
          </p:nvSpPr>
          <p:spPr>
            <a:xfrm>
              <a:off x="1218" y="1675"/>
              <a:ext cx="333" cy="335"/>
            </a:xfrm>
            <a:prstGeom prst="rect">
              <a:avLst/>
            </a:prstGeom>
            <a:noFill/>
            <a:ln w="7" cap="flat" cmpd="sng">
              <a:solidFill>
                <a:srgbClr val="A0A0A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362" name="矩形 9361"/>
            <p:cNvSpPr/>
            <p:nvPr/>
          </p:nvSpPr>
          <p:spPr>
            <a:xfrm>
              <a:off x="1592" y="1675"/>
              <a:ext cx="252" cy="33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lstStyle/>
            <a:p>
              <a:pPr algn="ctr">
                <a:buClrTx/>
              </a:pPr>
              <a:r>
                <a:rPr lang="en-US" altLang="zh-CN" sz="1600">
                  <a:solidFill>
                    <a:srgbClr val="0000FF"/>
                  </a:solidFill>
                  <a:latin typeface="宋体" panose="02010600030101010101" pitchFamily="2" charset="-122"/>
                  <a:cs typeface="Times New Roman" panose="02020603050405020304" pitchFamily="2" charset="0"/>
                </a:rPr>
                <a:t> </a:t>
              </a:r>
            </a:p>
            <a:p>
              <a:pPr algn="ctr" eaLnBrk="0" hangingPunct="0"/>
              <a:endParaRPr lang="en-US" altLang="zh-CN" sz="1600">
                <a:solidFill>
                  <a:srgbClr val="0000FF"/>
                </a:solidFill>
                <a:latin typeface="宋体" panose="02010600030101010101" pitchFamily="2" charset="-122"/>
                <a:ea typeface="Times New Roman" panose="02020603050405020304" pitchFamily="2" charset="0"/>
              </a:endParaRPr>
            </a:p>
          </p:txBody>
        </p:sp>
        <p:sp>
          <p:nvSpPr>
            <p:cNvPr id="9363" name="矩形 9362"/>
            <p:cNvSpPr/>
            <p:nvPr/>
          </p:nvSpPr>
          <p:spPr>
            <a:xfrm>
              <a:off x="1551" y="1675"/>
              <a:ext cx="334" cy="335"/>
            </a:xfrm>
            <a:prstGeom prst="rect">
              <a:avLst/>
            </a:prstGeom>
            <a:noFill/>
            <a:ln w="7" cap="flat" cmpd="sng">
              <a:solidFill>
                <a:srgbClr val="A0A0A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364" name="矩形 9363"/>
            <p:cNvSpPr/>
            <p:nvPr/>
          </p:nvSpPr>
          <p:spPr>
            <a:xfrm>
              <a:off x="1926" y="1675"/>
              <a:ext cx="251" cy="33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lstStyle/>
            <a:p>
              <a:pPr algn="ctr">
                <a:buClrTx/>
              </a:pPr>
              <a:r>
                <a:rPr lang="en-US" altLang="zh-CN" sz="1600">
                  <a:solidFill>
                    <a:srgbClr val="0000FF"/>
                  </a:solidFill>
                  <a:latin typeface="宋体" panose="02010600030101010101" pitchFamily="2" charset="-122"/>
                  <a:cs typeface="Times New Roman" panose="02020603050405020304" pitchFamily="2" charset="0"/>
                </a:rPr>
                <a:t> </a:t>
              </a:r>
            </a:p>
            <a:p>
              <a:pPr algn="ctr" eaLnBrk="0" hangingPunct="0"/>
              <a:endParaRPr lang="en-US" altLang="zh-CN" sz="1600">
                <a:solidFill>
                  <a:srgbClr val="0000FF"/>
                </a:solidFill>
                <a:latin typeface="宋体" panose="02010600030101010101" pitchFamily="2" charset="-122"/>
                <a:ea typeface="Times New Roman" panose="02020603050405020304" pitchFamily="2" charset="0"/>
              </a:endParaRPr>
            </a:p>
          </p:txBody>
        </p:sp>
        <p:sp>
          <p:nvSpPr>
            <p:cNvPr id="9365" name="矩形 9364"/>
            <p:cNvSpPr/>
            <p:nvPr/>
          </p:nvSpPr>
          <p:spPr>
            <a:xfrm>
              <a:off x="1885" y="1675"/>
              <a:ext cx="333" cy="335"/>
            </a:xfrm>
            <a:prstGeom prst="rect">
              <a:avLst/>
            </a:prstGeom>
            <a:noFill/>
            <a:ln w="7" cap="flat" cmpd="sng">
              <a:solidFill>
                <a:srgbClr val="A0A0A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366" name="矩形 9365"/>
            <p:cNvSpPr/>
            <p:nvPr/>
          </p:nvSpPr>
          <p:spPr>
            <a:xfrm>
              <a:off x="2259" y="1675"/>
              <a:ext cx="252" cy="33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lstStyle/>
            <a:p>
              <a:pPr algn="ctr">
                <a:buClrTx/>
              </a:pPr>
              <a:r>
                <a:rPr lang="en-US" altLang="zh-CN" sz="1600">
                  <a:solidFill>
                    <a:srgbClr val="0000FF"/>
                  </a:solidFill>
                  <a:latin typeface="宋体" panose="02010600030101010101" pitchFamily="2" charset="-122"/>
                  <a:cs typeface="Times New Roman" panose="02020603050405020304" pitchFamily="2" charset="0"/>
                </a:rPr>
                <a:t> </a:t>
              </a:r>
            </a:p>
            <a:p>
              <a:pPr algn="ctr" eaLnBrk="0" hangingPunct="0"/>
              <a:endParaRPr lang="en-US" altLang="zh-CN" sz="1600">
                <a:solidFill>
                  <a:srgbClr val="0000FF"/>
                </a:solidFill>
                <a:latin typeface="宋体" panose="02010600030101010101" pitchFamily="2" charset="-122"/>
                <a:ea typeface="Times New Roman" panose="02020603050405020304" pitchFamily="2" charset="0"/>
              </a:endParaRPr>
            </a:p>
          </p:txBody>
        </p:sp>
        <p:sp>
          <p:nvSpPr>
            <p:cNvPr id="9367" name="矩形 9366"/>
            <p:cNvSpPr/>
            <p:nvPr/>
          </p:nvSpPr>
          <p:spPr>
            <a:xfrm>
              <a:off x="2218" y="1675"/>
              <a:ext cx="334" cy="335"/>
            </a:xfrm>
            <a:prstGeom prst="rect">
              <a:avLst/>
            </a:prstGeom>
            <a:noFill/>
            <a:ln w="7" cap="flat" cmpd="sng">
              <a:solidFill>
                <a:srgbClr val="A0A0A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368" name="矩形 9367"/>
            <p:cNvSpPr/>
            <p:nvPr/>
          </p:nvSpPr>
          <p:spPr>
            <a:xfrm>
              <a:off x="2593" y="1675"/>
              <a:ext cx="251" cy="33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lstStyle/>
            <a:p>
              <a:pPr algn="ctr">
                <a:buClrTx/>
              </a:pPr>
              <a:r>
                <a:rPr lang="en-US" altLang="zh-CN" sz="1600">
                  <a:solidFill>
                    <a:srgbClr val="0000FF"/>
                  </a:solidFill>
                  <a:latin typeface="宋体" panose="02010600030101010101" pitchFamily="2" charset="-122"/>
                  <a:cs typeface="Times New Roman" panose="02020603050405020304" pitchFamily="2" charset="0"/>
                </a:rPr>
                <a:t> </a:t>
              </a:r>
            </a:p>
            <a:p>
              <a:pPr algn="ctr" eaLnBrk="0" hangingPunct="0"/>
              <a:endParaRPr lang="en-US" altLang="zh-CN" sz="1600">
                <a:solidFill>
                  <a:srgbClr val="0000FF"/>
                </a:solidFill>
                <a:latin typeface="宋体" panose="02010600030101010101" pitchFamily="2" charset="-122"/>
                <a:ea typeface="Times New Roman" panose="02020603050405020304" pitchFamily="2" charset="0"/>
              </a:endParaRPr>
            </a:p>
          </p:txBody>
        </p:sp>
        <p:sp>
          <p:nvSpPr>
            <p:cNvPr id="9369" name="矩形 9368"/>
            <p:cNvSpPr/>
            <p:nvPr/>
          </p:nvSpPr>
          <p:spPr>
            <a:xfrm>
              <a:off x="2552" y="1675"/>
              <a:ext cx="333" cy="335"/>
            </a:xfrm>
            <a:prstGeom prst="rect">
              <a:avLst/>
            </a:prstGeom>
            <a:noFill/>
            <a:ln w="7" cap="flat" cmpd="sng">
              <a:solidFill>
                <a:srgbClr val="A0A0A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370" name="矩形 9369"/>
            <p:cNvSpPr/>
            <p:nvPr/>
          </p:nvSpPr>
          <p:spPr>
            <a:xfrm>
              <a:off x="2926" y="1675"/>
              <a:ext cx="252" cy="33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lstStyle/>
            <a:p>
              <a:pPr algn="ctr">
                <a:buClrTx/>
              </a:pPr>
              <a:r>
                <a:rPr lang="en-US" altLang="zh-CN" sz="1600">
                  <a:solidFill>
                    <a:srgbClr val="0000FF"/>
                  </a:solidFill>
                  <a:latin typeface="宋体" panose="02010600030101010101" pitchFamily="2" charset="-122"/>
                  <a:cs typeface="Times New Roman" panose="02020603050405020304" pitchFamily="2" charset="0"/>
                </a:rPr>
                <a:t> </a:t>
              </a:r>
            </a:p>
            <a:p>
              <a:pPr algn="ctr" eaLnBrk="0" hangingPunct="0"/>
              <a:endParaRPr lang="en-US" altLang="zh-CN" sz="1600">
                <a:solidFill>
                  <a:srgbClr val="0000FF"/>
                </a:solidFill>
                <a:latin typeface="宋体" panose="02010600030101010101" pitchFamily="2" charset="-122"/>
                <a:ea typeface="Times New Roman" panose="02020603050405020304" pitchFamily="2" charset="0"/>
              </a:endParaRPr>
            </a:p>
          </p:txBody>
        </p:sp>
        <p:sp>
          <p:nvSpPr>
            <p:cNvPr id="9371" name="矩形 9370"/>
            <p:cNvSpPr/>
            <p:nvPr/>
          </p:nvSpPr>
          <p:spPr>
            <a:xfrm>
              <a:off x="2885" y="1675"/>
              <a:ext cx="334" cy="335"/>
            </a:xfrm>
            <a:prstGeom prst="rect">
              <a:avLst/>
            </a:prstGeom>
            <a:noFill/>
            <a:ln w="7" cap="flat" cmpd="sng">
              <a:solidFill>
                <a:srgbClr val="A0A0A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372" name="矩形 9371"/>
            <p:cNvSpPr/>
            <p:nvPr/>
          </p:nvSpPr>
          <p:spPr>
            <a:xfrm>
              <a:off x="3260" y="1675"/>
              <a:ext cx="251" cy="33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lstStyle/>
            <a:p>
              <a:pPr algn="ctr">
                <a:buClrTx/>
              </a:pPr>
              <a:r>
                <a:rPr lang="en-US" altLang="zh-CN" sz="1600">
                  <a:solidFill>
                    <a:srgbClr val="0000FF"/>
                  </a:solidFill>
                  <a:latin typeface="宋体" panose="02010600030101010101" pitchFamily="2" charset="-122"/>
                  <a:cs typeface="Times New Roman" panose="02020603050405020304" pitchFamily="2" charset="0"/>
                </a:rPr>
                <a:t> </a:t>
              </a:r>
            </a:p>
            <a:p>
              <a:pPr algn="ctr" eaLnBrk="0" hangingPunct="0"/>
              <a:endParaRPr lang="en-US" altLang="zh-CN" sz="1600">
                <a:solidFill>
                  <a:srgbClr val="0000FF"/>
                </a:solidFill>
                <a:latin typeface="宋体" panose="02010600030101010101" pitchFamily="2" charset="-122"/>
                <a:ea typeface="Times New Roman" panose="02020603050405020304" pitchFamily="2" charset="0"/>
              </a:endParaRPr>
            </a:p>
          </p:txBody>
        </p:sp>
        <p:sp>
          <p:nvSpPr>
            <p:cNvPr id="9373" name="矩形 9372"/>
            <p:cNvSpPr/>
            <p:nvPr/>
          </p:nvSpPr>
          <p:spPr>
            <a:xfrm>
              <a:off x="3219" y="1675"/>
              <a:ext cx="333" cy="335"/>
            </a:xfrm>
            <a:prstGeom prst="rect">
              <a:avLst/>
            </a:prstGeom>
            <a:noFill/>
            <a:ln w="7" cap="flat" cmpd="sng">
              <a:solidFill>
                <a:srgbClr val="A0A0A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374" name="矩形 9373"/>
            <p:cNvSpPr/>
            <p:nvPr/>
          </p:nvSpPr>
          <p:spPr>
            <a:xfrm>
              <a:off x="3593" y="1675"/>
              <a:ext cx="252" cy="33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lstStyle/>
            <a:p>
              <a:pPr algn="ctr">
                <a:buClrTx/>
              </a:pPr>
              <a:r>
                <a:rPr lang="en-US" altLang="zh-CN" sz="1600">
                  <a:solidFill>
                    <a:srgbClr val="0000FF"/>
                  </a:solidFill>
                  <a:latin typeface="宋体" panose="02010600030101010101" pitchFamily="2" charset="-122"/>
                  <a:cs typeface="Times New Roman" panose="02020603050405020304" pitchFamily="2" charset="0"/>
                </a:rPr>
                <a:t> </a:t>
              </a:r>
            </a:p>
            <a:p>
              <a:pPr algn="ctr" eaLnBrk="0" hangingPunct="0"/>
              <a:endParaRPr lang="en-US" altLang="zh-CN" sz="1600">
                <a:solidFill>
                  <a:srgbClr val="0000FF"/>
                </a:solidFill>
                <a:latin typeface="宋体" panose="02010600030101010101" pitchFamily="2" charset="-122"/>
                <a:ea typeface="Times New Roman" panose="02020603050405020304" pitchFamily="2" charset="0"/>
              </a:endParaRPr>
            </a:p>
          </p:txBody>
        </p:sp>
        <p:sp>
          <p:nvSpPr>
            <p:cNvPr id="9375" name="矩形 9374"/>
            <p:cNvSpPr/>
            <p:nvPr/>
          </p:nvSpPr>
          <p:spPr>
            <a:xfrm>
              <a:off x="3552" y="1675"/>
              <a:ext cx="334" cy="335"/>
            </a:xfrm>
            <a:prstGeom prst="rect">
              <a:avLst/>
            </a:prstGeom>
            <a:noFill/>
            <a:ln w="7" cap="flat" cmpd="sng">
              <a:solidFill>
                <a:srgbClr val="A0A0A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376" name="矩形 9375"/>
            <p:cNvSpPr/>
            <p:nvPr/>
          </p:nvSpPr>
          <p:spPr>
            <a:xfrm>
              <a:off x="3927" y="1675"/>
              <a:ext cx="251" cy="33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lstStyle/>
            <a:p>
              <a:pPr algn="ctr">
                <a:buClrTx/>
              </a:pPr>
              <a:r>
                <a:rPr lang="en-US" altLang="zh-CN" sz="1600">
                  <a:solidFill>
                    <a:srgbClr val="0000FF"/>
                  </a:solidFill>
                  <a:latin typeface="宋体" panose="02010600030101010101" pitchFamily="2" charset="-122"/>
                  <a:cs typeface="Times New Roman" panose="02020603050405020304" pitchFamily="2" charset="0"/>
                </a:rPr>
                <a:t> </a:t>
              </a:r>
            </a:p>
            <a:p>
              <a:pPr algn="ctr" eaLnBrk="0" hangingPunct="0"/>
              <a:endParaRPr lang="en-US" altLang="zh-CN" sz="1600">
                <a:solidFill>
                  <a:srgbClr val="0000FF"/>
                </a:solidFill>
                <a:latin typeface="宋体" panose="02010600030101010101" pitchFamily="2" charset="-122"/>
                <a:ea typeface="Times New Roman" panose="02020603050405020304" pitchFamily="2" charset="0"/>
              </a:endParaRPr>
            </a:p>
          </p:txBody>
        </p:sp>
        <p:sp>
          <p:nvSpPr>
            <p:cNvPr id="9377" name="矩形 9376"/>
            <p:cNvSpPr/>
            <p:nvPr/>
          </p:nvSpPr>
          <p:spPr>
            <a:xfrm>
              <a:off x="3886" y="1675"/>
              <a:ext cx="333" cy="335"/>
            </a:xfrm>
            <a:prstGeom prst="rect">
              <a:avLst/>
            </a:prstGeom>
            <a:noFill/>
            <a:ln w="7" cap="flat" cmpd="sng">
              <a:solidFill>
                <a:srgbClr val="A0A0A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378" name="矩形 9377"/>
            <p:cNvSpPr/>
            <p:nvPr/>
          </p:nvSpPr>
          <p:spPr>
            <a:xfrm>
              <a:off x="4260" y="1675"/>
              <a:ext cx="252" cy="33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algn="ctr">
                <a:buClrTx/>
              </a:pPr>
              <a:r>
                <a:rPr lang="en-US" altLang="zh-CN" sz="1600">
                  <a:solidFill>
                    <a:srgbClr val="0000FF"/>
                  </a:solidFill>
                  <a:latin typeface="宋体" panose="02010600030101010101" pitchFamily="2" charset="-122"/>
                  <a:cs typeface="Times New Roman" panose="02020603050405020304" pitchFamily="2" charset="0"/>
                </a:rPr>
                <a:t> </a:t>
              </a:r>
            </a:p>
            <a:p>
              <a:pPr algn="ctr" eaLnBrk="0" hangingPunct="0"/>
              <a:endParaRPr lang="en-US" altLang="zh-CN" sz="1600">
                <a:solidFill>
                  <a:srgbClr val="0000FF"/>
                </a:solidFill>
                <a:latin typeface="宋体" panose="02010600030101010101" pitchFamily="2" charset="-122"/>
                <a:ea typeface="Times New Roman" panose="02020603050405020304" pitchFamily="2" charset="0"/>
              </a:endParaRPr>
            </a:p>
          </p:txBody>
        </p:sp>
        <p:sp>
          <p:nvSpPr>
            <p:cNvPr id="9379" name="矩形 9378"/>
            <p:cNvSpPr/>
            <p:nvPr/>
          </p:nvSpPr>
          <p:spPr>
            <a:xfrm>
              <a:off x="4219" y="1675"/>
              <a:ext cx="334" cy="335"/>
            </a:xfrm>
            <a:prstGeom prst="rect">
              <a:avLst/>
            </a:prstGeom>
            <a:noFill/>
            <a:ln w="7" cap="flat" cmpd="sng">
              <a:solidFill>
                <a:srgbClr val="A0A0A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380" name="矩形 9379"/>
            <p:cNvSpPr/>
            <p:nvPr/>
          </p:nvSpPr>
          <p:spPr>
            <a:xfrm>
              <a:off x="4594" y="1675"/>
              <a:ext cx="251" cy="33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lstStyle/>
            <a:p>
              <a:pPr algn="ctr">
                <a:buClrTx/>
              </a:pPr>
              <a:r>
                <a:rPr lang="en-US" altLang="zh-CN" sz="1600">
                  <a:solidFill>
                    <a:srgbClr val="0000FF"/>
                  </a:solidFill>
                  <a:latin typeface="宋体" panose="02010600030101010101" pitchFamily="2" charset="-122"/>
                  <a:cs typeface="Times New Roman" panose="02020603050405020304" pitchFamily="2" charset="0"/>
                </a:rPr>
                <a:t> </a:t>
              </a:r>
            </a:p>
            <a:p>
              <a:pPr algn="ctr" eaLnBrk="0" hangingPunct="0"/>
              <a:endParaRPr lang="en-US" altLang="zh-CN" sz="1600">
                <a:solidFill>
                  <a:srgbClr val="0000FF"/>
                </a:solidFill>
                <a:latin typeface="宋体" panose="02010600030101010101" pitchFamily="2" charset="-122"/>
                <a:ea typeface="Times New Roman" panose="02020603050405020304" pitchFamily="2" charset="0"/>
              </a:endParaRPr>
            </a:p>
          </p:txBody>
        </p:sp>
        <p:sp>
          <p:nvSpPr>
            <p:cNvPr id="9381" name="矩形 9380"/>
            <p:cNvSpPr/>
            <p:nvPr/>
          </p:nvSpPr>
          <p:spPr>
            <a:xfrm>
              <a:off x="4553" y="1675"/>
              <a:ext cx="333" cy="335"/>
            </a:xfrm>
            <a:prstGeom prst="rect">
              <a:avLst/>
            </a:prstGeom>
            <a:noFill/>
            <a:ln w="7" cap="flat" cmpd="sng">
              <a:solidFill>
                <a:srgbClr val="A0A0A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382" name="矩形 9381"/>
            <p:cNvSpPr/>
            <p:nvPr/>
          </p:nvSpPr>
          <p:spPr>
            <a:xfrm>
              <a:off x="341" y="2010"/>
              <a:ext cx="502" cy="33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lstStyle/>
            <a:p>
              <a:pPr algn="ctr">
                <a:buClrTx/>
              </a:pPr>
              <a:r>
                <a:rPr lang="zh-CN" altLang="en-US" sz="1600" b="1">
                  <a:solidFill>
                    <a:srgbClr val="0000FF"/>
                  </a:solidFill>
                  <a:latin typeface="宋体" panose="02010600030101010101" pitchFamily="2" charset="-122"/>
                  <a:cs typeface="Times New Roman" panose="02020603050405020304" pitchFamily="2" charset="0"/>
                </a:rPr>
                <a:t>状态</a:t>
              </a:r>
              <a:endParaRPr lang="zh-CN" altLang="en-US" sz="1600" b="1">
                <a:solidFill>
                  <a:srgbClr val="0000FF"/>
                </a:solidFill>
                <a:latin typeface="宋体" panose="02010600030101010101" pitchFamily="2" charset="-122"/>
                <a:ea typeface="Times New Roman" panose="02020603050405020304" pitchFamily="2" charset="0"/>
              </a:endParaRPr>
            </a:p>
          </p:txBody>
        </p:sp>
        <p:sp>
          <p:nvSpPr>
            <p:cNvPr id="9383" name="矩形 9382"/>
            <p:cNvSpPr/>
            <p:nvPr/>
          </p:nvSpPr>
          <p:spPr>
            <a:xfrm>
              <a:off x="300" y="2010"/>
              <a:ext cx="584" cy="334"/>
            </a:xfrm>
            <a:prstGeom prst="rect">
              <a:avLst/>
            </a:prstGeom>
            <a:noFill/>
            <a:ln w="7" cap="flat" cmpd="sng">
              <a:solidFill>
                <a:srgbClr val="A0A0A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384" name="矩形 9383"/>
            <p:cNvSpPr/>
            <p:nvPr/>
          </p:nvSpPr>
          <p:spPr>
            <a:xfrm>
              <a:off x="925" y="2010"/>
              <a:ext cx="252" cy="33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lstStyle/>
            <a:p>
              <a:pPr algn="ctr">
                <a:buClrTx/>
              </a:pPr>
              <a:r>
                <a:rPr lang="en-US" altLang="zh-CN" sz="1600">
                  <a:solidFill>
                    <a:srgbClr val="0000FF"/>
                  </a:solidFill>
                  <a:latin typeface="宋体" panose="02010600030101010101" pitchFamily="2" charset="-122"/>
                  <a:cs typeface="Times New Roman" panose="02020603050405020304" pitchFamily="2" charset="0"/>
                </a:rPr>
                <a:t> </a:t>
              </a:r>
            </a:p>
            <a:p>
              <a:pPr algn="ctr" eaLnBrk="0" hangingPunct="0"/>
              <a:endParaRPr lang="en-US" altLang="zh-CN" sz="1600">
                <a:solidFill>
                  <a:srgbClr val="0000FF"/>
                </a:solidFill>
                <a:latin typeface="宋体" panose="02010600030101010101" pitchFamily="2" charset="-122"/>
                <a:ea typeface="Times New Roman" panose="02020603050405020304" pitchFamily="2" charset="0"/>
              </a:endParaRPr>
            </a:p>
          </p:txBody>
        </p:sp>
        <p:sp>
          <p:nvSpPr>
            <p:cNvPr id="9385" name="矩形 9384"/>
            <p:cNvSpPr/>
            <p:nvPr/>
          </p:nvSpPr>
          <p:spPr>
            <a:xfrm>
              <a:off x="884" y="2010"/>
              <a:ext cx="334" cy="334"/>
            </a:xfrm>
            <a:prstGeom prst="rect">
              <a:avLst/>
            </a:prstGeom>
            <a:noFill/>
            <a:ln w="7" cap="flat" cmpd="sng">
              <a:solidFill>
                <a:srgbClr val="A0A0A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386" name="矩形 9385"/>
            <p:cNvSpPr/>
            <p:nvPr/>
          </p:nvSpPr>
          <p:spPr>
            <a:xfrm>
              <a:off x="1259" y="2010"/>
              <a:ext cx="251" cy="33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lstStyle/>
            <a:p>
              <a:pPr algn="ctr">
                <a:buClrTx/>
              </a:pPr>
              <a:r>
                <a:rPr lang="en-US" altLang="zh-CN" sz="1600">
                  <a:solidFill>
                    <a:srgbClr val="0000FF"/>
                  </a:solidFill>
                  <a:latin typeface="宋体" panose="02010600030101010101" pitchFamily="2" charset="-122"/>
                  <a:cs typeface="Times New Roman" panose="02020603050405020304" pitchFamily="2" charset="0"/>
                </a:rPr>
                <a:t> </a:t>
              </a:r>
            </a:p>
            <a:p>
              <a:pPr algn="ctr" eaLnBrk="0" hangingPunct="0"/>
              <a:endParaRPr lang="en-US" altLang="zh-CN" sz="1600">
                <a:solidFill>
                  <a:srgbClr val="0000FF"/>
                </a:solidFill>
                <a:latin typeface="宋体" panose="02010600030101010101" pitchFamily="2" charset="-122"/>
                <a:ea typeface="Times New Roman" panose="02020603050405020304" pitchFamily="2" charset="0"/>
              </a:endParaRPr>
            </a:p>
          </p:txBody>
        </p:sp>
        <p:sp>
          <p:nvSpPr>
            <p:cNvPr id="9387" name="矩形 9386"/>
            <p:cNvSpPr/>
            <p:nvPr/>
          </p:nvSpPr>
          <p:spPr>
            <a:xfrm>
              <a:off x="1218" y="2010"/>
              <a:ext cx="333" cy="334"/>
            </a:xfrm>
            <a:prstGeom prst="rect">
              <a:avLst/>
            </a:prstGeom>
            <a:noFill/>
            <a:ln w="7" cap="flat" cmpd="sng">
              <a:solidFill>
                <a:srgbClr val="A0A0A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388" name="矩形 9387"/>
            <p:cNvSpPr/>
            <p:nvPr/>
          </p:nvSpPr>
          <p:spPr>
            <a:xfrm>
              <a:off x="1592" y="2010"/>
              <a:ext cx="252" cy="33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lstStyle/>
            <a:p>
              <a:pPr algn="ctr">
                <a:buClrTx/>
              </a:pPr>
              <a:r>
                <a:rPr lang="en-US" altLang="zh-CN" sz="1600">
                  <a:solidFill>
                    <a:srgbClr val="0000FF"/>
                  </a:solidFill>
                  <a:latin typeface="宋体" panose="02010600030101010101" pitchFamily="2" charset="-122"/>
                  <a:cs typeface="Times New Roman" panose="02020603050405020304" pitchFamily="2" charset="0"/>
                </a:rPr>
                <a:t> </a:t>
              </a:r>
            </a:p>
            <a:p>
              <a:pPr algn="ctr" eaLnBrk="0" hangingPunct="0"/>
              <a:endParaRPr lang="en-US" altLang="zh-CN" sz="1600">
                <a:solidFill>
                  <a:srgbClr val="0000FF"/>
                </a:solidFill>
                <a:latin typeface="宋体" panose="02010600030101010101" pitchFamily="2" charset="-122"/>
                <a:ea typeface="Times New Roman" panose="02020603050405020304" pitchFamily="2" charset="0"/>
              </a:endParaRPr>
            </a:p>
          </p:txBody>
        </p:sp>
        <p:sp>
          <p:nvSpPr>
            <p:cNvPr id="9389" name="矩形 9388"/>
            <p:cNvSpPr/>
            <p:nvPr/>
          </p:nvSpPr>
          <p:spPr>
            <a:xfrm>
              <a:off x="1551" y="2010"/>
              <a:ext cx="334" cy="334"/>
            </a:xfrm>
            <a:prstGeom prst="rect">
              <a:avLst/>
            </a:prstGeom>
            <a:noFill/>
            <a:ln w="7" cap="flat" cmpd="sng">
              <a:solidFill>
                <a:srgbClr val="A0A0A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390" name="矩形 9389"/>
            <p:cNvSpPr/>
            <p:nvPr/>
          </p:nvSpPr>
          <p:spPr>
            <a:xfrm>
              <a:off x="1926" y="2010"/>
              <a:ext cx="251" cy="33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lstStyle/>
            <a:p>
              <a:pPr algn="ctr">
                <a:buClrTx/>
              </a:pPr>
              <a:r>
                <a:rPr lang="en-US" altLang="zh-CN" sz="1600">
                  <a:solidFill>
                    <a:srgbClr val="0000FF"/>
                  </a:solidFill>
                  <a:latin typeface="宋体" panose="02010600030101010101" pitchFamily="2" charset="-122"/>
                  <a:cs typeface="Times New Roman" panose="02020603050405020304" pitchFamily="2" charset="0"/>
                </a:rPr>
                <a:t> </a:t>
              </a:r>
            </a:p>
            <a:p>
              <a:pPr algn="ctr" eaLnBrk="0" hangingPunct="0"/>
              <a:endParaRPr lang="en-US" altLang="zh-CN" sz="1600">
                <a:solidFill>
                  <a:srgbClr val="0000FF"/>
                </a:solidFill>
                <a:latin typeface="宋体" panose="02010600030101010101" pitchFamily="2" charset="-122"/>
                <a:ea typeface="Times New Roman" panose="02020603050405020304" pitchFamily="2" charset="0"/>
              </a:endParaRPr>
            </a:p>
          </p:txBody>
        </p:sp>
        <p:sp>
          <p:nvSpPr>
            <p:cNvPr id="9391" name="矩形 9390"/>
            <p:cNvSpPr/>
            <p:nvPr/>
          </p:nvSpPr>
          <p:spPr>
            <a:xfrm>
              <a:off x="1885" y="2010"/>
              <a:ext cx="333" cy="334"/>
            </a:xfrm>
            <a:prstGeom prst="rect">
              <a:avLst/>
            </a:prstGeom>
            <a:noFill/>
            <a:ln w="7" cap="flat" cmpd="sng">
              <a:solidFill>
                <a:srgbClr val="A0A0A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392" name="矩形 9391"/>
            <p:cNvSpPr/>
            <p:nvPr/>
          </p:nvSpPr>
          <p:spPr>
            <a:xfrm>
              <a:off x="2259" y="2010"/>
              <a:ext cx="252" cy="33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lstStyle/>
            <a:p>
              <a:pPr algn="ctr">
                <a:buClrTx/>
              </a:pPr>
              <a:r>
                <a:rPr lang="en-US" altLang="zh-CN" sz="1600">
                  <a:solidFill>
                    <a:srgbClr val="0000FF"/>
                  </a:solidFill>
                  <a:latin typeface="宋体" panose="02010600030101010101" pitchFamily="2" charset="-122"/>
                  <a:cs typeface="Times New Roman" panose="02020603050405020304" pitchFamily="2" charset="0"/>
                </a:rPr>
                <a:t> </a:t>
              </a:r>
            </a:p>
            <a:p>
              <a:pPr algn="ctr" eaLnBrk="0" hangingPunct="0"/>
              <a:endParaRPr lang="en-US" altLang="zh-CN" sz="1600">
                <a:solidFill>
                  <a:srgbClr val="0000FF"/>
                </a:solidFill>
                <a:latin typeface="宋体" panose="02010600030101010101" pitchFamily="2" charset="-122"/>
                <a:ea typeface="Times New Roman" panose="02020603050405020304" pitchFamily="2" charset="0"/>
              </a:endParaRPr>
            </a:p>
          </p:txBody>
        </p:sp>
        <p:sp>
          <p:nvSpPr>
            <p:cNvPr id="9393" name="矩形 9392"/>
            <p:cNvSpPr/>
            <p:nvPr/>
          </p:nvSpPr>
          <p:spPr>
            <a:xfrm>
              <a:off x="2218" y="2010"/>
              <a:ext cx="334" cy="334"/>
            </a:xfrm>
            <a:prstGeom prst="rect">
              <a:avLst/>
            </a:prstGeom>
            <a:noFill/>
            <a:ln w="7" cap="flat" cmpd="sng">
              <a:solidFill>
                <a:srgbClr val="A0A0A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394" name="矩形 9393"/>
            <p:cNvSpPr/>
            <p:nvPr/>
          </p:nvSpPr>
          <p:spPr>
            <a:xfrm>
              <a:off x="2593" y="2010"/>
              <a:ext cx="251" cy="33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lstStyle/>
            <a:p>
              <a:pPr algn="ctr">
                <a:buClrTx/>
              </a:pPr>
              <a:r>
                <a:rPr lang="en-US" altLang="zh-CN" sz="1600">
                  <a:solidFill>
                    <a:srgbClr val="0000FF"/>
                  </a:solidFill>
                  <a:latin typeface="宋体" panose="02010600030101010101" pitchFamily="2" charset="-122"/>
                  <a:cs typeface="Times New Roman" panose="02020603050405020304" pitchFamily="2" charset="0"/>
                </a:rPr>
                <a:t> </a:t>
              </a:r>
            </a:p>
            <a:p>
              <a:pPr algn="ctr" eaLnBrk="0" hangingPunct="0"/>
              <a:endParaRPr lang="en-US" altLang="zh-CN" sz="1600">
                <a:solidFill>
                  <a:srgbClr val="0000FF"/>
                </a:solidFill>
                <a:latin typeface="宋体" panose="02010600030101010101" pitchFamily="2" charset="-122"/>
                <a:ea typeface="Times New Roman" panose="02020603050405020304" pitchFamily="2" charset="0"/>
              </a:endParaRPr>
            </a:p>
          </p:txBody>
        </p:sp>
        <p:sp>
          <p:nvSpPr>
            <p:cNvPr id="9395" name="矩形 9394"/>
            <p:cNvSpPr/>
            <p:nvPr/>
          </p:nvSpPr>
          <p:spPr>
            <a:xfrm>
              <a:off x="2552" y="2010"/>
              <a:ext cx="333" cy="334"/>
            </a:xfrm>
            <a:prstGeom prst="rect">
              <a:avLst/>
            </a:prstGeom>
            <a:noFill/>
            <a:ln w="7" cap="flat" cmpd="sng">
              <a:solidFill>
                <a:srgbClr val="A0A0A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396" name="矩形 9395"/>
            <p:cNvSpPr/>
            <p:nvPr/>
          </p:nvSpPr>
          <p:spPr>
            <a:xfrm>
              <a:off x="2926" y="2010"/>
              <a:ext cx="252" cy="33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lstStyle/>
            <a:p>
              <a:pPr algn="ctr">
                <a:buClrTx/>
              </a:pPr>
              <a:r>
                <a:rPr lang="en-US" altLang="zh-CN" sz="1600">
                  <a:solidFill>
                    <a:srgbClr val="0000FF"/>
                  </a:solidFill>
                  <a:latin typeface="宋体" panose="02010600030101010101" pitchFamily="2" charset="-122"/>
                  <a:cs typeface="Times New Roman" panose="02020603050405020304" pitchFamily="2" charset="0"/>
                </a:rPr>
                <a:t> </a:t>
              </a:r>
            </a:p>
            <a:p>
              <a:pPr algn="ctr" eaLnBrk="0" hangingPunct="0"/>
              <a:endParaRPr lang="en-US" altLang="zh-CN" sz="1600">
                <a:solidFill>
                  <a:srgbClr val="0000FF"/>
                </a:solidFill>
                <a:latin typeface="宋体" panose="02010600030101010101" pitchFamily="2" charset="-122"/>
                <a:ea typeface="Times New Roman" panose="02020603050405020304" pitchFamily="2" charset="0"/>
              </a:endParaRPr>
            </a:p>
          </p:txBody>
        </p:sp>
        <p:sp>
          <p:nvSpPr>
            <p:cNvPr id="9397" name="矩形 9396"/>
            <p:cNvSpPr/>
            <p:nvPr/>
          </p:nvSpPr>
          <p:spPr>
            <a:xfrm>
              <a:off x="2885" y="2010"/>
              <a:ext cx="334" cy="334"/>
            </a:xfrm>
            <a:prstGeom prst="rect">
              <a:avLst/>
            </a:prstGeom>
            <a:noFill/>
            <a:ln w="7" cap="flat" cmpd="sng">
              <a:solidFill>
                <a:srgbClr val="A0A0A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398" name="矩形 9397"/>
            <p:cNvSpPr/>
            <p:nvPr/>
          </p:nvSpPr>
          <p:spPr>
            <a:xfrm>
              <a:off x="3260" y="2010"/>
              <a:ext cx="251" cy="33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lstStyle/>
            <a:p>
              <a:pPr algn="ctr">
                <a:buClrTx/>
              </a:pPr>
              <a:r>
                <a:rPr lang="en-US" altLang="zh-CN" sz="1600">
                  <a:solidFill>
                    <a:srgbClr val="0000FF"/>
                  </a:solidFill>
                  <a:latin typeface="宋体" panose="02010600030101010101" pitchFamily="2" charset="-122"/>
                  <a:cs typeface="Times New Roman" panose="02020603050405020304" pitchFamily="2" charset="0"/>
                </a:rPr>
                <a:t> </a:t>
              </a:r>
            </a:p>
            <a:p>
              <a:pPr algn="ctr" eaLnBrk="0" hangingPunct="0"/>
              <a:endParaRPr lang="en-US" altLang="zh-CN" sz="1600">
                <a:solidFill>
                  <a:srgbClr val="0000FF"/>
                </a:solidFill>
                <a:latin typeface="宋体" panose="02010600030101010101" pitchFamily="2" charset="-122"/>
                <a:ea typeface="Times New Roman" panose="02020603050405020304" pitchFamily="2" charset="0"/>
              </a:endParaRPr>
            </a:p>
          </p:txBody>
        </p:sp>
        <p:sp>
          <p:nvSpPr>
            <p:cNvPr id="9399" name="矩形 9398"/>
            <p:cNvSpPr/>
            <p:nvPr/>
          </p:nvSpPr>
          <p:spPr>
            <a:xfrm>
              <a:off x="3219" y="2010"/>
              <a:ext cx="333" cy="334"/>
            </a:xfrm>
            <a:prstGeom prst="rect">
              <a:avLst/>
            </a:prstGeom>
            <a:noFill/>
            <a:ln w="7" cap="flat" cmpd="sng">
              <a:solidFill>
                <a:srgbClr val="A0A0A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400" name="矩形 9399"/>
            <p:cNvSpPr/>
            <p:nvPr/>
          </p:nvSpPr>
          <p:spPr>
            <a:xfrm>
              <a:off x="3593" y="2010"/>
              <a:ext cx="252" cy="33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lstStyle/>
            <a:p>
              <a:pPr algn="ctr">
                <a:buClrTx/>
              </a:pPr>
              <a:r>
                <a:rPr lang="en-US" altLang="zh-CN" sz="1600">
                  <a:solidFill>
                    <a:srgbClr val="0000FF"/>
                  </a:solidFill>
                  <a:latin typeface="宋体" panose="02010600030101010101" pitchFamily="2" charset="-122"/>
                  <a:cs typeface="Times New Roman" panose="02020603050405020304" pitchFamily="2" charset="0"/>
                </a:rPr>
                <a:t> </a:t>
              </a:r>
            </a:p>
            <a:p>
              <a:pPr algn="ctr" eaLnBrk="0" hangingPunct="0"/>
              <a:endParaRPr lang="en-US" altLang="zh-CN" sz="1600">
                <a:solidFill>
                  <a:srgbClr val="0000FF"/>
                </a:solidFill>
                <a:latin typeface="宋体" panose="02010600030101010101" pitchFamily="2" charset="-122"/>
                <a:ea typeface="Times New Roman" panose="02020603050405020304" pitchFamily="2" charset="0"/>
              </a:endParaRPr>
            </a:p>
          </p:txBody>
        </p:sp>
        <p:sp>
          <p:nvSpPr>
            <p:cNvPr id="9401" name="矩形 9400"/>
            <p:cNvSpPr/>
            <p:nvPr/>
          </p:nvSpPr>
          <p:spPr>
            <a:xfrm>
              <a:off x="3552" y="2010"/>
              <a:ext cx="334" cy="334"/>
            </a:xfrm>
            <a:prstGeom prst="rect">
              <a:avLst/>
            </a:prstGeom>
            <a:noFill/>
            <a:ln w="7" cap="flat" cmpd="sng">
              <a:solidFill>
                <a:srgbClr val="A0A0A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402" name="矩形 9401"/>
            <p:cNvSpPr/>
            <p:nvPr/>
          </p:nvSpPr>
          <p:spPr>
            <a:xfrm>
              <a:off x="3927" y="2010"/>
              <a:ext cx="251" cy="33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lstStyle/>
            <a:p>
              <a:pPr algn="ctr">
                <a:buClrTx/>
              </a:pPr>
              <a:r>
                <a:rPr lang="en-US" altLang="zh-CN" sz="1600">
                  <a:solidFill>
                    <a:srgbClr val="0000FF"/>
                  </a:solidFill>
                  <a:latin typeface="宋体" panose="02010600030101010101" pitchFamily="2" charset="-122"/>
                  <a:cs typeface="Times New Roman" panose="02020603050405020304" pitchFamily="2" charset="0"/>
                </a:rPr>
                <a:t> </a:t>
              </a:r>
            </a:p>
            <a:p>
              <a:pPr algn="ctr" eaLnBrk="0" hangingPunct="0"/>
              <a:endParaRPr lang="en-US" altLang="zh-CN" sz="1600">
                <a:solidFill>
                  <a:srgbClr val="0000FF"/>
                </a:solidFill>
                <a:latin typeface="宋体" panose="02010600030101010101" pitchFamily="2" charset="-122"/>
                <a:ea typeface="Times New Roman" panose="02020603050405020304" pitchFamily="2" charset="0"/>
              </a:endParaRPr>
            </a:p>
          </p:txBody>
        </p:sp>
        <p:sp>
          <p:nvSpPr>
            <p:cNvPr id="9403" name="矩形 9402"/>
            <p:cNvSpPr/>
            <p:nvPr/>
          </p:nvSpPr>
          <p:spPr>
            <a:xfrm>
              <a:off x="3886" y="2010"/>
              <a:ext cx="333" cy="334"/>
            </a:xfrm>
            <a:prstGeom prst="rect">
              <a:avLst/>
            </a:prstGeom>
            <a:noFill/>
            <a:ln w="7" cap="flat" cmpd="sng">
              <a:solidFill>
                <a:srgbClr val="A0A0A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404" name="矩形 9403"/>
            <p:cNvSpPr/>
            <p:nvPr/>
          </p:nvSpPr>
          <p:spPr>
            <a:xfrm>
              <a:off x="4260" y="2010"/>
              <a:ext cx="252" cy="334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algn="ctr">
                <a:buClrTx/>
              </a:pPr>
              <a:r>
                <a:rPr lang="en-US" altLang="zh-CN" sz="1600">
                  <a:solidFill>
                    <a:srgbClr val="0000FF"/>
                  </a:solidFill>
                  <a:latin typeface="宋体" panose="02010600030101010101" pitchFamily="2" charset="-122"/>
                  <a:cs typeface="Times New Roman" panose="02020603050405020304" pitchFamily="2" charset="0"/>
                </a:rPr>
                <a:t> </a:t>
              </a:r>
            </a:p>
            <a:p>
              <a:pPr algn="ctr" eaLnBrk="0" hangingPunct="0"/>
              <a:endParaRPr lang="en-US" altLang="zh-CN" sz="1600">
                <a:solidFill>
                  <a:srgbClr val="0000FF"/>
                </a:solidFill>
                <a:latin typeface="宋体" panose="02010600030101010101" pitchFamily="2" charset="-122"/>
                <a:ea typeface="Times New Roman" panose="02020603050405020304" pitchFamily="2" charset="0"/>
              </a:endParaRPr>
            </a:p>
          </p:txBody>
        </p:sp>
        <p:sp>
          <p:nvSpPr>
            <p:cNvPr id="9405" name="矩形 9404"/>
            <p:cNvSpPr/>
            <p:nvPr/>
          </p:nvSpPr>
          <p:spPr>
            <a:xfrm>
              <a:off x="4219" y="2010"/>
              <a:ext cx="334" cy="334"/>
            </a:xfrm>
            <a:prstGeom prst="rect">
              <a:avLst/>
            </a:prstGeom>
            <a:noFill/>
            <a:ln w="7" cap="flat" cmpd="sng">
              <a:solidFill>
                <a:srgbClr val="A0A0A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406" name="矩形 9405"/>
            <p:cNvSpPr/>
            <p:nvPr/>
          </p:nvSpPr>
          <p:spPr>
            <a:xfrm>
              <a:off x="4594" y="2010"/>
              <a:ext cx="251" cy="33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lstStyle/>
            <a:p>
              <a:pPr algn="ctr">
                <a:buClrTx/>
              </a:pPr>
              <a:r>
                <a:rPr lang="en-US" altLang="zh-CN" sz="1600">
                  <a:solidFill>
                    <a:srgbClr val="0000FF"/>
                  </a:solidFill>
                  <a:latin typeface="宋体" panose="02010600030101010101" pitchFamily="2" charset="-122"/>
                  <a:cs typeface="Times New Roman" panose="02020603050405020304" pitchFamily="2" charset="0"/>
                </a:rPr>
                <a:t> </a:t>
              </a:r>
            </a:p>
            <a:p>
              <a:pPr algn="ctr" eaLnBrk="0" hangingPunct="0"/>
              <a:endParaRPr lang="en-US" altLang="zh-CN" sz="1600">
                <a:solidFill>
                  <a:srgbClr val="0000FF"/>
                </a:solidFill>
                <a:latin typeface="宋体" panose="02010600030101010101" pitchFamily="2" charset="-122"/>
                <a:ea typeface="Times New Roman" panose="02020603050405020304" pitchFamily="2" charset="0"/>
              </a:endParaRPr>
            </a:p>
          </p:txBody>
        </p:sp>
        <p:sp>
          <p:nvSpPr>
            <p:cNvPr id="9407" name="矩形 9406"/>
            <p:cNvSpPr/>
            <p:nvPr/>
          </p:nvSpPr>
          <p:spPr>
            <a:xfrm>
              <a:off x="4553" y="2010"/>
              <a:ext cx="333" cy="334"/>
            </a:xfrm>
            <a:prstGeom prst="rect">
              <a:avLst/>
            </a:prstGeom>
            <a:noFill/>
            <a:ln w="7" cap="flat" cmpd="sng">
              <a:solidFill>
                <a:srgbClr val="A0A0A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408" name="矩形 9407"/>
            <p:cNvSpPr/>
            <p:nvPr/>
          </p:nvSpPr>
          <p:spPr>
            <a:xfrm>
              <a:off x="5" y="0"/>
              <a:ext cx="4884" cy="2347"/>
            </a:xfrm>
            <a:prstGeom prst="rect">
              <a:avLst/>
            </a:prstGeom>
            <a:noFill/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</p:spTree>
    <p:custDataLst>
      <p:tags r:id="rId1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图形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79765" y="224790"/>
            <a:ext cx="592455" cy="592455"/>
          </a:xfrm>
          <a:prstGeom prst="rect">
            <a:avLst/>
          </a:prstGeom>
        </p:spPr>
      </p:pic>
      <p:pic>
        <p:nvPicPr>
          <p:cNvPr id="10242" name="图片 10241" descr="W020140923584595578101[1]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6235" y="2362200"/>
            <a:ext cx="3600450" cy="32908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3" name="图片 10242" descr="W020140923584104335842[1]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36185" y="2363788"/>
            <a:ext cx="3743325" cy="32893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4" name="文本框 10243"/>
          <p:cNvSpPr txBox="1"/>
          <p:nvPr/>
        </p:nvSpPr>
        <p:spPr>
          <a:xfrm>
            <a:off x="4747260" y="1930400"/>
            <a:ext cx="4070350" cy="36512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>
                <a:latin typeface="Arial" panose="020B0604020202020204" charset="-76"/>
              </a:rPr>
              <a:t>绘制石蜡熔化时温度随时间变化的图象</a:t>
            </a:r>
          </a:p>
        </p:txBody>
      </p:sp>
      <p:sp>
        <p:nvSpPr>
          <p:cNvPr id="10245" name="文本框 10244"/>
          <p:cNvSpPr txBox="1"/>
          <p:nvPr/>
        </p:nvSpPr>
        <p:spPr>
          <a:xfrm>
            <a:off x="356235" y="1930400"/>
            <a:ext cx="4068763" cy="365125"/>
          </a:xfrm>
          <a:prstGeom prst="rect">
            <a:avLst/>
          </a:prstGeom>
          <a:noFill/>
          <a:ln w="9525">
            <a:noFill/>
          </a:ln>
        </p:spPr>
        <p:txBody>
          <a:bodyPr vert="horz" wrap="none" anchor="t">
            <a:spAutoFit/>
          </a:bodyPr>
          <a:lstStyle/>
          <a:p>
            <a:r>
              <a:rPr lang="zh-CN" altLang="en-US" dirty="0">
                <a:latin typeface="Arial" panose="020B0604020202020204" charset="-76"/>
              </a:rPr>
              <a:t>绘制碎冰熔化时温度随时间变化的图象</a:t>
            </a:r>
          </a:p>
        </p:txBody>
      </p:sp>
    </p:spTree>
    <p:custDataLst>
      <p:tags r:id="rId1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8" name="文本框 13317"/>
          <p:cNvSpPr txBox="1"/>
          <p:nvPr/>
        </p:nvSpPr>
        <p:spPr>
          <a:xfrm>
            <a:off x="251173" y="0"/>
            <a:ext cx="5761103" cy="722411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硫代硫酸钠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(</a:t>
            </a:r>
            <a:r>
              <a:rPr lang="zh-CN" altLang="en-US" sz="2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海波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)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熔化和凝固过程</a:t>
            </a:r>
            <a:r>
              <a:rPr lang="zh-CN" altLang="en-US" sz="4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：</a:t>
            </a:r>
          </a:p>
        </p:txBody>
      </p:sp>
      <p:sp>
        <p:nvSpPr>
          <p:cNvPr id="13320" name="文本框 13319"/>
          <p:cNvSpPr txBox="1"/>
          <p:nvPr/>
        </p:nvSpPr>
        <p:spPr>
          <a:xfrm>
            <a:off x="3203111" y="691357"/>
            <a:ext cx="4247458" cy="95410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800" b="1" dirty="0">
                <a:solidFill>
                  <a:srgbClr val="000000"/>
                </a:solidFill>
                <a:latin typeface="宋体" panose="02010600030101010101" pitchFamily="2" charset="-122"/>
              </a:rPr>
              <a:t>继续吸收热量，温度保持不变。</a:t>
            </a:r>
          </a:p>
        </p:txBody>
      </p:sp>
      <p:sp>
        <p:nvSpPr>
          <p:cNvPr id="13321" name="文本框 13320"/>
          <p:cNvSpPr txBox="1"/>
          <p:nvPr/>
        </p:nvSpPr>
        <p:spPr>
          <a:xfrm>
            <a:off x="179787" y="691357"/>
            <a:ext cx="2879230" cy="53445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800" b="1" dirty="0">
                <a:solidFill>
                  <a:srgbClr val="000000"/>
                </a:solidFill>
                <a:latin typeface="宋体" panose="02010600030101010101" pitchFamily="2" charset="-122"/>
              </a:rPr>
              <a:t>晶体熔化特点：</a:t>
            </a:r>
          </a:p>
        </p:txBody>
      </p:sp>
    </p:spTree>
    <p:controls>
      <p:control spid="1026" name="ShockwaveFlash1" r:id="rId2" imgW="8857143" imgH="5274795"/>
    </p:controls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8" grpId="0"/>
      <p:bldP spid="13320" grpId="0"/>
      <p:bldP spid="1332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15"/>
  <p:tag name="KSO_WM_TAG_VERSION" val="1.0"/>
  <p:tag name="KSO_WM_SLIDE_ID" val="custom596_12"/>
  <p:tag name="KSO_WM_SLIDE_INDEX" val="12"/>
  <p:tag name="KSO_WM_SLIDE_ITEM_CNT" val="2"/>
  <p:tag name="KSO_WM_SLIDE_LAYOUT" val="a_b_e"/>
  <p:tag name="KSO_WM_SLIDE_LAYOUT_CNT" val="1_1_1"/>
  <p:tag name="KSO_WM_SLIDE_TYPE" val="sectionTitle"/>
  <p:tag name="KSO_WM_BEAUTIFY_FLAG" val="#wm#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5、9、12、18、23、25、26、27、29"/>
  <p:tag name="KSO_WM_TEMPLATE_CATEGORY" val="custom"/>
  <p:tag name="KSO_WM_TEMPLATE_INDEX" val="215"/>
  <p:tag name="KSO_WM_TAG_VERSION" val="1.0"/>
  <p:tag name="KSO_WM_SLIDE_ID" val="custom596_1"/>
  <p:tag name="KSO_WM_SLIDE_INDEX" val="1"/>
  <p:tag name="KSO_WM_SLIDE_ITEM_CNT" val="2"/>
  <p:tag name="KSO_WM_SLIDE_LAYOUT" val="a_b"/>
  <p:tag name="KSO_WM_SLIDE_LAYOUT_CNT" val="1_1"/>
  <p:tag name="KSO_WM_SLIDE_TYPE" val="title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5、9、12、18、23、25、26、27、29"/>
  <p:tag name="KSO_WM_TEMPLATE_CATEGORY" val="custom"/>
  <p:tag name="KSO_WM_TEMPLATE_INDEX" val="215"/>
  <p:tag name="KSO_WM_TAG_VERSION" val="1.0"/>
  <p:tag name="KSO_WM_SLIDE_ID" val="custom596_1"/>
  <p:tag name="KSO_WM_SLIDE_INDEX" val="1"/>
  <p:tag name="KSO_WM_SLIDE_ITEM_CNT" val="2"/>
  <p:tag name="KSO_WM_SLIDE_LAYOUT" val="a_b"/>
  <p:tag name="KSO_WM_SLIDE_LAYOUT_CNT" val="1_1"/>
  <p:tag name="KSO_WM_SLIDE_TYPE" val="title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5、9、12、18、23、25、26、27、29"/>
  <p:tag name="KSO_WM_TEMPLATE_CATEGORY" val="custom"/>
  <p:tag name="KSO_WM_TEMPLATE_INDEX" val="215"/>
  <p:tag name="KSO_WM_TAG_VERSION" val="1.0"/>
  <p:tag name="KSO_WM_SLIDE_ID" val="custom596_1"/>
  <p:tag name="KSO_WM_SLIDE_INDEX" val="1"/>
  <p:tag name="KSO_WM_SLIDE_ITEM_CNT" val="2"/>
  <p:tag name="KSO_WM_SLIDE_LAYOUT" val="a_b"/>
  <p:tag name="KSO_WM_SLIDE_LAYOUT_CNT" val="1_1"/>
  <p:tag name="KSO_WM_SLIDE_TYPE" val="title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5、9、12、18、23、25、26、27、29"/>
  <p:tag name="KSO_WM_TEMPLATE_CATEGORY" val="custom"/>
  <p:tag name="KSO_WM_TEMPLATE_INDEX" val="215"/>
  <p:tag name="KSO_WM_TAG_VERSION" val="1.0"/>
  <p:tag name="KSO_WM_SLIDE_ID" val="custom596_1"/>
  <p:tag name="KSO_WM_SLIDE_INDEX" val="1"/>
  <p:tag name="KSO_WM_SLIDE_ITEM_CNT" val="2"/>
  <p:tag name="KSO_WM_SLIDE_LAYOUT" val="a_b"/>
  <p:tag name="KSO_WM_SLIDE_LAYOUT_CNT" val="1_1"/>
  <p:tag name="KSO_WM_SLIDE_TYPE" val="title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5、9、12、18、23、25、26、27、29"/>
  <p:tag name="KSO_WM_TEMPLATE_CATEGORY" val="custom"/>
  <p:tag name="KSO_WM_TEMPLATE_INDEX" val="215"/>
  <p:tag name="KSO_WM_TAG_VERSION" val="1.0"/>
  <p:tag name="KSO_WM_SLIDE_ID" val="custom596_1"/>
  <p:tag name="KSO_WM_SLIDE_INDEX" val="1"/>
  <p:tag name="KSO_WM_SLIDE_ITEM_CNT" val="2"/>
  <p:tag name="KSO_WM_SLIDE_LAYOUT" val="a_b"/>
  <p:tag name="KSO_WM_SLIDE_LAYOUT_CNT" val="1_1"/>
  <p:tag name="KSO_WM_SLIDE_TYPE" val="title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5、9、12、18、23、25、26、27、29"/>
  <p:tag name="KSO_WM_TEMPLATE_CATEGORY" val="custom"/>
  <p:tag name="KSO_WM_TEMPLATE_INDEX" val="215"/>
  <p:tag name="KSO_WM_TAG_VERSION" val="1.0"/>
  <p:tag name="KSO_WM_SLIDE_ID" val="custom596_1"/>
  <p:tag name="KSO_WM_SLIDE_INDEX" val="1"/>
  <p:tag name="KSO_WM_SLIDE_ITEM_CNT" val="2"/>
  <p:tag name="KSO_WM_SLIDE_LAYOUT" val="a_b"/>
  <p:tag name="KSO_WM_SLIDE_LAYOUT_CNT" val="1_1"/>
  <p:tag name="KSO_WM_SLIDE_TYPE" val="title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5、9、12、18、23、25、26、27、29"/>
  <p:tag name="KSO_WM_TEMPLATE_CATEGORY" val="custom"/>
  <p:tag name="KSO_WM_TEMPLATE_INDEX" val="215"/>
  <p:tag name="KSO_WM_TAG_VERSION" val="1.0"/>
  <p:tag name="KSO_WM_SLIDE_ID" val="custom596_1"/>
  <p:tag name="KSO_WM_SLIDE_INDEX" val="1"/>
  <p:tag name="KSO_WM_SLIDE_ITEM_CNT" val="2"/>
  <p:tag name="KSO_WM_SLIDE_LAYOUT" val="a_b"/>
  <p:tag name="KSO_WM_SLIDE_LAYOUT_CNT" val="1_1"/>
  <p:tag name="KSO_WM_SLIDE_TYPE" val="title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5、9、12、18、23、25、26、27、29"/>
  <p:tag name="KSO_WM_TEMPLATE_CATEGORY" val="custom"/>
  <p:tag name="KSO_WM_TEMPLATE_INDEX" val="215"/>
  <p:tag name="KSO_WM_TAG_VERSION" val="1.0"/>
  <p:tag name="KSO_WM_SLIDE_ID" val="custom596_1"/>
  <p:tag name="KSO_WM_SLIDE_INDEX" val="1"/>
  <p:tag name="KSO_WM_SLIDE_ITEM_CNT" val="2"/>
  <p:tag name="KSO_WM_SLIDE_LAYOUT" val="a_b"/>
  <p:tag name="KSO_WM_SLIDE_LAYOUT_CNT" val="1_1"/>
  <p:tag name="KSO_WM_SLIDE_TYPE" val="title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1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596"/>
  <p:tag name="KSO_WM_UNIT_TYPE" val="b"/>
  <p:tag name="KSO_WM_UNIT_INDEX" val="1"/>
  <p:tag name="KSO_WM_UNIT_ID" val="custom596_1*b*1"/>
  <p:tag name="KSO_WM_UNIT_CLEAR" val="1"/>
  <p:tag name="KSO_WM_UNIT_LAYERLEVEL" val="1"/>
  <p:tag name="KSO_WM_UNIT_VALUE" val="66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596"/>
  <p:tag name="KSO_WM_UNIT_TYPE" val="a"/>
  <p:tag name="KSO_WM_UNIT_INDEX" val="1"/>
  <p:tag name="KSO_WM_UNIT_ID" val="custom596_12*a*1"/>
  <p:tag name="KSO_WM_UNIT_CLEAR" val="1"/>
  <p:tag name="KSO_WM_UNIT_LAYERLEVEL" val="1"/>
  <p:tag name="KSO_WM_UNIT_VALUE" val="13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1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596"/>
  <p:tag name="KSO_WM_UNIT_TYPE" val="b"/>
  <p:tag name="KSO_WM_UNIT_INDEX" val="1"/>
  <p:tag name="KSO_WM_UNIT_ID" val="custom596_1*b*1"/>
  <p:tag name="KSO_WM_UNIT_CLEAR" val="1"/>
  <p:tag name="KSO_WM_UNIT_LAYERLEVEL" val="1"/>
  <p:tag name="KSO_WM_UNIT_VALUE" val="66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15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15"/>
  <p:tag name="KSO_WM_TAG_VERSION" val="1.0"/>
  <p:tag name="KSO_WM_SLIDE_ID" val="custom596_6"/>
  <p:tag name="KSO_WM_SLIDE_INDEX" val="6"/>
  <p:tag name="KSO_WM_SLIDE_ITEM_CNT" val="1"/>
  <p:tag name="KSO_WM_SLIDE_LAYOUT" val="a_l"/>
  <p:tag name="KSO_WM_SLIDE_LAYOUT_CNT" val="1_1"/>
  <p:tag name="KSO_WM_SLIDE_TYPE" val="contents"/>
  <p:tag name="KSO_WM_BEAUTIFY_FLAG" val="#wm#"/>
  <p:tag name="KSO_WM_DIAGRAM_GROUP_CODE" val="l1-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596"/>
  <p:tag name="KSO_WM_UNIT_TYPE" val="l_h_f"/>
  <p:tag name="KSO_WM_UNIT_INDEX" val="1_1_1"/>
  <p:tag name="KSO_WM_UNIT_ID" val="custom596_6*l_h_f*1_1_1"/>
  <p:tag name="KSO_WM_UNIT_CLEAR" val="1"/>
  <p:tag name="KSO_WM_UNIT_LAYERLEVEL" val="1_1_1"/>
  <p:tag name="KSO_WM_UNIT_VALUE" val="36"/>
  <p:tag name="KSO_WM_UNIT_HIGHLIGHT" val="0"/>
  <p:tag name="KSO_WM_UNIT_COMPATIBLE" val="0"/>
  <p:tag name="KSO_WM_UNIT_PRESET_TEXT_INDEX" val="3"/>
  <p:tag name="KSO_WM_UNIT_PRESET_TEXT_LEN" val="17"/>
  <p:tag name="KSO_WM_DIAGRAM_GROUP_CODE" val="l1-1"/>
  <p:tag name="KSO_WM_UNIT_TEXT_FILL_FORE_SCHEMECOLOR_INDEX" val="13"/>
  <p:tag name="KSO_WM_UNIT_TEXT_FILL_TYPE" val="1"/>
  <p:tag name="KSO_WM_UNIT_USESOURCEFORMAT_APPLY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5142203"/>
  <p:tag name="MH_LIBRARY" val="GRAPHIC"/>
  <p:tag name="MH_ORDER" val="图片 6"/>
  <p:tag name="KSO_WM_TAG_VERSION" val="1.0"/>
  <p:tag name="KSO_WM_BEAUTIFY_FLAG" val="#wm#"/>
  <p:tag name="KSO_WM_UNIT_TYPE" val="i"/>
  <p:tag name="KSO_WM_UNIT_ID" val="258*i*0"/>
  <p:tag name="KSO_WM_TEMPLATE_CATEGORY" val="custom"/>
  <p:tag name="KSO_WM_TEMPLATE_INDEX" val="1601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5、9、12、18、23、25、26、27、29"/>
  <p:tag name="KSO_WM_TEMPLATE_CATEGORY" val="custom"/>
  <p:tag name="KSO_WM_TEMPLATE_INDEX" val="215"/>
  <p:tag name="KSO_WM_TAG_VERSION" val="1.0"/>
  <p:tag name="KSO_WM_SLIDE_ID" val="custom596_1"/>
  <p:tag name="KSO_WM_SLIDE_INDEX" val="1"/>
  <p:tag name="KSO_WM_SLIDE_ITEM_CNT" val="2"/>
  <p:tag name="KSO_WM_SLIDE_LAYOUT" val="a_b"/>
  <p:tag name="KSO_WM_SLIDE_LAYOUT_CNT" val="1_1"/>
  <p:tag name="KSO_WM_SLIDE_TYPE" val="title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596"/>
  <p:tag name="KSO_WM_UNIT_TYPE" val="b"/>
  <p:tag name="KSO_WM_UNIT_INDEX" val="1"/>
  <p:tag name="KSO_WM_UNIT_ID" val="custom596_1*b*1"/>
  <p:tag name="KSO_WM_UNIT_CLEAR" val="1"/>
  <p:tag name="KSO_WM_UNIT_LAYERLEVEL" val="1"/>
  <p:tag name="KSO_WM_UNIT_VALUE" val="66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1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596"/>
  <p:tag name="KSO_WM_UNIT_TYPE" val="b"/>
  <p:tag name="KSO_WM_UNIT_INDEX" val="1"/>
  <p:tag name="KSO_WM_UNIT_ID" val="custom596_1*b*1"/>
  <p:tag name="KSO_WM_UNIT_CLEAR" val="1"/>
  <p:tag name="KSO_WM_UNIT_LAYERLEVEL" val="1"/>
  <p:tag name="KSO_WM_UNIT_VALUE" val="66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5、9、12、18、23、25、26、27、29"/>
  <p:tag name="KSO_WM_TEMPLATE_CATEGORY" val="custom"/>
  <p:tag name="KSO_WM_TEMPLATE_INDEX" val="215"/>
  <p:tag name="KSO_WM_TAG_VERSION" val="1.0"/>
  <p:tag name="KSO_WM_SLIDE_ID" val="custom596_1"/>
  <p:tag name="KSO_WM_SLIDE_INDEX" val="1"/>
  <p:tag name="KSO_WM_SLIDE_ITEM_CNT" val="2"/>
  <p:tag name="KSO_WM_SLIDE_LAYOUT" val="a_b"/>
  <p:tag name="KSO_WM_SLIDE_LAYOUT_CNT" val="1_1"/>
  <p:tag name="KSO_WM_SLIDE_TYPE" val="title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5、9、12、18、23、25、26、27、29"/>
  <p:tag name="KSO_WM_TEMPLATE_CATEGORY" val="custom"/>
  <p:tag name="KSO_WM_TEMPLATE_INDEX" val="215"/>
  <p:tag name="KSO_WM_TAG_VERSION" val="1.0"/>
  <p:tag name="KSO_WM_SLIDE_ID" val="custom596_1"/>
  <p:tag name="KSO_WM_SLIDE_INDEX" val="1"/>
  <p:tag name="KSO_WM_SLIDE_ITEM_CNT" val="2"/>
  <p:tag name="KSO_WM_SLIDE_LAYOUT" val="a_b"/>
  <p:tag name="KSO_WM_SLIDE_LAYOUT_CNT" val="1_1"/>
  <p:tag name="KSO_WM_SLIDE_TYPE" val="title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5、9、12、18、23、25、26、27、29"/>
  <p:tag name="KSO_WM_TEMPLATE_CATEGORY" val="custom"/>
  <p:tag name="KSO_WM_TEMPLATE_INDEX" val="215"/>
  <p:tag name="KSO_WM_TAG_VERSION" val="1.0"/>
  <p:tag name="KSO_WM_SLIDE_ID" val="custom596_1"/>
  <p:tag name="KSO_WM_SLIDE_INDEX" val="1"/>
  <p:tag name="KSO_WM_SLIDE_ITEM_CNT" val="2"/>
  <p:tag name="KSO_WM_SLIDE_LAYOUT" val="a_b"/>
  <p:tag name="KSO_WM_SLIDE_LAYOUT_CNT" val="1_1"/>
  <p:tag name="KSO_WM_SLIDE_TYPE" val="title"/>
  <p:tag name="KSO_WM_BEAUTIFY_FLAG" val="#wm#"/>
</p:tagLst>
</file>

<file path=ppt/theme/theme1.xml><?xml version="1.0" encoding="utf-8"?>
<a:theme xmlns:a="http://schemas.openxmlformats.org/drawingml/2006/main" name="Office 主题">
  <a:themeElements>
    <a:clrScheme name="21515">
      <a:dk1>
        <a:srgbClr val="5F5F5F"/>
      </a:dk1>
      <a:lt1>
        <a:srgbClr val="FFFFFF"/>
      </a:lt1>
      <a:dk2>
        <a:srgbClr val="4D4D4D"/>
      </a:dk2>
      <a:lt2>
        <a:srgbClr val="FFFFFF"/>
      </a:lt2>
      <a:accent1>
        <a:srgbClr val="47B6E7"/>
      </a:accent1>
      <a:accent2>
        <a:srgbClr val="628EE3"/>
      </a:accent2>
      <a:accent3>
        <a:srgbClr val="2BC3B5"/>
      </a:accent3>
      <a:accent4>
        <a:srgbClr val="92D050"/>
      </a:accent4>
      <a:accent5>
        <a:srgbClr val="CEB9A3"/>
      </a:accent5>
      <a:accent6>
        <a:srgbClr val="FFC000"/>
      </a:accent6>
      <a:hlink>
        <a:srgbClr val="00B0F0"/>
      </a:hlink>
      <a:folHlink>
        <a:srgbClr val="AFB2B4"/>
      </a:folHlink>
    </a:clrScheme>
    <a:fontScheme name="自定义 2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1247</Words>
  <Application>Microsoft Office PowerPoint</Application>
  <PresentationFormat>全屏显示(4:3)</PresentationFormat>
  <Paragraphs>305</Paragraphs>
  <Slides>24</Slides>
  <Notes>14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25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cp:lastModifiedBy>Administrator</cp:lastModifiedBy>
  <cp:revision>73</cp:revision>
  <dcterms:created xsi:type="dcterms:W3CDTF">2015-11-16T05:18:00Z</dcterms:created>
  <dcterms:modified xsi:type="dcterms:W3CDTF">2018-08-01T02:12:00Z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2052-10.1.0.7224</vt:lpwstr>
  </property>
</Properties>
</file>