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336" r:id="rId4"/>
    <p:sldId id="288" r:id="rId5"/>
    <p:sldId id="322" r:id="rId6"/>
    <p:sldId id="323" r:id="rId7"/>
    <p:sldId id="324" r:id="rId8"/>
    <p:sldId id="372" r:id="rId9"/>
    <p:sldId id="292" r:id="rId10"/>
    <p:sldId id="373" r:id="rId11"/>
    <p:sldId id="356" r:id="rId12"/>
    <p:sldId id="312" r:id="rId13"/>
    <p:sldId id="355" r:id="rId14"/>
    <p:sldId id="298" r:id="rId15"/>
    <p:sldId id="325" r:id="rId16"/>
    <p:sldId id="305" r:id="rId17"/>
    <p:sldId id="306" r:id="rId18"/>
    <p:sldId id="339" r:id="rId19"/>
    <p:sldId id="289" r:id="rId20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9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sp>
        <p:nvSpPr>
          <p:cNvPr id="7" name="Shape 108"/>
          <p:cNvSpPr/>
          <p:nvPr userDrawn="1"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254323" y="2404526"/>
            <a:ext cx="236410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第二章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99668" y="1086225"/>
            <a:ext cx="4697493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苏科版  物理</a:t>
            </a:r>
            <a:r>
              <a:rPr lang="zh-CN" altLang="en-US" sz="24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602389" y="3204416"/>
            <a:ext cx="3314248" cy="76944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熔化和凝固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601" y="764896"/>
            <a:ext cx="3592864" cy="3590101"/>
          </a:xfrm>
          <a:prstGeom prst="rect">
            <a:avLst/>
          </a:prstGeom>
        </p:spPr>
      </p:pic>
    </p:spTree>
  </p:cSld>
  <p:clrMapOvr>
    <a:masterClrMapping/>
  </p:clrMapOvr>
  <p:transition spd="med" advClick="0" advTm="2000"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349440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二、晶体与非晶体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55" y="768350"/>
            <a:ext cx="2531745" cy="25260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2980" y="768350"/>
            <a:ext cx="2526030" cy="25260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9055" y="768350"/>
            <a:ext cx="2526030" cy="25260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2130" y="3288665"/>
            <a:ext cx="25730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475990" y="3288665"/>
            <a:ext cx="25730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水晶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409055" y="3369310"/>
            <a:ext cx="25730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石英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6120" y="3891280"/>
            <a:ext cx="593280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常见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晶体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：冰，海波，金属，食盐，石墨等</a:t>
            </a:r>
          </a:p>
        </p:txBody>
      </p:sp>
    </p:spTree>
  </p:cSld>
  <p:clrMapOvr>
    <a:masterClrMapping/>
  </p:clrMapOvr>
  <p:transition spd="slow" advClick="0" advTm="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2474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二、晶体与非晶体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25" y="789305"/>
            <a:ext cx="3049270" cy="2041525"/>
          </a:xfrm>
          <a:prstGeom prst="rect">
            <a:avLst/>
          </a:prstGeom>
        </p:spPr>
      </p:pic>
      <p:pic>
        <p:nvPicPr>
          <p:cNvPr id="12" name="图片 4"/>
          <p:cNvPicPr>
            <a:picLocks noChangeAspect="1"/>
          </p:cNvPicPr>
          <p:nvPr/>
        </p:nvPicPr>
        <p:blipFill>
          <a:blip r:embed="rId4"/>
          <a:srcRect l="3944" t="1704" r="3328" b="3596"/>
          <a:stretch>
            <a:fillRect/>
          </a:stretch>
        </p:blipFill>
        <p:spPr>
          <a:xfrm>
            <a:off x="3750310" y="789305"/>
            <a:ext cx="2299970" cy="204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"/>
          <p:cNvPicPr>
            <a:picLocks noChangeAspect="1"/>
          </p:cNvPicPr>
          <p:nvPr/>
        </p:nvPicPr>
        <p:blipFill>
          <a:blip r:embed="rId5"/>
          <a:srcRect l="1038" t="4042"/>
          <a:stretch>
            <a:fillRect/>
          </a:stretch>
        </p:blipFill>
        <p:spPr>
          <a:xfrm>
            <a:off x="6431915" y="903605"/>
            <a:ext cx="1869440" cy="1812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59105" y="2813685"/>
            <a:ext cx="30480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玻璃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73805" y="2813685"/>
            <a:ext cx="229489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松香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81750" y="2709545"/>
            <a:ext cx="193484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石蜡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99795" y="3625215"/>
            <a:ext cx="69640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非晶体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：玻璃，松香，石蜡，沥青，塑料</a:t>
            </a:r>
          </a:p>
        </p:txBody>
      </p:sp>
    </p:spTree>
  </p:cSld>
  <p:clrMapOvr>
    <a:masterClrMapping/>
  </p:clrMapOvr>
  <p:transition spd="slow" advClick="0" advTm="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2474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二、晶体与非晶体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18433" name="Group 8"/>
          <p:cNvGrpSpPr/>
          <p:nvPr/>
        </p:nvGrpSpPr>
        <p:grpSpPr>
          <a:xfrm>
            <a:off x="431483" y="1955165"/>
            <a:ext cx="8280400" cy="3149600"/>
            <a:chOff x="295" y="2716"/>
            <a:chExt cx="5216" cy="1984"/>
          </a:xfrm>
        </p:grpSpPr>
        <p:sp>
          <p:nvSpPr>
            <p:cNvPr id="18434" name="Rectangle 9"/>
            <p:cNvSpPr/>
            <p:nvPr/>
          </p:nvSpPr>
          <p:spPr>
            <a:xfrm>
              <a:off x="4641" y="4417"/>
              <a:ext cx="870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-259</a:t>
              </a:r>
            </a:p>
          </p:txBody>
        </p:sp>
        <p:sp>
          <p:nvSpPr>
            <p:cNvPr id="18435" name="Rectangle 10"/>
            <p:cNvSpPr/>
            <p:nvPr/>
          </p:nvSpPr>
          <p:spPr>
            <a:xfrm>
              <a:off x="3773" y="4417"/>
              <a:ext cx="868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固态氢</a:t>
              </a:r>
            </a:p>
          </p:txBody>
        </p:sp>
        <p:sp>
          <p:nvSpPr>
            <p:cNvPr id="18436" name="Rectangle 11"/>
            <p:cNvSpPr/>
            <p:nvPr/>
          </p:nvSpPr>
          <p:spPr>
            <a:xfrm>
              <a:off x="3061" y="4417"/>
              <a:ext cx="712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48</a:t>
              </a:r>
            </a:p>
          </p:txBody>
        </p:sp>
        <p:sp>
          <p:nvSpPr>
            <p:cNvPr id="18437" name="Rectangle 12"/>
            <p:cNvSpPr/>
            <p:nvPr/>
          </p:nvSpPr>
          <p:spPr>
            <a:xfrm>
              <a:off x="2110" y="4417"/>
              <a:ext cx="951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硫代硫酸钠</a:t>
              </a:r>
            </a:p>
          </p:txBody>
        </p:sp>
        <p:sp>
          <p:nvSpPr>
            <p:cNvPr id="18438" name="Rectangle 13"/>
            <p:cNvSpPr/>
            <p:nvPr/>
          </p:nvSpPr>
          <p:spPr>
            <a:xfrm>
              <a:off x="1165" y="4417"/>
              <a:ext cx="945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1083</a:t>
              </a:r>
            </a:p>
          </p:txBody>
        </p:sp>
        <p:sp>
          <p:nvSpPr>
            <p:cNvPr id="18439" name="Rectangle 14"/>
            <p:cNvSpPr/>
            <p:nvPr/>
          </p:nvSpPr>
          <p:spPr>
            <a:xfrm>
              <a:off x="295" y="4417"/>
              <a:ext cx="870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铜</a:t>
              </a:r>
            </a:p>
          </p:txBody>
        </p:sp>
        <p:sp>
          <p:nvSpPr>
            <p:cNvPr id="18440" name="Rectangle 15"/>
            <p:cNvSpPr/>
            <p:nvPr/>
          </p:nvSpPr>
          <p:spPr>
            <a:xfrm>
              <a:off x="4641" y="4133"/>
              <a:ext cx="870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-218</a:t>
              </a:r>
            </a:p>
          </p:txBody>
        </p:sp>
        <p:sp>
          <p:nvSpPr>
            <p:cNvPr id="18441" name="Rectangle 16"/>
            <p:cNvSpPr/>
            <p:nvPr/>
          </p:nvSpPr>
          <p:spPr>
            <a:xfrm>
              <a:off x="3773" y="4133"/>
              <a:ext cx="868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固态氧</a:t>
              </a:r>
            </a:p>
          </p:txBody>
        </p:sp>
        <p:sp>
          <p:nvSpPr>
            <p:cNvPr id="18442" name="Rectangle 17"/>
            <p:cNvSpPr/>
            <p:nvPr/>
          </p:nvSpPr>
          <p:spPr>
            <a:xfrm>
              <a:off x="3061" y="4133"/>
              <a:ext cx="712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232</a:t>
              </a:r>
            </a:p>
          </p:txBody>
        </p:sp>
        <p:sp>
          <p:nvSpPr>
            <p:cNvPr id="18443" name="Rectangle 18"/>
            <p:cNvSpPr/>
            <p:nvPr/>
          </p:nvSpPr>
          <p:spPr>
            <a:xfrm>
              <a:off x="2110" y="4133"/>
              <a:ext cx="951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锡</a:t>
              </a:r>
            </a:p>
          </p:txBody>
        </p:sp>
        <p:sp>
          <p:nvSpPr>
            <p:cNvPr id="18444" name="Rectangle 19"/>
            <p:cNvSpPr/>
            <p:nvPr/>
          </p:nvSpPr>
          <p:spPr>
            <a:xfrm>
              <a:off x="1165" y="4133"/>
              <a:ext cx="945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1200</a:t>
              </a: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左右</a:t>
              </a:r>
            </a:p>
          </p:txBody>
        </p:sp>
        <p:sp>
          <p:nvSpPr>
            <p:cNvPr id="18445" name="Rectangle 20"/>
            <p:cNvSpPr/>
            <p:nvPr/>
          </p:nvSpPr>
          <p:spPr>
            <a:xfrm>
              <a:off x="295" y="4133"/>
              <a:ext cx="870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各种铸铁</a:t>
              </a:r>
            </a:p>
          </p:txBody>
        </p:sp>
        <p:sp>
          <p:nvSpPr>
            <p:cNvPr id="18446" name="Rectangle 21"/>
            <p:cNvSpPr/>
            <p:nvPr/>
          </p:nvSpPr>
          <p:spPr>
            <a:xfrm>
              <a:off x="4641" y="3850"/>
              <a:ext cx="870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-210</a:t>
              </a:r>
            </a:p>
          </p:txBody>
        </p:sp>
        <p:sp>
          <p:nvSpPr>
            <p:cNvPr id="18447" name="Rectangle 22"/>
            <p:cNvSpPr/>
            <p:nvPr/>
          </p:nvSpPr>
          <p:spPr>
            <a:xfrm>
              <a:off x="3773" y="3850"/>
              <a:ext cx="868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固态氮</a:t>
              </a:r>
            </a:p>
          </p:txBody>
        </p:sp>
        <p:sp>
          <p:nvSpPr>
            <p:cNvPr id="18448" name="Rectangle 23"/>
            <p:cNvSpPr/>
            <p:nvPr/>
          </p:nvSpPr>
          <p:spPr>
            <a:xfrm>
              <a:off x="3061" y="3850"/>
              <a:ext cx="712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327</a:t>
              </a:r>
            </a:p>
          </p:txBody>
        </p:sp>
        <p:sp>
          <p:nvSpPr>
            <p:cNvPr id="18449" name="Rectangle 24"/>
            <p:cNvSpPr/>
            <p:nvPr/>
          </p:nvSpPr>
          <p:spPr>
            <a:xfrm>
              <a:off x="2110" y="3850"/>
              <a:ext cx="951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铅</a:t>
              </a:r>
            </a:p>
          </p:txBody>
        </p:sp>
        <p:sp>
          <p:nvSpPr>
            <p:cNvPr id="18450" name="Rectangle 25"/>
            <p:cNvSpPr/>
            <p:nvPr/>
          </p:nvSpPr>
          <p:spPr>
            <a:xfrm>
              <a:off x="1165" y="3850"/>
              <a:ext cx="945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1300-1400</a:t>
              </a:r>
            </a:p>
          </p:txBody>
        </p:sp>
        <p:sp>
          <p:nvSpPr>
            <p:cNvPr id="18451" name="Rectangle 26"/>
            <p:cNvSpPr/>
            <p:nvPr/>
          </p:nvSpPr>
          <p:spPr>
            <a:xfrm>
              <a:off x="295" y="3850"/>
              <a:ext cx="870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各种钢</a:t>
              </a:r>
            </a:p>
          </p:txBody>
        </p:sp>
        <p:sp>
          <p:nvSpPr>
            <p:cNvPr id="18452" name="Rectangle 27"/>
            <p:cNvSpPr/>
            <p:nvPr/>
          </p:nvSpPr>
          <p:spPr>
            <a:xfrm>
              <a:off x="4641" y="3566"/>
              <a:ext cx="870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-117</a:t>
              </a:r>
            </a:p>
          </p:txBody>
        </p:sp>
        <p:sp>
          <p:nvSpPr>
            <p:cNvPr id="18453" name="Rectangle 28"/>
            <p:cNvSpPr/>
            <p:nvPr/>
          </p:nvSpPr>
          <p:spPr>
            <a:xfrm>
              <a:off x="3773" y="3566"/>
              <a:ext cx="868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固态酒精</a:t>
              </a:r>
            </a:p>
          </p:txBody>
        </p:sp>
        <p:sp>
          <p:nvSpPr>
            <p:cNvPr id="18454" name="Rectangle 29"/>
            <p:cNvSpPr/>
            <p:nvPr/>
          </p:nvSpPr>
          <p:spPr>
            <a:xfrm>
              <a:off x="3061" y="3566"/>
              <a:ext cx="712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660</a:t>
              </a:r>
            </a:p>
          </p:txBody>
        </p:sp>
        <p:sp>
          <p:nvSpPr>
            <p:cNvPr id="18455" name="Rectangle 30"/>
            <p:cNvSpPr/>
            <p:nvPr/>
          </p:nvSpPr>
          <p:spPr>
            <a:xfrm>
              <a:off x="2110" y="3566"/>
              <a:ext cx="951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铝</a:t>
              </a:r>
            </a:p>
          </p:txBody>
        </p:sp>
        <p:sp>
          <p:nvSpPr>
            <p:cNvPr id="18456" name="Rectangle 31"/>
            <p:cNvSpPr/>
            <p:nvPr/>
          </p:nvSpPr>
          <p:spPr>
            <a:xfrm>
              <a:off x="1165" y="3566"/>
              <a:ext cx="945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1535</a:t>
              </a:r>
            </a:p>
          </p:txBody>
        </p:sp>
        <p:sp>
          <p:nvSpPr>
            <p:cNvPr id="18457" name="Rectangle 32"/>
            <p:cNvSpPr/>
            <p:nvPr/>
          </p:nvSpPr>
          <p:spPr>
            <a:xfrm>
              <a:off x="295" y="3566"/>
              <a:ext cx="870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纯铁</a:t>
              </a:r>
            </a:p>
          </p:txBody>
        </p:sp>
        <p:sp>
          <p:nvSpPr>
            <p:cNvPr id="18458" name="Rectangle 33"/>
            <p:cNvSpPr/>
            <p:nvPr/>
          </p:nvSpPr>
          <p:spPr>
            <a:xfrm>
              <a:off x="4641" y="3283"/>
              <a:ext cx="870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-39</a:t>
              </a:r>
            </a:p>
          </p:txBody>
        </p:sp>
        <p:sp>
          <p:nvSpPr>
            <p:cNvPr id="18459" name="Rectangle 34"/>
            <p:cNvSpPr/>
            <p:nvPr/>
          </p:nvSpPr>
          <p:spPr>
            <a:xfrm>
              <a:off x="3773" y="3283"/>
              <a:ext cx="868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固态水银</a:t>
              </a:r>
            </a:p>
          </p:txBody>
        </p:sp>
        <p:sp>
          <p:nvSpPr>
            <p:cNvPr id="18460" name="Rectangle 35"/>
            <p:cNvSpPr/>
            <p:nvPr/>
          </p:nvSpPr>
          <p:spPr>
            <a:xfrm>
              <a:off x="3061" y="3283"/>
              <a:ext cx="712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962</a:t>
              </a:r>
            </a:p>
          </p:txBody>
        </p:sp>
        <p:sp>
          <p:nvSpPr>
            <p:cNvPr id="18461" name="Rectangle 36"/>
            <p:cNvSpPr/>
            <p:nvPr/>
          </p:nvSpPr>
          <p:spPr>
            <a:xfrm>
              <a:off x="2110" y="3283"/>
              <a:ext cx="951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银</a:t>
              </a:r>
            </a:p>
          </p:txBody>
        </p:sp>
        <p:sp>
          <p:nvSpPr>
            <p:cNvPr id="18462" name="Rectangle 37"/>
            <p:cNvSpPr/>
            <p:nvPr/>
          </p:nvSpPr>
          <p:spPr>
            <a:xfrm>
              <a:off x="1165" y="3311"/>
              <a:ext cx="945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3410</a:t>
              </a:r>
            </a:p>
          </p:txBody>
        </p:sp>
        <p:sp>
          <p:nvSpPr>
            <p:cNvPr id="18463" name="Rectangle 38"/>
            <p:cNvSpPr/>
            <p:nvPr/>
          </p:nvSpPr>
          <p:spPr>
            <a:xfrm>
              <a:off x="295" y="3283"/>
              <a:ext cx="870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钨</a:t>
              </a:r>
            </a:p>
          </p:txBody>
        </p:sp>
        <p:sp>
          <p:nvSpPr>
            <p:cNvPr id="18464" name="Rectangle 39"/>
            <p:cNvSpPr/>
            <p:nvPr/>
          </p:nvSpPr>
          <p:spPr>
            <a:xfrm>
              <a:off x="4641" y="2999"/>
              <a:ext cx="870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</a:p>
          </p:txBody>
        </p:sp>
        <p:sp>
          <p:nvSpPr>
            <p:cNvPr id="18465" name="Rectangle 40"/>
            <p:cNvSpPr/>
            <p:nvPr/>
          </p:nvSpPr>
          <p:spPr>
            <a:xfrm>
              <a:off x="3773" y="2999"/>
              <a:ext cx="868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冰</a:t>
              </a:r>
            </a:p>
          </p:txBody>
        </p:sp>
        <p:sp>
          <p:nvSpPr>
            <p:cNvPr id="18466" name="Rectangle 41"/>
            <p:cNvSpPr/>
            <p:nvPr/>
          </p:nvSpPr>
          <p:spPr>
            <a:xfrm>
              <a:off x="3061" y="2999"/>
              <a:ext cx="712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1064</a:t>
              </a:r>
            </a:p>
          </p:txBody>
        </p:sp>
        <p:sp>
          <p:nvSpPr>
            <p:cNvPr id="18467" name="Rectangle 42"/>
            <p:cNvSpPr/>
            <p:nvPr/>
          </p:nvSpPr>
          <p:spPr>
            <a:xfrm>
              <a:off x="2110" y="2999"/>
              <a:ext cx="951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金</a:t>
              </a:r>
            </a:p>
          </p:txBody>
        </p:sp>
        <p:sp>
          <p:nvSpPr>
            <p:cNvPr id="18468" name="Rectangle 43"/>
            <p:cNvSpPr/>
            <p:nvPr/>
          </p:nvSpPr>
          <p:spPr>
            <a:xfrm>
              <a:off x="1165" y="2999"/>
              <a:ext cx="945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80.5</a:t>
              </a:r>
            </a:p>
          </p:txBody>
        </p:sp>
        <p:sp>
          <p:nvSpPr>
            <p:cNvPr id="18469" name="Rectangle 44"/>
            <p:cNvSpPr/>
            <p:nvPr/>
          </p:nvSpPr>
          <p:spPr>
            <a:xfrm>
              <a:off x="295" y="2999"/>
              <a:ext cx="870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萘</a:t>
              </a:r>
            </a:p>
          </p:txBody>
        </p:sp>
        <p:sp>
          <p:nvSpPr>
            <p:cNvPr id="18470" name="Rectangle 45"/>
            <p:cNvSpPr/>
            <p:nvPr/>
          </p:nvSpPr>
          <p:spPr>
            <a:xfrm>
              <a:off x="4641" y="2716"/>
              <a:ext cx="870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熔点</a:t>
              </a:r>
            </a:p>
          </p:txBody>
        </p:sp>
        <p:sp>
          <p:nvSpPr>
            <p:cNvPr id="18471" name="Rectangle 46"/>
            <p:cNvSpPr/>
            <p:nvPr/>
          </p:nvSpPr>
          <p:spPr>
            <a:xfrm>
              <a:off x="3773" y="2716"/>
              <a:ext cx="868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物质</a:t>
              </a:r>
            </a:p>
          </p:txBody>
        </p:sp>
        <p:sp>
          <p:nvSpPr>
            <p:cNvPr id="18472" name="Rectangle 47"/>
            <p:cNvSpPr/>
            <p:nvPr/>
          </p:nvSpPr>
          <p:spPr>
            <a:xfrm>
              <a:off x="3061" y="2716"/>
              <a:ext cx="712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熔点</a:t>
              </a:r>
            </a:p>
          </p:txBody>
        </p:sp>
        <p:sp>
          <p:nvSpPr>
            <p:cNvPr id="18473" name="Rectangle 48"/>
            <p:cNvSpPr/>
            <p:nvPr/>
          </p:nvSpPr>
          <p:spPr>
            <a:xfrm>
              <a:off x="2110" y="2716"/>
              <a:ext cx="951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物质</a:t>
              </a:r>
            </a:p>
          </p:txBody>
        </p:sp>
        <p:sp>
          <p:nvSpPr>
            <p:cNvPr id="18474" name="Rectangle 49"/>
            <p:cNvSpPr/>
            <p:nvPr/>
          </p:nvSpPr>
          <p:spPr>
            <a:xfrm>
              <a:off x="1165" y="2716"/>
              <a:ext cx="945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熔点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/℃</a:t>
              </a:r>
            </a:p>
          </p:txBody>
        </p:sp>
        <p:sp>
          <p:nvSpPr>
            <p:cNvPr id="18475" name="Rectangle 50"/>
            <p:cNvSpPr/>
            <p:nvPr/>
          </p:nvSpPr>
          <p:spPr>
            <a:xfrm>
              <a:off x="295" y="2716"/>
              <a:ext cx="870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物质</a:t>
              </a:r>
            </a:p>
          </p:txBody>
        </p:sp>
        <p:sp>
          <p:nvSpPr>
            <p:cNvPr id="18476" name="Line 51"/>
            <p:cNvSpPr/>
            <p:nvPr/>
          </p:nvSpPr>
          <p:spPr>
            <a:xfrm>
              <a:off x="295" y="2716"/>
              <a:ext cx="5216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77" name="Line 52"/>
            <p:cNvSpPr/>
            <p:nvPr/>
          </p:nvSpPr>
          <p:spPr>
            <a:xfrm>
              <a:off x="295" y="2999"/>
              <a:ext cx="521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78" name="Line 53"/>
            <p:cNvSpPr/>
            <p:nvPr/>
          </p:nvSpPr>
          <p:spPr>
            <a:xfrm>
              <a:off x="295" y="3283"/>
              <a:ext cx="521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79" name="Line 54"/>
            <p:cNvSpPr/>
            <p:nvPr/>
          </p:nvSpPr>
          <p:spPr>
            <a:xfrm>
              <a:off x="295" y="3566"/>
              <a:ext cx="521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80" name="Line 55"/>
            <p:cNvSpPr/>
            <p:nvPr/>
          </p:nvSpPr>
          <p:spPr>
            <a:xfrm>
              <a:off x="295" y="3850"/>
              <a:ext cx="521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81" name="Line 56"/>
            <p:cNvSpPr/>
            <p:nvPr/>
          </p:nvSpPr>
          <p:spPr>
            <a:xfrm>
              <a:off x="295" y="4133"/>
              <a:ext cx="521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82" name="Line 57"/>
            <p:cNvSpPr/>
            <p:nvPr/>
          </p:nvSpPr>
          <p:spPr>
            <a:xfrm>
              <a:off x="295" y="4417"/>
              <a:ext cx="521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83" name="Line 58"/>
            <p:cNvSpPr/>
            <p:nvPr/>
          </p:nvSpPr>
          <p:spPr>
            <a:xfrm>
              <a:off x="295" y="4700"/>
              <a:ext cx="5216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84" name="Line 59"/>
            <p:cNvSpPr/>
            <p:nvPr/>
          </p:nvSpPr>
          <p:spPr>
            <a:xfrm>
              <a:off x="295" y="2716"/>
              <a:ext cx="0" cy="1984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85" name="Line 60"/>
            <p:cNvSpPr/>
            <p:nvPr/>
          </p:nvSpPr>
          <p:spPr>
            <a:xfrm>
              <a:off x="1165" y="2716"/>
              <a:ext cx="0" cy="1984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86" name="Line 61"/>
            <p:cNvSpPr/>
            <p:nvPr/>
          </p:nvSpPr>
          <p:spPr>
            <a:xfrm>
              <a:off x="2110" y="2716"/>
              <a:ext cx="0" cy="1984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87" name="Line 62"/>
            <p:cNvSpPr/>
            <p:nvPr/>
          </p:nvSpPr>
          <p:spPr>
            <a:xfrm>
              <a:off x="3061" y="2716"/>
              <a:ext cx="0" cy="1984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88" name="Line 63"/>
            <p:cNvSpPr/>
            <p:nvPr/>
          </p:nvSpPr>
          <p:spPr>
            <a:xfrm>
              <a:off x="3773" y="2716"/>
              <a:ext cx="0" cy="1984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89" name="Line 64"/>
            <p:cNvSpPr/>
            <p:nvPr/>
          </p:nvSpPr>
          <p:spPr>
            <a:xfrm>
              <a:off x="4641" y="2716"/>
              <a:ext cx="0" cy="1984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90" name="Line 65"/>
            <p:cNvSpPr/>
            <p:nvPr/>
          </p:nvSpPr>
          <p:spPr>
            <a:xfrm>
              <a:off x="5511" y="2716"/>
              <a:ext cx="0" cy="1984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8491" name="Rectangle 70"/>
          <p:cNvSpPr/>
          <p:nvPr/>
        </p:nvSpPr>
        <p:spPr>
          <a:xfrm>
            <a:off x="2399030" y="1365250"/>
            <a:ext cx="5331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一些固体的熔点（在标准大气压下）</a:t>
            </a:r>
          </a:p>
        </p:txBody>
      </p:sp>
    </p:spTree>
  </p:cSld>
  <p:clrMapOvr>
    <a:masterClrMapping/>
  </p:clrMapOvr>
  <p:transition spd="slow" advClick="0" advTm="2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2474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三、凝固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358417" name="Picture 17"/>
          <p:cNvPicPr>
            <a:picLocks noChangeAspect="1"/>
          </p:cNvPicPr>
          <p:nvPr/>
        </p:nvPicPr>
        <p:blipFill>
          <a:blip r:embed="rId3">
            <a:lum bright="-54001" contrast="90000"/>
          </a:blip>
          <a:srcRect r="51729" b="20160"/>
          <a:stretch>
            <a:fillRect/>
          </a:stretch>
        </p:blipFill>
        <p:spPr>
          <a:xfrm>
            <a:off x="479425" y="633730"/>
            <a:ext cx="26670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图片 153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4290" y="748030"/>
            <a:ext cx="234315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462915" y="3578860"/>
            <a:ext cx="25380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冰凝固图像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21275" y="3543935"/>
            <a:ext cx="234124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石蜡凝固图像</a:t>
            </a:r>
          </a:p>
        </p:txBody>
      </p:sp>
      <p:sp>
        <p:nvSpPr>
          <p:cNvPr id="360456" name="Text Box 8"/>
          <p:cNvSpPr txBox="1"/>
          <p:nvPr/>
        </p:nvSpPr>
        <p:spPr>
          <a:xfrm>
            <a:off x="462915" y="4255770"/>
            <a:ext cx="8001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晶体非晶体凝固时有什么特点？</a:t>
            </a:r>
          </a:p>
        </p:txBody>
      </p:sp>
    </p:spTree>
  </p:cSld>
  <p:clrMapOvr>
    <a:masterClrMapping/>
  </p:clrMapOvr>
  <p:transition spd="slow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0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3604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585" y="264482"/>
            <a:ext cx="12192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三、凝固</a:t>
            </a:r>
          </a:p>
        </p:txBody>
      </p:sp>
      <p:sp>
        <p:nvSpPr>
          <p:cNvPr id="2" name="Rectangle 31"/>
          <p:cNvSpPr>
            <a:spLocks noChangeArrowheads="1"/>
          </p:cNvSpPr>
          <p:nvPr/>
        </p:nvSpPr>
        <p:spPr bwMode="auto">
          <a:xfrm>
            <a:off x="479425" y="813753"/>
            <a:ext cx="7456488" cy="121094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相同点：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）从液态变成了固态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        （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）在凝固过程中都需要放热</a:t>
            </a:r>
          </a:p>
        </p:txBody>
      </p:sp>
      <p:sp>
        <p:nvSpPr>
          <p:cNvPr id="10" name="Rectangle 32"/>
          <p:cNvSpPr>
            <a:spLocks noChangeArrowheads="1"/>
          </p:cNvSpPr>
          <p:nvPr/>
        </p:nvSpPr>
        <p:spPr bwMode="auto">
          <a:xfrm>
            <a:off x="479425" y="1864360"/>
            <a:ext cx="7056438" cy="233045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不同点：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）冰凝固时，温度保持不变。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            （有固定的凝固温度）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       （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）石蜡凝固时，温度持续降低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              （没有固定的凝固温度）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9425" y="4323715"/>
            <a:ext cx="866013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sym typeface="+mn-ea"/>
              </a:rPr>
              <a:t>晶体凝固时的温度叫凝固点，同种晶体物质凝固点与熔点相同。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Arial" panose="020B0604020202020204" pitchFamily="34" charset="0"/>
              <a:ea typeface="Arial" panose="020B0604020202020204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425" y="264795"/>
            <a:ext cx="320294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四、熔化凝固的应用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28" y="633413"/>
            <a:ext cx="2979737" cy="223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5" name="Picture 13" descr="2-图片28-冰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3965" y="633730"/>
            <a:ext cx="2094865" cy="2235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6"/>
          <p:cNvSpPr txBox="1"/>
          <p:nvPr/>
        </p:nvSpPr>
        <p:spPr>
          <a:xfrm>
            <a:off x="3728085" y="2906395"/>
            <a:ext cx="22072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用冰袋给病人退热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8980" y="2906395"/>
            <a:ext cx="296735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食品冷冻保鲜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64514" name="Picture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6075045" y="629285"/>
            <a:ext cx="2026285" cy="2239645"/>
          </a:xfrm>
        </p:spPr>
      </p:pic>
      <p:sp>
        <p:nvSpPr>
          <p:cNvPr id="13" name="文本框 12"/>
          <p:cNvSpPr txBox="1"/>
          <p:nvPr/>
        </p:nvSpPr>
        <p:spPr>
          <a:xfrm>
            <a:off x="6033770" y="3034030"/>
            <a:ext cx="219011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注塑机图析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7656" name="Rectangle 10"/>
          <p:cNvSpPr/>
          <p:nvPr/>
        </p:nvSpPr>
        <p:spPr>
          <a:xfrm>
            <a:off x="1866900" y="3547428"/>
            <a:ext cx="5410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99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熔化吸热</a:t>
            </a:r>
            <a:r>
              <a:rPr lang="zh-CN" altLang="zh-CN" sz="4000" b="1" dirty="0">
                <a:solidFill>
                  <a:srgbClr val="99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4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凝固放热</a:t>
            </a:r>
            <a:r>
              <a:rPr lang="zh-CN" altLang="en-US" sz="4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2" grpId="0" animBg="1"/>
      <p:bldP spid="13" grpId="0" animBg="1"/>
      <p:bldP spid="276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3200" dirty="0">
                <a:solidFill>
                  <a:schemeClr val="bg1"/>
                </a:solidFill>
                <a:latin typeface="Helvetica" panose="020B0604020202020204"/>
                <a:ea typeface="方正舒体" panose="02010601030101010101" pitchFamily="2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典型例题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文本框 12"/>
          <p:cNvSpPr txBox="1"/>
          <p:nvPr/>
        </p:nvSpPr>
        <p:spPr>
          <a:xfrm>
            <a:off x="457590" y="908641"/>
            <a:ext cx="214757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考点一、熔化与凝固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7835" y="1414145"/>
            <a:ext cx="751014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l">
              <a:buNone/>
            </a:pPr>
            <a:r>
              <a:rPr lang="zh-CN" altLang="zh-CN" sz="1800" dirty="0" smtClean="0"/>
              <a:t>例1、下列各种自然现象形成的过程中，要吸收热量的是（　　）  </a:t>
            </a:r>
          </a:p>
          <a:p>
            <a:pPr algn="l">
              <a:buNone/>
            </a:pPr>
            <a:r>
              <a:rPr lang="zh-CN" altLang="zh-CN" sz="1800" dirty="0" smtClean="0"/>
              <a:t>          </a:t>
            </a:r>
          </a:p>
          <a:p>
            <a:pPr algn="l">
              <a:buNone/>
            </a:pPr>
            <a:r>
              <a:rPr lang="zh-CN" altLang="zh-CN" sz="1800" dirty="0" smtClean="0"/>
              <a:t>A. 春天，冰雪融化汇成的溪流    B. 夏天，冰箱门口飘出的“白气”</a:t>
            </a:r>
          </a:p>
          <a:p>
            <a:pPr algn="l">
              <a:buNone/>
            </a:pPr>
            <a:r>
              <a:rPr lang="zh-CN" altLang="zh-CN" sz="1800" dirty="0" smtClean="0"/>
              <a:t>C. 秋天，草丛之上晶莹的露珠    D. 冬天，天上纷纷飘落的雪花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3560" y="3149600"/>
            <a:ext cx="7649210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例2、关于下列物态变化的现象，解释不正确的是（  ）           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A. 春天，湖面的上空弥漫着大雾——液化    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B. 夏天，游泳后从水中出来会感觉冷——汽化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C. 秋天，从冰箱取出的冰块化成水——熔化   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D. 冬天，农家的屋顶上铺了一层白色的霜——凝固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28970" y="3149600"/>
            <a:ext cx="32448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 flipH="1">
            <a:off x="6405245" y="1487805"/>
            <a:ext cx="24638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+mn-ea"/>
              </a:rPr>
              <a:t>A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7161" y="853184"/>
            <a:ext cx="8004545" cy="828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600" dirty="0" smtClean="0">
                <a:sym typeface="+mn-ea"/>
              </a:rPr>
              <a:t>例3、以下给出的物质属于晶体的是（   ）        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zh-CN" sz="16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A. 松香       B. 沥青     C. 玻璃       D. 海波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7132" y="276782"/>
            <a:ext cx="237617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考点二、晶体与非晶体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73475" y="924560"/>
            <a:ext cx="4635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7350" y="1920875"/>
            <a:ext cx="7585075" cy="23056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例4、如图所示，下列说法正确的是（   ）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A. 可能是海波凝固时温度变化曲线      B. 可能是松香熔化时温度变化曲线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C. 可能是萘熔化时温度变化曲线         D. 可能是沥青熔化时温度变化曲线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673475" y="1920875"/>
            <a:ext cx="4171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</a:t>
            </a:r>
          </a:p>
        </p:txBody>
      </p:sp>
      <p:pic>
        <p:nvPicPr>
          <p:cNvPr id="190" name="图片 1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87350" y="2172970"/>
            <a:ext cx="1301750" cy="1393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6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9406" y="888109"/>
            <a:ext cx="8004545" cy="1751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dirty="0" smtClean="0">
                <a:ea typeface="宋体" panose="02010600030101010101" pitchFamily="2" charset="-122"/>
                <a:sym typeface="+mn-ea"/>
              </a:rPr>
              <a:t>例</a:t>
            </a:r>
            <a:r>
              <a:rPr lang="en-US" altLang="zh-CN" sz="1800" dirty="0" smtClean="0"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1800" dirty="0" smtClean="0">
                <a:ea typeface="宋体" panose="02010600030101010101" pitchFamily="2" charset="-122"/>
                <a:sym typeface="+mn-ea"/>
              </a:rPr>
              <a:t>、如图所示是某物质的熔化图象．下列关于此图象信息的解读错误的是（   ）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 smtClean="0">
                <a:ea typeface="宋体" panose="02010600030101010101" pitchFamily="2" charset="-122"/>
                <a:sym typeface="+mn-ea"/>
              </a:rPr>
              <a:t>A. 这是一种晶体物质       B. CD段时物质处于气态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 smtClean="0">
                <a:ea typeface="宋体" panose="02010600030101010101" pitchFamily="2" charset="-122"/>
                <a:sym typeface="+mn-ea"/>
              </a:rPr>
              <a:t>C. 物质的初温是40℃      D. 加热5分钟时物质的温度是48℃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7132" y="276782"/>
            <a:ext cx="2444115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考点三、 晶体熔化实验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1365" y="1484630"/>
            <a:ext cx="4635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</a:p>
        </p:txBody>
      </p:sp>
      <p:sp>
        <p:nvSpPr>
          <p:cNvPr id="24579" name="Text Box 3"/>
          <p:cNvSpPr txBox="1"/>
          <p:nvPr/>
        </p:nvSpPr>
        <p:spPr>
          <a:xfrm>
            <a:off x="1772603" y="3295968"/>
            <a:ext cx="425450" cy="418465"/>
          </a:xfrm>
          <a:prstGeom prst="rect">
            <a:avLst/>
          </a:prstGeom>
          <a:noFill/>
          <a:ln w="9525">
            <a:noFill/>
          </a:ln>
        </p:spPr>
        <p:txBody>
          <a:bodyPr lIns="50173" tIns="25087" rIns="50173" bIns="25087" anchor="t">
            <a:spAutoFit/>
          </a:bodyPr>
          <a:lstStyle/>
          <a:p>
            <a:pPr algn="ctr"/>
            <a:r>
              <a:rPr lang="en-US" altLang="zh-CN" sz="2400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</a:p>
        </p:txBody>
      </p:sp>
      <p:pic>
        <p:nvPicPr>
          <p:cNvPr id="203" name="图片 2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748463" y="1484313"/>
            <a:ext cx="1552575" cy="130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图片 2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074863" y="3620453"/>
            <a:ext cx="1000125" cy="113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图片 2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577908" y="3620453"/>
            <a:ext cx="1038225" cy="113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图片 2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992370" y="3630295"/>
            <a:ext cx="990600" cy="112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图片 20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383020" y="3556953"/>
            <a:ext cx="990600" cy="113347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07035" y="2789555"/>
            <a:ext cx="77323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1600" b="0">
                <a:solidFill>
                  <a:srgbClr val="000000"/>
                </a:solidFill>
                <a:ea typeface="宋体" panose="02010600030101010101" pitchFamily="2" charset="-122"/>
              </a:rPr>
              <a:t>例</a:t>
            </a:r>
            <a:r>
              <a:rPr lang="en-US" altLang="zh-CN" sz="1600" b="0">
                <a:solidFill>
                  <a:srgbClr val="000000"/>
                </a:solidFill>
                <a:ea typeface="宋体" panose="02010600030101010101" pitchFamily="2" charset="-122"/>
              </a:rPr>
              <a:t>6</a:t>
            </a:r>
            <a:r>
              <a:rPr lang="zh-CN" altLang="en-US" sz="1600" b="0">
                <a:solidFill>
                  <a:srgbClr val="000000"/>
                </a:solidFill>
                <a:ea typeface="宋体" panose="02010600030101010101" pitchFamily="2" charset="-122"/>
              </a:rPr>
              <a:t>、</a:t>
            </a:r>
            <a:r>
              <a:rPr lang="zh-CN" sz="1600" b="0">
                <a:solidFill>
                  <a:srgbClr val="000000"/>
                </a:solidFill>
                <a:ea typeface="宋体" panose="02010600030101010101" pitchFamily="2" charset="-122"/>
              </a:rPr>
              <a:t>小明利用电冰箱制一些冰块，他在制冰盒里倒入一些冷水，然后放入电冰箱冷冻室，过段时间冰块就制好了，如图的几幅图中，哪个图可以表示制冰过程中水的温度变化曲线？（</a:t>
            </a:r>
            <a:r>
              <a:rPr lang="en-US" sz="16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1600" b="0">
                <a:solidFill>
                  <a:srgbClr val="000000"/>
                </a:solidFill>
                <a:ea typeface="宋体" panose="02010600030101010101" pitchFamily="2" charset="-122"/>
              </a:rPr>
              <a:t>）</a:t>
            </a:r>
            <a:endParaRPr lang="zh-CN" altLang="en-US" sz="16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1790" y="4378325"/>
            <a:ext cx="604964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A                       B                    C                    D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245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animBg="1"/>
      <p:bldP spid="24579" grpId="0"/>
      <p:bldP spid="100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71700" y="998220"/>
            <a:ext cx="40525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通过本节课，你学到了什么？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+mn-ea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55345" y="1457325"/>
            <a:ext cx="6887845" cy="37846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1、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熔化：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物质从固态变成液态的过程叫做熔化。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凝固：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物质从液态变成固态的过程叫做凝固。</a:t>
            </a: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2、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固体分为晶体和非晶体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晶体熔化和凝固时有熔点和凝固点。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同一晶体的凝固点和熔点相同。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不同的晶体熔点不同，熔点是晶体的一种特性。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非晶体没有凝固点和熔点。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3、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熔化过程要吸热，凝固过程要放热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333830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066800"/>
            <a:ext cx="2689225" cy="3462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4025" y="1066800"/>
            <a:ext cx="2628900" cy="2095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8970" y="1138555"/>
            <a:ext cx="3447415" cy="19519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11805" y="3776980"/>
            <a:ext cx="602615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：上面物质的状态发生了什么变化呢？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80130" y="4297045"/>
            <a:ext cx="4276725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固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      </a:t>
            </a:r>
            <a:r>
              <a: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液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275455" y="4582160"/>
            <a:ext cx="811530" cy="1206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052060" y="1133475"/>
            <a:ext cx="332613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想一想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: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冰是哪里来的呢？</a:t>
            </a:r>
          </a:p>
        </p:txBody>
      </p:sp>
      <p:sp>
        <p:nvSpPr>
          <p:cNvPr id="103434" name="文本框 103433"/>
          <p:cNvSpPr txBox="1"/>
          <p:nvPr/>
        </p:nvSpPr>
        <p:spPr>
          <a:xfrm>
            <a:off x="1203960" y="3804285"/>
            <a:ext cx="68954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物质由固态变为液态叫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熔化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宋体" panose="02010600030101010101" pitchFamily="2" charset="-122"/>
              </a:rPr>
              <a:t>物质由液态变为固态叫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凝固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45" y="998220"/>
            <a:ext cx="4431665" cy="28689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31715" y="2419350"/>
            <a:ext cx="4276725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固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      </a:t>
            </a:r>
            <a:r>
              <a: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液</a:t>
            </a:r>
          </a:p>
        </p:txBody>
      </p:sp>
      <p:cxnSp>
        <p:nvCxnSpPr>
          <p:cNvPr id="7" name="直接箭头连接符 6"/>
          <p:cNvCxnSpPr/>
          <p:nvPr/>
        </p:nvCxnSpPr>
        <p:spPr>
          <a:xfrm>
            <a:off x="5248910" y="2698115"/>
            <a:ext cx="120523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03434" grpId="0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73810" y="1040765"/>
            <a:ext cx="548195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一、观察熔化现象</a:t>
            </a:r>
          </a:p>
        </p:txBody>
      </p:sp>
      <p:sp>
        <p:nvSpPr>
          <p:cNvPr id="10241" name="副标题 2"/>
          <p:cNvSpPr txBox="1"/>
          <p:nvPr/>
        </p:nvSpPr>
        <p:spPr>
          <a:xfrm>
            <a:off x="862013" y="1499553"/>
            <a:ext cx="6049962" cy="5699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defTabSz="914400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探究冰、蜂蜡的熔化特点</a:t>
            </a:r>
          </a:p>
        </p:txBody>
      </p:sp>
      <p:pic>
        <p:nvPicPr>
          <p:cNvPr id="10242" name="Picture 2100" descr="E:\韩啸\2014.01\2014.01.06\第一章 二、熔化和凝固\1-3熔化和凝固\1-3图片\T1-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825" y="1361440"/>
            <a:ext cx="3297238" cy="339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74725" y="2289175"/>
            <a:ext cx="4262120" cy="18884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defTabSz="914400">
              <a:lnSpc>
                <a:spcPct val="130000"/>
              </a:lnSpc>
              <a:buClr>
                <a:schemeClr val="accent2"/>
              </a:buClr>
              <a:buSzPct val="80000"/>
            </a:pPr>
            <a:r>
              <a:rPr lang="zh-CN" altLang="en-US" sz="1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如图所示，分别在盛有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碎冰</a:t>
            </a:r>
            <a:r>
              <a:rPr lang="zh-CN" altLang="en-US" sz="1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碎蜡</a:t>
            </a:r>
            <a:r>
              <a:rPr lang="zh-CN" altLang="en-US" sz="1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的试管中各插入一支温度计，再将试管放在盛水的烧杯中。用酒精灯对烧杯缓慢加热，观察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碎冰</a:t>
            </a:r>
            <a:r>
              <a:rPr lang="zh-CN" altLang="en-US" sz="1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碎蜡</a:t>
            </a:r>
            <a:r>
              <a:rPr lang="zh-CN" altLang="en-US" sz="1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的变化情况及温度计示数的变化。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755765" y="2288858"/>
            <a:ext cx="843280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defTabSz="914400"/>
            <a:r>
              <a:rPr lang="zh-CN" altLang="en-US" sz="2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碎冰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8301038" y="2560638"/>
            <a:ext cx="843280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defTabSz="914400"/>
            <a:r>
              <a:rPr lang="zh-CN" altLang="en-US" sz="2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碎蜡</a:t>
            </a:r>
          </a:p>
        </p:txBody>
      </p:sp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241" grpId="0"/>
      <p:bldP spid="7" grpId="0" animBg="1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aphicFrame>
        <p:nvGraphicFramePr>
          <p:cNvPr id="12" name="Group 2"/>
          <p:cNvGraphicFramePr>
            <a:graphicFrameLocks noGrp="1"/>
          </p:cNvGraphicFramePr>
          <p:nvPr>
            <p:ph sz="half" idx="1"/>
          </p:nvPr>
        </p:nvGraphicFramePr>
        <p:xfrm>
          <a:off x="395288" y="765175"/>
          <a:ext cx="8424862" cy="792480"/>
        </p:xfrm>
        <a:graphic>
          <a:graphicData uri="http://schemas.openxmlformats.org/drawingml/2006/table">
            <a:tbl>
              <a:tblPr/>
              <a:tblGrid>
                <a:gridCol w="1181100"/>
                <a:gridCol w="557212"/>
                <a:gridCol w="557213"/>
                <a:gridCol w="534987"/>
                <a:gridCol w="579755"/>
                <a:gridCol w="560070"/>
                <a:gridCol w="554038"/>
                <a:gridCol w="558800"/>
                <a:gridCol w="555625"/>
                <a:gridCol w="557212"/>
                <a:gridCol w="557213"/>
                <a:gridCol w="558800"/>
                <a:gridCol w="555625"/>
                <a:gridCol w="557212"/>
              </a:tblGrid>
              <a:tr h="36561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时间</a:t>
                      </a:r>
                      <a:r>
                        <a:rPr kumimoji="1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/</a:t>
                      </a:r>
                      <a:r>
                        <a:rPr kumimoji="1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分</a:t>
                      </a:r>
                    </a:p>
                  </a:txBody>
                  <a:tcPr marL="0" marR="0" marT="0" marB="0" anchor="ctr" anchorCtr="1" horzOverflow="overflow">
                    <a:lnL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11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12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温度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/℃</a:t>
                      </a:r>
                    </a:p>
                  </a:txBody>
                  <a:tcPr marL="0" marR="0" marT="0" marB="0" anchor="ctr" anchorCtr="1" horzOverflow="overflow">
                    <a:lnL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-10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-8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-6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-5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-2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8" name="Group 100"/>
          <p:cNvGrpSpPr/>
          <p:nvPr/>
        </p:nvGrpSpPr>
        <p:grpSpPr>
          <a:xfrm>
            <a:off x="1051560" y="549275"/>
            <a:ext cx="2812415" cy="3910330"/>
            <a:chOff x="612" y="1163"/>
            <a:chExt cx="1858" cy="2040"/>
          </a:xfrm>
        </p:grpSpPr>
        <p:sp>
          <p:nvSpPr>
            <p:cNvPr id="19" name="Oval 101"/>
            <p:cNvSpPr>
              <a:spLocks noChangeArrowheads="1"/>
            </p:cNvSpPr>
            <p:nvPr/>
          </p:nvSpPr>
          <p:spPr bwMode="auto">
            <a:xfrm>
              <a:off x="612" y="3158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Oval 102"/>
            <p:cNvSpPr>
              <a:spLocks noChangeArrowheads="1"/>
            </p:cNvSpPr>
            <p:nvPr/>
          </p:nvSpPr>
          <p:spPr bwMode="auto">
            <a:xfrm>
              <a:off x="793" y="2841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Oval 103"/>
            <p:cNvSpPr>
              <a:spLocks noChangeArrowheads="1"/>
            </p:cNvSpPr>
            <p:nvPr/>
          </p:nvSpPr>
          <p:spPr bwMode="auto">
            <a:xfrm>
              <a:off x="975" y="2478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Oval 104"/>
            <p:cNvSpPr>
              <a:spLocks noChangeArrowheads="1"/>
            </p:cNvSpPr>
            <p:nvPr/>
          </p:nvSpPr>
          <p:spPr bwMode="auto">
            <a:xfrm>
              <a:off x="1110" y="2478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Oval 105"/>
            <p:cNvSpPr>
              <a:spLocks noChangeArrowheads="1"/>
            </p:cNvSpPr>
            <p:nvPr/>
          </p:nvSpPr>
          <p:spPr bwMode="auto">
            <a:xfrm>
              <a:off x="1292" y="2478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6" name="Oval 106"/>
            <p:cNvSpPr>
              <a:spLocks noChangeArrowheads="1"/>
            </p:cNvSpPr>
            <p:nvPr/>
          </p:nvSpPr>
          <p:spPr bwMode="auto">
            <a:xfrm>
              <a:off x="1428" y="2478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9" name="Oval 107"/>
            <p:cNvSpPr>
              <a:spLocks noChangeArrowheads="1"/>
            </p:cNvSpPr>
            <p:nvPr/>
          </p:nvSpPr>
          <p:spPr bwMode="auto">
            <a:xfrm>
              <a:off x="1609" y="2478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1" name="Oval 108"/>
            <p:cNvSpPr>
              <a:spLocks noChangeArrowheads="1"/>
            </p:cNvSpPr>
            <p:nvPr/>
          </p:nvSpPr>
          <p:spPr bwMode="auto">
            <a:xfrm>
              <a:off x="1790" y="2478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2" name="Oval 109"/>
            <p:cNvSpPr>
              <a:spLocks noChangeArrowheads="1"/>
            </p:cNvSpPr>
            <p:nvPr/>
          </p:nvSpPr>
          <p:spPr bwMode="auto">
            <a:xfrm>
              <a:off x="1972" y="2478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3" name="Oval 110"/>
            <p:cNvSpPr>
              <a:spLocks noChangeArrowheads="1"/>
            </p:cNvSpPr>
            <p:nvPr/>
          </p:nvSpPr>
          <p:spPr bwMode="auto">
            <a:xfrm>
              <a:off x="2108" y="2342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4" name="Oval 111"/>
            <p:cNvSpPr>
              <a:spLocks noChangeArrowheads="1"/>
            </p:cNvSpPr>
            <p:nvPr/>
          </p:nvSpPr>
          <p:spPr bwMode="auto">
            <a:xfrm>
              <a:off x="2290" y="1979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5" name="Oval 112"/>
            <p:cNvSpPr>
              <a:spLocks noChangeArrowheads="1"/>
            </p:cNvSpPr>
            <p:nvPr/>
          </p:nvSpPr>
          <p:spPr bwMode="auto">
            <a:xfrm>
              <a:off x="2425" y="1163"/>
              <a:ext cx="45" cy="45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6" name="Oval 113"/>
          <p:cNvSpPr>
            <a:spLocks noChangeArrowheads="1"/>
          </p:cNvSpPr>
          <p:nvPr/>
        </p:nvSpPr>
        <p:spPr bwMode="auto">
          <a:xfrm>
            <a:off x="902970" y="4905693"/>
            <a:ext cx="71438" cy="71438"/>
          </a:xfrm>
          <a:prstGeom prst="ellipse">
            <a:avLst/>
          </a:prstGeom>
          <a:solidFill>
            <a:srgbClr val="0000CC"/>
          </a:solidFill>
          <a:ln w="9525">
            <a:solidFill>
              <a:srgbClr val="0000CC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7" name="Freeform 114"/>
          <p:cNvSpPr/>
          <p:nvPr/>
        </p:nvSpPr>
        <p:spPr bwMode="auto">
          <a:xfrm>
            <a:off x="927100" y="1248410"/>
            <a:ext cx="2810510" cy="3801745"/>
          </a:xfrm>
          <a:custGeom>
            <a:avLst/>
            <a:gdLst/>
            <a:ahLst/>
            <a:cxnLst>
              <a:cxn ang="0">
                <a:pos x="0" y="2626"/>
              </a:cxn>
              <a:cxn ang="0">
                <a:pos x="45" y="2400"/>
              </a:cxn>
              <a:cxn ang="0">
                <a:pos x="181" y="1946"/>
              </a:cxn>
              <a:cxn ang="0">
                <a:pos x="317" y="1628"/>
              </a:cxn>
              <a:cxn ang="0">
                <a:pos x="496" y="1296"/>
              </a:cxn>
              <a:cxn ang="0">
                <a:pos x="680" y="1266"/>
              </a:cxn>
              <a:cxn ang="0">
                <a:pos x="816" y="1266"/>
              </a:cxn>
              <a:cxn ang="0">
                <a:pos x="1497" y="1266"/>
              </a:cxn>
              <a:cxn ang="0">
                <a:pos x="1678" y="1129"/>
              </a:cxn>
              <a:cxn ang="0">
                <a:pos x="1814" y="767"/>
              </a:cxn>
              <a:cxn ang="0">
                <a:pos x="1960" y="0"/>
              </a:cxn>
            </a:cxnLst>
            <a:rect l="0" t="0" r="r" b="b"/>
            <a:pathLst>
              <a:path w="1960" h="2626">
                <a:moveTo>
                  <a:pt x="0" y="2626"/>
                </a:moveTo>
                <a:cubicBezTo>
                  <a:pt x="7" y="2569"/>
                  <a:pt x="15" y="2513"/>
                  <a:pt x="45" y="2400"/>
                </a:cubicBezTo>
                <a:cubicBezTo>
                  <a:pt x="75" y="2287"/>
                  <a:pt x="136" y="2075"/>
                  <a:pt x="181" y="1946"/>
                </a:cubicBezTo>
                <a:cubicBezTo>
                  <a:pt x="226" y="1817"/>
                  <a:pt x="264" y="1736"/>
                  <a:pt x="317" y="1628"/>
                </a:cubicBezTo>
                <a:cubicBezTo>
                  <a:pt x="370" y="1520"/>
                  <a:pt x="436" y="1356"/>
                  <a:pt x="496" y="1296"/>
                </a:cubicBezTo>
                <a:cubicBezTo>
                  <a:pt x="556" y="1236"/>
                  <a:pt x="627" y="1271"/>
                  <a:pt x="680" y="1266"/>
                </a:cubicBezTo>
                <a:cubicBezTo>
                  <a:pt x="733" y="1261"/>
                  <a:pt x="680" y="1266"/>
                  <a:pt x="816" y="1266"/>
                </a:cubicBezTo>
                <a:cubicBezTo>
                  <a:pt x="952" y="1266"/>
                  <a:pt x="1354" y="1289"/>
                  <a:pt x="1497" y="1266"/>
                </a:cubicBezTo>
                <a:cubicBezTo>
                  <a:pt x="1640" y="1243"/>
                  <a:pt x="1625" y="1212"/>
                  <a:pt x="1678" y="1129"/>
                </a:cubicBezTo>
                <a:cubicBezTo>
                  <a:pt x="1731" y="1046"/>
                  <a:pt x="1767" y="955"/>
                  <a:pt x="1814" y="767"/>
                </a:cubicBezTo>
                <a:cubicBezTo>
                  <a:pt x="1861" y="579"/>
                  <a:pt x="1930" y="160"/>
                  <a:pt x="1960" y="0"/>
                </a:cubicBezTo>
              </a:path>
            </a:pathLst>
          </a:custGeom>
          <a:noFill/>
          <a:ln w="31750">
            <a:solidFill>
              <a:srgbClr val="0000CC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8" name="Text Box 120"/>
          <p:cNvSpPr txBox="1">
            <a:spLocks noChangeArrowheads="1"/>
          </p:cNvSpPr>
          <p:nvPr/>
        </p:nvSpPr>
        <p:spPr bwMode="auto">
          <a:xfrm>
            <a:off x="856298" y="4740910"/>
            <a:ext cx="720725" cy="579438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A</a:t>
            </a:r>
          </a:p>
        </p:txBody>
      </p:sp>
      <p:sp>
        <p:nvSpPr>
          <p:cNvPr id="79" name="Text Box 121"/>
          <p:cNvSpPr txBox="1">
            <a:spLocks noChangeArrowheads="1"/>
          </p:cNvSpPr>
          <p:nvPr/>
        </p:nvSpPr>
        <p:spPr bwMode="auto">
          <a:xfrm>
            <a:off x="1585913" y="3500438"/>
            <a:ext cx="576263" cy="579438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B</a:t>
            </a:r>
          </a:p>
        </p:txBody>
      </p:sp>
      <p:sp>
        <p:nvSpPr>
          <p:cNvPr id="80" name="Text Box 122"/>
          <p:cNvSpPr txBox="1">
            <a:spLocks noChangeArrowheads="1"/>
          </p:cNvSpPr>
          <p:nvPr/>
        </p:nvSpPr>
        <p:spPr bwMode="auto">
          <a:xfrm>
            <a:off x="3313113" y="3429000"/>
            <a:ext cx="431800" cy="579438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C</a:t>
            </a:r>
          </a:p>
        </p:txBody>
      </p:sp>
      <p:sp>
        <p:nvSpPr>
          <p:cNvPr id="81" name="Text Box 123"/>
          <p:cNvSpPr txBox="1">
            <a:spLocks noChangeArrowheads="1"/>
          </p:cNvSpPr>
          <p:nvPr/>
        </p:nvSpPr>
        <p:spPr bwMode="auto">
          <a:xfrm>
            <a:off x="3812858" y="1751648"/>
            <a:ext cx="504825" cy="579438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D</a:t>
            </a:r>
          </a:p>
        </p:txBody>
      </p:sp>
      <p:grpSp>
        <p:nvGrpSpPr>
          <p:cNvPr id="82" name="Group 50"/>
          <p:cNvGrpSpPr/>
          <p:nvPr/>
        </p:nvGrpSpPr>
        <p:grpSpPr>
          <a:xfrm>
            <a:off x="326524" y="1758315"/>
            <a:ext cx="4797926" cy="3699492"/>
            <a:chOff x="56" y="981"/>
            <a:chExt cx="4110" cy="3283"/>
          </a:xfrm>
        </p:grpSpPr>
        <p:grpSp>
          <p:nvGrpSpPr>
            <p:cNvPr id="83" name="Group 51"/>
            <p:cNvGrpSpPr/>
            <p:nvPr/>
          </p:nvGrpSpPr>
          <p:grpSpPr>
            <a:xfrm>
              <a:off x="56" y="981"/>
              <a:ext cx="4110" cy="3121"/>
              <a:chOff x="1145" y="391"/>
              <a:chExt cx="4110" cy="3121"/>
            </a:xfrm>
          </p:grpSpPr>
          <p:grpSp>
            <p:nvGrpSpPr>
              <p:cNvPr id="84" name="Group 52"/>
              <p:cNvGrpSpPr/>
              <p:nvPr/>
            </p:nvGrpSpPr>
            <p:grpSpPr>
              <a:xfrm>
                <a:off x="1639" y="391"/>
                <a:ext cx="3084" cy="2813"/>
                <a:chOff x="839" y="436"/>
                <a:chExt cx="3084" cy="3085"/>
              </a:xfrm>
            </p:grpSpPr>
            <p:sp>
              <p:nvSpPr>
                <p:cNvPr id="85" name="Line 53"/>
                <p:cNvSpPr>
                  <a:spLocks noChangeShapeType="1"/>
                </p:cNvSpPr>
                <p:nvPr/>
              </p:nvSpPr>
              <p:spPr bwMode="auto">
                <a:xfrm rot="10800000">
                  <a:off x="839" y="436"/>
                  <a:ext cx="0" cy="3085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6" name="Line 54"/>
                <p:cNvSpPr>
                  <a:spLocks noChangeShapeType="1"/>
                </p:cNvSpPr>
                <p:nvPr/>
              </p:nvSpPr>
              <p:spPr bwMode="auto">
                <a:xfrm>
                  <a:off x="839" y="3521"/>
                  <a:ext cx="3084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7" name="Line 55"/>
                <p:cNvSpPr>
                  <a:spLocks noChangeShapeType="1"/>
                </p:cNvSpPr>
                <p:nvPr/>
              </p:nvSpPr>
              <p:spPr bwMode="auto">
                <a:xfrm>
                  <a:off x="1020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8" name="Line 56"/>
                <p:cNvSpPr>
                  <a:spLocks noChangeShapeType="1"/>
                </p:cNvSpPr>
                <p:nvPr/>
              </p:nvSpPr>
              <p:spPr bwMode="auto">
                <a:xfrm>
                  <a:off x="1202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9" name="Line 57"/>
                <p:cNvSpPr>
                  <a:spLocks noChangeShapeType="1"/>
                </p:cNvSpPr>
                <p:nvPr/>
              </p:nvSpPr>
              <p:spPr bwMode="auto">
                <a:xfrm>
                  <a:off x="1383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0" name="Line 58"/>
                <p:cNvSpPr>
                  <a:spLocks noChangeShapeType="1"/>
                </p:cNvSpPr>
                <p:nvPr/>
              </p:nvSpPr>
              <p:spPr bwMode="auto">
                <a:xfrm>
                  <a:off x="1565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1" name="Line 59"/>
                <p:cNvSpPr>
                  <a:spLocks noChangeShapeType="1"/>
                </p:cNvSpPr>
                <p:nvPr/>
              </p:nvSpPr>
              <p:spPr bwMode="auto">
                <a:xfrm>
                  <a:off x="1746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2" name="Line 60"/>
                <p:cNvSpPr>
                  <a:spLocks noChangeShapeType="1"/>
                </p:cNvSpPr>
                <p:nvPr/>
              </p:nvSpPr>
              <p:spPr bwMode="auto">
                <a:xfrm>
                  <a:off x="1927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3" name="Line 61"/>
                <p:cNvSpPr>
                  <a:spLocks noChangeShapeType="1"/>
                </p:cNvSpPr>
                <p:nvPr/>
              </p:nvSpPr>
              <p:spPr bwMode="auto">
                <a:xfrm>
                  <a:off x="2109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4" name="Line 62"/>
                <p:cNvSpPr>
                  <a:spLocks noChangeShapeType="1"/>
                </p:cNvSpPr>
                <p:nvPr/>
              </p:nvSpPr>
              <p:spPr bwMode="auto">
                <a:xfrm>
                  <a:off x="2290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5" name="Line 63"/>
                <p:cNvSpPr>
                  <a:spLocks noChangeShapeType="1"/>
                </p:cNvSpPr>
                <p:nvPr/>
              </p:nvSpPr>
              <p:spPr bwMode="auto">
                <a:xfrm>
                  <a:off x="2472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6" name="Line 64"/>
                <p:cNvSpPr>
                  <a:spLocks noChangeShapeType="1"/>
                </p:cNvSpPr>
                <p:nvPr/>
              </p:nvSpPr>
              <p:spPr bwMode="auto">
                <a:xfrm>
                  <a:off x="2653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7" name="Line 65"/>
                <p:cNvSpPr>
                  <a:spLocks noChangeShapeType="1"/>
                </p:cNvSpPr>
                <p:nvPr/>
              </p:nvSpPr>
              <p:spPr bwMode="auto">
                <a:xfrm>
                  <a:off x="2835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8" name="Line 66"/>
                <p:cNvSpPr>
                  <a:spLocks noChangeShapeType="1"/>
                </p:cNvSpPr>
                <p:nvPr/>
              </p:nvSpPr>
              <p:spPr bwMode="auto">
                <a:xfrm>
                  <a:off x="3016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9" name="Line 67"/>
                <p:cNvSpPr>
                  <a:spLocks noChangeShapeType="1"/>
                </p:cNvSpPr>
                <p:nvPr/>
              </p:nvSpPr>
              <p:spPr bwMode="auto">
                <a:xfrm>
                  <a:off x="3198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0" name="Line 68"/>
                <p:cNvSpPr>
                  <a:spLocks noChangeShapeType="1"/>
                </p:cNvSpPr>
                <p:nvPr/>
              </p:nvSpPr>
              <p:spPr bwMode="auto">
                <a:xfrm>
                  <a:off x="3560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1" name="Line 69"/>
                <p:cNvSpPr>
                  <a:spLocks noChangeShapeType="1"/>
                </p:cNvSpPr>
                <p:nvPr/>
              </p:nvSpPr>
              <p:spPr bwMode="auto">
                <a:xfrm>
                  <a:off x="3379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2" name="Line 70"/>
                <p:cNvSpPr>
                  <a:spLocks noChangeShapeType="1"/>
                </p:cNvSpPr>
                <p:nvPr/>
              </p:nvSpPr>
              <p:spPr bwMode="auto">
                <a:xfrm>
                  <a:off x="839" y="3339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3" name="Line 71"/>
                <p:cNvSpPr>
                  <a:spLocks noChangeShapeType="1"/>
                </p:cNvSpPr>
                <p:nvPr/>
              </p:nvSpPr>
              <p:spPr bwMode="auto">
                <a:xfrm>
                  <a:off x="839" y="3158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4" name="Line 72"/>
                <p:cNvSpPr>
                  <a:spLocks noChangeShapeType="1"/>
                </p:cNvSpPr>
                <p:nvPr/>
              </p:nvSpPr>
              <p:spPr bwMode="auto">
                <a:xfrm>
                  <a:off x="839" y="2976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5" name="Line 73"/>
                <p:cNvSpPr>
                  <a:spLocks noChangeShapeType="1"/>
                </p:cNvSpPr>
                <p:nvPr/>
              </p:nvSpPr>
              <p:spPr bwMode="auto">
                <a:xfrm>
                  <a:off x="839" y="2795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6" name="Line 74"/>
                <p:cNvSpPr>
                  <a:spLocks noChangeShapeType="1"/>
                </p:cNvSpPr>
                <p:nvPr/>
              </p:nvSpPr>
              <p:spPr bwMode="auto">
                <a:xfrm>
                  <a:off x="839" y="2614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7" name="Line 75"/>
                <p:cNvSpPr>
                  <a:spLocks noChangeShapeType="1"/>
                </p:cNvSpPr>
                <p:nvPr/>
              </p:nvSpPr>
              <p:spPr bwMode="auto">
                <a:xfrm>
                  <a:off x="839" y="2432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8" name="Line 76"/>
                <p:cNvSpPr>
                  <a:spLocks noChangeShapeType="1"/>
                </p:cNvSpPr>
                <p:nvPr/>
              </p:nvSpPr>
              <p:spPr bwMode="auto">
                <a:xfrm>
                  <a:off x="839" y="2251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9" name="Line 77"/>
                <p:cNvSpPr>
                  <a:spLocks noChangeShapeType="1"/>
                </p:cNvSpPr>
                <p:nvPr/>
              </p:nvSpPr>
              <p:spPr bwMode="auto">
                <a:xfrm>
                  <a:off x="839" y="2069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0" name="Line 78"/>
                <p:cNvSpPr>
                  <a:spLocks noChangeShapeType="1"/>
                </p:cNvSpPr>
                <p:nvPr/>
              </p:nvSpPr>
              <p:spPr bwMode="auto">
                <a:xfrm>
                  <a:off x="839" y="1888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1" name="Line 79"/>
                <p:cNvSpPr>
                  <a:spLocks noChangeShapeType="1"/>
                </p:cNvSpPr>
                <p:nvPr/>
              </p:nvSpPr>
              <p:spPr bwMode="auto">
                <a:xfrm>
                  <a:off x="839" y="1706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2" name="Line 80"/>
                <p:cNvSpPr>
                  <a:spLocks noChangeShapeType="1"/>
                </p:cNvSpPr>
                <p:nvPr/>
              </p:nvSpPr>
              <p:spPr bwMode="auto">
                <a:xfrm>
                  <a:off x="839" y="1525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3" name="Line 81"/>
                <p:cNvSpPr>
                  <a:spLocks noChangeShapeType="1"/>
                </p:cNvSpPr>
                <p:nvPr/>
              </p:nvSpPr>
              <p:spPr bwMode="auto">
                <a:xfrm>
                  <a:off x="839" y="1344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4" name="Line 82"/>
                <p:cNvSpPr>
                  <a:spLocks noChangeShapeType="1"/>
                </p:cNvSpPr>
                <p:nvPr/>
              </p:nvSpPr>
              <p:spPr bwMode="auto">
                <a:xfrm>
                  <a:off x="839" y="1162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5" name="Line 83"/>
                <p:cNvSpPr>
                  <a:spLocks noChangeShapeType="1"/>
                </p:cNvSpPr>
                <p:nvPr/>
              </p:nvSpPr>
              <p:spPr bwMode="auto">
                <a:xfrm>
                  <a:off x="839" y="799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6" name="Line 84"/>
                <p:cNvSpPr>
                  <a:spLocks noChangeShapeType="1"/>
                </p:cNvSpPr>
                <p:nvPr/>
              </p:nvSpPr>
              <p:spPr bwMode="auto">
                <a:xfrm>
                  <a:off x="839" y="981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17" name="Text Box 85"/>
              <p:cNvSpPr txBox="1"/>
              <p:nvPr/>
            </p:nvSpPr>
            <p:spPr>
              <a:xfrm>
                <a:off x="1565" y="391"/>
                <a:ext cx="908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zh-CN" altLang="en-US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温度</a:t>
                </a: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/℃</a:t>
                </a:r>
              </a:p>
            </p:txBody>
          </p:sp>
          <p:sp>
            <p:nvSpPr>
              <p:cNvPr id="118" name="Text Box 86"/>
              <p:cNvSpPr txBox="1"/>
              <p:nvPr/>
            </p:nvSpPr>
            <p:spPr>
              <a:xfrm>
                <a:off x="4303" y="3158"/>
                <a:ext cx="952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zh-CN" altLang="en-US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时间</a:t>
                </a: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/</a:t>
                </a:r>
                <a:r>
                  <a:rPr lang="zh-CN" altLang="en-US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分</a:t>
                </a:r>
              </a:p>
            </p:txBody>
          </p:sp>
          <p:sp>
            <p:nvSpPr>
              <p:cNvPr id="119" name="Text Box 87"/>
              <p:cNvSpPr txBox="1"/>
              <p:nvPr/>
            </p:nvSpPr>
            <p:spPr>
              <a:xfrm>
                <a:off x="1474" y="3158"/>
                <a:ext cx="227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</a:p>
            </p:txBody>
          </p:sp>
          <p:sp>
            <p:nvSpPr>
              <p:cNvPr id="120" name="Text Box 88"/>
              <p:cNvSpPr txBox="1"/>
              <p:nvPr/>
            </p:nvSpPr>
            <p:spPr>
              <a:xfrm>
                <a:off x="1729" y="3158"/>
                <a:ext cx="181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</a:p>
            </p:txBody>
          </p:sp>
          <p:sp>
            <p:nvSpPr>
              <p:cNvPr id="121" name="Text Box 89"/>
              <p:cNvSpPr txBox="1"/>
              <p:nvPr/>
            </p:nvSpPr>
            <p:spPr>
              <a:xfrm>
                <a:off x="2035" y="3158"/>
                <a:ext cx="272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</a:p>
            </p:txBody>
          </p:sp>
          <p:sp>
            <p:nvSpPr>
              <p:cNvPr id="122" name="Text Box 90"/>
              <p:cNvSpPr txBox="1"/>
              <p:nvPr/>
            </p:nvSpPr>
            <p:spPr>
              <a:xfrm>
                <a:off x="2427" y="3158"/>
                <a:ext cx="272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</a:p>
            </p:txBody>
          </p:sp>
          <p:sp>
            <p:nvSpPr>
              <p:cNvPr id="123" name="Text Box 91"/>
              <p:cNvSpPr txBox="1"/>
              <p:nvPr/>
            </p:nvSpPr>
            <p:spPr>
              <a:xfrm>
                <a:off x="2804" y="3158"/>
                <a:ext cx="257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8</a:t>
                </a:r>
              </a:p>
            </p:txBody>
          </p:sp>
          <p:sp>
            <p:nvSpPr>
              <p:cNvPr id="124" name="Text Box 92"/>
              <p:cNvSpPr txBox="1"/>
              <p:nvPr/>
            </p:nvSpPr>
            <p:spPr>
              <a:xfrm>
                <a:off x="3061" y="3158"/>
                <a:ext cx="544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</a:t>
                </a:r>
              </a:p>
            </p:txBody>
          </p:sp>
          <p:sp>
            <p:nvSpPr>
              <p:cNvPr id="125" name="Text Box 93"/>
              <p:cNvSpPr txBox="1"/>
              <p:nvPr/>
            </p:nvSpPr>
            <p:spPr>
              <a:xfrm>
                <a:off x="3408" y="3158"/>
                <a:ext cx="408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12</a:t>
                </a:r>
              </a:p>
            </p:txBody>
          </p:sp>
          <p:sp>
            <p:nvSpPr>
              <p:cNvPr id="126" name="Text Box 94"/>
              <p:cNvSpPr txBox="1"/>
              <p:nvPr/>
            </p:nvSpPr>
            <p:spPr>
              <a:xfrm>
                <a:off x="3816" y="3158"/>
                <a:ext cx="408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14</a:t>
                </a:r>
              </a:p>
            </p:txBody>
          </p:sp>
          <p:sp>
            <p:nvSpPr>
              <p:cNvPr id="127" name="Text Box 95"/>
              <p:cNvSpPr txBox="1"/>
              <p:nvPr/>
            </p:nvSpPr>
            <p:spPr>
              <a:xfrm>
                <a:off x="1145" y="2982"/>
                <a:ext cx="454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-10</a:t>
                </a:r>
              </a:p>
            </p:txBody>
          </p:sp>
          <p:sp>
            <p:nvSpPr>
              <p:cNvPr id="128" name="Text Box 96"/>
              <p:cNvSpPr txBox="1"/>
              <p:nvPr/>
            </p:nvSpPr>
            <p:spPr>
              <a:xfrm>
                <a:off x="1292" y="2206"/>
                <a:ext cx="499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-5</a:t>
                </a:r>
              </a:p>
            </p:txBody>
          </p:sp>
          <p:sp>
            <p:nvSpPr>
              <p:cNvPr id="129" name="Text Box 97"/>
              <p:cNvSpPr txBox="1"/>
              <p:nvPr/>
            </p:nvSpPr>
            <p:spPr>
              <a:xfrm>
                <a:off x="1337" y="1389"/>
                <a:ext cx="453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</a:p>
            </p:txBody>
          </p:sp>
          <p:sp>
            <p:nvSpPr>
              <p:cNvPr id="130" name="Text Box 98"/>
              <p:cNvSpPr txBox="1"/>
              <p:nvPr/>
            </p:nvSpPr>
            <p:spPr>
              <a:xfrm>
                <a:off x="1382" y="563"/>
                <a:ext cx="454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</a:p>
            </p:txBody>
          </p:sp>
        </p:grpSp>
        <p:sp>
          <p:nvSpPr>
            <p:cNvPr id="131" name="Rectangle 99"/>
            <p:cNvSpPr>
              <a:spLocks noChangeArrowheads="1"/>
            </p:cNvSpPr>
            <p:nvPr/>
          </p:nvSpPr>
          <p:spPr bwMode="auto">
            <a:xfrm>
              <a:off x="1032" y="3965"/>
              <a:ext cx="1267" cy="29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  <a:sym typeface="+mn-ea"/>
                </a:rPr>
                <a:t>冰熔化的图象</a:t>
              </a:r>
            </a:p>
          </p:txBody>
        </p:sp>
      </p:grpSp>
      <p:sp>
        <p:nvSpPr>
          <p:cNvPr id="132" name="Text Box 124"/>
          <p:cNvSpPr txBox="1"/>
          <p:nvPr/>
        </p:nvSpPr>
        <p:spPr>
          <a:xfrm>
            <a:off x="5040313" y="1999615"/>
            <a:ext cx="3071812" cy="2678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段：固体</a:t>
            </a:r>
          </a:p>
          <a:p>
            <a:pPr defTabSz="914400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点：固体</a:t>
            </a:r>
          </a:p>
          <a:p>
            <a:pPr defTabSz="914400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段：固液共存</a:t>
            </a:r>
          </a:p>
          <a:p>
            <a:pPr defTabSz="914400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点：液体</a:t>
            </a:r>
          </a:p>
          <a:p>
            <a:pPr defTabSz="914400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段：液体</a:t>
            </a:r>
          </a:p>
        </p:txBody>
      </p:sp>
      <p:sp>
        <p:nvSpPr>
          <p:cNvPr id="133" name="Rectangle 99"/>
          <p:cNvSpPr>
            <a:spLocks noChangeArrowheads="1"/>
          </p:cNvSpPr>
          <p:nvPr/>
        </p:nvSpPr>
        <p:spPr bwMode="auto">
          <a:xfrm>
            <a:off x="3591243" y="181293"/>
            <a:ext cx="22148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冰熔化过程</a:t>
            </a:r>
          </a:p>
        </p:txBody>
      </p:sp>
    </p:spTree>
  </p:cSld>
  <p:clrMapOvr>
    <a:masterClrMapping/>
  </p:clrMapOvr>
  <p:transition spd="slow" advClick="0" advTm="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10" name="Group 101"/>
          <p:cNvGrpSpPr/>
          <p:nvPr/>
        </p:nvGrpSpPr>
        <p:grpSpPr>
          <a:xfrm>
            <a:off x="2117090" y="2010410"/>
            <a:ext cx="1997075" cy="2832735"/>
            <a:chOff x="612" y="1117"/>
            <a:chExt cx="1542" cy="2630"/>
          </a:xfrm>
        </p:grpSpPr>
        <p:sp>
          <p:nvSpPr>
            <p:cNvPr id="61" name="Oval 102"/>
            <p:cNvSpPr>
              <a:spLocks noChangeArrowheads="1"/>
            </p:cNvSpPr>
            <p:nvPr/>
          </p:nvSpPr>
          <p:spPr bwMode="auto">
            <a:xfrm>
              <a:off x="612" y="3702"/>
              <a:ext cx="45" cy="4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2" name="Oval 103"/>
            <p:cNvSpPr>
              <a:spLocks noChangeArrowheads="1"/>
            </p:cNvSpPr>
            <p:nvPr/>
          </p:nvSpPr>
          <p:spPr bwMode="auto">
            <a:xfrm>
              <a:off x="793" y="3521"/>
              <a:ext cx="45" cy="4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3" name="Oval 104"/>
            <p:cNvSpPr>
              <a:spLocks noChangeArrowheads="1"/>
            </p:cNvSpPr>
            <p:nvPr/>
          </p:nvSpPr>
          <p:spPr bwMode="auto">
            <a:xfrm>
              <a:off x="975" y="3385"/>
              <a:ext cx="45" cy="4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4" name="Oval 105"/>
            <p:cNvSpPr>
              <a:spLocks noChangeArrowheads="1"/>
            </p:cNvSpPr>
            <p:nvPr/>
          </p:nvSpPr>
          <p:spPr bwMode="auto">
            <a:xfrm>
              <a:off x="1111" y="3204"/>
              <a:ext cx="45" cy="4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5" name="Oval 106"/>
            <p:cNvSpPr>
              <a:spLocks noChangeArrowheads="1"/>
            </p:cNvSpPr>
            <p:nvPr/>
          </p:nvSpPr>
          <p:spPr bwMode="auto">
            <a:xfrm>
              <a:off x="1292" y="2886"/>
              <a:ext cx="45" cy="4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6" name="Oval 107"/>
            <p:cNvSpPr>
              <a:spLocks noChangeArrowheads="1"/>
            </p:cNvSpPr>
            <p:nvPr/>
          </p:nvSpPr>
          <p:spPr bwMode="auto">
            <a:xfrm>
              <a:off x="1429" y="2659"/>
              <a:ext cx="45" cy="4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7" name="Oval 108"/>
            <p:cNvSpPr>
              <a:spLocks noChangeArrowheads="1"/>
            </p:cNvSpPr>
            <p:nvPr/>
          </p:nvSpPr>
          <p:spPr bwMode="auto">
            <a:xfrm>
              <a:off x="1610" y="2341"/>
              <a:ext cx="45" cy="4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8" name="Oval 109"/>
            <p:cNvSpPr>
              <a:spLocks noChangeArrowheads="1"/>
            </p:cNvSpPr>
            <p:nvPr/>
          </p:nvSpPr>
          <p:spPr bwMode="auto">
            <a:xfrm>
              <a:off x="1792" y="1934"/>
              <a:ext cx="45" cy="4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9" name="Oval 110"/>
            <p:cNvSpPr>
              <a:spLocks noChangeArrowheads="1"/>
            </p:cNvSpPr>
            <p:nvPr/>
          </p:nvSpPr>
          <p:spPr bwMode="auto">
            <a:xfrm>
              <a:off x="1973" y="1480"/>
              <a:ext cx="45" cy="4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0" name="Oval 111"/>
            <p:cNvSpPr>
              <a:spLocks noChangeArrowheads="1"/>
            </p:cNvSpPr>
            <p:nvPr/>
          </p:nvSpPr>
          <p:spPr bwMode="auto">
            <a:xfrm>
              <a:off x="2109" y="1117"/>
              <a:ext cx="45" cy="4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1" name="Freeform 112"/>
          <p:cNvSpPr/>
          <p:nvPr/>
        </p:nvSpPr>
        <p:spPr bwMode="auto">
          <a:xfrm>
            <a:off x="2121535" y="1959610"/>
            <a:ext cx="1992630" cy="2858135"/>
          </a:xfrm>
          <a:custGeom>
            <a:avLst/>
            <a:gdLst/>
            <a:ahLst/>
            <a:cxnLst>
              <a:cxn ang="0">
                <a:pos x="0" y="2713"/>
              </a:cxn>
              <a:cxn ang="0">
                <a:pos x="181" y="2577"/>
              </a:cxn>
              <a:cxn ang="0">
                <a:pos x="340" y="2448"/>
              </a:cxn>
              <a:cxn ang="0">
                <a:pos x="508" y="2280"/>
              </a:cxn>
              <a:cxn ang="0">
                <a:pos x="640" y="2112"/>
              </a:cxn>
              <a:cxn ang="0">
                <a:pos x="862" y="1760"/>
              </a:cxn>
              <a:cxn ang="0">
                <a:pos x="988" y="1536"/>
              </a:cxn>
              <a:cxn ang="0">
                <a:pos x="1156" y="1236"/>
              </a:cxn>
              <a:cxn ang="0">
                <a:pos x="1336" y="828"/>
              </a:cxn>
              <a:cxn ang="0">
                <a:pos x="1528" y="372"/>
              </a:cxn>
              <a:cxn ang="0">
                <a:pos x="1660" y="0"/>
              </a:cxn>
            </a:cxnLst>
            <a:rect l="0" t="0" r="r" b="b"/>
            <a:pathLst>
              <a:path w="1660" h="2713">
                <a:moveTo>
                  <a:pt x="0" y="2713"/>
                </a:moveTo>
                <a:cubicBezTo>
                  <a:pt x="60" y="2671"/>
                  <a:pt x="124" y="2621"/>
                  <a:pt x="181" y="2577"/>
                </a:cubicBezTo>
                <a:cubicBezTo>
                  <a:pt x="238" y="2533"/>
                  <a:pt x="286" y="2497"/>
                  <a:pt x="340" y="2448"/>
                </a:cubicBezTo>
                <a:cubicBezTo>
                  <a:pt x="394" y="2399"/>
                  <a:pt x="458" y="2336"/>
                  <a:pt x="508" y="2280"/>
                </a:cubicBezTo>
                <a:cubicBezTo>
                  <a:pt x="558" y="2224"/>
                  <a:pt x="581" y="2199"/>
                  <a:pt x="640" y="2112"/>
                </a:cubicBezTo>
                <a:cubicBezTo>
                  <a:pt x="699" y="2025"/>
                  <a:pt x="804" y="1856"/>
                  <a:pt x="862" y="1760"/>
                </a:cubicBezTo>
                <a:cubicBezTo>
                  <a:pt x="920" y="1664"/>
                  <a:pt x="939" y="1623"/>
                  <a:pt x="988" y="1536"/>
                </a:cubicBezTo>
                <a:cubicBezTo>
                  <a:pt x="1037" y="1449"/>
                  <a:pt x="1098" y="1354"/>
                  <a:pt x="1156" y="1236"/>
                </a:cubicBezTo>
                <a:cubicBezTo>
                  <a:pt x="1214" y="1118"/>
                  <a:pt x="1274" y="972"/>
                  <a:pt x="1336" y="828"/>
                </a:cubicBezTo>
                <a:cubicBezTo>
                  <a:pt x="1398" y="684"/>
                  <a:pt x="1474" y="510"/>
                  <a:pt x="1528" y="372"/>
                </a:cubicBezTo>
                <a:cubicBezTo>
                  <a:pt x="1582" y="234"/>
                  <a:pt x="1633" y="77"/>
                  <a:pt x="1660" y="0"/>
                </a:cubicBezTo>
              </a:path>
            </a:pathLst>
          </a:custGeom>
          <a:noFill/>
          <a:ln w="31750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华文楷体" panose="02010600040101010101" pitchFamily="2" charset="-122"/>
              <a:cs typeface="+mn-cs"/>
            </a:endParaRPr>
          </a:p>
        </p:txBody>
      </p:sp>
      <p:graphicFrame>
        <p:nvGraphicFramePr>
          <p:cNvPr id="11" name="Group 2"/>
          <p:cNvGraphicFramePr>
            <a:graphicFrameLocks noGrp="1"/>
          </p:cNvGraphicFramePr>
          <p:nvPr>
            <p:ph idx="1"/>
          </p:nvPr>
        </p:nvGraphicFramePr>
        <p:xfrm>
          <a:off x="250825" y="811213"/>
          <a:ext cx="8686800" cy="746277"/>
        </p:xfrm>
        <a:graphic>
          <a:graphicData uri="http://schemas.openxmlformats.org/drawingml/2006/table">
            <a:tbl>
              <a:tblPr/>
              <a:tblGrid>
                <a:gridCol w="1217613"/>
                <a:gridCol w="574675"/>
                <a:gridCol w="573087"/>
                <a:gridCol w="554038"/>
                <a:gridCol w="596900"/>
                <a:gridCol w="577850"/>
                <a:gridCol w="571500"/>
                <a:gridCol w="576262"/>
                <a:gridCol w="573088"/>
                <a:gridCol w="574675"/>
                <a:gridCol w="573087"/>
                <a:gridCol w="576263"/>
                <a:gridCol w="573087"/>
                <a:gridCol w="574675"/>
              </a:tblGrid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时间</a:t>
                      </a:r>
                      <a:r>
                        <a:rPr kumimoji="1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/</a:t>
                      </a:r>
                      <a:r>
                        <a:rPr kumimoji="1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分</a:t>
                      </a:r>
                    </a:p>
                  </a:txBody>
                  <a:tcPr marL="0" marR="0" marT="0" marB="0" anchor="ctr" anchorCtr="1" horzOverflow="overflow">
                    <a:lnL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11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12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5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温度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/℃</a:t>
                      </a:r>
                    </a:p>
                  </a:txBody>
                  <a:tcPr marL="0" marR="0" marT="0" marB="0" anchor="ctr" anchorCtr="1" horzOverflow="overflow">
                    <a:lnL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40.3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41.8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42.4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43.8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45.3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46.8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48.8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51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54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56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58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" name="Rectangle 99"/>
          <p:cNvSpPr>
            <a:spLocks noChangeArrowheads="1"/>
          </p:cNvSpPr>
          <p:nvPr/>
        </p:nvSpPr>
        <p:spPr bwMode="auto">
          <a:xfrm>
            <a:off x="3375343" y="227648"/>
            <a:ext cx="26212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蜂蜡熔化过程</a:t>
            </a:r>
          </a:p>
        </p:txBody>
      </p:sp>
      <p:grpSp>
        <p:nvGrpSpPr>
          <p:cNvPr id="12336" name="Group 49"/>
          <p:cNvGrpSpPr/>
          <p:nvPr/>
        </p:nvGrpSpPr>
        <p:grpSpPr>
          <a:xfrm>
            <a:off x="1609725" y="1593850"/>
            <a:ext cx="4472305" cy="3926102"/>
            <a:chOff x="113" y="981"/>
            <a:chExt cx="3817" cy="3439"/>
          </a:xfrm>
        </p:grpSpPr>
        <p:grpSp>
          <p:nvGrpSpPr>
            <p:cNvPr id="12337" name="Group 50"/>
            <p:cNvGrpSpPr/>
            <p:nvPr/>
          </p:nvGrpSpPr>
          <p:grpSpPr>
            <a:xfrm>
              <a:off x="113" y="981"/>
              <a:ext cx="3817" cy="3193"/>
              <a:chOff x="1202" y="391"/>
              <a:chExt cx="3817" cy="3193"/>
            </a:xfrm>
          </p:grpSpPr>
          <p:grpSp>
            <p:nvGrpSpPr>
              <p:cNvPr id="12338" name="Group 51"/>
              <p:cNvGrpSpPr/>
              <p:nvPr/>
            </p:nvGrpSpPr>
            <p:grpSpPr>
              <a:xfrm>
                <a:off x="1639" y="391"/>
                <a:ext cx="3084" cy="2813"/>
                <a:chOff x="839" y="436"/>
                <a:chExt cx="3084" cy="3085"/>
              </a:xfrm>
            </p:grpSpPr>
            <p:sp>
              <p:nvSpPr>
                <p:cNvPr id="26" name="Line 52"/>
                <p:cNvSpPr>
                  <a:spLocks noChangeShapeType="1"/>
                </p:cNvSpPr>
                <p:nvPr/>
              </p:nvSpPr>
              <p:spPr bwMode="auto">
                <a:xfrm rot="10800000">
                  <a:off x="839" y="436"/>
                  <a:ext cx="0" cy="3085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" name="Line 53"/>
                <p:cNvSpPr>
                  <a:spLocks noChangeShapeType="1"/>
                </p:cNvSpPr>
                <p:nvPr/>
              </p:nvSpPr>
              <p:spPr bwMode="auto">
                <a:xfrm>
                  <a:off x="839" y="3521"/>
                  <a:ext cx="3084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8" name="Line 54"/>
                <p:cNvSpPr>
                  <a:spLocks noChangeShapeType="1"/>
                </p:cNvSpPr>
                <p:nvPr/>
              </p:nvSpPr>
              <p:spPr bwMode="auto">
                <a:xfrm>
                  <a:off x="1020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9" name="Line 55"/>
                <p:cNvSpPr>
                  <a:spLocks noChangeShapeType="1"/>
                </p:cNvSpPr>
                <p:nvPr/>
              </p:nvSpPr>
              <p:spPr bwMode="auto">
                <a:xfrm>
                  <a:off x="1202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0" name="Line 56"/>
                <p:cNvSpPr>
                  <a:spLocks noChangeShapeType="1"/>
                </p:cNvSpPr>
                <p:nvPr/>
              </p:nvSpPr>
              <p:spPr bwMode="auto">
                <a:xfrm>
                  <a:off x="1383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" name="Line 57"/>
                <p:cNvSpPr>
                  <a:spLocks noChangeShapeType="1"/>
                </p:cNvSpPr>
                <p:nvPr/>
              </p:nvSpPr>
              <p:spPr bwMode="auto">
                <a:xfrm>
                  <a:off x="1565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" name="Line 58"/>
                <p:cNvSpPr>
                  <a:spLocks noChangeShapeType="1"/>
                </p:cNvSpPr>
                <p:nvPr/>
              </p:nvSpPr>
              <p:spPr bwMode="auto">
                <a:xfrm>
                  <a:off x="1746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" name="Line 59"/>
                <p:cNvSpPr>
                  <a:spLocks noChangeShapeType="1"/>
                </p:cNvSpPr>
                <p:nvPr/>
              </p:nvSpPr>
              <p:spPr bwMode="auto">
                <a:xfrm>
                  <a:off x="1927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4" name="Line 60"/>
                <p:cNvSpPr>
                  <a:spLocks noChangeShapeType="1"/>
                </p:cNvSpPr>
                <p:nvPr/>
              </p:nvSpPr>
              <p:spPr bwMode="auto">
                <a:xfrm>
                  <a:off x="2109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" name="Line 61"/>
                <p:cNvSpPr>
                  <a:spLocks noChangeShapeType="1"/>
                </p:cNvSpPr>
                <p:nvPr/>
              </p:nvSpPr>
              <p:spPr bwMode="auto">
                <a:xfrm>
                  <a:off x="2290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" name="Line 62"/>
                <p:cNvSpPr>
                  <a:spLocks noChangeShapeType="1"/>
                </p:cNvSpPr>
                <p:nvPr/>
              </p:nvSpPr>
              <p:spPr bwMode="auto">
                <a:xfrm>
                  <a:off x="2472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" name="Line 63"/>
                <p:cNvSpPr>
                  <a:spLocks noChangeShapeType="1"/>
                </p:cNvSpPr>
                <p:nvPr/>
              </p:nvSpPr>
              <p:spPr bwMode="auto">
                <a:xfrm>
                  <a:off x="2653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8" name="Line 64"/>
                <p:cNvSpPr>
                  <a:spLocks noChangeShapeType="1"/>
                </p:cNvSpPr>
                <p:nvPr/>
              </p:nvSpPr>
              <p:spPr bwMode="auto">
                <a:xfrm>
                  <a:off x="2835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9" name="Line 65"/>
                <p:cNvSpPr>
                  <a:spLocks noChangeShapeType="1"/>
                </p:cNvSpPr>
                <p:nvPr/>
              </p:nvSpPr>
              <p:spPr bwMode="auto">
                <a:xfrm>
                  <a:off x="3016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0" name="Line 66"/>
                <p:cNvSpPr>
                  <a:spLocks noChangeShapeType="1"/>
                </p:cNvSpPr>
                <p:nvPr/>
              </p:nvSpPr>
              <p:spPr bwMode="auto">
                <a:xfrm>
                  <a:off x="3198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1" name="Line 67"/>
                <p:cNvSpPr>
                  <a:spLocks noChangeShapeType="1"/>
                </p:cNvSpPr>
                <p:nvPr/>
              </p:nvSpPr>
              <p:spPr bwMode="auto">
                <a:xfrm>
                  <a:off x="3560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2" name="Line 68"/>
                <p:cNvSpPr>
                  <a:spLocks noChangeShapeType="1"/>
                </p:cNvSpPr>
                <p:nvPr/>
              </p:nvSpPr>
              <p:spPr bwMode="auto">
                <a:xfrm>
                  <a:off x="3379" y="799"/>
                  <a:ext cx="0" cy="272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3" name="Line 69"/>
                <p:cNvSpPr>
                  <a:spLocks noChangeShapeType="1"/>
                </p:cNvSpPr>
                <p:nvPr/>
              </p:nvSpPr>
              <p:spPr bwMode="auto">
                <a:xfrm>
                  <a:off x="839" y="3339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4" name="Line 70"/>
                <p:cNvSpPr>
                  <a:spLocks noChangeShapeType="1"/>
                </p:cNvSpPr>
                <p:nvPr/>
              </p:nvSpPr>
              <p:spPr bwMode="auto">
                <a:xfrm>
                  <a:off x="839" y="3158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5" name="Line 71"/>
                <p:cNvSpPr>
                  <a:spLocks noChangeShapeType="1"/>
                </p:cNvSpPr>
                <p:nvPr/>
              </p:nvSpPr>
              <p:spPr bwMode="auto">
                <a:xfrm>
                  <a:off x="839" y="2976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6" name="Line 72"/>
                <p:cNvSpPr>
                  <a:spLocks noChangeShapeType="1"/>
                </p:cNvSpPr>
                <p:nvPr/>
              </p:nvSpPr>
              <p:spPr bwMode="auto">
                <a:xfrm>
                  <a:off x="839" y="2795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7" name="Line 73"/>
                <p:cNvSpPr>
                  <a:spLocks noChangeShapeType="1"/>
                </p:cNvSpPr>
                <p:nvPr/>
              </p:nvSpPr>
              <p:spPr bwMode="auto">
                <a:xfrm>
                  <a:off x="839" y="2614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8" name="Line 74"/>
                <p:cNvSpPr>
                  <a:spLocks noChangeShapeType="1"/>
                </p:cNvSpPr>
                <p:nvPr/>
              </p:nvSpPr>
              <p:spPr bwMode="auto">
                <a:xfrm>
                  <a:off x="839" y="2432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9" name="Line 75"/>
                <p:cNvSpPr>
                  <a:spLocks noChangeShapeType="1"/>
                </p:cNvSpPr>
                <p:nvPr/>
              </p:nvSpPr>
              <p:spPr bwMode="auto">
                <a:xfrm>
                  <a:off x="839" y="2251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0" name="Line 76"/>
                <p:cNvSpPr>
                  <a:spLocks noChangeShapeType="1"/>
                </p:cNvSpPr>
                <p:nvPr/>
              </p:nvSpPr>
              <p:spPr bwMode="auto">
                <a:xfrm>
                  <a:off x="839" y="2069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1" name="Line 77"/>
                <p:cNvSpPr>
                  <a:spLocks noChangeShapeType="1"/>
                </p:cNvSpPr>
                <p:nvPr/>
              </p:nvSpPr>
              <p:spPr bwMode="auto">
                <a:xfrm>
                  <a:off x="839" y="1888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2" name="Line 78"/>
                <p:cNvSpPr>
                  <a:spLocks noChangeShapeType="1"/>
                </p:cNvSpPr>
                <p:nvPr/>
              </p:nvSpPr>
              <p:spPr bwMode="auto">
                <a:xfrm>
                  <a:off x="839" y="1706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3" name="Line 79"/>
                <p:cNvSpPr>
                  <a:spLocks noChangeShapeType="1"/>
                </p:cNvSpPr>
                <p:nvPr/>
              </p:nvSpPr>
              <p:spPr bwMode="auto">
                <a:xfrm>
                  <a:off x="839" y="1525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4" name="Line 80"/>
                <p:cNvSpPr>
                  <a:spLocks noChangeShapeType="1"/>
                </p:cNvSpPr>
                <p:nvPr/>
              </p:nvSpPr>
              <p:spPr bwMode="auto">
                <a:xfrm>
                  <a:off x="839" y="1344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5" name="Line 81"/>
                <p:cNvSpPr>
                  <a:spLocks noChangeShapeType="1"/>
                </p:cNvSpPr>
                <p:nvPr/>
              </p:nvSpPr>
              <p:spPr bwMode="auto">
                <a:xfrm>
                  <a:off x="839" y="1162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6" name="Line 82"/>
                <p:cNvSpPr>
                  <a:spLocks noChangeShapeType="1"/>
                </p:cNvSpPr>
                <p:nvPr/>
              </p:nvSpPr>
              <p:spPr bwMode="auto">
                <a:xfrm>
                  <a:off x="839" y="799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7" name="Line 83"/>
                <p:cNvSpPr>
                  <a:spLocks noChangeShapeType="1"/>
                </p:cNvSpPr>
                <p:nvPr/>
              </p:nvSpPr>
              <p:spPr bwMode="auto">
                <a:xfrm>
                  <a:off x="839" y="981"/>
                  <a:ext cx="272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+mn-lt"/>
                    <a:ea typeface="华文楷体" panose="0201060004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371" name="Text Box 84"/>
              <p:cNvSpPr txBox="1"/>
              <p:nvPr/>
            </p:nvSpPr>
            <p:spPr>
              <a:xfrm>
                <a:off x="1565" y="391"/>
                <a:ext cx="908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zh-CN" altLang="en-US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温度</a:t>
                </a: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/℃</a:t>
                </a:r>
              </a:p>
            </p:txBody>
          </p:sp>
          <p:sp>
            <p:nvSpPr>
              <p:cNvPr id="12372" name="Text Box 85"/>
              <p:cNvSpPr txBox="1"/>
              <p:nvPr/>
            </p:nvSpPr>
            <p:spPr>
              <a:xfrm>
                <a:off x="4067" y="3235"/>
                <a:ext cx="952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zh-CN" altLang="en-US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时间</a:t>
                </a: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/</a:t>
                </a:r>
                <a:r>
                  <a:rPr lang="zh-CN" altLang="en-US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分</a:t>
                </a:r>
              </a:p>
            </p:txBody>
          </p:sp>
          <p:sp>
            <p:nvSpPr>
              <p:cNvPr id="12373" name="Text Box 86"/>
              <p:cNvSpPr txBox="1"/>
              <p:nvPr/>
            </p:nvSpPr>
            <p:spPr>
              <a:xfrm>
                <a:off x="1474" y="3158"/>
                <a:ext cx="227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</a:p>
            </p:txBody>
          </p:sp>
          <p:sp>
            <p:nvSpPr>
              <p:cNvPr id="12374" name="Text Box 87"/>
              <p:cNvSpPr txBox="1"/>
              <p:nvPr/>
            </p:nvSpPr>
            <p:spPr>
              <a:xfrm>
                <a:off x="1792" y="3158"/>
                <a:ext cx="181" cy="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</a:p>
            </p:txBody>
          </p:sp>
          <p:sp>
            <p:nvSpPr>
              <p:cNvPr id="12375" name="Text Box 88"/>
              <p:cNvSpPr txBox="1"/>
              <p:nvPr/>
            </p:nvSpPr>
            <p:spPr>
              <a:xfrm>
                <a:off x="2109" y="3158"/>
                <a:ext cx="272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</a:p>
            </p:txBody>
          </p:sp>
          <p:sp>
            <p:nvSpPr>
              <p:cNvPr id="12376" name="Text Box 89"/>
              <p:cNvSpPr txBox="1"/>
              <p:nvPr/>
            </p:nvSpPr>
            <p:spPr>
              <a:xfrm>
                <a:off x="2427" y="3158"/>
                <a:ext cx="272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</a:p>
            </p:txBody>
          </p:sp>
          <p:sp>
            <p:nvSpPr>
              <p:cNvPr id="12377" name="Text Box 90"/>
              <p:cNvSpPr txBox="1"/>
              <p:nvPr/>
            </p:nvSpPr>
            <p:spPr>
              <a:xfrm>
                <a:off x="2745" y="3158"/>
                <a:ext cx="226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8</a:t>
                </a:r>
              </a:p>
            </p:txBody>
          </p:sp>
          <p:sp>
            <p:nvSpPr>
              <p:cNvPr id="12378" name="Text Box 91"/>
              <p:cNvSpPr txBox="1"/>
              <p:nvPr/>
            </p:nvSpPr>
            <p:spPr>
              <a:xfrm>
                <a:off x="3016" y="3158"/>
                <a:ext cx="544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</a:t>
                </a:r>
              </a:p>
            </p:txBody>
          </p:sp>
          <p:sp>
            <p:nvSpPr>
              <p:cNvPr id="12379" name="Text Box 92"/>
              <p:cNvSpPr txBox="1"/>
              <p:nvPr/>
            </p:nvSpPr>
            <p:spPr>
              <a:xfrm>
                <a:off x="3334" y="3158"/>
                <a:ext cx="408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12</a:t>
                </a:r>
              </a:p>
            </p:txBody>
          </p:sp>
          <p:sp>
            <p:nvSpPr>
              <p:cNvPr id="12380" name="Text Box 93"/>
              <p:cNvSpPr txBox="1"/>
              <p:nvPr/>
            </p:nvSpPr>
            <p:spPr>
              <a:xfrm>
                <a:off x="3697" y="3158"/>
                <a:ext cx="408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14</a:t>
                </a:r>
              </a:p>
            </p:txBody>
          </p:sp>
          <p:sp>
            <p:nvSpPr>
              <p:cNvPr id="12381" name="Text Box 94"/>
              <p:cNvSpPr txBox="1"/>
              <p:nvPr/>
            </p:nvSpPr>
            <p:spPr>
              <a:xfrm>
                <a:off x="1202" y="3012"/>
                <a:ext cx="454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40</a:t>
                </a:r>
              </a:p>
            </p:txBody>
          </p:sp>
          <p:sp>
            <p:nvSpPr>
              <p:cNvPr id="12382" name="Text Box 95"/>
              <p:cNvSpPr txBox="1"/>
              <p:nvPr/>
            </p:nvSpPr>
            <p:spPr>
              <a:xfrm>
                <a:off x="1202" y="2251"/>
                <a:ext cx="499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45</a:t>
                </a:r>
              </a:p>
            </p:txBody>
          </p:sp>
          <p:sp>
            <p:nvSpPr>
              <p:cNvPr id="12383" name="Text Box 96"/>
              <p:cNvSpPr txBox="1"/>
              <p:nvPr/>
            </p:nvSpPr>
            <p:spPr>
              <a:xfrm>
                <a:off x="1202" y="1389"/>
                <a:ext cx="453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50</a:t>
                </a:r>
              </a:p>
            </p:txBody>
          </p:sp>
          <p:sp>
            <p:nvSpPr>
              <p:cNvPr id="12384" name="Text Box 97"/>
              <p:cNvSpPr txBox="1"/>
              <p:nvPr/>
            </p:nvSpPr>
            <p:spPr>
              <a:xfrm>
                <a:off x="1202" y="563"/>
                <a:ext cx="454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55</a:t>
                </a:r>
              </a:p>
            </p:txBody>
          </p:sp>
        </p:grpSp>
        <p:sp>
          <p:nvSpPr>
            <p:cNvPr id="16" name="Rectangle 98"/>
            <p:cNvSpPr>
              <a:spLocks noChangeArrowheads="1"/>
            </p:cNvSpPr>
            <p:nvPr/>
          </p:nvSpPr>
          <p:spPr bwMode="auto">
            <a:xfrm>
              <a:off x="1147" y="4097"/>
              <a:ext cx="1664" cy="3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  <a:sym typeface="+mn-ea"/>
                </a:rPr>
                <a:t>蜂蜡的熔化图像</a:t>
              </a:r>
            </a:p>
          </p:txBody>
        </p:sp>
      </p:grp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12" name="Group 9"/>
          <p:cNvGrpSpPr/>
          <p:nvPr/>
        </p:nvGrpSpPr>
        <p:grpSpPr>
          <a:xfrm>
            <a:off x="525780" y="1492250"/>
            <a:ext cx="3837305" cy="3316417"/>
            <a:chOff x="570" y="1488"/>
            <a:chExt cx="2694" cy="2434"/>
          </a:xfrm>
        </p:grpSpPr>
        <p:sp>
          <p:nvSpPr>
            <p:cNvPr id="13321" name="Rectangle 10"/>
            <p:cNvSpPr/>
            <p:nvPr/>
          </p:nvSpPr>
          <p:spPr>
            <a:xfrm>
              <a:off x="2256" y="3033"/>
              <a:ext cx="1008" cy="42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时间</a:t>
              </a:r>
            </a:p>
          </p:txBody>
        </p:sp>
        <p:sp>
          <p:nvSpPr>
            <p:cNvPr id="13322" name="Line 11"/>
            <p:cNvSpPr/>
            <p:nvPr/>
          </p:nvSpPr>
          <p:spPr>
            <a:xfrm flipV="1">
              <a:off x="864" y="1488"/>
              <a:ext cx="0" cy="1584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3323" name="Line 12"/>
            <p:cNvSpPr/>
            <p:nvPr/>
          </p:nvSpPr>
          <p:spPr>
            <a:xfrm>
              <a:off x="864" y="3072"/>
              <a:ext cx="1680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3324" name="Rectangle 13"/>
            <p:cNvSpPr/>
            <p:nvPr/>
          </p:nvSpPr>
          <p:spPr>
            <a:xfrm>
              <a:off x="570" y="1584"/>
              <a:ext cx="500" cy="79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None/>
              </a:pP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温度</a:t>
              </a:r>
            </a:p>
          </p:txBody>
        </p:sp>
        <p:sp>
          <p:nvSpPr>
            <p:cNvPr id="13325" name="Text Box 14"/>
            <p:cNvSpPr txBox="1"/>
            <p:nvPr/>
          </p:nvSpPr>
          <p:spPr>
            <a:xfrm>
              <a:off x="948" y="3494"/>
              <a:ext cx="1632" cy="4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None/>
              </a:pP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冰熔化线</a:t>
              </a:r>
            </a:p>
          </p:txBody>
        </p:sp>
        <p:grpSp>
          <p:nvGrpSpPr>
            <p:cNvPr id="13326" name="Group 15"/>
            <p:cNvGrpSpPr/>
            <p:nvPr/>
          </p:nvGrpSpPr>
          <p:grpSpPr>
            <a:xfrm>
              <a:off x="1296" y="1680"/>
              <a:ext cx="1248" cy="912"/>
              <a:chOff x="1296" y="1728"/>
              <a:chExt cx="1248" cy="912"/>
            </a:xfrm>
          </p:grpSpPr>
          <p:grpSp>
            <p:nvGrpSpPr>
              <p:cNvPr id="13327" name="Group 16"/>
              <p:cNvGrpSpPr/>
              <p:nvPr/>
            </p:nvGrpSpPr>
            <p:grpSpPr>
              <a:xfrm>
                <a:off x="1632" y="1728"/>
                <a:ext cx="912" cy="432"/>
                <a:chOff x="1632" y="1728"/>
                <a:chExt cx="912" cy="432"/>
              </a:xfrm>
            </p:grpSpPr>
            <p:sp>
              <p:nvSpPr>
                <p:cNvPr id="13328" name="Line 17"/>
                <p:cNvSpPr/>
                <p:nvPr/>
              </p:nvSpPr>
              <p:spPr>
                <a:xfrm>
                  <a:off x="1632" y="2160"/>
                  <a:ext cx="576" cy="0"/>
                </a:xfrm>
                <a:prstGeom prst="line">
                  <a:avLst/>
                </a:prstGeom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3329" name="Line 18"/>
                <p:cNvSpPr/>
                <p:nvPr/>
              </p:nvSpPr>
              <p:spPr>
                <a:xfrm flipV="1">
                  <a:off x="2208" y="1728"/>
                  <a:ext cx="336" cy="432"/>
                </a:xfrm>
                <a:prstGeom prst="line">
                  <a:avLst/>
                </a:prstGeom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3330" name="Line 19"/>
              <p:cNvSpPr/>
              <p:nvPr/>
            </p:nvSpPr>
            <p:spPr>
              <a:xfrm flipH="1">
                <a:off x="1296" y="2160"/>
                <a:ext cx="336" cy="480"/>
              </a:xfrm>
              <a:prstGeom prst="line">
                <a:avLst/>
              </a:prstGeom>
              <a:ln w="12700" cap="sq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" name="Group 2"/>
          <p:cNvGrpSpPr/>
          <p:nvPr/>
        </p:nvGrpSpPr>
        <p:grpSpPr>
          <a:xfrm>
            <a:off x="4232275" y="1343025"/>
            <a:ext cx="3831590" cy="3491819"/>
            <a:chOff x="3252" y="1632"/>
            <a:chExt cx="2508" cy="2272"/>
          </a:xfrm>
        </p:grpSpPr>
        <p:sp>
          <p:nvSpPr>
            <p:cNvPr id="13314" name="Text Box 3"/>
            <p:cNvSpPr txBox="1"/>
            <p:nvPr/>
          </p:nvSpPr>
          <p:spPr>
            <a:xfrm>
              <a:off x="5088" y="3030"/>
              <a:ext cx="672" cy="3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None/>
              </a:pP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时间</a:t>
              </a:r>
            </a:p>
          </p:txBody>
        </p:sp>
        <p:sp>
          <p:nvSpPr>
            <p:cNvPr id="13315" name="Line 4"/>
            <p:cNvSpPr/>
            <p:nvPr/>
          </p:nvSpPr>
          <p:spPr>
            <a:xfrm flipH="1" flipV="1">
              <a:off x="3552" y="1632"/>
              <a:ext cx="0" cy="1454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3316" name="Line 5"/>
            <p:cNvSpPr/>
            <p:nvPr/>
          </p:nvSpPr>
          <p:spPr>
            <a:xfrm>
              <a:off x="3552" y="3086"/>
              <a:ext cx="1632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3317" name="Freeform 6"/>
            <p:cNvSpPr/>
            <p:nvPr/>
          </p:nvSpPr>
          <p:spPr>
            <a:xfrm>
              <a:off x="3792" y="1729"/>
              <a:ext cx="1104" cy="1018"/>
            </a:xfrm>
            <a:custGeom>
              <a:avLst/>
              <a:gdLst/>
              <a:ahLst/>
              <a:cxnLst>
                <a:cxn ang="0">
                  <a:pos x="0" y="1048"/>
                </a:cxn>
                <a:cxn ang="0">
                  <a:pos x="288" y="900"/>
                </a:cxn>
                <a:cxn ang="0">
                  <a:pos x="528" y="548"/>
                </a:cxn>
                <a:cxn ang="0">
                  <a:pos x="816" y="448"/>
                </a:cxn>
                <a:cxn ang="0">
                  <a:pos x="1008" y="200"/>
                </a:cxn>
                <a:cxn ang="0">
                  <a:pos x="1104" y="0"/>
                </a:cxn>
              </a:cxnLst>
              <a:rect l="0" t="0" r="0" b="0"/>
              <a:pathLst>
                <a:path w="1104" h="1008">
                  <a:moveTo>
                    <a:pt x="0" y="1008"/>
                  </a:moveTo>
                  <a:cubicBezTo>
                    <a:pt x="100" y="976"/>
                    <a:pt x="200" y="944"/>
                    <a:pt x="288" y="864"/>
                  </a:cubicBezTo>
                  <a:cubicBezTo>
                    <a:pt x="376" y="784"/>
                    <a:pt x="440" y="600"/>
                    <a:pt x="528" y="528"/>
                  </a:cubicBezTo>
                  <a:cubicBezTo>
                    <a:pt x="616" y="456"/>
                    <a:pt x="736" y="488"/>
                    <a:pt x="816" y="432"/>
                  </a:cubicBezTo>
                  <a:cubicBezTo>
                    <a:pt x="896" y="376"/>
                    <a:pt x="960" y="264"/>
                    <a:pt x="1008" y="192"/>
                  </a:cubicBezTo>
                  <a:cubicBezTo>
                    <a:pt x="1056" y="120"/>
                    <a:pt x="1080" y="60"/>
                    <a:pt x="1104" y="0"/>
                  </a:cubicBez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8" name="Rectangle 7"/>
            <p:cNvSpPr/>
            <p:nvPr/>
          </p:nvSpPr>
          <p:spPr>
            <a:xfrm>
              <a:off x="3252" y="1632"/>
              <a:ext cx="308" cy="70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温</a:t>
              </a:r>
            </a:p>
            <a:p>
              <a:pPr>
                <a:buFont typeface="Wingdings" panose="05000000000000000000" pitchFamily="2" charset="2"/>
                <a:buNone/>
              </a:pP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度</a:t>
              </a:r>
            </a:p>
          </p:txBody>
        </p:sp>
        <p:sp>
          <p:nvSpPr>
            <p:cNvPr id="13319" name="Rectangle 8"/>
            <p:cNvSpPr/>
            <p:nvPr/>
          </p:nvSpPr>
          <p:spPr>
            <a:xfrm>
              <a:off x="3645" y="3524"/>
              <a:ext cx="1971" cy="38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None/>
              </a:pP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蜂蜡熔化曲线</a:t>
              </a:r>
            </a:p>
          </p:txBody>
        </p:sp>
      </p:grpSp>
      <p:sp>
        <p:nvSpPr>
          <p:cNvPr id="23" name="Rectangle 99"/>
          <p:cNvSpPr>
            <a:spLocks noChangeArrowheads="1"/>
          </p:cNvSpPr>
          <p:nvPr/>
        </p:nvSpPr>
        <p:spPr bwMode="auto">
          <a:xfrm>
            <a:off x="2218690" y="665163"/>
            <a:ext cx="42468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冰和蜂蜡熔化曲线对比</a:t>
            </a: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51560" y="998220"/>
            <a:ext cx="6259830" cy="5695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kern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想一想</a:t>
            </a:r>
            <a:r>
              <a:rPr kumimoji="1" lang="zh-CN" altLang="en-US" sz="2400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：冰和蜂蜡的熔化有什么相同和不同</a:t>
            </a:r>
            <a:r>
              <a:rPr kumimoji="1" lang="zh-CN" altLang="en-US" sz="1800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？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Rectangle 31"/>
          <p:cNvSpPr>
            <a:spLocks noChangeArrowheads="1"/>
          </p:cNvSpPr>
          <p:nvPr/>
        </p:nvSpPr>
        <p:spPr bwMode="auto">
          <a:xfrm>
            <a:off x="403860" y="1601788"/>
            <a:ext cx="7456488" cy="121285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相同点：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）从固态变成了液态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        （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）在熔化过程中都需要吸热</a:t>
            </a:r>
          </a:p>
        </p:txBody>
      </p:sp>
      <p:sp>
        <p:nvSpPr>
          <p:cNvPr id="10" name="Rectangle 32"/>
          <p:cNvSpPr>
            <a:spLocks noChangeArrowheads="1"/>
          </p:cNvSpPr>
          <p:nvPr/>
        </p:nvSpPr>
        <p:spPr bwMode="auto">
          <a:xfrm>
            <a:off x="327025" y="2814955"/>
            <a:ext cx="7056438" cy="121094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不同点：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）冰熔化时，温度保持不变。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            （有固定的熔化温度）</a:t>
            </a:r>
          </a:p>
        </p:txBody>
      </p:sp>
      <p:sp>
        <p:nvSpPr>
          <p:cNvPr id="11" name="Text Box 33"/>
          <p:cNvSpPr txBox="1"/>
          <p:nvPr/>
        </p:nvSpPr>
        <p:spPr>
          <a:xfrm>
            <a:off x="1730375" y="4025900"/>
            <a:ext cx="5653088" cy="121285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）蜂蜡熔化时，温度不断上升。</a:t>
            </a:r>
          </a:p>
          <a:p>
            <a:pPr algn="ctr" defTabSz="914400"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（没有固定的熔化温度）</a:t>
            </a: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349440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二、晶体与非晶体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0" name="Text Box 2"/>
          <p:cNvSpPr txBox="1"/>
          <p:nvPr/>
        </p:nvSpPr>
        <p:spPr>
          <a:xfrm>
            <a:off x="745808" y="1058545"/>
            <a:ext cx="6784975" cy="82994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晶体</a:t>
            </a:r>
            <a:r>
              <a:rPr lang="zh-CN" altLang="en-US" sz="3200" dirty="0">
                <a:solidFill>
                  <a:srgbClr val="002EC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：熔化过程有一定的熔化温度。    </a:t>
            </a:r>
            <a:r>
              <a:rPr lang="zh-CN" altLang="en-US" sz="3200" dirty="0">
                <a:solidFill>
                  <a:srgbClr val="002EC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</a:p>
        </p:txBody>
      </p:sp>
      <p:sp>
        <p:nvSpPr>
          <p:cNvPr id="5" name="Text Box 2"/>
          <p:cNvSpPr txBox="1"/>
          <p:nvPr/>
        </p:nvSpPr>
        <p:spPr>
          <a:xfrm>
            <a:off x="746125" y="2071370"/>
            <a:ext cx="7523480" cy="82994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非晶体</a:t>
            </a:r>
            <a:r>
              <a:rPr lang="zh-CN" altLang="en-US" sz="3200" dirty="0">
                <a:solidFill>
                  <a:srgbClr val="002EC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：熔化过程没有固定的熔化温度。    </a:t>
            </a:r>
            <a:r>
              <a:rPr lang="zh-CN" altLang="en-US" sz="3200" dirty="0">
                <a:solidFill>
                  <a:srgbClr val="002EC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</a:p>
        </p:txBody>
      </p:sp>
      <p:sp>
        <p:nvSpPr>
          <p:cNvPr id="13" name="Text Box 2"/>
          <p:cNvSpPr txBox="1"/>
          <p:nvPr/>
        </p:nvSpPr>
        <p:spPr>
          <a:xfrm>
            <a:off x="745808" y="3155633"/>
            <a:ext cx="6784975" cy="738187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物理学中将晶体融化时的温度叫做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熔点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 advClick="0" advTm="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13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944</Words>
  <Application>WPS 演示</Application>
  <PresentationFormat>自定义</PresentationFormat>
  <Paragraphs>265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66</cp:revision>
  <dcterms:created xsi:type="dcterms:W3CDTF">2019-04-02T02:49:00Z</dcterms:created>
  <dcterms:modified xsi:type="dcterms:W3CDTF">2019-11-13T06:49:50Z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