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54" r:id="rId3"/>
  </p:sldMasterIdLst>
  <p:sldIdLst>
    <p:sldId id="256" r:id="rId4"/>
    <p:sldId id="257" r:id="rId5"/>
    <p:sldId id="258" r:id="rId6"/>
    <p:sldId id="259" r:id="rId7"/>
    <p:sldId id="261" r:id="rId8"/>
    <p:sldId id="262" r:id="rId9"/>
    <p:sldId id="263" r:id="rId10"/>
    <p:sldId id="260" r:id="rId11"/>
    <p:sldId id="265" r:id="rId12"/>
    <p:sldId id="267" r:id="rId13"/>
    <p:sldId id="269" r:id="rId14"/>
    <p:sldId id="264" r:id="rId15"/>
    <p:sldId id="266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BF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6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数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25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征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81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声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1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HY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71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5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28.xml"/><Relationship Id="rId9" Type="http://schemas.openxmlformats.org/officeDocument/2006/relationships/tags" Target="../tags/tag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680970" y="3877310"/>
            <a:ext cx="7108825" cy="688618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r>
              <a:rPr lang="en-US" altLang="zh-CN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0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杠杆的分类及应用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-106532" y="1997248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6.5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杠杆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杠杆的种类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费力杠杆</a:t>
            </a:r>
          </a:p>
        </p:txBody>
      </p:sp>
      <p:sp>
        <p:nvSpPr>
          <p:cNvPr id="10" name="TextBox 18"/>
          <p:cNvSpPr txBox="1"/>
          <p:nvPr/>
        </p:nvSpPr>
        <p:spPr>
          <a:xfrm>
            <a:off x="1091565" y="2595245"/>
            <a:ext cx="6711950" cy="2073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动力臂小于阻力臂。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缝纫机脚踏板就是移动较小距离，能使转轮快速旋转较多圈数。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1091565" y="4668520"/>
            <a:ext cx="5132705" cy="15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当杠杆平衡时，动力大于阻力。此时，虽然费力，但省距离。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54875" y="2921000"/>
            <a:ext cx="4602480" cy="356171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9829165" y="5423535"/>
            <a:ext cx="487045" cy="5835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9" name="椭圆 28"/>
          <p:cNvSpPr/>
          <p:nvPr/>
        </p:nvSpPr>
        <p:spPr>
          <a:xfrm>
            <a:off x="10024745" y="5188585"/>
            <a:ext cx="95250" cy="95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10915650" y="3128645"/>
            <a:ext cx="798830" cy="1006475"/>
            <a:chOff x="17929" y="4975"/>
            <a:chExt cx="1258" cy="1585"/>
          </a:xfrm>
        </p:grpSpPr>
        <p:cxnSp>
          <p:nvCxnSpPr>
            <p:cNvPr id="30" name="直接箭头连接符 29"/>
            <p:cNvCxnSpPr/>
            <p:nvPr/>
          </p:nvCxnSpPr>
          <p:spPr>
            <a:xfrm flipH="1" flipV="1">
              <a:off x="17929" y="5356"/>
              <a:ext cx="623" cy="10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18280" y="4975"/>
              <a:ext cx="907" cy="82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2</a:t>
              </a:r>
            </a:p>
          </p:txBody>
        </p:sp>
        <p:sp>
          <p:nvSpPr>
            <p:cNvPr id="32" name="椭圆 31"/>
            <p:cNvSpPr/>
            <p:nvPr/>
          </p:nvSpPr>
          <p:spPr>
            <a:xfrm>
              <a:off x="18477" y="6410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0536555" y="4742180"/>
            <a:ext cx="1082675" cy="1203325"/>
            <a:chOff x="14113" y="3593"/>
            <a:chExt cx="1705" cy="1895"/>
          </a:xfrm>
        </p:grpSpPr>
        <p:cxnSp>
          <p:nvCxnSpPr>
            <p:cNvPr id="34" name="直接箭头连接符 33"/>
            <p:cNvCxnSpPr/>
            <p:nvPr/>
          </p:nvCxnSpPr>
          <p:spPr>
            <a:xfrm>
              <a:off x="14173" y="3651"/>
              <a:ext cx="738" cy="12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14911" y="4666"/>
              <a:ext cx="907" cy="82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1</a:t>
              </a:r>
            </a:p>
          </p:txBody>
        </p:sp>
        <p:sp>
          <p:nvSpPr>
            <p:cNvPr id="36" name="椭圆 35"/>
            <p:cNvSpPr/>
            <p:nvPr/>
          </p:nvSpPr>
          <p:spPr>
            <a:xfrm>
              <a:off x="14113" y="3593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9229725" y="3952240"/>
            <a:ext cx="1249045" cy="188023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9626600" y="3517900"/>
            <a:ext cx="1511300" cy="1005205"/>
            <a:chOff x="15160" y="5540"/>
            <a:chExt cx="2380" cy="1583"/>
          </a:xfrm>
        </p:grpSpPr>
        <p:cxnSp>
          <p:nvCxnSpPr>
            <p:cNvPr id="14" name="直接箭头连接符 13"/>
            <p:cNvCxnSpPr/>
            <p:nvPr/>
          </p:nvCxnSpPr>
          <p:spPr>
            <a:xfrm flipV="1">
              <a:off x="15160" y="5949"/>
              <a:ext cx="2381" cy="1175"/>
            </a:xfrm>
            <a:prstGeom prst="straightConnector1">
              <a:avLst/>
            </a:prstGeom>
            <a:ln w="34925">
              <a:solidFill>
                <a:schemeClr val="accent5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15787" y="5540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1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258425" y="5173345"/>
            <a:ext cx="759460" cy="651510"/>
            <a:chOff x="16155" y="8147"/>
            <a:chExt cx="1196" cy="1026"/>
          </a:xfrm>
        </p:grpSpPr>
        <p:cxnSp>
          <p:nvCxnSpPr>
            <p:cNvPr id="15" name="直接箭头连接符 14"/>
            <p:cNvCxnSpPr/>
            <p:nvPr/>
          </p:nvCxnSpPr>
          <p:spPr>
            <a:xfrm flipV="1">
              <a:off x="16168" y="8147"/>
              <a:ext cx="839" cy="488"/>
            </a:xfrm>
            <a:prstGeom prst="straightConnector1">
              <a:avLst/>
            </a:prstGeom>
            <a:ln w="34925">
              <a:solidFill>
                <a:schemeClr val="accent5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16155" y="8351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2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杠杆的种类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26670" y="205774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9" name="Group 13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384935" y="2014220"/>
          <a:ext cx="8901430" cy="449516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25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pitchFamily="18" charset="0"/>
                        </a:rPr>
                        <a:t>杠杆的分类</a:t>
                      </a:r>
                    </a:p>
                  </a:txBody>
                  <a:tcPr marL="120000" marR="120000" marT="62411" marB="62411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spc="9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pitchFamily="18" charset="0"/>
                        </a:rPr>
                        <a:t>特点</a:t>
                      </a:r>
                    </a:p>
                  </a:txBody>
                  <a:tcPr marL="120000" marR="120000" marT="62411" marB="62411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036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spc="8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sym typeface="+mn-ea"/>
                        </a:rPr>
                        <a:t>等臂</a:t>
                      </a:r>
                      <a:r>
                        <a:rPr kumimoji="0" lang="zh-CN" altLang="en-US" sz="2400" spc="800" baseline="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杠杆</a:t>
                      </a:r>
                    </a:p>
                  </a:txBody>
                  <a:tcPr marL="120000" marR="120000" marT="62411" marB="62411" anchor="ctr" anchorCtr="1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不费力也不省距离，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i="1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L</a:t>
                      </a:r>
                      <a:r>
                        <a:rPr lang="en-US" altLang="zh-CN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lang="en-US" altLang="zh-CN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  <a:r>
                        <a:rPr lang="en-US" altLang="zh-CN" sz="2400" i="1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L</a:t>
                      </a:r>
                      <a:r>
                        <a:rPr lang="en-US" altLang="zh-CN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endParaRPr kumimoji="0" lang="en-US" altLang="zh-CN" sz="2400" spc="300" baseline="-2500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120000" marR="120000" marT="62411" marB="62411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spc="800" baseline="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费力杠杆</a:t>
                      </a:r>
                    </a:p>
                  </a:txBody>
                  <a:tcPr marL="120000" marR="120000" marT="62411" marB="62411" anchor="ctr" anchorCtr="1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spc="30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费</a:t>
                      </a: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距离</a:t>
                      </a:r>
                      <a:r>
                        <a:rPr kumimoji="0" lang="zh-CN" altLang="en-US" sz="2400" spc="30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省</a:t>
                      </a: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力</a:t>
                      </a:r>
                      <a:r>
                        <a:rPr kumimoji="0" lang="zh-CN" altLang="en-US" sz="2400" spc="30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2400" i="1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L</a:t>
                      </a:r>
                      <a:r>
                        <a:rPr lang="en-US" altLang="zh-CN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kumimoji="0" lang="en-US" altLang="zh-CN" sz="2400" spc="30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altLang="zh-CN" sz="2400" i="1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L</a:t>
                      </a:r>
                      <a:r>
                        <a:rPr lang="en-US" altLang="zh-CN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endParaRPr kumimoji="0" lang="zh-CN" altLang="en-US" sz="2400" spc="300" baseline="-2500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0000" marR="120000" marT="62411" marB="62411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4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spc="8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sym typeface="+mn-ea"/>
                        </a:rPr>
                        <a:t>省力</a:t>
                      </a:r>
                      <a:r>
                        <a:rPr kumimoji="0" lang="zh-CN" altLang="en-US" sz="2400" spc="800" baseline="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杠杆</a:t>
                      </a:r>
                    </a:p>
                  </a:txBody>
                  <a:tcPr marL="120000" marR="120000" marT="62411" marB="62411" anchor="ctr" anchorCtr="1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省力费距离，</a:t>
                      </a:r>
                      <a:r>
                        <a:rPr lang="en-US" altLang="zh-CN" sz="2400" i="1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L</a:t>
                      </a:r>
                      <a:r>
                        <a:rPr lang="en-US" altLang="zh-CN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lang="en-US" altLang="zh-CN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&gt;</a:t>
                      </a:r>
                      <a:r>
                        <a:rPr lang="en-US" altLang="zh-CN" sz="2400" i="1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L</a:t>
                      </a:r>
                      <a:r>
                        <a:rPr lang="en-US" altLang="zh-CN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endParaRPr kumimoji="0" lang="zh-CN" altLang="en-US" sz="2400" spc="300" baseline="-2500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0000" marR="120000" marT="62411" marB="62411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省力杠杆的应用</a:t>
            </a:r>
          </a:p>
        </p:txBody>
      </p:sp>
      <p:pic>
        <p:nvPicPr>
          <p:cNvPr id="101" name="图片 100"/>
          <p:cNvPicPr/>
          <p:nvPr/>
        </p:nvPicPr>
        <p:blipFill>
          <a:blip r:embed="rId3"/>
          <a:srcRect b="10417"/>
          <a:stretch>
            <a:fillRect/>
          </a:stretch>
        </p:blipFill>
        <p:spPr>
          <a:xfrm>
            <a:off x="532765" y="3206750"/>
            <a:ext cx="2630805" cy="2017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&amp;pky8466837608&amp;"/>
          <p:cNvPicPr/>
          <p:nvPr/>
        </p:nvPicPr>
        <p:blipFill>
          <a:blip r:embed="rId4"/>
          <a:srcRect l="26971" t="13574"/>
          <a:stretch>
            <a:fillRect/>
          </a:stretch>
        </p:blipFill>
        <p:spPr>
          <a:xfrm>
            <a:off x="3333115" y="3234055"/>
            <a:ext cx="2630805" cy="2017395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5"/>
          <a:srcRect l="7083" r="4479"/>
          <a:stretch>
            <a:fillRect/>
          </a:stretch>
        </p:blipFill>
        <p:spPr>
          <a:xfrm>
            <a:off x="6133465" y="3261360"/>
            <a:ext cx="2630805" cy="2017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https://docer-ks3.wpscdn.cn/picture/21634648/77b58e1b1e0676c509d4211cb41240e1_612.jpg" descr="Nail clipper"/>
          <p:cNvPicPr/>
          <p:nvPr/>
        </p:nvPicPr>
        <p:blipFill>
          <a:blip r:embed="rId6"/>
          <a:srcRect t="11658" b="11658"/>
          <a:stretch>
            <a:fillRect/>
          </a:stretch>
        </p:blipFill>
        <p:spPr>
          <a:xfrm>
            <a:off x="8933815" y="3288665"/>
            <a:ext cx="2630805" cy="20173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等臂杠杆的应用</a:t>
            </a:r>
          </a:p>
        </p:txBody>
      </p:sp>
      <p:pic>
        <p:nvPicPr>
          <p:cNvPr id="3" name="图片 2" descr="&amp;pky92127327082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5" y="3028950"/>
            <a:ext cx="3330575" cy="2219960"/>
          </a:xfrm>
          <a:prstGeom prst="rect">
            <a:avLst/>
          </a:prstGeom>
        </p:spPr>
      </p:pic>
      <p:pic>
        <p:nvPicPr>
          <p:cNvPr id="5" name="图片 4" descr="&amp;pky92109370840&amp;"/>
          <p:cNvPicPr>
            <a:picLocks noChangeAspect="1"/>
          </p:cNvPicPr>
          <p:nvPr/>
        </p:nvPicPr>
        <p:blipFill>
          <a:blip r:embed="rId4"/>
          <a:srcRect l="8782" t="19583" r="10683" b="1806"/>
          <a:stretch>
            <a:fillRect/>
          </a:stretch>
        </p:blipFill>
        <p:spPr>
          <a:xfrm>
            <a:off x="4730115" y="3023870"/>
            <a:ext cx="3419475" cy="222504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8649335" y="2857500"/>
            <a:ext cx="2315210" cy="25628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费力杠杆的应用</a:t>
            </a:r>
          </a:p>
        </p:txBody>
      </p:sp>
      <p:pic>
        <p:nvPicPr>
          <p:cNvPr id="3" name="图片 2" descr="&amp;pky8398219932&amp;"/>
          <p:cNvPicPr/>
          <p:nvPr/>
        </p:nvPicPr>
        <p:blipFill>
          <a:blip r:embed="rId3"/>
          <a:srcRect l="20317" t="2917" r="26854" b="28451"/>
          <a:stretch>
            <a:fillRect/>
          </a:stretch>
        </p:blipFill>
        <p:spPr>
          <a:xfrm>
            <a:off x="673735" y="3013075"/>
            <a:ext cx="2607945" cy="2112645"/>
          </a:xfrm>
          <a:prstGeom prst="rect">
            <a:avLst/>
          </a:prstGeom>
        </p:spPr>
      </p:pic>
      <p:pic>
        <p:nvPicPr>
          <p:cNvPr id="22" name="图片 21" descr="&amp;pky8291712967&amp;"/>
          <p:cNvPicPr/>
          <p:nvPr/>
        </p:nvPicPr>
        <p:blipFill>
          <a:blip r:embed="rId4"/>
          <a:srcRect l="29756" t="32361" r="25946" b="3611"/>
          <a:stretch>
            <a:fillRect/>
          </a:stretch>
        </p:blipFill>
        <p:spPr>
          <a:xfrm>
            <a:off x="5958205" y="3013075"/>
            <a:ext cx="2607945" cy="2112645"/>
          </a:xfrm>
          <a:prstGeom prst="rect">
            <a:avLst/>
          </a:prstGeom>
        </p:spPr>
      </p:pic>
      <p:pic>
        <p:nvPicPr>
          <p:cNvPr id="24" name="图片 23" descr="&amp;pky90113573587&amp;"/>
          <p:cNvPicPr/>
          <p:nvPr/>
        </p:nvPicPr>
        <p:blipFill>
          <a:blip r:embed="rId5"/>
          <a:srcRect l="12858" t="17778" r="9909"/>
          <a:stretch>
            <a:fillRect/>
          </a:stretch>
        </p:blipFill>
        <p:spPr>
          <a:xfrm>
            <a:off x="8839835" y="3013075"/>
            <a:ext cx="2607945" cy="2112645"/>
          </a:xfrm>
          <a:prstGeom prst="rect">
            <a:avLst/>
          </a:prstGeom>
        </p:spPr>
      </p:pic>
      <p:pic>
        <p:nvPicPr>
          <p:cNvPr id="5" name="图片 4" descr="&amp;pky92117814541&amp;"/>
          <p:cNvPicPr>
            <a:picLocks noChangeAspect="1"/>
          </p:cNvPicPr>
          <p:nvPr/>
        </p:nvPicPr>
        <p:blipFill>
          <a:blip r:embed="rId6"/>
          <a:srcRect l="642" t="1491" r="41416" b="6478"/>
          <a:stretch>
            <a:fillRect/>
          </a:stretch>
        </p:blipFill>
        <p:spPr>
          <a:xfrm>
            <a:off x="3555365" y="3011805"/>
            <a:ext cx="2129155" cy="21151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杠杆的综合应用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13485" y="2411730"/>
            <a:ext cx="92100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人体内许多部位的骨骼和肌肉组织也构成杠杆。手上握着或托着重物时，可将手、手腕、尺骨和桡骨看作一个整体，并与肘关节（相当于支点）组成了杠杆。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89810" y="3806190"/>
            <a:ext cx="2865755" cy="27273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88990" y="3901440"/>
            <a:ext cx="4533900" cy="2827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杠杆的综合应用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91565" y="2480310"/>
            <a:ext cx="8976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机械手操作时，模仿手的动作，同样具有杠杆的特征。</a:t>
            </a:r>
          </a:p>
        </p:txBody>
      </p:sp>
      <p:pic>
        <p:nvPicPr>
          <p:cNvPr id="9" name="图片 8" descr="src=http___image109.360doc.com_DownloadImg_2017_09_1217_110723296_8_20170912052700515&amp;refer=http___image109.360do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540" y="2940685"/>
            <a:ext cx="6852285" cy="38519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2565" y="1403350"/>
            <a:ext cx="877316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下列工具属于费力杠杆的是（　　）</a:t>
            </a:r>
          </a:p>
          <a:p>
            <a:pPr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．镊子</a:t>
            </a:r>
            <a:r>
              <a:rPr lang="en-US" altLang="zh-CN" sz="2800"/>
              <a:t>					B</a:t>
            </a:r>
            <a:r>
              <a:rPr lang="zh-CN" altLang="en-US" sz="2800"/>
              <a:t>．天平</a:t>
            </a:r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．瓶起子</a:t>
            </a:r>
            <a:r>
              <a:rPr lang="en-US" altLang="zh-CN" sz="2800"/>
              <a:t>				D</a:t>
            </a:r>
            <a:r>
              <a:rPr lang="zh-CN" altLang="en-US" sz="2800"/>
              <a:t>．核桃夹</a:t>
            </a:r>
          </a:p>
        </p:txBody>
      </p:sp>
      <p:pic>
        <p:nvPicPr>
          <p:cNvPr id="100007" name="图片 100007" descr="@@@9d1ac7e8-5e5b-4784-b3b0-c1d9343d24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210" y="2313940"/>
            <a:ext cx="1746250" cy="1501775"/>
          </a:xfrm>
          <a:prstGeom prst="rect">
            <a:avLst/>
          </a:prstGeom>
        </p:spPr>
      </p:pic>
      <p:pic>
        <p:nvPicPr>
          <p:cNvPr id="100009" name="图片 100009" descr="@@@c665cbfc-ed1e-4aa5-9df7-43c1ef780c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785" y="2313940"/>
            <a:ext cx="2233295" cy="1464310"/>
          </a:xfrm>
          <a:prstGeom prst="rect">
            <a:avLst/>
          </a:prstGeom>
        </p:spPr>
      </p:pic>
      <p:pic>
        <p:nvPicPr>
          <p:cNvPr id="100011" name="图片 100011" descr="@@@f12764c4-f734-46c7-aa51-e10424d4279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565" y="4168775"/>
            <a:ext cx="1950720" cy="1889760"/>
          </a:xfrm>
          <a:prstGeom prst="rect">
            <a:avLst/>
          </a:prstGeom>
        </p:spPr>
      </p:pic>
      <p:pic>
        <p:nvPicPr>
          <p:cNvPr id="100013" name="图片 100013" descr="@@@f3418157-0102-419b-b24d-eb9949c80d7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780" y="4168775"/>
            <a:ext cx="1892300" cy="1854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33820" y="1587500"/>
            <a:ext cx="944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2565" y="1403350"/>
            <a:ext cx="509905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用如图所示的扳手拧螺丝时，一只手稳住扳手的十字交叉部位，另一只手用同样大小和方向的力在</a:t>
            </a:r>
            <a:r>
              <a:rPr lang="en-US" altLang="zh-CN" sz="2800" u="sng"/>
              <a:t>           </a:t>
            </a:r>
            <a:r>
              <a:rPr lang="zh-CN" altLang="en-US" sz="2800"/>
              <a:t>点（选填</a:t>
            </a:r>
            <a:r>
              <a:rPr lang="en-US" altLang="zh-CN" sz="2800"/>
              <a:t>“A”“B”</a:t>
            </a:r>
            <a:r>
              <a:rPr lang="zh-CN" altLang="en-US" sz="2800"/>
              <a:t>或</a:t>
            </a:r>
            <a:r>
              <a:rPr lang="en-US" altLang="zh-CN" sz="2800"/>
              <a:t>“C”</a:t>
            </a:r>
            <a:r>
              <a:rPr lang="zh-CN" altLang="en-US" sz="2800"/>
              <a:t>）更容易拧动螺丝，原因是</a:t>
            </a:r>
            <a:r>
              <a:rPr lang="en-US" altLang="zh-CN" sz="2800"/>
              <a:t>______________________________________________________</a:t>
            </a:r>
            <a:r>
              <a:rPr lang="zh-CN" altLang="en-US" sz="2800"/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13075" y="3258185"/>
            <a:ext cx="944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16710" y="5080000"/>
            <a:ext cx="46266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</a:rPr>
              <a:t>在阻力和阻力臂一定时，动力臂越长越省力</a:t>
            </a:r>
          </a:p>
        </p:txBody>
      </p:sp>
      <p:pic>
        <p:nvPicPr>
          <p:cNvPr id="100023" name="图片 100023" descr="@@@5a6a4d02-a1b2-479c-90b1-0d83a143db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30" y="2524125"/>
            <a:ext cx="4174490" cy="30740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4190" y="706120"/>
            <a:ext cx="1100074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</a:t>
            </a:r>
            <a:r>
              <a:rPr lang="en-US" sz="2800"/>
              <a:t>. </a:t>
            </a:r>
            <a:r>
              <a:rPr lang="zh-CN" altLang="en-US" sz="2800"/>
              <a:t>骨骼、肌肉和关节等构成了人体的运动系统，人体中最基本的运动大多是由肌肉牵引骨骼绕关节转动产生的。下列关于人体中的杠杆说法正确的是（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．图甲：手托重物时，可视为省力杠杆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．图甲：手托重物时，肱二头肌对前臂的牵引力是阻力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．图乙：踮脚时，可视为费力杠杆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．图乙：向上踮脚的过程中，腓肠肌对足部骨骼的牵引力是动力</a:t>
            </a:r>
          </a:p>
        </p:txBody>
      </p:sp>
      <p:pic>
        <p:nvPicPr>
          <p:cNvPr id="100015" name="图片 100015" descr="@@@c1c53556-dc52-4a8e-ab68-68b58a4c9b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790" y="2056765"/>
            <a:ext cx="3941445" cy="2632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15565" y="2171065"/>
            <a:ext cx="944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074160" y="1982470"/>
            <a:ext cx="2153920" cy="58255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杠杆的种类</a:t>
            </a: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7218045" y="1957705"/>
            <a:ext cx="32778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spc="300" dirty="0">
                <a:ln>
                  <a:noFill/>
                </a:ln>
                <a:effectLst/>
                <a:sym typeface="+mn-ea"/>
              </a:rPr>
              <a:t>等臂杠杆：</a:t>
            </a:r>
            <a:r>
              <a:rPr lang="en-US" altLang="zh-CN" sz="2800" i="1" spc="3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800" spc="300" dirty="0">
                <a:ln>
                  <a:noFill/>
                </a:ln>
                <a:effectLst/>
                <a:sym typeface="+mn-ea"/>
              </a:rPr>
              <a:t>=</a:t>
            </a:r>
            <a:r>
              <a:rPr lang="en-US" altLang="zh-CN" sz="2800" i="1" spc="3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900555" y="1600835"/>
            <a:ext cx="716280" cy="451485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杠杆的分类及应用</a:t>
            </a:r>
            <a:endParaRPr lang="en-US" altLang="zh-CN" sz="3600"/>
          </a:p>
        </p:txBody>
      </p:sp>
      <p:sp>
        <p:nvSpPr>
          <p:cNvPr id="14" name="左大括号 13"/>
          <p:cNvSpPr/>
          <p:nvPr/>
        </p:nvSpPr>
        <p:spPr>
          <a:xfrm>
            <a:off x="2987675" y="2248535"/>
            <a:ext cx="906145" cy="334454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>
            <p:custDataLst>
              <p:tags r:id="rId4"/>
            </p:custDataLst>
          </p:nvPr>
        </p:nvSpPr>
        <p:spPr>
          <a:xfrm>
            <a:off x="6408420" y="1540510"/>
            <a:ext cx="629285" cy="149479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7218045" y="1205230"/>
            <a:ext cx="327723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spc="300" dirty="0">
                <a:ln>
                  <a:noFill/>
                </a:ln>
                <a:effectLst/>
                <a:sym typeface="+mn-ea"/>
              </a:rPr>
              <a:t>省力杠杆：</a:t>
            </a:r>
            <a:r>
              <a:rPr lang="en-US" altLang="zh-CN" sz="2800" i="1" spc="3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800" spc="300" dirty="0">
                <a:ln>
                  <a:noFill/>
                </a:ln>
                <a:effectLst/>
                <a:sym typeface="+mn-ea"/>
              </a:rPr>
              <a:t>&gt;</a:t>
            </a:r>
            <a:r>
              <a:rPr lang="en-US" altLang="zh-CN" sz="2800" i="1" spc="3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7171055" y="3660140"/>
            <a:ext cx="30365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省力杠杆的应用</a:t>
            </a: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074160" y="5255260"/>
            <a:ext cx="2153920" cy="58255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7218045" y="2710815"/>
            <a:ext cx="32778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spc="300" dirty="0">
                <a:ln>
                  <a:noFill/>
                </a:ln>
                <a:effectLst/>
                <a:sym typeface="+mn-ea"/>
              </a:rPr>
              <a:t>费力杠杆：</a:t>
            </a:r>
            <a:r>
              <a:rPr lang="en-US" altLang="zh-CN" sz="2800" i="1" spc="3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800" spc="300" dirty="0">
                <a:ln>
                  <a:noFill/>
                </a:ln>
                <a:effectLst/>
                <a:sym typeface="+mn-ea"/>
              </a:rPr>
              <a:t>&lt;</a:t>
            </a:r>
            <a:r>
              <a:rPr lang="en-US" altLang="zh-CN" sz="2800" i="1" spc="3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左大括号 25"/>
          <p:cNvSpPr/>
          <p:nvPr>
            <p:custDataLst>
              <p:tags r:id="rId9"/>
            </p:custDataLst>
          </p:nvPr>
        </p:nvSpPr>
        <p:spPr>
          <a:xfrm>
            <a:off x="6408420" y="3978275"/>
            <a:ext cx="629285" cy="1993900"/>
          </a:xfrm>
          <a:prstGeom prst="leftBrace">
            <a:avLst>
              <a:gd name="adj1" fmla="val 8333"/>
              <a:gd name="adj2" fmla="val 77229"/>
            </a:avLst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171055" y="4319905"/>
            <a:ext cx="30365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等臂杠杆的应用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171055" y="5013960"/>
            <a:ext cx="30365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费力杠杆的应用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171055" y="5708015"/>
            <a:ext cx="30365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杠杆的综合应用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20" grpId="0" bldLvl="0" animBg="1"/>
      <p:bldP spid="22" grpId="0" bldLvl="0" animBg="1"/>
      <p:bldP spid="23" grpId="0" bldLvl="0" animBg="1"/>
      <p:bldP spid="24" grpId="0" bldLvl="0" animBg="1"/>
      <p:bldP spid="26" grpId="0" bldLvl="0" animBg="1"/>
      <p:bldP spid="4" grpId="0" bldLvl="0" animBg="1"/>
      <p:bldP spid="6" grpId="0" bldLvl="0" animBg="1"/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8925937265&amp;"/>
          <p:cNvPicPr/>
          <p:nvPr/>
        </p:nvPicPr>
        <p:blipFill>
          <a:blip r:embed="rId3"/>
          <a:srcRect t="17241" r="9497"/>
          <a:stretch>
            <a:fillRect/>
          </a:stretch>
        </p:blipFill>
        <p:spPr>
          <a:xfrm>
            <a:off x="9036050" y="1772285"/>
            <a:ext cx="2513965" cy="1915160"/>
          </a:xfrm>
          <a:prstGeom prst="rect">
            <a:avLst/>
          </a:prstGeom>
        </p:spPr>
      </p:pic>
      <p:pic>
        <p:nvPicPr>
          <p:cNvPr id="5" name="图片 4" descr="&amp;pky8924365090&amp;"/>
          <p:cNvPicPr>
            <a:picLocks noChangeAspect="1"/>
          </p:cNvPicPr>
          <p:nvPr/>
        </p:nvPicPr>
        <p:blipFill>
          <a:blip r:embed="rId4"/>
          <a:srcRect l="29611" t="6537" r="34235" b="7694"/>
          <a:stretch>
            <a:fillRect/>
          </a:stretch>
        </p:blipFill>
        <p:spPr>
          <a:xfrm>
            <a:off x="4021455" y="1772285"/>
            <a:ext cx="2510155" cy="3830320"/>
          </a:xfrm>
          <a:prstGeom prst="rect">
            <a:avLst/>
          </a:prstGeom>
        </p:spPr>
      </p:pic>
      <p:pic>
        <p:nvPicPr>
          <p:cNvPr id="9" name="图片 8" descr="&amp;pky8338210234&amp;"/>
          <p:cNvPicPr/>
          <p:nvPr/>
        </p:nvPicPr>
        <p:blipFill>
          <a:blip r:embed="rId5"/>
          <a:srcRect t="21778" r="24404"/>
          <a:stretch>
            <a:fillRect/>
          </a:stretch>
        </p:blipFill>
        <p:spPr>
          <a:xfrm>
            <a:off x="6522085" y="3687445"/>
            <a:ext cx="2513965" cy="1915160"/>
          </a:xfrm>
          <a:prstGeom prst="rect">
            <a:avLst/>
          </a:prstGeom>
        </p:spPr>
      </p:pic>
      <p:pic>
        <p:nvPicPr>
          <p:cNvPr id="10" name="图片 9" descr="&amp;pky8466837608&amp;"/>
          <p:cNvPicPr/>
          <p:nvPr/>
        </p:nvPicPr>
        <p:blipFill>
          <a:blip r:embed="rId6"/>
          <a:srcRect l="21217" t="13574"/>
          <a:stretch>
            <a:fillRect/>
          </a:stretch>
        </p:blipFill>
        <p:spPr>
          <a:xfrm>
            <a:off x="9036050" y="3687445"/>
            <a:ext cx="2513965" cy="1915160"/>
          </a:xfrm>
          <a:prstGeom prst="rect">
            <a:avLst/>
          </a:prstGeom>
        </p:spPr>
      </p:pic>
      <p:pic>
        <p:nvPicPr>
          <p:cNvPr id="11" name="图片 10" descr="&amp;pky8523611499&amp;"/>
          <p:cNvPicPr/>
          <p:nvPr/>
        </p:nvPicPr>
        <p:blipFill>
          <a:blip r:embed="rId7"/>
          <a:srcRect l="14267" t="10269"/>
          <a:stretch>
            <a:fillRect/>
          </a:stretch>
        </p:blipFill>
        <p:spPr>
          <a:xfrm>
            <a:off x="6522085" y="1772285"/>
            <a:ext cx="2513965" cy="19151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74065" y="2134870"/>
            <a:ext cx="3197225" cy="310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剪刀也是杠杆，不同种类的剪刀，动力臂与阻力臂的长短一样吗？为什么这么设计呢？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270" y="1489075"/>
            <a:ext cx="3323590" cy="4433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63650" y="852805"/>
            <a:ext cx="9664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早在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3000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多年前，我国劳动人民就已经应用杠杆进行劳作。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25905" y="6032500"/>
            <a:ext cx="3322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捣谷的舂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(chōnɡ)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21438" r="5625"/>
          <a:stretch>
            <a:fillRect/>
          </a:stretch>
        </p:blipFill>
        <p:spPr>
          <a:xfrm>
            <a:off x="5739765" y="1489075"/>
            <a:ext cx="4882515" cy="44538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44590" y="6032500"/>
            <a:ext cx="4094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汲水的桔槔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(jié gāo)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杠杆的种类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91565" y="178308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活动</a:t>
            </a:r>
            <a:r>
              <a:rPr lang="en-US" altLang="zh-CN" sz="2800"/>
              <a:t> </a:t>
            </a:r>
            <a:r>
              <a:rPr lang="zh-CN" altLang="en-US" sz="2800"/>
              <a:t>认识生活中的杠杆</a:t>
            </a:r>
            <a:r>
              <a:rPr lang="en-US" altLang="zh-CN" sz="2800"/>
              <a:t> 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91565" y="2421255"/>
            <a:ext cx="9528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生活中有许多不同形式的杠杆。请画出图中各力的力臂。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692785" y="3464560"/>
            <a:ext cx="3854450" cy="2851785"/>
            <a:chOff x="1091" y="5456"/>
            <a:chExt cx="6070" cy="4491"/>
          </a:xfrm>
        </p:grpSpPr>
        <p:sp>
          <p:nvSpPr>
            <p:cNvPr id="5" name="椭圆 4"/>
            <p:cNvSpPr/>
            <p:nvPr/>
          </p:nvSpPr>
          <p:spPr>
            <a:xfrm>
              <a:off x="4903" y="6301"/>
              <a:ext cx="2258" cy="21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200000">
              <a:off x="1091" y="7678"/>
              <a:ext cx="5250" cy="1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480" y="8541"/>
              <a:ext cx="1316" cy="918"/>
              <a:chOff x="5480" y="8541"/>
              <a:chExt cx="1316" cy="918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5480" y="8541"/>
                <a:ext cx="1317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chemeClr val="tx1"/>
                    </a:solidFill>
                  </a:rPr>
                  <a:t>O</a:t>
                </a: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6063" y="8541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887" y="8287"/>
              <a:ext cx="1075" cy="1661"/>
              <a:chOff x="4887" y="8287"/>
              <a:chExt cx="1075" cy="1661"/>
            </a:xfrm>
          </p:grpSpPr>
          <p:cxnSp>
            <p:nvCxnSpPr>
              <p:cNvPr id="16" name="直接箭头连接符 15"/>
              <p:cNvCxnSpPr/>
              <p:nvPr/>
            </p:nvCxnSpPr>
            <p:spPr>
              <a:xfrm flipH="1">
                <a:off x="4887" y="8330"/>
                <a:ext cx="779" cy="135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7" name="文本框 16"/>
              <p:cNvSpPr txBox="1"/>
              <p:nvPr/>
            </p:nvSpPr>
            <p:spPr>
              <a:xfrm>
                <a:off x="5056" y="9126"/>
                <a:ext cx="907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2</a:t>
                </a: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5561" y="8287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1318" y="5456"/>
              <a:ext cx="1744" cy="1478"/>
              <a:chOff x="5561" y="6959"/>
              <a:chExt cx="1744" cy="1478"/>
            </a:xfrm>
          </p:grpSpPr>
          <p:cxnSp>
            <p:nvCxnSpPr>
              <p:cNvPr id="21" name="直接箭头连接符 20"/>
              <p:cNvCxnSpPr/>
              <p:nvPr/>
            </p:nvCxnSpPr>
            <p:spPr>
              <a:xfrm flipV="1">
                <a:off x="5666" y="7010"/>
                <a:ext cx="732" cy="132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2" name="文本框 21"/>
              <p:cNvSpPr txBox="1"/>
              <p:nvPr/>
            </p:nvSpPr>
            <p:spPr>
              <a:xfrm>
                <a:off x="6398" y="6959"/>
                <a:ext cx="907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1</a:t>
                </a: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5561" y="8287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" name="文本框 23"/>
          <p:cNvSpPr txBox="1"/>
          <p:nvPr/>
        </p:nvSpPr>
        <p:spPr>
          <a:xfrm>
            <a:off x="1864995" y="6152515"/>
            <a:ext cx="1147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撬棒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585585" y="2943225"/>
            <a:ext cx="4439920" cy="3139440"/>
            <a:chOff x="10371" y="4635"/>
            <a:chExt cx="6992" cy="494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71" y="4635"/>
              <a:ext cx="6992" cy="494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4078" y="5847"/>
              <a:ext cx="767" cy="91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29" name="椭圆 28"/>
            <p:cNvSpPr/>
            <p:nvPr/>
          </p:nvSpPr>
          <p:spPr>
            <a:xfrm>
              <a:off x="14520" y="6827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4860" y="6453"/>
              <a:ext cx="1258" cy="2088"/>
              <a:chOff x="18477" y="6410"/>
              <a:chExt cx="1258" cy="2088"/>
            </a:xfrm>
          </p:grpSpPr>
          <p:cxnSp>
            <p:nvCxnSpPr>
              <p:cNvPr id="30" name="直接箭头连接符 29"/>
              <p:cNvCxnSpPr/>
              <p:nvPr/>
            </p:nvCxnSpPr>
            <p:spPr>
              <a:xfrm>
                <a:off x="18552" y="6453"/>
                <a:ext cx="11" cy="183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1" name="文本框 30"/>
              <p:cNvSpPr txBox="1"/>
              <p:nvPr/>
            </p:nvSpPr>
            <p:spPr>
              <a:xfrm>
                <a:off x="18828" y="7676"/>
                <a:ext cx="907" cy="82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2</a:t>
                </a: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8477" y="6410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10993" y="7719"/>
              <a:ext cx="1303" cy="1741"/>
              <a:chOff x="12870" y="2047"/>
              <a:chExt cx="1303" cy="1741"/>
            </a:xfrm>
          </p:grpSpPr>
          <p:cxnSp>
            <p:nvCxnSpPr>
              <p:cNvPr id="34" name="直接箭头连接符 33"/>
              <p:cNvCxnSpPr/>
              <p:nvPr/>
            </p:nvCxnSpPr>
            <p:spPr>
              <a:xfrm flipH="1" flipV="1">
                <a:off x="12870" y="2658"/>
                <a:ext cx="1198" cy="102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5" name="文本框 34"/>
              <p:cNvSpPr txBox="1"/>
              <p:nvPr/>
            </p:nvSpPr>
            <p:spPr>
              <a:xfrm>
                <a:off x="13161" y="2047"/>
                <a:ext cx="907" cy="82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1</a:t>
                </a: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4023" y="3638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8" name="文本框 37"/>
          <p:cNvSpPr txBox="1"/>
          <p:nvPr/>
        </p:nvSpPr>
        <p:spPr>
          <a:xfrm>
            <a:off x="6773545" y="613346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开酒瓶的起子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杠杆的种类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91565" y="178308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活动</a:t>
            </a:r>
            <a:r>
              <a:rPr lang="en-US" altLang="zh-CN" sz="2800"/>
              <a:t> </a:t>
            </a:r>
            <a:r>
              <a:rPr lang="zh-CN" altLang="en-US" sz="2800"/>
              <a:t>认识生活中的杠杆</a:t>
            </a:r>
            <a:r>
              <a:rPr lang="en-US" altLang="zh-CN" sz="2800"/>
              <a:t> 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91565" y="2421255"/>
            <a:ext cx="9528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生活中有许多不同形式的杠杆。请画出图中各力的力臂。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1275715" y="2943225"/>
            <a:ext cx="3356610" cy="3639820"/>
            <a:chOff x="2009" y="4635"/>
            <a:chExt cx="5286" cy="5732"/>
          </a:xfrm>
        </p:grpSpPr>
        <p:pic>
          <p:nvPicPr>
            <p:cNvPr id="39" name="https://img8.file.cache.docer.com/storage/1636688715814482052/fc29fee5-3fee-4d4b-b206-d93a8ae60462tjwjv2.png" descr="盐酸与碳酸钠粉末反应前后质量的测定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9" y="4635"/>
              <a:ext cx="5108" cy="5732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/>
          </p:nvGrpSpPr>
          <p:grpSpPr>
            <a:xfrm>
              <a:off x="2407" y="6951"/>
              <a:ext cx="4889" cy="2997"/>
              <a:chOff x="2407" y="6951"/>
              <a:chExt cx="4889" cy="2997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4646" y="6951"/>
                <a:ext cx="1317" cy="1069"/>
                <a:chOff x="4646" y="6951"/>
                <a:chExt cx="1317" cy="1069"/>
              </a:xfrm>
            </p:grpSpPr>
            <p:sp>
              <p:nvSpPr>
                <p:cNvPr id="14" name="文本框 13"/>
                <p:cNvSpPr txBox="1"/>
                <p:nvPr/>
              </p:nvSpPr>
              <p:spPr>
                <a:xfrm>
                  <a:off x="4646" y="6951"/>
                  <a:ext cx="1317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200" i="1">
                      <a:solidFill>
                        <a:schemeClr val="tx1"/>
                      </a:solidFill>
                    </a:rPr>
                    <a:t>O</a:t>
                  </a:r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>
                  <a:off x="4827" y="7870"/>
                  <a:ext cx="150" cy="1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6239" y="7426"/>
                <a:ext cx="1057" cy="2522"/>
                <a:chOff x="6239" y="7426"/>
                <a:chExt cx="1057" cy="2522"/>
              </a:xfrm>
            </p:grpSpPr>
            <p:cxnSp>
              <p:nvCxnSpPr>
                <p:cNvPr id="16" name="直接箭头连接符 15"/>
                <p:cNvCxnSpPr/>
                <p:nvPr/>
              </p:nvCxnSpPr>
              <p:spPr>
                <a:xfrm>
                  <a:off x="6315" y="7471"/>
                  <a:ext cx="1" cy="188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17" name="文本框 16"/>
                <p:cNvSpPr txBox="1"/>
                <p:nvPr/>
              </p:nvSpPr>
              <p:spPr>
                <a:xfrm>
                  <a:off x="6389" y="9126"/>
                  <a:ext cx="907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i="1"/>
                    <a:t>F</a:t>
                  </a:r>
                  <a:r>
                    <a:rPr lang="en-US" altLang="zh-CN" sz="3200" i="1" baseline="-25000"/>
                    <a:t>2</a:t>
                  </a: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6239" y="7426"/>
                  <a:ext cx="150" cy="1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2407" y="7426"/>
                <a:ext cx="1185" cy="2370"/>
                <a:chOff x="6650" y="8929"/>
                <a:chExt cx="1185" cy="2370"/>
              </a:xfrm>
            </p:grpSpPr>
            <p:cxnSp>
              <p:nvCxnSpPr>
                <p:cNvPr id="21" name="直接箭头连接符 20"/>
                <p:cNvCxnSpPr/>
                <p:nvPr/>
              </p:nvCxnSpPr>
              <p:spPr>
                <a:xfrm>
                  <a:off x="7767" y="9031"/>
                  <a:ext cx="3" cy="166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22" name="文本框 21"/>
                <p:cNvSpPr txBox="1"/>
                <p:nvPr/>
              </p:nvSpPr>
              <p:spPr>
                <a:xfrm>
                  <a:off x="6650" y="10477"/>
                  <a:ext cx="907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i="1"/>
                    <a:t>F</a:t>
                  </a:r>
                  <a:r>
                    <a:rPr lang="en-US" altLang="zh-CN" sz="3200" i="1" baseline="-25000"/>
                    <a:t>1</a:t>
                  </a: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7685" y="8929"/>
                  <a:ext cx="150" cy="1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24" name="文本框 23"/>
          <p:cNvSpPr txBox="1"/>
          <p:nvPr/>
        </p:nvSpPr>
        <p:spPr>
          <a:xfrm>
            <a:off x="1873250" y="6220460"/>
            <a:ext cx="2183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托盘天平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6980555" y="3118485"/>
            <a:ext cx="3728720" cy="2874010"/>
            <a:chOff x="10993" y="4911"/>
            <a:chExt cx="5872" cy="4526"/>
          </a:xfrm>
        </p:grpSpPr>
        <p:pic>
          <p:nvPicPr>
            <p:cNvPr id="44" name="图片 4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993" y="4911"/>
              <a:ext cx="5849" cy="4526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4078" y="6800"/>
              <a:ext cx="767" cy="91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29" name="椭圆 28"/>
            <p:cNvSpPr/>
            <p:nvPr/>
          </p:nvSpPr>
          <p:spPr>
            <a:xfrm>
              <a:off x="14520" y="7780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5644" y="4911"/>
              <a:ext cx="1081" cy="1585"/>
              <a:chOff x="17956" y="4975"/>
              <a:chExt cx="1081" cy="1585"/>
            </a:xfrm>
          </p:grpSpPr>
          <p:cxnSp>
            <p:nvCxnSpPr>
              <p:cNvPr id="30" name="直接箭头连接符 29"/>
              <p:cNvCxnSpPr/>
              <p:nvPr/>
            </p:nvCxnSpPr>
            <p:spPr>
              <a:xfrm flipH="1" flipV="1">
                <a:off x="17956" y="5540"/>
                <a:ext cx="596" cy="91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1" name="文本框 30"/>
              <p:cNvSpPr txBox="1"/>
              <p:nvPr/>
            </p:nvSpPr>
            <p:spPr>
              <a:xfrm>
                <a:off x="18130" y="4975"/>
                <a:ext cx="907" cy="82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2</a:t>
                </a: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8477" y="6410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15161" y="7231"/>
              <a:ext cx="1705" cy="1895"/>
              <a:chOff x="14113" y="3593"/>
              <a:chExt cx="1705" cy="1895"/>
            </a:xfrm>
          </p:grpSpPr>
          <p:cxnSp>
            <p:nvCxnSpPr>
              <p:cNvPr id="34" name="直接箭头连接符 33"/>
              <p:cNvCxnSpPr/>
              <p:nvPr/>
            </p:nvCxnSpPr>
            <p:spPr>
              <a:xfrm>
                <a:off x="14173" y="3651"/>
                <a:ext cx="738" cy="126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5" name="文本框 34"/>
              <p:cNvSpPr txBox="1"/>
              <p:nvPr/>
            </p:nvSpPr>
            <p:spPr>
              <a:xfrm>
                <a:off x="14911" y="4666"/>
                <a:ext cx="907" cy="82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1</a:t>
                </a: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4113" y="3593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8" name="文本框 37"/>
          <p:cNvSpPr txBox="1"/>
          <p:nvPr/>
        </p:nvSpPr>
        <p:spPr>
          <a:xfrm>
            <a:off x="6773545" y="613346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缝纫机踏脚板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杠杆的种类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91565" y="178308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活动</a:t>
            </a:r>
            <a:r>
              <a:rPr lang="en-US" altLang="zh-CN" sz="2800"/>
              <a:t> </a:t>
            </a:r>
            <a:r>
              <a:rPr lang="zh-CN" altLang="en-US" sz="2800"/>
              <a:t>认识生活中的杠杆</a:t>
            </a:r>
            <a:r>
              <a:rPr lang="en-US" altLang="zh-CN" sz="2800"/>
              <a:t> 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91565" y="2421255"/>
            <a:ext cx="9528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生活中有许多不同形式的杠杆。请画出图中各力的力臂。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1368425" y="3277235"/>
            <a:ext cx="3423920" cy="2640965"/>
            <a:chOff x="2155" y="5161"/>
            <a:chExt cx="5392" cy="4159"/>
          </a:xfrm>
        </p:grpSpPr>
        <p:pic>
          <p:nvPicPr>
            <p:cNvPr id="27" name="https://img8.file.cache.docer.com/storage/1643101922696031800/76f1cc6562ebd0e2994e614d2a810235.png" descr="铡刀.png"/>
            <p:cNvPicPr>
              <a:picLocks noChangeAspect="1"/>
            </p:cNvPicPr>
            <p:nvPr/>
          </p:nvPicPr>
          <p:blipFill>
            <a:blip r:embed="rId3"/>
            <a:srcRect l="3456" t="17017" r="2367" b="14519"/>
            <a:stretch>
              <a:fillRect/>
            </a:stretch>
          </p:blipFill>
          <p:spPr>
            <a:xfrm>
              <a:off x="2155" y="5161"/>
              <a:ext cx="5014" cy="3645"/>
            </a:xfrm>
            <a:prstGeom prst="rect">
              <a:avLst/>
            </a:prstGeom>
          </p:spPr>
        </p:pic>
        <p:sp>
          <p:nvSpPr>
            <p:cNvPr id="38" name="椭圆 37"/>
            <p:cNvSpPr/>
            <p:nvPr/>
          </p:nvSpPr>
          <p:spPr>
            <a:xfrm>
              <a:off x="4939" y="7495"/>
              <a:ext cx="561" cy="56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2279" y="5472"/>
              <a:ext cx="5269" cy="3849"/>
              <a:chOff x="2533" y="5357"/>
              <a:chExt cx="5269" cy="3849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6485" y="7986"/>
                <a:ext cx="1317" cy="1220"/>
                <a:chOff x="6485" y="7986"/>
                <a:chExt cx="1317" cy="1220"/>
              </a:xfrm>
            </p:grpSpPr>
            <p:sp>
              <p:nvSpPr>
                <p:cNvPr id="14" name="文本框 13"/>
                <p:cNvSpPr txBox="1"/>
                <p:nvPr/>
              </p:nvSpPr>
              <p:spPr>
                <a:xfrm>
                  <a:off x="6485" y="8287"/>
                  <a:ext cx="1317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200" i="1">
                      <a:solidFill>
                        <a:schemeClr val="tx1"/>
                      </a:solidFill>
                    </a:rPr>
                    <a:t>O</a:t>
                  </a:r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>
                  <a:off x="7068" y="7986"/>
                  <a:ext cx="150" cy="1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5471" y="5666"/>
                <a:ext cx="1826" cy="1714"/>
                <a:chOff x="5471" y="5666"/>
                <a:chExt cx="1826" cy="1714"/>
              </a:xfrm>
            </p:grpSpPr>
            <p:cxnSp>
              <p:nvCxnSpPr>
                <p:cNvPr id="16" name="直接箭头连接符 15"/>
                <p:cNvCxnSpPr/>
                <p:nvPr/>
              </p:nvCxnSpPr>
              <p:spPr>
                <a:xfrm flipV="1">
                  <a:off x="5605" y="6171"/>
                  <a:ext cx="666" cy="110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17" name="文本框 16"/>
                <p:cNvSpPr txBox="1"/>
                <p:nvPr/>
              </p:nvSpPr>
              <p:spPr>
                <a:xfrm>
                  <a:off x="6390" y="5666"/>
                  <a:ext cx="907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i="1"/>
                    <a:t>F</a:t>
                  </a:r>
                  <a:r>
                    <a:rPr lang="en-US" altLang="zh-CN" sz="3200" i="1" baseline="-25000"/>
                    <a:t>2</a:t>
                  </a: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5471" y="7230"/>
                  <a:ext cx="150" cy="1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2533" y="5357"/>
                <a:ext cx="1190" cy="1917"/>
                <a:chOff x="6776" y="6860"/>
                <a:chExt cx="1190" cy="1917"/>
              </a:xfrm>
            </p:grpSpPr>
            <p:cxnSp>
              <p:nvCxnSpPr>
                <p:cNvPr id="21" name="直接箭头连接符 20"/>
                <p:cNvCxnSpPr/>
                <p:nvPr/>
              </p:nvCxnSpPr>
              <p:spPr>
                <a:xfrm flipH="1">
                  <a:off x="6854" y="6882"/>
                  <a:ext cx="4" cy="157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22" name="文本框 21"/>
                <p:cNvSpPr txBox="1"/>
                <p:nvPr/>
              </p:nvSpPr>
              <p:spPr>
                <a:xfrm>
                  <a:off x="7059" y="7955"/>
                  <a:ext cx="907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i="1"/>
                    <a:t>F</a:t>
                  </a:r>
                  <a:r>
                    <a:rPr lang="en-US" altLang="zh-CN" sz="3200" i="1" baseline="-25000"/>
                    <a:t>1</a:t>
                  </a: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6776" y="6860"/>
                  <a:ext cx="150" cy="1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24" name="文本框 23"/>
          <p:cNvSpPr txBox="1"/>
          <p:nvPr/>
        </p:nvSpPr>
        <p:spPr>
          <a:xfrm>
            <a:off x="2809240" y="6082665"/>
            <a:ext cx="1147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铡刀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6717665" y="2894965"/>
            <a:ext cx="3811270" cy="3314700"/>
            <a:chOff x="12191" y="4449"/>
            <a:chExt cx="6002" cy="5220"/>
          </a:xfrm>
        </p:grpSpPr>
        <p:pic>
          <p:nvPicPr>
            <p:cNvPr id="40" name="https://img8.file.cache.docer.com/storage/1636688530114521952/b38e8ae9-4cdc-403a-ae93-f9b3c5e189b5tjwjv2.png" descr="活塞式抽水机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1" y="4811"/>
              <a:ext cx="5096" cy="4859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3988" y="5494"/>
              <a:ext cx="767" cy="91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29" name="椭圆 28"/>
            <p:cNvSpPr/>
            <p:nvPr/>
          </p:nvSpPr>
          <p:spPr>
            <a:xfrm>
              <a:off x="14415" y="5271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2601" y="5121"/>
              <a:ext cx="1057" cy="2374"/>
              <a:chOff x="17570" y="6410"/>
              <a:chExt cx="1057" cy="2374"/>
            </a:xfrm>
          </p:grpSpPr>
          <p:cxnSp>
            <p:nvCxnSpPr>
              <p:cNvPr id="30" name="直接箭头连接符 29"/>
              <p:cNvCxnSpPr/>
              <p:nvPr/>
            </p:nvCxnSpPr>
            <p:spPr>
              <a:xfrm flipH="1">
                <a:off x="18546" y="6453"/>
                <a:ext cx="6" cy="160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1" name="文本框 30"/>
              <p:cNvSpPr txBox="1"/>
              <p:nvPr/>
            </p:nvSpPr>
            <p:spPr>
              <a:xfrm>
                <a:off x="17570" y="7962"/>
                <a:ext cx="907" cy="82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2</a:t>
                </a: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8477" y="6410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17137" y="4449"/>
              <a:ext cx="1057" cy="1927"/>
              <a:chOff x="14023" y="1861"/>
              <a:chExt cx="1057" cy="1927"/>
            </a:xfrm>
          </p:grpSpPr>
          <p:cxnSp>
            <p:nvCxnSpPr>
              <p:cNvPr id="34" name="直接箭头连接符 33"/>
              <p:cNvCxnSpPr/>
              <p:nvPr/>
            </p:nvCxnSpPr>
            <p:spPr>
              <a:xfrm flipH="1" flipV="1">
                <a:off x="14063" y="2078"/>
                <a:ext cx="5" cy="160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5" name="文本框 34"/>
              <p:cNvSpPr txBox="1"/>
              <p:nvPr/>
            </p:nvSpPr>
            <p:spPr>
              <a:xfrm>
                <a:off x="14173" y="1861"/>
                <a:ext cx="907" cy="82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1</a:t>
                </a: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4023" y="3638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9" name="文本框 38"/>
          <p:cNvSpPr txBox="1"/>
          <p:nvPr/>
        </p:nvSpPr>
        <p:spPr>
          <a:xfrm>
            <a:off x="7822565" y="6209665"/>
            <a:ext cx="1966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手动抽水机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杠杆的种类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省力杠杆</a:t>
            </a:r>
          </a:p>
        </p:txBody>
      </p:sp>
      <p:sp>
        <p:nvSpPr>
          <p:cNvPr id="10" name="TextBox 18"/>
          <p:cNvSpPr txBox="1"/>
          <p:nvPr/>
        </p:nvSpPr>
        <p:spPr>
          <a:xfrm>
            <a:off x="1091565" y="2404745"/>
            <a:ext cx="7811770" cy="1254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特点：动力臂大于阻力臂。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只要用很小的力就能带动很重的东西。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1091565" y="3982720"/>
            <a:ext cx="5132705" cy="15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当杠杆平衡时，动力小于阻力。此时，省力但费距离。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093585" y="1800860"/>
            <a:ext cx="3854450" cy="3392805"/>
            <a:chOff x="1091" y="4346"/>
            <a:chExt cx="6070" cy="5343"/>
          </a:xfrm>
        </p:grpSpPr>
        <p:sp>
          <p:nvSpPr>
            <p:cNvPr id="5" name="椭圆 4"/>
            <p:cNvSpPr/>
            <p:nvPr/>
          </p:nvSpPr>
          <p:spPr>
            <a:xfrm>
              <a:off x="4903" y="6301"/>
              <a:ext cx="2258" cy="21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200000">
              <a:off x="1091" y="7678"/>
              <a:ext cx="5250" cy="1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480" y="8541"/>
              <a:ext cx="1316" cy="918"/>
              <a:chOff x="5480" y="8541"/>
              <a:chExt cx="1316" cy="918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5480" y="8541"/>
                <a:ext cx="1317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chemeClr val="tx1"/>
                    </a:solidFill>
                  </a:rPr>
                  <a:t>O</a:t>
                </a: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6063" y="8541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3996" y="8287"/>
              <a:ext cx="1715" cy="1402"/>
              <a:chOff x="3996" y="8287"/>
              <a:chExt cx="1715" cy="1402"/>
            </a:xfrm>
          </p:grpSpPr>
          <p:cxnSp>
            <p:nvCxnSpPr>
              <p:cNvPr id="17" name="直接箭头连接符 16"/>
              <p:cNvCxnSpPr/>
              <p:nvPr/>
            </p:nvCxnSpPr>
            <p:spPr>
              <a:xfrm flipH="1">
                <a:off x="4887" y="8330"/>
                <a:ext cx="779" cy="135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8" name="文本框 17"/>
              <p:cNvSpPr txBox="1"/>
              <p:nvPr/>
            </p:nvSpPr>
            <p:spPr>
              <a:xfrm>
                <a:off x="3996" y="8867"/>
                <a:ext cx="907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2</a:t>
                </a: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5561" y="8287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318" y="4346"/>
              <a:ext cx="1744" cy="2588"/>
              <a:chOff x="5561" y="5849"/>
              <a:chExt cx="1744" cy="2588"/>
            </a:xfrm>
          </p:grpSpPr>
          <p:cxnSp>
            <p:nvCxnSpPr>
              <p:cNvPr id="22" name="直接箭头连接符 21"/>
              <p:cNvCxnSpPr/>
              <p:nvPr/>
            </p:nvCxnSpPr>
            <p:spPr>
              <a:xfrm flipV="1">
                <a:off x="5666" y="5849"/>
                <a:ext cx="1396" cy="248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3" name="文本框 22"/>
              <p:cNvSpPr txBox="1"/>
              <p:nvPr/>
            </p:nvSpPr>
            <p:spPr>
              <a:xfrm>
                <a:off x="6398" y="6959"/>
                <a:ext cx="907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1</a:t>
                </a: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5561" y="8287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5" name="直接连接符 24"/>
          <p:cNvCxnSpPr/>
          <p:nvPr/>
        </p:nvCxnSpPr>
        <p:spPr>
          <a:xfrm flipH="1">
            <a:off x="9960610" y="2419985"/>
            <a:ext cx="1335405" cy="2809875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7769225" y="2454275"/>
            <a:ext cx="2917190" cy="1213485"/>
            <a:chOff x="12235" y="3865"/>
            <a:chExt cx="4594" cy="1911"/>
          </a:xfrm>
        </p:grpSpPr>
        <p:cxnSp>
          <p:nvCxnSpPr>
            <p:cNvPr id="27" name="直接箭头连接符 26"/>
            <p:cNvCxnSpPr/>
            <p:nvPr/>
          </p:nvCxnSpPr>
          <p:spPr>
            <a:xfrm>
              <a:off x="12235" y="3946"/>
              <a:ext cx="4594" cy="1830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13423" y="3865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1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410065" y="4948555"/>
            <a:ext cx="759460" cy="687705"/>
            <a:chOff x="14819" y="7793"/>
            <a:chExt cx="1196" cy="1083"/>
          </a:xfrm>
        </p:grpSpPr>
        <p:sp>
          <p:nvSpPr>
            <p:cNvPr id="29" name="文本框 28"/>
            <p:cNvSpPr txBox="1"/>
            <p:nvPr/>
          </p:nvSpPr>
          <p:spPr>
            <a:xfrm>
              <a:off x="14819" y="8054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2</a:t>
              </a:r>
            </a:p>
          </p:txBody>
        </p:sp>
        <p:cxnSp>
          <p:nvCxnSpPr>
            <p:cNvPr id="30" name="直接箭头连接符 29"/>
            <p:cNvCxnSpPr/>
            <p:nvPr/>
          </p:nvCxnSpPr>
          <p:spPr>
            <a:xfrm>
              <a:off x="15195" y="7793"/>
              <a:ext cx="551" cy="230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杠杆的种类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等臂杠杆</a:t>
            </a:r>
          </a:p>
        </p:txBody>
      </p:sp>
      <p:pic>
        <p:nvPicPr>
          <p:cNvPr id="39" name="https://img8.file.cache.docer.com/storage/1636688715814482052/fc29fee5-3fee-4d4b-b206-d93a8ae60462tjwjv2.png" descr="盐酸与碳酸钠粉末反应前后质量的测定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790" y="2299335"/>
            <a:ext cx="3243580" cy="363982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8605520" y="3769995"/>
            <a:ext cx="3104515" cy="1903095"/>
            <a:chOff x="2407" y="6951"/>
            <a:chExt cx="4889" cy="2997"/>
          </a:xfrm>
        </p:grpSpPr>
        <p:grpSp>
          <p:nvGrpSpPr>
            <p:cNvPr id="15" name="组合 14"/>
            <p:cNvGrpSpPr/>
            <p:nvPr/>
          </p:nvGrpSpPr>
          <p:grpSpPr>
            <a:xfrm>
              <a:off x="4646" y="6951"/>
              <a:ext cx="1317" cy="1069"/>
              <a:chOff x="4646" y="6951"/>
              <a:chExt cx="1317" cy="1069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4646" y="6951"/>
                <a:ext cx="1317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chemeClr val="tx1"/>
                    </a:solidFill>
                  </a:rPr>
                  <a:t>O</a:t>
                </a: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4857" y="7870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239" y="7426"/>
              <a:ext cx="1057" cy="2522"/>
              <a:chOff x="6239" y="7426"/>
              <a:chExt cx="1057" cy="2522"/>
            </a:xfrm>
          </p:grpSpPr>
          <p:cxnSp>
            <p:nvCxnSpPr>
              <p:cNvPr id="16" name="直接箭头连接符 15"/>
              <p:cNvCxnSpPr/>
              <p:nvPr/>
            </p:nvCxnSpPr>
            <p:spPr>
              <a:xfrm flipH="1">
                <a:off x="6313" y="7471"/>
                <a:ext cx="2" cy="23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7" name="文本框 16"/>
              <p:cNvSpPr txBox="1"/>
              <p:nvPr/>
            </p:nvSpPr>
            <p:spPr>
              <a:xfrm>
                <a:off x="6389" y="9126"/>
                <a:ext cx="907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2</a:t>
                </a: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6239" y="7426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407" y="7426"/>
              <a:ext cx="1185" cy="2370"/>
              <a:chOff x="6650" y="8929"/>
              <a:chExt cx="1185" cy="2370"/>
            </a:xfrm>
          </p:grpSpPr>
          <p:cxnSp>
            <p:nvCxnSpPr>
              <p:cNvPr id="21" name="直接箭头连接符 20"/>
              <p:cNvCxnSpPr/>
              <p:nvPr/>
            </p:nvCxnSpPr>
            <p:spPr>
              <a:xfrm>
                <a:off x="7767" y="9031"/>
                <a:ext cx="3" cy="215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2" name="文本框 21"/>
              <p:cNvSpPr txBox="1"/>
              <p:nvPr/>
            </p:nvSpPr>
            <p:spPr>
              <a:xfrm>
                <a:off x="6650" y="10477"/>
                <a:ext cx="907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1</a:t>
                </a: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7685" y="8929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TextBox 18"/>
          <p:cNvSpPr txBox="1"/>
          <p:nvPr/>
        </p:nvSpPr>
        <p:spPr>
          <a:xfrm>
            <a:off x="1091565" y="2561590"/>
            <a:ext cx="7811770" cy="1254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动力臂等于阻力臂。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天平的动力臂与阻力臂相等，是一种等臂杠杆。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91565" y="4168140"/>
            <a:ext cx="5132705" cy="15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当杠杆平衡时，动力等于阻力。此时，既不省力也不费力。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0201910" y="4168140"/>
            <a:ext cx="0" cy="13855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9333865" y="5302885"/>
            <a:ext cx="857250" cy="528320"/>
            <a:chOff x="14699" y="8351"/>
            <a:chExt cx="1350" cy="832"/>
          </a:xfrm>
        </p:grpSpPr>
        <p:cxnSp>
          <p:nvCxnSpPr>
            <p:cNvPr id="24" name="直接箭头连接符 23"/>
            <p:cNvCxnSpPr/>
            <p:nvPr/>
          </p:nvCxnSpPr>
          <p:spPr>
            <a:xfrm>
              <a:off x="14699" y="8351"/>
              <a:ext cx="1350" cy="5"/>
            </a:xfrm>
            <a:prstGeom prst="straightConnector1">
              <a:avLst/>
            </a:prstGeom>
            <a:ln w="31750">
              <a:solidFill>
                <a:schemeClr val="accent5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14804" y="8361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1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212705" y="5306060"/>
            <a:ext cx="857250" cy="547370"/>
            <a:chOff x="16083" y="8356"/>
            <a:chExt cx="1350" cy="862"/>
          </a:xfrm>
        </p:grpSpPr>
        <p:cxnSp>
          <p:nvCxnSpPr>
            <p:cNvPr id="25" name="直接箭头连接符 24"/>
            <p:cNvCxnSpPr/>
            <p:nvPr/>
          </p:nvCxnSpPr>
          <p:spPr>
            <a:xfrm>
              <a:off x="16083" y="8356"/>
              <a:ext cx="1350" cy="5"/>
            </a:xfrm>
            <a:prstGeom prst="straightConnector1">
              <a:avLst/>
            </a:prstGeom>
            <a:ln w="31750">
              <a:solidFill>
                <a:schemeClr val="accent5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16155" y="8396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2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6d2b4a7-62d2-45d4-9a67-8d58e6378342}"/>
  <p:tag name="TABLE_ENDDRAG_ORIGIN_RECT" val="714*332"/>
  <p:tag name="TABLE_ENDDRAG_RECT" val="133*188*714*3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</Words>
  <PresentationFormat>宽屏</PresentationFormat>
  <Paragraphs>120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Calibri</vt:lpstr>
      <vt:lpstr>宋体</vt:lpstr>
      <vt:lpstr>Cambria Math</vt:lpstr>
      <vt:lpstr>微软雅黑</vt:lpstr>
      <vt:lpstr>Times New Roman</vt:lpstr>
      <vt:lpstr>Arial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2025-01-20T00:42:36Z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BDCA6CC7CC9A40ECAF8CDAC1377E0517_11</vt:lpwstr>
  </property>
</Properties>
</file>