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47000">
              <a:schemeClr val="accent6">
                <a:lumMod val="40000"/>
                <a:lumOff val="60000"/>
              </a:schemeClr>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2020/3/15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3.wmf"/><Relationship Id="rId3" Type="http://schemas.openxmlformats.org/officeDocument/2006/relationships/image" Target="../media/image6.png"/><Relationship Id="rId7" Type="http://schemas.openxmlformats.org/officeDocument/2006/relationships/image" Target="../media/image10.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
          <p:cNvSpPr/>
          <p:nvPr/>
        </p:nvSpPr>
        <p:spPr>
          <a:xfrm>
            <a:off x="4067944" y="915566"/>
            <a:ext cx="4680520" cy="1323439"/>
          </a:xfrm>
          <a:prstGeom prst="rect">
            <a:avLst/>
          </a:prstGeom>
          <a:ln w="12700">
            <a:miter lim="400000"/>
          </a:ln>
          <a:effectLst>
            <a:outerShdw blurRad="50800" dist="38100" dir="5400000" algn="t" rotWithShape="0">
              <a:prstClr val="black">
                <a:alpha val="40000"/>
              </a:prstClr>
            </a:outerShdw>
          </a:effectLst>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lgn="ctr">
              <a:defRPr sz="1800">
                <a:solidFill>
                  <a:srgbClr val="000000"/>
                </a:solidFill>
              </a:defRPr>
            </a:pPr>
            <a:r>
              <a:rPr lang="en-US" sz="6000" b="1" baseline="-25000" dirty="0" smtClean="0">
                <a:solidFill>
                  <a:srgbClr val="0066FF"/>
                </a:solidFill>
                <a:latin typeface="方正中倩简体" pitchFamily="65" charset="-122"/>
                <a:ea typeface="方正中倩简体" pitchFamily="65" charset="-122"/>
              </a:rPr>
              <a:t>2020</a:t>
            </a:r>
            <a:r>
              <a:rPr lang="zh-CN" altLang="en-US" sz="6000" b="1" baseline="-25000" dirty="0" smtClean="0">
                <a:solidFill>
                  <a:srgbClr val="0066FF"/>
                </a:solidFill>
                <a:latin typeface="方正中倩简体" pitchFamily="65" charset="-122"/>
                <a:ea typeface="方正中倩简体" pitchFamily="65" charset="-122"/>
              </a:rPr>
              <a:t>年中考物理</a:t>
            </a:r>
            <a:endParaRPr lang="en-US" altLang="zh-CN" sz="6000" b="1" baseline="-25000" dirty="0" smtClean="0">
              <a:solidFill>
                <a:srgbClr val="0066FF"/>
              </a:solidFill>
              <a:latin typeface="方正中倩简体" pitchFamily="65" charset="-122"/>
              <a:ea typeface="方正中倩简体" pitchFamily="65" charset="-122"/>
            </a:endParaRPr>
          </a:p>
          <a:p>
            <a:pPr lvl="0" algn="ctr">
              <a:defRPr sz="1800">
                <a:solidFill>
                  <a:srgbClr val="000000"/>
                </a:solidFill>
              </a:defRPr>
            </a:pPr>
            <a:r>
              <a:rPr lang="zh-CN" altLang="en-US" sz="6000" b="1" baseline="-25000" dirty="0" smtClean="0">
                <a:solidFill>
                  <a:srgbClr val="0066FF"/>
                </a:solidFill>
                <a:latin typeface="方正中倩简体" pitchFamily="65" charset="-122"/>
                <a:ea typeface="方正中倩简体" pitchFamily="65" charset="-122"/>
              </a:rPr>
              <a:t>一轮复习讲练测</a:t>
            </a:r>
          </a:p>
        </p:txBody>
      </p:sp>
      <p:sp>
        <p:nvSpPr>
          <p:cNvPr id="6" name="Shape 40"/>
          <p:cNvSpPr/>
          <p:nvPr/>
        </p:nvSpPr>
        <p:spPr>
          <a:xfrm>
            <a:off x="5004048" y="2750554"/>
            <a:ext cx="3060340" cy="584775"/>
          </a:xfrm>
          <a:prstGeom prst="rect">
            <a:avLst/>
          </a:prstGeom>
          <a:ln w="12700">
            <a:miter lim="400000"/>
          </a:ln>
        </p:spPr>
        <p:txBody>
          <a:bodyPr wrap="square" lIns="45719" rIns="45719">
            <a:spAutoFit/>
          </a:bodyPr>
          <a:lstStyle>
            <a:lvl1pPr>
              <a:defRPr sz="3600">
                <a:solidFill>
                  <a:srgbClr val="B61C22"/>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lvl="0">
              <a:defRPr sz="1800">
                <a:solidFill>
                  <a:srgbClr val="000000"/>
                </a:solidFill>
              </a:defRPr>
            </a:pPr>
            <a:r>
              <a:rPr lang="zh-CN" altLang="zh-CN" sz="48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专题</a:t>
            </a:r>
            <a:r>
              <a:rPr lang="en-US" altLang="zh-CN" sz="4800" b="1" baseline="-25000"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10 </a:t>
            </a:r>
            <a:r>
              <a:rPr lang="zh-CN" altLang="en-US" sz="4800" b="1" baseline="-25000" dirty="0" smtClean="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rPr>
              <a:t>压 强</a:t>
            </a:r>
            <a:endParaRPr lang="zh-CN" altLang="en-US" sz="4800" b="1" baseline="-25000" dirty="0">
              <a:solidFill>
                <a:srgbClr val="1116CC"/>
              </a:solidFill>
              <a:effectLst>
                <a:outerShdw blurRad="38100" dist="38100" dir="2700000" algn="tl">
                  <a:srgbClr val="000000">
                    <a:alpha val="43137"/>
                  </a:srgbClr>
                </a:outerShdw>
              </a:effectLst>
              <a:latin typeface="汉真广标" pitchFamily="49" charset="-122"/>
              <a:ea typeface="汉真广标" pitchFamily="49" charset="-122"/>
              <a:cs typeface="楷体" panose="02010609060101010101"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5" y="907564"/>
            <a:ext cx="3528392" cy="2454533"/>
          </a:xfrm>
          <a:prstGeom prst="rect">
            <a:avLst/>
          </a:prstGeom>
        </p:spPr>
      </p:pic>
    </p:spTree>
    <p:extLst>
      <p:ext uri="{BB962C8B-B14F-4D97-AF65-F5344CB8AC3E}">
        <p14:creationId xmlns:p14="http://schemas.microsoft.com/office/powerpoint/2010/main" val="184302997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000"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1.</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（2019·武威）</a:t>
            </a:r>
            <a:r>
              <a:rPr sz="2000">
                <a:solidFill>
                  <a:schemeClr val="tx1"/>
                </a:solidFill>
                <a:latin typeface="微软雅黑" panose="020B0503020204020204" charset="-122"/>
                <a:ea typeface="微软雅黑" panose="020B0503020204020204" charset="-122"/>
                <a:cs typeface="微软雅黑" panose="020B0503020204020204" charset="-122"/>
                <a:sym typeface="+mn-ea"/>
              </a:rPr>
              <a:t>生活处处有物理，留心观察皆学问。下列生活中的现象及其解释正确的是（  ）。</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A.啄木鸟的嘴很尖细，可以减小压强，从而凿开树干，捉到躲藏在深处的虫子；</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B.打开高速行驶的大巴车车窗时，窗帘往外飘，是因为车外空气流速大，压强小；</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C.水坝修建为上窄下宽是因为液体压强随深度增加而减小；</a:t>
            </a:r>
          </a:p>
          <a:p>
            <a:pPr marL="0" indent="0" algn="l" eaLnBrk="1" fontAlgn="auto" latinLnBrk="0" hangingPunct="1">
              <a:lnSpc>
                <a:spcPct val="150000"/>
              </a:lnSpc>
            </a:pPr>
            <a:r>
              <a:rPr sz="2000">
                <a:solidFill>
                  <a:schemeClr val="tx1"/>
                </a:solidFill>
                <a:latin typeface="微软雅黑" panose="020B0503020204020204" charset="-122"/>
                <a:ea typeface="微软雅黑" panose="020B0503020204020204" charset="-122"/>
                <a:cs typeface="微软雅黑" panose="020B0503020204020204" charset="-122"/>
                <a:sym typeface="+mn-ea"/>
              </a:rPr>
              <a:t>D.珠穆朗玛峰顶的大气压强比兰州市地面的大气压强大</a:t>
            </a:r>
          </a:p>
        </p:txBody>
      </p:sp>
      <p:sp>
        <p:nvSpPr>
          <p:cNvPr id="9" name="文本框 8"/>
          <p:cNvSpPr txBox="1"/>
          <p:nvPr/>
        </p:nvSpPr>
        <p:spPr>
          <a:xfrm>
            <a:off x="2409825" y="1502946"/>
            <a:ext cx="23368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316464119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286839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1）增大压强的方法：是在压力一定时，通过减小受力面积来增大压强；是在受力面积一定时，通过增大压力来增大压强。（2）气体和液体都属于流体，在流体中，流速大的地方压强小，流速小的地方压强大。（3）液体压强随深度的增加而增大。（4）气压随海拔的升度而减小。此题考查了大气压强、流体压强和流速的关系、增大压强的方法、大气压与高度的关系等，是一道综合性较强的题目。</a:t>
            </a:r>
          </a:p>
        </p:txBody>
      </p:sp>
    </p:spTree>
    <p:extLst>
      <p:ext uri="{BB962C8B-B14F-4D97-AF65-F5344CB8AC3E}">
        <p14:creationId xmlns:p14="http://schemas.microsoft.com/office/powerpoint/2010/main" val="288137011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1"/>
            <a:ext cx="8734425" cy="3331180"/>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【解析】A、啄木鸟的嘴很尖细，是在压力一定的情况下，通过减小受力面积，增大压强，从而凿开树干，捉到躲藏在深处的虫子，故A错误；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B、看到车上窗帘往外飘，是因为车外空气流速快压强小，车内空气流速慢压强大，从而产生向外的压力差，故B正确；</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C、水坝修建为上窄下宽是因为液体压强随深度增加而增大，故C错误；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sym typeface="+mn-ea"/>
              </a:rPr>
              <a:t>D、珠穆朗玛峰顶的高度大于兰州市地面的高度，海拔越高，气压越低，因此珠穆朗玛峰顶的大气压强比兰州市地面的大气压强小，故D错误。故选B。</a:t>
            </a:r>
          </a:p>
        </p:txBody>
      </p:sp>
    </p:spTree>
    <p:extLst>
      <p:ext uri="{BB962C8B-B14F-4D97-AF65-F5344CB8AC3E}">
        <p14:creationId xmlns:p14="http://schemas.microsoft.com/office/powerpoint/2010/main" val="393474124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40"/>
            <a:ext cx="873442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2.</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（2019·贵港）</a:t>
            </a:r>
            <a:r>
              <a:rPr sz="2000">
                <a:solidFill>
                  <a:schemeClr val="tx1"/>
                </a:solidFill>
                <a:latin typeface="微软雅黑" panose="020B0503020204020204" charset="-122"/>
                <a:ea typeface="微软雅黑" panose="020B0503020204020204" charset="-122"/>
                <a:cs typeface="微软雅黑" panose="020B0503020204020204" charset="-122"/>
                <a:sym typeface="+mn-ea"/>
              </a:rPr>
              <a:t>在放假外出旅游时，小明发现所乘坐的汽车窗边放置有在紧急情况下使用的逃生安全锤，如图3所示。这种逃生安全锤有一端设计成锥形，这样做的目的是通过________受力面积的方法，从而________压强来破坏玻璃窗逃生（两空均选填“增大”或“减小”）。</a:t>
            </a:r>
          </a:p>
        </p:txBody>
      </p:sp>
      <p:sp>
        <p:nvSpPr>
          <p:cNvPr id="9" name="文本框 8"/>
          <p:cNvSpPr txBox="1"/>
          <p:nvPr/>
        </p:nvSpPr>
        <p:spPr>
          <a:xfrm>
            <a:off x="3376295" y="1901440"/>
            <a:ext cx="7442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减小</a:t>
            </a:r>
          </a:p>
        </p:txBody>
      </p:sp>
      <p:pic>
        <p:nvPicPr>
          <p:cNvPr id="4" name="图片 -2147481878" descr="wps31"/>
          <p:cNvPicPr>
            <a:picLocks noChangeAspect="1"/>
          </p:cNvPicPr>
          <p:nvPr/>
        </p:nvPicPr>
        <p:blipFill>
          <a:blip r:embed="rId3"/>
          <a:stretch>
            <a:fillRect/>
          </a:stretch>
        </p:blipFill>
        <p:spPr>
          <a:xfrm>
            <a:off x="3658873" y="3005892"/>
            <a:ext cx="1358265" cy="1687552"/>
          </a:xfrm>
          <a:prstGeom prst="rect">
            <a:avLst/>
          </a:prstGeom>
          <a:noFill/>
          <a:ln w="9525">
            <a:noFill/>
          </a:ln>
        </p:spPr>
      </p:pic>
      <p:sp>
        <p:nvSpPr>
          <p:cNvPr id="7" name="文本框 6"/>
          <p:cNvSpPr txBox="1"/>
          <p:nvPr/>
        </p:nvSpPr>
        <p:spPr>
          <a:xfrm>
            <a:off x="6769735" y="1901440"/>
            <a:ext cx="7442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增大</a:t>
            </a:r>
          </a:p>
        </p:txBody>
      </p:sp>
    </p:spTree>
    <p:extLst>
      <p:ext uri="{BB962C8B-B14F-4D97-AF65-F5344CB8AC3E}">
        <p14:creationId xmlns:p14="http://schemas.microsoft.com/office/powerpoint/2010/main" val="422449289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39"/>
            <a:ext cx="8734425" cy="3793968"/>
          </a:xfrm>
          <a:prstGeom prst="rect">
            <a:avLst/>
          </a:prstGeom>
          <a:noFill/>
          <a:ln w="9525">
            <a:noFill/>
          </a:ln>
        </p:spPr>
        <p:txBody>
          <a:bodyPr wrap="square">
            <a:spAutoFit/>
          </a:bodyPr>
          <a:lstStyle/>
          <a:p>
            <a:pPr marL="0" indent="0" algn="l" eaLnBrk="1" fontAlgn="auto" latinLnBrk="0" hangingPunct="1">
              <a:lnSpc>
                <a:spcPct val="150000"/>
              </a:lnSpc>
            </a:pPr>
            <a:r>
              <a:rPr lang="zh-CN" sz="2000">
                <a:solidFill>
                  <a:srgbClr val="1116CC"/>
                </a:solidFill>
                <a:latin typeface="微软雅黑" panose="020B0503020204020204" charset="-122"/>
                <a:ea typeface="微软雅黑" panose="020B0503020204020204" charset="-122"/>
                <a:cs typeface="微软雅黑" panose="020B0503020204020204" charset="-122"/>
                <a:sym typeface="+mn-ea"/>
              </a:rPr>
              <a:t>【点睛】压强大小与压力和受力面积有关，在压力不变的情况下，减小受力面积可以增大压强，生活中这样的实例很多；这也属于压强的应用，故平时应多积累这方面知识。</a:t>
            </a:r>
            <a:endParaRPr lang="zh-CN" sz="200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eaLnBrk="1" fontAlgn="auto" latinLnBrk="0" hangingPunct="1">
              <a:lnSpc>
                <a:spcPct val="150000"/>
              </a:lnSpc>
            </a:pPr>
            <a:r>
              <a:rPr lang="zh-CN" sz="2000">
                <a:solidFill>
                  <a:srgbClr val="FF0000"/>
                </a:solidFill>
                <a:latin typeface="微软雅黑" panose="020B0503020204020204" charset="-122"/>
                <a:ea typeface="微软雅黑" panose="020B0503020204020204" charset="-122"/>
                <a:cs typeface="微软雅黑" panose="020B0503020204020204" charset="-122"/>
                <a:sym typeface="+mn-ea"/>
              </a:rPr>
              <a:t>【解析】影响压强大小的因素有二：一是压力大小，二是受力面积大小。增大压强的方法：增大压力或减小受力面积。若要破坏玻璃窗，则需要增大压强，所以逃生安全锤有一端设计成锥形的目的是通过减小受力面积来增大压强的。</a:t>
            </a:r>
          </a:p>
          <a:p>
            <a:pPr marL="0" indent="0" algn="l" eaLnBrk="1" fontAlgn="auto" latinLnBrk="0" hangingPunct="1">
              <a:lnSpc>
                <a:spcPct val="150000"/>
              </a:lnSpc>
            </a:pPr>
            <a:r>
              <a:rPr lang="zh-CN" sz="2000">
                <a:solidFill>
                  <a:srgbClr val="FF0000"/>
                </a:solidFill>
                <a:latin typeface="微软雅黑" panose="020B0503020204020204" charset="-122"/>
                <a:ea typeface="微软雅黑" panose="020B0503020204020204" charset="-122"/>
                <a:cs typeface="微软雅黑" panose="020B0503020204020204" charset="-122"/>
                <a:sym typeface="+mn-ea"/>
              </a:rPr>
              <a:t>故答案是：减小；增大。</a:t>
            </a:r>
          </a:p>
        </p:txBody>
      </p:sp>
    </p:spTree>
    <p:extLst>
      <p:ext uri="{BB962C8B-B14F-4D97-AF65-F5344CB8AC3E}">
        <p14:creationId xmlns:p14="http://schemas.microsoft.com/office/powerpoint/2010/main" val="112135581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924941"/>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solidFill>
                  <a:schemeClr val="tx1"/>
                </a:solidFill>
                <a:latin typeface="微软雅黑" panose="020B0503020204020204" charset="-122"/>
                <a:ea typeface="微软雅黑" panose="020B0503020204020204" charset="-122"/>
                <a:cs typeface="微软雅黑" panose="020B0503020204020204" charset="-122"/>
                <a:sym typeface="+mn-ea"/>
              </a:rPr>
              <a:t>3</a:t>
            </a:r>
            <a:r>
              <a:rPr sz="2000">
                <a:solidFill>
                  <a:schemeClr val="tx1"/>
                </a:solidFill>
                <a:latin typeface="微软雅黑" panose="020B0503020204020204" charset="-122"/>
                <a:ea typeface="微软雅黑" panose="020B0503020204020204" charset="-122"/>
                <a:cs typeface="微软雅黑" panose="020B0503020204020204" charset="-122"/>
                <a:sym typeface="+mn-ea"/>
              </a:rPr>
              <a:t>．</a:t>
            </a:r>
            <a:r>
              <a:rPr sz="2000" b="1">
                <a:solidFill>
                  <a:schemeClr val="tx1"/>
                </a:solidFill>
                <a:latin typeface="微软雅黑" panose="020B0503020204020204" charset="-122"/>
                <a:ea typeface="微软雅黑" panose="020B0503020204020204" charset="-122"/>
                <a:cs typeface="微软雅黑" panose="020B0503020204020204" charset="-122"/>
                <a:sym typeface="+mn-ea"/>
              </a:rPr>
              <a:t>（2017•郴州）</a:t>
            </a:r>
            <a:r>
              <a:rPr sz="2000">
                <a:solidFill>
                  <a:schemeClr val="tx1"/>
                </a:solidFill>
                <a:latin typeface="微软雅黑" panose="020B0503020204020204" charset="-122"/>
                <a:ea typeface="微软雅黑" panose="020B0503020204020204" charset="-122"/>
                <a:cs typeface="微软雅黑" panose="020B0503020204020204" charset="-122"/>
                <a:sym typeface="+mn-ea"/>
              </a:rPr>
              <a:t>如图所示，一茶杯放在水平桌面上，茶杯底面积为20cm</a:t>
            </a:r>
            <a:r>
              <a:rPr sz="2000" baseline="30000">
                <a:solidFill>
                  <a:schemeClr val="tx1"/>
                </a:solidFill>
                <a:latin typeface="微软雅黑" panose="020B0503020204020204" charset="-122"/>
                <a:ea typeface="微软雅黑" panose="020B0503020204020204" charset="-122"/>
                <a:cs typeface="微软雅黑" panose="020B0503020204020204" charset="-122"/>
                <a:sym typeface="+mn-ea"/>
              </a:rPr>
              <a:t>2</a:t>
            </a:r>
            <a:r>
              <a:rPr sz="2000">
                <a:solidFill>
                  <a:schemeClr val="tx1"/>
                </a:solidFill>
                <a:latin typeface="微软雅黑" panose="020B0503020204020204" charset="-122"/>
                <a:ea typeface="微软雅黑" panose="020B0503020204020204" charset="-122"/>
                <a:cs typeface="微软雅黑" panose="020B0503020204020204" charset="-122"/>
                <a:sym typeface="+mn-ea"/>
              </a:rPr>
              <a:t>。杯中水深10cm，杯和水的总重力为3 N，则杯对水平桌面的压强为</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Pa；水对杯底的压力为</a:t>
            </a:r>
            <a:r>
              <a:rPr sz="2000" u="sng">
                <a:solidFill>
                  <a:schemeClr val="tx1"/>
                </a:solidFill>
                <a:latin typeface="微软雅黑" panose="020B0503020204020204" charset="-122"/>
                <a:ea typeface="微软雅黑" panose="020B0503020204020204" charset="-122"/>
                <a:cs typeface="微软雅黑" panose="020B0503020204020204" charset="-122"/>
                <a:sym typeface="+mn-ea"/>
              </a:rPr>
              <a:t>　 　</a:t>
            </a:r>
            <a:r>
              <a:rPr sz="2000">
                <a:solidFill>
                  <a:schemeClr val="tx1"/>
                </a:solidFill>
                <a:latin typeface="微软雅黑" panose="020B0503020204020204" charset="-122"/>
                <a:ea typeface="微软雅黑" panose="020B0503020204020204" charset="-122"/>
                <a:cs typeface="微软雅黑" panose="020B0503020204020204" charset="-122"/>
                <a:sym typeface="+mn-ea"/>
              </a:rPr>
              <a:t>N。（g=10N/kg，茶杯杯壁厚度不计）</a:t>
            </a:r>
          </a:p>
        </p:txBody>
      </p:sp>
      <p:sp>
        <p:nvSpPr>
          <p:cNvPr id="9" name="文本框 8"/>
          <p:cNvSpPr txBox="1"/>
          <p:nvPr/>
        </p:nvSpPr>
        <p:spPr>
          <a:xfrm>
            <a:off x="7865745" y="1466025"/>
            <a:ext cx="74422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1500</a:t>
            </a:r>
          </a:p>
        </p:txBody>
      </p:sp>
      <p:sp>
        <p:nvSpPr>
          <p:cNvPr id="7" name="文本框 6"/>
          <p:cNvSpPr txBox="1"/>
          <p:nvPr/>
        </p:nvSpPr>
        <p:spPr>
          <a:xfrm>
            <a:off x="2558415" y="1937724"/>
            <a:ext cx="42291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a:t>
            </a:r>
          </a:p>
        </p:txBody>
      </p:sp>
      <p:pic>
        <p:nvPicPr>
          <p:cNvPr id="4" name="图片 -2147481867" descr="学科网(www.zxxk.com)--教育资源门户，提供试卷、教案、课件、论文、素材及各类教学资源下载，还有大量而丰富的教学相关资讯！"/>
          <p:cNvPicPr>
            <a:picLocks noChangeAspect="1"/>
          </p:cNvPicPr>
          <p:nvPr/>
        </p:nvPicPr>
        <p:blipFill>
          <a:blip r:embed="rId3"/>
          <a:stretch>
            <a:fillRect/>
          </a:stretch>
        </p:blipFill>
        <p:spPr>
          <a:xfrm>
            <a:off x="3608708" y="2605490"/>
            <a:ext cx="2568575" cy="1748663"/>
          </a:xfrm>
          <a:prstGeom prst="rect">
            <a:avLst/>
          </a:prstGeom>
          <a:noFill/>
          <a:ln w="9525">
            <a:noFill/>
          </a:ln>
        </p:spPr>
      </p:pic>
    </p:spTree>
    <p:extLst>
      <p:ext uri="{BB962C8B-B14F-4D97-AF65-F5344CB8AC3E}">
        <p14:creationId xmlns:p14="http://schemas.microsoft.com/office/powerpoint/2010/main" val="8799074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3"/>
          <a:stretch>
            <a:fillRect/>
          </a:stretch>
        </p:blipFill>
        <p:spPr>
          <a:xfrm>
            <a:off x="1093473" y="208161"/>
            <a:ext cx="1550035" cy="625750"/>
          </a:xfrm>
          <a:prstGeom prst="rect">
            <a:avLst/>
          </a:prstGeom>
          <a:noFill/>
          <a:ln w="9525">
            <a:noFill/>
          </a:ln>
        </p:spPr>
      </p:pic>
      <p:sp>
        <p:nvSpPr>
          <p:cNvPr id="100" name="文本框 99"/>
          <p:cNvSpPr txBox="1"/>
          <p:nvPr/>
        </p:nvSpPr>
        <p:spPr>
          <a:xfrm>
            <a:off x="2742568" y="434143"/>
            <a:ext cx="298640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16233" y="924941"/>
            <a:ext cx="8734425" cy="1480029"/>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【点睛】（1）茶杯对水平桌面的压力等于杯和水的总重力，根据          求出杯对水平桌面的压强；（2）由图可知杯内水的深度，根据           求出水对杯底的压强，利用F=pS求出水对杯底的压力。</a:t>
            </a:r>
          </a:p>
        </p:txBody>
      </p:sp>
      <p:graphicFrame>
        <p:nvGraphicFramePr>
          <p:cNvPr id="4" name="对象 -2147481861"/>
          <p:cNvGraphicFramePr>
            <a:graphicFrameLocks noChangeAspect="1"/>
          </p:cNvGraphicFramePr>
          <p:nvPr/>
        </p:nvGraphicFramePr>
        <p:xfrm>
          <a:off x="7694296" y="1000693"/>
          <a:ext cx="657225" cy="583736"/>
        </p:xfrm>
        <a:graphic>
          <a:graphicData uri="http://schemas.openxmlformats.org/presentationml/2006/ole">
            <mc:AlternateContent xmlns:mc="http://schemas.openxmlformats.org/markup-compatibility/2006">
              <mc:Choice xmlns:v="urn:schemas-microsoft-com:vml" Requires="v">
                <p:oleObj spid="_x0000_s10247" r:id="rId4" imgW="444500" imgH="393700" progId="Equation.KSEE3">
                  <p:embed/>
                </p:oleObj>
              </mc:Choice>
              <mc:Fallback>
                <p:oleObj r:id="rId4" imgW="444500" imgH="393700" progId="Equation.KSEE3">
                  <p:embed/>
                  <p:pic>
                    <p:nvPicPr>
                      <p:cNvPr id="0" name=""/>
                      <p:cNvPicPr/>
                      <p:nvPr/>
                    </p:nvPicPr>
                    <p:blipFill>
                      <a:blip r:embed="rId5"/>
                      <a:stretch>
                        <a:fillRect/>
                      </a:stretch>
                    </p:blipFill>
                    <p:spPr>
                      <a:xfrm>
                        <a:off x="7694296" y="1000693"/>
                        <a:ext cx="657225" cy="583736"/>
                      </a:xfrm>
                      <a:prstGeom prst="rect">
                        <a:avLst/>
                      </a:prstGeom>
                      <a:noFill/>
                      <a:ln w="38100">
                        <a:noFill/>
                        <a:miter/>
                      </a:ln>
                    </p:spPr>
                  </p:pic>
                </p:oleObj>
              </mc:Fallback>
            </mc:AlternateContent>
          </a:graphicData>
        </a:graphic>
      </p:graphicFrame>
      <p:graphicFrame>
        <p:nvGraphicFramePr>
          <p:cNvPr id="7" name="对象 -2147481860"/>
          <p:cNvGraphicFramePr>
            <a:graphicFrameLocks noChangeAspect="1"/>
          </p:cNvGraphicFramePr>
          <p:nvPr/>
        </p:nvGraphicFramePr>
        <p:xfrm>
          <a:off x="6877050" y="1562785"/>
          <a:ext cx="902970" cy="337383"/>
        </p:xfrm>
        <a:graphic>
          <a:graphicData uri="http://schemas.openxmlformats.org/presentationml/2006/ole">
            <mc:AlternateContent xmlns:mc="http://schemas.openxmlformats.org/markup-compatibility/2006">
              <mc:Choice xmlns:v="urn:schemas-microsoft-com:vml" Requires="v">
                <p:oleObj spid="_x0000_s10248" r:id="rId6" imgW="545465" imgH="203200" progId="Equation.KSEE3">
                  <p:embed/>
                </p:oleObj>
              </mc:Choice>
              <mc:Fallback>
                <p:oleObj r:id="rId6" imgW="545465" imgH="203200" progId="Equation.KSEE3">
                  <p:embed/>
                  <p:pic>
                    <p:nvPicPr>
                      <p:cNvPr id="0" name=""/>
                      <p:cNvPicPr/>
                      <p:nvPr/>
                    </p:nvPicPr>
                    <p:blipFill>
                      <a:blip r:embed="rId7"/>
                      <a:stretch>
                        <a:fillRect/>
                      </a:stretch>
                    </p:blipFill>
                    <p:spPr>
                      <a:xfrm>
                        <a:off x="6877050" y="1562785"/>
                        <a:ext cx="902970" cy="337383"/>
                      </a:xfrm>
                      <a:prstGeom prst="rect">
                        <a:avLst/>
                      </a:prstGeom>
                      <a:noFill/>
                      <a:ln w="38100">
                        <a:noFill/>
                        <a:miter/>
                      </a:ln>
                    </p:spPr>
                  </p:pic>
                </p:oleObj>
              </mc:Fallback>
            </mc:AlternateContent>
          </a:graphicData>
        </a:graphic>
      </p:graphicFrame>
      <p:sp>
        <p:nvSpPr>
          <p:cNvPr id="105" name="文本框 104"/>
          <p:cNvSpPr txBox="1"/>
          <p:nvPr/>
        </p:nvSpPr>
        <p:spPr>
          <a:xfrm>
            <a:off x="377193" y="2348313"/>
            <a:ext cx="8424545" cy="1017242"/>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【解析】（1）杯对水平桌面的压力：F=G</a:t>
            </a:r>
            <a:r>
              <a:rPr lang="zh-CN" sz="2000" b="0" baseline="-25000">
                <a:solidFill>
                  <a:srgbClr val="FF0000"/>
                </a:solidFill>
                <a:latin typeface="微软雅黑" panose="020B0503020204020204" charset="-122"/>
                <a:ea typeface="微软雅黑" panose="020B0503020204020204" charset="-122"/>
                <a:cs typeface="微软雅黑" panose="020B0503020204020204" charset="-122"/>
              </a:rPr>
              <a:t>总</a:t>
            </a:r>
            <a:r>
              <a:rPr lang="zh-CN" sz="2000" b="0">
                <a:solidFill>
                  <a:srgbClr val="FF0000"/>
                </a:solidFill>
                <a:latin typeface="微软雅黑" panose="020B0503020204020204" charset="-122"/>
                <a:ea typeface="微软雅黑" panose="020B0503020204020204" charset="-122"/>
                <a:cs typeface="微软雅黑" panose="020B0503020204020204" charset="-122"/>
              </a:rPr>
              <a:t>=3N，</a:t>
            </a:r>
          </a:p>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则杯对水平桌面的压强：</a:t>
            </a:r>
            <a:endParaRPr lang="zh-CN" altLang="en-US" sz="2000">
              <a:latin typeface="微软雅黑" panose="020B0503020204020204" charset="-122"/>
              <a:ea typeface="微软雅黑" panose="020B0503020204020204" charset="-122"/>
              <a:cs typeface="微软雅黑" panose="020B0503020204020204" charset="-122"/>
            </a:endParaRPr>
          </a:p>
        </p:txBody>
      </p:sp>
      <p:graphicFrame>
        <p:nvGraphicFramePr>
          <p:cNvPr id="9" name="对象 -2147481864"/>
          <p:cNvGraphicFramePr>
            <a:graphicFrameLocks noChangeAspect="1"/>
          </p:cNvGraphicFramePr>
          <p:nvPr/>
        </p:nvGraphicFramePr>
        <p:xfrm>
          <a:off x="3234058" y="2809191"/>
          <a:ext cx="2710815" cy="673493"/>
        </p:xfrm>
        <a:graphic>
          <a:graphicData uri="http://schemas.openxmlformats.org/presentationml/2006/ole">
            <mc:AlternateContent xmlns:mc="http://schemas.openxmlformats.org/markup-compatibility/2006">
              <mc:Choice xmlns:v="urn:schemas-microsoft-com:vml" Requires="v">
                <p:oleObj spid="_x0000_s10249" r:id="rId8" imgW="1943100" imgH="393700" progId="Equation.KSEE3">
                  <p:embed/>
                </p:oleObj>
              </mc:Choice>
              <mc:Fallback>
                <p:oleObj r:id="rId8" imgW="1943100" imgH="393700" progId="Equation.KSEE3">
                  <p:embed/>
                  <p:pic>
                    <p:nvPicPr>
                      <p:cNvPr id="0" name=""/>
                      <p:cNvPicPr/>
                      <p:nvPr/>
                    </p:nvPicPr>
                    <p:blipFill>
                      <a:blip r:embed="rId9"/>
                      <a:stretch>
                        <a:fillRect/>
                      </a:stretch>
                    </p:blipFill>
                    <p:spPr>
                      <a:xfrm>
                        <a:off x="3234058" y="2809191"/>
                        <a:ext cx="2710815" cy="673493"/>
                      </a:xfrm>
                      <a:prstGeom prst="rect">
                        <a:avLst/>
                      </a:prstGeom>
                      <a:noFill/>
                      <a:ln w="38100">
                        <a:noFill/>
                        <a:miter/>
                      </a:ln>
                    </p:spPr>
                  </p:pic>
                </p:oleObj>
              </mc:Fallback>
            </mc:AlternateContent>
          </a:graphicData>
        </a:graphic>
      </p:graphicFrame>
      <p:sp>
        <p:nvSpPr>
          <p:cNvPr id="12" name="文本框 11"/>
          <p:cNvSpPr txBox="1"/>
          <p:nvPr/>
        </p:nvSpPr>
        <p:spPr>
          <a:xfrm>
            <a:off x="377193" y="3482686"/>
            <a:ext cx="8684895" cy="554454"/>
          </a:xfrm>
          <a:prstGeom prst="rect">
            <a:avLst/>
          </a:prstGeom>
          <a:noFill/>
          <a:ln w="9525">
            <a:noFill/>
          </a:ln>
        </p:spPr>
        <p:txBody>
          <a:bodyPr wrap="square">
            <a:spAutoFit/>
          </a:bodyPr>
          <a:lstStyle/>
          <a:p>
            <a:pPr marL="0" indent="0" algn="l" eaLnBrk="1" fontAlgn="auto" latinLnBrk="0" hangingPunct="1">
              <a:lnSpc>
                <a:spcPct val="150000"/>
              </a:lnSpc>
            </a:pPr>
            <a:r>
              <a:rPr lang="zh-CN" sz="2000" b="0">
                <a:solidFill>
                  <a:srgbClr val="FF0000"/>
                </a:solidFill>
                <a:latin typeface="微软雅黑" panose="020B0503020204020204" charset="-122"/>
                <a:ea typeface="微软雅黑" panose="020B0503020204020204" charset="-122"/>
                <a:cs typeface="微软雅黑" panose="020B0503020204020204" charset="-122"/>
              </a:rPr>
              <a:t>（2）水的深度h=10cm=0.1m，水对杯底的压强：</a:t>
            </a:r>
            <a:endParaRPr lang="zh-CN" altLang="en-US" sz="2000" b="0">
              <a:solidFill>
                <a:srgbClr val="FF0000"/>
              </a:solidFill>
              <a:latin typeface="微软雅黑" panose="020B0503020204020204" charset="-122"/>
              <a:ea typeface="微软雅黑" panose="020B0503020204020204" charset="-122"/>
              <a:cs typeface="微软雅黑" panose="020B0503020204020204" charset="-122"/>
            </a:endParaRPr>
          </a:p>
        </p:txBody>
      </p:sp>
      <p:graphicFrame>
        <p:nvGraphicFramePr>
          <p:cNvPr id="13" name="对象 -2147481863"/>
          <p:cNvGraphicFramePr>
            <a:graphicFrameLocks noChangeAspect="1"/>
          </p:cNvGraphicFramePr>
          <p:nvPr/>
        </p:nvGraphicFramePr>
        <p:xfrm>
          <a:off x="576583" y="4127533"/>
          <a:ext cx="4411345" cy="306191"/>
        </p:xfrm>
        <a:graphic>
          <a:graphicData uri="http://schemas.openxmlformats.org/presentationml/2006/ole">
            <mc:AlternateContent xmlns:mc="http://schemas.openxmlformats.org/markup-compatibility/2006">
              <mc:Choice xmlns:v="urn:schemas-microsoft-com:vml" Requires="v">
                <p:oleObj spid="_x0000_s10250" r:id="rId10" imgW="3302000" imgH="228600" progId="Equation.KSEE3">
                  <p:embed/>
                </p:oleObj>
              </mc:Choice>
              <mc:Fallback>
                <p:oleObj r:id="rId10" imgW="3302000" imgH="228600" progId="Equation.KSEE3">
                  <p:embed/>
                  <p:pic>
                    <p:nvPicPr>
                      <p:cNvPr id="0" name=""/>
                      <p:cNvPicPr/>
                      <p:nvPr/>
                    </p:nvPicPr>
                    <p:blipFill>
                      <a:blip r:embed="rId11"/>
                      <a:stretch>
                        <a:fillRect/>
                      </a:stretch>
                    </p:blipFill>
                    <p:spPr>
                      <a:xfrm>
                        <a:off x="576583" y="4127533"/>
                        <a:ext cx="4411345" cy="306191"/>
                      </a:xfrm>
                      <a:prstGeom prst="rect">
                        <a:avLst/>
                      </a:prstGeom>
                      <a:noFill/>
                      <a:ln w="38100">
                        <a:noFill/>
                        <a:miter/>
                      </a:ln>
                    </p:spPr>
                  </p:pic>
                </p:oleObj>
              </mc:Fallback>
            </mc:AlternateContent>
          </a:graphicData>
        </a:graphic>
      </p:graphicFrame>
      <p:sp>
        <p:nvSpPr>
          <p:cNvPr id="15" name="文本框 14"/>
          <p:cNvSpPr txBox="1"/>
          <p:nvPr/>
        </p:nvSpPr>
        <p:spPr>
          <a:xfrm>
            <a:off x="509908" y="4606233"/>
            <a:ext cx="2359025" cy="399767"/>
          </a:xfrm>
          <a:prstGeom prst="rect">
            <a:avLst/>
          </a:prstGeom>
          <a:noFill/>
          <a:ln w="9525">
            <a:noFill/>
          </a:ln>
        </p:spPr>
        <p:txBody>
          <a:bodyPr wrap="square">
            <a:spAutoFit/>
          </a:bodyPr>
          <a:lstStyle/>
          <a:p>
            <a:pPr marL="0" indent="0" algn="l"/>
            <a:r>
              <a:rPr lang="zh-CN" sz="2000" b="0">
                <a:solidFill>
                  <a:srgbClr val="FF0000"/>
                </a:solidFill>
                <a:latin typeface="微软雅黑" panose="020B0503020204020204" charset="-122"/>
                <a:ea typeface="微软雅黑" panose="020B0503020204020204" charset="-122"/>
              </a:rPr>
              <a:t>水对杯底的压力：</a:t>
            </a:r>
            <a:endParaRPr lang="zh-CN" altLang="en-US" sz="2000" b="0">
              <a:solidFill>
                <a:srgbClr val="FF0000"/>
              </a:solidFill>
              <a:latin typeface="微软雅黑" panose="020B0503020204020204" charset="-122"/>
              <a:ea typeface="微软雅黑" panose="020B0503020204020204" charset="-122"/>
            </a:endParaRPr>
          </a:p>
        </p:txBody>
      </p:sp>
      <p:graphicFrame>
        <p:nvGraphicFramePr>
          <p:cNvPr id="16" name="对象 -2147481862"/>
          <p:cNvGraphicFramePr>
            <a:graphicFrameLocks noChangeAspect="1"/>
          </p:cNvGraphicFramePr>
          <p:nvPr/>
        </p:nvGraphicFramePr>
        <p:xfrm>
          <a:off x="2643508" y="4629787"/>
          <a:ext cx="3646805" cy="352024"/>
        </p:xfrm>
        <a:graphic>
          <a:graphicData uri="http://schemas.openxmlformats.org/presentationml/2006/ole">
            <mc:AlternateContent xmlns:mc="http://schemas.openxmlformats.org/markup-compatibility/2006">
              <mc:Choice xmlns:v="urn:schemas-microsoft-com:vml" Requires="v">
                <p:oleObj spid="_x0000_s10251" r:id="rId12" imgW="2374265" imgH="228600" progId="Equation.KSEE3">
                  <p:embed/>
                </p:oleObj>
              </mc:Choice>
              <mc:Fallback>
                <p:oleObj r:id="rId12" imgW="2374265" imgH="228600" progId="Equation.KSEE3">
                  <p:embed/>
                  <p:pic>
                    <p:nvPicPr>
                      <p:cNvPr id="0" name=""/>
                      <p:cNvPicPr/>
                      <p:nvPr/>
                    </p:nvPicPr>
                    <p:blipFill>
                      <a:blip r:embed="rId13"/>
                      <a:stretch>
                        <a:fillRect/>
                      </a:stretch>
                    </p:blipFill>
                    <p:spPr>
                      <a:xfrm>
                        <a:off x="2643508" y="4629787"/>
                        <a:ext cx="3646805" cy="352024"/>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143874499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nodeType="with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checkerboard(across)">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000" fill="hold">
                                          <p:stCondLst>
                                            <p:cond delay="0"/>
                                          </p:stCondLst>
                                        </p:cTn>
                                        <p:tgtEl>
                                          <p:spTgt spid="105"/>
                                        </p:tgtEl>
                                        <p:attrNameLst>
                                          <p:attrName>style.visibility</p:attrName>
                                        </p:attrNameLst>
                                      </p:cBhvr>
                                      <p:to>
                                        <p:strVal val="visible"/>
                                      </p:to>
                                    </p:set>
                                    <p:animEffect transition="in" filter="checkerboard(across)">
                                      <p:cBhvr>
                                        <p:cTn id="18" dur="1000"/>
                                        <p:tgtEl>
                                          <p:spTgt spid="105"/>
                                        </p:tgtEl>
                                      </p:cBhvr>
                                    </p:animEffect>
                                  </p:childTnLst>
                                </p:cTn>
                              </p:par>
                              <p:par>
                                <p:cTn id="19" presetID="5" presetClass="entr" presetSubtype="10" fill="hold" nodeType="withEffect">
                                  <p:stCondLst>
                                    <p:cond delay="0"/>
                                  </p:stCondLst>
                                  <p:childTnLst>
                                    <p:set>
                                      <p:cBhvr>
                                        <p:cTn id="20" dur="1000" fill="hold">
                                          <p:stCondLst>
                                            <p:cond delay="0"/>
                                          </p:stCondLst>
                                        </p:cTn>
                                        <p:tgtEl>
                                          <p:spTgt spid="9"/>
                                        </p:tgtEl>
                                        <p:attrNameLst>
                                          <p:attrName>style.visibility</p:attrName>
                                        </p:attrNameLst>
                                      </p:cBhvr>
                                      <p:to>
                                        <p:strVal val="visible"/>
                                      </p:to>
                                    </p:set>
                                    <p:animEffect transition="in" filter="checkerboard(across)">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000" fill="hold">
                                          <p:stCondLst>
                                            <p:cond delay="0"/>
                                          </p:stCondLst>
                                        </p:cTn>
                                        <p:tgtEl>
                                          <p:spTgt spid="12"/>
                                        </p:tgtEl>
                                        <p:attrNameLst>
                                          <p:attrName>style.visibility</p:attrName>
                                        </p:attrNameLst>
                                      </p:cBhvr>
                                      <p:to>
                                        <p:strVal val="visible"/>
                                      </p:to>
                                    </p:set>
                                    <p:animEffect transition="in" filter="checkerboard(across)">
                                      <p:cBhvr>
                                        <p:cTn id="26" dur="1000"/>
                                        <p:tgtEl>
                                          <p:spTgt spid="12"/>
                                        </p:tgtEl>
                                      </p:cBhvr>
                                    </p:animEffect>
                                  </p:childTnLst>
                                </p:cTn>
                              </p:par>
                              <p:par>
                                <p:cTn id="27" presetID="5" presetClass="entr" presetSubtype="10" fill="hold" nodeType="withEffect">
                                  <p:stCondLst>
                                    <p:cond delay="0"/>
                                  </p:stCondLst>
                                  <p:childTnLst>
                                    <p:set>
                                      <p:cBhvr>
                                        <p:cTn id="28" dur="1000" fill="hold">
                                          <p:stCondLst>
                                            <p:cond delay="0"/>
                                          </p:stCondLst>
                                        </p:cTn>
                                        <p:tgtEl>
                                          <p:spTgt spid="13"/>
                                        </p:tgtEl>
                                        <p:attrNameLst>
                                          <p:attrName>style.visibility</p:attrName>
                                        </p:attrNameLst>
                                      </p:cBhvr>
                                      <p:to>
                                        <p:strVal val="visible"/>
                                      </p:to>
                                    </p:set>
                                    <p:animEffect transition="in" filter="checkerboard(across)">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000" fill="hold">
                                          <p:stCondLst>
                                            <p:cond delay="0"/>
                                          </p:stCondLst>
                                        </p:cTn>
                                        <p:tgtEl>
                                          <p:spTgt spid="16"/>
                                        </p:tgtEl>
                                        <p:attrNameLst>
                                          <p:attrName>style.visibility</p:attrName>
                                        </p:attrNameLst>
                                      </p:cBhvr>
                                      <p:to>
                                        <p:strVal val="visible"/>
                                      </p:to>
                                    </p:set>
                                    <p:animEffect transition="in" filter="checkerboard(across)">
                                      <p:cBhvr>
                                        <p:cTn id="34" dur="1000"/>
                                        <p:tgtEl>
                                          <p:spTgt spid="16"/>
                                        </p:tgtEl>
                                      </p:cBhvr>
                                    </p:animEffect>
                                  </p:childTnLst>
                                </p:cTn>
                              </p:par>
                              <p:par>
                                <p:cTn id="35" presetID="5" presetClass="entr" presetSubtype="10" fill="hold" grpId="0" nodeType="withEffect">
                                  <p:stCondLst>
                                    <p:cond delay="0"/>
                                  </p:stCondLst>
                                  <p:childTnLst>
                                    <p:set>
                                      <p:cBhvr>
                                        <p:cTn id="36" dur="1000" fill="hold">
                                          <p:stCondLst>
                                            <p:cond delay="0"/>
                                          </p:stCondLst>
                                        </p:cTn>
                                        <p:tgtEl>
                                          <p:spTgt spid="15"/>
                                        </p:tgtEl>
                                        <p:attrNameLst>
                                          <p:attrName>style.visibility</p:attrName>
                                        </p:attrNameLst>
                                      </p:cBhvr>
                                      <p:to>
                                        <p:strVal val="visible"/>
                                      </p:to>
                                    </p:set>
                                    <p:animEffect transition="in" filter="checkerboard(across)">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5"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1341257"/>
          </a:xfrm>
          <a:prstGeom prst="rect">
            <a:avLst/>
          </a:prstGeom>
          <a:noFill/>
          <a:ln w="9525">
            <a:noFill/>
          </a:ln>
        </p:spPr>
        <p:txBody>
          <a:bodyPr wrap="square">
            <a:spAutoFit/>
          </a:bodyPr>
          <a:lstStyle/>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1.</a:t>
            </a:r>
            <a:r>
              <a:rPr sz="1800" b="1">
                <a:solidFill>
                  <a:schemeClr val="tx1"/>
                </a:solidFill>
                <a:latin typeface="微软雅黑" panose="020B0503020204020204" charset="-122"/>
                <a:ea typeface="微软雅黑" panose="020B0503020204020204" charset="-122"/>
                <a:cs typeface="微软雅黑" panose="020B0503020204020204" charset="-122"/>
              </a:rPr>
              <a:t>（2019·河南）</a:t>
            </a:r>
            <a:r>
              <a:rPr sz="1800">
                <a:solidFill>
                  <a:schemeClr val="tx1"/>
                </a:solidFill>
                <a:latin typeface="微软雅黑" panose="020B0503020204020204" charset="-122"/>
                <a:ea typeface="微软雅黑" panose="020B0503020204020204" charset="-122"/>
                <a:cs typeface="微软雅黑" panose="020B0503020204020204" charset="-122"/>
              </a:rPr>
              <a:t>如图所示，水平桌面上放着底面积相等的甲、乙两容器，分别装有同种液体且深度相同，两容器底部所受液体的压力、压强分别用F</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甲</a:t>
            </a:r>
            <a:r>
              <a:rPr sz="1800">
                <a:solidFill>
                  <a:schemeClr val="tx1"/>
                </a:solidFill>
                <a:latin typeface="微软雅黑" panose="020B0503020204020204" charset="-122"/>
                <a:ea typeface="微软雅黑" panose="020B0503020204020204" charset="-122"/>
                <a:cs typeface="微软雅黑" panose="020B0503020204020204" charset="-122"/>
              </a:rPr>
              <a:t>、F</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乙</a:t>
            </a:r>
            <a:r>
              <a:rPr sz="1800">
                <a:solidFill>
                  <a:schemeClr val="tx1"/>
                </a:solidFill>
                <a:latin typeface="微软雅黑" panose="020B0503020204020204" charset="-122"/>
                <a:ea typeface="微软雅黑" panose="020B0503020204020204" charset="-122"/>
                <a:cs typeface="微软雅黑" panose="020B0503020204020204" charset="-122"/>
              </a:rPr>
              <a:t>、p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甲</a:t>
            </a:r>
            <a:r>
              <a:rPr sz="1800">
                <a:solidFill>
                  <a:schemeClr val="tx1"/>
                </a:solidFill>
                <a:latin typeface="微软雅黑" panose="020B0503020204020204" charset="-122"/>
                <a:ea typeface="微软雅黑" panose="020B0503020204020204" charset="-122"/>
                <a:cs typeface="微软雅黑" panose="020B0503020204020204" charset="-122"/>
              </a:rPr>
              <a:t>、p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乙</a:t>
            </a:r>
            <a:r>
              <a:rPr sz="1800">
                <a:solidFill>
                  <a:schemeClr val="tx1"/>
                </a:solidFill>
                <a:latin typeface="微软雅黑" panose="020B0503020204020204" charset="-122"/>
                <a:ea typeface="微软雅黑" panose="020B0503020204020204" charset="-122"/>
                <a:cs typeface="微软雅黑" panose="020B0503020204020204" charset="-122"/>
              </a:rPr>
              <a:t>表示，则（  ）。</a:t>
            </a:r>
          </a:p>
        </p:txBody>
      </p:sp>
      <p:sp>
        <p:nvSpPr>
          <p:cNvPr id="9" name="文本框 8"/>
          <p:cNvSpPr txBox="1"/>
          <p:nvPr/>
        </p:nvSpPr>
        <p:spPr>
          <a:xfrm>
            <a:off x="1256030" y="1910988"/>
            <a:ext cx="4445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pic>
        <p:nvPicPr>
          <p:cNvPr id="4" name="图片 -2147481894" descr="wps21"/>
          <p:cNvPicPr>
            <a:picLocks noChangeAspect="1"/>
          </p:cNvPicPr>
          <p:nvPr/>
        </p:nvPicPr>
        <p:blipFill>
          <a:blip r:embed="rId3"/>
          <a:stretch>
            <a:fillRect/>
          </a:stretch>
        </p:blipFill>
        <p:spPr>
          <a:xfrm>
            <a:off x="3013710" y="3379561"/>
            <a:ext cx="2317750" cy="1361627"/>
          </a:xfrm>
          <a:prstGeom prst="rect">
            <a:avLst/>
          </a:prstGeom>
          <a:noFill/>
          <a:ln w="9525">
            <a:noFill/>
          </a:ln>
        </p:spPr>
      </p:pic>
      <p:graphicFrame>
        <p:nvGraphicFramePr>
          <p:cNvPr id="7" name="表格 6"/>
          <p:cNvGraphicFramePr/>
          <p:nvPr/>
        </p:nvGraphicFramePr>
        <p:xfrm>
          <a:off x="485458" y="2469899"/>
          <a:ext cx="6195060" cy="0"/>
        </p:xfrm>
        <a:graphic>
          <a:graphicData uri="http://schemas.openxmlformats.org/drawingml/2006/table">
            <a:tbl>
              <a:tblPr firstRow="1" bandRow="1">
                <a:tableStyleId>{5940675A-B579-460E-94D1-54222C63F5DA}</a:tableStyleId>
              </a:tblPr>
              <a:tblGrid>
                <a:gridCol w="3097213"/>
                <a:gridCol w="3097212"/>
              </a:tblGrid>
              <a:tr h="343749">
                <a:tc>
                  <a:txBody>
                    <a:bodyPr/>
                    <a:lstStyle/>
                    <a:p>
                      <a:pPr marL="0" indent="0" algn="l" eaLnBrk="1" fontAlgn="auto" latinLnBrk="0" hangingPunct="1">
                        <a:buNone/>
                      </a:pPr>
                      <a:r>
                        <a:rPr lang="en-US" sz="2000" b="0">
                          <a:latin typeface="微软雅黑" panose="020B0503020204020204" charset="-122"/>
                          <a:ea typeface="微软雅黑" panose="020B0503020204020204" charset="-122"/>
                          <a:cs typeface="微软雅黑" panose="020B0503020204020204" charset="-122"/>
                        </a:rPr>
                        <a:t>A．F</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乙</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乙</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eaLnBrk="1" fontAlgn="auto" latinLnBrk="0" hangingPunct="1">
                        <a:buNone/>
                      </a:pPr>
                      <a:r>
                        <a:rPr lang="en-US" sz="2000" b="0">
                          <a:latin typeface="微软雅黑" panose="020B0503020204020204" charset="-122"/>
                          <a:ea typeface="微软雅黑" panose="020B0503020204020204" charset="-122"/>
                          <a:cs typeface="微软雅黑" panose="020B0503020204020204" charset="-122"/>
                        </a:rPr>
                        <a:t>B．F</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乙</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乙</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r h="343749">
                <a:tc>
                  <a:txBody>
                    <a:bodyPr/>
                    <a:lstStyle/>
                    <a:p>
                      <a:pPr marL="0" indent="0" algn="l" eaLnBrk="1" fontAlgn="auto" latinLnBrk="0" hangingPunct="1">
                        <a:buNone/>
                      </a:pPr>
                      <a:r>
                        <a:rPr lang="en-US" sz="2000" b="0">
                          <a:latin typeface="微软雅黑" panose="020B0503020204020204" charset="-122"/>
                          <a:ea typeface="微软雅黑" panose="020B0503020204020204" charset="-122"/>
                          <a:cs typeface="微软雅黑" panose="020B0503020204020204" charset="-122"/>
                        </a:rPr>
                        <a:t>C．F</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乙</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乙</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a:noFill/>
                    </a:lnR>
                    <a:lnT cap="flat">
                      <a:noFill/>
                    </a:lnT>
                    <a:lnB cap="flat">
                      <a:noFill/>
                    </a:lnB>
                    <a:lnTlToBr>
                      <a:noFill/>
                    </a:lnTlToBr>
                    <a:lnBlToTr>
                      <a:noFill/>
                    </a:lnBlToTr>
                    <a:noFill/>
                  </a:tcPr>
                </a:tc>
                <a:tc>
                  <a:txBody>
                    <a:bodyPr/>
                    <a:lstStyle/>
                    <a:p>
                      <a:pPr marL="0" indent="0" algn="l" eaLnBrk="1" fontAlgn="auto" latinLnBrk="0" hangingPunct="1">
                        <a:buNone/>
                      </a:pPr>
                      <a:r>
                        <a:rPr lang="en-US" sz="2000" b="0">
                          <a:latin typeface="微软雅黑" panose="020B0503020204020204" charset="-122"/>
                          <a:ea typeface="微软雅黑" panose="020B0503020204020204" charset="-122"/>
                          <a:cs typeface="微软雅黑" panose="020B0503020204020204" charset="-122"/>
                        </a:rPr>
                        <a:t>D．F</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＞F</a:t>
                      </a:r>
                      <a:r>
                        <a:rPr lang="en-US" sz="2000" b="0" baseline="-25000">
                          <a:latin typeface="微软雅黑" panose="020B0503020204020204" charset="-122"/>
                          <a:ea typeface="微软雅黑" panose="020B0503020204020204" charset="-122"/>
                          <a:cs typeface="微软雅黑" panose="020B0503020204020204" charset="-122"/>
                        </a:rPr>
                        <a:t>乙</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甲</a:t>
                      </a:r>
                      <a:r>
                        <a:rPr lang="en-US" sz="2000" b="0">
                          <a:latin typeface="微软雅黑" panose="020B0503020204020204" charset="-122"/>
                          <a:ea typeface="微软雅黑" panose="020B0503020204020204" charset="-122"/>
                          <a:cs typeface="微软雅黑" panose="020B0503020204020204" charset="-122"/>
                        </a:rPr>
                        <a:t>＞p</a:t>
                      </a:r>
                      <a:r>
                        <a:rPr lang="en-US" sz="2000" b="0" baseline="-25000">
                          <a:latin typeface="微软雅黑" panose="020B0503020204020204" charset="-122"/>
                          <a:ea typeface="微软雅黑" panose="020B0503020204020204" charset="-122"/>
                          <a:cs typeface="微软雅黑" panose="020B0503020204020204" charset="-122"/>
                        </a:rPr>
                        <a:t>乙</a:t>
                      </a:r>
                      <a:endParaRPr lang="en-US" altLang="en-US" sz="2000" b="0">
                        <a:latin typeface="微软雅黑" panose="020B0503020204020204" charset="-122"/>
                        <a:ea typeface="微软雅黑" panose="020B0503020204020204" charset="-122"/>
                        <a:cs typeface="微软雅黑" panose="020B0503020204020204" charset="-122"/>
                      </a:endParaRPr>
                    </a:p>
                  </a:txBody>
                  <a:tcPr marL="19050" marR="19050" marT="19097" marB="19097"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06678883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9"/>
                                        </p:tgtEl>
                                        <p:attrNameLst>
                                          <p:attrName>style.visibility</p:attrName>
                                        </p:attrNameLst>
                                      </p:cBhvr>
                                      <p:to>
                                        <p:strVal val="visible"/>
                                      </p:to>
                                    </p:set>
                                    <p:animEffect transition="in" filter="checkerboard(across)">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a:solidFill>
                  <a:srgbClr val="1116CC"/>
                </a:solidFill>
                <a:latin typeface="微软雅黑" panose="020B0503020204020204" charset="-122"/>
                <a:ea typeface="微软雅黑" panose="020B0503020204020204" charset="-122"/>
                <a:cs typeface="微软雅黑" panose="020B0503020204020204" charset="-122"/>
              </a:rPr>
              <a:t>【点睛</a:t>
            </a:r>
            <a:r>
              <a:rPr sz="1800">
                <a:solidFill>
                  <a:srgbClr val="1116CC"/>
                </a:solidFill>
                <a:latin typeface="微软雅黑" panose="020B0503020204020204" charset="-122"/>
                <a:ea typeface="微软雅黑" panose="020B0503020204020204" charset="-122"/>
                <a:cs typeface="微软雅黑" panose="020B0503020204020204" charset="-122"/>
              </a:rPr>
              <a:t>】先根据p=ρgh可判断两容器底部受到液体的压强；然后根据F=pS可判断两容器底部受到液体的压力。</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【解析】由题意知，两容器中装有同种液体且液面向平，则液体的密度相同，深度也相同，根据p=ρgh可知，两容器底部受到液体的压强相等，即p甲=p乙；</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又因为容器底面积相等，根据F=pS可知，两容器底部受到液体的压力相等，即F甲=F乙；故A正确，BCD错误。故选A。</a:t>
            </a:r>
          </a:p>
        </p:txBody>
      </p:sp>
    </p:spTree>
    <p:extLst>
      <p:ext uri="{BB962C8B-B14F-4D97-AF65-F5344CB8AC3E}">
        <p14:creationId xmlns:p14="http://schemas.microsoft.com/office/powerpoint/2010/main" val="386874679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（2017·东营）</a:t>
            </a:r>
            <a:r>
              <a:rPr sz="1800">
                <a:solidFill>
                  <a:schemeClr val="tx1"/>
                </a:solidFill>
                <a:latin typeface="微软雅黑" panose="020B0503020204020204" charset="-122"/>
                <a:ea typeface="微软雅黑" panose="020B0503020204020204" charset="-122"/>
                <a:cs typeface="微软雅黑" panose="020B0503020204020204" charset="-122"/>
              </a:rPr>
              <a:t>如图所示，完全相同的甲、乙两个烧杯内装有密度不同的液体。在两烧杯中，距离杯底同一高度处有A、B两点，已知A、B两点压强相等，则烧杯甲、乙对桌面的压强p甲、p乙大小关系为（　）。</a:t>
            </a:r>
          </a:p>
          <a:p>
            <a:pPr marL="0" indent="0" algn="l" eaLnBrk="1" fontAlgn="auto" latinLnBrk="0" hangingPunct="1">
              <a:lnSpc>
                <a:spcPct val="150000"/>
              </a:lnSpc>
            </a:pPr>
            <a:r>
              <a:rPr sz="1800">
                <a:solidFill>
                  <a:schemeClr val="tx1"/>
                </a:solidFill>
                <a:latin typeface="微软雅黑" panose="020B0503020204020204" charset="-122"/>
                <a:ea typeface="微软雅黑" panose="020B0503020204020204" charset="-122"/>
                <a:cs typeface="微软雅黑" panose="020B0503020204020204" charset="-122"/>
              </a:rPr>
              <a:t>A．p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甲</a:t>
            </a:r>
            <a:r>
              <a:rPr sz="1800">
                <a:solidFill>
                  <a:schemeClr val="tx1"/>
                </a:solidFill>
                <a:latin typeface="微软雅黑" panose="020B0503020204020204" charset="-122"/>
                <a:ea typeface="微软雅黑" panose="020B0503020204020204" charset="-122"/>
                <a:cs typeface="微软雅黑" panose="020B0503020204020204" charset="-122"/>
              </a:rPr>
              <a:t>＜p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乙</a:t>
            </a:r>
            <a:r>
              <a:rPr sz="1800">
                <a:solidFill>
                  <a:schemeClr val="tx1"/>
                </a:solidFill>
                <a:latin typeface="微软雅黑" panose="020B0503020204020204" charset="-122"/>
                <a:ea typeface="微软雅黑" panose="020B0503020204020204" charset="-122"/>
                <a:cs typeface="微软雅黑" panose="020B0503020204020204" charset="-122"/>
              </a:rPr>
              <a:t>    B．p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甲</a:t>
            </a:r>
            <a:r>
              <a:rPr sz="1800">
                <a:solidFill>
                  <a:schemeClr val="tx1"/>
                </a:solidFill>
                <a:latin typeface="微软雅黑" panose="020B0503020204020204" charset="-122"/>
                <a:ea typeface="微软雅黑" panose="020B0503020204020204" charset="-122"/>
                <a:cs typeface="微软雅黑" panose="020B0503020204020204" charset="-122"/>
              </a:rPr>
              <a:t>＞p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乙</a:t>
            </a:r>
            <a:r>
              <a:rPr sz="1800">
                <a:solidFill>
                  <a:schemeClr val="tx1"/>
                </a:solidFill>
                <a:latin typeface="微软雅黑" panose="020B0503020204020204" charset="-122"/>
                <a:ea typeface="微软雅黑" panose="020B0503020204020204" charset="-122"/>
                <a:cs typeface="微软雅黑" panose="020B0503020204020204" charset="-122"/>
              </a:rPr>
              <a:t>        C．p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甲</a:t>
            </a:r>
            <a:r>
              <a:rPr sz="1800">
                <a:solidFill>
                  <a:schemeClr val="tx1"/>
                </a:solidFill>
                <a:latin typeface="微软雅黑" panose="020B0503020204020204" charset="-122"/>
                <a:ea typeface="微软雅黑" panose="020B0503020204020204" charset="-122"/>
                <a:cs typeface="微软雅黑" panose="020B0503020204020204" charset="-122"/>
              </a:rPr>
              <a:t>=p</a:t>
            </a:r>
            <a:r>
              <a:rPr sz="1800" baseline="-25000">
                <a:solidFill>
                  <a:schemeClr val="tx1"/>
                </a:solidFill>
                <a:uFillTx/>
                <a:latin typeface="微软雅黑" panose="020B0503020204020204" charset="-122"/>
                <a:ea typeface="微软雅黑" panose="020B0503020204020204" charset="-122"/>
                <a:cs typeface="微软雅黑" panose="020B0503020204020204" charset="-122"/>
              </a:rPr>
              <a:t>乙</a:t>
            </a:r>
            <a:r>
              <a:rPr sz="1800">
                <a:solidFill>
                  <a:schemeClr val="tx1"/>
                </a:solidFill>
                <a:latin typeface="微软雅黑" panose="020B0503020204020204" charset="-122"/>
                <a:ea typeface="微软雅黑" panose="020B0503020204020204" charset="-122"/>
                <a:cs typeface="微软雅黑" panose="020B0503020204020204" charset="-122"/>
              </a:rPr>
              <a:t>   D．条件不足，无法判断</a:t>
            </a:r>
          </a:p>
        </p:txBody>
      </p:sp>
      <p:sp>
        <p:nvSpPr>
          <p:cNvPr id="9" name="文本框 8"/>
          <p:cNvSpPr txBox="1"/>
          <p:nvPr/>
        </p:nvSpPr>
        <p:spPr>
          <a:xfrm>
            <a:off x="4349750" y="1921174"/>
            <a:ext cx="44450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pic>
        <p:nvPicPr>
          <p:cNvPr id="1073743634" name="图片 198"/>
          <p:cNvPicPr>
            <a:picLocks noRot="1" noChangeAspect="1"/>
          </p:cNvPicPr>
          <p:nvPr/>
        </p:nvPicPr>
        <p:blipFill>
          <a:blip r:embed="rId3"/>
          <a:srcRect r="481" b="839"/>
          <a:stretch>
            <a:fillRect/>
          </a:stretch>
        </p:blipFill>
        <p:spPr>
          <a:xfrm>
            <a:off x="2743203" y="2947964"/>
            <a:ext cx="2825115" cy="1614346"/>
          </a:xfrm>
          <a:prstGeom prst="rect">
            <a:avLst/>
          </a:prstGeom>
          <a:noFill/>
          <a:ln w="9525">
            <a:noFill/>
          </a:ln>
        </p:spPr>
      </p:pic>
    </p:spTree>
    <p:extLst>
      <p:ext uri="{BB962C8B-B14F-4D97-AF65-F5344CB8AC3E}">
        <p14:creationId xmlns:p14="http://schemas.microsoft.com/office/powerpoint/2010/main" val="1365053036"/>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1073743634"/>
                                        </p:tgtEl>
                                        <p:attrNameLst>
                                          <p:attrName>style.visibility</p:attrName>
                                        </p:attrNameLst>
                                      </p:cBhvr>
                                      <p:to>
                                        <p:strVal val="visible"/>
                                      </p:to>
                                    </p:set>
                                    <p:animEffect transition="in" filter="checkerboard(across)">
                                      <p:cBhvr>
                                        <p:cTn id="7" dur="1000"/>
                                        <p:tgtEl>
                                          <p:spTgt spid="10737436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3"/>
                                        </p:tgtEl>
                                        <p:attrNameLst>
                                          <p:attrName>style.visibility</p:attrName>
                                        </p:attrNameLst>
                                      </p:cBhvr>
                                      <p:to>
                                        <p:strVal val="visible"/>
                                      </p:to>
                                    </p:set>
                                    <p:animEffect transition="in" filter="checkerboard(across)">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1</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5"/>
          <p:cNvPicPr>
            <a:picLocks noChangeAspect="1"/>
          </p:cNvPicPr>
          <p:nvPr/>
        </p:nvPicPr>
        <p:blipFill>
          <a:blip r:embed="rId2"/>
          <a:stretch>
            <a:fillRect/>
          </a:stretch>
        </p:blipFill>
        <p:spPr>
          <a:xfrm>
            <a:off x="1169038" y="203703"/>
            <a:ext cx="1560195" cy="630206"/>
          </a:xfrm>
          <a:prstGeom prst="rect">
            <a:avLst/>
          </a:prstGeom>
          <a:noFill/>
          <a:ln w="9525">
            <a:noFill/>
          </a:ln>
        </p:spPr>
      </p:pic>
      <p:sp>
        <p:nvSpPr>
          <p:cNvPr id="3" name="文本框 2"/>
          <p:cNvSpPr txBox="1"/>
          <p:nvPr/>
        </p:nvSpPr>
        <p:spPr>
          <a:xfrm>
            <a:off x="361950" y="1659543"/>
            <a:ext cx="652780" cy="231139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36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Arial" panose="020B0604020202020204"/>
                <a:sym typeface="Arial" panose="020B0604020202020204"/>
              </a:rPr>
              <a:t>复习目标</a:t>
            </a:r>
          </a:p>
        </p:txBody>
      </p:sp>
      <p:sp>
        <p:nvSpPr>
          <p:cNvPr id="4" name="左大括号 3"/>
          <p:cNvSpPr/>
          <p:nvPr/>
        </p:nvSpPr>
        <p:spPr>
          <a:xfrm>
            <a:off x="1169035" y="1378815"/>
            <a:ext cx="370840" cy="2654504"/>
          </a:xfrm>
          <a:prstGeom prst="leftBrace">
            <a:avLst/>
          </a:prstGeom>
          <a:noFill/>
          <a:ln w="28575" cap="flat" cmpd="sng">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100" name="文本框 99"/>
          <p:cNvSpPr txBox="1"/>
          <p:nvPr/>
        </p:nvSpPr>
        <p:spPr>
          <a:xfrm>
            <a:off x="1638938" y="928122"/>
            <a:ext cx="737425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了解：</a:t>
            </a:r>
            <a:r>
              <a:rPr lang="zh-CN" sz="1800" b="0">
                <a:solidFill>
                  <a:srgbClr val="000000"/>
                </a:solidFill>
                <a:latin typeface="微软雅黑" panose="020B0503020204020204" charset="-122"/>
                <a:ea typeface="微软雅黑" panose="020B0503020204020204" charset="-122"/>
              </a:rPr>
              <a:t>压力概念；液体压强的产生；大气压强的大小；大气压强对高度的变化规律。</a:t>
            </a:r>
          </a:p>
        </p:txBody>
      </p:sp>
      <p:sp>
        <p:nvSpPr>
          <p:cNvPr id="7" name="文本框 6"/>
          <p:cNvSpPr txBox="1"/>
          <p:nvPr/>
        </p:nvSpPr>
        <p:spPr>
          <a:xfrm>
            <a:off x="1723390" y="3787602"/>
            <a:ext cx="728980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会：</a:t>
            </a:r>
            <a:r>
              <a:rPr lang="zh-CN" sz="1800" b="0">
                <a:latin typeface="微软雅黑" panose="020B0503020204020204" charset="-122"/>
                <a:ea typeface="微软雅黑" panose="020B0503020204020204" charset="-122"/>
              </a:rPr>
              <a:t>解释压强在生活中的应用；进行液体压强的计算；利用流体压强与流速关系分析问题。</a:t>
            </a:r>
          </a:p>
        </p:txBody>
      </p:sp>
      <p:sp>
        <p:nvSpPr>
          <p:cNvPr id="9" name="文本框 8"/>
          <p:cNvSpPr txBox="1"/>
          <p:nvPr/>
        </p:nvSpPr>
        <p:spPr>
          <a:xfrm>
            <a:off x="1682753" y="2167527"/>
            <a:ext cx="7117715"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理解：</a:t>
            </a:r>
            <a:r>
              <a:rPr lang="zh-CN" sz="1800">
                <a:latin typeface="微软雅黑" panose="020B0503020204020204" charset="-122"/>
                <a:ea typeface="微软雅黑" panose="020B0503020204020204" charset="-122"/>
                <a:sym typeface="+mn-ea"/>
              </a:rPr>
              <a:t>压强的概念及其计算；大气压强与沸点的关系；流体压强与流速的关系。</a:t>
            </a:r>
          </a:p>
        </p:txBody>
      </p:sp>
      <p:sp>
        <p:nvSpPr>
          <p:cNvPr id="10" name="文本框 9"/>
          <p:cNvSpPr txBox="1"/>
          <p:nvPr/>
        </p:nvSpPr>
        <p:spPr>
          <a:xfrm>
            <a:off x="1661163" y="1720017"/>
            <a:ext cx="620204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掌握：</a:t>
            </a:r>
            <a:r>
              <a:rPr lang="zh-CN" sz="1800" b="0">
                <a:latin typeface="微软雅黑" panose="020B0503020204020204" charset="-122"/>
                <a:ea typeface="微软雅黑" panose="020B0503020204020204" charset="-122"/>
              </a:rPr>
              <a:t>液体压强的特点及规律。</a:t>
            </a:r>
          </a:p>
        </p:txBody>
      </p:sp>
      <p:sp>
        <p:nvSpPr>
          <p:cNvPr id="11" name="文本框 10"/>
          <p:cNvSpPr txBox="1"/>
          <p:nvPr/>
        </p:nvSpPr>
        <p:spPr>
          <a:xfrm>
            <a:off x="1723390" y="2972790"/>
            <a:ext cx="7179310" cy="924302"/>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认识：</a:t>
            </a:r>
            <a:r>
              <a:rPr lang="zh-CN" sz="1800" b="0">
                <a:solidFill>
                  <a:srgbClr val="000000"/>
                </a:solidFill>
                <a:latin typeface="微软雅黑" panose="020B0503020204020204" charset="-122"/>
                <a:ea typeface="微软雅黑" panose="020B0503020204020204" charset="-122"/>
              </a:rPr>
              <a:t>生活中减小或增大压强的实例；大气压强的特点及规律；生活中利用大气压强的实例。</a:t>
            </a:r>
            <a:endParaRPr lang="zh-CN" altLang="en-US" sz="18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16952562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barn(out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000" fill="hold">
                                          <p:stCondLst>
                                            <p:cond delay="0"/>
                                          </p:stCondLst>
                                        </p:cTn>
                                        <p:tgtEl>
                                          <p:spTgt spid="100"/>
                                        </p:tgtEl>
                                        <p:attrNameLst>
                                          <p:attrName>style.visibility</p:attrName>
                                        </p:attrNameLst>
                                      </p:cBhvr>
                                      <p:to>
                                        <p:strVal val="visible"/>
                                      </p:to>
                                    </p:set>
                                    <p:animEffect transition="in" filter="barn(outHorizontal)">
                                      <p:cBhvr>
                                        <p:cTn id="17" dur="10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barn(out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000" fill="hold">
                                          <p:stCondLst>
                                            <p:cond delay="0"/>
                                          </p:stCondLst>
                                        </p:cTn>
                                        <p:tgtEl>
                                          <p:spTgt spid="9"/>
                                        </p:tgtEl>
                                        <p:attrNameLst>
                                          <p:attrName>style.visibility</p:attrName>
                                        </p:attrNameLst>
                                      </p:cBhvr>
                                      <p:to>
                                        <p:strVal val="visible"/>
                                      </p:to>
                                    </p:set>
                                    <p:animEffect transition="in" filter="barn(outHorizontal)">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000" fill="hold">
                                          <p:stCondLst>
                                            <p:cond delay="0"/>
                                          </p:stCondLst>
                                        </p:cTn>
                                        <p:tgtEl>
                                          <p:spTgt spid="7"/>
                                        </p:tgtEl>
                                        <p:attrNameLst>
                                          <p:attrName>style.visibility</p:attrName>
                                        </p:attrNameLst>
                                      </p:cBhvr>
                                      <p:to>
                                        <p:strVal val="visible"/>
                                      </p:to>
                                    </p:set>
                                    <p:animEffect transition="in" filter="barn(outHorizontal)">
                                      <p:cBhvr>
                                        <p:cTn id="3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00" grpId="0"/>
      <p:bldP spid="7"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2173893"/>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1）知道A、B所处的深度关系、AB两点压强相等，利用p=ρgh可知液体密度大小关系；（2）烧杯底受到的压强等于A点（或B点）压强加上A点（或B点）下面液体产生的压强，可得烧杯底受到的压强大小关系；烧杯是直壁容器，烧杯底受到的压强           ，据此液体重力大小关系；（3）烧杯对桌面的压力等于杯和液体的总重，受力面积相同，利用         得出烧杯甲、乙对桌面的压强关系。</a:t>
            </a:r>
          </a:p>
        </p:txBody>
      </p:sp>
      <p:pic>
        <p:nvPicPr>
          <p:cNvPr id="4" name="图片 -2147481768"/>
          <p:cNvPicPr>
            <a:picLocks noChangeAspect="1"/>
          </p:cNvPicPr>
          <p:nvPr/>
        </p:nvPicPr>
        <p:blipFill>
          <a:blip r:embed="rId3"/>
          <a:stretch>
            <a:fillRect/>
          </a:stretch>
        </p:blipFill>
        <p:spPr>
          <a:xfrm>
            <a:off x="1380176" y="2282747"/>
            <a:ext cx="695325" cy="534720"/>
          </a:xfrm>
          <a:prstGeom prst="rect">
            <a:avLst/>
          </a:prstGeom>
          <a:noFill/>
          <a:ln w="9525">
            <a:noFill/>
          </a:ln>
        </p:spPr>
      </p:pic>
      <p:pic>
        <p:nvPicPr>
          <p:cNvPr id="7" name="图片 -2147481767"/>
          <p:cNvPicPr>
            <a:picLocks noChangeAspect="1"/>
          </p:cNvPicPr>
          <p:nvPr/>
        </p:nvPicPr>
        <p:blipFill>
          <a:blip r:embed="rId4"/>
          <a:stretch>
            <a:fillRect/>
          </a:stretch>
        </p:blipFill>
        <p:spPr>
          <a:xfrm>
            <a:off x="3246441" y="2706386"/>
            <a:ext cx="428625" cy="467880"/>
          </a:xfrm>
          <a:prstGeom prst="rect">
            <a:avLst/>
          </a:prstGeom>
          <a:noFill/>
          <a:ln w="9525">
            <a:noFill/>
          </a:ln>
        </p:spPr>
      </p:pic>
    </p:spTree>
    <p:extLst>
      <p:ext uri="{BB962C8B-B14F-4D97-AF65-F5344CB8AC3E}">
        <p14:creationId xmlns:p14="http://schemas.microsoft.com/office/powerpoint/2010/main" val="204653445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nodeType="withEffect">
                                  <p:stCondLst>
                                    <p:cond delay="0"/>
                                  </p:stCondLst>
                                  <p:childTnLst>
                                    <p:set>
                                      <p:cBhvr>
                                        <p:cTn id="12" dur="1000" fill="hold">
                                          <p:stCondLst>
                                            <p:cond delay="0"/>
                                          </p:stCondLst>
                                        </p:cTn>
                                        <p:tgtEl>
                                          <p:spTgt spid="7"/>
                                        </p:tgtEl>
                                        <p:attrNameLst>
                                          <p:attrName>style.visibility</p:attrName>
                                        </p:attrNameLst>
                                      </p:cBhvr>
                                      <p:to>
                                        <p:strVal val="visible"/>
                                      </p:to>
                                    </p:set>
                                    <p:animEffect transition="in" filter="checkerboard(across)">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4164453"/>
          </a:xfrm>
          <a:prstGeom prst="rect">
            <a:avLst/>
          </a:prstGeom>
          <a:noFill/>
          <a:ln w="9525">
            <a:noFill/>
          </a:ln>
        </p:spPr>
        <p:txBody>
          <a:bodyPr wrap="square">
            <a:spAutoFit/>
          </a:bodyPr>
          <a:lstStyle/>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【解析】（1）由图知，A、B所处的深度h</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＞h</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，而A、B两点压强相等，即p</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由p=ρgh可知液体密度ρ</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（2）设A、B距离杯底的高度为h，烧杯底受到的压强：p</a:t>
            </a:r>
            <a:r>
              <a:rPr sz="1600" baseline="-25000">
                <a:solidFill>
                  <a:srgbClr val="FF0000"/>
                </a:solidFill>
                <a:latin typeface="微软雅黑" panose="020B0503020204020204" charset="-122"/>
                <a:ea typeface="微软雅黑" panose="020B0503020204020204" charset="-122"/>
                <a:cs typeface="微软雅黑" panose="020B0503020204020204" charset="-122"/>
              </a:rPr>
              <a:t>底甲</a:t>
            </a: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gh，p</a:t>
            </a:r>
            <a:r>
              <a:rPr sz="1600" baseline="-25000">
                <a:solidFill>
                  <a:srgbClr val="FF0000"/>
                </a:solidFill>
                <a:latin typeface="微软雅黑" panose="020B0503020204020204" charset="-122"/>
                <a:ea typeface="微软雅黑" panose="020B0503020204020204" charset="-122"/>
                <a:cs typeface="微软雅黑" panose="020B0503020204020204" charset="-122"/>
              </a:rPr>
              <a:t>底乙</a:t>
            </a: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gh，</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因为p</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，所以p</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A</a:t>
            </a:r>
            <a:r>
              <a:rPr sz="1600">
                <a:solidFill>
                  <a:srgbClr val="FF0000"/>
                </a:solidFill>
                <a:latin typeface="微软雅黑" panose="020B0503020204020204" charset="-122"/>
                <a:ea typeface="微软雅黑" panose="020B0503020204020204" charset="-122"/>
                <a:cs typeface="微软雅黑" panose="020B0503020204020204" charset="-122"/>
              </a:rPr>
              <a:t>gh＜p</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+ρ</a:t>
            </a:r>
            <a:r>
              <a:rPr sz="1600" baseline="-25000">
                <a:solidFill>
                  <a:srgbClr val="FF0000"/>
                </a:solidFill>
                <a:latin typeface="微软雅黑" panose="020B0503020204020204" charset="-122"/>
                <a:ea typeface="微软雅黑" panose="020B0503020204020204" charset="-122"/>
                <a:cs typeface="微软雅黑" panose="020B0503020204020204" charset="-122"/>
              </a:rPr>
              <a:t>B</a:t>
            </a:r>
            <a:r>
              <a:rPr sz="1600">
                <a:solidFill>
                  <a:srgbClr val="FF0000"/>
                </a:solidFill>
                <a:latin typeface="微软雅黑" panose="020B0503020204020204" charset="-122"/>
                <a:ea typeface="微软雅黑" panose="020B0503020204020204" charset="-122"/>
                <a:cs typeface="微软雅黑" panose="020B0503020204020204" charset="-122"/>
              </a:rPr>
              <a:t>gh，</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所以烧杯底受到的压强：p</a:t>
            </a:r>
            <a:r>
              <a:rPr sz="1600" baseline="-25000">
                <a:solidFill>
                  <a:srgbClr val="FF0000"/>
                </a:solidFill>
                <a:latin typeface="微软雅黑" panose="020B0503020204020204" charset="-122"/>
                <a:ea typeface="微软雅黑" panose="020B0503020204020204" charset="-122"/>
                <a:cs typeface="微软雅黑" panose="020B0503020204020204" charset="-122"/>
              </a:rPr>
              <a:t>底甲</a:t>
            </a: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底乙</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因为烧杯是直壁容器，烧杯底受到的压强            ，</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设液体重分别为G</a:t>
            </a:r>
            <a:r>
              <a:rPr sz="1600" baseline="-25000">
                <a:solidFill>
                  <a:srgbClr val="FF0000"/>
                </a:solidFill>
                <a:latin typeface="微软雅黑" panose="020B0503020204020204" charset="-122"/>
                <a:ea typeface="微软雅黑" panose="020B0503020204020204" charset="-122"/>
                <a:cs typeface="微软雅黑" panose="020B0503020204020204" charset="-122"/>
              </a:rPr>
              <a:t>甲</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乙</a:t>
            </a:r>
            <a:r>
              <a:rPr sz="1600">
                <a:solidFill>
                  <a:srgbClr val="FF0000"/>
                </a:solidFill>
                <a:latin typeface="微软雅黑" panose="020B0503020204020204" charset="-122"/>
                <a:ea typeface="微软雅黑" panose="020B0503020204020204" charset="-122"/>
                <a:cs typeface="微软雅黑" panose="020B0503020204020204" charset="-122"/>
              </a:rPr>
              <a:t>，烧杯底面积为S，</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底甲</a:t>
            </a:r>
            <a:r>
              <a:rPr sz="1600">
                <a:solidFill>
                  <a:srgbClr val="FF0000"/>
                </a:solidFill>
                <a:latin typeface="微软雅黑" panose="020B0503020204020204" charset="-122"/>
                <a:ea typeface="微软雅黑" panose="020B0503020204020204" charset="-122"/>
                <a:cs typeface="微软雅黑" panose="020B0503020204020204" charset="-122"/>
              </a:rPr>
              <a:t>=        ，p</a:t>
            </a:r>
            <a:r>
              <a:rPr sz="1600" baseline="-25000">
                <a:solidFill>
                  <a:srgbClr val="FF0000"/>
                </a:solidFill>
                <a:latin typeface="微软雅黑" panose="020B0503020204020204" charset="-122"/>
                <a:ea typeface="微软雅黑" panose="020B0503020204020204" charset="-122"/>
                <a:cs typeface="微软雅黑" panose="020B0503020204020204" charset="-122"/>
              </a:rPr>
              <a:t>底乙</a:t>
            </a:r>
            <a:r>
              <a:rPr sz="1600">
                <a:solidFill>
                  <a:srgbClr val="FF0000"/>
                </a:solidFill>
                <a:latin typeface="微软雅黑" panose="020B0503020204020204" charset="-122"/>
                <a:ea typeface="微软雅黑" panose="020B0503020204020204" charset="-122"/>
                <a:cs typeface="微软雅黑" panose="020B0503020204020204" charset="-122"/>
              </a:rPr>
              <a:t>=        ，可得：                  ，两烧杯内液体重G</a:t>
            </a:r>
            <a:r>
              <a:rPr sz="1600" baseline="-25000">
                <a:solidFill>
                  <a:srgbClr val="FF0000"/>
                </a:solidFill>
                <a:latin typeface="微软雅黑" panose="020B0503020204020204" charset="-122"/>
                <a:ea typeface="微软雅黑" panose="020B0503020204020204" charset="-122"/>
                <a:cs typeface="微软雅黑" panose="020B0503020204020204" charset="-122"/>
              </a:rPr>
              <a:t>甲</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乙</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（3）因为烧杯对桌面的压力F=G</a:t>
            </a:r>
            <a:r>
              <a:rPr sz="1600" baseline="-25000">
                <a:solidFill>
                  <a:srgbClr val="FF0000"/>
                </a:solidFill>
                <a:latin typeface="微软雅黑" panose="020B0503020204020204" charset="-122"/>
                <a:ea typeface="微软雅黑" panose="020B0503020204020204" charset="-122"/>
                <a:cs typeface="微软雅黑" panose="020B0503020204020204" charset="-122"/>
              </a:rPr>
              <a:t>杯</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液</a:t>
            </a:r>
            <a:r>
              <a:rPr sz="1600">
                <a:solidFill>
                  <a:srgbClr val="FF0000"/>
                </a:solidFill>
                <a:latin typeface="微软雅黑" panose="020B0503020204020204" charset="-122"/>
                <a:ea typeface="微软雅黑" panose="020B0503020204020204" charset="-122"/>
                <a:cs typeface="微软雅黑" panose="020B0503020204020204" charset="-122"/>
              </a:rPr>
              <a:t>，所以甲烧杯对桌面的压力F</a:t>
            </a:r>
            <a:r>
              <a:rPr sz="1600" baseline="-25000">
                <a:solidFill>
                  <a:srgbClr val="FF0000"/>
                </a:solidFill>
                <a:latin typeface="微软雅黑" panose="020B0503020204020204" charset="-122"/>
                <a:ea typeface="微软雅黑" panose="020B0503020204020204" charset="-122"/>
                <a:cs typeface="微软雅黑" panose="020B0503020204020204" charset="-122"/>
              </a:rPr>
              <a:t>甲</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杯</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甲</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乙烧杯对桌面的压力F</a:t>
            </a:r>
            <a:r>
              <a:rPr sz="1600" baseline="-25000">
                <a:solidFill>
                  <a:srgbClr val="FF0000"/>
                </a:solidFill>
                <a:latin typeface="微软雅黑" panose="020B0503020204020204" charset="-122"/>
                <a:ea typeface="微软雅黑" panose="020B0503020204020204" charset="-122"/>
                <a:cs typeface="微软雅黑" panose="020B0503020204020204" charset="-122"/>
              </a:rPr>
              <a:t>乙</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杯</a:t>
            </a:r>
            <a:r>
              <a:rPr sz="1600">
                <a:solidFill>
                  <a:srgbClr val="FF0000"/>
                </a:solidFill>
                <a:latin typeface="微软雅黑" panose="020B0503020204020204" charset="-122"/>
                <a:ea typeface="微软雅黑" panose="020B0503020204020204" charset="-122"/>
                <a:cs typeface="微软雅黑" panose="020B0503020204020204" charset="-122"/>
              </a:rPr>
              <a:t>+G</a:t>
            </a:r>
            <a:r>
              <a:rPr sz="1600" baseline="-25000">
                <a:solidFill>
                  <a:srgbClr val="FF0000"/>
                </a:solidFill>
                <a:latin typeface="微软雅黑" panose="020B0503020204020204" charset="-122"/>
                <a:ea typeface="微软雅黑" panose="020B0503020204020204" charset="-122"/>
                <a:cs typeface="微软雅黑" panose="020B0503020204020204" charset="-122"/>
              </a:rPr>
              <a:t>乙</a:t>
            </a:r>
            <a:r>
              <a:rPr sz="1600">
                <a:solidFill>
                  <a:srgbClr val="FF0000"/>
                </a:solidFill>
                <a:latin typeface="微软雅黑" panose="020B0503020204020204" charset="-122"/>
                <a:ea typeface="微软雅黑" panose="020B0503020204020204" charset="-122"/>
                <a:cs typeface="微软雅黑" panose="020B0503020204020204" charset="-122"/>
              </a:rPr>
              <a:t>，所以烧杯对桌面的压力F</a:t>
            </a:r>
            <a:r>
              <a:rPr sz="1600" baseline="-25000">
                <a:solidFill>
                  <a:srgbClr val="FF0000"/>
                </a:solidFill>
                <a:latin typeface="微软雅黑" panose="020B0503020204020204" charset="-122"/>
                <a:ea typeface="微软雅黑" panose="020B0503020204020204" charset="-122"/>
                <a:cs typeface="微软雅黑" panose="020B0503020204020204" charset="-122"/>
              </a:rPr>
              <a:t>甲</a:t>
            </a:r>
            <a:r>
              <a:rPr sz="1600">
                <a:solidFill>
                  <a:srgbClr val="FF0000"/>
                </a:solidFill>
                <a:latin typeface="微软雅黑" panose="020B0503020204020204" charset="-122"/>
                <a:ea typeface="微软雅黑" panose="020B0503020204020204" charset="-122"/>
                <a:cs typeface="微软雅黑" panose="020B0503020204020204" charset="-122"/>
              </a:rPr>
              <a:t>＜F</a:t>
            </a:r>
            <a:r>
              <a:rPr sz="1600" baseline="-25000">
                <a:solidFill>
                  <a:srgbClr val="FF0000"/>
                </a:solidFill>
                <a:latin typeface="微软雅黑" panose="020B0503020204020204" charset="-122"/>
                <a:ea typeface="微软雅黑" panose="020B0503020204020204" charset="-122"/>
                <a:cs typeface="微软雅黑" panose="020B0503020204020204" charset="-122"/>
              </a:rPr>
              <a:t>乙</a:t>
            </a:r>
            <a:r>
              <a:rPr sz="160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sz="1600">
                <a:solidFill>
                  <a:srgbClr val="FF0000"/>
                </a:solidFill>
                <a:latin typeface="微软雅黑" panose="020B0503020204020204" charset="-122"/>
                <a:ea typeface="微软雅黑" panose="020B0503020204020204" charset="-122"/>
                <a:cs typeface="微软雅黑" panose="020B0503020204020204" charset="-122"/>
              </a:rPr>
              <a:t>因为p=       、受力面积相同，所以烧杯甲、乙对桌面的压强p</a:t>
            </a:r>
            <a:r>
              <a:rPr sz="1600" baseline="-25000">
                <a:solidFill>
                  <a:srgbClr val="FF0000"/>
                </a:solidFill>
                <a:latin typeface="微软雅黑" panose="020B0503020204020204" charset="-122"/>
                <a:ea typeface="微软雅黑" panose="020B0503020204020204" charset="-122"/>
                <a:cs typeface="微软雅黑" panose="020B0503020204020204" charset="-122"/>
              </a:rPr>
              <a:t>甲</a:t>
            </a:r>
            <a:r>
              <a:rPr sz="1600">
                <a:solidFill>
                  <a:srgbClr val="FF0000"/>
                </a:solidFill>
                <a:latin typeface="微软雅黑" panose="020B0503020204020204" charset="-122"/>
                <a:ea typeface="微软雅黑" panose="020B0503020204020204" charset="-122"/>
                <a:cs typeface="微软雅黑" panose="020B0503020204020204" charset="-122"/>
              </a:rPr>
              <a:t>＜p</a:t>
            </a:r>
            <a:r>
              <a:rPr sz="1600" baseline="-25000">
                <a:solidFill>
                  <a:srgbClr val="FF0000"/>
                </a:solidFill>
                <a:latin typeface="微软雅黑" panose="020B0503020204020204" charset="-122"/>
                <a:ea typeface="微软雅黑" panose="020B0503020204020204" charset="-122"/>
                <a:cs typeface="微软雅黑" panose="020B0503020204020204" charset="-122"/>
              </a:rPr>
              <a:t>乙</a:t>
            </a:r>
            <a:r>
              <a:rPr sz="1600">
                <a:solidFill>
                  <a:srgbClr val="FF0000"/>
                </a:solidFill>
                <a:latin typeface="微软雅黑" panose="020B0503020204020204" charset="-122"/>
                <a:ea typeface="微软雅黑" panose="020B0503020204020204" charset="-122"/>
                <a:cs typeface="微软雅黑" panose="020B0503020204020204" charset="-122"/>
              </a:rPr>
              <a:t>。故选A。</a:t>
            </a:r>
          </a:p>
        </p:txBody>
      </p:sp>
      <p:pic>
        <p:nvPicPr>
          <p:cNvPr id="4" name="图片 -2147481766"/>
          <p:cNvPicPr>
            <a:picLocks noChangeAspect="1"/>
          </p:cNvPicPr>
          <p:nvPr/>
        </p:nvPicPr>
        <p:blipFill>
          <a:blip r:embed="rId3"/>
          <a:stretch>
            <a:fillRect/>
          </a:stretch>
        </p:blipFill>
        <p:spPr>
          <a:xfrm>
            <a:off x="4101786" y="2820332"/>
            <a:ext cx="695325" cy="525172"/>
          </a:xfrm>
          <a:prstGeom prst="rect">
            <a:avLst/>
          </a:prstGeom>
          <a:noFill/>
          <a:ln w="9525">
            <a:noFill/>
          </a:ln>
        </p:spPr>
      </p:pic>
      <p:pic>
        <p:nvPicPr>
          <p:cNvPr id="7" name="图片 204"/>
          <p:cNvPicPr>
            <a:picLocks noRot="1" noChangeAspect="1"/>
          </p:cNvPicPr>
          <p:nvPr/>
        </p:nvPicPr>
        <p:blipFill>
          <a:blip r:embed="rId4"/>
          <a:srcRect r="3679" b="2539"/>
          <a:stretch>
            <a:fillRect/>
          </a:stretch>
        </p:blipFill>
        <p:spPr>
          <a:xfrm>
            <a:off x="1093473" y="3490323"/>
            <a:ext cx="447675" cy="658215"/>
          </a:xfrm>
          <a:prstGeom prst="rect">
            <a:avLst/>
          </a:prstGeom>
          <a:noFill/>
          <a:ln w="9525">
            <a:noFill/>
          </a:ln>
        </p:spPr>
      </p:pic>
      <p:pic>
        <p:nvPicPr>
          <p:cNvPr id="1073743641" name="图片 205"/>
          <p:cNvPicPr>
            <a:picLocks noRot="1" noChangeAspect="1"/>
          </p:cNvPicPr>
          <p:nvPr/>
        </p:nvPicPr>
        <p:blipFill>
          <a:blip r:embed="rId5"/>
          <a:srcRect r="3679" b="2539"/>
          <a:stretch>
            <a:fillRect/>
          </a:stretch>
        </p:blipFill>
        <p:spPr>
          <a:xfrm>
            <a:off x="2345055" y="3524063"/>
            <a:ext cx="401955" cy="591375"/>
          </a:xfrm>
          <a:prstGeom prst="rect">
            <a:avLst/>
          </a:prstGeom>
          <a:noFill/>
          <a:ln w="9525">
            <a:noFill/>
          </a:ln>
        </p:spPr>
      </p:pic>
      <p:pic>
        <p:nvPicPr>
          <p:cNvPr id="9" name="图片 -2147481764"/>
          <p:cNvPicPr>
            <a:picLocks noChangeAspect="1"/>
          </p:cNvPicPr>
          <p:nvPr/>
        </p:nvPicPr>
        <p:blipFill>
          <a:blip r:embed="rId6"/>
          <a:stretch>
            <a:fillRect/>
          </a:stretch>
        </p:blipFill>
        <p:spPr>
          <a:xfrm>
            <a:off x="3711575" y="3587083"/>
            <a:ext cx="1085850" cy="528355"/>
          </a:xfrm>
          <a:prstGeom prst="rect">
            <a:avLst/>
          </a:prstGeom>
          <a:noFill/>
          <a:ln w="9525">
            <a:noFill/>
          </a:ln>
        </p:spPr>
      </p:pic>
      <p:pic>
        <p:nvPicPr>
          <p:cNvPr id="1073743644" name="图片 208"/>
          <p:cNvPicPr>
            <a:picLocks noRot="1" noChangeAspect="1"/>
          </p:cNvPicPr>
          <p:nvPr/>
        </p:nvPicPr>
        <p:blipFill>
          <a:blip r:embed="rId7"/>
          <a:srcRect r="7619" b="2963"/>
          <a:stretch>
            <a:fillRect/>
          </a:stretch>
        </p:blipFill>
        <p:spPr>
          <a:xfrm>
            <a:off x="1093472" y="4653340"/>
            <a:ext cx="255905" cy="511804"/>
          </a:xfrm>
          <a:prstGeom prst="rect">
            <a:avLst/>
          </a:prstGeom>
          <a:noFill/>
          <a:ln w="9525">
            <a:noFill/>
          </a:ln>
        </p:spPr>
      </p:pic>
    </p:spTree>
    <p:extLst>
      <p:ext uri="{BB962C8B-B14F-4D97-AF65-F5344CB8AC3E}">
        <p14:creationId xmlns:p14="http://schemas.microsoft.com/office/powerpoint/2010/main" val="345703299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nodeType="withEffect">
                                  <p:stCondLst>
                                    <p:cond delay="0"/>
                                  </p:stCondLst>
                                  <p:childTnLst>
                                    <p:set>
                                      <p:cBhvr>
                                        <p:cTn id="12" dur="1000" fill="hold">
                                          <p:stCondLst>
                                            <p:cond delay="0"/>
                                          </p:stCondLst>
                                        </p:cTn>
                                        <p:tgtEl>
                                          <p:spTgt spid="9"/>
                                        </p:tgtEl>
                                        <p:attrNameLst>
                                          <p:attrName>style.visibility</p:attrName>
                                        </p:attrNameLst>
                                      </p:cBhvr>
                                      <p:to>
                                        <p:strVal val="visible"/>
                                      </p:to>
                                    </p:set>
                                    <p:animEffect transition="in" filter="checkerboard(across)">
                                      <p:cBhvr>
                                        <p:cTn id="13" dur="1000"/>
                                        <p:tgtEl>
                                          <p:spTgt spid="9"/>
                                        </p:tgtEl>
                                      </p:cBhvr>
                                    </p:animEffect>
                                  </p:childTnLst>
                                </p:cTn>
                              </p:par>
                              <p:par>
                                <p:cTn id="14" presetID="5" presetClass="entr" presetSubtype="10" fill="hold" nodeType="withEffect">
                                  <p:stCondLst>
                                    <p:cond delay="0"/>
                                  </p:stCondLst>
                                  <p:childTnLst>
                                    <p:set>
                                      <p:cBhvr>
                                        <p:cTn id="15" dur="1000" fill="hold">
                                          <p:stCondLst>
                                            <p:cond delay="0"/>
                                          </p:stCondLst>
                                        </p:cTn>
                                        <p:tgtEl>
                                          <p:spTgt spid="1073743641"/>
                                        </p:tgtEl>
                                        <p:attrNameLst>
                                          <p:attrName>style.visibility</p:attrName>
                                        </p:attrNameLst>
                                      </p:cBhvr>
                                      <p:to>
                                        <p:strVal val="visible"/>
                                      </p:to>
                                    </p:set>
                                    <p:animEffect transition="in" filter="checkerboard(across)">
                                      <p:cBhvr>
                                        <p:cTn id="16" dur="1000"/>
                                        <p:tgtEl>
                                          <p:spTgt spid="1073743641"/>
                                        </p:tgtEl>
                                      </p:cBhvr>
                                    </p:animEffect>
                                  </p:childTnLst>
                                </p:cTn>
                              </p:par>
                              <p:par>
                                <p:cTn id="17" presetID="5" presetClass="entr" presetSubtype="10" fill="hold" nodeType="withEffect">
                                  <p:stCondLst>
                                    <p:cond delay="0"/>
                                  </p:stCondLst>
                                  <p:childTnLst>
                                    <p:set>
                                      <p:cBhvr>
                                        <p:cTn id="18" dur="1000" fill="hold">
                                          <p:stCondLst>
                                            <p:cond delay="0"/>
                                          </p:stCondLst>
                                        </p:cTn>
                                        <p:tgtEl>
                                          <p:spTgt spid="7"/>
                                        </p:tgtEl>
                                        <p:attrNameLst>
                                          <p:attrName>style.visibility</p:attrName>
                                        </p:attrNameLst>
                                      </p:cBhvr>
                                      <p:to>
                                        <p:strVal val="visible"/>
                                      </p:to>
                                    </p:set>
                                    <p:animEffect transition="in" filter="checkerboard(across)">
                                      <p:cBhvr>
                                        <p:cTn id="19" dur="1000"/>
                                        <p:tgtEl>
                                          <p:spTgt spid="7"/>
                                        </p:tgtEl>
                                      </p:cBhvr>
                                    </p:animEffect>
                                  </p:childTnLst>
                                </p:cTn>
                              </p:par>
                              <p:par>
                                <p:cTn id="20" presetID="5" presetClass="entr" presetSubtype="10" fill="hold" nodeType="withEffect">
                                  <p:stCondLst>
                                    <p:cond delay="0"/>
                                  </p:stCondLst>
                                  <p:childTnLst>
                                    <p:set>
                                      <p:cBhvr>
                                        <p:cTn id="21" dur="1000" fill="hold">
                                          <p:stCondLst>
                                            <p:cond delay="0"/>
                                          </p:stCondLst>
                                        </p:cTn>
                                        <p:tgtEl>
                                          <p:spTgt spid="1073743644"/>
                                        </p:tgtEl>
                                        <p:attrNameLst>
                                          <p:attrName>style.visibility</p:attrName>
                                        </p:attrNameLst>
                                      </p:cBhvr>
                                      <p:to>
                                        <p:strVal val="visible"/>
                                      </p:to>
                                    </p:set>
                                    <p:animEffect transition="in" filter="checkerboard(across)">
                                      <p:cBhvr>
                                        <p:cTn id="22" dur="1000"/>
                                        <p:tgtEl>
                                          <p:spTgt spid="1073743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solidFill>
                  <a:schemeClr val="tx1"/>
                </a:solidFill>
                <a:latin typeface="微软雅黑" panose="020B0503020204020204" charset="-122"/>
                <a:ea typeface="微软雅黑" panose="020B0503020204020204" charset="-122"/>
                <a:cs typeface="微软雅黑" panose="020B0503020204020204" charset="-122"/>
              </a:rPr>
              <a:t>3</a:t>
            </a:r>
            <a:r>
              <a:rPr sz="1800">
                <a:solidFill>
                  <a:schemeClr val="tx1"/>
                </a:solidFill>
                <a:latin typeface="微软雅黑" panose="020B0503020204020204" charset="-122"/>
                <a:ea typeface="微软雅黑" panose="020B0503020204020204" charset="-122"/>
                <a:cs typeface="微软雅黑" panose="020B0503020204020204" charset="-122"/>
              </a:rPr>
              <a:t>.</a:t>
            </a:r>
            <a:r>
              <a:rPr sz="1800" b="1">
                <a:solidFill>
                  <a:schemeClr val="tx1"/>
                </a:solidFill>
                <a:latin typeface="微软雅黑" panose="020B0503020204020204" charset="-122"/>
                <a:ea typeface="微软雅黑" panose="020B0503020204020204" charset="-122"/>
                <a:cs typeface="微软雅黑" panose="020B0503020204020204" charset="-122"/>
              </a:rPr>
              <a:t>（2019·白银市靖远县中考二模）</a:t>
            </a:r>
            <a:r>
              <a:rPr sz="1800">
                <a:solidFill>
                  <a:schemeClr val="tx1"/>
                </a:solidFill>
                <a:latin typeface="微软雅黑" panose="020B0503020204020204" charset="-122"/>
                <a:ea typeface="微软雅黑" panose="020B0503020204020204" charset="-122"/>
                <a:cs typeface="微软雅黑" panose="020B0503020204020204" charset="-122"/>
              </a:rPr>
              <a:t>为探究液体压强的规律，某中学课外学习小组的同学设计制作了如图所示的装置。他们首先向一个大水槽里灌满水，水深为h＝0.2m，此时水对水槽底部的压强是</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Pa。然后松开铁夹，水流入a、b两管，稳定后，a管中水面的高度为h</a:t>
            </a:r>
            <a:r>
              <a:rPr sz="1800" baseline="-25000">
                <a:solidFill>
                  <a:schemeClr val="tx1"/>
                </a:solidFill>
                <a:latin typeface="微软雅黑" panose="020B0503020204020204" charset="-122"/>
                <a:ea typeface="微软雅黑" panose="020B0503020204020204" charset="-122"/>
                <a:cs typeface="微软雅黑" panose="020B0503020204020204" charset="-122"/>
              </a:rPr>
              <a:t>1</a:t>
            </a:r>
            <a:r>
              <a:rPr sz="1800">
                <a:solidFill>
                  <a:schemeClr val="tx1"/>
                </a:solidFill>
                <a:latin typeface="微软雅黑" panose="020B0503020204020204" charset="-122"/>
                <a:ea typeface="微软雅黑" panose="020B0503020204020204" charset="-122"/>
                <a:cs typeface="微软雅黑" panose="020B0503020204020204" charset="-122"/>
              </a:rPr>
              <a:t>，b管中水面的高度为h</a:t>
            </a:r>
            <a:r>
              <a:rPr sz="1800" baseline="-250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，则h</a:t>
            </a:r>
            <a:r>
              <a:rPr sz="1800" baseline="-25000">
                <a:solidFill>
                  <a:schemeClr val="tx1"/>
                </a:solidFill>
                <a:latin typeface="微软雅黑" panose="020B0503020204020204" charset="-122"/>
                <a:ea typeface="微软雅黑" panose="020B0503020204020204" charset="-122"/>
                <a:cs typeface="微软雅黑" panose="020B0503020204020204" charset="-122"/>
              </a:rPr>
              <a:t>1</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h</a:t>
            </a:r>
            <a:r>
              <a:rPr sz="1800" baseline="-25000">
                <a:solidFill>
                  <a:schemeClr val="tx1"/>
                </a:solidFill>
                <a:latin typeface="微软雅黑" panose="020B0503020204020204" charset="-122"/>
                <a:ea typeface="微软雅黑" panose="020B0503020204020204" charset="-122"/>
                <a:cs typeface="微软雅黑" panose="020B0503020204020204" charset="-122"/>
              </a:rPr>
              <a:t>2</a:t>
            </a:r>
            <a:r>
              <a:rPr sz="1800">
                <a:solidFill>
                  <a:schemeClr val="tx1"/>
                </a:solidFill>
                <a:latin typeface="微软雅黑" panose="020B0503020204020204" charset="-122"/>
                <a:ea typeface="微软雅黑" panose="020B0503020204020204" charset="-122"/>
                <a:cs typeface="微软雅黑" panose="020B0503020204020204" charset="-122"/>
              </a:rPr>
              <a:t>（选填“＞”、“＜”或“＝”）。再拔掉软木塞，当水流出时，a管中水面的高度为h</a:t>
            </a:r>
            <a:r>
              <a:rPr sz="1800" baseline="-25000">
                <a:solidFill>
                  <a:schemeClr val="tx1"/>
                </a:solidFill>
                <a:latin typeface="微软雅黑" panose="020B0503020204020204" charset="-122"/>
                <a:ea typeface="微软雅黑" panose="020B0503020204020204" charset="-122"/>
                <a:cs typeface="微软雅黑" panose="020B0503020204020204" charset="-122"/>
              </a:rPr>
              <a:t>a</a:t>
            </a:r>
            <a:r>
              <a:rPr sz="1800">
                <a:solidFill>
                  <a:schemeClr val="tx1"/>
                </a:solidFill>
                <a:latin typeface="微软雅黑" panose="020B0503020204020204" charset="-122"/>
                <a:ea typeface="微软雅黑" panose="020B0503020204020204" charset="-122"/>
                <a:cs typeface="微软雅黑" panose="020B0503020204020204" charset="-122"/>
              </a:rPr>
              <a:t>，b管中水面的高度为h</a:t>
            </a:r>
            <a:r>
              <a:rPr sz="1800" baseline="-25000">
                <a:solidFill>
                  <a:schemeClr val="tx1"/>
                </a:solidFill>
                <a:latin typeface="微软雅黑" panose="020B0503020204020204" charset="-122"/>
                <a:ea typeface="微软雅黑" panose="020B0503020204020204" charset="-122"/>
                <a:cs typeface="微软雅黑" panose="020B0503020204020204" charset="-122"/>
              </a:rPr>
              <a:t>b</a:t>
            </a:r>
            <a:r>
              <a:rPr sz="1800">
                <a:solidFill>
                  <a:schemeClr val="tx1"/>
                </a:solidFill>
                <a:latin typeface="微软雅黑" panose="020B0503020204020204" charset="-122"/>
                <a:ea typeface="微软雅黑" panose="020B0503020204020204" charset="-122"/>
                <a:cs typeface="微软雅黑" panose="020B0503020204020204" charset="-122"/>
              </a:rPr>
              <a:t>，则h</a:t>
            </a:r>
            <a:r>
              <a:rPr sz="1800" baseline="-25000">
                <a:solidFill>
                  <a:schemeClr val="tx1"/>
                </a:solidFill>
                <a:latin typeface="微软雅黑" panose="020B0503020204020204" charset="-122"/>
                <a:ea typeface="微软雅黑" panose="020B0503020204020204" charset="-122"/>
                <a:cs typeface="微软雅黑" panose="020B0503020204020204" charset="-122"/>
              </a:rPr>
              <a:t>a</a:t>
            </a:r>
            <a:r>
              <a:rPr sz="1800" u="sng">
                <a:solidFill>
                  <a:schemeClr val="tx1"/>
                </a:solidFill>
                <a:latin typeface="微软雅黑" panose="020B0503020204020204" charset="-122"/>
                <a:ea typeface="微软雅黑" panose="020B0503020204020204" charset="-122"/>
                <a:cs typeface="微软雅黑" panose="020B0503020204020204" charset="-122"/>
              </a:rPr>
              <a:t>      </a:t>
            </a:r>
            <a:r>
              <a:rPr sz="1800">
                <a:solidFill>
                  <a:schemeClr val="tx1"/>
                </a:solidFill>
                <a:latin typeface="微软雅黑" panose="020B0503020204020204" charset="-122"/>
                <a:ea typeface="微软雅黑" panose="020B0503020204020204" charset="-122"/>
                <a:cs typeface="微软雅黑" panose="020B0503020204020204" charset="-122"/>
              </a:rPr>
              <a:t>h</a:t>
            </a:r>
            <a:r>
              <a:rPr sz="1800" baseline="-25000">
                <a:solidFill>
                  <a:schemeClr val="tx1"/>
                </a:solidFill>
                <a:latin typeface="微软雅黑" panose="020B0503020204020204" charset="-122"/>
                <a:ea typeface="微软雅黑" panose="020B0503020204020204" charset="-122"/>
                <a:cs typeface="微软雅黑" panose="020B0503020204020204" charset="-122"/>
              </a:rPr>
              <a:t>b</a:t>
            </a:r>
            <a:r>
              <a:rPr sz="1800">
                <a:solidFill>
                  <a:schemeClr val="tx1"/>
                </a:solidFill>
                <a:latin typeface="微软雅黑" panose="020B0503020204020204" charset="-122"/>
                <a:ea typeface="微软雅黑" panose="020B0503020204020204" charset="-122"/>
                <a:cs typeface="微软雅黑" panose="020B0503020204020204" charset="-122"/>
              </a:rPr>
              <a:t>（选填“＞”、“＜”或“＝”）。</a:t>
            </a:r>
          </a:p>
        </p:txBody>
      </p:sp>
      <p:sp>
        <p:nvSpPr>
          <p:cNvPr id="9" name="文本框 8"/>
          <p:cNvSpPr txBox="1"/>
          <p:nvPr/>
        </p:nvSpPr>
        <p:spPr>
          <a:xfrm>
            <a:off x="3447415" y="1877250"/>
            <a:ext cx="721360"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200</a:t>
            </a:r>
            <a:endParaRPr kumimoji="0" lang="en-US" altLang="zh-CN" sz="20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endParaRPr>
          </a:p>
        </p:txBody>
      </p:sp>
      <p:pic>
        <p:nvPicPr>
          <p:cNvPr id="4" name="图片 -2147481796" descr="菁优网：http://www.jyeoo.com"/>
          <p:cNvPicPr>
            <a:picLocks noChangeAspect="1"/>
          </p:cNvPicPr>
          <p:nvPr/>
        </p:nvPicPr>
        <p:blipFill>
          <a:blip r:embed="rId3"/>
          <a:stretch>
            <a:fillRect/>
          </a:stretch>
        </p:blipFill>
        <p:spPr>
          <a:xfrm>
            <a:off x="3447418" y="3591538"/>
            <a:ext cx="2505075" cy="1199938"/>
          </a:xfrm>
          <a:prstGeom prst="rect">
            <a:avLst/>
          </a:prstGeom>
          <a:noFill/>
          <a:ln w="9525">
            <a:noFill/>
          </a:ln>
        </p:spPr>
      </p:pic>
      <p:sp>
        <p:nvSpPr>
          <p:cNvPr id="7" name="文本框 6"/>
          <p:cNvSpPr txBox="1"/>
          <p:nvPr/>
        </p:nvSpPr>
        <p:spPr>
          <a:xfrm>
            <a:off x="6252213" y="2328580"/>
            <a:ext cx="38798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t>
            </a:r>
          </a:p>
        </p:txBody>
      </p:sp>
      <p:sp>
        <p:nvSpPr>
          <p:cNvPr id="10" name="文本框 9"/>
          <p:cNvSpPr txBox="1"/>
          <p:nvPr/>
        </p:nvSpPr>
        <p:spPr>
          <a:xfrm>
            <a:off x="2496823" y="3115382"/>
            <a:ext cx="387985" cy="39849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2000" b="0" i="0">
                <a:ln>
                  <a:noFill/>
                </a:ln>
                <a:solidFill>
                  <a:srgbClr val="FF0000"/>
                </a:solidFill>
                <a:effectLst>
                  <a:outerShdw blurRad="38100" dist="38100" dir="2700000" algn="tl">
                    <a:srgbClr val="000000">
                      <a:alpha val="43137"/>
                    </a:srgbClr>
                  </a:outerShdw>
                </a:effectLst>
                <a:uFillTx/>
                <a:latin typeface="宋体" panose="02010600030101010101" pitchFamily="2" charset="-122"/>
                <a:ea typeface="宋体" panose="02010600030101010101" pitchFamily="2" charset="-122"/>
                <a:cs typeface="Arial" panose="020B0604020202020204"/>
                <a:sym typeface="Arial" panose="020B0604020202020204"/>
              </a:rPr>
              <a:t>&gt;</a:t>
            </a:r>
          </a:p>
        </p:txBody>
      </p:sp>
    </p:spTree>
    <p:extLst>
      <p:ext uri="{BB962C8B-B14F-4D97-AF65-F5344CB8AC3E}">
        <p14:creationId xmlns:p14="http://schemas.microsoft.com/office/powerpoint/2010/main" val="28790672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7"/>
                                        </p:tgtEl>
                                        <p:attrNameLst>
                                          <p:attrName>style.visibility</p:attrName>
                                        </p:attrNameLst>
                                      </p:cBhvr>
                                      <p:to>
                                        <p:strVal val="visible"/>
                                      </p:to>
                                    </p:set>
                                    <p:animEffect transition="in" filter="checkerboard(across)">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4" grpId="0" bldLvl="0" animBg="1"/>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3" name="文本框 2"/>
          <p:cNvSpPr txBox="1"/>
          <p:nvPr/>
        </p:nvSpPr>
        <p:spPr>
          <a:xfrm>
            <a:off x="327025" y="1000692"/>
            <a:ext cx="8667750" cy="2173893"/>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rPr>
              <a:t>【点睛】（1）利用液体压强公式p＝ρgh计算水对水槽底部的压强；（2）上端开口底部相连通的容器属于连通器。静止在连通器内的同一种液体，各部分直接与大气接触的液面总是保持在同一高度；（3）液体压强和流速的关系，在气体或液体中，流速大的地方压强小，流速小的地方压强大。本题考查液体压强的计算及连通器的原理，以及流体压强与流速的关系，这都是我们应该掌握的关于液体压强的知识。</a:t>
            </a:r>
          </a:p>
        </p:txBody>
      </p:sp>
    </p:spTree>
    <p:extLst>
      <p:ext uri="{BB962C8B-B14F-4D97-AF65-F5344CB8AC3E}">
        <p14:creationId xmlns:p14="http://schemas.microsoft.com/office/powerpoint/2010/main" val="53579294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
        <p:nvSpPr>
          <p:cNvPr id="100" name="文本框 99"/>
          <p:cNvSpPr txBox="1"/>
          <p:nvPr/>
        </p:nvSpPr>
        <p:spPr>
          <a:xfrm>
            <a:off x="2743203" y="435415"/>
            <a:ext cx="312229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endParaRPr lang="en-US" altLang="zh-CN" sz="2000">
              <a:solidFill>
                <a:srgbClr val="0000FF"/>
              </a:solidFill>
              <a:latin typeface="微软雅黑" panose="020B0503020204020204" charset="-122"/>
              <a:ea typeface="微软雅黑" panose="020B0503020204020204" charset="-122"/>
            </a:endParaRPr>
          </a:p>
        </p:txBody>
      </p:sp>
      <p:sp>
        <p:nvSpPr>
          <p:cNvPr id="11" name="文本框 10"/>
          <p:cNvSpPr txBox="1"/>
          <p:nvPr/>
        </p:nvSpPr>
        <p:spPr>
          <a:xfrm>
            <a:off x="283845" y="1180842"/>
            <a:ext cx="8779510"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【解析】（1）p＝ρgh＝1.0×10</a:t>
            </a:r>
            <a:r>
              <a:rPr lang="en-US" sz="1800" b="0" baseline="30000">
                <a:solidFill>
                  <a:srgbClr val="FF0000"/>
                </a:solidFill>
                <a:latin typeface="微软雅黑" panose="020B0503020204020204" charset="-122"/>
                <a:ea typeface="微软雅黑" panose="020B0503020204020204" charset="-122"/>
                <a:cs typeface="微软雅黑" panose="020B0503020204020204" charset="-122"/>
              </a:rPr>
              <a:t>3</a:t>
            </a:r>
            <a:r>
              <a:rPr lang="en-US" sz="1800" b="0">
                <a:solidFill>
                  <a:srgbClr val="FF0000"/>
                </a:solidFill>
                <a:latin typeface="微软雅黑" panose="020B0503020204020204" charset="-122"/>
                <a:ea typeface="微软雅黑" panose="020B0503020204020204" charset="-122"/>
                <a:cs typeface="微软雅黑" panose="020B0503020204020204" charset="-122"/>
              </a:rPr>
              <a:t>kg/m</a:t>
            </a:r>
            <a:r>
              <a:rPr lang="en-US" sz="1800" b="0" baseline="3000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×10N/kg×0.2m＝2×10</a:t>
            </a:r>
            <a:r>
              <a:rPr lang="en-US" sz="1800" b="0" baseline="30000">
                <a:solidFill>
                  <a:srgbClr val="FF0000"/>
                </a:solidFill>
                <a:latin typeface="微软雅黑" panose="020B0503020204020204" charset="-122"/>
                <a:ea typeface="微软雅黑" panose="020B0503020204020204" charset="-122"/>
                <a:cs typeface="微软雅黑" panose="020B0503020204020204" charset="-122"/>
              </a:rPr>
              <a:t>3</a:t>
            </a:r>
            <a:r>
              <a:rPr lang="zh-CN" sz="1800" b="0">
                <a:solidFill>
                  <a:srgbClr val="FF0000"/>
                </a:solidFill>
                <a:latin typeface="微软雅黑" panose="020B0503020204020204" charset="-122"/>
                <a:ea typeface="微软雅黑" panose="020B0503020204020204" charset="-122"/>
                <a:cs typeface="微软雅黑" panose="020B0503020204020204" charset="-122"/>
              </a:rPr>
              <a:t>Pa；</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（2）如图所示的装置是一个连通器，所以稳定后，各管中的液面应该是相平的，</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即h</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1</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h</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2</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（3）拔掉软木塞后，水会向外涌出，由于b管底部较细，水的流速较大，产生的压强小，所以b管水面比a管水面低，即h</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a</a:t>
            </a:r>
            <a:r>
              <a:rPr lang="zh-CN" sz="1800" b="0">
                <a:solidFill>
                  <a:srgbClr val="FF0000"/>
                </a:solidFill>
                <a:latin typeface="微软雅黑" panose="020B0503020204020204" charset="-122"/>
                <a:ea typeface="微软雅黑" panose="020B0503020204020204" charset="-122"/>
                <a:cs typeface="微软雅黑" panose="020B0503020204020204" charset="-122"/>
              </a:rPr>
              <a:t>＞</a:t>
            </a:r>
            <a:r>
              <a:rPr lang="en-US" sz="1800" b="0">
                <a:solidFill>
                  <a:srgbClr val="FF0000"/>
                </a:solidFill>
                <a:latin typeface="微软雅黑" panose="020B0503020204020204" charset="-122"/>
                <a:ea typeface="微软雅黑" panose="020B0503020204020204" charset="-122"/>
                <a:cs typeface="微软雅黑" panose="020B0503020204020204" charset="-122"/>
              </a:rPr>
              <a:t>h</a:t>
            </a:r>
            <a:r>
              <a:rPr lang="en-US" sz="1800" b="0" baseline="-25000">
                <a:solidFill>
                  <a:srgbClr val="FF0000"/>
                </a:solidFill>
                <a:latin typeface="微软雅黑" panose="020B0503020204020204" charset="-122"/>
                <a:ea typeface="微软雅黑" panose="020B0503020204020204" charset="-122"/>
                <a:cs typeface="微软雅黑" panose="020B0503020204020204" charset="-122"/>
              </a:rPr>
              <a:t>b</a:t>
            </a:r>
            <a:endParaRPr lang="zh-CN" sz="1800" b="0">
              <a:solidFill>
                <a:srgbClr val="FF0000"/>
              </a:solidFill>
              <a:latin typeface="微软雅黑" panose="020B0503020204020204" charset="-122"/>
              <a:ea typeface="微软雅黑" panose="020B0503020204020204" charset="-122"/>
              <a:cs typeface="微软雅黑" panose="020B0503020204020204" charset="-122"/>
            </a:endParaRPr>
          </a:p>
          <a:p>
            <a:pPr marL="0" indent="0" algn="l" eaLnBrk="1" fontAlgn="auto" latinLnBrk="0" hangingPunct="1">
              <a:lnSpc>
                <a:spcPct val="150000"/>
              </a:lnSpc>
            </a:pPr>
            <a:r>
              <a:rPr lang="zh-CN" sz="1800" b="0">
                <a:solidFill>
                  <a:srgbClr val="FF0000"/>
                </a:solidFill>
                <a:latin typeface="微软雅黑" panose="020B0503020204020204" charset="-122"/>
                <a:ea typeface="微软雅黑" panose="020B0503020204020204" charset="-122"/>
                <a:cs typeface="微软雅黑" panose="020B0503020204020204" charset="-122"/>
              </a:rPr>
              <a:t>故答案为：2000；＝；＞。</a:t>
            </a:r>
            <a:endParaRPr lang="zh-CN" altLang="en-US" sz="1800">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95459478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283845" y="1189754"/>
            <a:ext cx="7580630"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（2017·天津）</a:t>
            </a:r>
            <a:r>
              <a:rPr sz="2000">
                <a:latin typeface="微软雅黑" panose="020B0503020204020204" charset="-122"/>
                <a:ea typeface="微软雅黑" panose="020B0503020204020204" charset="-122"/>
                <a:cs typeface="微软雅黑" panose="020B0503020204020204" charset="-122"/>
              </a:rPr>
              <a:t>下列有关压强知识的说法正确的是（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A．马德堡半球实验证明了液体内部有压强；</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B．利用托里拆利实验可以测出大气压的值；</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C．随着大气压的减小，水的沸点会升高；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D．在气体中流速越大的位置，压强越大</a:t>
            </a:r>
          </a:p>
        </p:txBody>
      </p:sp>
      <p:sp>
        <p:nvSpPr>
          <p:cNvPr id="7" name="文本框 6"/>
          <p:cNvSpPr txBox="1"/>
          <p:nvPr/>
        </p:nvSpPr>
        <p:spPr>
          <a:xfrm>
            <a:off x="6490337" y="1364810"/>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81498231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283848" y="1000691"/>
            <a:ext cx="8669655" cy="3331180"/>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【点睛】（1）马德堡半球实验证明了大气压的存在；（2）托里拆利实验最早测出了大气压的值；（3）液体的沸点随气压的增大而增大；（4）在气体中流速越大的位置，压强越小。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【解析】A、证明大气压存在的实验有马德堡半球实验等，故A错误。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B、托里拆利最早精确地测出了大气压的值，故B正确。</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C、液体的沸点随气压的减小而减小，如高压锅，故C错误。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D、气体中流速越大的位置，压强越小，故D错误。</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4237916405"/>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327025" y="1000692"/>
            <a:ext cx="8102600"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（2018•淄博）</a:t>
            </a:r>
            <a:r>
              <a:rPr sz="2000">
                <a:latin typeface="微软雅黑" panose="020B0503020204020204" charset="-122"/>
                <a:ea typeface="微软雅黑" panose="020B0503020204020204" charset="-122"/>
                <a:cs typeface="微软雅黑" panose="020B0503020204020204" charset="-122"/>
              </a:rPr>
              <a:t>关于下面四幅图的说法正确的是（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A．如图：将竖直玻璃管倾斜，水银柱的高度变大；</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B．如图：盆景中的水位能保持一定高度，是利用了连通器原理；</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C．如图：A管中水面上升，是因为流体中流速越大的位置压强越大；</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D．如图：把水气压计从山下移到山顶，细管内的水柱上升</a:t>
            </a:r>
          </a:p>
        </p:txBody>
      </p:sp>
      <p:sp>
        <p:nvSpPr>
          <p:cNvPr id="7" name="文本框 6"/>
          <p:cNvSpPr txBox="1"/>
          <p:nvPr/>
        </p:nvSpPr>
        <p:spPr>
          <a:xfrm>
            <a:off x="6316983" y="1171292"/>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pic>
        <p:nvPicPr>
          <p:cNvPr id="2" name="图片 -2147481764"/>
          <p:cNvPicPr>
            <a:picLocks noChangeAspect="1"/>
          </p:cNvPicPr>
          <p:nvPr/>
        </p:nvPicPr>
        <p:blipFill>
          <a:blip r:embed="rId3"/>
          <a:stretch>
            <a:fillRect/>
          </a:stretch>
        </p:blipFill>
        <p:spPr>
          <a:xfrm>
            <a:off x="1376366" y="3405979"/>
            <a:ext cx="6190615" cy="1735931"/>
          </a:xfrm>
          <a:prstGeom prst="rect">
            <a:avLst/>
          </a:prstGeom>
          <a:noFill/>
          <a:ln w="9525">
            <a:noFill/>
          </a:ln>
        </p:spPr>
      </p:pic>
    </p:spTree>
    <p:extLst>
      <p:ext uri="{BB962C8B-B14F-4D97-AF65-F5344CB8AC3E}">
        <p14:creationId xmlns:p14="http://schemas.microsoft.com/office/powerpoint/2010/main" val="92058054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327025" y="1000691"/>
            <a:ext cx="8102600"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1）玻璃管倾斜只会改变水银柱的长度，而高度不会发生变化；（2）上端开口，下部连通的容器称为连通器，注入同一种液体，在液体不流动时连通器内各容器的液面总是保持在同一水平面上，这就是连通器的原理；（3）流体流速越快的位置压强越小，据此判断；（4）把水气压计从山下带到山上时，发生变化的是海拔高度，而大气压随海拔的升高而减小，因此可从瓶内外的气压差来分析。本题考查托里拆利实验时水银柱的测量，“高度”和“长度”的关系，连通器，流速与压强的关系，以及气压与高度的关系，是一道综合题。</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167164422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327028" y="1000691"/>
            <a:ext cx="8735695" cy="4256756"/>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A、在托里拆利实验中，水银柱的高度是指管内水银面到水银槽中水银面的竖直高度，这一高度的大小是由外界大气压决定的，所以不会因玻璃管的倾斜而改变。如果把玻璃管倾斜一定角度，则水银柱的长度就会相应变长，故A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B、盆景水位保持一定高度是大气压支撑水没有流出来，故B错误；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C、A管中水面上升，是因为流体中流速越大的位置压强越小，故C错误；</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D、把水气压计从山下带到山上，瓶内空气的压强不变，而外界大气压随高度的增加而减小，此时在瓶内气压的作用下，会有一部分水被压入玻璃管，因此管内水柱的高度会升高，故D正确。故选D。</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54113346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3"/>
          <a:stretch>
            <a:fillRect/>
          </a:stretch>
        </p:blipFill>
        <p:spPr>
          <a:xfrm>
            <a:off x="1168401" y="208161"/>
            <a:ext cx="1550035" cy="625750"/>
          </a:xfrm>
          <a:prstGeom prst="rect">
            <a:avLst/>
          </a:prstGeom>
          <a:noFill/>
          <a:ln w="9525">
            <a:noFill/>
          </a:ln>
        </p:spPr>
      </p:pic>
      <p:sp>
        <p:nvSpPr>
          <p:cNvPr id="100" name="文本框 99"/>
          <p:cNvSpPr txBox="1"/>
          <p:nvPr/>
        </p:nvSpPr>
        <p:spPr>
          <a:xfrm>
            <a:off x="3016250" y="450056"/>
            <a:ext cx="15024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一、压强</a:t>
            </a:r>
          </a:p>
        </p:txBody>
      </p:sp>
      <p:sp>
        <p:nvSpPr>
          <p:cNvPr id="3" name="文本框 2"/>
          <p:cNvSpPr txBox="1"/>
          <p:nvPr/>
        </p:nvSpPr>
        <p:spPr>
          <a:xfrm>
            <a:off x="283848" y="979047"/>
            <a:ext cx="8834755" cy="2590847"/>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1.压力：</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垂直</a:t>
            </a:r>
            <a:r>
              <a:rPr lang="zh-CN" sz="1800" b="0">
                <a:latin typeface="微软雅黑" panose="020B0503020204020204" charset="-122"/>
                <a:ea typeface="微软雅黑" panose="020B0503020204020204" charset="-122"/>
                <a:cs typeface="微软雅黑" panose="020B0503020204020204" charset="-122"/>
              </a:rPr>
              <a:t>作用在物体表面上的力叫压力。</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（1）压力并不都是由重力引起的。把物体放在桌面上，如果物体不受其它力作用，则压力F等于物体受到的重力G。</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（2）固体可以</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大小</a:t>
            </a:r>
            <a:r>
              <a:rPr lang="zh-CN" sz="1800" b="0">
                <a:latin typeface="微软雅黑" panose="020B0503020204020204" charset="-122"/>
                <a:ea typeface="微软雅黑" panose="020B0503020204020204" charset="-122"/>
                <a:cs typeface="微软雅黑" panose="020B0503020204020204" charset="-122"/>
              </a:rPr>
              <a:t>、</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方向</a:t>
            </a:r>
            <a:r>
              <a:rPr lang="zh-CN" sz="1800" b="0">
                <a:latin typeface="微软雅黑" panose="020B0503020204020204" charset="-122"/>
                <a:ea typeface="微软雅黑" panose="020B0503020204020204" charset="-122"/>
                <a:cs typeface="微软雅黑" panose="020B0503020204020204" charset="-122"/>
              </a:rPr>
              <a:t>不变地传递压力。</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2.压强：物体</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单位面积</a:t>
            </a:r>
            <a:r>
              <a:rPr lang="zh-CN" sz="1800" b="0">
                <a:latin typeface="微软雅黑" panose="020B0503020204020204" charset="-122"/>
                <a:ea typeface="微软雅黑" panose="020B0503020204020204" charset="-122"/>
                <a:cs typeface="微软雅黑" panose="020B0503020204020204" charset="-122"/>
              </a:rPr>
              <a:t>上受到的压力叫压强。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（1）压强是表示力的作用效果的物理量。</a:t>
            </a:r>
          </a:p>
        </p:txBody>
      </p:sp>
      <p:sp>
        <p:nvSpPr>
          <p:cNvPr id="4" name="文本框 3"/>
          <p:cNvSpPr txBox="1"/>
          <p:nvPr/>
        </p:nvSpPr>
        <p:spPr>
          <a:xfrm>
            <a:off x="283848" y="3569896"/>
            <a:ext cx="8834755" cy="133998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eaLnBrk="1" fontAlgn="auto" latinLnBrk="1" hangingPunct="0">
              <a:lnSpc>
                <a:spcPct val="150000"/>
              </a:lnSpc>
              <a:spcBef>
                <a:spcPts val="0"/>
              </a:spcBef>
              <a:spcAft>
                <a:spcPts val="0"/>
              </a:spcAft>
              <a:buClrTx/>
              <a:buSzTx/>
              <a:buFontTx/>
              <a:buNone/>
            </a:pPr>
            <a:r>
              <a:rPr lang="zh-CN" sz="1800">
                <a:latin typeface="微软雅黑" panose="020B0503020204020204" charset="-122"/>
                <a:ea typeface="微软雅黑" panose="020B0503020204020204" charset="-122"/>
                <a:cs typeface="微软雅黑" panose="020B0503020204020204" charset="-122"/>
                <a:sym typeface="+mn-ea"/>
              </a:rPr>
              <a:t>（2）压强公式：            。其中，压强p的单位是</a:t>
            </a:r>
            <a:r>
              <a:rPr lang="zh-CN" sz="18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帕斯卡</a:t>
            </a:r>
            <a:r>
              <a:rPr lang="zh-CN" sz="1800">
                <a:latin typeface="微软雅黑" panose="020B0503020204020204" charset="-122"/>
                <a:ea typeface="微软雅黑" panose="020B0503020204020204" charset="-122"/>
                <a:cs typeface="微软雅黑" panose="020B0503020204020204" charset="-122"/>
                <a:sym typeface="+mn-ea"/>
              </a:rPr>
              <a:t>（简称为帕），符号是Pa；压力F的单位是牛，符号是N；S是受力面积（是两物体的接触部分），单位是米</a:t>
            </a:r>
            <a:r>
              <a:rPr lang="zh-CN" sz="1800" baseline="30000">
                <a:latin typeface="微软雅黑" panose="020B0503020204020204" charset="-122"/>
                <a:ea typeface="微软雅黑" panose="020B0503020204020204" charset="-122"/>
                <a:cs typeface="微软雅黑" panose="020B0503020204020204" charset="-122"/>
                <a:sym typeface="+mn-ea"/>
              </a:rPr>
              <a:t>2</a:t>
            </a:r>
            <a:r>
              <a:rPr lang="zh-CN" sz="1800">
                <a:latin typeface="微软雅黑" panose="020B0503020204020204" charset="-122"/>
                <a:ea typeface="微软雅黑" panose="020B0503020204020204" charset="-122"/>
                <a:cs typeface="微软雅黑" panose="020B0503020204020204" charset="-122"/>
                <a:sym typeface="+mn-ea"/>
              </a:rPr>
              <a:t>，符号是m</a:t>
            </a:r>
            <a:r>
              <a:rPr lang="zh-CN" sz="1800" baseline="30000">
                <a:latin typeface="微软雅黑" panose="020B0503020204020204" charset="-122"/>
                <a:ea typeface="微软雅黑" panose="020B0503020204020204" charset="-122"/>
                <a:cs typeface="微软雅黑" panose="020B0503020204020204" charset="-122"/>
                <a:sym typeface="+mn-ea"/>
              </a:rPr>
              <a:t>2</a:t>
            </a:r>
            <a:r>
              <a:rPr lang="zh-CN" sz="1800">
                <a:latin typeface="微软雅黑" panose="020B0503020204020204" charset="-122"/>
                <a:ea typeface="微软雅黑" panose="020B0503020204020204" charset="-122"/>
                <a:cs typeface="微软雅黑" panose="020B0503020204020204" charset="-122"/>
                <a:sym typeface="+mn-ea"/>
              </a:rPr>
              <a:t>。</a:t>
            </a: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graphicFrame>
        <p:nvGraphicFramePr>
          <p:cNvPr id="7" name="对象 6">
            <a:hlinkClick r:id="" action="ppaction://ole?verb=0"/>
          </p:cNvPr>
          <p:cNvGraphicFramePr>
            <a:graphicFrameLocks noChangeAspect="1"/>
          </p:cNvGraphicFramePr>
          <p:nvPr/>
        </p:nvGraphicFramePr>
        <p:xfrm>
          <a:off x="2081533" y="3473137"/>
          <a:ext cx="758825" cy="709778"/>
        </p:xfrm>
        <a:graphic>
          <a:graphicData uri="http://schemas.openxmlformats.org/presentationml/2006/ole">
            <mc:AlternateContent xmlns:mc="http://schemas.openxmlformats.org/markup-compatibility/2006">
              <mc:Choice xmlns:v="urn:schemas-microsoft-com:vml" Requires="v">
                <p:oleObj spid="_x0000_s9219" r:id="rId4" imgW="381000" imgH="355600" progId="Equation.KSEE3">
                  <p:embed/>
                </p:oleObj>
              </mc:Choice>
              <mc:Fallback>
                <p:oleObj r:id="rId4" imgW="381000" imgH="355600" progId="Equation.KSEE3">
                  <p:embed/>
                  <p:pic>
                    <p:nvPicPr>
                      <p:cNvPr id="0" name=""/>
                      <p:cNvPicPr/>
                      <p:nvPr/>
                    </p:nvPicPr>
                    <p:blipFill>
                      <a:blip r:embed="rId5"/>
                      <a:stretch>
                        <a:fillRect/>
                      </a:stretch>
                    </p:blipFill>
                    <p:spPr>
                      <a:xfrm>
                        <a:off x="2081533" y="3473137"/>
                        <a:ext cx="758825" cy="709778"/>
                      </a:xfrm>
                      <a:prstGeom prst="rect">
                        <a:avLst/>
                      </a:prstGeom>
                    </p:spPr>
                  </p:pic>
                </p:oleObj>
              </mc:Fallback>
            </mc:AlternateContent>
          </a:graphicData>
        </a:graphic>
      </p:graphicFrame>
    </p:spTree>
    <p:extLst>
      <p:ext uri="{BB962C8B-B14F-4D97-AF65-F5344CB8AC3E}">
        <p14:creationId xmlns:p14="http://schemas.microsoft.com/office/powerpoint/2010/main" val="129256308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000" fill="hold">
                                          <p:stCondLst>
                                            <p:cond delay="0"/>
                                          </p:stCondLst>
                                        </p:cTn>
                                        <p:tgtEl>
                                          <p:spTgt spid="4"/>
                                        </p:tgtEl>
                                        <p:attrNameLst>
                                          <p:attrName>style.visibility</p:attrName>
                                        </p:attrNameLst>
                                      </p:cBhvr>
                                      <p:to>
                                        <p:strVal val="visible"/>
                                      </p:to>
                                    </p:set>
                                    <p:animEffect transition="in" filter="checkerboard(across)">
                                      <p:cBhvr>
                                        <p:cTn id="32" dur="1000"/>
                                        <p:tgtEl>
                                          <p:spTgt spid="4"/>
                                        </p:tgtEl>
                                      </p:cBhvr>
                                    </p:animEffect>
                                  </p:childTnLst>
                                </p:cTn>
                              </p:par>
                              <p:par>
                                <p:cTn id="33" presetID="5" presetClass="entr" presetSubtype="10" fill="hold" nodeType="withEffect">
                                  <p:stCondLst>
                                    <p:cond delay="0"/>
                                  </p:stCondLst>
                                  <p:childTnLst>
                                    <p:set>
                                      <p:cBhvr>
                                        <p:cTn id="34" dur="1000" fill="hold">
                                          <p:stCondLst>
                                            <p:cond delay="0"/>
                                          </p:stCondLst>
                                        </p:cTn>
                                        <p:tgtEl>
                                          <p:spTgt spid="7"/>
                                        </p:tgtEl>
                                        <p:attrNameLst>
                                          <p:attrName>style.visibility</p:attrName>
                                        </p:attrNameLst>
                                      </p:cBhvr>
                                      <p:to>
                                        <p:strVal val="visible"/>
                                      </p:to>
                                    </p:set>
                                    <p:animEffect transition="in" filter="checkerboard(across)">
                                      <p:cBhvr>
                                        <p:cTn id="3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327025" y="1000692"/>
            <a:ext cx="8102600" cy="2405605"/>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（2018•青岛）</a:t>
            </a:r>
            <a:r>
              <a:rPr sz="2000">
                <a:latin typeface="微软雅黑" panose="020B0503020204020204" charset="-122"/>
                <a:ea typeface="微软雅黑" panose="020B0503020204020204" charset="-122"/>
                <a:cs typeface="微软雅黑" panose="020B0503020204020204" charset="-122"/>
              </a:rPr>
              <a:t>下列实验中，能证明大气压强存在的是（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A．如图，将加有砝码的小桌放在海绵上，小桌腿陷入海绵中；</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B．如图，将硬纸片盖在装满水的试管口，倒置后水不会流出；</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C．如图，将连通器中装入水，当水不流动时，两边的液面相平；</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D．如图，将压强计的探头放入水中，U形管两边的液面出现高度差</a:t>
            </a:r>
          </a:p>
        </p:txBody>
      </p:sp>
      <p:sp>
        <p:nvSpPr>
          <p:cNvPr id="7" name="文本框 6"/>
          <p:cNvSpPr txBox="1"/>
          <p:nvPr/>
        </p:nvSpPr>
        <p:spPr>
          <a:xfrm>
            <a:off x="7071998" y="1160471"/>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pic>
        <p:nvPicPr>
          <p:cNvPr id="2" name="图片 -2147481759"/>
          <p:cNvPicPr>
            <a:picLocks noChangeAspect="1"/>
          </p:cNvPicPr>
          <p:nvPr/>
        </p:nvPicPr>
        <p:blipFill>
          <a:blip r:embed="rId3"/>
          <a:stretch>
            <a:fillRect/>
          </a:stretch>
        </p:blipFill>
        <p:spPr>
          <a:xfrm>
            <a:off x="1330325" y="3405978"/>
            <a:ext cx="6096000" cy="1250864"/>
          </a:xfrm>
          <a:prstGeom prst="rect">
            <a:avLst/>
          </a:prstGeom>
          <a:noFill/>
          <a:ln w="9525">
            <a:noFill/>
          </a:ln>
        </p:spPr>
      </p:pic>
    </p:spTree>
    <p:extLst>
      <p:ext uri="{BB962C8B-B14F-4D97-AF65-F5344CB8AC3E}">
        <p14:creationId xmlns:p14="http://schemas.microsoft.com/office/powerpoint/2010/main" val="1208134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327025" y="1000691"/>
            <a:ext cx="8102600" cy="4256756"/>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rPr>
              <a:t>【点睛】（1）力可以使物体发生形变，相同受力面的形变程度越大，压力作用效果越明显，可以通过受力面形变程度的大小判断压力的作用效果；（2）根据纸片没有掉下来就是因为受到外界大气压对纸片向上压力的作用进行解答；（3）连通器是指上端开口、底部相连通的容器；连通器特点是：静止在连通器中的同一种液体，各部分直接与大气接触的液面总在同一水平面上；（4）压强计的原理是利用金属盒（探头）感受液体内部的压强，通过观察U形管中的液面高度差来判断压强的大小。本题考查了影响压力作用效果，大气压，连通器，压强计的原理及使用，是一道综合题。</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193976136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sp>
        <p:nvSpPr>
          <p:cNvPr id="3" name="文本框 2"/>
          <p:cNvSpPr txBox="1"/>
          <p:nvPr/>
        </p:nvSpPr>
        <p:spPr>
          <a:xfrm>
            <a:off x="327025" y="1000691"/>
            <a:ext cx="8102600" cy="384043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【解析】A、当受力面积一定时，压力越大，压力的作用效果越明显；不能证明大气压强存在，故A错误；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B、杯口朝下时，由于杯内没有空气只有水，而杯内水柱产生压强远小于外界的大气压，故纸片就被大气压给“顶”住了，故B正确；</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C、上端开口、下端连通的容器称为连通器，连通器内盛同种液体且液体不流动时，各容器中的液面总保持相平，不能证明大气压强存在，故C错误；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D、压强计的探头放入水中后，受到了水给予的压强，使U形管中产生一定的高度差，并通过观察高度差的大小来判断压强的大小，故D错误。</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选B。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21919336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sp>
        <p:nvSpPr>
          <p:cNvPr id="3" name="文本框 2"/>
          <p:cNvSpPr txBox="1"/>
          <p:nvPr/>
        </p:nvSpPr>
        <p:spPr>
          <a:xfrm>
            <a:off x="327025" y="1000691"/>
            <a:ext cx="8102600" cy="3331180"/>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（2019·邵阳）</a:t>
            </a:r>
            <a:r>
              <a:rPr sz="2000">
                <a:latin typeface="微软雅黑" panose="020B0503020204020204" charset="-122"/>
                <a:ea typeface="微软雅黑" panose="020B0503020204020204" charset="-122"/>
                <a:cs typeface="微软雅黑" panose="020B0503020204020204" charset="-122"/>
              </a:rPr>
              <a:t>截至2017年底，我国高铁占世界高铁总量的66.3%，2019年中国高铁总里程将突破3万千米，高铁站台边缘一定距离的地方都标有安全线，人必须站到安全线以外区域候车，当有列车驶过时，如果人站到安全线以内，即使与车辆保持一定的距离，也是非常危险的，这是因为（  ）。</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A．流体流速大的位置压强大；B．流体流速大的位置压强小；</a:t>
            </a:r>
          </a:p>
          <a:p>
            <a:pPr marL="0" indent="0" algn="l" eaLnBrk="1" fontAlgn="auto" latinLnBrk="0" hangingPunct="1">
              <a:lnSpc>
                <a:spcPct val="150000"/>
              </a:lnSpc>
            </a:pPr>
            <a:r>
              <a:rPr sz="2000">
                <a:latin typeface="微软雅黑" panose="020B0503020204020204" charset="-122"/>
                <a:ea typeface="微软雅黑" panose="020B0503020204020204" charset="-122"/>
                <a:cs typeface="微软雅黑" panose="020B0503020204020204" charset="-122"/>
              </a:rPr>
              <a:t>C．流体流速小的位置压强小；D．流体压强大小与流速大小无关</a:t>
            </a:r>
          </a:p>
        </p:txBody>
      </p:sp>
      <p:sp>
        <p:nvSpPr>
          <p:cNvPr id="7" name="文本框 6"/>
          <p:cNvSpPr txBox="1"/>
          <p:nvPr/>
        </p:nvSpPr>
        <p:spPr>
          <a:xfrm>
            <a:off x="1605283" y="3017987"/>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9319152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sp>
        <p:nvSpPr>
          <p:cNvPr id="3" name="文本框 2"/>
          <p:cNvSpPr txBox="1"/>
          <p:nvPr/>
        </p:nvSpPr>
        <p:spPr>
          <a:xfrm>
            <a:off x="327025" y="1000691"/>
            <a:ext cx="8102600" cy="3793968"/>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当火车驶过站台时会带动周围空气流动速度加快，从而造成人周围空气流速不同，结合流体压强与流速的关系（流速大的地方压强小，流速慢的地方压强大），再比较人和列车之间的压强和人外侧的压强大小即可解决此题。</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当列车驶进站台时，会带动人和车之间的空气流动速度加快，此时人外侧的空气流动速度慢；根据流体压强与流速的关系可知，人外侧空气流速慢压强大，而内侧流速快压强小，会产生一个向内侧的压强差，将人推向火车，易出现危险。故选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91542282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sp>
        <p:nvSpPr>
          <p:cNvPr id="3" name="文本框 2"/>
          <p:cNvSpPr txBox="1"/>
          <p:nvPr/>
        </p:nvSpPr>
        <p:spPr>
          <a:xfrm>
            <a:off x="327028" y="1000691"/>
            <a:ext cx="8646795" cy="554454"/>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（2017•海南）</a:t>
            </a:r>
            <a:r>
              <a:rPr sz="2000">
                <a:latin typeface="微软雅黑" panose="020B0503020204020204" charset="-122"/>
                <a:ea typeface="微软雅黑" panose="020B0503020204020204" charset="-122"/>
                <a:cs typeface="微软雅黑" panose="020B0503020204020204" charset="-122"/>
              </a:rPr>
              <a:t>如图所示，研究液体压强与流速关系的实验图是（　）。</a:t>
            </a:r>
          </a:p>
        </p:txBody>
      </p:sp>
      <p:sp>
        <p:nvSpPr>
          <p:cNvPr id="7" name="文本框 6"/>
          <p:cNvSpPr txBox="1"/>
          <p:nvPr/>
        </p:nvSpPr>
        <p:spPr>
          <a:xfrm>
            <a:off x="7982588" y="1187207"/>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pic>
        <p:nvPicPr>
          <p:cNvPr id="2" name="图片 -2147481758"/>
          <p:cNvPicPr>
            <a:picLocks noChangeAspect="1"/>
          </p:cNvPicPr>
          <p:nvPr/>
        </p:nvPicPr>
        <p:blipFill>
          <a:blip r:embed="rId3"/>
          <a:stretch>
            <a:fillRect/>
          </a:stretch>
        </p:blipFill>
        <p:spPr>
          <a:xfrm>
            <a:off x="283848" y="1979102"/>
            <a:ext cx="8185785" cy="1596522"/>
          </a:xfrm>
          <a:prstGeom prst="rect">
            <a:avLst/>
          </a:prstGeom>
          <a:noFill/>
          <a:ln w="9525">
            <a:noFill/>
          </a:ln>
        </p:spPr>
      </p:pic>
    </p:spTree>
    <p:extLst>
      <p:ext uri="{BB962C8B-B14F-4D97-AF65-F5344CB8AC3E}">
        <p14:creationId xmlns:p14="http://schemas.microsoft.com/office/powerpoint/2010/main" val="317290495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sp>
        <p:nvSpPr>
          <p:cNvPr id="3" name="文本框 2"/>
          <p:cNvSpPr txBox="1"/>
          <p:nvPr/>
        </p:nvSpPr>
        <p:spPr>
          <a:xfrm>
            <a:off x="327028" y="1000691"/>
            <a:ext cx="8646795" cy="3840438"/>
          </a:xfrm>
          <a:prstGeom prst="rect">
            <a:avLst/>
          </a:prstGeom>
          <a:noFill/>
          <a:ln w="9525">
            <a:noFill/>
          </a:ln>
        </p:spPr>
        <p:txBody>
          <a:bodyPr wrap="square">
            <a:spAutoFit/>
          </a:bodyPr>
          <a:lstStyle/>
          <a:p>
            <a:pPr marL="0" indent="0" algn="l" eaLnBrk="1" fontAlgn="auto" latinLnBrk="0" hangingPunct="1">
              <a:lnSpc>
                <a:spcPct val="150000"/>
              </a:lnSpc>
            </a:pPr>
            <a:r>
              <a:rPr sz="1800">
                <a:solidFill>
                  <a:srgbClr val="1116CC"/>
                </a:solidFill>
                <a:latin typeface="微软雅黑" panose="020B0503020204020204" charset="-122"/>
                <a:ea typeface="微软雅黑" panose="020B0503020204020204" charset="-122"/>
                <a:cs typeface="微软雅黑" panose="020B0503020204020204" charset="-122"/>
                <a:sym typeface="+mn-ea"/>
              </a:rPr>
              <a:t>【点睛】（1）压力的作用效果与压力的大小和接触面积有关；（2）流体中流速越快的地方压强越小；（3）图中是探究液体压强的特点实验；（4）覆杯实验证明的大气压的存在。</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【解析】A：A图说明压力的作用效果和受力面积的关系，故不符合题意。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B：向两张纸之间吹气，两张纸会贴在一起，说明两张纸之间的空气流速加快，压强减小，在外界大气压的作用下，靠在一起，故符合题意。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C：图中是探究液体压强的特点实验，故不符合题意。</a:t>
            </a:r>
          </a:p>
          <a:p>
            <a:pPr marL="0" indent="0" algn="l" eaLnBrk="1" fontAlgn="auto" latinLnBrk="0" hangingPunct="1">
              <a:lnSpc>
                <a:spcPct val="150000"/>
              </a:lnSpc>
            </a:pPr>
            <a:r>
              <a:rPr sz="1800">
                <a:solidFill>
                  <a:srgbClr val="FF0000"/>
                </a:solidFill>
                <a:latin typeface="微软雅黑" panose="020B0503020204020204" charset="-122"/>
                <a:ea typeface="微软雅黑" panose="020B0503020204020204" charset="-122"/>
                <a:cs typeface="微软雅黑" panose="020B0503020204020204" charset="-122"/>
              </a:rPr>
              <a:t>D：杯口朝下时，由于杯内没有空气只有水，而杯内水柱产生压强远小于外界的大气压，故纸片就被大气压给“顶”住了，故不符合题意。答案是B。</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311303256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sp>
        <p:nvSpPr>
          <p:cNvPr id="3" name="文本框 2"/>
          <p:cNvSpPr txBox="1"/>
          <p:nvPr/>
        </p:nvSpPr>
        <p:spPr>
          <a:xfrm>
            <a:off x="327028" y="1000692"/>
            <a:ext cx="8646795" cy="1942817"/>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.（2019·湘潭）如图所示，高铁站的站台边沿标有黄色安全线提示乘客在候车时要站在安全范围内。一个重要的原因是，当高速列车通过时车体附近气体流速</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，压强</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（均选填“大“或“小“）使乘客受到一个“推”向列车的力。</a:t>
            </a:r>
          </a:p>
        </p:txBody>
      </p:sp>
      <p:sp>
        <p:nvSpPr>
          <p:cNvPr id="7" name="文本框 6"/>
          <p:cNvSpPr txBox="1"/>
          <p:nvPr/>
        </p:nvSpPr>
        <p:spPr>
          <a:xfrm flipH="1">
            <a:off x="1478918" y="2023662"/>
            <a:ext cx="4819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大</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pic>
        <p:nvPicPr>
          <p:cNvPr id="2" name="图片 -2147481784" descr="wps32"/>
          <p:cNvPicPr>
            <a:picLocks noChangeAspect="1"/>
          </p:cNvPicPr>
          <p:nvPr/>
        </p:nvPicPr>
        <p:blipFill>
          <a:blip r:embed="rId3"/>
          <a:stretch>
            <a:fillRect/>
          </a:stretch>
        </p:blipFill>
        <p:spPr>
          <a:xfrm>
            <a:off x="3351530" y="2943510"/>
            <a:ext cx="2630170" cy="1682459"/>
          </a:xfrm>
          <a:prstGeom prst="rect">
            <a:avLst/>
          </a:prstGeom>
          <a:noFill/>
          <a:ln w="9525">
            <a:noFill/>
          </a:ln>
        </p:spPr>
      </p:pic>
      <p:sp>
        <p:nvSpPr>
          <p:cNvPr id="9" name="文本框 8"/>
          <p:cNvSpPr txBox="1"/>
          <p:nvPr/>
        </p:nvSpPr>
        <p:spPr>
          <a:xfrm flipH="1">
            <a:off x="2869568" y="2023662"/>
            <a:ext cx="4819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小</a:t>
            </a:r>
          </a:p>
        </p:txBody>
      </p:sp>
    </p:spTree>
    <p:extLst>
      <p:ext uri="{BB962C8B-B14F-4D97-AF65-F5344CB8AC3E}">
        <p14:creationId xmlns:p14="http://schemas.microsoft.com/office/powerpoint/2010/main" val="428960087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3</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384683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sp>
        <p:nvSpPr>
          <p:cNvPr id="3" name="文本框 2"/>
          <p:cNvSpPr txBox="1"/>
          <p:nvPr/>
        </p:nvSpPr>
        <p:spPr>
          <a:xfrm>
            <a:off x="327028" y="1000691"/>
            <a:ext cx="8646795" cy="2868392"/>
          </a:xfrm>
          <a:prstGeom prst="rect">
            <a:avLst/>
          </a:prstGeom>
          <a:noFill/>
          <a:ln w="9525">
            <a:noFill/>
          </a:ln>
        </p:spPr>
        <p:txBody>
          <a:bodyPr wrap="square">
            <a:spAutoFit/>
          </a:bodyPr>
          <a:lstStyle/>
          <a:p>
            <a:pPr marL="0" indent="0" algn="l" eaLnBrk="1" fontAlgn="auto" latinLnBrk="0" hangingPunct="1">
              <a:lnSpc>
                <a:spcPct val="150000"/>
              </a:lnSpc>
            </a:pPr>
            <a:r>
              <a:rPr sz="2000">
                <a:solidFill>
                  <a:srgbClr val="1116CC"/>
                </a:solidFill>
                <a:latin typeface="微软雅黑" panose="020B0503020204020204" charset="-122"/>
                <a:ea typeface="微软雅黑" panose="020B0503020204020204" charset="-122"/>
                <a:cs typeface="微软雅黑" panose="020B0503020204020204" charset="-122"/>
                <a:sym typeface="+mn-ea"/>
              </a:rPr>
              <a:t>【点睛】流体流速越大，流体压强越小，掌握这个结论，我们一定要远离高速行驶的列车和汽车等。流体流速越大，流体压强越小。</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【解析】当高速列车通过时车体附近气体流速大，造成人和列车之间的空气流速大，压强小，人外侧的压强大，容易把人压向列车，容易出现交通事故，所以等候列车时站在安全性以内。</a:t>
            </a:r>
          </a:p>
          <a:p>
            <a:pPr marL="0" indent="0" algn="l" eaLnBrk="1" fontAlgn="auto" latinLnBrk="0" hangingPunct="1">
              <a:lnSpc>
                <a:spcPct val="150000"/>
              </a:lnSpc>
            </a:pPr>
            <a:r>
              <a:rPr sz="2000">
                <a:solidFill>
                  <a:srgbClr val="FF0000"/>
                </a:solidFill>
                <a:latin typeface="微软雅黑" panose="020B0503020204020204" charset="-122"/>
                <a:ea typeface="微软雅黑" panose="020B0503020204020204" charset="-122"/>
                <a:cs typeface="微软雅黑" panose="020B0503020204020204" charset="-122"/>
              </a:rPr>
              <a:t>故答案为：大；小。</a:t>
            </a:r>
          </a:p>
        </p:txBody>
      </p:sp>
      <p:pic>
        <p:nvPicPr>
          <p:cNvPr id="4" name="图片 -2147482569"/>
          <p:cNvPicPr>
            <a:picLocks noChangeAspect="1"/>
          </p:cNvPicPr>
          <p:nvPr/>
        </p:nvPicPr>
        <p:blipFill>
          <a:blip r:embed="rId2"/>
          <a:stretch>
            <a:fillRect/>
          </a:stretch>
        </p:blipFill>
        <p:spPr>
          <a:xfrm>
            <a:off x="1093473" y="208161"/>
            <a:ext cx="1550035" cy="625750"/>
          </a:xfrm>
          <a:prstGeom prst="rect">
            <a:avLst/>
          </a:prstGeom>
          <a:noFill/>
          <a:ln w="9525">
            <a:noFill/>
          </a:ln>
        </p:spPr>
      </p:pic>
    </p:spTree>
    <p:extLst>
      <p:ext uri="{BB962C8B-B14F-4D97-AF65-F5344CB8AC3E}">
        <p14:creationId xmlns:p14="http://schemas.microsoft.com/office/powerpoint/2010/main" val="272356431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189754"/>
            <a:ext cx="8735060"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1</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（2019·益阳）</a:t>
            </a:r>
            <a:r>
              <a:rPr sz="2000">
                <a:latin typeface="微软雅黑" panose="020B0503020204020204" charset="-122"/>
                <a:ea typeface="微软雅黑" panose="020B0503020204020204" charset="-122"/>
                <a:cs typeface="微软雅黑" panose="020B0503020204020204" charset="-122"/>
              </a:rPr>
              <a:t>家用小轿车每个车轮与地面的接触面积为0.01m2，车重1.2×104N．驾驶员及乘客共重3×103N．在水平地面上小轿车对地面的压强是（  ）。</a:t>
            </a:r>
          </a:p>
        </p:txBody>
      </p:sp>
      <p:sp>
        <p:nvSpPr>
          <p:cNvPr id="7" name="文本框 6"/>
          <p:cNvSpPr txBox="1"/>
          <p:nvPr/>
        </p:nvSpPr>
        <p:spPr>
          <a:xfrm>
            <a:off x="812803" y="2258557"/>
            <a:ext cx="38417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graphicFrame>
        <p:nvGraphicFramePr>
          <p:cNvPr id="9" name="表格 8"/>
          <p:cNvGraphicFramePr/>
          <p:nvPr/>
        </p:nvGraphicFramePr>
        <p:xfrm>
          <a:off x="422913" y="2824469"/>
          <a:ext cx="8387715" cy="337383"/>
        </p:xfrm>
        <a:graphic>
          <a:graphicData uri="http://schemas.openxmlformats.org/drawingml/2006/table">
            <a:tbl>
              <a:tblPr firstRow="1" bandRow="1">
                <a:tableStyleId>{5940675A-B579-460E-94D1-54222C63F5DA}</a:tableStyleId>
              </a:tblPr>
              <a:tblGrid>
                <a:gridCol w="2108835"/>
                <a:gridCol w="2085340"/>
                <a:gridCol w="2084705"/>
                <a:gridCol w="2108835"/>
              </a:tblGrid>
              <a:tr h="337383">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A．3.00×10</a:t>
                      </a:r>
                      <a:r>
                        <a:rPr lang="en-US" sz="2000" b="0" baseline="30000">
                          <a:latin typeface="微软雅黑" panose="020B0503020204020204" charset="-122"/>
                          <a:ea typeface="微软雅黑" panose="020B0503020204020204" charset="-122"/>
                          <a:cs typeface="微软雅黑" panose="020B0503020204020204" charset="-122"/>
                        </a:rPr>
                        <a:t>5</a:t>
                      </a:r>
                      <a:r>
                        <a:rPr lang="en-US" sz="2000" b="0">
                          <a:latin typeface="微软雅黑" panose="020B0503020204020204" charset="-122"/>
                          <a:ea typeface="微软雅黑" panose="020B0503020204020204" charset="-122"/>
                          <a:cs typeface="微软雅黑" panose="020B0503020204020204" charset="-122"/>
                        </a:rPr>
                        <a:t>Pa</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a:noFill/>
                    </a:lnR>
                    <a:lnT cap="flat">
                      <a:noFill/>
                    </a:lnT>
                    <a:lnB cap="flat">
                      <a:noFill/>
                    </a:lnB>
                    <a:lnTlToBr>
                      <a:noFill/>
                    </a:lnTlToBr>
                    <a:lnBlToTr>
                      <a:noFill/>
                    </a:lnBlToTr>
                    <a:noFill/>
                  </a:tcPr>
                </a:tc>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B．3.75×10</a:t>
                      </a:r>
                      <a:r>
                        <a:rPr lang="en-US" sz="2000" b="0" baseline="30000">
                          <a:latin typeface="微软雅黑" panose="020B0503020204020204" charset="-122"/>
                          <a:ea typeface="微软雅黑" panose="020B0503020204020204" charset="-122"/>
                          <a:cs typeface="微软雅黑" panose="020B0503020204020204" charset="-122"/>
                        </a:rPr>
                        <a:t>5</a:t>
                      </a:r>
                      <a:r>
                        <a:rPr lang="en-US" sz="2000" b="0">
                          <a:latin typeface="微软雅黑" panose="020B0503020204020204" charset="-122"/>
                          <a:ea typeface="微软雅黑" panose="020B0503020204020204" charset="-122"/>
                          <a:cs typeface="微软雅黑" panose="020B0503020204020204" charset="-122"/>
                        </a:rPr>
                        <a:t>Pa</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a:noFill/>
                    </a:lnR>
                    <a:lnT cap="flat">
                      <a:noFill/>
                    </a:lnT>
                    <a:lnB cap="flat">
                      <a:noFill/>
                    </a:lnB>
                    <a:lnTlToBr>
                      <a:noFill/>
                    </a:lnTlToBr>
                    <a:lnBlToTr>
                      <a:noFill/>
                    </a:lnBlToTr>
                    <a:noFill/>
                  </a:tcPr>
                </a:tc>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C．1.20×10</a:t>
                      </a:r>
                      <a:r>
                        <a:rPr lang="en-US" sz="2000" b="0" baseline="30000">
                          <a:latin typeface="微软雅黑" panose="020B0503020204020204" charset="-122"/>
                          <a:ea typeface="微软雅黑" panose="020B0503020204020204" charset="-122"/>
                          <a:cs typeface="微软雅黑" panose="020B0503020204020204" charset="-122"/>
                        </a:rPr>
                        <a:t>6</a:t>
                      </a:r>
                      <a:r>
                        <a:rPr lang="en-US" sz="2000" b="0">
                          <a:latin typeface="微软雅黑" panose="020B0503020204020204" charset="-122"/>
                          <a:ea typeface="微软雅黑" panose="020B0503020204020204" charset="-122"/>
                          <a:cs typeface="微软雅黑" panose="020B0503020204020204" charset="-122"/>
                        </a:rPr>
                        <a:t>Pa</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a:noFill/>
                    </a:lnR>
                    <a:lnT cap="flat">
                      <a:noFill/>
                    </a:lnT>
                    <a:lnB cap="flat">
                      <a:noFill/>
                    </a:lnB>
                    <a:lnTlToBr>
                      <a:noFill/>
                    </a:lnTlToBr>
                    <a:lnBlToTr>
                      <a:noFill/>
                    </a:lnBlToTr>
                    <a:noFill/>
                  </a:tcPr>
                </a:tc>
                <a:tc>
                  <a:txBody>
                    <a:bodyPr/>
                    <a:lstStyle/>
                    <a:p>
                      <a:pPr marL="0" indent="0" algn="l">
                        <a:buNone/>
                      </a:pPr>
                      <a:r>
                        <a:rPr lang="en-US" sz="2000" b="0">
                          <a:latin typeface="微软雅黑" panose="020B0503020204020204" charset="-122"/>
                          <a:ea typeface="微软雅黑" panose="020B0503020204020204" charset="-122"/>
                          <a:cs typeface="微软雅黑" panose="020B0503020204020204" charset="-122"/>
                        </a:rPr>
                        <a:t>D．1.50×10</a:t>
                      </a:r>
                      <a:r>
                        <a:rPr lang="en-US" sz="2000" b="0" baseline="30000">
                          <a:latin typeface="微软雅黑" panose="020B0503020204020204" charset="-122"/>
                          <a:ea typeface="微软雅黑" panose="020B0503020204020204" charset="-122"/>
                          <a:cs typeface="微软雅黑" panose="020B0503020204020204" charset="-122"/>
                        </a:rPr>
                        <a:t>6</a:t>
                      </a:r>
                      <a:r>
                        <a:rPr lang="en-US" sz="2000" b="0">
                          <a:latin typeface="微软雅黑" panose="020B0503020204020204" charset="-122"/>
                          <a:ea typeface="微软雅黑" panose="020B0503020204020204" charset="-122"/>
                          <a:cs typeface="微软雅黑" panose="020B0503020204020204" charset="-122"/>
                        </a:rPr>
                        <a:t>Pa</a:t>
                      </a:r>
                      <a:endParaRPr lang="en-US" altLang="en-US" sz="2000" b="0">
                        <a:latin typeface="微软雅黑" panose="020B0503020204020204" charset="-122"/>
                        <a:ea typeface="微软雅黑" panose="020B0503020204020204" charset="-122"/>
                        <a:cs typeface="微软雅黑" panose="020B0503020204020204" charset="-122"/>
                      </a:endParaRPr>
                    </a:p>
                  </a:txBody>
                  <a:tcPr marL="15875" marR="15875" marT="15914" marB="15914" anchor="ctr">
                    <a:lnL>
                      <a:noFill/>
                    </a:lnL>
                    <a:lnR cap="flat">
                      <a:noFill/>
                    </a:lnR>
                    <a:lnT cap="fla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396508107"/>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1"/>
            <a:ext cx="1550035" cy="625750"/>
          </a:xfrm>
          <a:prstGeom prst="rect">
            <a:avLst/>
          </a:prstGeom>
          <a:noFill/>
          <a:ln w="9525">
            <a:noFill/>
          </a:ln>
        </p:spPr>
      </p:pic>
      <p:sp>
        <p:nvSpPr>
          <p:cNvPr id="100" name="文本框 99"/>
          <p:cNvSpPr txBox="1"/>
          <p:nvPr/>
        </p:nvSpPr>
        <p:spPr>
          <a:xfrm>
            <a:off x="3016250" y="450056"/>
            <a:ext cx="150241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一、压强</a:t>
            </a:r>
          </a:p>
        </p:txBody>
      </p:sp>
      <p:sp>
        <p:nvSpPr>
          <p:cNvPr id="3" name="文本框 2"/>
          <p:cNvSpPr txBox="1"/>
          <p:nvPr/>
        </p:nvSpPr>
        <p:spPr>
          <a:xfrm>
            <a:off x="283848" y="979047"/>
            <a:ext cx="883475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3.压强的利用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（1）增大压强：当受力面积不变时，增大压力；当压力不变时，减小受力面积；压力增大的同时减小受力面积都可以增大压强。如图四：墙钉、斧头、安全锤都是增大压强的例子。</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2.减小压强：受力面积不变时，减小压力；压力不变时，增大受力面积；压力减小的同时增大受力面积都可以减小压强。如图五：铁轨、履带式推土机、大象的脚掌都是减小压强的例子。</a:t>
            </a:r>
          </a:p>
        </p:txBody>
      </p:sp>
    </p:spTree>
    <p:extLst>
      <p:ext uri="{BB962C8B-B14F-4D97-AF65-F5344CB8AC3E}">
        <p14:creationId xmlns:p14="http://schemas.microsoft.com/office/powerpoint/2010/main" val="601745643"/>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189754"/>
            <a:ext cx="8735060" cy="1480029"/>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2</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（2017•郴州）</a:t>
            </a:r>
            <a:r>
              <a:rPr sz="2000">
                <a:latin typeface="微软雅黑" panose="020B0503020204020204" charset="-122"/>
                <a:ea typeface="微软雅黑" panose="020B0503020204020204" charset="-122"/>
                <a:cs typeface="微软雅黑" panose="020B0503020204020204" charset="-122"/>
              </a:rPr>
              <a:t>如图所示，一茶杯放在水平桌面上，茶杯底面积为20cm2。杯中水深10cm，杯和水的总重力为3 N，则杯对水平桌面的压强为</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Pa；水对杯底的压力为</a:t>
            </a:r>
            <a:r>
              <a:rPr sz="2000" u="sng">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N。（g=10N/kg，茶杯杯壁厚度不计）</a:t>
            </a:r>
          </a:p>
        </p:txBody>
      </p:sp>
      <p:sp>
        <p:nvSpPr>
          <p:cNvPr id="7" name="文本框 6"/>
          <p:cNvSpPr txBox="1"/>
          <p:nvPr/>
        </p:nvSpPr>
        <p:spPr>
          <a:xfrm>
            <a:off x="7801610" y="1746117"/>
            <a:ext cx="77343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1500</a:t>
            </a:r>
          </a:p>
        </p:txBody>
      </p:sp>
      <p:pic>
        <p:nvPicPr>
          <p:cNvPr id="4" name="图片 -2147481884" descr="学科网(www.zxxk.com)--教育资源门户，提供试卷、教案、课件、论文、素材及各类教学资源下载，还有大量而丰富的教学相关资讯！"/>
          <p:cNvPicPr>
            <a:picLocks noChangeAspect="1"/>
          </p:cNvPicPr>
          <p:nvPr/>
        </p:nvPicPr>
        <p:blipFill>
          <a:blip r:embed="rId3"/>
          <a:stretch>
            <a:fillRect/>
          </a:stretch>
        </p:blipFill>
        <p:spPr>
          <a:xfrm>
            <a:off x="3300730" y="2950510"/>
            <a:ext cx="2225040" cy="1515041"/>
          </a:xfrm>
          <a:prstGeom prst="rect">
            <a:avLst/>
          </a:prstGeom>
          <a:noFill/>
          <a:ln w="9525">
            <a:noFill/>
          </a:ln>
        </p:spPr>
      </p:pic>
      <p:sp>
        <p:nvSpPr>
          <p:cNvPr id="9" name="文本框 8"/>
          <p:cNvSpPr txBox="1"/>
          <p:nvPr/>
        </p:nvSpPr>
        <p:spPr>
          <a:xfrm>
            <a:off x="2517778" y="2218453"/>
            <a:ext cx="41846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a:t>
            </a:r>
          </a:p>
        </p:txBody>
      </p:sp>
    </p:spTree>
    <p:extLst>
      <p:ext uri="{BB962C8B-B14F-4D97-AF65-F5344CB8AC3E}">
        <p14:creationId xmlns:p14="http://schemas.microsoft.com/office/powerpoint/2010/main" val="118933396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189753"/>
            <a:ext cx="8735060" cy="554454"/>
          </a:xfrm>
          <a:prstGeom prst="rect">
            <a:avLst/>
          </a:prstGeom>
          <a:noFill/>
          <a:ln w="9525">
            <a:noFill/>
          </a:ln>
        </p:spPr>
        <p:txBody>
          <a:bodyPr wrap="square">
            <a:spAutoFit/>
          </a:bodyPr>
          <a:lstStyle/>
          <a:p>
            <a:pPr marL="0" indent="0" algn="l" eaLnBrk="1" fontAlgn="auto" latinLnBrk="0" hangingPunct="1">
              <a:lnSpc>
                <a:spcPct val="150000"/>
              </a:lnSpc>
            </a:pPr>
            <a:r>
              <a:rPr lang="en-US" sz="2000">
                <a:latin typeface="微软雅黑" panose="020B0503020204020204" charset="-122"/>
                <a:ea typeface="微软雅黑" panose="020B0503020204020204" charset="-122"/>
                <a:cs typeface="微软雅黑" panose="020B0503020204020204" charset="-122"/>
              </a:rPr>
              <a:t>3</a:t>
            </a:r>
            <a:r>
              <a:rPr sz="2000">
                <a:latin typeface="微软雅黑" panose="020B0503020204020204" charset="-122"/>
                <a:ea typeface="微软雅黑" panose="020B0503020204020204" charset="-122"/>
                <a:cs typeface="微软雅黑" panose="020B0503020204020204" charset="-122"/>
              </a:rPr>
              <a:t>.</a:t>
            </a:r>
            <a:r>
              <a:rPr sz="2000" b="1">
                <a:latin typeface="微软雅黑" panose="020B0503020204020204" charset="-122"/>
                <a:ea typeface="微软雅黑" panose="020B0503020204020204" charset="-122"/>
                <a:cs typeface="微软雅黑" panose="020B0503020204020204" charset="-122"/>
              </a:rPr>
              <a:t>（2017•德州）</a:t>
            </a:r>
            <a:r>
              <a:rPr sz="2000">
                <a:latin typeface="微软雅黑" panose="020B0503020204020204" charset="-122"/>
                <a:ea typeface="微软雅黑" panose="020B0503020204020204" charset="-122"/>
                <a:cs typeface="微软雅黑" panose="020B0503020204020204" charset="-122"/>
              </a:rPr>
              <a:t>如图所示的四个实例中，属于增大压强的是（   ）。</a:t>
            </a:r>
          </a:p>
        </p:txBody>
      </p:sp>
      <p:sp>
        <p:nvSpPr>
          <p:cNvPr id="7" name="文本框 6"/>
          <p:cNvSpPr txBox="1"/>
          <p:nvPr/>
        </p:nvSpPr>
        <p:spPr>
          <a:xfrm>
            <a:off x="7334252" y="1376268"/>
            <a:ext cx="4629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pic>
        <p:nvPicPr>
          <p:cNvPr id="4" name="图片 -2147481757"/>
          <p:cNvPicPr>
            <a:picLocks noChangeAspect="1"/>
          </p:cNvPicPr>
          <p:nvPr/>
        </p:nvPicPr>
        <p:blipFill>
          <a:blip r:embed="rId3"/>
          <a:stretch>
            <a:fillRect/>
          </a:stretch>
        </p:blipFill>
        <p:spPr>
          <a:xfrm>
            <a:off x="327025" y="2117238"/>
            <a:ext cx="8105140" cy="1453930"/>
          </a:xfrm>
          <a:prstGeom prst="rect">
            <a:avLst/>
          </a:prstGeom>
          <a:noFill/>
          <a:ln w="9525">
            <a:noFill/>
          </a:ln>
        </p:spPr>
      </p:pic>
    </p:spTree>
    <p:extLst>
      <p:ext uri="{BB962C8B-B14F-4D97-AF65-F5344CB8AC3E}">
        <p14:creationId xmlns:p14="http://schemas.microsoft.com/office/powerpoint/2010/main" val="343312780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考点一：压强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1"/>
            <a:ext cx="8735060" cy="3840438"/>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4</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（2018·临沂）</a:t>
            </a:r>
            <a:r>
              <a:rPr sz="1800">
                <a:latin typeface="微软雅黑" panose="020B0503020204020204" charset="-122"/>
                <a:ea typeface="微软雅黑" panose="020B0503020204020204" charset="-122"/>
                <a:cs typeface="微软雅黑" panose="020B0503020204020204" charset="-122"/>
              </a:rPr>
              <a:t>2017年12月24日，我国自主研发的全球最大水陆两栖飞机AG600首飞成功，可为“海上丝绸之路”航行安全提供最快速有效的支援与安全保障。它的最大飞行速度为560km/h，最大航程为4500km，巡航速度（经济、节油的飞行速度）为500km/h。某次起飞前，飞机静止在水平跑道上，总质量为51t，轮胎与跑道的总接触面积为0.6m2（ρ水=1.0×103kg/m3，g=10N/kg）。求：</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（1）飞机静止在跑道上时对跑道的压强是多少？</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（2）起飞后，飞机在空中直线飞行1400km，所需要的最短时间是多少？</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（3）飞机到达目的地降落后，漂浮在水面上，排开水的质量为46t，此时飞机受到的重力是多少？舱底某处距水面1.5m，水对该处产生的压强是多少？</a:t>
            </a:r>
          </a:p>
        </p:txBody>
      </p:sp>
      <p:sp>
        <p:nvSpPr>
          <p:cNvPr id="7" name="文本框 6"/>
          <p:cNvSpPr txBox="1"/>
          <p:nvPr/>
        </p:nvSpPr>
        <p:spPr>
          <a:xfrm>
            <a:off x="5335270" y="3175857"/>
            <a:ext cx="133985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8.5×10</a:t>
            </a:r>
            <a:r>
              <a:rPr kumimoji="0" lang="en-US"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a:t>
            </a: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Pa</a:t>
            </a:r>
          </a:p>
        </p:txBody>
      </p:sp>
      <p:pic>
        <p:nvPicPr>
          <p:cNvPr id="4" name="图片 -2147481859" descr="wps1"/>
          <p:cNvPicPr>
            <a:picLocks noChangeAspect="1"/>
          </p:cNvPicPr>
          <p:nvPr/>
        </p:nvPicPr>
        <p:blipFill>
          <a:blip r:embed="rId3"/>
          <a:stretch>
            <a:fillRect/>
          </a:stretch>
        </p:blipFill>
        <p:spPr>
          <a:xfrm>
            <a:off x="7205345" y="2853435"/>
            <a:ext cx="1466850" cy="506075"/>
          </a:xfrm>
          <a:prstGeom prst="rect">
            <a:avLst/>
          </a:prstGeom>
          <a:noFill/>
          <a:ln w="9525">
            <a:noFill/>
          </a:ln>
        </p:spPr>
      </p:pic>
      <p:sp>
        <p:nvSpPr>
          <p:cNvPr id="9" name="文本框 8"/>
          <p:cNvSpPr txBox="1"/>
          <p:nvPr/>
        </p:nvSpPr>
        <p:spPr>
          <a:xfrm>
            <a:off x="7799073" y="3543795"/>
            <a:ext cx="6064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2.5h</a:t>
            </a:r>
          </a:p>
        </p:txBody>
      </p:sp>
      <p:sp>
        <p:nvSpPr>
          <p:cNvPr id="10" name="文本框 9"/>
          <p:cNvSpPr txBox="1"/>
          <p:nvPr/>
        </p:nvSpPr>
        <p:spPr>
          <a:xfrm>
            <a:off x="327028" y="4700446"/>
            <a:ext cx="1317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4.6×10</a:t>
            </a:r>
            <a:r>
              <a:rPr kumimoji="0" lang="en-US"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a:t>
            </a: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N</a:t>
            </a:r>
          </a:p>
        </p:txBody>
      </p:sp>
      <p:sp>
        <p:nvSpPr>
          <p:cNvPr id="11" name="文本框 10"/>
          <p:cNvSpPr txBox="1"/>
          <p:nvPr/>
        </p:nvSpPr>
        <p:spPr>
          <a:xfrm>
            <a:off x="5357496" y="4700446"/>
            <a:ext cx="1317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1.5×10</a:t>
            </a:r>
            <a:r>
              <a:rPr kumimoji="0" lang="en-US"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4</a:t>
            </a:r>
            <a:r>
              <a:rPr kumimoji="0" lang="en-US" sz="1800" b="0" i="0" u="none" strike="noStrike" cap="none" spc="0" normalizeH="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Pa</a:t>
            </a:r>
          </a:p>
        </p:txBody>
      </p:sp>
    </p:spTree>
    <p:extLst>
      <p:ext uri="{BB962C8B-B14F-4D97-AF65-F5344CB8AC3E}">
        <p14:creationId xmlns:p14="http://schemas.microsoft.com/office/powerpoint/2010/main" val="118620643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heckerboard(across)">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000"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000" fill="hold">
                                          <p:stCondLst>
                                            <p:cond delay="0"/>
                                          </p:stCondLst>
                                        </p:cTn>
                                        <p:tgtEl>
                                          <p:spTgt spid="11"/>
                                        </p:tgtEl>
                                        <p:attrNameLst>
                                          <p:attrName>style.visibility</p:attrName>
                                        </p:attrNameLst>
                                      </p:cBhvr>
                                      <p:to>
                                        <p:strVal val="visible"/>
                                      </p:to>
                                    </p:set>
                                    <p:animEffect transition="in" filter="checkerboard(across)">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p:bldP spid="9" grpId="0" bldLvl="0" animBg="1"/>
      <p:bldP spid="10" grpId="0" bldLvl="0" animBg="1"/>
      <p:bldP spid="11"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（2017•乌鲁木齐）</a:t>
            </a:r>
            <a:r>
              <a:rPr sz="1800">
                <a:latin typeface="微软雅黑" panose="020B0503020204020204" charset="-122"/>
                <a:ea typeface="微软雅黑" panose="020B0503020204020204" charset="-122"/>
                <a:cs typeface="微软雅黑" panose="020B0503020204020204" charset="-122"/>
              </a:rPr>
              <a:t>我国自主建造的世界上压力最大的8万吨多向模锻压机锻造大型工件时，对工件的压力为8×108N，与工件的接触面积为4m2，则工件承受的压强相当于（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A．2km高水柱产生的压强；B．4km高水柱产生的压强；</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C．8km高水柱产生的压强；D．20km高水柱产生的压强</a:t>
            </a:r>
          </a:p>
        </p:txBody>
      </p:sp>
      <p:sp>
        <p:nvSpPr>
          <p:cNvPr id="9" name="文本框 8"/>
          <p:cNvSpPr txBox="1"/>
          <p:nvPr/>
        </p:nvSpPr>
        <p:spPr>
          <a:xfrm>
            <a:off x="976633" y="1947273"/>
            <a:ext cx="4629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D</a:t>
            </a:r>
          </a:p>
        </p:txBody>
      </p:sp>
    </p:spTree>
    <p:extLst>
      <p:ext uri="{BB962C8B-B14F-4D97-AF65-F5344CB8AC3E}">
        <p14:creationId xmlns:p14="http://schemas.microsoft.com/office/powerpoint/2010/main" val="676662188"/>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134125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（2017•杭州）</a:t>
            </a:r>
            <a:r>
              <a:rPr sz="1800">
                <a:latin typeface="微软雅黑" panose="020B0503020204020204" charset="-122"/>
                <a:ea typeface="微软雅黑" panose="020B0503020204020204" charset="-122"/>
                <a:cs typeface="微软雅黑" panose="020B0503020204020204" charset="-122"/>
              </a:rPr>
              <a:t>如图，甲、乙、丙是三个质量和底面积均相同的容器，若容器中都装入等量的水（水不溢出），三个容器底部都受到水的压强（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A．甲最大    B．乙最大    C．丙最大   D．一样大</a:t>
            </a:r>
          </a:p>
        </p:txBody>
      </p:sp>
      <p:sp>
        <p:nvSpPr>
          <p:cNvPr id="9" name="文本框 8"/>
          <p:cNvSpPr txBox="1"/>
          <p:nvPr/>
        </p:nvSpPr>
        <p:spPr>
          <a:xfrm>
            <a:off x="6487798" y="1557055"/>
            <a:ext cx="46291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a:t>
            </a:r>
          </a:p>
        </p:txBody>
      </p:sp>
      <p:pic>
        <p:nvPicPr>
          <p:cNvPr id="4" name="图片 -2147481818" descr="说明: 学科网(www.zxxk.com)--教育资源门户，提供试卷、教案、课件、论文、素材及各类教学资源下载，还有大量而丰富的教学相关资讯！"/>
          <p:cNvPicPr>
            <a:picLocks noChangeAspect="1"/>
          </p:cNvPicPr>
          <p:nvPr/>
        </p:nvPicPr>
        <p:blipFill>
          <a:blip r:embed="rId3"/>
          <a:srcRect r="687" b="1482"/>
          <a:stretch>
            <a:fillRect/>
          </a:stretch>
        </p:blipFill>
        <p:spPr>
          <a:xfrm>
            <a:off x="2498725" y="2594031"/>
            <a:ext cx="3548380" cy="1637263"/>
          </a:xfrm>
          <a:prstGeom prst="rect">
            <a:avLst/>
          </a:prstGeom>
          <a:noFill/>
          <a:ln w="9525">
            <a:noFill/>
          </a:ln>
        </p:spPr>
      </p:pic>
    </p:spTree>
    <p:extLst>
      <p:ext uri="{BB962C8B-B14F-4D97-AF65-F5344CB8AC3E}">
        <p14:creationId xmlns:p14="http://schemas.microsoft.com/office/powerpoint/2010/main" val="371872269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考点二：液体压强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342348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（2017•云南）</a:t>
            </a:r>
            <a:r>
              <a:rPr sz="1800">
                <a:latin typeface="微软雅黑" panose="020B0503020204020204" charset="-122"/>
                <a:ea typeface="微软雅黑" panose="020B0503020204020204" charset="-122"/>
                <a:cs typeface="微软雅黑" panose="020B0503020204020204" charset="-122"/>
              </a:rPr>
              <a:t>目前，世界上能够制造潜水深度6000米潜水器的国家仅有中国、美国、日本、法国和俄罗斯，我国研制的“蛟龙号”潜水器曾经载人深潜7062米，创造了世界同类作业型潜水器最大下潜深度记录，取ρ海水=1.0×10</a:t>
            </a:r>
            <a:r>
              <a:rPr sz="1800" baseline="300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kg/m</a:t>
            </a:r>
            <a:r>
              <a:rPr sz="1800" baseline="300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，求：</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（1）在7000m的深度，潜水器受到的海水压强为多少，合多少个标准大气压；</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（2）若“蛟龙号”上有一个50cm</a:t>
            </a:r>
            <a:r>
              <a:rPr sz="1800" baseline="300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的观察窗，在7000m深度时观察窗受到的海水压力为多大；</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（3）若“蛟龙号”从7000m深度上浮至水面用时6小时56分40秒，它上浮的平均速度。</a:t>
            </a:r>
          </a:p>
        </p:txBody>
      </p:sp>
      <p:sp>
        <p:nvSpPr>
          <p:cNvPr id="9" name="文本框 8"/>
          <p:cNvSpPr txBox="1"/>
          <p:nvPr/>
        </p:nvSpPr>
        <p:spPr>
          <a:xfrm>
            <a:off x="421008" y="4424174"/>
            <a:ext cx="60280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1</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7×10</a:t>
            </a:r>
            <a:r>
              <a:rPr kumimoji="0" lang="en-US"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7</a:t>
            </a:r>
            <a:r>
              <a:rPr kumimoji="0" 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Pa,700</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2</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）3.5×10</a:t>
            </a:r>
            <a:r>
              <a:rPr kumimoji="0" lang="zh-CN" altLang="en-US" sz="1800" b="0" i="0" baseline="3000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5</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N（</a:t>
            </a: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3</a:t>
            </a: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）0.28m/s。</a:t>
            </a:r>
          </a:p>
        </p:txBody>
      </p:sp>
    </p:spTree>
    <p:extLst>
      <p:ext uri="{BB962C8B-B14F-4D97-AF65-F5344CB8AC3E}">
        <p14:creationId xmlns:p14="http://schemas.microsoft.com/office/powerpoint/2010/main" val="369517885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1"/>
            <a:ext cx="8735060" cy="924302"/>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（2019·海南）</a:t>
            </a:r>
            <a:r>
              <a:rPr sz="1800">
                <a:latin typeface="微软雅黑" panose="020B0503020204020204" charset="-122"/>
                <a:ea typeface="微软雅黑" panose="020B0503020204020204" charset="-122"/>
                <a:cs typeface="微软雅黑" panose="020B0503020204020204" charset="-122"/>
              </a:rPr>
              <a:t>用钢笔吸墨水是利用_______把墨水吸进橡皮管；用手拍打衣服使灰尘与衣服分离，是利用灰尘具有_______。</a:t>
            </a:r>
          </a:p>
        </p:txBody>
      </p:sp>
      <p:sp>
        <p:nvSpPr>
          <p:cNvPr id="9" name="文本框 8"/>
          <p:cNvSpPr txBox="1"/>
          <p:nvPr/>
        </p:nvSpPr>
        <p:spPr>
          <a:xfrm>
            <a:off x="4130040" y="1071351"/>
            <a:ext cx="88392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大气压</a:t>
            </a:r>
          </a:p>
        </p:txBody>
      </p:sp>
      <p:sp>
        <p:nvSpPr>
          <p:cNvPr id="4" name="文本框 3"/>
          <p:cNvSpPr txBox="1"/>
          <p:nvPr/>
        </p:nvSpPr>
        <p:spPr>
          <a:xfrm>
            <a:off x="3597275" y="1439289"/>
            <a:ext cx="883920"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惯性</a:t>
            </a:r>
          </a:p>
        </p:txBody>
      </p:sp>
    </p:spTree>
    <p:extLst>
      <p:ext uri="{BB962C8B-B14F-4D97-AF65-F5344CB8AC3E}">
        <p14:creationId xmlns:p14="http://schemas.microsoft.com/office/powerpoint/2010/main" val="10951438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4"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1"/>
            <a:ext cx="8735060" cy="3000821"/>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（2019·白银市靖远县中考二模）</a:t>
            </a:r>
            <a:r>
              <a:rPr sz="1800">
                <a:latin typeface="微软雅黑" panose="020B0503020204020204" charset="-122"/>
                <a:ea typeface="微软雅黑" panose="020B0503020204020204" charset="-122"/>
                <a:cs typeface="微软雅黑" panose="020B0503020204020204" charset="-122"/>
              </a:rPr>
              <a:t>在“地震”灾难救援工作中，医务人员工作时所采取的许多措施和用到的器材中，包含着许多物理知识。下列说法正确的是（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A．医用注射器的针头很尖，是为了减小压强；</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B．用注射器往人体内注射药液时利用了大气压强；</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C．喷洒消毒液后，过一会儿病房里闻到消毒液的气味，这是扩散现象；</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D．夹取消毒棉擦伤口的镊子是省力杠杆</a:t>
            </a:r>
          </a:p>
        </p:txBody>
      </p:sp>
      <p:sp>
        <p:nvSpPr>
          <p:cNvPr id="4" name="文本框 3"/>
          <p:cNvSpPr txBox="1"/>
          <p:nvPr/>
        </p:nvSpPr>
        <p:spPr>
          <a:xfrm>
            <a:off x="8163563" y="1550689"/>
            <a:ext cx="428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191855172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0" y="435415"/>
            <a:ext cx="2592070"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考点三：大气压强</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2173893"/>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（2018•烟台）</a:t>
            </a:r>
            <a:r>
              <a:rPr sz="1800">
                <a:latin typeface="微软雅黑" panose="020B0503020204020204" charset="-122"/>
                <a:ea typeface="微软雅黑" panose="020B0503020204020204" charset="-122"/>
                <a:cs typeface="微软雅黑" panose="020B0503020204020204" charset="-122"/>
              </a:rPr>
              <a:t>如图是小明为家里的盆景设计了一个自动供水装置，他用一个塑料瓶装满水后倒放在盆景中，瓶口刚刚被水浸没，这样盆景中的水位可以保持一定的高度。塑料瓶中的水不会立刻全部流掉的原因是（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A．受浮力的作用；B．外界大气压的作；</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C．盆景盘支持力的作用；D．瓶口太小，水不易流出</a:t>
            </a:r>
          </a:p>
        </p:txBody>
      </p:sp>
      <p:sp>
        <p:nvSpPr>
          <p:cNvPr id="4" name="文本框 3"/>
          <p:cNvSpPr txBox="1"/>
          <p:nvPr/>
        </p:nvSpPr>
        <p:spPr>
          <a:xfrm>
            <a:off x="5300348" y="1974009"/>
            <a:ext cx="428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255027249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3" y="435415"/>
            <a:ext cx="40811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1</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（2017•福建）</a:t>
            </a:r>
            <a:r>
              <a:rPr sz="1800">
                <a:latin typeface="微软雅黑" panose="020B0503020204020204" charset="-122"/>
                <a:ea typeface="微软雅黑" panose="020B0503020204020204" charset="-122"/>
                <a:cs typeface="微软雅黑" panose="020B0503020204020204" charset="-122"/>
              </a:rPr>
              <a:t>我国完成了速度超过400km/h的高铁交会试验，两列高速运行的列车交会过程中，产生“强吸力”的原因是两车之间的空气（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A．流速大，压强大   B．流速小，压强小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C．流速大，压强小   D．流速小，压强大。</a:t>
            </a:r>
          </a:p>
        </p:txBody>
      </p:sp>
      <p:sp>
        <p:nvSpPr>
          <p:cNvPr id="4" name="文本框 3"/>
          <p:cNvSpPr txBox="1"/>
          <p:nvPr/>
        </p:nvSpPr>
        <p:spPr>
          <a:xfrm>
            <a:off x="6256023" y="1506129"/>
            <a:ext cx="428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C</a:t>
            </a:r>
          </a:p>
        </p:txBody>
      </p:sp>
    </p:spTree>
    <p:extLst>
      <p:ext uri="{BB962C8B-B14F-4D97-AF65-F5344CB8AC3E}">
        <p14:creationId xmlns:p14="http://schemas.microsoft.com/office/powerpoint/2010/main" val="240906014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1"/>
            <a:ext cx="1550035" cy="625750"/>
          </a:xfrm>
          <a:prstGeom prst="rect">
            <a:avLst/>
          </a:prstGeom>
          <a:noFill/>
          <a:ln w="9525">
            <a:noFill/>
          </a:ln>
        </p:spPr>
      </p:pic>
      <p:sp>
        <p:nvSpPr>
          <p:cNvPr id="100" name="文本框 99"/>
          <p:cNvSpPr txBox="1"/>
          <p:nvPr/>
        </p:nvSpPr>
        <p:spPr>
          <a:xfrm>
            <a:off x="3016253" y="450056"/>
            <a:ext cx="216852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二、液体压强</a:t>
            </a:r>
          </a:p>
        </p:txBody>
      </p:sp>
      <p:sp>
        <p:nvSpPr>
          <p:cNvPr id="3" name="文本框 2"/>
          <p:cNvSpPr txBox="1"/>
          <p:nvPr/>
        </p:nvSpPr>
        <p:spPr>
          <a:xfrm>
            <a:off x="283848" y="979047"/>
            <a:ext cx="883475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1.液体压强产生的原因：液体受重力作用且具有流动性。</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2.液体压强的测量：使用压强计。</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3.液体压强的规律：</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（1）液体对容器</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底</a:t>
            </a:r>
            <a:r>
              <a:rPr lang="zh-CN" sz="1800" b="0">
                <a:latin typeface="微软雅黑" panose="020B0503020204020204" charset="-122"/>
                <a:ea typeface="微软雅黑" panose="020B0503020204020204" charset="-122"/>
                <a:cs typeface="微软雅黑" panose="020B0503020204020204" charset="-122"/>
              </a:rPr>
              <a:t>和</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侧壁</a:t>
            </a:r>
            <a:r>
              <a:rPr lang="zh-CN" sz="1800" b="0">
                <a:latin typeface="微软雅黑" panose="020B0503020204020204" charset="-122"/>
                <a:ea typeface="微软雅黑" panose="020B0503020204020204" charset="-122"/>
                <a:cs typeface="微软雅黑" panose="020B0503020204020204" charset="-122"/>
              </a:rPr>
              <a:t>都有压强，液体内部向各个方向都有压强；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（2）在同一深度，液体向各个方向的压强都</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相等</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（3）液体的压强随深度的增加而</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增大</a:t>
            </a:r>
            <a:r>
              <a:rPr lang="zh-CN" sz="1800"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（4）相同高度，不同液体的压强与液体的</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密度</a:t>
            </a:r>
            <a:r>
              <a:rPr lang="zh-CN" sz="1800" b="0">
                <a:latin typeface="微软雅黑" panose="020B0503020204020204" charset="-122"/>
                <a:ea typeface="微软雅黑" panose="020B0503020204020204" charset="-122"/>
                <a:cs typeface="微软雅黑" panose="020B0503020204020204" charset="-122"/>
              </a:rPr>
              <a:t>有关。</a:t>
            </a:r>
          </a:p>
        </p:txBody>
      </p:sp>
    </p:spTree>
    <p:extLst>
      <p:ext uri="{BB962C8B-B14F-4D97-AF65-F5344CB8AC3E}">
        <p14:creationId xmlns:p14="http://schemas.microsoft.com/office/powerpoint/2010/main" val="350025183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3" y="435415"/>
            <a:ext cx="40811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2590847"/>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2</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（2019·武威）</a:t>
            </a:r>
            <a:r>
              <a:rPr sz="1800">
                <a:latin typeface="微软雅黑" panose="020B0503020204020204" charset="-122"/>
                <a:ea typeface="微软雅黑" panose="020B0503020204020204" charset="-122"/>
                <a:cs typeface="微软雅黑" panose="020B0503020204020204" charset="-122"/>
              </a:rPr>
              <a:t>生活处处有物理，留心观察皆学问。下列生活中的现象及其解释正确的是（  ）。</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A.啄木鸟的嘴很尖细，可以减小压强，从而凿开树干，捉到躲藏在深处的虫子；</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B.打开高速行驶的大巴车车窗时，窗帘往外飘，是因为车外空气流速大，压强小；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C.水坝修建为上窄下宽是因为液体压强随深度增加而减小；</a:t>
            </a:r>
          </a:p>
          <a:p>
            <a:pPr marL="0" indent="0" algn="l" eaLnBrk="1" fontAlgn="auto" latinLnBrk="0" hangingPunct="1">
              <a:lnSpc>
                <a:spcPct val="150000"/>
              </a:lnSpc>
            </a:pPr>
            <a:r>
              <a:rPr sz="1800">
                <a:latin typeface="微软雅黑" panose="020B0503020204020204" charset="-122"/>
                <a:ea typeface="微软雅黑" panose="020B0503020204020204" charset="-122"/>
                <a:cs typeface="微软雅黑" panose="020B0503020204020204" charset="-122"/>
              </a:rPr>
              <a:t>D.珠穆朗玛峰顶的大气压强比兰州市地面的大气压强大</a:t>
            </a:r>
          </a:p>
        </p:txBody>
      </p:sp>
      <p:sp>
        <p:nvSpPr>
          <p:cNvPr id="4" name="文本框 3"/>
          <p:cNvSpPr txBox="1"/>
          <p:nvPr/>
        </p:nvSpPr>
        <p:spPr>
          <a:xfrm>
            <a:off x="1200788" y="1539231"/>
            <a:ext cx="42862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B</a:t>
            </a:r>
          </a:p>
        </p:txBody>
      </p:sp>
    </p:spTree>
    <p:extLst>
      <p:ext uri="{BB962C8B-B14F-4D97-AF65-F5344CB8AC3E}">
        <p14:creationId xmlns:p14="http://schemas.microsoft.com/office/powerpoint/2010/main" val="166483734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4"/>
            <a:ext cx="809896" cy="585009"/>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sz="3200" b="0" i="0" u="none" strike="noStrike" kern="0" cap="none" spc="0" normalizeH="0" baseline="0" noProof="0" dirty="0" smtClean="0">
                <a:ln>
                  <a:noFill/>
                </a:ln>
                <a:solidFill>
                  <a:srgbClr val="FFFFFF"/>
                </a:solidFill>
                <a:effectLst/>
                <a:uLnTx/>
                <a:uFillTx/>
                <a:latin typeface="Helvetica"/>
                <a:ea typeface="方正舒体" panose="02010601030101010101" pitchFamily="2" charset="-122"/>
                <a:sym typeface="微软雅黑" panose="020B0503020204020204" charset="-122"/>
              </a:rPr>
              <a:t>4</a:t>
            </a:r>
            <a:endParaRPr kumimoji="0" lang="en-US" sz="3200" b="0" i="0" u="none" strike="noStrike" kern="0" cap="none" spc="0" normalizeH="0" baseline="0" noProof="0" dirty="0">
              <a:ln>
                <a:noFill/>
              </a:ln>
              <a:solidFill>
                <a:srgbClr val="FFFFFF"/>
              </a:solidFill>
              <a:effectLst/>
              <a:uLnTx/>
              <a:uFillTx/>
              <a:latin typeface="Helvetica"/>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sp>
        <p:nvSpPr>
          <p:cNvPr id="100" name="文本框 99"/>
          <p:cNvSpPr txBox="1"/>
          <p:nvPr/>
        </p:nvSpPr>
        <p:spPr>
          <a:xfrm>
            <a:off x="2743203" y="435415"/>
            <a:ext cx="4081145" cy="399767"/>
          </a:xfrm>
          <a:prstGeom prst="rect">
            <a:avLst/>
          </a:prstGeom>
          <a:noFill/>
          <a:ln w="9525">
            <a:noFill/>
          </a:ln>
        </p:spPr>
        <p:txBody>
          <a:bodyPr wrap="square">
            <a:spAutoFit/>
          </a:bodyPr>
          <a:lstStyle/>
          <a:p>
            <a:pPr marL="0" indent="0" algn="l"/>
            <a:r>
              <a:rPr lang="zh-CN" sz="2000">
                <a:solidFill>
                  <a:srgbClr val="0000FF"/>
                </a:solidFill>
                <a:latin typeface="微软雅黑" panose="020B0503020204020204" charset="-122"/>
                <a:ea typeface="微软雅黑" panose="020B0503020204020204" charset="-122"/>
              </a:rPr>
              <a:t>考点四：流体压强与流速关系</a:t>
            </a:r>
          </a:p>
        </p:txBody>
      </p:sp>
      <p:pic>
        <p:nvPicPr>
          <p:cNvPr id="2" name="图片 -2147482617"/>
          <p:cNvPicPr>
            <a:picLocks noChangeAspect="1"/>
          </p:cNvPicPr>
          <p:nvPr/>
        </p:nvPicPr>
        <p:blipFill>
          <a:blip r:embed="rId2"/>
          <a:stretch>
            <a:fillRect/>
          </a:stretch>
        </p:blipFill>
        <p:spPr>
          <a:xfrm>
            <a:off x="1093470" y="184607"/>
            <a:ext cx="1607820" cy="649303"/>
          </a:xfrm>
          <a:prstGeom prst="rect">
            <a:avLst/>
          </a:prstGeom>
          <a:noFill/>
          <a:ln w="9525">
            <a:noFill/>
          </a:ln>
        </p:spPr>
      </p:pic>
      <p:sp>
        <p:nvSpPr>
          <p:cNvPr id="3" name="文本框 2"/>
          <p:cNvSpPr txBox="1"/>
          <p:nvPr/>
        </p:nvSpPr>
        <p:spPr>
          <a:xfrm>
            <a:off x="283845" y="1000692"/>
            <a:ext cx="8735060" cy="1757575"/>
          </a:xfrm>
          <a:prstGeom prst="rect">
            <a:avLst/>
          </a:prstGeom>
          <a:noFill/>
          <a:ln w="9525">
            <a:noFill/>
          </a:ln>
        </p:spPr>
        <p:txBody>
          <a:bodyPr wrap="square">
            <a:spAutoFit/>
          </a:bodyPr>
          <a:lstStyle/>
          <a:p>
            <a:pPr marL="0" indent="0" algn="l" eaLnBrk="1" fontAlgn="auto" latinLnBrk="0" hangingPunct="1">
              <a:lnSpc>
                <a:spcPct val="150000"/>
              </a:lnSpc>
            </a:pPr>
            <a:r>
              <a:rPr lang="en-US" sz="1800">
                <a:latin typeface="微软雅黑" panose="020B0503020204020204" charset="-122"/>
                <a:ea typeface="微软雅黑" panose="020B0503020204020204" charset="-122"/>
                <a:cs typeface="微软雅黑" panose="020B0503020204020204" charset="-122"/>
              </a:rPr>
              <a:t>3</a:t>
            </a:r>
            <a:r>
              <a:rPr sz="1800">
                <a:latin typeface="微软雅黑" panose="020B0503020204020204" charset="-122"/>
                <a:ea typeface="微软雅黑" panose="020B0503020204020204" charset="-122"/>
                <a:cs typeface="微软雅黑" panose="020B0503020204020204" charset="-122"/>
              </a:rPr>
              <a:t>.</a:t>
            </a:r>
            <a:r>
              <a:rPr sz="1800" b="1">
                <a:latin typeface="微软雅黑" panose="020B0503020204020204" charset="-122"/>
                <a:ea typeface="微软雅黑" panose="020B0503020204020204" charset="-122"/>
                <a:cs typeface="微软雅黑" panose="020B0503020204020204" charset="-122"/>
              </a:rPr>
              <a:t>（2017·贵港）</a:t>
            </a:r>
            <a:r>
              <a:rPr sz="1800">
                <a:latin typeface="微软雅黑" panose="020B0503020204020204" charset="-122"/>
                <a:ea typeface="微软雅黑" panose="020B0503020204020204" charset="-122"/>
                <a:cs typeface="微软雅黑" panose="020B0503020204020204" charset="-122"/>
              </a:rPr>
              <a:t>2017年5月5日，中国自己的大飞机C919首飞成功，举国欢庆．世界上多了一款属于中国的完全按照世界先进标准研制的大型客机．飞机的机翼通常都做成上表面</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，下表面平直的形状。当飞机在空中飞行时，流过机翼上方的空气速度比流过机翼下方的空气速度</a:t>
            </a:r>
            <a:r>
              <a:rPr sz="1800" u="sng">
                <a:latin typeface="微软雅黑" panose="020B0503020204020204" charset="-122"/>
                <a:ea typeface="微软雅黑" panose="020B0503020204020204" charset="-122"/>
                <a:cs typeface="微软雅黑" panose="020B0503020204020204" charset="-122"/>
              </a:rPr>
              <a:t>　     　</a:t>
            </a:r>
            <a:r>
              <a:rPr sz="1800">
                <a:latin typeface="微软雅黑" panose="020B0503020204020204" charset="-122"/>
                <a:ea typeface="微软雅黑" panose="020B0503020204020204" charset="-122"/>
                <a:cs typeface="微软雅黑" panose="020B0503020204020204" charset="-122"/>
              </a:rPr>
              <a:t>。</a:t>
            </a:r>
          </a:p>
        </p:txBody>
      </p:sp>
      <p:sp>
        <p:nvSpPr>
          <p:cNvPr id="4" name="文本框 3"/>
          <p:cNvSpPr txBox="1"/>
          <p:nvPr/>
        </p:nvSpPr>
        <p:spPr>
          <a:xfrm>
            <a:off x="1477648" y="1917354"/>
            <a:ext cx="126555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呈弧形凸起</a:t>
            </a:r>
          </a:p>
        </p:txBody>
      </p:sp>
      <p:sp>
        <p:nvSpPr>
          <p:cNvPr id="7" name="文本框 6"/>
          <p:cNvSpPr txBox="1"/>
          <p:nvPr/>
        </p:nvSpPr>
        <p:spPr>
          <a:xfrm>
            <a:off x="4404998" y="2312029"/>
            <a:ext cx="493395" cy="3679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Arial" panose="020B0604020202020204"/>
                <a:sym typeface="Arial" panose="020B0604020202020204"/>
              </a:rPr>
              <a:t>大</a:t>
            </a:r>
          </a:p>
        </p:txBody>
      </p:sp>
    </p:spTree>
    <p:extLst>
      <p:ext uri="{BB962C8B-B14F-4D97-AF65-F5344CB8AC3E}">
        <p14:creationId xmlns:p14="http://schemas.microsoft.com/office/powerpoint/2010/main" val="1465111054"/>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000"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1"/>
            <a:ext cx="1550035" cy="625750"/>
          </a:xfrm>
          <a:prstGeom prst="rect">
            <a:avLst/>
          </a:prstGeom>
          <a:noFill/>
          <a:ln w="9525">
            <a:noFill/>
          </a:ln>
        </p:spPr>
      </p:pic>
      <p:sp>
        <p:nvSpPr>
          <p:cNvPr id="100" name="文本框 99"/>
          <p:cNvSpPr txBox="1"/>
          <p:nvPr/>
        </p:nvSpPr>
        <p:spPr>
          <a:xfrm>
            <a:off x="3016253" y="450056"/>
            <a:ext cx="216852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二、液体压强</a:t>
            </a:r>
          </a:p>
        </p:txBody>
      </p:sp>
      <p:sp>
        <p:nvSpPr>
          <p:cNvPr id="3" name="文本框 2"/>
          <p:cNvSpPr txBox="1"/>
          <p:nvPr/>
        </p:nvSpPr>
        <p:spPr>
          <a:xfrm>
            <a:off x="241303" y="2118512"/>
            <a:ext cx="8834755" cy="3007165"/>
          </a:xfrm>
          <a:prstGeom prst="rect">
            <a:avLst/>
          </a:prstGeom>
          <a:noFill/>
          <a:ln w="9525">
            <a:noFill/>
          </a:ln>
        </p:spPr>
        <p:txBody>
          <a:bodyPr wrap="square">
            <a:spAutoFit/>
          </a:bodyPr>
          <a:lstStyle/>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从公式中看出：液体的压强只与液体的密度和液体的深度有关，而与液体的质量、体积、重力、容器的底面积、容器形状均无关。</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5.连通器：上端开口，下部相连通的容器。</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（1）原理：连通器里装同一种液体且液体不流动时，各容器的液面保持相平（如图二所示）。</a:t>
            </a:r>
          </a:p>
          <a:p>
            <a:pPr marL="0" indent="0" algn="l" eaLnBrk="1" fontAlgn="auto" latinLnBrk="0" hangingPunct="1">
              <a:lnSpc>
                <a:spcPct val="150000"/>
              </a:lnSpc>
            </a:pPr>
            <a:r>
              <a:rPr lang="zh-CN" sz="1800" b="0">
                <a:latin typeface="微软雅黑" panose="020B0503020204020204" charset="-122"/>
                <a:ea typeface="微软雅黑" panose="020B0503020204020204" charset="-122"/>
                <a:cs typeface="微软雅黑" panose="020B0503020204020204" charset="-122"/>
              </a:rPr>
              <a:t>（2）连通器的应用：茶壶、锅炉水位计、乳牛自动喂水器、船闸等都是根据连通器的原理来工作的。</a:t>
            </a:r>
          </a:p>
        </p:txBody>
      </p:sp>
      <p:sp>
        <p:nvSpPr>
          <p:cNvPr id="4" name="文本框 3"/>
          <p:cNvSpPr txBox="1"/>
          <p:nvPr/>
        </p:nvSpPr>
        <p:spPr>
          <a:xfrm>
            <a:off x="327025" y="1155698"/>
            <a:ext cx="5080000" cy="399767"/>
          </a:xfrm>
          <a:prstGeom prst="rect">
            <a:avLst/>
          </a:prstGeom>
          <a:noFill/>
          <a:ln w="9525">
            <a:noFill/>
          </a:ln>
        </p:spPr>
        <p:txBody>
          <a:bodyPr>
            <a:spAutoFit/>
          </a:bodyPr>
          <a:lstStyle/>
          <a:p>
            <a:pPr marL="0" indent="0" algn="l"/>
            <a:r>
              <a:rPr lang="zh-CN" sz="2000" b="0">
                <a:solidFill>
                  <a:srgbClr val="000000"/>
                </a:solidFill>
                <a:latin typeface="微软雅黑" panose="020B0503020204020204" charset="-122"/>
                <a:ea typeface="微软雅黑" panose="020B0503020204020204" charset="-122"/>
                <a:cs typeface="微软雅黑" panose="020B0503020204020204" charset="-122"/>
              </a:rPr>
              <a:t>4.液体压强公式：</a:t>
            </a:r>
            <a:endParaRPr lang="zh-CN" altLang="en-US" sz="2000" b="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7" name="图片 6"/>
          <p:cNvPicPr/>
          <p:nvPr/>
        </p:nvPicPr>
        <p:blipFill>
          <a:blip r:embed="rId3"/>
          <a:stretch>
            <a:fillRect/>
          </a:stretch>
        </p:blipFill>
        <p:spPr>
          <a:xfrm>
            <a:off x="2398397" y="1092357"/>
            <a:ext cx="1518285" cy="463424"/>
          </a:xfrm>
          <a:prstGeom prst="rect">
            <a:avLst/>
          </a:prstGeom>
          <a:noFill/>
          <a:ln w="9525">
            <a:noFill/>
          </a:ln>
        </p:spPr>
      </p:pic>
      <p:sp>
        <p:nvSpPr>
          <p:cNvPr id="13" name="文本框 12"/>
          <p:cNvSpPr txBox="1"/>
          <p:nvPr/>
        </p:nvSpPr>
        <p:spPr>
          <a:xfrm>
            <a:off x="355603" y="1599068"/>
            <a:ext cx="8811895" cy="507984"/>
          </a:xfrm>
          <a:prstGeom prst="rect">
            <a:avLst/>
          </a:prstGeom>
          <a:noFill/>
          <a:ln w="9525">
            <a:noFill/>
          </a:ln>
        </p:spPr>
        <p:txBody>
          <a:bodyPr wrap="square">
            <a:spAutoFit/>
          </a:bodyPr>
          <a:lstStyle/>
          <a:p>
            <a:pPr marL="0" indent="0" algn="l" eaLnBrk="1" fontAlgn="auto" latinLnBrk="0" hangingPunct="1">
              <a:lnSpc>
                <a:spcPct val="150000"/>
              </a:lnSpc>
            </a:pPr>
            <a:r>
              <a:rPr lang="zh-CN" sz="1800" b="0">
                <a:solidFill>
                  <a:srgbClr val="000000"/>
                </a:solidFill>
                <a:latin typeface="微软雅黑" panose="020B0503020204020204" charset="-122"/>
                <a:ea typeface="微软雅黑" panose="020B0503020204020204" charset="-122"/>
              </a:rPr>
              <a:t>其中，</a:t>
            </a:r>
            <a:r>
              <a:rPr lang="zh-CN" sz="1800" b="0">
                <a:solidFill>
                  <a:srgbClr val="000000"/>
                </a:solidFill>
                <a:latin typeface="Arial" panose="020B0604020202020204" pitchFamily="34" charset="0"/>
                <a:ea typeface="微软雅黑" panose="020B0503020204020204" charset="-122"/>
                <a:cs typeface="Arial" panose="020B0604020202020204" pitchFamily="34" charset="0"/>
              </a:rPr>
              <a:t>ρ</a:t>
            </a:r>
            <a:r>
              <a:rPr lang="zh-CN" sz="1800" b="0">
                <a:solidFill>
                  <a:srgbClr val="000000"/>
                </a:solidFill>
                <a:latin typeface="微软雅黑" panose="020B0503020204020204" charset="-122"/>
                <a:ea typeface="微软雅黑" panose="020B0503020204020204" charset="-122"/>
              </a:rPr>
              <a:t>是液体密度，单位是</a:t>
            </a:r>
            <a:r>
              <a:rPr lang="en-US" altLang="zh-CN" sz="1800" b="0">
                <a:solidFill>
                  <a:srgbClr val="000000"/>
                </a:solidFill>
                <a:latin typeface="微软雅黑" panose="020B0503020204020204" charset="-122"/>
                <a:ea typeface="微软雅黑" panose="020B0503020204020204" charset="-122"/>
              </a:rPr>
              <a:t>kg/m</a:t>
            </a:r>
            <a:r>
              <a:rPr lang="en-US" altLang="zh-CN" sz="1800" b="0" baseline="30000">
                <a:solidFill>
                  <a:srgbClr val="000000"/>
                </a:solidFill>
                <a:uFillTx/>
                <a:latin typeface="微软雅黑" panose="020B0503020204020204" charset="-122"/>
                <a:ea typeface="微软雅黑" panose="020B0503020204020204" charset="-122"/>
              </a:rPr>
              <a:t>3</a:t>
            </a:r>
            <a:r>
              <a:rPr lang="zh-CN" altLang="en-US" sz="1800" b="0">
                <a:solidFill>
                  <a:srgbClr val="000000"/>
                </a:solidFill>
                <a:latin typeface="微软雅黑" panose="020B0503020204020204" charset="-122"/>
                <a:ea typeface="微软雅黑" panose="020B0503020204020204" charset="-122"/>
              </a:rPr>
              <a:t>、</a:t>
            </a:r>
            <a:r>
              <a:rPr lang="en-US" altLang="zh-CN" sz="1800" b="0">
                <a:solidFill>
                  <a:srgbClr val="000000"/>
                </a:solidFill>
                <a:latin typeface="微软雅黑" panose="020B0503020204020204" charset="-122"/>
                <a:ea typeface="微软雅黑" panose="020B0503020204020204" charset="-122"/>
              </a:rPr>
              <a:t>g=9.8N/kg</a:t>
            </a:r>
            <a:r>
              <a:rPr lang="zh-CN" altLang="en-US" sz="1800" b="0">
                <a:solidFill>
                  <a:srgbClr val="000000"/>
                </a:solidFill>
                <a:latin typeface="微软雅黑" panose="020B0503020204020204" charset="-122"/>
                <a:ea typeface="微软雅黑" panose="020B0503020204020204" charset="-122"/>
              </a:rPr>
              <a:t>、</a:t>
            </a:r>
            <a:r>
              <a:rPr lang="en-US" altLang="zh-CN" sz="1800" b="0">
                <a:solidFill>
                  <a:srgbClr val="000000"/>
                </a:solidFill>
                <a:latin typeface="微软雅黑" panose="020B0503020204020204" charset="-122"/>
                <a:ea typeface="微软雅黑" panose="020B0503020204020204" charset="-122"/>
              </a:rPr>
              <a:t>h</a:t>
            </a:r>
            <a:r>
              <a:rPr lang="zh-CN" altLang="en-US" sz="1800" b="0">
                <a:solidFill>
                  <a:srgbClr val="000000"/>
                </a:solidFill>
                <a:latin typeface="微软雅黑" panose="020B0503020204020204" charset="-122"/>
                <a:ea typeface="微软雅黑" panose="020B0503020204020204" charset="-122"/>
              </a:rPr>
              <a:t>是液体内部</a:t>
            </a:r>
            <a:r>
              <a:rPr lang="zh-CN" sz="1800" b="0">
                <a:solidFill>
                  <a:srgbClr val="000000"/>
                </a:solidFill>
                <a:latin typeface="微软雅黑" panose="020B0503020204020204" charset="-122"/>
                <a:ea typeface="微软雅黑" panose="020B0503020204020204" charset="-122"/>
              </a:rPr>
              <a:t>某位置到液面的高度。</a:t>
            </a:r>
            <a:endParaRPr lang="zh-CN" altLang="en-US" sz="1800" b="0">
              <a:solidFill>
                <a:srgbClr val="000000"/>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77798999"/>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000"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1"/>
            <a:ext cx="1550035" cy="625750"/>
          </a:xfrm>
          <a:prstGeom prst="rect">
            <a:avLst/>
          </a:prstGeom>
          <a:noFill/>
          <a:ln w="9525">
            <a:noFill/>
          </a:ln>
        </p:spPr>
      </p:pic>
      <p:sp>
        <p:nvSpPr>
          <p:cNvPr id="100" name="文本框 99"/>
          <p:cNvSpPr txBox="1"/>
          <p:nvPr/>
        </p:nvSpPr>
        <p:spPr>
          <a:xfrm>
            <a:off x="3016253"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三、大气压强</a:t>
            </a:r>
          </a:p>
        </p:txBody>
      </p:sp>
      <p:sp>
        <p:nvSpPr>
          <p:cNvPr id="3" name="文本框 2"/>
          <p:cNvSpPr txBox="1"/>
          <p:nvPr/>
        </p:nvSpPr>
        <p:spPr>
          <a:xfrm>
            <a:off x="327028" y="928123"/>
            <a:ext cx="8834755" cy="4256756"/>
          </a:xfrm>
          <a:prstGeom prst="rect">
            <a:avLst/>
          </a:prstGeom>
          <a:noFill/>
          <a:ln w="9525">
            <a:noFill/>
          </a:ln>
        </p:spPr>
        <p:txBody>
          <a:bodyPr wrap="square">
            <a:spAutoFit/>
          </a:bodyPr>
          <a:lstStyle/>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1.大气压强：大气对浸在它里面的物体的压强叫做大气压强，简称大气压；大气压用p</a:t>
            </a:r>
            <a:r>
              <a:rPr lang="zh-CN" b="0" baseline="-25000">
                <a:latin typeface="微软雅黑" panose="020B0503020204020204" charset="-122"/>
                <a:ea typeface="微软雅黑" panose="020B0503020204020204" charset="-122"/>
                <a:cs typeface="微软雅黑" panose="020B0503020204020204" charset="-122"/>
              </a:rPr>
              <a:t>0</a:t>
            </a:r>
            <a:r>
              <a:rPr lang="zh-CN" b="0">
                <a:latin typeface="微软雅黑" panose="020B0503020204020204" charset="-122"/>
                <a:ea typeface="微软雅黑" panose="020B0503020204020204" charset="-122"/>
                <a:cs typeface="微软雅黑" panose="020B0503020204020204" charset="-122"/>
              </a:rPr>
              <a:t>表示。</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2.产生原因：因为空气受重力作用并且具有流动性。</a:t>
            </a:r>
          </a:p>
          <a:p>
            <a:pPr marL="0" indent="0" algn="l" eaLnBrk="1" fontAlgn="auto" latinLnBrk="0" hangingPunct="1">
              <a:lnSpc>
                <a:spcPct val="150000"/>
              </a:lnSpc>
            </a:pPr>
            <a:r>
              <a:rPr lang="en-US" altLang="zh-CN" b="0">
                <a:latin typeface="微软雅黑" panose="020B0503020204020204" charset="-122"/>
                <a:ea typeface="微软雅黑" panose="020B0503020204020204" charset="-122"/>
                <a:cs typeface="微软雅黑" panose="020B0503020204020204" charset="-122"/>
              </a:rPr>
              <a:t>3</a:t>
            </a:r>
            <a:r>
              <a:rPr lang="zh-CN" b="0">
                <a:latin typeface="微软雅黑" panose="020B0503020204020204" charset="-122"/>
                <a:ea typeface="微软雅黑" panose="020B0503020204020204" charset="-122"/>
                <a:cs typeface="微软雅黑" panose="020B0503020204020204" charset="-122"/>
              </a:rPr>
              <a:t>.标准大气压：支持76cm水银柱的大气压叫标准大气压。</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1个标准大气压=760mmHg=76cmHg=1.01×10</a:t>
            </a:r>
            <a:r>
              <a:rPr lang="zh-CN" b="0" baseline="30000">
                <a:latin typeface="微软雅黑" panose="020B0503020204020204" charset="-122"/>
                <a:ea typeface="微软雅黑" panose="020B0503020204020204" charset="-122"/>
                <a:cs typeface="微软雅黑" panose="020B0503020204020204" charset="-122"/>
              </a:rPr>
              <a:t>5</a:t>
            </a:r>
            <a:r>
              <a:rPr lang="zh-CN" b="0">
                <a:latin typeface="微软雅黑" panose="020B0503020204020204" charset="-122"/>
                <a:ea typeface="微软雅黑" panose="020B0503020204020204" charset="-122"/>
                <a:cs typeface="微软雅黑" panose="020B0503020204020204" charset="-122"/>
              </a:rPr>
              <a:t>Pa。</a:t>
            </a:r>
          </a:p>
          <a:p>
            <a:pPr marL="0" indent="0" algn="l" eaLnBrk="1" fontAlgn="auto" latinLnBrk="0" hangingPunct="1">
              <a:lnSpc>
                <a:spcPct val="150000"/>
              </a:lnSpc>
            </a:pPr>
            <a:r>
              <a:rPr lang="en-US" altLang="zh-CN" b="0">
                <a:latin typeface="微软雅黑" panose="020B0503020204020204" charset="-122"/>
                <a:ea typeface="微软雅黑" panose="020B0503020204020204" charset="-122"/>
                <a:cs typeface="微软雅黑" panose="020B0503020204020204" charset="-122"/>
              </a:rPr>
              <a:t>4</a:t>
            </a:r>
            <a:r>
              <a:rPr lang="zh-CN" b="0">
                <a:latin typeface="微软雅黑" panose="020B0503020204020204" charset="-122"/>
                <a:ea typeface="微软雅黑" panose="020B0503020204020204" charset="-122"/>
                <a:cs typeface="微软雅黑" panose="020B0503020204020204" charset="-122"/>
              </a:rPr>
              <a:t>.大气压的特点：（1）空气内部向</a:t>
            </a:r>
            <a:r>
              <a:rPr lang="zh-CN"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各个方向</a:t>
            </a:r>
            <a:r>
              <a:rPr lang="zh-CN" b="0">
                <a:latin typeface="微软雅黑" panose="020B0503020204020204" charset="-122"/>
                <a:ea typeface="微软雅黑" panose="020B0503020204020204" charset="-122"/>
                <a:cs typeface="微软雅黑" panose="020B0503020204020204" charset="-122"/>
              </a:rPr>
              <a:t>都有压强，且空气中某点向各个方向的大气压强都</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相等</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（2）大气压随高度增加而减小；且大气压的值与地点、天气、季节的变化有关。一般来说，晴天大气压比阴天高，冬天比夏天高。</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（3）大气压变化规律：在海拔3000米以内，每上升10米，大气压大约降低100 Pa。</a:t>
            </a:r>
          </a:p>
        </p:txBody>
      </p:sp>
    </p:spTree>
    <p:extLst>
      <p:ext uri="{BB962C8B-B14F-4D97-AF65-F5344CB8AC3E}">
        <p14:creationId xmlns:p14="http://schemas.microsoft.com/office/powerpoint/2010/main" val="1117877961"/>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000" fill="hold">
                                          <p:stCondLst>
                                            <p:cond delay="0"/>
                                          </p:stCondLst>
                                        </p:cTn>
                                        <p:tgtEl>
                                          <p:spTgt spid="3">
                                            <p:txEl>
                                              <p:pRg st="5" end="5"/>
                                            </p:txEl>
                                          </p:spTgt>
                                        </p:tgtEl>
                                        <p:attrNameLst>
                                          <p:attrName>style.visibility</p:attrName>
                                        </p:attrNameLst>
                                      </p:cBhvr>
                                      <p:to>
                                        <p:strVal val="visible"/>
                                      </p:to>
                                    </p:set>
                                    <p:animEffect transition="in" filter="checkerboard(across)">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000" fill="hold">
                                          <p:stCondLst>
                                            <p:cond delay="0"/>
                                          </p:stCondLst>
                                        </p:cTn>
                                        <p:tgtEl>
                                          <p:spTgt spid="3">
                                            <p:txEl>
                                              <p:pRg st="6" end="6"/>
                                            </p:txEl>
                                          </p:spTgt>
                                        </p:tgtEl>
                                        <p:attrNameLst>
                                          <p:attrName>style.visibility</p:attrName>
                                        </p:attrNameLst>
                                      </p:cBhvr>
                                      <p:to>
                                        <p:strVal val="visible"/>
                                      </p:to>
                                    </p:set>
                                    <p:animEffect transition="in" filter="checkerboard(across)">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1"/>
            <a:ext cx="1550035" cy="625750"/>
          </a:xfrm>
          <a:prstGeom prst="rect">
            <a:avLst/>
          </a:prstGeom>
          <a:noFill/>
          <a:ln w="9525">
            <a:noFill/>
          </a:ln>
        </p:spPr>
      </p:pic>
      <p:sp>
        <p:nvSpPr>
          <p:cNvPr id="100" name="文本框 99"/>
          <p:cNvSpPr txBox="1"/>
          <p:nvPr/>
        </p:nvSpPr>
        <p:spPr>
          <a:xfrm>
            <a:off x="3016253" y="450056"/>
            <a:ext cx="2458085"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三、大气压强</a:t>
            </a:r>
          </a:p>
        </p:txBody>
      </p:sp>
      <p:sp>
        <p:nvSpPr>
          <p:cNvPr id="3" name="文本框 2"/>
          <p:cNvSpPr txBox="1"/>
          <p:nvPr/>
        </p:nvSpPr>
        <p:spPr>
          <a:xfrm>
            <a:off x="327028" y="928123"/>
            <a:ext cx="8834755" cy="1757575"/>
          </a:xfrm>
          <a:prstGeom prst="rect">
            <a:avLst/>
          </a:prstGeom>
          <a:noFill/>
          <a:ln w="9525">
            <a:noFill/>
          </a:ln>
        </p:spPr>
        <p:txBody>
          <a:bodyPr wrap="square">
            <a:spAutoFit/>
          </a:bodyPr>
          <a:lstStyle/>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6.沸点与压强：一切液体的沸点，都是随气压减小而降低（如在海拔高的山上煮饭，煮不熟）；随气压增大而升高（如用高压锅煮饭快）。</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7.体积与压强：质量一定的气体，温度不变时，气体的体积越小压强越大；气体体积越大压强越小。</a:t>
            </a:r>
          </a:p>
        </p:txBody>
      </p:sp>
    </p:spTree>
    <p:extLst>
      <p:ext uri="{BB962C8B-B14F-4D97-AF65-F5344CB8AC3E}">
        <p14:creationId xmlns:p14="http://schemas.microsoft.com/office/powerpoint/2010/main" val="1322718380"/>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p:cNvSpPr/>
          <p:nvPr/>
        </p:nvSpPr>
        <p:spPr>
          <a:xfrm>
            <a:off x="326809" y="300827"/>
            <a:ext cx="724521" cy="699508"/>
          </a:xfrm>
          <a:prstGeom prst="rect">
            <a:avLst/>
          </a:prstGeom>
          <a:solidFill>
            <a:srgbClr val="C00000">
              <a:alpha val="80000"/>
            </a:srgbClr>
          </a:solidFill>
          <a:ln w="12700">
            <a:noFill/>
            <a:miter lim="400000"/>
          </a:ln>
          <a:effectLst>
            <a:outerShdw blurRad="50800" dist="38100" dir="13500000" algn="br" rotWithShape="0">
              <a:prstClr val="black">
                <a:alpha val="40000"/>
              </a:prstClr>
            </a:outerShdw>
          </a:effec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kumimoji="0"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6" name="Shape 112"/>
          <p:cNvSpPr/>
          <p:nvPr/>
        </p:nvSpPr>
        <p:spPr>
          <a:xfrm>
            <a:off x="284119" y="342043"/>
            <a:ext cx="809896" cy="586222"/>
          </a:xfrm>
          <a:prstGeom prst="rect">
            <a:avLst/>
          </a:prstGeom>
          <a:ln w="12700">
            <a:miter lim="400000"/>
          </a:ln>
        </p:spPr>
        <p:txBody>
          <a:bodyPr wrap="square" lIns="45719" rIns="45719">
            <a:spAutoFit/>
          </a:bodyPr>
          <a:lstStyle>
            <a:lvl1pPr algn="ctr">
              <a:defRPr sz="100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eaLnBrk="1" fontAlgn="auto" latinLnBrk="0" hangingPunct="1">
              <a:lnSpc>
                <a:spcPct val="100000"/>
              </a:lnSpc>
              <a:spcBef>
                <a:spcPts val="0"/>
              </a:spcBef>
              <a:spcAft>
                <a:spcPts val="0"/>
              </a:spcAft>
              <a:buClrTx/>
              <a:buSzTx/>
              <a:buFontTx/>
              <a:buNone/>
              <a:defRPr sz="1800">
                <a:solidFill>
                  <a:srgbClr val="000000"/>
                </a:solidFill>
              </a:defRPr>
            </a:pPr>
            <a:r>
              <a:rPr kumimoji="0" lang="en-US" altLang="zh-CN" sz="3200" b="0" i="0" u="none" strike="noStrike" kern="0" cap="none" spc="0" normalizeH="0" baseline="0" noProof="0" dirty="0" smtClean="0">
                <a:ln>
                  <a:noFill/>
                </a:ln>
                <a:solidFill>
                  <a:srgbClr val="FFFFFF"/>
                </a:solidFill>
                <a:effectLst/>
                <a:uLnTx/>
                <a:uFillTx/>
                <a:latin typeface="+mn-lt"/>
                <a:ea typeface="方正舒体" panose="02010601030101010101" pitchFamily="2" charset="-122"/>
                <a:sym typeface="微软雅黑" panose="020B0503020204020204" charset="-122"/>
              </a:rPr>
              <a:t>2</a:t>
            </a:r>
            <a:endParaRPr kumimoji="0" sz="3200" b="0" i="0" u="none" strike="noStrike" kern="0" cap="none" spc="0" normalizeH="0" baseline="0" noProof="0" dirty="0">
              <a:ln>
                <a:noFill/>
              </a:ln>
              <a:solidFill>
                <a:srgbClr val="FFFFFF"/>
              </a:solidFill>
              <a:effectLst/>
              <a:uLnTx/>
              <a:uFillTx/>
              <a:latin typeface="+mn-lt"/>
              <a:ea typeface="方正舒体" panose="02010601030101010101" pitchFamily="2" charset="-122"/>
              <a:sym typeface="微软雅黑" panose="020B0503020204020204" charset="-122"/>
            </a:endParaRPr>
          </a:p>
        </p:txBody>
      </p:sp>
      <p:cxnSp>
        <p:nvCxnSpPr>
          <p:cNvPr id="8" name="直接连接符 7"/>
          <p:cNvCxnSpPr/>
          <p:nvPr/>
        </p:nvCxnSpPr>
        <p:spPr>
          <a:xfrm>
            <a:off x="1059876" y="833754"/>
            <a:ext cx="4669105" cy="0"/>
          </a:xfrm>
          <a:prstGeom prst="line">
            <a:avLst/>
          </a:prstGeom>
          <a:noFill/>
          <a:ln w="28575" cap="flat">
            <a:solidFill>
              <a:srgbClr val="C00000"/>
            </a:solidFill>
            <a:prstDash val="solid"/>
            <a:miter lim="800000"/>
          </a:ln>
          <a:effectLst>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none"/>
        </p:style>
      </p:cxnSp>
      <p:pic>
        <p:nvPicPr>
          <p:cNvPr id="2" name="图片 -2147482598"/>
          <p:cNvPicPr>
            <a:picLocks noChangeAspect="1"/>
          </p:cNvPicPr>
          <p:nvPr/>
        </p:nvPicPr>
        <p:blipFill>
          <a:blip r:embed="rId2"/>
          <a:stretch>
            <a:fillRect/>
          </a:stretch>
        </p:blipFill>
        <p:spPr>
          <a:xfrm>
            <a:off x="1168401" y="208161"/>
            <a:ext cx="1550035" cy="625750"/>
          </a:xfrm>
          <a:prstGeom prst="rect">
            <a:avLst/>
          </a:prstGeom>
          <a:noFill/>
          <a:ln w="9525">
            <a:noFill/>
          </a:ln>
        </p:spPr>
      </p:pic>
      <p:sp>
        <p:nvSpPr>
          <p:cNvPr id="100" name="文本框 99"/>
          <p:cNvSpPr txBox="1"/>
          <p:nvPr/>
        </p:nvSpPr>
        <p:spPr>
          <a:xfrm>
            <a:off x="3016250" y="450056"/>
            <a:ext cx="3336290" cy="369212"/>
          </a:xfrm>
          <a:prstGeom prst="rect">
            <a:avLst/>
          </a:prstGeom>
          <a:noFill/>
          <a:ln w="9525">
            <a:noFill/>
          </a:ln>
        </p:spPr>
        <p:txBody>
          <a:bodyPr wrap="square">
            <a:spAutoFit/>
          </a:bodyPr>
          <a:lstStyle/>
          <a:p>
            <a:pPr marL="0" indent="0" algn="l" eaLnBrk="1" fontAlgn="auto" latinLnBrk="0" hangingPunct="1"/>
            <a:r>
              <a:rPr lang="zh-CN" sz="1800" b="1">
                <a:solidFill>
                  <a:srgbClr val="0000FF"/>
                </a:solidFill>
                <a:latin typeface="微软雅黑" panose="020B0503020204020204" charset="-122"/>
                <a:ea typeface="微软雅黑" panose="020B0503020204020204" charset="-122"/>
              </a:rPr>
              <a:t>四、流体压强与流速关系</a:t>
            </a:r>
          </a:p>
        </p:txBody>
      </p:sp>
      <p:sp>
        <p:nvSpPr>
          <p:cNvPr id="3" name="文本框 2"/>
          <p:cNvSpPr txBox="1"/>
          <p:nvPr/>
        </p:nvSpPr>
        <p:spPr>
          <a:xfrm>
            <a:off x="327028" y="928123"/>
            <a:ext cx="8834755" cy="2590847"/>
          </a:xfrm>
          <a:prstGeom prst="rect">
            <a:avLst/>
          </a:prstGeom>
          <a:noFill/>
          <a:ln w="9525">
            <a:noFill/>
          </a:ln>
        </p:spPr>
        <p:txBody>
          <a:bodyPr wrap="square">
            <a:spAutoFit/>
          </a:bodyPr>
          <a:lstStyle/>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1.流体：液体和气体。</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2.液体压强与流速的关系：在气体和液体中，流速</a:t>
            </a:r>
            <a:r>
              <a:rPr lang="zh-CN"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越大</a:t>
            </a:r>
            <a:r>
              <a:rPr lang="zh-CN" b="0">
                <a:latin typeface="微软雅黑" panose="020B0503020204020204" charset="-122"/>
                <a:ea typeface="微软雅黑" panose="020B0503020204020204" charset="-122"/>
                <a:cs typeface="微软雅黑" panose="020B0503020204020204" charset="-122"/>
              </a:rPr>
              <a:t>的位置压强</a:t>
            </a:r>
            <a:r>
              <a:rPr lang="zh-CN" sz="1800" b="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越小</a:t>
            </a:r>
            <a:r>
              <a:rPr lang="zh-CN" b="0">
                <a:latin typeface="微软雅黑" panose="020B0503020204020204" charset="-122"/>
                <a:ea typeface="微软雅黑" panose="020B0503020204020204" charset="-122"/>
                <a:cs typeface="微软雅黑" panose="020B0503020204020204" charset="-122"/>
              </a:rPr>
              <a:t>。</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3.飞机的升力的产生：飞机的机翼通常都做成上面凸起、下面平直的形状。</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4.当飞机在机场跑道上滑行时，流过机翼上方的空气速度快、压强小，流过机翼下方的空气速度慢、压强大。</a:t>
            </a:r>
          </a:p>
          <a:p>
            <a:pPr marL="0" indent="0" algn="l" eaLnBrk="1" fontAlgn="auto" latinLnBrk="0" hangingPunct="1">
              <a:lnSpc>
                <a:spcPct val="150000"/>
              </a:lnSpc>
            </a:pPr>
            <a:r>
              <a:rPr lang="zh-CN" b="0">
                <a:latin typeface="微软雅黑" panose="020B0503020204020204" charset="-122"/>
                <a:ea typeface="微软雅黑" panose="020B0503020204020204" charset="-122"/>
                <a:cs typeface="微软雅黑" panose="020B0503020204020204" charset="-122"/>
              </a:rPr>
              <a:t>5.机翼上下方所受的压力差形成向上的升力。</a:t>
            </a:r>
          </a:p>
        </p:txBody>
      </p:sp>
    </p:spTree>
    <p:extLst>
      <p:ext uri="{BB962C8B-B14F-4D97-AF65-F5344CB8AC3E}">
        <p14:creationId xmlns:p14="http://schemas.microsoft.com/office/powerpoint/2010/main" val="2019724022"/>
      </p:ext>
    </p:extLst>
  </p:cSld>
  <p:clrMapOvr>
    <a:masterClrMapping/>
  </p:clrMapOvr>
  <p:transition spd="med"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000"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000" fill="hold">
                                          <p:stCondLst>
                                            <p:cond delay="0"/>
                                          </p:stCondLst>
                                        </p:cTn>
                                        <p:tgtEl>
                                          <p:spTgt spid="3">
                                            <p:txEl>
                                              <p:pRg st="1" end="1"/>
                                            </p:txEl>
                                          </p:spTgt>
                                        </p:tgtEl>
                                        <p:attrNameLst>
                                          <p:attrName>style.visibility</p:attrName>
                                        </p:attrNameLst>
                                      </p:cBhvr>
                                      <p:to>
                                        <p:strVal val="visible"/>
                                      </p:to>
                                    </p:set>
                                    <p:animEffect transition="in" filter="checkerboard(across)">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000" fill="hold">
                                          <p:stCondLst>
                                            <p:cond delay="0"/>
                                          </p:stCondLst>
                                        </p:cTn>
                                        <p:tgtEl>
                                          <p:spTgt spid="3">
                                            <p:txEl>
                                              <p:pRg st="2" end="2"/>
                                            </p:txEl>
                                          </p:spTgt>
                                        </p:tgtEl>
                                        <p:attrNameLst>
                                          <p:attrName>style.visibility</p:attrName>
                                        </p:attrNameLst>
                                      </p:cBhvr>
                                      <p:to>
                                        <p:strVal val="visible"/>
                                      </p:to>
                                    </p:set>
                                    <p:animEffect transition="in" filter="checkerboard(across)">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000" fill="hold">
                                          <p:stCondLst>
                                            <p:cond delay="0"/>
                                          </p:stCondLst>
                                        </p:cTn>
                                        <p:tgtEl>
                                          <p:spTgt spid="3">
                                            <p:txEl>
                                              <p:pRg st="3" end="3"/>
                                            </p:txEl>
                                          </p:spTgt>
                                        </p:tgtEl>
                                        <p:attrNameLst>
                                          <p:attrName>style.visibility</p:attrName>
                                        </p:attrNameLst>
                                      </p:cBhvr>
                                      <p:to>
                                        <p:strVal val="visible"/>
                                      </p:to>
                                    </p:set>
                                    <p:animEffect transition="in" filter="checkerboard(across)">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000" fill="hold">
                                          <p:stCondLst>
                                            <p:cond delay="0"/>
                                          </p:stCondLst>
                                        </p:cTn>
                                        <p:tgtEl>
                                          <p:spTgt spid="3">
                                            <p:txEl>
                                              <p:pRg st="4" end="4"/>
                                            </p:txEl>
                                          </p:spTgt>
                                        </p:tgtEl>
                                        <p:attrNameLst>
                                          <p:attrName>style.visibility</p:attrName>
                                        </p:attrNameLst>
                                      </p:cBhvr>
                                      <p:to>
                                        <p:strVal val="visible"/>
                                      </p:to>
                                    </p:set>
                                    <p:animEffect transition="in" filter="checkerboard(across)">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3306</Words>
  <Application>Microsoft Office PowerPoint</Application>
  <PresentationFormat>全屏显示(16:9)</PresentationFormat>
  <Paragraphs>313</Paragraphs>
  <Slides>51</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53" baseType="lpstr">
      <vt:lpstr>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6</cp:revision>
  <dcterms:created xsi:type="dcterms:W3CDTF">2020-03-15T12:28:02Z</dcterms:created>
  <dcterms:modified xsi:type="dcterms:W3CDTF">2020-03-15T00:03:44Z</dcterms:modified>
</cp:coreProperties>
</file>