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325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327" r:id="rId29"/>
    <p:sldId id="328" r:id="rId30"/>
    <p:sldId id="282" r:id="rId31"/>
    <p:sldId id="329" r:id="rId32"/>
    <p:sldId id="283" r:id="rId33"/>
    <p:sldId id="284" r:id="rId34"/>
    <p:sldId id="285" r:id="rId35"/>
    <p:sldId id="286" r:id="rId36"/>
    <p:sldId id="287" r:id="rId37"/>
    <p:sldId id="330" r:id="rId38"/>
    <p:sldId id="331" r:id="rId39"/>
    <p:sldId id="332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333" r:id="rId49"/>
    <p:sldId id="296" r:id="rId50"/>
    <p:sldId id="297" r:id="rId51"/>
    <p:sldId id="298" r:id="rId52"/>
    <p:sldId id="299" r:id="rId53"/>
    <p:sldId id="300" r:id="rId54"/>
    <p:sldId id="301" r:id="rId55"/>
    <p:sldId id="302" r:id="rId56"/>
    <p:sldId id="303" r:id="rId57"/>
    <p:sldId id="304" r:id="rId58"/>
    <p:sldId id="305" r:id="rId59"/>
    <p:sldId id="334" r:id="rId60"/>
    <p:sldId id="306" r:id="rId61"/>
    <p:sldId id="307" r:id="rId62"/>
    <p:sldId id="308" r:id="rId63"/>
    <p:sldId id="309" r:id="rId64"/>
    <p:sldId id="310" r:id="rId65"/>
    <p:sldId id="311" r:id="rId66"/>
    <p:sldId id="312" r:id="rId67"/>
    <p:sldId id="313" r:id="rId68"/>
    <p:sldId id="314" r:id="rId69"/>
    <p:sldId id="315" r:id="rId70"/>
    <p:sldId id="316" r:id="rId71"/>
    <p:sldId id="335" r:id="rId72"/>
    <p:sldId id="317" r:id="rId73"/>
    <p:sldId id="318" r:id="rId74"/>
    <p:sldId id="319" r:id="rId75"/>
    <p:sldId id="320" r:id="rId76"/>
    <p:sldId id="321" r:id="rId77"/>
    <p:sldId id="322" r:id="rId78"/>
    <p:sldId id="323" r:id="rId79"/>
    <p:sldId id="336" r:id="rId80"/>
    <p:sldId id="324" r:id="rId81"/>
  </p:sldIdLst>
  <p:sldSz cx="12192000" cy="6858000"/>
  <p:notesSz cx="6858000" cy="12192000"/>
  <p:custDataLst>
    <p:tags r:id="rId82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75" d="100"/>
          <a:sy n="75" d="100"/>
        </p:scale>
        <p:origin x="1716" y="8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slide" Target="slides/slide39.xml" /><Relationship Id="rId42" Type="http://schemas.openxmlformats.org/officeDocument/2006/relationships/slide" Target="slides/slide40.xml" /><Relationship Id="rId43" Type="http://schemas.openxmlformats.org/officeDocument/2006/relationships/slide" Target="slides/slide41.xml" /><Relationship Id="rId44" Type="http://schemas.openxmlformats.org/officeDocument/2006/relationships/slide" Target="slides/slide42.xml" /><Relationship Id="rId45" Type="http://schemas.openxmlformats.org/officeDocument/2006/relationships/slide" Target="slides/slide43.xml" /><Relationship Id="rId46" Type="http://schemas.openxmlformats.org/officeDocument/2006/relationships/slide" Target="slides/slide44.xml" /><Relationship Id="rId47" Type="http://schemas.openxmlformats.org/officeDocument/2006/relationships/slide" Target="slides/slide45.xml" /><Relationship Id="rId48" Type="http://schemas.openxmlformats.org/officeDocument/2006/relationships/slide" Target="slides/slide46.xml" /><Relationship Id="rId49" Type="http://schemas.openxmlformats.org/officeDocument/2006/relationships/slide" Target="slides/slide47.xml" /><Relationship Id="rId5" Type="http://schemas.openxmlformats.org/officeDocument/2006/relationships/slide" Target="slides/slide3.xml" /><Relationship Id="rId50" Type="http://schemas.openxmlformats.org/officeDocument/2006/relationships/slide" Target="slides/slide48.xml" /><Relationship Id="rId51" Type="http://schemas.openxmlformats.org/officeDocument/2006/relationships/slide" Target="slides/slide49.xml" /><Relationship Id="rId52" Type="http://schemas.openxmlformats.org/officeDocument/2006/relationships/slide" Target="slides/slide50.xml" /><Relationship Id="rId53" Type="http://schemas.openxmlformats.org/officeDocument/2006/relationships/slide" Target="slides/slide51.xml" /><Relationship Id="rId54" Type="http://schemas.openxmlformats.org/officeDocument/2006/relationships/slide" Target="slides/slide52.xml" /><Relationship Id="rId55" Type="http://schemas.openxmlformats.org/officeDocument/2006/relationships/slide" Target="slides/slide53.xml" /><Relationship Id="rId56" Type="http://schemas.openxmlformats.org/officeDocument/2006/relationships/slide" Target="slides/slide54.xml" /><Relationship Id="rId57" Type="http://schemas.openxmlformats.org/officeDocument/2006/relationships/slide" Target="slides/slide55.xml" /><Relationship Id="rId58" Type="http://schemas.openxmlformats.org/officeDocument/2006/relationships/slide" Target="slides/slide56.xml" /><Relationship Id="rId59" Type="http://schemas.openxmlformats.org/officeDocument/2006/relationships/slide" Target="slides/slide57.xml" /><Relationship Id="rId6" Type="http://schemas.openxmlformats.org/officeDocument/2006/relationships/slide" Target="slides/slide4.xml" /><Relationship Id="rId60" Type="http://schemas.openxmlformats.org/officeDocument/2006/relationships/slide" Target="slides/slide58.xml" /><Relationship Id="rId61" Type="http://schemas.openxmlformats.org/officeDocument/2006/relationships/slide" Target="slides/slide59.xml" /><Relationship Id="rId62" Type="http://schemas.openxmlformats.org/officeDocument/2006/relationships/slide" Target="slides/slide60.xml" /><Relationship Id="rId63" Type="http://schemas.openxmlformats.org/officeDocument/2006/relationships/slide" Target="slides/slide61.xml" /><Relationship Id="rId64" Type="http://schemas.openxmlformats.org/officeDocument/2006/relationships/slide" Target="slides/slide62.xml" /><Relationship Id="rId65" Type="http://schemas.openxmlformats.org/officeDocument/2006/relationships/slide" Target="slides/slide63.xml" /><Relationship Id="rId66" Type="http://schemas.openxmlformats.org/officeDocument/2006/relationships/slide" Target="slides/slide64.xml" /><Relationship Id="rId67" Type="http://schemas.openxmlformats.org/officeDocument/2006/relationships/slide" Target="slides/slide65.xml" /><Relationship Id="rId68" Type="http://schemas.openxmlformats.org/officeDocument/2006/relationships/slide" Target="slides/slide66.xml" /><Relationship Id="rId69" Type="http://schemas.openxmlformats.org/officeDocument/2006/relationships/slide" Target="slides/slide67.xml" /><Relationship Id="rId7" Type="http://schemas.openxmlformats.org/officeDocument/2006/relationships/slide" Target="slides/slide5.xml" /><Relationship Id="rId70" Type="http://schemas.openxmlformats.org/officeDocument/2006/relationships/slide" Target="slides/slide68.xml" /><Relationship Id="rId71" Type="http://schemas.openxmlformats.org/officeDocument/2006/relationships/slide" Target="slides/slide69.xml" /><Relationship Id="rId72" Type="http://schemas.openxmlformats.org/officeDocument/2006/relationships/slide" Target="slides/slide70.xml" /><Relationship Id="rId73" Type="http://schemas.openxmlformats.org/officeDocument/2006/relationships/slide" Target="slides/slide71.xml" /><Relationship Id="rId74" Type="http://schemas.openxmlformats.org/officeDocument/2006/relationships/slide" Target="slides/slide72.xml" /><Relationship Id="rId75" Type="http://schemas.openxmlformats.org/officeDocument/2006/relationships/slide" Target="slides/slide73.xml" /><Relationship Id="rId76" Type="http://schemas.openxmlformats.org/officeDocument/2006/relationships/slide" Target="slides/slide74.xml" /><Relationship Id="rId77" Type="http://schemas.openxmlformats.org/officeDocument/2006/relationships/slide" Target="slides/slide75.xml" /><Relationship Id="rId78" Type="http://schemas.openxmlformats.org/officeDocument/2006/relationships/slide" Target="slides/slide76.xml" /><Relationship Id="rId79" Type="http://schemas.openxmlformats.org/officeDocument/2006/relationships/slide" Target="slides/slide77.xml" /><Relationship Id="rId8" Type="http://schemas.openxmlformats.org/officeDocument/2006/relationships/slide" Target="slides/slide6.xml" /><Relationship Id="rId80" Type="http://schemas.openxmlformats.org/officeDocument/2006/relationships/slide" Target="slides/slide78.xml" /><Relationship Id="rId81" Type="http://schemas.openxmlformats.org/officeDocument/2006/relationships/slide" Target="slides/slide79.xml" /><Relationship Id="rId82" Type="http://schemas.openxmlformats.org/officeDocument/2006/relationships/tags" Target="tags/tag1.xml" /><Relationship Id="rId83" Type="http://schemas.openxmlformats.org/officeDocument/2006/relationships/presProps" Target="presProps.xml" /><Relationship Id="rId84" Type="http://schemas.openxmlformats.org/officeDocument/2006/relationships/viewProps" Target="viewProps.xml" /><Relationship Id="rId85" Type="http://schemas.openxmlformats.org/officeDocument/2006/relationships/theme" Target="theme/theme1.xml" /><Relationship Id="rId86" Type="http://schemas.openxmlformats.org/officeDocument/2006/relationships/tableStyles" Target="tableStyles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9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0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1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2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3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4.xml" /><Relationship Id="rId2" Type="http://schemas.openxmlformats.org/officeDocument/2006/relationships/notesMaster" Target="../notesMasters/notesMaster1.xml" /></Relationships>
</file>

<file path=ppt/notesSlides/_rels/notesSlide3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5.xml" /><Relationship Id="rId2" Type="http://schemas.openxmlformats.org/officeDocument/2006/relationships/notesMaster" Target="../notesMasters/notesMaster1.xml" /></Relationships>
</file>

<file path=ppt/notesSlides/_rels/notesSlide3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6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4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8.xml" /><Relationship Id="rId2" Type="http://schemas.openxmlformats.org/officeDocument/2006/relationships/notesMaster" Target="../notesMasters/notesMaster1.xml" /></Relationships>
</file>

<file path=ppt/notesSlides/_rels/notesSlide4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9.xml" /><Relationship Id="rId2" Type="http://schemas.openxmlformats.org/officeDocument/2006/relationships/notesMaster" Target="../notesMasters/notesMaster1.xml" /></Relationships>
</file>

<file path=ppt/notesSlides/_rels/notesSlide4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0.xml" /><Relationship Id="rId2" Type="http://schemas.openxmlformats.org/officeDocument/2006/relationships/notesMaster" Target="../notesMasters/notesMaster1.xml" /></Relationships>
</file>

<file path=ppt/notesSlides/_rels/notesSlide4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1.xml" /><Relationship Id="rId2" Type="http://schemas.openxmlformats.org/officeDocument/2006/relationships/notesMaster" Target="../notesMasters/notesMaster1.xml" /></Relationships>
</file>

<file path=ppt/notesSlides/_rels/notesSlide4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2.xml" /><Relationship Id="rId2" Type="http://schemas.openxmlformats.org/officeDocument/2006/relationships/notesMaster" Target="../notesMasters/notesMaster1.xml" /></Relationships>
</file>

<file path=ppt/notesSlides/_rels/notesSlide4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3.xml" /><Relationship Id="rId2" Type="http://schemas.openxmlformats.org/officeDocument/2006/relationships/notesMaster" Target="../notesMasters/notesMaster1.xml" /></Relationships>
</file>

<file path=ppt/notesSlides/_rels/notesSlide4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4.xml" /><Relationship Id="rId2" Type="http://schemas.openxmlformats.org/officeDocument/2006/relationships/notesMaster" Target="../notesMasters/notesMaster1.xml" /></Relationships>
</file>

<file path=ppt/notesSlides/_rels/notesSlide4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5.xml" /><Relationship Id="rId2" Type="http://schemas.openxmlformats.org/officeDocument/2006/relationships/notesMaster" Target="../notesMasters/notesMaster1.xml" /></Relationships>
</file>

<file path=ppt/notesSlides/_rels/notesSlide4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6.xml" /><Relationship Id="rId2" Type="http://schemas.openxmlformats.org/officeDocument/2006/relationships/notesMaster" Target="../notesMasters/notesMaster1.xml" /></Relationships>
</file>

<file path=ppt/notesSlides/_rels/notesSlide4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7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5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9.xml" /><Relationship Id="rId2" Type="http://schemas.openxmlformats.org/officeDocument/2006/relationships/notesMaster" Target="../notesMasters/notesMaster1.xml" /></Relationships>
</file>

<file path=ppt/notesSlides/_rels/notesSlide5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0.xml" /><Relationship Id="rId2" Type="http://schemas.openxmlformats.org/officeDocument/2006/relationships/notesMaster" Target="../notesMasters/notesMaster1.xml" /></Relationships>
</file>

<file path=ppt/notesSlides/_rels/notesSlide5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1.xml" /><Relationship Id="rId2" Type="http://schemas.openxmlformats.org/officeDocument/2006/relationships/notesMaster" Target="../notesMasters/notesMaster1.xml" /></Relationships>
</file>

<file path=ppt/notesSlides/_rels/notesSlide5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2.xml" /><Relationship Id="rId2" Type="http://schemas.openxmlformats.org/officeDocument/2006/relationships/notesMaster" Target="../notesMasters/notesMaster1.xml" /></Relationships>
</file>

<file path=ppt/notesSlides/_rels/notesSlide5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3.xml" /><Relationship Id="rId2" Type="http://schemas.openxmlformats.org/officeDocument/2006/relationships/notesMaster" Target="../notesMasters/notesMaster1.xml" /></Relationships>
</file>

<file path=ppt/notesSlides/_rels/notesSlide5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4.xml" /><Relationship Id="rId2" Type="http://schemas.openxmlformats.org/officeDocument/2006/relationships/notesMaster" Target="../notesMasters/notesMaster1.xml" /></Relationships>
</file>

<file path=ppt/notesSlides/_rels/notesSlide5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5.xml" /><Relationship Id="rId2" Type="http://schemas.openxmlformats.org/officeDocument/2006/relationships/notesMaster" Target="../notesMasters/notesMaster1.xml" /></Relationships>
</file>

<file path=ppt/notesSlides/_rels/notesSlide5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6.xml" /><Relationship Id="rId2" Type="http://schemas.openxmlformats.org/officeDocument/2006/relationships/notesMaster" Target="../notesMasters/notesMaster1.xml" /></Relationships>
</file>

<file path=ppt/notesSlides/_rels/notesSlide5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7.xml" /><Relationship Id="rId2" Type="http://schemas.openxmlformats.org/officeDocument/2006/relationships/notesMaster" Target="../notesMasters/notesMaster1.xml" /></Relationships>
</file>

<file path=ppt/notesSlides/_rels/notesSlide5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8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6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9.xml" /><Relationship Id="rId2" Type="http://schemas.openxmlformats.org/officeDocument/2006/relationships/notesMaster" Target="../notesMasters/notesMaster1.xml" /></Relationships>
</file>

<file path=ppt/notesSlides/_rels/notesSlide6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1.xml" /><Relationship Id="rId2" Type="http://schemas.openxmlformats.org/officeDocument/2006/relationships/notesMaster" Target="../notesMasters/notesMaster1.xml" /></Relationships>
</file>

<file path=ppt/notesSlides/_rels/notesSlide6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2.xml" /><Relationship Id="rId2" Type="http://schemas.openxmlformats.org/officeDocument/2006/relationships/notesMaster" Target="../notesMasters/notesMaster1.xml" /></Relationships>
</file>

<file path=ppt/notesSlides/_rels/notesSlide6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3.xml" /><Relationship Id="rId2" Type="http://schemas.openxmlformats.org/officeDocument/2006/relationships/notesMaster" Target="../notesMasters/notesMaster1.xml" /></Relationships>
</file>

<file path=ppt/notesSlides/_rels/notesSlide6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4.xml" /><Relationship Id="rId2" Type="http://schemas.openxmlformats.org/officeDocument/2006/relationships/notesMaster" Target="../notesMasters/notesMaster1.xml" /></Relationships>
</file>

<file path=ppt/notesSlides/_rels/notesSlide6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5.xml" /><Relationship Id="rId2" Type="http://schemas.openxmlformats.org/officeDocument/2006/relationships/notesMaster" Target="../notesMasters/notesMaster1.xml" /></Relationships>
</file>

<file path=ppt/notesSlides/_rels/notesSlide6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6.xml" /><Relationship Id="rId2" Type="http://schemas.openxmlformats.org/officeDocument/2006/relationships/notesMaster" Target="../notesMasters/notesMaster1.xml" /></Relationships>
</file>

<file path=ppt/notesSlides/_rels/notesSlide6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7.xml" /><Relationship Id="rId2" Type="http://schemas.openxmlformats.org/officeDocument/2006/relationships/notesMaster" Target="../notesMasters/notesMaster1.xml" /></Relationships>
</file>

<file path=ppt/notesSlides/_rels/notesSlide6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9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0.png" /><Relationship Id="rId4" Type="http://schemas.openxmlformats.org/officeDocument/2006/relationships/image" Target="../media/image5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1.png" /><Relationship Id="rId4" Type="http://schemas.openxmlformats.org/officeDocument/2006/relationships/image" Target="../media/image5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12.png" /><Relationship Id="rId4" Type="http://schemas.openxmlformats.org/officeDocument/2006/relationships/image" Target="../media/image13.jpeg" /><Relationship Id="rId5" Type="http://schemas.openxmlformats.org/officeDocument/2006/relationships/image" Target="../media/image14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13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13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15.jpeg" /><Relationship Id="rId4" Type="http://schemas.openxmlformats.org/officeDocument/2006/relationships/image" Target="../media/image16.png" /><Relationship Id="rId5" Type="http://schemas.openxmlformats.org/officeDocument/2006/relationships/image" Target="../media/image1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15.jpeg" /><Relationship Id="rId4" Type="http://schemas.openxmlformats.org/officeDocument/2006/relationships/image" Target="../media/image18.png" /><Relationship Id="rId5" Type="http://schemas.openxmlformats.org/officeDocument/2006/relationships/image" Target="../media/image19.png" /><Relationship Id="rId6" Type="http://schemas.openxmlformats.org/officeDocument/2006/relationships/image" Target="../media/image2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17.xml" TargetMode="Internal" /><Relationship Id="rId5" Type="http://schemas.openxmlformats.org/officeDocument/2006/relationships/slide" Target="slide25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1.jpeg" /><Relationship Id="rId4" Type="http://schemas.openxmlformats.org/officeDocument/2006/relationships/image" Target="../media/image2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1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1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21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3.png" /><Relationship Id="rId4" Type="http://schemas.openxmlformats.org/officeDocument/2006/relationships/image" Target="../media/image21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4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5.jpeg" /><Relationship Id="rId4" Type="http://schemas.openxmlformats.org/officeDocument/2006/relationships/image" Target="../media/image26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7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28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8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9.png" /><Relationship Id="rId4" Type="http://schemas.openxmlformats.org/officeDocument/2006/relationships/image" Target="../media/image28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8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0.png" /><Relationship Id="rId4" Type="http://schemas.openxmlformats.org/officeDocument/2006/relationships/image" Target="../media/image28.jpe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31.png" /><Relationship Id="rId4" Type="http://schemas.openxmlformats.org/officeDocument/2006/relationships/image" Target="../media/image28.jpe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32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3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4.jpe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5.png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4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4.jpeg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36.png" /><Relationship Id="rId4" Type="http://schemas.openxmlformats.org/officeDocument/2006/relationships/image" Target="../media/image37.png" /><Relationship Id="rId5" Type="http://schemas.openxmlformats.org/officeDocument/2006/relationships/image" Target="../media/image34.jpeg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38.png" /><Relationship Id="rId4" Type="http://schemas.openxmlformats.org/officeDocument/2006/relationships/image" Target="../media/image39.png" /><Relationship Id="rId5" Type="http://schemas.openxmlformats.org/officeDocument/2006/relationships/image" Target="../media/image34.jpeg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40.png" /><Relationship Id="rId4" Type="http://schemas.openxmlformats.org/officeDocument/2006/relationships/image" Target="../media/image34.jpeg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1.png" /><Relationship Id="rId4" Type="http://schemas.openxmlformats.org/officeDocument/2006/relationships/image" Target="../media/image34.jpeg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8.xml" /><Relationship Id="rId3" Type="http://schemas.openxmlformats.org/officeDocument/2006/relationships/image" Target="../media/image42.jpeg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9.xml" /><Relationship Id="rId3" Type="http://schemas.openxmlformats.org/officeDocument/2006/relationships/image" Target="../media/image43.png" /></Relationships>
</file>

<file path=ppt/slides/_rels/slide4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4.png" /><Relationship Id="rId3" Type="http://schemas.openxmlformats.org/officeDocument/2006/relationships/image" Target="../media/image45.jpeg" /></Relationships>
</file>

<file path=ppt/slides/_rels/slide4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0.xml" /><Relationship Id="rId3" Type="http://schemas.openxmlformats.org/officeDocument/2006/relationships/image" Target="../media/image45.jpeg" /></Relationships>
</file>

<file path=ppt/slides/_rels/slide4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1.xml" /><Relationship Id="rId3" Type="http://schemas.openxmlformats.org/officeDocument/2006/relationships/image" Target="../media/image46.png" /><Relationship Id="rId4" Type="http://schemas.openxmlformats.org/officeDocument/2006/relationships/image" Target="../media/image47.png" /><Relationship Id="rId5" Type="http://schemas.openxmlformats.org/officeDocument/2006/relationships/image" Target="../media/image45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5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2.xml" /><Relationship Id="rId3" Type="http://schemas.openxmlformats.org/officeDocument/2006/relationships/image" Target="../media/image48.png" /><Relationship Id="rId4" Type="http://schemas.openxmlformats.org/officeDocument/2006/relationships/image" Target="../media/image49.png" /><Relationship Id="rId5" Type="http://schemas.openxmlformats.org/officeDocument/2006/relationships/image" Target="../media/image45.jpeg" /></Relationships>
</file>

<file path=ppt/slides/_rels/slide5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3.xml" /><Relationship Id="rId3" Type="http://schemas.openxmlformats.org/officeDocument/2006/relationships/image" Target="../media/image50.png" /><Relationship Id="rId4" Type="http://schemas.openxmlformats.org/officeDocument/2006/relationships/image" Target="../media/image45.jpeg" /></Relationships>
</file>

<file path=ppt/slides/_rels/slide5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4.xml" /><Relationship Id="rId3" Type="http://schemas.openxmlformats.org/officeDocument/2006/relationships/image" Target="../media/image51.jpeg" /></Relationships>
</file>

<file path=ppt/slides/_rels/slide5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5.xml" /><Relationship Id="rId3" Type="http://schemas.openxmlformats.org/officeDocument/2006/relationships/image" Target="../media/image51.jpeg" /></Relationships>
</file>

<file path=ppt/slides/_rels/slide5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6.xml" /><Relationship Id="rId3" Type="http://schemas.openxmlformats.org/officeDocument/2006/relationships/image" Target="../media/image51.jpeg" /><Relationship Id="rId4" Type="http://schemas.openxmlformats.org/officeDocument/2006/relationships/image" Target="../media/image52.png" /><Relationship Id="rId5" Type="http://schemas.openxmlformats.org/officeDocument/2006/relationships/image" Target="../media/image53.png" /></Relationships>
</file>

<file path=ppt/slides/_rels/slide5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7.xml" /><Relationship Id="rId3" Type="http://schemas.openxmlformats.org/officeDocument/2006/relationships/image" Target="../media/image54.png" /></Relationships>
</file>

<file path=ppt/slides/_rels/slide5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8.xml" /><Relationship Id="rId3" Type="http://schemas.openxmlformats.org/officeDocument/2006/relationships/image" Target="../media/image55.png" /><Relationship Id="rId4" Type="http://schemas.openxmlformats.org/officeDocument/2006/relationships/image" Target="../media/image56.jpeg" /></Relationships>
</file>

<file path=ppt/slides/_rels/slide5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9.xml" /><Relationship Id="rId3" Type="http://schemas.openxmlformats.org/officeDocument/2006/relationships/image" Target="../media/image57.png" /></Relationships>
</file>

<file path=ppt/slides/_rels/slide5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6.jpeg" /></Relationships>
</file>

<file path=ppt/slides/_rels/slide5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0.xml" /><Relationship Id="rId3" Type="http://schemas.openxmlformats.org/officeDocument/2006/relationships/image" Target="../media/image58.png" /><Relationship Id="rId4" Type="http://schemas.openxmlformats.org/officeDocument/2006/relationships/image" Target="../media/image56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Relationship Id="rId4" Type="http://schemas.openxmlformats.org/officeDocument/2006/relationships/image" Target="../media/image6.png" /></Relationships>
</file>

<file path=ppt/slides/_rels/slide6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1.xml" /><Relationship Id="rId3" Type="http://schemas.openxmlformats.org/officeDocument/2006/relationships/image" Target="../media/image56.jpeg" /></Relationships>
</file>

<file path=ppt/slides/_rels/slide6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2.xml" /><Relationship Id="rId3" Type="http://schemas.openxmlformats.org/officeDocument/2006/relationships/image" Target="../media/image56.jpeg" /></Relationships>
</file>

<file path=ppt/slides/_rels/slide6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3.xml" /><Relationship Id="rId3" Type="http://schemas.openxmlformats.org/officeDocument/2006/relationships/image" Target="../media/image59.png" /><Relationship Id="rId4" Type="http://schemas.openxmlformats.org/officeDocument/2006/relationships/image" Target="../media/image60.png" /><Relationship Id="rId5" Type="http://schemas.openxmlformats.org/officeDocument/2006/relationships/image" Target="../media/image56.jpeg" /></Relationships>
</file>

<file path=ppt/slides/_rels/slide6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4.xml" /><Relationship Id="rId3" Type="http://schemas.openxmlformats.org/officeDocument/2006/relationships/image" Target="../media/image61.png" /></Relationships>
</file>

<file path=ppt/slides/_rels/slide6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5.xml" /><Relationship Id="rId3" Type="http://schemas.openxmlformats.org/officeDocument/2006/relationships/image" Target="../media/image61.png" /></Relationships>
</file>

<file path=ppt/slides/_rels/slide6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6.xml" /><Relationship Id="rId3" Type="http://schemas.openxmlformats.org/officeDocument/2006/relationships/image" Target="../media/image61.png" /></Relationships>
</file>

<file path=ppt/slides/_rels/slide6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7.xml" /><Relationship Id="rId3" Type="http://schemas.openxmlformats.org/officeDocument/2006/relationships/image" Target="../media/image61.png" /></Relationships>
</file>

<file path=ppt/slides/_rels/slide6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8.xml" /><Relationship Id="rId3" Type="http://schemas.openxmlformats.org/officeDocument/2006/relationships/image" Target="../media/image62.jpeg" /></Relationships>
</file>

<file path=ppt/slides/_rels/slide6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9.xml" /><Relationship Id="rId3" Type="http://schemas.openxmlformats.org/officeDocument/2006/relationships/image" Target="../media/image63.png" /><Relationship Id="rId4" Type="http://schemas.openxmlformats.org/officeDocument/2006/relationships/image" Target="../media/image61.png" /></Relationships>
</file>

<file path=ppt/slides/_rels/slide6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0.xml" /><Relationship Id="rId3" Type="http://schemas.openxmlformats.org/officeDocument/2006/relationships/image" Target="../media/image64.png" /><Relationship Id="rId4" Type="http://schemas.openxmlformats.org/officeDocument/2006/relationships/image" Target="../media/image65.jpeg" /><Relationship Id="rId5" Type="http://schemas.openxmlformats.org/officeDocument/2006/relationships/image" Target="../media/image66.jpeg" /><Relationship Id="rId6" Type="http://schemas.openxmlformats.org/officeDocument/2006/relationships/image" Target="../media/image67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Relationship Id="rId3" Type="http://schemas.openxmlformats.org/officeDocument/2006/relationships/image" Target="../media/image5.jpeg" /></Relationships>
</file>

<file path=ppt/slides/_rels/slide7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1.png" /></Relationships>
</file>

<file path=ppt/slides/_rels/slide7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1.xml" /><Relationship Id="rId3" Type="http://schemas.openxmlformats.org/officeDocument/2006/relationships/image" Target="../media/image68.png" /><Relationship Id="rId4" Type="http://schemas.openxmlformats.org/officeDocument/2006/relationships/image" Target="../media/image69.jpeg" /></Relationships>
</file>

<file path=ppt/slides/_rels/slide7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2.xml" /><Relationship Id="rId3" Type="http://schemas.openxmlformats.org/officeDocument/2006/relationships/image" Target="../media/image69.jpeg" /><Relationship Id="rId4" Type="http://schemas.openxmlformats.org/officeDocument/2006/relationships/image" Target="../media/image70.png" /></Relationships>
</file>

<file path=ppt/slides/_rels/slide7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3.xml" /><Relationship Id="rId3" Type="http://schemas.openxmlformats.org/officeDocument/2006/relationships/image" Target="../media/image69.jpeg" /></Relationships>
</file>

<file path=ppt/slides/_rels/slide7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4.xml" /><Relationship Id="rId3" Type="http://schemas.openxmlformats.org/officeDocument/2006/relationships/image" Target="../media/image71.jpeg" /></Relationships>
</file>

<file path=ppt/slides/_rels/slide7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5.xml" /><Relationship Id="rId3" Type="http://schemas.openxmlformats.org/officeDocument/2006/relationships/image" Target="../media/image71.jpeg" /></Relationships>
</file>

<file path=ppt/slides/_rels/slide7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6.xml" /><Relationship Id="rId3" Type="http://schemas.openxmlformats.org/officeDocument/2006/relationships/image" Target="../media/image71.jpeg" /></Relationships>
</file>

<file path=ppt/slides/_rels/slide7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7.xml" /><Relationship Id="rId3" Type="http://schemas.openxmlformats.org/officeDocument/2006/relationships/image" Target="../media/image71.jpeg" /></Relationships>
</file>

<file path=ppt/slides/_rels/slide7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2.png" /></Relationships>
</file>

<file path=ppt/slides/_rels/slide7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8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8.png" /><Relationship Id="rId4" Type="http://schemas.openxmlformats.org/officeDocument/2006/relationships/image" Target="../media/image5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9.png" /><Relationship Id="rId4" Type="http://schemas.openxmlformats.org/officeDocument/2006/relationships/image" Target="../media/image5.jpe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4d0f324d8.fixed?vcp=1&amp;pid=ebfead04e&amp;color=0,0,0&amp;vtp=1&amp;bbb=1" title=""/>
          <p:cNvSpPr/>
          <p:nvPr/>
        </p:nvSpPr>
        <p:spPr>
          <a:xfrm>
            <a:off x="0" y="1927987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第二轮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专题突破</a:t>
            </a:r>
            <a:endParaRPr lang="en-US" altLang="zh-CN" sz="5500"/>
          </a:p>
        </p:txBody>
      </p:sp>
      <p:sp>
        <p:nvSpPr>
          <p:cNvPr id="3" name="C_3#4d0f324d8.fixed?vcp=1&amp;pid=ebfead04e&amp;color=0,0,0&amp;vtp=1&amp;bbb=1" title=""/>
          <p:cNvSpPr/>
          <p:nvPr/>
        </p:nvSpPr>
        <p:spPr>
          <a:xfrm>
            <a:off x="0" y="2988691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专题突破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能力提升</a:t>
            </a:r>
            <a:endParaRPr lang="en-US" altLang="zh-CN" sz="5500"/>
          </a:p>
        </p:txBody>
      </p:sp>
      <p:sp>
        <p:nvSpPr>
          <p:cNvPr id="4" name="C_3_BD#4d0f324d8.fixed?vcp=1&amp;pid=ebfead04e&amp;color=0,0,0&amp;vtp=1&amp;bbb=1" title=""/>
          <p:cNvSpPr/>
          <p:nvPr/>
        </p:nvSpPr>
        <p:spPr>
          <a:xfrm>
            <a:off x="0" y="3921379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第33讲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综合能力专题</a:t>
            </a:r>
            <a:endParaRPr lang="en-US" altLang="zh-CN" sz="5500"/>
          </a:p>
        </p:txBody>
      </p:sp>
      <p:sp>
        <p:nvSpPr>
          <p:cNvPr id="5" name="C_3#4d0f324d8" title=""/>
          <p:cNvSpPr/>
          <p:nvPr/>
        </p:nvSpPr>
        <p:spPr>
          <a:xfrm>
            <a:off x="1956816" y="4954651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10_1#f937b547b?vcp=1&amp;vop=1&amp;vis=1&amp;pid=49bf80f3c&amp;color=0,0,0&amp;vtp=1&amp;bt=1&amp;bbb=1&amp;hb=1" title=""/>
              <p:cNvSpPr/>
              <p:nvPr/>
            </p:nvSpPr>
            <p:spPr>
              <a:xfrm>
                <a:off x="932688" y="1167098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用遥控将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的阻值调小时，设定温度变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；家用空调最高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设定温度通常为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，调控电阻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的阻值不能超过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10_1#f937b547b?vcp=1&amp;vop=1&amp;vis=1&amp;pid=49bf80f3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67098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50" r="2" b="-56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11_1#f937b547b.blank?vcp=1&amp;vop=1&amp;vis=1&amp;pid=49bf80f3c&amp;color=0,0,0&amp;vpa=5&amp;vtp=1" title=""/>
          <p:cNvSpPr/>
          <p:nvPr/>
        </p:nvSpPr>
        <p:spPr>
          <a:xfrm>
            <a:off x="7942738" y="1136618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低</a:t>
            </a:r>
            <a:endParaRPr lang="en-US" altLang="zh-CN" sz="2800"/>
          </a:p>
        </p:txBody>
      </p:sp>
      <p:sp>
        <p:nvSpPr>
          <p:cNvPr id="4" name="QB_6_AN.13_1#f937b547b.blank?vcp=1&amp;vop=1&amp;vis=1&amp;pid=49bf80f3c&amp;color=0,0,0&amp;vpa=6&amp;vtp=1&amp;bbb=1" title=""/>
          <p:cNvSpPr/>
          <p:nvPr/>
        </p:nvSpPr>
        <p:spPr>
          <a:xfrm>
            <a:off x="8946038" y="1763363"/>
            <a:ext cx="7921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550</a:t>
            </a:r>
            <a:endParaRPr lang="en-US" altLang="zh-CN" sz="2800"/>
          </a:p>
        </p:txBody>
      </p:sp>
      <p:pic>
        <p:nvPicPr>
          <p:cNvPr id="5" name="QB_6_BD.12_1#f937b547b?iti=4&amp;vcp=1&amp;vop=1&amp;vis=1&amp;visfb=1&amp;pid=49bf80f3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640" y="2496407"/>
            <a:ext cx="8805672" cy="253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12_2#f937b547b?iti=4&amp;vcp=1&amp;vop=1&amp;vis=1&amp;visfb=1&amp;pid=49bf80f3c&amp;color=0,0,0&amp;vtp=1&amp;bbb=1" title=""/>
          <p:cNvSpPr/>
          <p:nvPr/>
        </p:nvSpPr>
        <p:spPr>
          <a:xfrm>
            <a:off x="5549170" y="5156295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14_1#640f4ca86?vcp=1&amp;vop=1&amp;vis=1&amp;pid=49bf80f3c&amp;color=0,0,0&amp;vtp=1&amp;bt=1&amp;bbb=1&amp;hb=1" title=""/>
              <p:cNvSpPr/>
              <p:nvPr/>
            </p:nvSpPr>
            <p:spPr>
              <a:xfrm>
                <a:off x="932688" y="720000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由于变频作用，某段时间内工作电路的总功率变化如图33-1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丙所示，已知保护电阻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内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消耗的电能是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14_1#640f4ca86?vcp=1&amp;vop=1&amp;vis=1&amp;pid=49bf80f3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29" r="-59" b="-36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15_1#640f4ca86.blank?vcp=1&amp;vop=1&amp;vis=1&amp;pid=49bf80f3c&amp;color=0,0,0&amp;vpa=7&amp;vtp=1&amp;bbb=1&amp;hb=1" title=""/>
          <p:cNvSpPr/>
          <p:nvPr/>
        </p:nvSpPr>
        <p:spPr>
          <a:xfrm>
            <a:off x="932689" y="1337220"/>
            <a:ext cx="10323321" cy="12155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14</a:t>
            </a: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endParaRPr lang="en-US" altLang="zh-CN" sz="2800" b="1" i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880</a:t>
            </a:r>
            <a:endParaRPr lang="en-US" altLang="zh-CN" sz="2800"/>
          </a:p>
        </p:txBody>
      </p:sp>
      <p:pic>
        <p:nvPicPr>
          <p:cNvPr id="4" name="QB_6_BD.14_2#640f4ca86?iti=5&amp;vcp=1&amp;vop=1&amp;vis=1&amp;visfb=1&amp;pid=49bf80f3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7904" y="2698152"/>
            <a:ext cx="9153144" cy="264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14_3#640f4ca86?iti=5&amp;vcp=1&amp;vop=1&amp;vis=1&amp;visfb=1&amp;pid=49bf80f3c&amp;color=0,0,0&amp;vtp=1&amp;bbb=1" title=""/>
          <p:cNvSpPr/>
          <p:nvPr/>
        </p:nvSpPr>
        <p:spPr>
          <a:xfrm>
            <a:off x="5549170" y="546776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EX.16_1#49bf80f3c?vcp=1&amp;vop=1&amp;vis=1&amp;pid=ec444c194&amp;color=0,0,0&amp;vtp=1&amp;bt=1&amp;bbb=1&amp;hb=1" title=""/>
          <p:cNvSpPr/>
          <p:nvPr/>
        </p:nvSpPr>
        <p:spPr>
          <a:xfrm>
            <a:off x="932688" y="2185384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分析: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本题为阅读研究类综合能力题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考查电磁继电器的组成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原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理和应用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热敏电阻的特性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欧姆定律的应用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电功与电能的计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算等知识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结合图像信息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考查学生应用知识解决问题的能力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综合性强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难度较大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17_1#e2eeb2511?vcp=1&amp;vop=1&amp;vis=1&amp;pid=ec444c194&amp;color=0,0,0&amp;vtp=1&amp;bt=1&amp;bbb=1&amp;hb=1" title=""/>
              <p:cNvSpPr/>
              <p:nvPr/>
            </p:nvSpPr>
            <p:spPr>
              <a:xfrm>
                <a:off x="932688" y="985996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某小组同学在“探究凸透镜成像规律”时，实验室中可供选择的器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材有：由发光二极管组成的“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𝐅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”和“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𝐓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”形光源、凸透镜、光具座、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光屏等。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17_1#e2eeb2511?vcp=1&amp;vop=1&amp;vis=1&amp;pid=ec444c19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85996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26" r="-483" b="-36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17_2#e2eeb2511?iti=6&amp;htil=2&amp;vcp=1&amp;vop=1&amp;vis=1&amp;pid=ec444c194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84080" y="2864580"/>
            <a:ext cx="1161288" cy="2313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17_3#e2eeb2511?iti=6&amp;htil=2&amp;vcp=1&amp;vop=1&amp;vis=1&amp;pid=ec444c194&amp;color=0,0,0&amp;vtp=1&amp;bbb=1" title=""/>
          <p:cNvSpPr/>
          <p:nvPr/>
        </p:nvSpPr>
        <p:spPr>
          <a:xfrm>
            <a:off x="9819418" y="5305012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图33-2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B_6_BD.18_1#13b360226?htil=2&amp;vcp=1&amp;vop=1&amp;vis=1&amp;pid=e2eeb2511&amp;color=0,0,0&amp;vtp=1&amp;bbb=1&amp;hb=1" title=""/>
              <p:cNvSpPr/>
              <p:nvPr/>
            </p:nvSpPr>
            <p:spPr>
              <a:xfrm>
                <a:off x="932688" y="2837148"/>
                <a:ext cx="844905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他们选择了“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𝐅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”形光源进行实验，与“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𝐓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”形光源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相比，“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𝐅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”形光源的好处：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B_6_BD.18_1#13b360226?htil=2&amp;vcp=1&amp;vop=1&amp;vis=1&amp;pid=e2eeb2511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837148"/>
                <a:ext cx="8449056" cy="1849057"/>
              </a:xfrm>
              <a:prstGeom prst="rect">
                <a:avLst/>
              </a:prstGeom>
              <a:blipFill rotWithShape="1">
                <a:blip r:embed="rId5"/>
                <a:stretch>
                  <a:fillRect l="-6" t="-33" r="-1508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6_AN.19_1#13b360226.blank?vcp=1&amp;vop=1&amp;vis=1&amp;pid=e2eeb2511&amp;color=0,0,0&amp;vpa=8&amp;vtp=1&amp;bbb=1&amp;hb=1" title=""/>
          <p:cNvSpPr/>
          <p:nvPr/>
        </p:nvSpPr>
        <p:spPr>
          <a:xfrm>
            <a:off x="932688" y="3454368"/>
            <a:ext cx="844905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可以比较出像与物左右是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否相反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20_1#f043f7668?iti=7&amp;htil=3&amp;vcp=1&amp;vop=1&amp;vis=1&amp;visfb=1&amp;pid=e2eeb2511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84080" y="971042"/>
            <a:ext cx="1161288" cy="2313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20_2#f043f7668?iti=7&amp;htil=3&amp;vcp=1&amp;vop=1&amp;vis=1&amp;visfb=1&amp;pid=e2eeb2511&amp;color=0,0,0&amp;vtp=1&amp;bbb=1" title=""/>
          <p:cNvSpPr/>
          <p:nvPr/>
        </p:nvSpPr>
        <p:spPr>
          <a:xfrm>
            <a:off x="9819418" y="341147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图33-2</a:t>
            </a:r>
            <a:endParaRPr lang="en-US" altLang="zh-CN" sz="2800"/>
          </a:p>
        </p:txBody>
      </p:sp>
      <p:sp>
        <p:nvSpPr>
          <p:cNvPr id="4" name="QB_6_BD.20_3#f043f7668?htil=3&amp;vcp=1&amp;vop=1&amp;vis=1&amp;pid=e2eeb2511&amp;color=0,0,0&amp;vtp=1&amp;bt=1&amp;bbb=1&amp;hb=1&amp;hs=1" title=""/>
          <p:cNvSpPr/>
          <p:nvPr/>
        </p:nvSpPr>
        <p:spPr>
          <a:xfrm>
            <a:off x="932688" y="952754"/>
            <a:ext cx="844905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将光源、凸透镜和光屏安装在光具座上，点亮光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源，移动光屏，光屏上承接到不完整的像，如图33-2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所示。这是因为他们遗漏了一个实验步骤，请列出这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一步骤：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5" name="QB_6_AN.21_1#f043f7668.blank?vcp=1&amp;vop=1&amp;vis=1&amp;pid=e2eeb2511&amp;color=0,0,0&amp;vpa=9&amp;vtp=1&amp;bbb=1" title=""/>
          <p:cNvSpPr/>
          <p:nvPr/>
        </p:nvSpPr>
        <p:spPr>
          <a:xfrm>
            <a:off x="2270157" y="2844419"/>
            <a:ext cx="704532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光源、凸透镜、光屏三者中心调到同一高度</a:t>
            </a:r>
            <a:endParaRPr lang="en-US" altLang="zh-CN" sz="2800"/>
          </a:p>
        </p:txBody>
      </p:sp>
      <p:sp>
        <p:nvSpPr>
          <p:cNvPr id="6" name="QB_6_BD.22_1#f6a5eef3d?vcp=1&amp;vop=1&amp;vis=1&amp;pid=e2eeb2511&amp;color=0,0,0&amp;vtp=1&amp;bbb=1&amp;hb=1&amp;hs=1" title=""/>
          <p:cNvSpPr/>
          <p:nvPr/>
        </p:nvSpPr>
        <p:spPr>
          <a:xfrm>
            <a:off x="932688" y="405809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在探究物距大于二倍焦距的成像特点时，改变物距做了三次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实验。与做一次实验相比较，做三次实验的好处：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7" name="QB_6_AN.23_1#f6a5eef3d.blank?vcp=1&amp;vop=1&amp;vis=1&amp;pid=e2eeb2511&amp;color=0,0,0&amp;vpa=10&amp;vtp=1&amp;bbb=1&amp;hb=1" title=""/>
          <p:cNvSpPr/>
          <p:nvPr/>
        </p:nvSpPr>
        <p:spPr>
          <a:xfrm>
            <a:off x="932689" y="4675314"/>
            <a:ext cx="10323321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使实验结论具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有普遍性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7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24_1#1d189d51a?iti=8&amp;htil=4&amp;vcp=1&amp;vop=1&amp;vis=1&amp;visfb=1&amp;pid=e2eeb2511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30384" y="941006"/>
            <a:ext cx="877824" cy="174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24_2#1d189d51a?iti=8&amp;htil=4&amp;vcp=1&amp;vop=1&amp;vis=1&amp;visfb=1&amp;pid=e2eeb2511&amp;color=0,0,0&amp;vtp=1&amp;bbb=1" title=""/>
          <p:cNvSpPr/>
          <p:nvPr/>
        </p:nvSpPr>
        <p:spPr>
          <a:xfrm>
            <a:off x="9823990" y="281451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图33-2</a:t>
            </a:r>
            <a:endParaRPr lang="en-US" altLang="zh-CN" sz="2800"/>
          </a:p>
        </p:txBody>
      </p:sp>
      <p:sp>
        <p:nvSpPr>
          <p:cNvPr id="4" name="QB_6_BD.24_3#1d189d51a?htil=4&amp;vcp=1&amp;vop=1&amp;vis=1&amp;pid=e2eeb2511&amp;color=0,0,0&amp;vtp=1&amp;bt=1&amp;bbb=1&amp;hb=1&amp;hs=1" title=""/>
          <p:cNvSpPr/>
          <p:nvPr/>
        </p:nvSpPr>
        <p:spPr>
          <a:xfrm>
            <a:off x="932688" y="922718"/>
            <a:ext cx="844905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（4）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完成实验后，同学们发现实验室中还有一个焦距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不同的凸透镜，以及凹透镜、硬纸片各一个。他们想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利用其中一个器材，采取增加或更换器材的方式对原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实验进行拓展。请仿照示例写出两个不同的拓展实验。</a:t>
            </a:r>
            <a:endParaRPr lang="en-US" altLang="zh-CN" sz="2800"/>
          </a:p>
        </p:txBody>
      </p:sp>
      <p:sp>
        <p:nvSpPr>
          <p:cNvPr id="5" name="QB_6_AN.25_1#1d189d51a.blank?vcp=1&amp;vop=1&amp;vis=1&amp;pid=e2eeb2511&amp;color=0,0,0&amp;vpa=11&amp;vtp=1&amp;bbb=1" title=""/>
          <p:cNvSpPr/>
          <p:nvPr/>
        </p:nvSpPr>
        <p:spPr>
          <a:xfrm>
            <a:off x="1287495" y="4027170"/>
            <a:ext cx="883126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更换另一焦距不同的凸透镜，研究像距与焦距是否有关</a:t>
            </a:r>
            <a:endParaRPr lang="en-US" altLang="zh-CN" sz="2800"/>
          </a:p>
        </p:txBody>
      </p:sp>
      <p:sp>
        <p:nvSpPr>
          <p:cNvPr id="6" name="QB_6_AN.26_1#1d189d51a.blank?vcp=1&amp;vop=1&amp;vis=1&amp;pid=e2eeb2511&amp;color=0,0,0&amp;vpa=12&amp;vtp=1&amp;bbb=1&amp;hb=1" title=""/>
          <p:cNvSpPr/>
          <p:nvPr/>
        </p:nvSpPr>
        <p:spPr>
          <a:xfrm>
            <a:off x="932688" y="4674870"/>
            <a:ext cx="10320018" cy="1207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用硬纸片遮住凸透镜一部分，研究成像亮度与凸透镜透光多少的关系</a:t>
            </a:r>
            <a:endParaRPr lang="en-US" altLang="zh-CN" sz="2800"/>
          </a:p>
        </p:txBody>
      </p:sp>
      <p:sp>
        <p:nvSpPr>
          <p:cNvPr id="7" name="QB_6_BD.24_3#1d189d51a?htil=4&amp;vcp=1&amp;vop=1&amp;vis=1&amp;pid=e2eeb2511&amp;color=0,0,0&amp;vtp=1&amp;bt=1&amp;bbb=1&amp;hb=1&amp;hs=1" title=""/>
          <p:cNvSpPr/>
          <p:nvPr/>
        </p:nvSpPr>
        <p:spPr>
          <a:xfrm>
            <a:off x="932688" y="3409950"/>
            <a:ext cx="10320018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示例：将凹透镜放在凸透镜与光源之间，研究近视眼的矫正原理。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①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②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_______________________________________________________________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EX.27_1#e2eeb2511?vcp=1&amp;vop=1&amp;vis=1&amp;pid=ec444c194&amp;color=0,0,0&amp;vtp=1&amp;bt=1&amp;bbb=1&amp;hb=1" title=""/>
          <p:cNvSpPr/>
          <p:nvPr/>
        </p:nvSpPr>
        <p:spPr>
          <a:xfrm>
            <a:off x="932688" y="250542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分析：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本题为问题探究类综合能力题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考查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“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探究凸透镜成像的规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律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”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的基本实验能力和科学探究能力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既考查常规实验操作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也有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实验创新拓展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e71ce9a2a.fixed?vcp=1&amp;pid=4d0f324d8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e71ce9a2a.fixed?vcp=1&amp;pid=4d0f324d8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限时训练</a:t>
            </a:r>
            <a:endParaRPr lang="en-US" altLang="zh-CN" sz="7200"/>
          </a:p>
        </p:txBody>
      </p:sp>
      <p:sp>
        <p:nvSpPr>
          <p:cNvPr id="4" name="C_4#e71ce9a2a.fixed?vcp=1&amp;pid=4d0f324d8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28_1#d3e720d66?iti=9&amp;htil=5&amp;vcp=1&amp;vop=1&amp;vis=1&amp;pid=e71ce9a2a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14143" y="1237742"/>
            <a:ext cx="2688336" cy="131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28_2#d3e720d66?iti=9&amp;htil=5&amp;vcp=1&amp;vop=1&amp;vis=1&amp;pid=e71ce9a2a&amp;color=0,0,0&amp;vtp=1&amp;bbb=1" title=""/>
          <p:cNvSpPr/>
          <p:nvPr/>
        </p:nvSpPr>
        <p:spPr>
          <a:xfrm>
            <a:off x="9313005" y="268147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图33-3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BD.28_3#d3e720d66?htil=5&amp;vcp=1&amp;vop=1&amp;vis=1&amp;pid=e71ce9a2a&amp;color=0,0,0&amp;vtp=1&amp;bt=1&amp;bbb=1&amp;hb=1&amp;hs=1" title=""/>
              <p:cNvSpPr/>
              <p:nvPr/>
            </p:nvSpPr>
            <p:spPr>
              <a:xfrm>
                <a:off x="932688" y="1219454"/>
                <a:ext cx="7498080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（2024·山西）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在消防安全教育中，消防员在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讲解如图33-3所示的警示图片时强调：落水汽车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车门所处深度平均按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算，车门很难被打开。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正确的方法是立即解开安全带，用安全锤等尖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BD.28_3#d3e720d66?htil=5&amp;vcp=1&amp;vop=1&amp;vis=1&amp;pid=e71ce9a2a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19454"/>
                <a:ext cx="7498080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7" t="-10" r="-595" b="-27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5_BD.28_3#d3e720d66?htil=5&amp;vcp=1&amp;vop=1&amp;vis=1&amp;pid=e71ce9a2a&amp;color=0,0,0&amp;vtp=1&amp;bt=1&amp;bbb=1&amp;hb=1&amp;hs=1" title=""/>
              <p:cNvSpPr/>
              <p:nvPr/>
            </p:nvSpPr>
            <p:spPr>
              <a:xfrm>
                <a:off x="932688" y="3791394"/>
                <a:ext cx="10320018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锐物品破窗进行自救。有的同学很疑惑：落水汽车车门离水面仅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深，为什么很难打开呢？请你用学过的物理知识解释车门很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难打开的原因。（提示：用数据解释更有说服力，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5_BD.28_3#d3e720d66?htil=5&amp;vcp=1&amp;vop=1&amp;vis=1&amp;pid=e71ce9a2a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791394"/>
                <a:ext cx="10320018" cy="1849057"/>
              </a:xfrm>
              <a:prstGeom prst="rect">
                <a:avLst/>
              </a:prstGeom>
              <a:blipFill rotWithShape="1">
                <a:blip r:embed="rId5"/>
                <a:stretch>
                  <a:fillRect l="-5" t="-24" r="-432" b="-36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AN.29_1#d3e720d66?iti=10&amp;htil=6&amp;vcp=1&amp;vop=1&amp;vis=1&amp;visfb=1&amp;pid=e71ce9a2a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05114" y="1232630"/>
            <a:ext cx="2788920" cy="136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AN.29_2#d3e720d66?iti=10&amp;htil=6&amp;vcp=1&amp;vop=1&amp;vis=1&amp;visfb=1&amp;pid=e71ce9a2a&amp;color=0,0,0&amp;vtp=1&amp;bbb=1" title=""/>
          <p:cNvSpPr/>
          <p:nvPr/>
        </p:nvSpPr>
        <p:spPr>
          <a:xfrm>
            <a:off x="9254268" y="272208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图33-3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AN.29_3#d3e720d66?htil=6&amp;vcp=1&amp;vop=1&amp;vis=1&amp;pid=e71ce9a2a&amp;color=0,0,0&amp;vtp=1&amp;bt=1&amp;bbb=1&amp;hb=1&amp;hs=1" title=""/>
              <p:cNvSpPr/>
              <p:nvPr/>
            </p:nvSpPr>
            <p:spPr>
              <a:xfrm>
                <a:off x="932688" y="1205198"/>
                <a:ext cx="7397496" cy="1295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答：当落水汽车车门所处深度为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时，车门受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到的平均压强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500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4" name="QO_5_AN.29_3#d3e720d66?htil=6&amp;vcp=1&amp;vop=1&amp;vis=1&amp;pid=e71ce9a2a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05198"/>
                <a:ext cx="7397496" cy="1295400"/>
              </a:xfrm>
              <a:prstGeom prst="rect">
                <a:avLst/>
              </a:prstGeom>
              <a:blipFill rotWithShape="1">
                <a:blip r:embed="rId4"/>
                <a:stretch>
                  <a:fillRect l="-7" t="-47" r="-383" b="-493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5_AN.29_3#d3e720d66?htil=6&amp;vcp=1&amp;vop=1&amp;vis=1&amp;pid=e71ce9a2a&amp;color=0,0,0&amp;vtp=1&amp;bt=1&amp;bbb=1&amp;hb=1&amp;hs=1" title=""/>
              <p:cNvSpPr/>
              <p:nvPr/>
            </p:nvSpPr>
            <p:spPr>
              <a:xfrm>
                <a:off x="935991" y="3742023"/>
                <a:ext cx="10320018" cy="187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2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车门的面积若按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估算，车门受到水的压力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2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𝒑𝑺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所以要把车门推开，相当于举起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pc="-5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pc="-5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 spc="-5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𝟓𝟎𝟎</m:t>
                      </m:r>
                      <m:r>
                        <m:rPr>
                          <m:sty m:val="b"/>
                        </m:rPr>
                        <a:rPr lang="en-US" altLang="zh-CN" sz="2800" b="1" i="0" spc="-5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pc="-5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 spc="-5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的物体，故车门很难打开。</a:t>
                </a:r>
                <a:endParaRPr lang="en-US" altLang="zh-CN" sz="2800" spc="-50"/>
              </a:p>
            </p:txBody>
          </p:sp>
        </mc:Choice>
        <mc:Fallback>
          <p:sp>
            <p:nvSpPr>
              <p:cNvPr id="5" name="QO_5_AN.29_3#d3e720d66?htil=6&amp;vcp=1&amp;vop=1&amp;vis=1&amp;pid=e71ce9a2a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3742023"/>
                <a:ext cx="10320018" cy="1874457"/>
              </a:xfrm>
              <a:prstGeom prst="rect">
                <a:avLst/>
              </a:prstGeom>
              <a:blipFill rotWithShape="1">
                <a:blip r:embed="rId5"/>
                <a:stretch>
                  <a:fillRect t="-32" r="-3360" b="-36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5_AN.29_3#d3e720d66?htil=6&amp;vcp=1&amp;vop=1&amp;vis=1&amp;pid=e71ce9a2a&amp;color=0,0,0&amp;vtp=1&amp;bt=1&amp;bbb=1&amp;hb=1&amp;hs=1" title=""/>
              <p:cNvSpPr/>
              <p:nvPr/>
            </p:nvSpPr>
            <p:spPr>
              <a:xfrm>
                <a:off x="932688" y="2493994"/>
                <a:ext cx="7397496" cy="124441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52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水</m:t>
                          </m:r>
                        </m:sub>
                      </m:sSub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𝐏𝐚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5_AN.29_3#d3e720d66?htil=6&amp;vcp=1&amp;vop=1&amp;vis=1&amp;pid=e71ce9a2a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493994"/>
                <a:ext cx="7397496" cy="1244410"/>
              </a:xfrm>
              <a:prstGeom prst="rect">
                <a:avLst/>
              </a:prstGeom>
              <a:blipFill rotWithShape="1">
                <a:blip r:embed="rId6"/>
                <a:stretch>
                  <a:fillRect l="-7" t="-28" r="3" b="-6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  <p:bldP spid="6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4d0f324d8?lid=e71ce9a2a&amp;cid=e71ce9a2a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432304"/>
            <a:ext cx="612648" cy="612648"/>
          </a:xfrm>
          <a:prstGeom prst="rect">
            <a:avLst/>
          </a:prstGeom>
        </p:spPr>
      </p:pic>
      <p:sp>
        <p:nvSpPr>
          <p:cNvPr id="3" name="C_1#目录1:4d0f324d8?lid=e71ce9a2a&amp;cid=e71ce9a2a&amp;vtp=1&amp;bbb=1" title="">
            <a:hlinkClick r:id="rId4" action="ppaction://hlinksldjump"/>
          </p:cNvPr>
          <p:cNvSpPr/>
          <p:nvPr/>
        </p:nvSpPr>
        <p:spPr>
          <a:xfrm>
            <a:off x="6309360" y="243230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4d0f324d8?lid=e71ce9a2a&amp;cid=e71ce9a2a&amp;vtp=1&amp;bbb=1" title="">
            <a:hlinkClick r:id="rId4" action="ppaction://hlinksldjump"/>
          </p:cNvPr>
          <p:cNvSpPr/>
          <p:nvPr/>
        </p:nvSpPr>
        <p:spPr>
          <a:xfrm>
            <a:off x="7095744" y="245059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限时训练</a:t>
            </a:r>
            <a:endParaRPr lang="en-US" altLang="zh-CN" sz="2800"/>
          </a:p>
        </p:txBody>
      </p:sp>
      <p:pic>
        <p:nvPicPr>
          <p:cNvPr id="5" name="C_1#目录1:4d0f324d8?lid=0b249c951&amp;cid=0b249c951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236976"/>
            <a:ext cx="612648" cy="612648"/>
          </a:xfrm>
          <a:prstGeom prst="rect">
            <a:avLst/>
          </a:prstGeom>
        </p:spPr>
      </p:pic>
      <p:sp>
        <p:nvSpPr>
          <p:cNvPr id="6" name="C_1#目录1:4d0f324d8?lid=0b249c951&amp;cid=0b249c951&amp;vtp=1&amp;bbb=1" title="">
            <a:hlinkClick r:id="rId5" action="ppaction://hlinksldjump"/>
          </p:cNvPr>
          <p:cNvSpPr/>
          <p:nvPr/>
        </p:nvSpPr>
        <p:spPr>
          <a:xfrm>
            <a:off x="6309360" y="323697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4d0f324d8?lid=0b249c951&amp;cid=0b249c951&amp;vtp=1&amp;bbb=1" title="">
            <a:hlinkClick r:id="rId5" action="ppaction://hlinksldjump"/>
          </p:cNvPr>
          <p:cNvSpPr/>
          <p:nvPr/>
        </p:nvSpPr>
        <p:spPr>
          <a:xfrm>
            <a:off x="7095744" y="325526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sp>
        <p:nvSpPr>
          <p:cNvPr id="8" name="O_0#目录1:4d0f324d8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9" name="O_0#目录1:4d0f324d8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0" name="O_0#目录1:4d0f324d8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30_1#99d673920?iti=11&amp;htil=7&amp;vcp=1&amp;vop=1&amp;vis=1&amp;pid=e71ce9a2a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69627" y="738288"/>
            <a:ext cx="4249994" cy="136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30_2#99d673920?iti=11&amp;htil=7&amp;vcp=1&amp;vop=1&amp;vis=1&amp;pid=e71ce9a2a&amp;color=0,0,0&amp;vtp=1&amp;bbb=1" title=""/>
          <p:cNvSpPr/>
          <p:nvPr/>
        </p:nvSpPr>
        <p:spPr>
          <a:xfrm>
            <a:off x="7749318" y="2229652"/>
            <a:ext cx="1090612" cy="4902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图33-4</a:t>
            </a:r>
            <a:endParaRPr lang="en-US" altLang="zh-CN" sz="2800"/>
          </a:p>
        </p:txBody>
      </p:sp>
      <p:sp>
        <p:nvSpPr>
          <p:cNvPr id="4" name="QO_5_BD.30_3#99d673920?htil=7&amp;vcp=1&amp;vop=1&amp;vis=1&amp;pid=e71ce9a2a&amp;color=0,0,0&amp;vtp=1&amp;bt=1&amp;bbb=1&amp;hb=1&amp;hs=1" title=""/>
          <p:cNvSpPr/>
          <p:nvPr/>
        </p:nvSpPr>
        <p:spPr>
          <a:xfrm>
            <a:off x="932688" y="720000"/>
            <a:ext cx="4489704" cy="2115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（2025·东莞市模拟）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阅读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下列短文，回答问题。</a:t>
            </a:r>
            <a:endParaRPr lang="en-US" altLang="zh-CN" sz="2800"/>
          </a:p>
          <a:p>
            <a:pPr algn="ctr"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光伏发电</a:t>
            </a:r>
            <a:endParaRPr lang="en-US" altLang="zh-CN" sz="2800"/>
          </a:p>
          <a:p>
            <a:pPr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楷体" panose="02010609060101010101" pitchFamily="34" charset="-122"/>
                <a:cs typeface="Times New Roman" panose="02020603050405020304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光伏发电产业是我国低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5_BD.30_3#99d673920?htil=7&amp;vcp=1&amp;vop=1&amp;vis=1&amp;pid=e71ce9a2a&amp;color=0,0,0&amp;vtp=1&amp;bt=1&amp;bbb=1&amp;hb=1&amp;hs=1" title=""/>
              <p:cNvSpPr/>
              <p:nvPr/>
            </p:nvSpPr>
            <p:spPr>
              <a:xfrm>
                <a:off x="932688" y="2872587"/>
                <a:ext cx="10320018" cy="31966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碳经济的亮点之一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光伏发电简易原理如图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33-4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甲所示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电池板上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具有大量的不稳定电子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当太阳光照射到电池板上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这些电子获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得能量会定向移动形成电流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该电流通过控制器和逆变器就可以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成为我们生产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生活所用电流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但光伏发电受环境影响较大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阴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影遮挡是最常见的环境影响之一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如图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33-4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乙所示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电池板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𝐗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每个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正方形小格子的边长均为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#1.1.1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5_BD.30_3#99d673920?htil=7&amp;vcp=1&amp;vop=1&amp;vis=1&amp;pid=e71ce9a2a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872587"/>
                <a:ext cx="10320018" cy="3196654"/>
              </a:xfrm>
              <a:prstGeom prst="rect">
                <a:avLst/>
              </a:prstGeom>
              <a:blipFill rotWithShape="1">
                <a:blip r:embed="rId4"/>
                <a:stretch>
                  <a:fillRect l="-5" t="-15" r="-801" b="-16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31_1#70111bcab?vcp=1&amp;vop=1&amp;vis=1&amp;pid=99d673920&amp;color=0,0,0&amp;vtp=1&amp;bt=1&amp;bbb=1" title=""/>
          <p:cNvSpPr/>
          <p:nvPr/>
        </p:nvSpPr>
        <p:spPr>
          <a:xfrm>
            <a:off x="932688" y="1320006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光伏发电的主要能量转化是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能转化为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能。</a:t>
            </a:r>
            <a:endParaRPr lang="en-US" altLang="zh-CN" sz="2800"/>
          </a:p>
        </p:txBody>
      </p:sp>
      <p:sp>
        <p:nvSpPr>
          <p:cNvPr id="3" name="QB_6_AN.32_1#70111bcab.blank?vcp=1&amp;vop=1&amp;vis=1&amp;pid=99d673920&amp;color=0,0,0&amp;vpa=13&amp;vtp=1&amp;bbb=1" title=""/>
          <p:cNvSpPr/>
          <p:nvPr/>
        </p:nvSpPr>
        <p:spPr>
          <a:xfrm>
            <a:off x="6121431" y="1278096"/>
            <a:ext cx="97313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太阳</a:t>
            </a:r>
            <a:endParaRPr lang="en-US" altLang="zh-CN" sz="2800"/>
          </a:p>
        </p:txBody>
      </p:sp>
      <p:sp>
        <p:nvSpPr>
          <p:cNvPr id="4" name="QB_6_AN.34_1#70111bcab.blank?vcp=1&amp;vop=1&amp;vis=1&amp;pid=99d673920&amp;color=0,0,0&amp;vpa=14&amp;vtp=1" title=""/>
          <p:cNvSpPr/>
          <p:nvPr/>
        </p:nvSpPr>
        <p:spPr>
          <a:xfrm>
            <a:off x="8616982" y="1278096"/>
            <a:ext cx="615950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</a:t>
            </a:r>
            <a:endParaRPr lang="en-US" altLang="zh-CN" sz="2800"/>
          </a:p>
        </p:txBody>
      </p:sp>
      <p:pic>
        <p:nvPicPr>
          <p:cNvPr id="5" name="QB_6_BD.33_1#70111bcab?iti=12&amp;vcp=1&amp;vop=1&amp;vis=1&amp;visfb=1&amp;pid=99d673920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63624" y="2016220"/>
            <a:ext cx="9070848" cy="286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33_2#70111bcab?iti=12&amp;vcp=1&amp;vop=1&amp;vis=1&amp;visfb=1&amp;pid=99d673920&amp;color=0,0,0&amp;vtp=1&amp;bbb=1" title=""/>
          <p:cNvSpPr/>
          <p:nvPr/>
        </p:nvSpPr>
        <p:spPr>
          <a:xfrm>
            <a:off x="5553742" y="5005292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35_1#63d6f2f72?vcp=1&amp;vop=1&amp;vis=1&amp;pid=99d673920&amp;color=0,0,0&amp;vtp=1&amp;bt=1&amp;bbb=1&amp;hb=1" title=""/>
          <p:cNvSpPr/>
          <p:nvPr/>
        </p:nvSpPr>
        <p:spPr>
          <a:xfrm>
            <a:off x="932688" y="884396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电池板中有两层纯硅掺杂形成的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（选填“绝缘体”或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“半导体”）材料，该材料在光照下导电性增强，其中电极1相当于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电源的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（选填“正”或“负”）极。</a:t>
            </a:r>
            <a:endParaRPr lang="en-US" altLang="zh-CN" sz="2800"/>
          </a:p>
        </p:txBody>
      </p:sp>
      <p:sp>
        <p:nvSpPr>
          <p:cNvPr id="3" name="QB_6_AN.36_1#63d6f2f72.blank?vcp=1&amp;vop=1&amp;vis=1&amp;pid=99d673920&amp;color=0,0,0&amp;vpa=15&amp;vtp=1&amp;bbb=1" title=""/>
          <p:cNvSpPr/>
          <p:nvPr/>
        </p:nvSpPr>
        <p:spPr>
          <a:xfrm>
            <a:off x="6835807" y="853916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半导体</a:t>
            </a:r>
            <a:endParaRPr lang="en-US" altLang="zh-CN" sz="2800"/>
          </a:p>
        </p:txBody>
      </p:sp>
      <p:sp>
        <p:nvSpPr>
          <p:cNvPr id="4" name="QB_6_AN.38_1#63d6f2f72.blank?vcp=1&amp;vop=1&amp;vis=1&amp;pid=99d673920&amp;color=0,0,0&amp;vpa=16&amp;vtp=1" title=""/>
          <p:cNvSpPr/>
          <p:nvPr/>
        </p:nvSpPr>
        <p:spPr>
          <a:xfrm>
            <a:off x="2014569" y="2128361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负</a:t>
            </a:r>
            <a:endParaRPr lang="en-US" altLang="zh-CN" sz="2800"/>
          </a:p>
        </p:txBody>
      </p:sp>
      <p:pic>
        <p:nvPicPr>
          <p:cNvPr id="5" name="QB_6_BD.37_1#63d6f2f72?iti=13&amp;vcp=1&amp;vop=1&amp;vis=1&amp;visfb=1&amp;pid=99d673920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21992" y="2867120"/>
            <a:ext cx="7754112" cy="245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37_2#63d6f2f72?iti=13&amp;vcp=1&amp;vop=1&amp;vis=1&amp;visfb=1&amp;pid=99d673920&amp;color=0,0,0&amp;vtp=1&amp;bbb=1" title=""/>
          <p:cNvSpPr/>
          <p:nvPr/>
        </p:nvSpPr>
        <p:spPr>
          <a:xfrm>
            <a:off x="5553742" y="5444712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39_1#d1298f3a7?vcp=1&amp;vop=1&amp;vis=1&amp;pid=99d673920&amp;color=0,0,0&amp;vtp=1&amp;bt=1&amp;bbb=1&amp;hb=1" title=""/>
          <p:cNvSpPr/>
          <p:nvPr/>
        </p:nvSpPr>
        <p:spPr>
          <a:xfrm>
            <a:off x="932688" y="720000"/>
            <a:ext cx="10323576" cy="10584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电池板的外壳材料选择有较高的要求，下列性质不是外壳材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料所具备的是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（选填字母）。</a:t>
            </a:r>
            <a:endParaRPr lang="en-US" altLang="zh-CN" sz="2800"/>
          </a:p>
        </p:txBody>
      </p:sp>
      <p:sp>
        <p:nvSpPr>
          <p:cNvPr id="3" name="QC_6_AN.40_1#d1298f3a7.blank?vcp=1&amp;vop=1&amp;vis=1&amp;pid=99d673920&amp;color=0,0,0&amp;vpa=17&amp;vtp=1" title=""/>
          <p:cNvSpPr/>
          <p:nvPr/>
        </p:nvSpPr>
        <p:spPr>
          <a:xfrm>
            <a:off x="3048032" y="1234160"/>
            <a:ext cx="515938" cy="4916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4" name="QC_6_BD.39_2#d1298f3a7.choices?vcp=1&amp;vop=1&amp;vis=1&amp;pid=99d673920&amp;color=0,0,0&amp;vtp=1&amp;bbb=1" title=""/>
          <p:cNvSpPr/>
          <p:nvPr/>
        </p:nvSpPr>
        <p:spPr>
          <a:xfrm>
            <a:off x="932688" y="1842490"/>
            <a:ext cx="10323576" cy="10584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5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A.良好的导热性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B.良好的透光性</a:t>
            </a:r>
            <a:endParaRPr lang="en-US" altLang="zh-CN" sz="2800"/>
          </a:p>
          <a:p>
            <a:pPr latinLnBrk="1">
              <a:lnSpc>
                <a:spcPts val="42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C.良好的导电性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D.良好的耐磨性</a:t>
            </a:r>
            <a:endParaRPr lang="en-US" altLang="zh-CN" sz="2800"/>
          </a:p>
        </p:txBody>
      </p:sp>
      <p:pic>
        <p:nvPicPr>
          <p:cNvPr id="5" name="QC_6_BD.39_3#d1298f3a7?iti=14&amp;vcp=1&amp;vop=1&amp;vis=1&amp;visfb=1&amp;pid=99d673920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31720" y="3040290"/>
            <a:ext cx="7525512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6_BD.39_4#d1298f3a7?iti=14&amp;vcp=1&amp;vop=1&amp;vis=1&amp;visfb=1&amp;pid=99d673920&amp;color=0,0,0&amp;vtp=1&amp;bbb=1" title=""/>
          <p:cNvSpPr/>
          <p:nvPr/>
        </p:nvSpPr>
        <p:spPr>
          <a:xfrm>
            <a:off x="5549170" y="5544730"/>
            <a:ext cx="1090612" cy="50622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41_1#c96eccaec?vcp=1&amp;vop=1&amp;vis=1&amp;pid=99d673920&amp;color=0,0,0&amp;vtp=1&amp;bt=1&amp;bbb=1&amp;hb=1" title=""/>
              <p:cNvSpPr/>
              <p:nvPr/>
            </p:nvSpPr>
            <p:spPr>
              <a:xfrm>
                <a:off x="932688" y="720000"/>
                <a:ext cx="10323576" cy="18601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若电池板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𝐗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的光电能量转化效率为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光照强度下，每小时输出的能量相当于节省了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的煤。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（假设煤能完全燃烧，其热值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𝟕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41_1#c96eccaec?vcp=1&amp;vop=1&amp;vis=1&amp;pid=99d67392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1860169"/>
              </a:xfrm>
              <a:prstGeom prst="rect">
                <a:avLst/>
              </a:prstGeom>
              <a:blipFill rotWithShape="1">
                <a:blip r:embed="rId3"/>
                <a:stretch>
                  <a:fillRect l="-5" t="-29" r="-785" b="-37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42_1#c96eccaec.blank?vcp=1&amp;vop=1&amp;vis=1&amp;pid=99d673920&amp;color=0,0,0&amp;vpa=18&amp;vtp=1&amp;bbb=1" title=""/>
          <p:cNvSpPr/>
          <p:nvPr/>
        </p:nvSpPr>
        <p:spPr>
          <a:xfrm>
            <a:off x="8048657" y="1337220"/>
            <a:ext cx="10588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0.072</a:t>
            </a:r>
            <a:endParaRPr lang="en-US" altLang="zh-CN" sz="2800"/>
          </a:p>
        </p:txBody>
      </p:sp>
      <p:pic>
        <p:nvPicPr>
          <p:cNvPr id="4" name="QB_6_BD.41_2#c96eccaec?iti=15&amp;vcp=1&amp;vop=1&amp;vis=1&amp;visfb=1&amp;pid=99d673920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5376" y="2708375"/>
            <a:ext cx="8458200" cy="267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41_3#c96eccaec?iti=15&amp;vcp=1&amp;vop=1&amp;vis=1&amp;visfb=1&amp;pid=99d673920&amp;color=0,0,0&amp;vtp=1&amp;bbb=1" title=""/>
          <p:cNvSpPr/>
          <p:nvPr/>
        </p:nvSpPr>
        <p:spPr>
          <a:xfrm>
            <a:off x="5549170" y="550542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0b249c951.fixed?vcp=1&amp;pid=4d0f324d8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0b249c951.fixed?vcp=1&amp;pid=4d0f324d8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0b249c951.fixed?vcp=1&amp;pid=4d0f324d8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400" y="11874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/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af8d507b5?vcp=1&amp;pid=0b249c951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一、设计实验类</a:t>
            </a:r>
            <a:endParaRPr lang="en-US" altLang="zh-CN" sz="2800"/>
          </a:p>
        </p:txBody>
      </p:sp>
      <p:sp>
        <p:nvSpPr>
          <p:cNvPr id="3" name="QO_6_BD.43_1#420f8f52f?vcp=1&amp;vop=1&amp;vis=1&amp;pid=af8d507b5&amp;color=0,0,0&amp;vtp=1&amp;bbb=1&amp;hb=1" title=""/>
          <p:cNvSpPr/>
          <p:nvPr/>
        </p:nvSpPr>
        <p:spPr>
          <a:xfrm>
            <a:off x="932688" y="1344967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（2024·江门模拟）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小明利用如图33-5甲所示的装置研究电磁感应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现象。</a:t>
            </a:r>
            <a:endParaRPr lang="en-US" altLang="zh-CN" sz="2800"/>
          </a:p>
        </p:txBody>
      </p:sp>
      <p:pic>
        <p:nvPicPr>
          <p:cNvPr id="4" name="QO_6_BD.43_2#420f8f52f?iti=16&amp;vcp=1&amp;vop=1&amp;vis=1&amp;pid=af8d507b5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4950" y="2340647"/>
            <a:ext cx="4099052" cy="210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6_BD.43_3#420f8f52f?iti=16&amp;vcp=1&amp;vop=1&amp;vis=1&amp;pid=af8d507b5&amp;color=0,0,0&amp;vtp=1&amp;bbb=1" title=""/>
          <p:cNvSpPr/>
          <p:nvPr/>
        </p:nvSpPr>
        <p:spPr>
          <a:xfrm>
            <a:off x="5553742" y="4444827"/>
            <a:ext cx="10906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图33-5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B_7_BD.44_1#2519a200f?vcp=1&amp;vop=1&amp;vis=1&amp;pid=420f8f52f&amp;color=0,0,0&amp;vtp=1&amp;bbb=1" title=""/>
              <p:cNvSpPr/>
              <p:nvPr/>
            </p:nvSpPr>
            <p:spPr>
              <a:xfrm>
                <a:off x="932688" y="5088553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图33-5甲中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两接线柱间应接入的仪器是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B_7_BD.44_1#2519a200f?vcp=1&amp;vop=1&amp;vis=1&amp;pid=420f8f52f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5088553"/>
                <a:ext cx="10323576" cy="563182"/>
              </a:xfrm>
              <a:prstGeom prst="rect">
                <a:avLst/>
              </a:prstGeom>
              <a:blipFill rotWithShape="1">
                <a:blip r:embed="rId4"/>
                <a:stretch>
                  <a:fillRect l="-5" t="-53" r="2" b="-126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QB_7_AN.45_1#2519a200f.blank?vcp=1&amp;vop=1&amp;vis=1&amp;pid=420f8f52f&amp;color=0,0,0&amp;vpa=19&amp;vtp=1&amp;bbb=1" title=""/>
          <p:cNvSpPr/>
          <p:nvPr/>
        </p:nvSpPr>
        <p:spPr>
          <a:xfrm>
            <a:off x="8663020" y="5046643"/>
            <a:ext cx="2044700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灵敏电流计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46_1#8cc0c7cb9?vcp=1&amp;vop=1&amp;vis=1&amp;pid=420f8f52f&amp;color=0,0,0&amp;vtp=1&amp;bbb=1&amp;hb=1" title=""/>
              <p:cNvSpPr/>
              <p:nvPr/>
            </p:nvSpPr>
            <p:spPr>
              <a:xfrm>
                <a:off x="932688" y="1222330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闭合电路，让导体棒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从图示位置水平向左运动时，电路中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（选填“有”或“没有”）感应电流产生。闭合开关，若导体棒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不动，左右移动磁铁，电路中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（选填“有”或“没有”）感应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电流产生。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46_1#8cc0c7cb9?vcp=1&amp;vop=1&amp;vis=1&amp;pid=420f8f52f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22330"/>
                <a:ext cx="10323576" cy="2496757"/>
              </a:xfrm>
              <a:prstGeom prst="rect">
                <a:avLst/>
              </a:prstGeom>
              <a:blipFill rotWithShape="1">
                <a:blip r:embed="rId2"/>
                <a:stretch>
                  <a:fillRect l="-5" t="-24" r="-951" b="-27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BD.49_1#2cc410ab7?vcp=1&amp;vop=1&amp;vis=1&amp;pid=420f8f52f&amp;color=0,0,0&amp;vtp=1&amp;bbb=1&amp;hb=1" title=""/>
          <p:cNvSpPr/>
          <p:nvPr/>
        </p:nvSpPr>
        <p:spPr>
          <a:xfrm>
            <a:off x="932688" y="3788518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在仪器和电路连接都完好的情况下，某小组的实验现象不太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明显，在不增加器材的前提下，请提出一条改进措施：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6" name="QB_7_AN.47_1#8cc0c7cb9.blank?vcp=1&amp;vop=1&amp;vis=1&amp;pid=420f8f52f&amp;color=0,0,0&amp;vpa=20&amp;vtp=1" title=""/>
          <p:cNvSpPr/>
          <p:nvPr/>
        </p:nvSpPr>
        <p:spPr>
          <a:xfrm>
            <a:off x="943007" y="1839550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有</a:t>
            </a:r>
            <a:endParaRPr lang="en-US" altLang="zh-CN" sz="2800"/>
          </a:p>
        </p:txBody>
      </p:sp>
      <p:sp>
        <p:nvSpPr>
          <p:cNvPr id="7" name="QB_7_AN.48_1#8cc0c7cb9.blank?vcp=1&amp;vop=1&amp;vis=1&amp;pid=420f8f52f&amp;color=0,0,0&amp;vpa=21&amp;vtp=1" title=""/>
          <p:cNvSpPr/>
          <p:nvPr/>
        </p:nvSpPr>
        <p:spPr>
          <a:xfrm>
            <a:off x="6078569" y="2487250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有</a:t>
            </a:r>
            <a:endParaRPr lang="en-US" altLang="zh-CN" sz="2800"/>
          </a:p>
        </p:txBody>
      </p:sp>
      <p:sp>
        <p:nvSpPr>
          <p:cNvPr id="8" name="QB_7_AN.50_1#2cc410ab7.blank?vcp=1&amp;vop=1&amp;vis=1&amp;pid=420f8f52f&amp;color=0,0,0&amp;vpa=22&amp;vtp=1&amp;bbb=1&amp;hb=1" title=""/>
          <p:cNvSpPr/>
          <p:nvPr/>
        </p:nvSpPr>
        <p:spPr>
          <a:xfrm>
            <a:off x="932689" y="4405738"/>
            <a:ext cx="10323321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加快导体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运动的速度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  <p:bldP spid="8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51_1#f0c514b14?vcp=1&amp;vop=1&amp;vis=1&amp;pid=420f8f52f&amp;color=0,0,0&amp;vtp=1&amp;bbb=1&amp;hb=1" title=""/>
          <p:cNvSpPr/>
          <p:nvPr/>
        </p:nvSpPr>
        <p:spPr>
          <a:xfrm>
            <a:off x="932688" y="720000"/>
            <a:ext cx="10323576" cy="17887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（4）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从能量的角度分析，产生感应电流的过程就是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能转化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为电能的过程，生活中利用电磁感应原理的实例有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（列举1个）</a:t>
            </a:r>
            <a:endParaRPr lang="en-US" altLang="zh-CN" sz="2800"/>
          </a:p>
        </p:txBody>
      </p:sp>
      <p:sp>
        <p:nvSpPr>
          <p:cNvPr id="3" name="QB_7_BD.54_1#7d5cf17ca?vcp=1&amp;vop=1&amp;vis=1&amp;pid=420f8f52f&amp;color=0,0,0&amp;vtp=1&amp;bbb=1&amp;hb=1" title=""/>
          <p:cNvSpPr/>
          <p:nvPr/>
        </p:nvSpPr>
        <p:spPr>
          <a:xfrm>
            <a:off x="932688" y="2568575"/>
            <a:ext cx="10323576" cy="36556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（5）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为研究感应电流方向的影响因素，小明设计了如图33-5乙所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示实验方案，将两只二极管与线圈连成并联电路，并将两只二极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管的正负极接成相反情形。使磁铁在线圈中左右移动，此时会看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见两只发光二极管轮流发光（发光二极管只允许电流从它的正极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流入，负极流出）。实验中用两只发光二极是为了研究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的关系。</a:t>
            </a:r>
            <a:endParaRPr lang="en-US" altLang="zh-CN" sz="2800"/>
          </a:p>
        </p:txBody>
      </p:sp>
      <p:sp>
        <p:nvSpPr>
          <p:cNvPr id="4" name="QB_7_AN.52_1#f0c514b14.blank?vcp=1&amp;vop=1&amp;vis=1&amp;pid=420f8f52f&amp;color=0,0,0&amp;vpa=23&amp;vtp=1&amp;bbb=1" title=""/>
          <p:cNvSpPr/>
          <p:nvPr/>
        </p:nvSpPr>
        <p:spPr>
          <a:xfrm>
            <a:off x="8978932" y="689710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机械</a:t>
            </a:r>
            <a:endParaRPr lang="en-US" altLang="zh-CN" sz="2800"/>
          </a:p>
        </p:txBody>
      </p:sp>
      <p:sp>
        <p:nvSpPr>
          <p:cNvPr id="5" name="QB_7_AN.53_1#f0c514b14.blank?vcp=1&amp;vop=1&amp;vis=1&amp;pid=420f8f52f&amp;color=0,0,0&amp;vpa=24&amp;vtp=1&amp;bbb=1" title=""/>
          <p:cNvSpPr/>
          <p:nvPr/>
        </p:nvSpPr>
        <p:spPr>
          <a:xfrm>
            <a:off x="8801132" y="1312011"/>
            <a:ext cx="133032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发电机</a:t>
            </a:r>
            <a:endParaRPr lang="en-US" altLang="zh-CN" sz="2800"/>
          </a:p>
        </p:txBody>
      </p:sp>
      <p:sp>
        <p:nvSpPr>
          <p:cNvPr id="6" name="QB_7_AN.55_1#7d5cf17ca.blank?vcp=1&amp;vop=1&amp;vis=1&amp;pid=420f8f52f&amp;color=0,0,0&amp;vpa=25&amp;vtp=1&amp;bbb=1&amp;hb=1" title=""/>
          <p:cNvSpPr/>
          <p:nvPr/>
        </p:nvSpPr>
        <p:spPr>
          <a:xfrm>
            <a:off x="932689" y="5027485"/>
            <a:ext cx="10323321" cy="11664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感应电流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的方向与导体运动方向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  <p:bldP spid="6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56_1#fdd856c1e?iti=17&amp;htil=8&amp;vcp=1&amp;vop=1&amp;vis=1&amp;pid=af8d507b5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27610" y="1243552"/>
            <a:ext cx="3885309" cy="269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56_2#fdd856c1e?iti=17&amp;htil=8&amp;vcp=1&amp;vop=1&amp;vis=1&amp;pid=af8d507b5&amp;color=0,0,0&amp;vtp=1&amp;bbb=1" title=""/>
          <p:cNvSpPr/>
          <p:nvPr/>
        </p:nvSpPr>
        <p:spPr>
          <a:xfrm>
            <a:off x="8424959" y="4065202"/>
            <a:ext cx="10906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图33-6</a:t>
            </a:r>
            <a:endParaRPr lang="en-US" altLang="zh-CN" sz="2800"/>
          </a:p>
        </p:txBody>
      </p:sp>
      <p:sp>
        <p:nvSpPr>
          <p:cNvPr id="4" name="QO_6_BD.56_3#fdd856c1e?htil=8&amp;vcp=1&amp;vop=1&amp;vis=1&amp;pid=af8d507b5&amp;color=0,0,0&amp;vtp=1&amp;bt=1&amp;bbb=1&amp;hb=1&amp;hs=1" title=""/>
          <p:cNvSpPr/>
          <p:nvPr/>
        </p:nvSpPr>
        <p:spPr>
          <a:xfrm>
            <a:off x="932688" y="1225264"/>
            <a:ext cx="5650992" cy="44398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（2024·山东模拟）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某创新实验小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组制作了“探究影响浮力大小的因素” 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的多功能演示仪，如图33-6甲所示。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在一个既可以测拉力也可以测推力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的测力计下面用轻质细杆固定一个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带有色环的重物，重物下方的升降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台上固定一个溢水桶，将与溢水口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4_BD#47437e3f1?vcp=1&amp;pid=4d0f324d8&amp;color=0,0,0&amp;vtp=1&amp;bt=1&amp;bbb=1&amp;hb=1" title=""/>
          <p:cNvSpPr/>
          <p:nvPr/>
        </p:nvSpPr>
        <p:spPr>
          <a:xfrm>
            <a:off x="932688" y="1238726"/>
            <a:ext cx="10323576" cy="44129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综合能力题是新课标改革中很多省、市物理中考的标志性题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型。题目往往以最新的科技前沿技术或者社会的新事物为载体，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考查学生综合应用知识、科学探究、创新意识和动手实践能力。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在复习过程中可以适当多关注社会动态或者新科技技术。这类试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题的形式通常有创新实验设计、阅读研究、问题探究、解释现象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等，本专题将从上述几类题型进行分类复习。通过练习以及练习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后的总结反思，掌握综合能力题的解题思维与方法。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6_BD.56_3#fdd856c1e?htil=8&amp;vcp=1&amp;vop=1&amp;vis=1&amp;pid=af8d507b5&amp;color=0,0,0&amp;vtp=1&amp;bt=1&amp;bbb=1&amp;hb=1&amp;hs=1&amp;htil=1" title=""/>
          <p:cNvSpPr/>
          <p:nvPr/>
        </p:nvSpPr>
        <p:spPr>
          <a:xfrm>
            <a:off x="932688" y="1238726"/>
            <a:ext cx="5967922" cy="44129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相连的溢水管的另一头通向烧杯中，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烧杯放在一个可显示压力大小的电子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秤上。组装好实验仪器后接通电源，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将水倒入溢水桶中，当水深超过溢水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管高度时，水便从管口溢出并流入电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子秤上的烧杯中，此时对测力计和电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子秤进行调零。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</a:t>
            </a:r>
            <a:endParaRPr lang="en-US" altLang="zh-CN" sz="2800"/>
          </a:p>
        </p:txBody>
      </p:sp>
      <p:pic>
        <p:nvPicPr>
          <p:cNvPr id="3" name="QO_6_BD.56_1#fdd856c1e?iti=57&amp;htil=8&amp;vcp=1&amp;vop=1&amp;vis=1&amp;pid=af8d507b5&amp;color=0,0,0&amp;tib=255,255,255&amp;vtp=1&amp;hs=1&amp;hs=1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27610" y="1378262"/>
            <a:ext cx="3885309" cy="269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56_2#fdd856c1e?iti=57&amp;htil=8&amp;vcp=1&amp;vop=1&amp;vis=1&amp;pid=af8d507b5&amp;color=0,0,0&amp;vtp=1&amp;bbb=1" title=""/>
          <p:cNvSpPr/>
          <p:nvPr/>
        </p:nvSpPr>
        <p:spPr>
          <a:xfrm>
            <a:off x="8424959" y="4199912"/>
            <a:ext cx="10906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57_1#142ba8905?vcp=1&amp;vop=1&amp;vis=1&amp;pid=fdd856c1e&amp;color=0,0,0&amp;vtp=1&amp;bt=1&amp;bbb=1&amp;hb=1" title=""/>
              <p:cNvSpPr/>
              <p:nvPr/>
            </p:nvSpPr>
            <p:spPr>
              <a:xfrm>
                <a:off x="932688" y="720000"/>
                <a:ext cx="10323576" cy="1464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上述操作及调试完毕，通过升降台推动溢水桶缓慢向上匀速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移动，如图33-6乙所示。由图可知，物体完全浸入盐水中所受浮力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57_1#142ba8905?vcp=1&amp;vop=1&amp;vis=1&amp;pid=fdd856c1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1464882"/>
              </a:xfrm>
              <a:prstGeom prst="rect">
                <a:avLst/>
              </a:prstGeom>
              <a:blipFill rotWithShape="1">
                <a:blip r:embed="rId3"/>
                <a:stretch>
                  <a:fillRect l="-5" t="-37" r="-766" b="-22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58_1#142ba8905.blank?vcp=1&amp;vop=1&amp;vis=1&amp;pid=fdd856c1e&amp;color=0,0,0&amp;vpa=26&amp;vtp=1&amp;bbb=1" title=""/>
          <p:cNvSpPr/>
          <p:nvPr/>
        </p:nvSpPr>
        <p:spPr>
          <a:xfrm>
            <a:off x="1262095" y="1678977"/>
            <a:ext cx="703263" cy="4535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1.2</a:t>
            </a:r>
            <a:endParaRPr lang="en-US" altLang="zh-CN" sz="2800"/>
          </a:p>
        </p:txBody>
      </p:sp>
      <p:pic>
        <p:nvPicPr>
          <p:cNvPr id="4" name="QB_7_BD.57_2#142ba8905?iti=18&amp;vcp=1&amp;vop=1&amp;vis=1&amp;visfb=1&amp;pid=fdd856c1e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02637" y="2324010"/>
            <a:ext cx="4583679" cy="3117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57_3#142ba8905?iti=18&amp;vcp=1&amp;vop=1&amp;vis=1&amp;visfb=1&amp;pid=fdd856c1e&amp;color=0,0,0&amp;vtp=1&amp;bbb=1" title=""/>
          <p:cNvSpPr/>
          <p:nvPr/>
        </p:nvSpPr>
        <p:spPr>
          <a:xfrm>
            <a:off x="5549171" y="5568504"/>
            <a:ext cx="10906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59_1#98b1bd502?vcp=1&amp;vop=1&amp;vis=1&amp;pid=fdd856c1e&amp;color=0,0,0&amp;mp=1&amp;vtp=1&amp;bt=1&amp;bbb=1&amp;hb=1" title=""/>
          <p:cNvSpPr/>
          <p:nvPr/>
        </p:nvSpPr>
        <p:spPr>
          <a:xfrm>
            <a:off x="932688" y="720000"/>
            <a:ext cx="10323576" cy="19728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由步骤B与C能不能判断浮力的大小与浸入液体的深度的关系？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，理由是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。比较步骤C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与D，可知物体所受浮力大小与深度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（选填“有关”或“无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关”）。</a:t>
            </a:r>
            <a:endParaRPr lang="en-US" altLang="zh-CN" sz="2800"/>
          </a:p>
        </p:txBody>
      </p:sp>
      <p:sp>
        <p:nvSpPr>
          <p:cNvPr id="3" name="QB_7_AN.60_1#98b1bd502.blank?vcp=1&amp;vop=1&amp;vis=1&amp;pid=fdd856c1e&amp;color=0,0,0&amp;mp=1&amp;vpa=27&amp;vtp=1&amp;bbb=1" title=""/>
          <p:cNvSpPr/>
          <p:nvPr/>
        </p:nvSpPr>
        <p:spPr>
          <a:xfrm>
            <a:off x="943007" y="1190091"/>
            <a:ext cx="973138" cy="467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不能</a:t>
            </a:r>
            <a:endParaRPr lang="en-US" altLang="zh-CN" sz="2800"/>
          </a:p>
        </p:txBody>
      </p:sp>
      <p:sp>
        <p:nvSpPr>
          <p:cNvPr id="4" name="QB_7_AN.61_1#98b1bd502.blank?vcp=1&amp;vop=1&amp;vis=1&amp;pid=fdd856c1e&amp;color=0,0,0&amp;mp=1&amp;vpa=28&amp;vtp=1&amp;bbb=1" title=""/>
          <p:cNvSpPr/>
          <p:nvPr/>
        </p:nvSpPr>
        <p:spPr>
          <a:xfrm>
            <a:off x="3425856" y="1190091"/>
            <a:ext cx="5616575" cy="467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没有控制物体排开液体的体积相等</a:t>
            </a:r>
            <a:endParaRPr lang="en-US" altLang="zh-CN" sz="2800"/>
          </a:p>
        </p:txBody>
      </p:sp>
      <p:sp>
        <p:nvSpPr>
          <p:cNvPr id="5" name="QB_7_AN.63_1#98b1bd502.blank?vcp=1&amp;vop=1&amp;vis=1&amp;pid=fdd856c1e&amp;color=0,0,0&amp;mp=1&amp;vpa=29&amp;vtp=1&amp;bbb=1" title=""/>
          <p:cNvSpPr/>
          <p:nvPr/>
        </p:nvSpPr>
        <p:spPr>
          <a:xfrm>
            <a:off x="6557995" y="1698090"/>
            <a:ext cx="973138" cy="467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无关</a:t>
            </a:r>
            <a:endParaRPr lang="en-US" altLang="zh-CN" sz="2800"/>
          </a:p>
        </p:txBody>
      </p:sp>
      <p:pic>
        <p:nvPicPr>
          <p:cNvPr id="6" name="QB_7_BD.62_1#98b1bd502?iti=19&amp;vcp=1&amp;vop=1&amp;vis=1&amp;visfb=1&amp;pid=fdd856c1e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86554" y="2832200"/>
            <a:ext cx="3824991" cy="2609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7_BD.62_2#98b1bd502?iti=19&amp;vcp=1&amp;vop=1&amp;vis=1&amp;visfb=1&amp;pid=fdd856c1e&amp;color=0,0,0&amp;vtp=1&amp;bbb=1" title=""/>
          <p:cNvSpPr/>
          <p:nvPr/>
        </p:nvSpPr>
        <p:spPr>
          <a:xfrm>
            <a:off x="5553744" y="5568694"/>
            <a:ext cx="10906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64_1#d78f4fbd8?vcp=1&amp;vop=1&amp;vis=1&amp;pid=fdd856c1e&amp;color=0,0,0&amp;vtp=1&amp;bt=1&amp;bbb=1&amp;hb=1" title=""/>
              <p:cNvSpPr/>
              <p:nvPr/>
            </p:nvSpPr>
            <p:spPr>
              <a:xfrm>
                <a:off x="932688" y="771988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将溢水桶中的水换成一定浓度食盐水，比较步骤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𝐄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以得出结论：物体浸入液体中的体积相同时，液体密度越大，物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体所受浮力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64_1#d78f4fbd8?vcp=1&amp;vop=1&amp;vis=1&amp;pid=fdd856c1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71988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25" r="2" b="-36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65_1#d78f4fbd8.blank?vcp=1&amp;vop=1&amp;vis=1&amp;pid=fdd856c1e&amp;color=0,0,0&amp;vpa=30&amp;vtp=1" title=""/>
          <p:cNvSpPr/>
          <p:nvPr/>
        </p:nvSpPr>
        <p:spPr>
          <a:xfrm>
            <a:off x="9866345" y="741508"/>
            <a:ext cx="515938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4" name="QB_7_AN.67_1#d78f4fbd8.blank?vcp=1&amp;vop=1&amp;vis=1&amp;pid=fdd856c1e&amp;color=0,0,0&amp;vpa=31&amp;vtp=1&amp;bbb=1" title=""/>
          <p:cNvSpPr/>
          <p:nvPr/>
        </p:nvSpPr>
        <p:spPr>
          <a:xfrm>
            <a:off x="2728944" y="2015953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越大</a:t>
            </a:r>
            <a:endParaRPr lang="en-US" altLang="zh-CN" sz="2800"/>
          </a:p>
        </p:txBody>
      </p:sp>
      <p:pic>
        <p:nvPicPr>
          <p:cNvPr id="5" name="QB_7_BD.66_1#d78f4fbd8?iti=20&amp;vcp=1&amp;vop=1&amp;vis=1&amp;visfb=1&amp;pid=fdd856c1e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34534" y="2754712"/>
            <a:ext cx="3929028" cy="267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7_BD.66_2#d78f4fbd8?iti=20&amp;vcp=1&amp;vop=1&amp;vis=1&amp;visfb=1&amp;pid=fdd856c1e&amp;color=0,0,0&amp;vtp=1&amp;bbb=1" title=""/>
          <p:cNvSpPr/>
          <p:nvPr/>
        </p:nvSpPr>
        <p:spPr>
          <a:xfrm>
            <a:off x="5553742" y="555712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68_1#4b12b6714?vcp=1&amp;vop=1&amp;vis=1&amp;pid=fdd856c1e&amp;color=0,0,0&amp;mp=1&amp;vtp=1&amp;bt=1&amp;bbb=1&amp;hb=1" title=""/>
              <p:cNvSpPr/>
              <p:nvPr/>
            </p:nvSpPr>
            <p:spPr>
              <a:xfrm>
                <a:off x="932688" y="812374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为了探究物体所受的浮力大小与它排开的液体所受的重力的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关系，在B、C、D、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𝐄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的每一步骤中需要将测力计的示数与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进行比较。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68_1#4b12b6714?vcp=1&amp;vop=1&amp;vis=1&amp;pid=fdd856c1e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12374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1" r="-1012" b="-37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69_1#4b12b6714.blank?vcp=1&amp;vop=1&amp;vis=1&amp;pid=fdd856c1e&amp;color=0,0,0&amp;mp=1&amp;vpa=32&amp;vtp=1&amp;bbb=1&amp;hb=1" title=""/>
          <p:cNvSpPr/>
          <p:nvPr/>
        </p:nvSpPr>
        <p:spPr>
          <a:xfrm>
            <a:off x="932689" y="1429594"/>
            <a:ext cx="10323321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电子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秤的示数</a:t>
            </a:r>
            <a:endParaRPr lang="en-US" altLang="zh-CN" sz="2800"/>
          </a:p>
        </p:txBody>
      </p:sp>
      <p:pic>
        <p:nvPicPr>
          <p:cNvPr id="4" name="QB_7_BD.68_2#4b12b6714?iti=21&amp;vcp=1&amp;vop=1&amp;vis=1&amp;visfb=1&amp;pid=fdd856c1e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23656" y="2790526"/>
            <a:ext cx="3750784" cy="256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68_3#4b12b6714?iti=21&amp;vcp=1&amp;vop=1&amp;vis=1&amp;visfb=1&amp;pid=fdd856c1e&amp;color=0,0,0&amp;vtp=1&amp;bbb=1" title=""/>
          <p:cNvSpPr/>
          <p:nvPr/>
        </p:nvSpPr>
        <p:spPr>
          <a:xfrm>
            <a:off x="5553742" y="547863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696356d33?vcp=1&amp;pid=0b249c951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二、阅读研究类</a:t>
            </a:r>
            <a:endParaRPr lang="en-US" altLang="zh-CN" sz="2800"/>
          </a:p>
        </p:txBody>
      </p:sp>
      <mc:AlternateContent>
        <mc:Choice Requires="a14">
          <p:sp>
            <p:nvSpPr>
              <p:cNvPr id="3" name="QO_6_BD.70_1#81b2bc87a?vcp=1&amp;vop=1&amp;vis=1&amp;pid=696356d33&amp;color=0,0,0&amp;vtp=1&amp;bbb=1&amp;hb=1" title=""/>
              <p:cNvSpPr/>
              <p:nvPr/>
            </p:nvSpPr>
            <p:spPr>
              <a:xfrm>
                <a:off x="932688" y="1344967"/>
                <a:ext cx="10323576" cy="45339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（2024·广东模拟）</a:t>
                </a:r>
                <a:endParaRPr lang="en-US" altLang="zh-CN" sz="2800"/>
              </a:p>
              <a:p>
                <a:pPr algn="ctr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第五代战斗机“歼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歼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”（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如图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33-7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甲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作为中国第五代战斗机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融合了全球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优秀战斗机的特点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具备了很强的隐形性能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机动性能等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。“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歼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��𝟎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表面平滑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机翼的外形做成流线型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它拥有良好的大仰角升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力特性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较大的瞬时攻角与滚转率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并采用先进的光传操纵系统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以光信号的形式传输信号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可随时保证飞机与地面的联系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 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500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3" name="QO_6_BD.70_1#81b2bc87a?vcp=1&amp;vop=1&amp;vis=1&amp;pid=696356d33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44967"/>
                <a:ext cx="10323576" cy="4533900"/>
              </a:xfrm>
              <a:prstGeom prst="rect">
                <a:avLst/>
              </a:prstGeom>
              <a:blipFill rotWithShape="1">
                <a:blip r:embed="rId3"/>
                <a:stretch>
                  <a:fillRect l="-5" t="-1" r="-551" b="-141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70_1#81b2bc87a?vcp=1&amp;vop=1&amp;vis=1&amp;pid=696356d33&amp;color=0,0,0&amp;vtp=1&amp;bbb=1&amp;hb=1" title=""/>
              <p:cNvSpPr/>
              <p:nvPr/>
            </p:nvSpPr>
            <p:spPr>
              <a:xfrm>
                <a:off x="932688" y="1550956"/>
                <a:ext cx="10323576" cy="37808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歼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实现隐身功能的主要方式有两种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其一就是改变战机外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形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其二就是在表面涂装特殊涂料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以此来吸收雷达发出的电磁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波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使雷达无法监测它的存在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；“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歼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配备了大功率雷达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解决放热问题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采用了新一代液体冷却系统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该飞机最大起飞质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𝐭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最大飞行高度达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最大航行速度达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大油量为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𝐭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飞机发动机的效率是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#1.1.1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70_1#81b2bc87a?vcp=1&amp;vop=1&amp;vis=1&amp;pid=696356d33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50956"/>
                <a:ext cx="10323576" cy="3780854"/>
              </a:xfrm>
              <a:prstGeom prst="rect">
                <a:avLst/>
              </a:prstGeom>
              <a:blipFill rotWithShape="1">
                <a:blip r:embed="rId2"/>
                <a:stretch>
                  <a:fillRect l="-5" t="-8" r="2" b="-21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70_2#81b2bc87a?iti=22&amp;vcp=1&amp;vop=1&amp;vis=1&amp;pid=696356d33&amp;color=0,0,0&amp;tib=255,255,255&amp;vtp=1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91056" y="855586"/>
            <a:ext cx="9006840" cy="245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70_3#81b2bc87a?iti=22&amp;vcp=1&amp;vop=1&amp;vis=1&amp;pid=696356d33&amp;color=0,0,0&amp;vtp=1&amp;bbb=1" title=""/>
          <p:cNvSpPr/>
          <p:nvPr/>
        </p:nvSpPr>
        <p:spPr>
          <a:xfrm>
            <a:off x="5549170" y="3433178"/>
            <a:ext cx="10906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图33-7</a:t>
            </a:r>
            <a:endParaRPr lang="en-US" altLang="zh-CN" sz="2800"/>
          </a:p>
        </p:txBody>
      </p:sp>
      <p:sp>
        <p:nvSpPr>
          <p:cNvPr id="4" name="QO_6_BD.70_4#81b2bc87a?vcp=1&amp;vop=1&amp;vis=1&amp;pid=696356d33&amp;color=0,0,0&amp;vtp=1&amp;bbb=1&amp;hb=1" title=""/>
          <p:cNvSpPr/>
          <p:nvPr/>
        </p:nvSpPr>
        <p:spPr>
          <a:xfrm>
            <a:off x="932688" y="4082174"/>
            <a:ext cx="10323576" cy="19431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战斗机的速度超过音速时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由于速度太快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空气都堆积到了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飞机周围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产生极大压力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即使空气温度较高时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也会使机身周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围产生水雾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这种现象叫作音障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突破音障时如果机身不做特殊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楷体" panose="02010609060101010101" pitchFamily="34" charset="-122"/>
              <a:cs typeface="Times New Roman" panose="02020603050405020304" pitchFamily="34" charset="-120"/>
            </a:endParaRPr>
          </a:p>
          <a:p>
            <a:pPr latinLnBrk="1">
              <a:lnSpc>
                <a:spcPct val="150000"/>
              </a:lnSpc>
            </a:pP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70_4#81b2bc87a?vcp=1&amp;vop=1&amp;vis=1&amp;pid=696356d33&amp;color=0,0,0&amp;vtp=1&amp;bbb=1&amp;hb=1" title=""/>
              <p:cNvSpPr/>
              <p:nvPr/>
            </p:nvSpPr>
            <p:spPr>
              <a:xfrm>
                <a:off x="932688" y="1327010"/>
                <a:ext cx="10323576" cy="18377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处理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将会被瞬间摇成碎片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所以飞机要采用密度小强度极高的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材料制作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飞机航行时所受阻力的大小与速度的平方成正比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关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系如下表所示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#1.1.2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70_4#81b2bc87a?vcp=1&amp;vop=1&amp;vis=1&amp;pid=696356d33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27010"/>
                <a:ext cx="10323576" cy="1837754"/>
              </a:xfrm>
              <a:prstGeom prst="rect">
                <a:avLst/>
              </a:prstGeom>
              <a:blipFill rotWithShape="1">
                <a:blip r:embed="rId2"/>
                <a:stretch>
                  <a:fillRect l="-5" t="-27" r="2" b="-43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QO_6_BD.70_5#81b2bc87a?colgroup=6,3,3,3,3,3&amp;vcp=1&amp;vop=1&amp;vis=1&amp;pid=696356d33&amp;color=0,0,0&amp;vtp=1&amp;bbb=1&amp;hb=1" title=""/>
          <p:cNvGraphicFramePr>
            <a:graphicFrameLocks noGrp="1"/>
          </p:cNvGraphicFramePr>
          <p:nvPr/>
        </p:nvGraphicFramePr>
        <p:xfrm>
          <a:off x="932688" y="3299409"/>
          <a:ext cx="10268712" cy="2231581"/>
        </p:xfrm>
        <a:graphic>
          <a:graphicData uri="http://schemas.openxmlformats.org/drawingml/2006/table">
            <a:tbl>
              <a:tblPr/>
              <a:tblGrid>
                <a:gridCol w="2523744"/>
                <a:gridCol w="1545336"/>
                <a:gridCol w="1545336"/>
                <a:gridCol w="1545336"/>
                <a:gridCol w="1554480"/>
                <a:gridCol w="1554480"/>
              </a:tblGrid>
              <a:tr h="1122744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速度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𝒗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/(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𝐦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⋅</m:t>
                            </m:r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𝐬</m:t>
                                </m:r>
                              </m:e>
                              <m:sup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−</m:t>
                                </m:r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</m:t>
                                </m:r>
                              </m:sup>
                            </m:sSup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)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8837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阻力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𝒇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𝐍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𝟎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.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𝟑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𝟏𝟎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𝟒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𝟏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.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𝟐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𝟏𝟎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𝟒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��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.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𝟕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𝟏𝟎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𝟒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𝟒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.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𝟖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𝟏𝟎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𝟒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𝟕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.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𝟓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𝟏𝟎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𝟒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71_1#713c8ad78?vcp=1&amp;vop=1&amp;vis=1&amp;pid=81b2bc87a&amp;color=0,0,0&amp;vtp=1&amp;bt=1&amp;bbb=1&amp;hb=1" title=""/>
          <p:cNvSpPr/>
          <p:nvPr/>
        </p:nvSpPr>
        <p:spPr>
          <a:xfrm>
            <a:off x="932688" y="984218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战斗机在突破音障的过程中，机身周围的水雾是水蒸气通过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（选填“压缩体积”或“降低温度”）的方式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（填物态变化名称）形成的。</a:t>
            </a:r>
            <a:endParaRPr lang="en-US" altLang="zh-CN" sz="2800"/>
          </a:p>
        </p:txBody>
      </p:sp>
      <p:sp>
        <p:nvSpPr>
          <p:cNvPr id="3" name="QB_7_AN.72_1#713c8ad78.blank?vcp=1&amp;vop=1&amp;vis=1&amp;pid=81b2bc87a&amp;color=0,0,0&amp;vpa=33&amp;vtp=1&amp;bbb=1" title=""/>
          <p:cNvSpPr/>
          <p:nvPr/>
        </p:nvSpPr>
        <p:spPr>
          <a:xfrm>
            <a:off x="943007" y="1601438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压缩体积</a:t>
            </a:r>
            <a:endParaRPr lang="en-US" altLang="zh-CN" sz="2800"/>
          </a:p>
        </p:txBody>
      </p:sp>
      <p:sp>
        <p:nvSpPr>
          <p:cNvPr id="4" name="QB_7_AN.74_1#713c8ad78.blank?vcp=1&amp;vop=1&amp;vis=1&amp;pid=81b2bc87a&amp;color=0,0,0&amp;vpa=34&amp;vtp=1&amp;bbb=1" title=""/>
          <p:cNvSpPr/>
          <p:nvPr/>
        </p:nvSpPr>
        <p:spPr>
          <a:xfrm>
            <a:off x="9147207" y="1601438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液化</a:t>
            </a:r>
            <a:endParaRPr lang="en-US" altLang="zh-CN" sz="2800"/>
          </a:p>
        </p:txBody>
      </p:sp>
      <p:pic>
        <p:nvPicPr>
          <p:cNvPr id="5" name="QB_7_BD.73_1#713c8ad78?iti=23&amp;vcp=1&amp;vop=1&amp;vis=1&amp;visfb=1&amp;pid=81b2bc87a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11680" y="2966942"/>
            <a:ext cx="8165592" cy="221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7_BD.73_2#713c8ad78?iti=23&amp;vcp=1&amp;vop=1&amp;vis=1&amp;visfb=1&amp;pid=81b2bc87a&amp;color=0,0,0&amp;vtp=1&amp;bbb=1" title=""/>
          <p:cNvSpPr/>
          <p:nvPr/>
        </p:nvSpPr>
        <p:spPr>
          <a:xfrm>
            <a:off x="5549170" y="530679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4_BD#47437e3f1?vcp=1&amp;pid=4d0f324d8&amp;color=0,0,0&amp;mp=1&amp;vtp=1&amp;bt=1&amp;bbb=1&amp;hb=1" title=""/>
          <p:cNvSpPr/>
          <p:nvPr/>
        </p:nvSpPr>
        <p:spPr>
          <a:xfrm>
            <a:off x="932688" y="905986"/>
            <a:ext cx="10323576" cy="50606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【学法指导】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（1）设计实验。通常要仔细看清给出了哪些器材，明确要设计什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么实验，涉及什么原理，可以观察到什么现象，能够归纳出什么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结论；同时还要仔细看清题目有没有规定只能在所给出的器材中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选择相关器材进行设计等。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（2）阅读研究。通常要认真阅读所给出的材料，依据材料所提供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的信息去分析、归纳，甚至还可以通过计算、推演，找出解决问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题的方法，而要解决的问题肯定与给出的材料有关。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#1.1.2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7_BD.75_1#f7b5b91c0?vcp=1&amp;vop=1&amp;vis=1&amp;pid=81b2bc87a&amp;color=0,0,0&amp;vtp=1&amp;bt=1&amp;bbb=1" title=""/>
          <p:cNvSpPr/>
          <p:nvPr/>
        </p:nvSpPr>
        <p:spPr>
          <a:xfrm>
            <a:off x="932688" y="722377"/>
            <a:ext cx="10323576" cy="4584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下列说法中不正确的是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C_7_AN.76_1#f7b5b91c0.blank?vcp=1&amp;vop=1&amp;vis=1&amp;pid=81b2bc87a&amp;color=0,0,0&amp;vpa=35&amp;vtp=1" title=""/>
          <p:cNvSpPr/>
          <p:nvPr/>
        </p:nvSpPr>
        <p:spPr>
          <a:xfrm>
            <a:off x="5368956" y="674879"/>
            <a:ext cx="515938" cy="4630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4" name="QC_7_BD.75_2#f7b5b91c0.choices?vcp=1&amp;vop=1&amp;vis=1&amp;pid=81b2bc87a&amp;color=0,0,0&amp;vtp=1&amp;bbb=1&amp;hb=1" title=""/>
          <p:cNvSpPr/>
          <p:nvPr/>
        </p:nvSpPr>
        <p:spPr>
          <a:xfrm>
            <a:off x="932688" y="1224407"/>
            <a:ext cx="10323576" cy="24808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A.飞机升力的施力物体是空气</a:t>
            </a:r>
            <a:endParaRPr lang="en-US" altLang="zh-CN" sz="2800"/>
          </a:p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B.我们没有看到飞机就知道有飞机飞过，是靠声音的音色来判断</a:t>
            </a:r>
            <a:endParaRPr lang="en-US" altLang="zh-CN" sz="2800"/>
          </a:p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C.为解决雷达的散热问题，采用比热容大的液体作为冷却剂</a:t>
            </a:r>
            <a:endParaRPr lang="en-US" altLang="zh-CN" sz="2800"/>
          </a:p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D.飞机具有很强的隐形性能，是因为飞机表面的特殊材料对电磁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波有良好的反射功能</a:t>
            </a:r>
            <a:endParaRPr lang="en-US" altLang="zh-CN" sz="2800"/>
          </a:p>
        </p:txBody>
      </p:sp>
      <p:pic>
        <p:nvPicPr>
          <p:cNvPr id="5" name="QC_7_BD.75_3#f7b5b91c0?iti=24&amp;vcp=1&amp;vop=1&amp;vis=1&amp;visfb=1&amp;pid=81b2bc87a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9339" y="3833241"/>
            <a:ext cx="6181130" cy="1682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7_BD.75_4#f7b5b91c0?iti=24&amp;vcp=1&amp;vop=1&amp;vis=1&amp;visfb=1&amp;pid=81b2bc87a&amp;color=0,0,0&amp;vtp=1&amp;bbb=1" title=""/>
          <p:cNvSpPr/>
          <p:nvPr/>
        </p:nvSpPr>
        <p:spPr>
          <a:xfrm>
            <a:off x="5544598" y="5642635"/>
            <a:ext cx="10906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图33-7</a:t>
            </a:r>
            <a:endParaRPr lang="en-US" altLang="zh-CN" sz="2800"/>
          </a:p>
        </p:txBody>
      </p:sp>
      <p:sp>
        <p:nvSpPr>
          <p:cNvPr id="7" name="QC_7_BD.75_1#f7b5b91c0?vcp=1&amp;vop=1&amp;vis=1&amp;pid=81b2bc87a&amp;color=0,0,0&amp;vtp=1&amp;bt=1&amp;bbb=1&amp;zzd= 1" title=""/>
          <p:cNvSpPr/>
          <p:nvPr/>
        </p:nvSpPr>
        <p:spPr>
          <a:xfrm>
            <a:off x="3770376" y="1206184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QC_7_BD.75_1#f7b5b91c0?vcp=1&amp;vop=1&amp;vis=1&amp;pid=81b2bc87a&amp;color=0,0,0&amp;vtp=1&amp;bt=1&amp;bbb=1&amp;zzd= 1" title=""/>
          <p:cNvSpPr/>
          <p:nvPr/>
        </p:nvSpPr>
        <p:spPr>
          <a:xfrm>
            <a:off x="4127564" y="1206184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QC_7_BD.75_1#f7b5b91c0?vcp=1&amp;vop=1&amp;vis=1&amp;pid=81b2bc87a&amp;color=0,0,0&amp;vtp=1&amp;bt=1&amp;bbb=1&amp;zzd= 1" title=""/>
          <p:cNvSpPr/>
          <p:nvPr/>
        </p:nvSpPr>
        <p:spPr>
          <a:xfrm>
            <a:off x="4484751" y="1206184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77_1#068e5410f?vcp=1&amp;vop=1&amp;vis=1&amp;pid=81b2bc87a&amp;color=0,0,0&amp;vtp=1&amp;bt=1&amp;bbb=1&amp;hb=1" title=""/>
              <p:cNvSpPr/>
              <p:nvPr/>
            </p:nvSpPr>
            <p:spPr>
              <a:xfrm>
                <a:off x="932688" y="931640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战斗机的供油系统非常强大，每秒钟可以输送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的燃油，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燃油热值约为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𝟕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，若燃油完全燃烧，每秒钟放出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的热量。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7_BD.77_1#068e5410f?vcp=1&amp;vop=1&amp;vis=1&amp;pid=81b2bc87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31640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5" r="-656" b="-37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7_AN.78_1#068e5410f.blank?vcp=1&amp;vop=1&amp;vis=1&amp;pid=81b2bc87a&amp;color=0,0,0&amp;vpa=36&amp;vtp=1&amp;bbb=1&amp;hb=1" title=""/>
              <p:cNvSpPr/>
              <p:nvPr/>
            </p:nvSpPr>
            <p:spPr>
              <a:xfrm>
                <a:off x="932689" y="1541240"/>
                <a:ext cx="10323321" cy="121246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5095"/>
                  </a:lnSpc>
                </a:pPr>
                <a:r>
                  <a:rPr lang="en-US" altLang="zh-CN" sz="2800" b="1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                                                 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𝟕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7_AN.78_1#068e5410f.blank?vcp=1&amp;vop=1&amp;vis=1&amp;pid=81b2bc87a&amp;color=0,0,0&amp;vpa=36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9" y="1541240"/>
                <a:ext cx="10323321" cy="1212469"/>
              </a:xfrm>
              <a:prstGeom prst="rect">
                <a:avLst/>
              </a:prstGeom>
              <a:blipFill rotWithShape="1">
                <a:blip r:embed="rId4"/>
                <a:stretch>
                  <a:fillRect l="-5" t="-8" r="0" b="-67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7_BD.77_2#068e5410f?iti=25&amp;vcp=1&amp;vop=1&amp;vis=1&amp;visfb=1&amp;pid=81b2bc87a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47088" y="2909411"/>
            <a:ext cx="8503920" cy="2313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77_3#068e5410f?iti=25&amp;vcp=1&amp;vop=1&amp;vis=1&amp;visfb=1&amp;pid=81b2bc87a&amp;color=0,0,0&amp;vtp=1&amp;bbb=1" title=""/>
          <p:cNvSpPr/>
          <p:nvPr/>
        </p:nvSpPr>
        <p:spPr>
          <a:xfrm>
            <a:off x="5553742" y="534984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图33-7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79_1#7700ff7c4?vcp=1&amp;vop=1&amp;vis=1&amp;pid=81b2bc87a&amp;color=0,0,0&amp;vtp=1&amp;bt=1&amp;bbb=1" title=""/>
              <p:cNvSpPr/>
              <p:nvPr/>
            </p:nvSpPr>
            <p:spPr>
              <a:xfrm>
                <a:off x="932688" y="1556988"/>
                <a:ext cx="10850563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飞机以最大航行速度匀速巡航时的牵引力为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7_BD.79_1#7700ff7c4?vcp=1&amp;vop=1&amp;vis=1&amp;pid=81b2bc87a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56988"/>
                <a:ext cx="10850563" cy="563182"/>
              </a:xfrm>
              <a:prstGeom prst="rect">
                <a:avLst/>
              </a:prstGeom>
              <a:blipFill rotWithShape="1">
                <a:blip r:embed="rId3"/>
                <a:stretch>
                  <a:fillRect l="-5" t="-107" r="2" b="-126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7_AN.80_1#7700ff7c4.blank?vcp=1&amp;vop=1&amp;vis=1&amp;pid=81b2bc87a&amp;color=0,0,0&amp;vpa=37&amp;vtp=1&amp;bbb=1" title=""/>
              <p:cNvSpPr/>
              <p:nvPr/>
            </p:nvSpPr>
            <p:spPr>
              <a:xfrm>
                <a:off x="8698739" y="1616741"/>
                <a:ext cx="1959166" cy="4409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8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7_AN.80_1#7700ff7c4.blank?vcp=1&amp;vop=1&amp;vis=1&amp;pid=81b2bc87a&amp;color=0,0,0&amp;vpa=37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8739" y="1616741"/>
                <a:ext cx="1959166" cy="440944"/>
              </a:xfrm>
              <a:prstGeom prst="rect">
                <a:avLst/>
              </a:prstGeom>
              <a:blipFill rotWithShape="1">
                <a:blip r:embed="rId4"/>
                <a:stretch>
                  <a:fillRect l="-26" t="-7" r="3" b="-94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7_BD.79_2#7700ff7c4?iti=26&amp;vcp=1&amp;vop=1&amp;vis=1&amp;visfb=1&amp;pid=81b2bc87a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73936" y="2253202"/>
            <a:ext cx="8641080" cy="235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79_3#7700ff7c4?iti=26&amp;vcp=1&amp;vop=1&amp;vis=1&amp;visfb=1&amp;pid=81b2bc87a&amp;color=0,0,0&amp;vtp=1&amp;bbb=1" title=""/>
          <p:cNvSpPr/>
          <p:nvPr/>
        </p:nvSpPr>
        <p:spPr>
          <a:xfrm>
            <a:off x="5549170" y="473021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图33-7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81_1#976222dde?vcp=1&amp;vop=1&amp;vis=1&amp;pid=81b2bc87a&amp;color=0,0,0&amp;vtp=1&amp;bt=1&amp;bbb=1&amp;hb=1" title=""/>
              <p:cNvSpPr/>
              <p:nvPr/>
            </p:nvSpPr>
            <p:spPr>
              <a:xfrm>
                <a:off x="932688" y="812374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（5）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飞机利用测距传感器来判断离地高度，若某测距传感器的阻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值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与离地高度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大小的关系如图33-7乙所示，要使高度表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（实质是电流表或电压表）的示数能随飞行高度的增大而增大，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则此高度表应安装在图33-7丙的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（选填“1”“2”或“3”）位置。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81_1#976222dde?vcp=1&amp;vop=1&amp;vis=1&amp;pid=81b2bc87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12374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8" r="-471" b="-27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82_1#976222dde.blank?vcp=1&amp;vop=1&amp;vis=1&amp;pid=81b2bc87a&amp;color=0,0,0&amp;vpa=38&amp;vtp=1&amp;bbb=1" title=""/>
          <p:cNvSpPr/>
          <p:nvPr/>
        </p:nvSpPr>
        <p:spPr>
          <a:xfrm>
            <a:off x="5881719" y="2704039"/>
            <a:ext cx="7921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“3”</a:t>
            </a:r>
            <a:endParaRPr lang="en-US" altLang="zh-CN" sz="2800"/>
          </a:p>
        </p:txBody>
      </p:sp>
      <p:pic>
        <p:nvPicPr>
          <p:cNvPr id="4" name="QB_7_BD.81_2#976222dde?iti=27&amp;vcp=1&amp;vop=1&amp;vis=1&amp;visfb=1&amp;pid=81b2bc87a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64159" y="3438226"/>
            <a:ext cx="7060634" cy="191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81_3#976222dde?iti=27&amp;vcp=1&amp;vop=1&amp;vis=1&amp;visfb=1&amp;pid=81b2bc87a&amp;color=0,0,0&amp;vtp=1&amp;bbb=1" title=""/>
          <p:cNvSpPr/>
          <p:nvPr/>
        </p:nvSpPr>
        <p:spPr>
          <a:xfrm>
            <a:off x="5549170" y="547863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7_BD.83_1#6d0ced0e6?vcp=1&amp;vop=1&amp;vis=1&amp;pid=81b2bc87a&amp;color=0,0,0&amp;vtp=1&amp;bt=1&amp;bbb=1&amp;hb=1" title=""/>
              <p:cNvSpPr/>
              <p:nvPr/>
            </p:nvSpPr>
            <p:spPr>
              <a:xfrm>
                <a:off x="932688" y="892270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（6）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飞机最开始以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𝒗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做水平匀速直线运动，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时间后以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𝒗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做水平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匀速直线运动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𝒗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𝒗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，忽略速度变化的过程，请你在图33-7丁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上大体画出飞机的功率随时间的变化图像。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7_BD.83_1#6d0ced0e6?vcp=1&amp;vop=1&amp;vis=1&amp;pid=81b2bc87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92270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5" r="2" b="-37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7_BD.83_2#6d0ced0e6?iti=28&amp;vcp=1&amp;vop=1&amp;vis=1&amp;visfb=1&amp;pid=81b2bc87a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4208" y="2866866"/>
            <a:ext cx="8869680" cy="24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BD.83_3#6d0ced0e6?iti=28&amp;vcp=1&amp;vop=1&amp;vis=1&amp;visfb=1&amp;pid=81b2bc87a&amp;color=0,0,0&amp;vtp=1&amp;bbb=1" title=""/>
          <p:cNvSpPr/>
          <p:nvPr/>
        </p:nvSpPr>
        <p:spPr>
          <a:xfrm>
            <a:off x="5553742" y="539873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4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7_AN.84_1#6d0ced0e6?vcp=1&amp;vop=1&amp;vis=1&amp;pid=81b2bc87a&amp;color=0,0,0&amp;vtp=1&amp;bt=1&amp;bbb=1" title=""/>
          <p:cNvSpPr/>
          <p:nvPr/>
        </p:nvSpPr>
        <p:spPr>
          <a:xfrm>
            <a:off x="932688" y="1412494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3" name="QO_7_AN.84_2#6d0ced0e6?vcp=1&amp;vop=1&amp;vis=1&amp;pid=81b2bc87a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17136" y="2104136"/>
            <a:ext cx="3163824" cy="333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85_1#01f715e63?vcp=1&amp;vop=1&amp;vis=1&amp;pid=696356d33&amp;color=0,0,0&amp;vtp=1&amp;bt=1&amp;bbb=1&amp;hb=1" title=""/>
              <p:cNvSpPr/>
              <p:nvPr/>
            </p:nvSpPr>
            <p:spPr>
              <a:xfrm>
                <a:off x="932688" y="849630"/>
                <a:ext cx="10323576" cy="51816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阅读短文，回答问题。</a:t>
                </a:r>
                <a:endParaRPr lang="en-US" altLang="zh-CN" sz="2800"/>
              </a:p>
              <a:p>
                <a:pPr algn="ctr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载人飞艇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2024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年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月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30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日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我国自主研制的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祥云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𝟕𝟎𝟎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载人飞艇成功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完成首飞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某飞艇如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甲所示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其气囊体积巨大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采用轻质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材料制作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飞艇升空靠浮力来实现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水平飞行靠发动机提供动力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发动机输出的能量用于做推动功和辅助功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：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推动功指克服空气阻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力推动飞艇水平飞行做的功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辅助功指发动机驱动飞艇上发电机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工作所做的功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辅助功的功率恒定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ct val="1500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2" name="QO_6_BD.85_1#01f715e63?vcp=1&amp;vop=1&amp;vis=1&amp;pid=696356d3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49630"/>
                <a:ext cx="10323576" cy="5181600"/>
              </a:xfrm>
              <a:prstGeom prst="rect">
                <a:avLst/>
              </a:prstGeom>
              <a:blipFill rotWithShape="1">
                <a:blip r:embed="rId3"/>
                <a:stretch>
                  <a:fillRect l="-5" r="-1382" b="-123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4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85_1#01f715e63?vcp=1&amp;vop=1&amp;vis=1&amp;pid=696356d33&amp;color=0,0,0&amp;vtp=1&amp;bt=1&amp;bbb=1&amp;hb=1" title=""/>
              <p:cNvSpPr/>
              <p:nvPr/>
            </p:nvSpPr>
            <p:spPr>
              <a:xfrm>
                <a:off x="932688" y="720000"/>
                <a:ext cx="10323576" cy="144748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楷体" panose="02010609060101010101" pitchFamily="34" charset="-122"/>
                    <a:cs typeface="Times New Roman" panose="02020603050405020304" pitchFamily="34" charset="-120"/>
                  </a:rPr>
                  <a:t>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当飞艇低速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≤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水平直线飞行时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其受到的空气阻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阻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与速度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的关系如图乙所示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飞艇部分参数如表所示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忽略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楷体" panose="02010609060101010101" pitchFamily="3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气囊厚度及气囊外其他部分受到的浮力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#1.1.2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85_1#01f715e63?vcp=1&amp;vop=1&amp;vis=1&amp;pid=696356d3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1447483"/>
              </a:xfrm>
              <a:prstGeom prst="rect">
                <a:avLst/>
              </a:prstGeom>
              <a:blipFill rotWithShape="1">
                <a:blip r:embed="rId2"/>
                <a:stretch>
                  <a:fillRect l="-5" t="-38" r="2" b="-43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85_2#01f715e63?iti=29&amp;vcp=1&amp;vop=1&amp;vis=1&amp;pid=696356d33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8166" y="2294700"/>
            <a:ext cx="4261767" cy="153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85_3#01f715e63?iti=29&amp;vcp=1&amp;vop=1&amp;vis=1&amp;pid=696356d33&amp;color=0,0,0&amp;vtp=1&amp;bbb=1" title=""/>
          <p:cNvSpPr/>
          <p:nvPr/>
        </p:nvSpPr>
        <p:spPr>
          <a:xfrm>
            <a:off x="5553743" y="3957029"/>
            <a:ext cx="10906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图33-8</a:t>
            </a:r>
            <a:endParaRPr lang="en-US" altLang="zh-CN" sz="2800"/>
          </a:p>
        </p:txBody>
      </p:sp>
      <p:graphicFrame>
        <p:nvGraphicFramePr>
          <p:cNvPr id="5" name="QO_6_BD.85_4#01f715e63?colgroup=10,4,6,4&amp;vcp=1&amp;vop=1&amp;vis=1&amp;pid=696356d33&amp;color=0,0,0&amp;vtp=1&amp;bbb=1" title=""/>
          <p:cNvGraphicFramePr>
            <a:graphicFrameLocks noGrp="1"/>
          </p:cNvGraphicFramePr>
          <p:nvPr/>
        </p:nvGraphicFramePr>
        <p:xfrm>
          <a:off x="932688" y="4562564"/>
          <a:ext cx="10277856" cy="1584135"/>
        </p:xfrm>
        <a:graphic>
          <a:graphicData uri="http://schemas.openxmlformats.org/drawingml/2006/table">
            <a:tbl>
              <a:tblPr/>
              <a:tblGrid>
                <a:gridCol w="4032504"/>
                <a:gridCol w="1874520"/>
                <a:gridCol w="2496312"/>
                <a:gridCol w="1874520"/>
              </a:tblGrid>
              <a:tr h="532003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空载质量（不含氦气）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8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𝟑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𝟕𝟓𝟎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𝐤𝐠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气囊总容积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𝟒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𝟐𝟎𝟎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𝐦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𝟑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591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发动机额定输出功率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𝟑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𝟏𝟎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𝟓</m:t>
                                </m:r>
                              </m:sup>
                            </m:sSup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𝐖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辅助功的功率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𝟓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𝟏𝟎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𝟒</m:t>
                                </m:r>
                              </m:sup>
                            </m:sSup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𝐖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541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发动机效率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8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𝟑𝟔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%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最大速度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8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𝟕𝟎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𝐤𝐦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𝐡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4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86_1#66a203e6b?vcp=1&amp;vop=1&amp;vis=1&amp;pid=01f715e63&amp;color=0,0,0&amp;vtp=1&amp;bt=1&amp;bbb=1" title=""/>
          <p:cNvSpPr/>
          <p:nvPr/>
        </p:nvSpPr>
        <p:spPr>
          <a:xfrm>
            <a:off x="932688" y="1118203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气囊采用轻质材料制作是为了减小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B_7_AN.87_1#66a203e6b.blank?vcp=1&amp;vop=1&amp;vis=1&amp;pid=01f715e63&amp;color=0,0,0&amp;vpa=39&amp;vtp=1&amp;bbb=1" title=""/>
          <p:cNvSpPr/>
          <p:nvPr/>
        </p:nvSpPr>
        <p:spPr>
          <a:xfrm>
            <a:off x="7192995" y="1076293"/>
            <a:ext cx="97313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质量</a:t>
            </a:r>
            <a:endParaRPr lang="en-US" altLang="zh-CN" sz="2800"/>
          </a:p>
        </p:txBody>
      </p:sp>
      <p:pic>
        <p:nvPicPr>
          <p:cNvPr id="4" name="QB_7_BD.86_2#66a203e6b?iti=30&amp;vcp=1&amp;vop=1&amp;vis=1&amp;visfb=1&amp;pid=01f715e63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50592" y="1814417"/>
            <a:ext cx="7287768" cy="262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86_3#66a203e6b?iti=30&amp;vcp=1&amp;vop=1&amp;vis=1&amp;visfb=1&amp;pid=01f715e63&amp;color=0,0,0&amp;vtp=1&amp;bbb=1" title=""/>
          <p:cNvSpPr/>
          <p:nvPr/>
        </p:nvSpPr>
        <p:spPr>
          <a:xfrm>
            <a:off x="5549170" y="4565745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图33-8</a:t>
            </a:r>
            <a:endParaRPr lang="en-US" altLang="zh-CN" sz="2800"/>
          </a:p>
        </p:txBody>
      </p:sp>
      <p:sp>
        <p:nvSpPr>
          <p:cNvPr id="6" name="QB_7_BD.88_1#0d96ebaf1?vcp=1&amp;vop=1&amp;vis=1&amp;pid=01f715e63&amp;color=0,0,0&amp;vtp=1&amp;bbb=1" title=""/>
          <p:cNvSpPr/>
          <p:nvPr/>
        </p:nvSpPr>
        <p:spPr>
          <a:xfrm>
            <a:off x="932688" y="5207095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飞艇的发电机利用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的原理发电。</a:t>
            </a:r>
            <a:endParaRPr lang="en-US" altLang="zh-CN" sz="2800"/>
          </a:p>
        </p:txBody>
      </p:sp>
      <p:sp>
        <p:nvSpPr>
          <p:cNvPr id="7" name="QB_7_AN.89_1#0d96ebaf1.blank?vcp=1&amp;vop=1&amp;vis=1&amp;pid=01f715e63&amp;color=0,0,0&amp;vpa=40&amp;vtp=1&amp;bbb=1" title=""/>
          <p:cNvSpPr/>
          <p:nvPr/>
        </p:nvSpPr>
        <p:spPr>
          <a:xfrm>
            <a:off x="4692681" y="5165185"/>
            <a:ext cx="1687513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电磁感应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7" grpId="0" uiExpand="1" build="p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90_1#b650a6d0f?vcp=1&amp;vop=1&amp;vis=1&amp;pid=01f715e63&amp;color=0,0,0&amp;vtp=1&amp;bt=1&amp;bbb=1&amp;hb=1" title=""/>
              <p:cNvSpPr/>
              <p:nvPr/>
            </p:nvSpPr>
            <p:spPr>
              <a:xfrm>
                <a:off x="932688" y="879316"/>
                <a:ext cx="10323576" cy="191744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将气囊充满氦气，此时飞艇受到的浮力为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飞艇最多可载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位乘客升空。（每位乘客质量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空气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氦气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7_BD.90_1#b650a6d0f?vcp=1&amp;vop=1&amp;vis=1&amp;pid=01f715e6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79316"/>
                <a:ext cx="10323576" cy="1917446"/>
              </a:xfrm>
              <a:prstGeom prst="rect">
                <a:avLst/>
              </a:prstGeom>
              <a:blipFill rotWithShape="1">
                <a:blip r:embed="rId3"/>
                <a:stretch>
                  <a:fillRect l="-5" t="-25" r="2" b="-42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7_AN.91_1#b650a6d0f.blank?vcp=1&amp;vop=1&amp;vis=1&amp;pid=01f715e63&amp;color=0,0,0&amp;vpa=41&amp;vtp=1&amp;bbb=1" title=""/>
              <p:cNvSpPr/>
              <p:nvPr/>
            </p:nvSpPr>
            <p:spPr>
              <a:xfrm>
                <a:off x="8341550" y="957928"/>
                <a:ext cx="1959166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𝟎𝟒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7_AN.91_1#b650a6d0f.blank?vcp=1&amp;vop=1&amp;vis=1&amp;pid=01f715e63&amp;color=0,0,0&amp;vpa=41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1550" y="957928"/>
                <a:ext cx="1959166" cy="431419"/>
              </a:xfrm>
              <a:prstGeom prst="rect">
                <a:avLst/>
              </a:prstGeom>
              <a:blipFill rotWithShape="1">
                <a:blip r:embed="rId4"/>
                <a:stretch>
                  <a:fillRect l="-10" t="-81" r="19" b="-88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7_AN.93_1#b650a6d0f.blank?vcp=1&amp;vop=1&amp;vis=1&amp;pid=01f715e63&amp;color=0,0,0&amp;vpa=42&amp;vtp=1" title=""/>
          <p:cNvSpPr/>
          <p:nvPr/>
        </p:nvSpPr>
        <p:spPr>
          <a:xfrm>
            <a:off x="3086131" y="1496536"/>
            <a:ext cx="4365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7</a:t>
            </a:r>
            <a:endParaRPr lang="en-US" altLang="zh-CN" sz="2800">
              <a:solidFill>
                <a:srgbClr val="FF0000"/>
              </a:solidFill>
            </a:endParaRPr>
          </a:p>
        </p:txBody>
      </p:sp>
      <p:pic>
        <p:nvPicPr>
          <p:cNvPr id="5" name="QB_7_BD.92_1#b650a6d0f?iti=31&amp;vcp=1&amp;vop=1&amp;vis=1&amp;visfb=1&amp;pid=01f715e63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16352" y="2925539"/>
            <a:ext cx="6565392" cy="235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7_BD.92_2#b650a6d0f?iti=31&amp;vcp=1&amp;vop=1&amp;vis=1&amp;visfb=1&amp;pid=01f715e63&amp;color=0,0,0&amp;vtp=1&amp;bbb=1" title=""/>
          <p:cNvSpPr/>
          <p:nvPr/>
        </p:nvSpPr>
        <p:spPr>
          <a:xfrm>
            <a:off x="5553742" y="5411691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图33-8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4_BD#47437e3f1?vcp=1&amp;pid=4d0f324d8&amp;color=0,0,0&amp;mp=1&amp;vtp=1&amp;bt=1&amp;bbb=1&amp;hb=1" title=""/>
          <p:cNvSpPr/>
          <p:nvPr/>
        </p:nvSpPr>
        <p:spPr>
          <a:xfrm>
            <a:off x="932688" y="1872456"/>
            <a:ext cx="10323576" cy="31175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（3）问题探究。通常是从问题出发，逐步挖掘、分析解决问题所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依赖的条件，从而找出解决问题方法的逻辑推理类考题。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（4）现象解释。首先要明确该现象属于哪类问题，如可以分为声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现象、光现象、力现象、热现象、电磁现象等，再用相应的物理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知识加以解释。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#1.1.4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5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94_1#c89df32d1?vcp=1&amp;vop=1&amp;vis=1&amp;pid=01f715e63&amp;color=0,0,0&amp;vtp=1&amp;bt=1&amp;bbb=1&amp;hb=1" title=""/>
              <p:cNvSpPr/>
              <p:nvPr/>
            </p:nvSpPr>
            <p:spPr>
              <a:xfrm>
                <a:off x="932688" y="1260062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飞艇先后以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的速度水平匀速直线飞行相同的时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间，推动功分别为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𝑾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7_BD.94_1#c89df32d1?vcp=1&amp;vop=1&amp;vis=1&amp;pid=01f715e6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60062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18" r="-853" b="-56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7_AN.95_1#c89df32d1.blank?vcp=1&amp;vop=1&amp;vis=1&amp;pid=01f715e63&amp;color=0,0,0&amp;vpa=43&amp;vtp=1&amp;bbb=1" title=""/>
              <p:cNvSpPr/>
              <p:nvPr/>
            </p:nvSpPr>
            <p:spPr>
              <a:xfrm>
                <a:off x="7531418" y="1988343"/>
                <a:ext cx="75933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7_AN.95_1#c89df32d1.blank?vcp=1&amp;vop=1&amp;vis=1&amp;pid=01f715e63&amp;color=0,0,0&amp;vpa=4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1418" y="1988343"/>
                <a:ext cx="759333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42" t="-38" r="25" b="-77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7_BD.94_2#c89df32d1?iti=32&amp;vcp=1&amp;vop=1&amp;vis=1&amp;visfb=1&amp;pid=01f715e63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8648" y="2593943"/>
            <a:ext cx="6391656" cy="230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94_3#c89df32d1?iti=32&amp;vcp=1&amp;vop=1&amp;vis=1&amp;visfb=1&amp;pid=01f715e63&amp;color=0,0,0&amp;vtp=1&amp;bbb=1" title=""/>
          <p:cNvSpPr/>
          <p:nvPr/>
        </p:nvSpPr>
        <p:spPr>
          <a:xfrm>
            <a:off x="5549170" y="5025231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图33-8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96_1#22afa793d?vcp=1&amp;vop=1&amp;vis=1&amp;pid=01f715e63&amp;color=0,0,0&amp;vtp=1&amp;bt=1&amp;bbb=1&amp;hb=1" title=""/>
              <p:cNvSpPr/>
              <p:nvPr/>
            </p:nvSpPr>
            <p:spPr>
              <a:xfrm>
                <a:off x="932688" y="1289526"/>
                <a:ext cx="10323576" cy="12555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（5）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飞艇低速水平匀速直线飞行时，若消耗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燃油，可飞行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的最大距离为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。（燃油热值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𝒒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油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𝟕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96_1#22afa793d?vcp=1&amp;vop=1&amp;vis=1&amp;pid=01f715e6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89526"/>
                <a:ext cx="10323576" cy="1255522"/>
              </a:xfrm>
              <a:prstGeom prst="rect">
                <a:avLst/>
              </a:prstGeom>
              <a:blipFill rotWithShape="1">
                <a:blip r:embed="rId3"/>
                <a:stretch>
                  <a:fillRect l="-5" t="-38" r="2" b="-65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97_1#22afa793d.blank?vcp=1&amp;vop=1&amp;vis=1&amp;pid=01f715e63&amp;color=0,0,0&amp;vpa=44&amp;vtp=1&amp;bbb=1" title=""/>
          <p:cNvSpPr/>
          <p:nvPr/>
        </p:nvSpPr>
        <p:spPr>
          <a:xfrm>
            <a:off x="3048032" y="1885410"/>
            <a:ext cx="881063" cy="5963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3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16.2</a:t>
            </a:r>
            <a:endParaRPr lang="en-US" altLang="zh-CN" sz="2800"/>
          </a:p>
        </p:txBody>
      </p:sp>
      <p:pic>
        <p:nvPicPr>
          <p:cNvPr id="4" name="QB_7_BD.96_2#22afa793d?iti=33&amp;vcp=1&amp;vop=1&amp;vis=1&amp;visfb=1&amp;pid=01f715e63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4952" y="2673826"/>
            <a:ext cx="6099048" cy="21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96_3#22afa793d?iti=33&amp;vcp=1&amp;vop=1&amp;vis=1&amp;visfb=1&amp;pid=01f715e63&amp;color=0,0,0&amp;vtp=1&amp;bbb=1" title=""/>
          <p:cNvSpPr/>
          <p:nvPr/>
        </p:nvSpPr>
        <p:spPr>
          <a:xfrm>
            <a:off x="5549170" y="499538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图33-8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e1c8a2258?vcp=1&amp;pid=0b249c951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三、问题探究类</a:t>
            </a:r>
            <a:endParaRPr lang="en-US" altLang="zh-CN" sz="2800"/>
          </a:p>
        </p:txBody>
      </p:sp>
      <p:sp>
        <p:nvSpPr>
          <p:cNvPr id="3" name="QO_6_BD.98_1#154ff11e2?vcp=1&amp;vop=1&amp;vis=1&amp;pid=e1c8a2258&amp;color=0,0,0&amp;vtp=1&amp;bbb=1&amp;hb=1" title=""/>
          <p:cNvSpPr/>
          <p:nvPr/>
        </p:nvSpPr>
        <p:spPr>
          <a:xfrm>
            <a:off x="932688" y="1344967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5.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（2025·深圳光明区模拟）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如图33-9，物理兴趣小组巧用胡萝卜探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究“浮力大小与浸入液体深度有无关联”的实验时，提出了以下两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种猜想：</a:t>
            </a:r>
            <a:endParaRPr lang="en-US" altLang="zh-CN" sz="2800"/>
          </a:p>
        </p:txBody>
      </p:sp>
      <p:pic>
        <p:nvPicPr>
          <p:cNvPr id="4" name="QO_6_BD.98_2#154ff11e2?iti=34&amp;htil=9&amp;vcp=1&amp;vop=1&amp;vis=1&amp;pid=e1c8a2258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57878" y="3416781"/>
            <a:ext cx="338328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6_BD.98_3#154ff11e2?iti=34&amp;htil=9&amp;vcp=1&amp;vop=1&amp;vis=1&amp;pid=e1c8a2258&amp;color=0,0,0&amp;vtp=1&amp;bbb=1" title=""/>
          <p:cNvSpPr/>
          <p:nvPr/>
        </p:nvSpPr>
        <p:spPr>
          <a:xfrm>
            <a:off x="8804212" y="5347181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图33-9</a:t>
            </a:r>
            <a:endParaRPr lang="en-US" altLang="zh-CN" sz="2800"/>
          </a:p>
        </p:txBody>
      </p:sp>
      <p:sp>
        <p:nvSpPr>
          <p:cNvPr id="6" name="QO_6_BD.98_4#154ff11e2?htil=9&amp;vcp=1&amp;vop=1&amp;vis=1&amp;pid=e1c8a2258&amp;color=0,0,0&amp;vtp=1&amp;bbb=1" title=""/>
          <p:cNvSpPr/>
          <p:nvPr/>
        </p:nvSpPr>
        <p:spPr>
          <a:xfrm>
            <a:off x="932688" y="3270477"/>
            <a:ext cx="680313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【提出问题，猜想与假设】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猜想一：浮力大小与浸入液体深度有关；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猜想二：浮力大小与浸入液体深度无关。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5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98_5#154ff11e2?iti=35&amp;htil=10&amp;vcp=1&amp;vop=1&amp;vis=1&amp;visfb=1&amp;pid=e1c8a2258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04361" y="1675638"/>
            <a:ext cx="3941064" cy="212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98_6#154ff11e2?iti=35&amp;htil=10&amp;vcp=1&amp;vop=1&amp;vis=1&amp;visfb=1&amp;pid=e1c8a2258&amp;color=0,0,0&amp;vtp=1&amp;bbb=1" title=""/>
          <p:cNvSpPr/>
          <p:nvPr/>
        </p:nvSpPr>
        <p:spPr>
          <a:xfrm>
            <a:off x="8629587" y="3905631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图33-9</a:t>
            </a:r>
            <a:endParaRPr lang="en-US" altLang="zh-CN" sz="2800"/>
          </a:p>
        </p:txBody>
      </p:sp>
      <p:sp>
        <p:nvSpPr>
          <p:cNvPr id="4" name="QO_6_BD.98_7#154ff11e2?htil=10&amp;vcp=1&amp;vop=1&amp;vis=1&amp;pid=e1c8a2258&amp;color=0,0,0&amp;vtp=1&amp;bt=1&amp;bbb=1" title=""/>
          <p:cNvSpPr/>
          <p:nvPr/>
        </p:nvSpPr>
        <p:spPr>
          <a:xfrm>
            <a:off x="932688" y="1538478"/>
            <a:ext cx="6245352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【设计方案，收集证据】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【操作细节】</a:t>
            </a:r>
            <a:endParaRPr lang="en-US" altLang="zh-CN" sz="2800"/>
          </a:p>
        </p:txBody>
      </p:sp>
      <p:sp>
        <p:nvSpPr>
          <p:cNvPr id="5" name="QB_7_BD.99_1#ee726558e?htil=10&amp;vcp=1&amp;vop=1&amp;vis=1&amp;pid=154ff11e2&amp;color=0,0,0&amp;vtp=1&amp;bbb=1&amp;hb=1" title=""/>
          <p:cNvSpPr/>
          <p:nvPr/>
        </p:nvSpPr>
        <p:spPr>
          <a:xfrm>
            <a:off x="932688" y="2813875"/>
            <a:ext cx="6245352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观察弹簧测力计的零刻度线、测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量范围、分度值，调零时，弹簧测力计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应在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（选填“竖直”或“水平”）方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向上调零。</a:t>
            </a:r>
            <a:endParaRPr lang="en-US" altLang="zh-CN" sz="2800"/>
          </a:p>
        </p:txBody>
      </p:sp>
      <p:sp>
        <p:nvSpPr>
          <p:cNvPr id="6" name="QB_7_AN.100_1#ee726558e.blank?vcp=1&amp;vop=1&amp;vis=1&amp;pid=154ff11e2&amp;color=0,0,0&amp;vpa=45&amp;vtp=1&amp;bbb=1" title=""/>
          <p:cNvSpPr/>
          <p:nvPr/>
        </p:nvSpPr>
        <p:spPr>
          <a:xfrm>
            <a:off x="1657382" y="4078795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竖直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7_BD.101_1#558c89a13?iti=36&amp;htil=11&amp;vcp=1&amp;vop=1&amp;vis=1&amp;visfb=1&amp;pid=154ff11e2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70064" y="1283175"/>
            <a:ext cx="3867912" cy="208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7_BD.101_2#558c89a13?iti=36&amp;htil=11&amp;vcp=1&amp;vop=1&amp;vis=1&amp;visfb=1&amp;pid=154ff11e2&amp;color=0,0,0&amp;vtp=1&amp;bbb=1" title=""/>
          <p:cNvSpPr/>
          <p:nvPr/>
        </p:nvSpPr>
        <p:spPr>
          <a:xfrm>
            <a:off x="8758714" y="349500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图33-9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7_BD.101_3#558c89a13?htil=11&amp;vcp=1&amp;vop=1&amp;vis=1&amp;pid=154ff11e2&amp;color=0,0,0&amp;vtp=1&amp;bt=1&amp;bbb=1&amp;hb=1&amp;hs=1" title=""/>
              <p:cNvSpPr/>
              <p:nvPr/>
            </p:nvSpPr>
            <p:spPr>
              <a:xfrm>
                <a:off x="932688" y="1264888"/>
                <a:ext cx="6318504" cy="31331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小红认为探究浮力的大小与物体浸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入水中深度的关系时，要保证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不变。于是，小明先把胡萝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卜尖端朝上浸入水中，用记号笔标出水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面的位置，记下弹簧测力计的示数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7_BD.101_3#558c89a13?htil=11&amp;vcp=1&amp;vop=1&amp;vis=1&amp;pid=154ff11e2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64888"/>
                <a:ext cx="6318504" cy="3133154"/>
              </a:xfrm>
              <a:prstGeom prst="rect">
                <a:avLst/>
              </a:prstGeom>
              <a:blipFill rotWithShape="1">
                <a:blip r:embed="rId4"/>
                <a:stretch>
                  <a:fillRect l="-8" t="-19" r="-1686" b="-25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7_AN.102_1#558c89a13.blank?vcp=1&amp;vop=1&amp;vis=1&amp;pid=154ff11e2&amp;color=0,0,0&amp;vpa=46&amp;vtp=1&amp;bbb=1&amp;hb=1" title=""/>
          <p:cNvSpPr/>
          <p:nvPr/>
        </p:nvSpPr>
        <p:spPr>
          <a:xfrm>
            <a:off x="932688" y="1882108"/>
            <a:ext cx="6318504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物体浸入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水中的体积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B_7_BD.101_3#558c89a13?htil=11&amp;vcp=1&amp;vop=1&amp;vis=1&amp;pid=154ff11e2&amp;color=0,0,0&amp;vtp=1&amp;bt=1&amp;bbb=1&amp;hb=1&amp;hs=1" title=""/>
              <p:cNvSpPr/>
              <p:nvPr/>
            </p:nvSpPr>
            <p:spPr>
              <a:xfrm>
                <a:off x="932688" y="4386039"/>
                <a:ext cx="10320018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（如图33-9乙）。再把胡萝卜尖端朝下浸入水中，直到水面到达标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记处，记下弹簧测力计的示数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（如图33-9丙）。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B_7_BD.101_3#558c89a13?htil=11&amp;vcp=1&amp;vop=1&amp;vis=1&amp;pid=154ff11e2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386039"/>
                <a:ext cx="10320018" cy="1201357"/>
              </a:xfrm>
              <a:prstGeom prst="rect">
                <a:avLst/>
              </a:prstGeom>
              <a:blipFill rotWithShape="1">
                <a:blip r:embed="rId5"/>
                <a:stretch>
                  <a:fillRect l="-5" t="-8" r="-801" b="-5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7_BD#1003621ba?vcp=1&amp;vis=1&amp;pid=154ff11e2&amp;color=0,0,0&amp;vtp=1&amp;bt=1&amp;bbb=1" title=""/>
          <p:cNvSpPr/>
          <p:nvPr/>
        </p:nvSpPr>
        <p:spPr>
          <a:xfrm>
            <a:off x="932688" y="899668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【得出结论，作出解释】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4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浮力的大小与物体浸入水中的深度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4" name="QB_7_AN.104_1#1003621ba.blank?vcp=1&amp;vop=1&amp;vis=1&amp;pid=154ff11e2&amp;color=0,0,0&amp;vpa=47&amp;vtp=1&amp;bbb=1" title=""/>
          <p:cNvSpPr/>
          <p:nvPr/>
        </p:nvSpPr>
        <p:spPr>
          <a:xfrm>
            <a:off x="7192995" y="1495933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无关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5" name="P_7_BD#e3f05337c?vcp=1&amp;vis=1&amp;pid=154ff11e2&amp;color=0,0,0&amp;vtp=1&amp;bbb=1" title=""/>
          <p:cNvSpPr/>
          <p:nvPr/>
        </p:nvSpPr>
        <p:spPr>
          <a:xfrm>
            <a:off x="932688" y="2175065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【交流合作，评估反思】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5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（4）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亮亮认为再增加一个步骤就可以测出胡萝卜的密度，这个步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4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骤是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7" name="QB_7_AN.106_1#e3f05337c.blank?vcp=1&amp;vop=1&amp;vis=1&amp;pid=154ff11e2&amp;color=0,0,0&amp;vpa=48&amp;vtp=1&amp;bbb=1" title=""/>
              <p:cNvSpPr/>
              <p:nvPr/>
            </p:nvSpPr>
            <p:spPr>
              <a:xfrm>
                <a:off x="1708976" y="3547109"/>
                <a:ext cx="7364857" cy="41852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6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将胡萝卜浸没在水中读出弹簧测力计的示数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B_7_AN.106_1#e3f05337c.blank?vcp=1&amp;vop=1&amp;vis=1&amp;pid=154ff11e2&amp;color=0,0,0&amp;vpa=48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8976" y="3547109"/>
                <a:ext cx="7364857" cy="418529"/>
              </a:xfrm>
              <a:prstGeom prst="rect">
                <a:avLst/>
              </a:prstGeom>
              <a:blipFill rotWithShape="1">
                <a:blip r:embed="rId3"/>
                <a:stretch>
                  <a:fillRect l="-3" t="-151" r="4" b="-90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QB_7_BD.107_1#6689fbf49?vcp=1&amp;vop=1&amp;vis=1&amp;pid=154ff11e2&amp;color=0,0,0&amp;vtp=1&amp;bbb=1&amp;hb=1" title=""/>
          <p:cNvSpPr/>
          <p:nvPr/>
        </p:nvSpPr>
        <p:spPr>
          <a:xfrm>
            <a:off x="932688" y="4105465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（5）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物理兴趣小组若想再继续验证浮力大小与物体的密度是否有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关，应增加一个与原物体的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相等但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不等的物体进行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实验。（均选填“体积”或“密度”）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9" name="QB_7_AN.108_1#6689fbf49.blank?vcp=1&amp;vop=1&amp;vis=1&amp;pid=154ff11e2&amp;color=0,0,0&amp;vpa=49&amp;vtp=1&amp;bbb=1" title=""/>
          <p:cNvSpPr/>
          <p:nvPr/>
        </p:nvSpPr>
        <p:spPr>
          <a:xfrm>
            <a:off x="5229256" y="4722685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体积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0" name="QB_7_AN.109_1#6689fbf49.blank?vcp=1&amp;vop=1&amp;vis=1&amp;pid=154ff11e2&amp;color=0,0,0&amp;vpa=50&amp;vtp=1&amp;bbb=1" title=""/>
          <p:cNvSpPr/>
          <p:nvPr/>
        </p:nvSpPr>
        <p:spPr>
          <a:xfrm>
            <a:off x="7367620" y="4722685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密度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7" grpId="0" uiExpand="1" build="p" animBg="1"/>
      <p:bldP spid="9" grpId="0" uiExpand="1" build="p" animBg="1"/>
      <p:bldP spid="10" grpId="0" uiExpand="1" build="p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110_1#b96b81447?vcp=1&amp;vop=1&amp;vis=1&amp;pid=e1c8a2258&amp;color=0,0,0&amp;vtp=1&amp;bt=1&amp;bbb=1&amp;hb=1" title=""/>
              <p:cNvSpPr/>
              <p:nvPr/>
            </p:nvSpPr>
            <p:spPr>
              <a:xfrm>
                <a:off x="932688" y="720000"/>
                <a:ext cx="10323576" cy="246348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（2025·邹平市模拟）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温差发电技术是绿色环保的发电技术，利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用热电转换材料和两块金属板可制成简易的温差发电装置。如图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33-10所示，将发电装置的一块金属板放在冷水中（与室温相同），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用火焰加热另一块金属板，观察到与热电转换材料连接的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𝐋𝐄𝐃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珠发光。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110_1#b96b81447?vcp=1&amp;vop=1&amp;vis=1&amp;pid=e1c8a2258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463483"/>
              </a:xfrm>
              <a:prstGeom prst="rect">
                <a:avLst/>
              </a:prstGeom>
              <a:blipFill rotWithShape="1">
                <a:blip r:embed="rId3"/>
                <a:stretch>
                  <a:fillRect l="-5" t="-22" r="-2489" b="-25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110_2#b96b81447?iti=37&amp;vcp=1&amp;vop=1&amp;vis=1&amp;pid=e1c8a2258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5799" y="3311815"/>
            <a:ext cx="4186498" cy="213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110_3#b96b81447?iti=37&amp;vcp=1&amp;vop=1&amp;vis=1&amp;pid=e1c8a2258&amp;color=0,0,0&amp;vtp=1&amp;bbb=1" title=""/>
          <p:cNvSpPr/>
          <p:nvPr/>
        </p:nvSpPr>
        <p:spPr>
          <a:xfrm>
            <a:off x="5464842" y="5578409"/>
            <a:ext cx="1268412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5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111_1#7468767ba?vcp=1&amp;vop=1&amp;vis=1&amp;pid=b96b81447&amp;color=0,0,0&amp;vtp=1&amp;bt=1&amp;bbb=1&amp;hb=1" title=""/>
              <p:cNvSpPr/>
              <p:nvPr/>
            </p:nvSpPr>
            <p:spPr>
              <a:xfrm>
                <a:off x="932688" y="1545304"/>
                <a:ext cx="10323576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小邹想利用此装置探究发电的电压与温度的关系，则需要记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录不同温度差下的电压表示数，于是，小邹将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𝐋𝐄𝐃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小灯珠拆下，换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成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接入电路；因用火焰加热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金属板时，金属板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的温度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无法得到，且温度不易控制，从而无法得到温度差，因此撤去蜡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烛，将上端金属板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浸入热水中，此时可用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测量热水的温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度，从而得到冷热水的温度差。测得数据如下表。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111_1#7468767ba?vcp=1&amp;vop=1&amp;vis=1&amp;pid=b96b8144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45304"/>
                <a:ext cx="10323576" cy="3792157"/>
              </a:xfrm>
              <a:prstGeom prst="rect">
                <a:avLst/>
              </a:prstGeom>
              <a:blipFill rotWithShape="1">
                <a:blip r:embed="rId3"/>
                <a:stretch>
                  <a:fillRect l="-5" t="-9" r="-926" b="-18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112_1#7468767ba.blank?vcp=1&amp;vop=1&amp;vis=1&amp;pid=b96b81447&amp;color=0,0,0&amp;vpa=51&amp;vtp=1&amp;bbb=1" title=""/>
          <p:cNvSpPr/>
          <p:nvPr/>
        </p:nvSpPr>
        <p:spPr>
          <a:xfrm>
            <a:off x="1300195" y="2810224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电压表</a:t>
            </a:r>
            <a:endParaRPr lang="en-US" altLang="zh-CN" sz="2800"/>
          </a:p>
        </p:txBody>
      </p:sp>
      <p:sp>
        <p:nvSpPr>
          <p:cNvPr id="4" name="QB_7_AN.114_1#7468767ba.blank?vcp=1&amp;vop=1&amp;vis=1&amp;pid=b96b81447&amp;color=0,0,0&amp;vpa=52&amp;vtp=1&amp;bbb=1" title=""/>
          <p:cNvSpPr/>
          <p:nvPr/>
        </p:nvSpPr>
        <p:spPr>
          <a:xfrm>
            <a:off x="7607332" y="4105624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温度计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7_BD.113_1#7468767ba?iti=38&amp;vcp=1&amp;vop=1&amp;vis=1&amp;visfb=1&amp;pid=b96b81447&amp;color=0,0,0&amp;tib=255,255,255&amp;vtp=1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03904" y="989221"/>
            <a:ext cx="4581144" cy="234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7_BD.113_2#7468767ba?iti=38&amp;vcp=1&amp;vop=1&amp;vis=1&amp;visfb=1&amp;pid=b96b81447&amp;color=0,0,0&amp;vtp=1&amp;bbb=1" title=""/>
          <p:cNvSpPr/>
          <p:nvPr/>
        </p:nvSpPr>
        <p:spPr>
          <a:xfrm>
            <a:off x="5460270" y="3457085"/>
            <a:ext cx="12684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图33-10</a:t>
            </a:r>
            <a:endParaRPr lang="en-US" altLang="zh-CN" sz="2800"/>
          </a:p>
        </p:txBody>
      </p:sp>
      <p:graphicFrame>
        <p:nvGraphicFramePr>
          <p:cNvPr id="4" name="QB_7_BD.113_3#7468767ba?colgroup=10,2,2,2,2,2,2&amp;vcp=1&amp;vop=1&amp;vis=1&amp;pid=b96b81447&amp;color=0,0,0&amp;vtp=1&amp;bbb=1" title=""/>
          <p:cNvGraphicFramePr>
            <a:graphicFrameLocks noGrp="1"/>
          </p:cNvGraphicFramePr>
          <p:nvPr/>
        </p:nvGraphicFramePr>
        <p:xfrm>
          <a:off x="932688" y="4155422"/>
          <a:ext cx="10268712" cy="1713357"/>
        </p:xfrm>
        <a:graphic>
          <a:graphicData uri="http://schemas.openxmlformats.org/drawingml/2006/table">
            <a:tbl>
              <a:tblPr/>
              <a:tblGrid>
                <a:gridCol w="3904488"/>
                <a:gridCol w="1060704"/>
                <a:gridCol w="1060704"/>
                <a:gridCol w="1060704"/>
                <a:gridCol w="1060704"/>
                <a:gridCol w="1060704"/>
                <a:gridCol w="1060704"/>
              </a:tblGrid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热水温度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/℃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84.7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74.8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73.0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70.8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69.5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68.4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冷热水温差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𝚫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𝒕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/℃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64.1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54.2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52.4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50.2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48.9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47.8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电压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𝑼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𝐕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5.39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5.27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4.57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4.16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3.90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115_1#f6fd3422b?vcp=1&amp;vop=1&amp;vis=1&amp;pid=b96b81447&amp;color=0,0,0&amp;vtp=1&amp;bt=1&amp;bbb=1" title=""/>
              <p:cNvSpPr/>
              <p:nvPr/>
            </p:nvSpPr>
            <p:spPr>
              <a:xfrm>
                <a:off x="932688" y="1470882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分析表格数据，当时室温是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115_1#f6fd3422b?vcp=1&amp;vop=1&amp;vis=1&amp;pid=b96b81447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70882"/>
                <a:ext cx="10323576" cy="563182"/>
              </a:xfrm>
              <a:prstGeom prst="rect">
                <a:avLst/>
              </a:prstGeom>
              <a:blipFill rotWithShape="1">
                <a:blip r:embed="rId3"/>
                <a:stretch>
                  <a:fillRect l="-5" t="-39" r="2" b="-127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116_1#f6fd3422b.blank?vcp=1&amp;vop=1&amp;vis=1&amp;pid=b96b81447&amp;color=0,0,0&amp;vpa=53&amp;vtp=1&amp;bbb=1" title=""/>
          <p:cNvSpPr/>
          <p:nvPr/>
        </p:nvSpPr>
        <p:spPr>
          <a:xfrm>
            <a:off x="6083331" y="1428972"/>
            <a:ext cx="881063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20.6</a:t>
            </a:r>
            <a:endParaRPr lang="en-US" altLang="zh-CN" sz="2800"/>
          </a:p>
        </p:txBody>
      </p:sp>
      <p:pic>
        <p:nvPicPr>
          <p:cNvPr id="4" name="QB_7_BD.115_2#f6fd3422b?iti=39&amp;vcp=1&amp;vop=1&amp;vis=1&amp;visfb=1&amp;pid=b96b81447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93592" y="2167096"/>
            <a:ext cx="5010912" cy="2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115_3#f6fd3422b?iti=39&amp;vcp=1&amp;vop=1&amp;vis=1&amp;visfb=1&amp;pid=b96b81447&amp;color=0,0,0&amp;vtp=1&amp;bbb=1" title=""/>
          <p:cNvSpPr/>
          <p:nvPr/>
        </p:nvSpPr>
        <p:spPr>
          <a:xfrm>
            <a:off x="5464842" y="4854416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_BD#ec444c194?vcp=1&amp;pid=4d0f324d8&amp;color=0,0,0&amp;vtp=1&amp;bt=1&amp;bbb=1" title=""/>
          <p:cNvSpPr/>
          <p:nvPr/>
        </p:nvSpPr>
        <p:spPr>
          <a:xfrm>
            <a:off x="932688" y="720000"/>
            <a:ext cx="10323576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【例题精选】</a:t>
            </a:r>
            <a:endParaRPr lang="en-US" altLang="zh-CN" sz="2800"/>
          </a:p>
        </p:txBody>
      </p:sp>
      <p:pic>
        <p:nvPicPr>
          <p:cNvPr id="3" name="QO_5_BD.1_1#49bf80f3c?iti=1&amp;htil=1&amp;vcp=1&amp;vop=1&amp;vis=1&amp;pid=ec444c194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8086" y="1363255"/>
            <a:ext cx="6190488" cy="180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1_2#49bf80f3c?iti=1&amp;htil=1&amp;vcp=1&amp;vop=1&amp;vis=1&amp;pid=ec444c194&amp;color=0,0,0&amp;vtp=1&amp;bbb=1" title=""/>
          <p:cNvSpPr/>
          <p:nvPr/>
        </p:nvSpPr>
        <p:spPr>
          <a:xfrm>
            <a:off x="7558024" y="329162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</a:t>
            </a:r>
            <a:endParaRPr lang="en-US" altLang="zh-CN" sz="2800"/>
          </a:p>
        </p:txBody>
      </p:sp>
      <p:sp>
        <p:nvSpPr>
          <p:cNvPr id="5" name="QO_5_BD.1_3#49bf80f3c?htil=1&amp;vcp=1&amp;vop=1&amp;vis=1&amp;pid=ec444c194&amp;color=0,0,0&amp;vtp=1&amp;bbb=1&amp;hb=1&amp;hs=1" title=""/>
          <p:cNvSpPr/>
          <p:nvPr/>
        </p:nvSpPr>
        <p:spPr>
          <a:xfrm>
            <a:off x="932688" y="1344967"/>
            <a:ext cx="3995928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变频空调的变频压缩机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可以根据环境温度自动调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整工作时间和功率。某变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频空调电路原理示意图如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O_5_BD.1_3#49bf80f3c?htil=1&amp;vcp=1&amp;vop=1&amp;vis=1&amp;pid=ec444c194&amp;color=0,0,0&amp;vtp=1&amp;bbb=1&amp;hb=1&amp;hs=1" title=""/>
              <p:cNvSpPr/>
              <p:nvPr/>
            </p:nvSpPr>
            <p:spPr>
              <a:xfrm>
                <a:off x="932688" y="3870489"/>
                <a:ext cx="10320018" cy="19431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图33-1甲所示，其中控制电路的电源电压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为调控电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阻，可通过遥控调节其阻值大小，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为热敏电阻，其阻值随温度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变化的图像如图33-1乙所示，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为磁控开关，当热敏电阻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50000"/>
                  </a:lnSpc>
                </a:pPr>
                <a:endParaRPr lang="en-US" altLang="zh-CN" sz="2800"/>
              </a:p>
            </p:txBody>
          </p:sp>
        </mc:Choice>
        <mc:Fallback>
          <p:sp>
            <p:nvSpPr>
              <p:cNvPr id="6" name="QO_5_BD.1_3#49bf80f3c?htil=1&amp;vcp=1&amp;vop=1&amp;vis=1&amp;pid=ec444c194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870489"/>
                <a:ext cx="10320018" cy="1943100"/>
              </a:xfrm>
              <a:prstGeom prst="rect">
                <a:avLst/>
              </a:prstGeom>
              <a:blipFill rotWithShape="1">
                <a:blip r:embed="rId4"/>
                <a:stretch>
                  <a:fillRect l="-5" t="-8" r="5" b="-329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6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117_1#8d954ff60?vcp=1&amp;vop=1&amp;vis=1&amp;pid=b96b81447&amp;color=0,0,0&amp;vtp=1&amp;bt=1&amp;bbb=1&amp;hb=1" title=""/>
          <p:cNvSpPr/>
          <p:nvPr/>
        </p:nvSpPr>
        <p:spPr>
          <a:xfrm>
            <a:off x="932688" y="1239488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由表格数据可知，当冷热水温度差越大时，发电的电压越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（选填“高”“低”或“不变”）。</a:t>
            </a:r>
            <a:endParaRPr lang="en-US" altLang="zh-CN" sz="2800"/>
          </a:p>
        </p:txBody>
      </p:sp>
      <p:sp>
        <p:nvSpPr>
          <p:cNvPr id="3" name="QB_7_AN.118_1#8d954ff60.blank?vcp=1&amp;vop=1&amp;vis=1&amp;pid=b96b81447&amp;color=0,0,0&amp;vpa=54&amp;vtp=1" title=""/>
          <p:cNvSpPr/>
          <p:nvPr/>
        </p:nvSpPr>
        <p:spPr>
          <a:xfrm>
            <a:off x="943007" y="1835753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高</a:t>
            </a:r>
            <a:endParaRPr lang="en-US" altLang="zh-CN" sz="2800"/>
          </a:p>
        </p:txBody>
      </p:sp>
      <p:pic>
        <p:nvPicPr>
          <p:cNvPr id="4" name="QB_7_BD.117_2#8d954ff60?iti=40&amp;vcp=1&amp;vop=1&amp;vis=1&amp;visfb=1&amp;pid=b96b81447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03904" y="2568797"/>
            <a:ext cx="4590288" cy="235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117_3#8d954ff60?iti=40&amp;vcp=1&amp;vop=1&amp;vis=1&amp;visfb=1&amp;pid=b96b81447&amp;color=0,0,0&amp;vtp=1&amp;bbb=1" title=""/>
          <p:cNvSpPr/>
          <p:nvPr/>
        </p:nvSpPr>
        <p:spPr>
          <a:xfrm>
            <a:off x="5464842" y="5045805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119_1#3cdd83739?vcp=1&amp;vop=1&amp;vis=1&amp;pid=b96b81447&amp;color=0,0,0&amp;vtp=1&amp;bt=1&amp;bbb=1&amp;hb=1" title=""/>
          <p:cNvSpPr/>
          <p:nvPr/>
        </p:nvSpPr>
        <p:spPr>
          <a:xfrm>
            <a:off x="932688" y="1276826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（4）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要提高发电电压可采取的办法是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。（针对不同影响因素各写1条）</a:t>
            </a:r>
            <a:endParaRPr lang="en-US" altLang="zh-CN" sz="2800"/>
          </a:p>
        </p:txBody>
      </p:sp>
      <p:sp>
        <p:nvSpPr>
          <p:cNvPr id="3" name="QB_7_AN.120_1#3cdd83739.blank?vcp=1&amp;vop=1&amp;vis=1&amp;pid=b96b81447&amp;color=0,0,0&amp;vpa=55&amp;vtp=1&amp;bbb=1" title=""/>
          <p:cNvSpPr/>
          <p:nvPr/>
        </p:nvSpPr>
        <p:spPr>
          <a:xfrm>
            <a:off x="6835807" y="1246346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降低室温</a:t>
            </a:r>
            <a:endParaRPr lang="en-US" altLang="zh-CN" sz="2800"/>
          </a:p>
        </p:txBody>
      </p:sp>
      <p:sp>
        <p:nvSpPr>
          <p:cNvPr id="4" name="QB_7_AN.122_1#3cdd83739.blank?vcp=1&amp;vop=1&amp;vis=1&amp;pid=b96b81447&amp;color=0,0,0&amp;vpa=56&amp;vtp=1&amp;bbb=1&amp;hb=1" title=""/>
          <p:cNvSpPr/>
          <p:nvPr/>
        </p:nvSpPr>
        <p:spPr>
          <a:xfrm>
            <a:off x="932689" y="1246346"/>
            <a:ext cx="10323321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提高热水的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温度</a:t>
            </a:r>
            <a:endParaRPr lang="en-US" altLang="zh-CN" sz="2800"/>
          </a:p>
        </p:txBody>
      </p:sp>
      <p:pic>
        <p:nvPicPr>
          <p:cNvPr id="5" name="QB_7_BD.121_1#3cdd83739?iti=41&amp;vcp=1&amp;vop=1&amp;vis=1&amp;visfb=1&amp;pid=b96b81447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40480" y="2606135"/>
            <a:ext cx="4517136" cy="2313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7_BD.121_2#3cdd83739?iti=41&amp;vcp=1&amp;vop=1&amp;vis=1&amp;visfb=1&amp;pid=b96b81447&amp;color=0,0,0&amp;vtp=1&amp;bbb=1" title=""/>
          <p:cNvSpPr/>
          <p:nvPr/>
        </p:nvSpPr>
        <p:spPr>
          <a:xfrm>
            <a:off x="5464842" y="5046567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123_1#7be937a3c?vcp=1&amp;vop=1&amp;vis=1&amp;pid=b96b81447&amp;color=0,0,0&amp;vtp=1&amp;bt=1&amp;bbb=1&amp;hb=1" title=""/>
              <p:cNvSpPr/>
              <p:nvPr/>
            </p:nvSpPr>
            <p:spPr>
              <a:xfrm>
                <a:off x="932688" y="1216121"/>
                <a:ext cx="10323576" cy="18605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（5）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我国科学家成功利用人体和环境的温差做出了温差电池。若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该电池在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的温差下产生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的电压，输出功率为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，则输出电流为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7_BD.123_1#7be937a3c?vcp=1&amp;vop=1&amp;vis=1&amp;pid=b96b8144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16121"/>
                <a:ext cx="10323576" cy="1860550"/>
              </a:xfrm>
              <a:prstGeom prst="rect">
                <a:avLst/>
              </a:prstGeom>
              <a:blipFill rotWithShape="1">
                <a:blip r:embed="rId3"/>
                <a:stretch>
                  <a:fillRect l="-5" t="-5" r="2" b="-37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7_AN.124_1#7be937a3c.blank?vcp=1&amp;vop=1&amp;vis=1&amp;pid=b96b81447&amp;color=0,0,0&amp;vpa=57&amp;vtp=1&amp;bbb=1" title=""/>
              <p:cNvSpPr/>
              <p:nvPr/>
            </p:nvSpPr>
            <p:spPr>
              <a:xfrm>
                <a:off x="5275770" y="2573367"/>
                <a:ext cx="1590358" cy="4409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8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𝟓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7_AN.124_1#7be937a3c.blank?vcp=1&amp;vop=1&amp;vis=1&amp;pid=b96b81447&amp;color=0,0,0&amp;vpa=57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5770" y="2573367"/>
                <a:ext cx="1590358" cy="440944"/>
              </a:xfrm>
              <a:prstGeom prst="rect">
                <a:avLst/>
              </a:prstGeom>
              <a:blipFill rotWithShape="1">
                <a:blip r:embed="rId4"/>
                <a:stretch>
                  <a:fillRect l="-12" t="-79" r="32" b="-93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7_BD.123_2#7be937a3c?iti=42&amp;vcp=1&amp;vop=1&amp;vis=1&amp;visfb=1&amp;pid=b96b81447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07408" y="3205764"/>
            <a:ext cx="3383280" cy="172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123_3#7be937a3c?iti=42&amp;vcp=1&amp;vop=1&amp;vis=1&amp;visfb=1&amp;pid=b96b81447&amp;color=0,0,0&amp;vtp=1&amp;bbb=1" title=""/>
          <p:cNvSpPr/>
          <p:nvPr/>
        </p:nvSpPr>
        <p:spPr>
          <a:xfrm>
            <a:off x="5464842" y="5060980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图33-10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6_BD.125_1#9edc6a12e?vcp=1&amp;vop=1&amp;vis=1&amp;pid=e1c8a2258&amp;color=0,0,0&amp;vtp=1&amp;bt=1&amp;bbb=1&amp;hb=1" title=""/>
          <p:cNvSpPr/>
          <p:nvPr/>
        </p:nvSpPr>
        <p:spPr>
          <a:xfrm>
            <a:off x="932688" y="1161256"/>
            <a:ext cx="10323576" cy="11744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7.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（2023·江苏）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小红拿到一块玻璃透镜，仔细观察这块透镜，发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现一面有螺纹，一面是光滑的，她对此透镜进行了探究。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</a:t>
            </a:r>
            <a:endParaRPr lang="en-US" altLang="zh-CN" sz="2800"/>
          </a:p>
        </p:txBody>
      </p:sp>
      <p:pic>
        <p:nvPicPr>
          <p:cNvPr id="3" name="QO_6_BD.125_2#9edc6a12e?iti=43&amp;vcp=1&amp;vop=1&amp;vis=1&amp;pid=e1c8a2258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473293"/>
            <a:ext cx="10277856" cy="2523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125_3#9edc6a12e?iti=43&amp;vcp=1&amp;vop=1&amp;vis=1&amp;pid=e1c8a2258&amp;color=0,0,0&amp;vtp=1&amp;bbb=1" title=""/>
          <p:cNvSpPr/>
          <p:nvPr/>
        </p:nvSpPr>
        <p:spPr>
          <a:xfrm>
            <a:off x="5474653" y="5124037"/>
            <a:ext cx="1248791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6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57" name="QO_6_BD.125_4#9edc6a12e?colgroup=4,6,6,10&amp;vcp=1&amp;vop=1&amp;vis=1&amp;pid=e1c8a2258&amp;color=0,0,0&amp;vtp=1&amp;bt=1&amp;bbb=1" title=""/>
          <p:cNvGraphicFramePr>
            <a:graphicFrameLocks noGrp="1"/>
          </p:cNvGraphicFramePr>
          <p:nvPr/>
        </p:nvGraphicFramePr>
        <p:xfrm>
          <a:off x="932688" y="930116"/>
          <a:ext cx="10268712" cy="2268538"/>
        </p:xfrm>
        <a:graphic>
          <a:graphicData uri="http://schemas.openxmlformats.org/drawingml/2006/table">
            <a:tbl>
              <a:tblPr/>
              <a:tblGrid>
                <a:gridCol w="1627632"/>
                <a:gridCol w="2359152"/>
                <a:gridCol w="2359152"/>
                <a:gridCol w="3922776"/>
              </a:tblGrid>
              <a:tr h="555181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实验序号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物距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𝒖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𝐜𝐦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像距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𝒗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𝐜𝐦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像的性质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倒立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缩小的像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倒立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等大的像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倒立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放大的像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QO_6_BD.125_5#9edc6a12e?iti=44&amp;vcp=1&amp;vop=1&amp;vis=1&amp;visfb=1&amp;pid=e1c8a2258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12848" y="3331940"/>
            <a:ext cx="7763256" cy="190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125_6#9edc6a12e?iti=44&amp;vcp=1&amp;vop=1&amp;vis=1&amp;visfb=1&amp;pid=e1c8a2258&amp;color=0,0,0&amp;vtp=1&amp;bbb=1" title=""/>
          <p:cNvSpPr/>
          <p:nvPr/>
        </p:nvSpPr>
        <p:spPr>
          <a:xfrm>
            <a:off x="5470081" y="5360892"/>
            <a:ext cx="1248791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6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126_1#8c17ab517?vcp=1&amp;vop=1&amp;vis=1&amp;pid=9edc6a12e&amp;color=0,0,0&amp;vtp=1&amp;bt=1&amp;bbb=1&amp;hb=1" title=""/>
          <p:cNvSpPr/>
          <p:nvPr/>
        </p:nvSpPr>
        <p:spPr>
          <a:xfrm>
            <a:off x="932688" y="1491456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她把该透镜靠近书上的“实验”二字，观察到如图33-11甲所示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的现象，由此可以判定该透镜是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（选填“凸”或“凹”）透镜。</a:t>
            </a:r>
            <a:endParaRPr lang="en-US" altLang="zh-CN" sz="2800"/>
          </a:p>
        </p:txBody>
      </p:sp>
      <p:sp>
        <p:nvSpPr>
          <p:cNvPr id="3" name="QB_7_AN.127_1#8c17ab517.blank?vcp=1&amp;vop=1&amp;vis=1&amp;pid=9edc6a12e&amp;color=0,0,0&amp;vpa=58&amp;vtp=1" title=""/>
          <p:cNvSpPr/>
          <p:nvPr/>
        </p:nvSpPr>
        <p:spPr>
          <a:xfrm>
            <a:off x="5943631" y="2087721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凸</a:t>
            </a:r>
            <a:endParaRPr lang="en-US" altLang="zh-CN" sz="2800"/>
          </a:p>
        </p:txBody>
      </p:sp>
      <p:pic>
        <p:nvPicPr>
          <p:cNvPr id="4" name="QB_7_BD.126_2#8c17ab517?iti=45&amp;vcp=1&amp;vop=1&amp;vis=1&amp;visfb=1&amp;pid=9edc6a12e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9152" y="2828893"/>
            <a:ext cx="7470648" cy="183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126_3#8c17ab517?iti=45&amp;vcp=1&amp;vop=1&amp;vis=1&amp;visfb=1&amp;pid=9edc6a12e&amp;color=0,0,0&amp;vtp=1&amp;bbb=1" title=""/>
          <p:cNvSpPr/>
          <p:nvPr/>
        </p:nvSpPr>
        <p:spPr>
          <a:xfrm>
            <a:off x="5470080" y="4793837"/>
            <a:ext cx="1248791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7_BD.128_1#cdcbfef63?vcp=1&amp;vop=1&amp;vis=1&amp;pid=9edc6a12e&amp;color=0,0,0&amp;vtp=1&amp;bt=1&amp;bbb=1&amp;hb=1" title=""/>
          <p:cNvSpPr/>
          <p:nvPr/>
        </p:nvSpPr>
        <p:spPr>
          <a:xfrm>
            <a:off x="932688" y="1091660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小红查阅资料后了解到，用如图33-11乙所示的三棱镜组合可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以描述该透镜对光的作用。请在图33-11乙中画出平行光入射两个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三棱镜后出射光线的大致方向。</a:t>
            </a:r>
            <a:endParaRPr lang="en-US" altLang="zh-CN" sz="2800"/>
          </a:p>
        </p:txBody>
      </p:sp>
      <p:pic>
        <p:nvPicPr>
          <p:cNvPr id="3" name="QO_7_BD.128_2#cdcbfef63?iti=46&amp;vcp=1&amp;vop=1&amp;vis=1&amp;visfb=1&amp;pid=9edc6a12e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0824" y="3069812"/>
            <a:ext cx="8147304" cy="200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BD.128_3#cdcbfef63?iti=46&amp;vcp=1&amp;vop=1&amp;vis=1&amp;visfb=1&amp;pid=9edc6a12e&amp;color=0,0,0&amp;vtp=1&amp;bbb=1" title=""/>
          <p:cNvSpPr/>
          <p:nvPr/>
        </p:nvSpPr>
        <p:spPr>
          <a:xfrm>
            <a:off x="5470080" y="5199348"/>
            <a:ext cx="1248791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6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7_AN.129_1#cdcbfef63?vcp=1&amp;vop=1&amp;vis=1&amp;pid=9edc6a12e&amp;color=0,0,0&amp;vtp=1&amp;bt=1&amp;bbb=1" title=""/>
          <p:cNvSpPr/>
          <p:nvPr/>
        </p:nvSpPr>
        <p:spPr>
          <a:xfrm>
            <a:off x="932688" y="1522222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3" name="QO_7_AN.129_2#cdcbfef63?vcp=1&amp;vop=1&amp;vis=1&amp;pid=9edc6a12e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42816" y="2213864"/>
            <a:ext cx="3712464" cy="3118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130_1#b0bb1b169?vcp=1&amp;vop=1&amp;vis=1&amp;pid=9edc6a12e&amp;color=0,0,0&amp;vtp=1&amp;bt=1&amp;bbb=1&amp;hb=1" title=""/>
              <p:cNvSpPr/>
              <p:nvPr/>
            </p:nvSpPr>
            <p:spPr>
              <a:xfrm>
                <a:off x="932688" y="720000"/>
                <a:ext cx="10323576" cy="2988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为探究该透镜的成像规律，小红将“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𝐅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”光源、透镜、光屏放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置在光具座上，调整好后，固定透镜位置，使“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𝐅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”光源从距离透镜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较远处逐次靠近透镜，每次都调节光屏到透镜的距离，使“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𝐅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”光源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在光屏上成清晰的像，记录结果如表所示。该透镜的焦距为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。当“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𝐅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”光源位于如图33-11丙所示位置时，光屏应适当向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（选填“左”或“右”）移动，才能在光屏上得到清晰的像。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130_1#b0bb1b169?vcp=1&amp;vop=1&amp;vis=1&amp;pid=9edc6a12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988882"/>
              </a:xfrm>
              <a:prstGeom prst="rect">
                <a:avLst/>
              </a:prstGeom>
              <a:blipFill rotWithShape="1">
                <a:blip r:embed="rId3"/>
                <a:stretch>
                  <a:fillRect l="-5" t="-18" r="2" b="-11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131_1#b0bb1b169.blank?vcp=1&amp;vop=1&amp;vis=1&amp;pid=9edc6a12e&amp;color=0,0,0&amp;vpa=59&amp;vtp=1&amp;bbb=1" title=""/>
          <p:cNvSpPr/>
          <p:nvPr/>
        </p:nvSpPr>
        <p:spPr>
          <a:xfrm>
            <a:off x="10229882" y="2206091"/>
            <a:ext cx="614363" cy="4725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10</a:t>
            </a:r>
            <a:endParaRPr lang="en-US" altLang="zh-CN" sz="2800"/>
          </a:p>
        </p:txBody>
      </p:sp>
      <p:sp>
        <p:nvSpPr>
          <p:cNvPr id="4" name="QB_7_AN.133_1#b0bb1b169.blank?vcp=1&amp;vop=1&amp;vis=1&amp;pid=9edc6a12e&amp;color=0,0,0&amp;vpa=60&amp;vtp=1" title=""/>
          <p:cNvSpPr/>
          <p:nvPr/>
        </p:nvSpPr>
        <p:spPr>
          <a:xfrm>
            <a:off x="10305510" y="2714090"/>
            <a:ext cx="615950" cy="467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左</a:t>
            </a:r>
            <a:endParaRPr lang="en-US" altLang="zh-CN" sz="2800"/>
          </a:p>
        </p:txBody>
      </p:sp>
      <p:pic>
        <p:nvPicPr>
          <p:cNvPr id="5" name="QB_7_BD.132_1#b0bb1b169?iti=47&amp;vcp=1&amp;vop=1&amp;vis=1&amp;visfb=1&amp;pid=9edc6a12e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16618" y="3845026"/>
            <a:ext cx="6546573" cy="1606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7_BD.132_2#b0bb1b169?iti=47&amp;vcp=1&amp;vop=1&amp;vis=1&amp;visfb=1&amp;pid=9edc6a12e&amp;color=0,0,0&amp;vtp=1&amp;bbb=1" title=""/>
          <p:cNvSpPr/>
          <p:nvPr/>
        </p:nvSpPr>
        <p:spPr>
          <a:xfrm>
            <a:off x="5465509" y="5578220"/>
            <a:ext cx="1248791" cy="4678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134_1#e18877570?vcp=1&amp;vop=1&amp;vis=1&amp;pid=9edc6a12e&amp;color=0,0,0&amp;vtp=1&amp;bt=1&amp;bbb=1&amp;hb=1" title=""/>
              <p:cNvSpPr/>
              <p:nvPr/>
            </p:nvSpPr>
            <p:spPr>
              <a:xfrm>
                <a:off x="932689" y="905224"/>
                <a:ext cx="10323320" cy="50875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在了解了该透镜的成像规律后，小红用长方形不透明纸盒、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平面镜、该透镜设计制作了一个投影仪，其剖面图如图33-11丁所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示，平面镜与底面夹角为</a:t>
                </a: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𝟒𝟓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∘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，平面镜的中心位于透镜的主光轴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上，盒上方开一方形孔，将“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𝐅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”光源按照图示方式朝下平放在方形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孔上，中心与平面镜中心在一条竖直线上。若盒子高度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𝒉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为保证在正对透镜前方的屏幕上能看到一个放大的投影，则盒子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长度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的范围为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，屏幕上所成的图像形状是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_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𝐅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”“</a:t>
                </a:r>
                <a:r>
                  <a:rPr lang="en-US" altLang="zh-CN" sz="900" b="1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”或“</a:t>
                </a:r>
                <a:r>
                  <a:rPr lang="en-US" altLang="zh-CN" sz="900" b="1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”）。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7_BD.134_1#e18877570?vcp=1&amp;vop=1&amp;vis=1&amp;pid=9edc6a12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9" y="905224"/>
                <a:ext cx="10323320" cy="5087557"/>
              </a:xfrm>
              <a:prstGeom prst="rect">
                <a:avLst/>
              </a:prstGeom>
              <a:blipFill rotWithShape="1">
                <a:blip r:embed="rId3"/>
                <a:stretch>
                  <a:fillRect l="-5" t="-7" r="-2842" b="-13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7_BD.134_1#e18877570?vcp=1&amp;vop=1&amp;vis=1&amp;pid=9edc6a12e&amp;color=0,0,0&amp;tib=255,255,255&amp;iip=1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40439" y="5490972"/>
            <a:ext cx="283464" cy="35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B_7_BD.134_1#e18877570?vcp=1&amp;vop=1&amp;vis=1&amp;pid=9edc6a12e&amp;color=0,0,0&amp;tib=255,255,255&amp;iip=2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8976" y="5490972"/>
            <a:ext cx="283464" cy="35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B_7_AN.135_1#e18877570.blank?vcp=1&amp;vop=1&amp;vis=1&amp;pid=9edc6a12e&amp;color=0,0,0&amp;vpa=61&amp;vtp=1&amp;bbb=1" title=""/>
              <p:cNvSpPr/>
              <p:nvPr/>
            </p:nvSpPr>
            <p:spPr>
              <a:xfrm>
                <a:off x="3269490" y="4879244"/>
                <a:ext cx="1483487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7_AN.135_1#e18877570.blank?vcp=1&amp;vop=1&amp;vis=1&amp;pid=9edc6a12e&amp;color=0,0,0&amp;vpa=61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9490" y="4879244"/>
                <a:ext cx="1483487" cy="412369"/>
              </a:xfrm>
              <a:prstGeom prst="rect">
                <a:avLst/>
              </a:prstGeom>
              <a:blipFill rotWithShape="1">
                <a:blip r:embed="rId6"/>
                <a:stretch>
                  <a:fillRect l="-34" t="-131" b="-76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QB_7_AN.138_1#e18877570?vcp=1&amp;vop=1&amp;vis=1&amp;pid=9edc6a12e&amp;color=0,0,0&amp;tib=255,255,255&amp;iip=3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63939" y="4886166"/>
            <a:ext cx="283464" cy="35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1_3#49bf80f3c?htil=1&amp;vcp=1&amp;vop=1&amp;vis=1&amp;pid=ec444c194&amp;color=0,0,0&amp;vtp=1&amp;bbb=1&amp;hb=1&amp;hs=1" title=""/>
              <p:cNvSpPr/>
              <p:nvPr/>
            </p:nvSpPr>
            <p:spPr>
              <a:xfrm>
                <a:off x="932688" y="720000"/>
                <a:ext cx="3987800" cy="549560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 err="1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发生变化时，磁控开关线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 err="1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圈的电流随之发生变化，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 err="1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当电流大于或等于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 err="1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的两个磁性弹片相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 err="1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互吸合，工作电路的变频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 err="1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压缩机开始工作。电压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 err="1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为保护电阻，磁控开关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的线圈电阻不计。问：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1_3#49bf80f3c?htil=1&amp;vcp=1&amp;vop=1&amp;vis=1&amp;pid=ec444c194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3987800" cy="5495608"/>
              </a:xfrm>
              <a:prstGeom prst="rect">
                <a:avLst/>
              </a:prstGeom>
              <a:blipFill rotWithShape="1">
                <a:blip r:embed="rId2"/>
                <a:stretch>
                  <a:fillRect l="-13" t="-10" r="-151723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1_1#49bf80f3c?iti=56&amp;htil=1&amp;vcp=1&amp;vop=1&amp;vis=1&amp;pid=ec444c194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8086" y="1378966"/>
            <a:ext cx="6190488" cy="180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1_2#49bf80f3c?iti=56&amp;htil=1&amp;vcp=1&amp;vop=1&amp;vis=1&amp;pid=ec444c194&amp;color=0,0,0&amp;vtp=1&amp;bbb=1" title=""/>
          <p:cNvSpPr/>
          <p:nvPr/>
        </p:nvSpPr>
        <p:spPr>
          <a:xfrm>
            <a:off x="7558024" y="3307334"/>
            <a:ext cx="1090612" cy="5509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7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7_BD.137_1#e18877570?iti=48&amp;vcp=1&amp;vop=1&amp;vis=1&amp;visfb=1&amp;pid=9edc6a12e&amp;color=0,0,0&amp;tib=255,255,255&amp;vtp=1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84832" y="2099024"/>
            <a:ext cx="8019288" cy="196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7_BD.137_2#e18877570?iti=48&amp;vcp=1&amp;vop=1&amp;vis=1&amp;visfb=1&amp;pid=9edc6a12e&amp;color=0,0,0&amp;vtp=1&amp;bbb=1" title=""/>
          <p:cNvSpPr/>
          <p:nvPr/>
        </p:nvSpPr>
        <p:spPr>
          <a:xfrm>
            <a:off x="5470080" y="4191984"/>
            <a:ext cx="1248791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7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5_BD#ab2c8ebfa?vcp=1&amp;pid=0b249c951&amp;color=0,0,0&amp;vtp=1&amp;bt=1&amp;bbb=1" title=""/>
          <p:cNvSpPr/>
          <p:nvPr/>
        </p:nvSpPr>
        <p:spPr>
          <a:xfrm>
            <a:off x="932688" y="720000"/>
            <a:ext cx="10323576" cy="4902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四、现象解释类</a:t>
            </a:r>
            <a:endParaRPr lang="en-US" altLang="zh-CN" sz="2800"/>
          </a:p>
        </p:txBody>
      </p:sp>
      <mc:AlternateContent>
        <mc:Choice Requires="a14">
          <p:sp>
            <p:nvSpPr>
              <p:cNvPr id="3" name="QO_6_BD.139_1#fb9d6aa4f?vcp=1&amp;vop=1&amp;vis=1&amp;pid=ab2c8ebfa&amp;color=0,0,0&amp;vtp=1&amp;bbb=1&amp;hb=1" title=""/>
              <p:cNvSpPr/>
              <p:nvPr/>
            </p:nvSpPr>
            <p:spPr>
              <a:xfrm>
                <a:off x="932688" y="1278864"/>
                <a:ext cx="10323576" cy="15427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8.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（2025·哈尔滨模拟）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“超级快充”技术，极大方便了人们的使用。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市场上有甲、乙两个充电器，其部分参数如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所示。请你用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所学的物理知识回答下列问题。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800"/>
              </a:p>
            </p:txBody>
          </p:sp>
        </mc:Choice>
        <mc:Fallback>
          <p:sp>
            <p:nvSpPr>
              <p:cNvPr id="3" name="QO_6_BD.139_1#fb9d6aa4f?vcp=1&amp;vop=1&amp;vis=1&amp;pid=ab2c8ebfa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78864"/>
                <a:ext cx="10323576" cy="1542733"/>
              </a:xfrm>
              <a:prstGeom prst="rect">
                <a:avLst/>
              </a:prstGeom>
              <a:blipFill rotWithShape="1">
                <a:blip r:embed="rId3"/>
                <a:stretch>
                  <a:fillRect l="-5" t="-39" r="-1597" b="-45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O_6_BD.139_2#fb9d6aa4f?iti=49&amp;vcp=1&amp;vop=1&amp;vis=1&amp;pid=ab2c8ebfa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66744" y="2953486"/>
            <a:ext cx="4855464" cy="262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6_BD.139_3#fb9d6aa4f?iti=49&amp;vcp=1&amp;vop=1&amp;vis=1&amp;pid=ab2c8ebfa&amp;color=0,0,0&amp;vtp=1&amp;bbb=1" title=""/>
          <p:cNvSpPr/>
          <p:nvPr/>
        </p:nvSpPr>
        <p:spPr>
          <a:xfrm>
            <a:off x="5460270" y="5704814"/>
            <a:ext cx="1268412" cy="4902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7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7_BD.140_1#d94299d0d?vcp=1&amp;vop=1&amp;vis=1&amp;pid=fb9d6aa4f&amp;color=0,0,0&amp;vtp=1&amp;bt=1&amp;bbb=1" title=""/>
          <p:cNvSpPr/>
          <p:nvPr/>
        </p:nvSpPr>
        <p:spPr>
          <a:xfrm>
            <a:off x="932688" y="720000"/>
            <a:ext cx="10323576" cy="5155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从充电快的角度考虑，应选购哪种充电器？说明理由。</a:t>
            </a:r>
            <a:endParaRPr lang="en-US" altLang="zh-CN" sz="2800"/>
          </a:p>
        </p:txBody>
      </p:sp>
      <p:pic>
        <p:nvPicPr>
          <p:cNvPr id="3" name="QO_7_BD.140_2#d94299d0d?iti=50&amp;vcp=1&amp;vop=1&amp;vis=1&amp;visfb=1&amp;pid=fb9d6aa4f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7992" y="1364397"/>
            <a:ext cx="3182112" cy="1719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BD.140_3#d94299d0d?iti=50&amp;vcp=1&amp;vop=1&amp;vis=1&amp;visfb=1&amp;pid=fb9d6aa4f&amp;color=0,0,0&amp;vtp=1&amp;bbb=1" title=""/>
          <p:cNvSpPr/>
          <p:nvPr/>
        </p:nvSpPr>
        <p:spPr>
          <a:xfrm>
            <a:off x="5464842" y="3210469"/>
            <a:ext cx="1268412" cy="51581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图33-12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7_AN.141_1#d94299d0d?vcp=1&amp;vop=1&amp;vis=1&amp;pid=fb9d6aa4f&amp;color=0,0,0&amp;vtp=1&amp;bbb=1" title=""/>
              <p:cNvSpPr/>
              <p:nvPr/>
            </p:nvSpPr>
            <p:spPr>
              <a:xfrm>
                <a:off x="932688" y="3782604"/>
                <a:ext cx="10323576" cy="22586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答：两个充电器的充电功率分别为：</a:t>
                </a:r>
                <a:endParaRPr lang="en-US" altLang="zh-CN" sz="2800"/>
              </a:p>
              <a:p>
                <a:pPr latinLnBrk="1">
                  <a:lnSpc>
                    <a:spcPts val="46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46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𝐖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由于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，乙的充电速度快，所以乙为快充，应选购乙充电器。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7_AN.141_1#d94299d0d?vcp=1&amp;vop=1&amp;vis=1&amp;pid=fb9d6aa4f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782604"/>
                <a:ext cx="10323576" cy="2258632"/>
              </a:xfrm>
              <a:prstGeom prst="rect">
                <a:avLst/>
              </a:prstGeom>
              <a:blipFill rotWithShape="1">
                <a:blip r:embed="rId4"/>
                <a:stretch>
                  <a:fillRect l="-5" t="-24" r="-3270" b="-23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7_BD.142_1#ce936dfef?vcp=1&amp;vop=1&amp;vis=1&amp;pid=fb9d6aa4f&amp;color=0,0,0&amp;vtp=1&amp;bt=1&amp;bbb=1&amp;hb=1" title=""/>
          <p:cNvSpPr/>
          <p:nvPr/>
        </p:nvSpPr>
        <p:spPr>
          <a:xfrm>
            <a:off x="932688" y="720000"/>
            <a:ext cx="10323576" cy="9886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有人发现，“超级快充”的充电线比普通的充电线粗。请从线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路安全的角度分析其原因。</a:t>
            </a:r>
            <a:endParaRPr lang="en-US" altLang="zh-CN" sz="2800"/>
          </a:p>
        </p:txBody>
      </p:sp>
      <p:pic>
        <p:nvPicPr>
          <p:cNvPr id="3" name="QO_7_AN.143_1#ce936dfef?iti=51&amp;vcp=1&amp;vop=1&amp;vis=1&amp;visfb=1&amp;pid=fb9d6aa4f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06240" y="1837918"/>
            <a:ext cx="3785616" cy="204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AN.143_2#ce936dfef?iti=51&amp;vcp=1&amp;vop=1&amp;vis=1&amp;visfb=1&amp;pid=fb9d6aa4f&amp;color=0,0,0&amp;vtp=1&amp;bbb=1" title=""/>
          <p:cNvSpPr/>
          <p:nvPr/>
        </p:nvSpPr>
        <p:spPr>
          <a:xfrm>
            <a:off x="5464842" y="4013174"/>
            <a:ext cx="1268412" cy="4773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图33-12</a:t>
            </a:r>
            <a:endParaRPr lang="en-US" altLang="zh-CN" sz="2800"/>
          </a:p>
        </p:txBody>
      </p:sp>
      <p:sp>
        <p:nvSpPr>
          <p:cNvPr id="5" name="QO_7_AN.143_3#ce936dfef?vcp=1&amp;vop=1&amp;vis=1&amp;pid=fb9d6aa4f&amp;color=0,0,0&amp;vtp=1&amp;bbb=1&amp;hb=1" title=""/>
          <p:cNvSpPr/>
          <p:nvPr/>
        </p:nvSpPr>
        <p:spPr>
          <a:xfrm>
            <a:off x="932688" y="4535398"/>
            <a:ext cx="10323576" cy="15093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充电器的充电线有电阻，由焦耳定律知，工作过程中会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产生热量；充电线尽可能做得粗一些，目的是减小电阻，使充电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过程中产生的热量少一些。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6_BD.144_1#9ba235dc8?vcp=1&amp;vop=1&amp;vis=1&amp;pid=ab2c8ebfa&amp;color=0,0,0&amp;vtp=1&amp;bt=1&amp;bbb=1&amp;hb=1" title=""/>
          <p:cNvSpPr/>
          <p:nvPr/>
        </p:nvSpPr>
        <p:spPr>
          <a:xfrm>
            <a:off x="932688" y="1073372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9.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（2025·厦门市模拟）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图33-13甲所示的“磁悬浮地漏”相对于传统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地漏具有较多优点，如排水速度可随积水深度自动调节、在不排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水时能密封管道等，其工作原理如图33-13乙所示。</a:t>
            </a:r>
            <a:endParaRPr lang="en-US" altLang="zh-CN" sz="2800"/>
          </a:p>
        </p:txBody>
      </p:sp>
      <p:pic>
        <p:nvPicPr>
          <p:cNvPr id="3" name="QO_6_BD.144_2#9ba235dc8?iti=52&amp;vcp=1&amp;vop=1&amp;vis=1&amp;pid=ab2c8ebfa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32304" y="3051524"/>
            <a:ext cx="7324344" cy="203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144_3#9ba235dc8?iti=52&amp;vcp=1&amp;vop=1&amp;vis=1&amp;pid=ab2c8ebfa&amp;color=0,0,0&amp;vtp=1&amp;bbb=1" title=""/>
          <p:cNvSpPr/>
          <p:nvPr/>
        </p:nvSpPr>
        <p:spPr>
          <a:xfrm>
            <a:off x="5460270" y="5217636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7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7_BD.145_1#99e21b31c?vcp=1&amp;vop=1&amp;vis=1&amp;pid=9ba235dc8&amp;color=0,0,0&amp;vtp=1&amp;bt=1&amp;bbb=1&amp;hb=1" title=""/>
          <p:cNvSpPr/>
          <p:nvPr/>
        </p:nvSpPr>
        <p:spPr>
          <a:xfrm>
            <a:off x="932688" y="1445736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若地漏不密封，排水管内臭气会扩散到室内。从微观角度解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释该现象。</a:t>
            </a:r>
            <a:endParaRPr lang="en-US" altLang="zh-CN" sz="2800"/>
          </a:p>
        </p:txBody>
      </p:sp>
      <p:pic>
        <p:nvPicPr>
          <p:cNvPr id="3" name="QO_7_BD.145_2#99e21b31c?iti=53&amp;vcp=1&amp;vop=1&amp;vis=1&amp;visfb=1&amp;pid=9ba235dc8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2616" y="2783173"/>
            <a:ext cx="6912864" cy="192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BD.145_3#99e21b31c?iti=53&amp;vcp=1&amp;vop=1&amp;vis=1&amp;visfb=1&amp;pid=9ba235dc8&amp;color=0,0,0&amp;vtp=1&amp;bbb=1" title=""/>
          <p:cNvSpPr/>
          <p:nvPr/>
        </p:nvSpPr>
        <p:spPr>
          <a:xfrm>
            <a:off x="5464842" y="4839557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7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7_AN.146_1#99e21b31c?vcp=1&amp;vop=1&amp;vis=1&amp;pid=9ba235dc8&amp;color=0,0,0&amp;vtp=1&amp;bt=1&amp;bbb=1&amp;hb=1" title=""/>
          <p:cNvSpPr/>
          <p:nvPr/>
        </p:nvSpPr>
        <p:spPr>
          <a:xfrm>
            <a:off x="932688" y="982694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答：从微观角度来看，排水管内臭气会扩散到室内是因为分子在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不停地做无规则运动。臭气是由大量分子组成的，这些分子不会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静止不动，而是会向各个方向运动，通过地漏的缝隙等通道，逐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渐扩散到室内空气中，从而使室内能闻到臭味。</a:t>
            </a:r>
            <a:endParaRPr lang="en-US" altLang="zh-CN" sz="2800"/>
          </a:p>
        </p:txBody>
      </p:sp>
      <p:pic>
        <p:nvPicPr>
          <p:cNvPr id="3" name="QO_7_AN.146_2#99e21b31c?iti=54&amp;vcp=1&amp;vop=1&amp;vis=1&amp;visfb=1&amp;pid=9ba235dc8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2696" y="3608546"/>
            <a:ext cx="5623560" cy="157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AN.146_3#99e21b31c?iti=54&amp;vcp=1&amp;vop=1&amp;vis=1&amp;visfb=1&amp;pid=9ba235dc8&amp;color=0,0,0&amp;vtp=1&amp;bbb=1" title=""/>
          <p:cNvSpPr/>
          <p:nvPr/>
        </p:nvSpPr>
        <p:spPr>
          <a:xfrm>
            <a:off x="5460270" y="5308314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7_BD.147_1#b646ec756?vcp=1&amp;vop=1&amp;vis=1&amp;pid=9ba235dc8&amp;color=0,0,0&amp;vtp=1&amp;bt=1&amp;bbb=1" title=""/>
          <p:cNvSpPr/>
          <p:nvPr/>
        </p:nvSpPr>
        <p:spPr>
          <a:xfrm>
            <a:off x="932688" y="827310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请根据图乙所示的示意图，分析它的工作原理。</a:t>
            </a:r>
            <a:endParaRPr lang="en-US" altLang="zh-CN" sz="2800"/>
          </a:p>
        </p:txBody>
      </p:sp>
      <p:pic>
        <p:nvPicPr>
          <p:cNvPr id="3" name="QO_7_AN.148_1#b646ec756?iti=55&amp;vcp=1&amp;vop=1&amp;vis=1&amp;visfb=1&amp;pid=9ba235dc8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2072" y="1518952"/>
            <a:ext cx="6473952" cy="181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AN.148_2#b646ec756?iti=55&amp;vcp=1&amp;vop=1&amp;vis=1&amp;visfb=1&amp;pid=9ba235dc8&amp;color=0,0,0&amp;vtp=1&amp;bbb=1" title=""/>
          <p:cNvSpPr/>
          <p:nvPr/>
        </p:nvSpPr>
        <p:spPr>
          <a:xfrm>
            <a:off x="5464842" y="3456464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图33-13</a:t>
            </a:r>
            <a:endParaRPr lang="en-US" altLang="zh-CN" sz="2800"/>
          </a:p>
        </p:txBody>
      </p:sp>
      <p:sp>
        <p:nvSpPr>
          <p:cNvPr id="5" name="QO_7_AN.148_3#b646ec756?vcp=1&amp;vop=1&amp;vis=1&amp;pid=9ba235dc8&amp;color=0,0,0&amp;vtp=1&amp;bbb=1&amp;hb=1" title=""/>
          <p:cNvSpPr/>
          <p:nvPr/>
        </p:nvSpPr>
        <p:spPr>
          <a:xfrm>
            <a:off x="932688" y="4106640"/>
            <a:ext cx="10323576" cy="19431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磁悬浮地漏主要依靠磁力和重力来实现地漏的开启和关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闭。当地漏上方无水时，磁悬浮地漏内的磁性部件之间的磁力使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密封盖处于封闭状态，此时磁体的排斥力将排水口密封住。当有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ct val="150000"/>
              </a:lnSpc>
            </a:pP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7_AN.148_3#b646ec756?vcp=1&amp;vop=1&amp;vis=1&amp;pid=9ba235dc8&amp;color=0,0,0&amp;vtp=1&amp;bbb=1&amp;hb=1" title=""/>
              <p:cNvSpPr/>
              <p:nvPr/>
            </p:nvSpPr>
            <p:spPr>
              <a:xfrm>
                <a:off x="932688" y="1545304"/>
                <a:ext cx="10323576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水流产生时，水的重力会压迫密封盖，打破磁性部件之间的磁力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平衡，使密封盖下移，地漏芯打开，水顺利排出。积水越多，根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据液体压强公式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𝝆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𝒈𝒉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，积水深度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𝒉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越大，液体压强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𝒑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越大，对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排水口产生的压力也就越大，排水口下降越多，开口越大，排水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速度就越快。当水流停止后，磁力恢复，密封盖在磁力作用下自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动关闭，从而达到防反水和防臭的目的。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7_AN.148_3#b646ec756?vcp=1&amp;vop=1&amp;vis=1&amp;pid=9ba235dc8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45304"/>
                <a:ext cx="10323576" cy="3792157"/>
              </a:xfrm>
              <a:prstGeom prst="rect">
                <a:avLst/>
              </a:prstGeom>
              <a:blipFill rotWithShape="1">
                <a:blip r:embed="rId2"/>
                <a:stretch>
                  <a:fillRect l="-5" t="-9" r="2" b="-18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2_1#a19e5ad1a?vcp=1&amp;vop=1&amp;vis=1&amp;pid=49bf80f3c&amp;color=0,0,0&amp;vtp=1&amp;bt=1&amp;bbb=1&amp;hb=1" title=""/>
              <p:cNvSpPr/>
              <p:nvPr/>
            </p:nvSpPr>
            <p:spPr>
              <a:xfrm>
                <a:off x="932688" y="884396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压缩机工作过程中内部的电动机主要把电能转化成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能；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接通，电流大于或等于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的两个磁性弹片的前端为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名磁极。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2_1#a19e5ad1a?vcp=1&amp;vop=1&amp;vis=1&amp;pid=49bf80f3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84396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26" r="-3048" b="-36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3_1#a19e5ad1a.blank?vcp=1&amp;vop=1&amp;vis=1&amp;pid=49bf80f3c&amp;color=0,0,0&amp;vpa=1&amp;vtp=1&amp;bbb=1" title=""/>
          <p:cNvSpPr/>
          <p:nvPr/>
        </p:nvSpPr>
        <p:spPr>
          <a:xfrm>
            <a:off x="9693307" y="853916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机械</a:t>
            </a:r>
            <a:endParaRPr lang="en-US" altLang="zh-CN" sz="2800"/>
          </a:p>
        </p:txBody>
      </p:sp>
      <p:sp>
        <p:nvSpPr>
          <p:cNvPr id="4" name="QB_6_AN.5_1#a19e5ad1a.blank?vcp=1&amp;vop=1&amp;vis=1&amp;pid=49bf80f3c&amp;color=0,0,0&amp;vpa=2&amp;vtp=1" title=""/>
          <p:cNvSpPr/>
          <p:nvPr/>
        </p:nvSpPr>
        <p:spPr>
          <a:xfrm>
            <a:off x="943007" y="2128361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异</a:t>
            </a:r>
            <a:endParaRPr lang="en-US" altLang="zh-CN" sz="2800"/>
          </a:p>
        </p:txBody>
      </p:sp>
      <p:pic>
        <p:nvPicPr>
          <p:cNvPr id="5" name="QB_6_BD.4_1#a19e5ad1a?iti=2&amp;vcp=1&amp;vop=1&amp;vis=1&amp;visfb=1&amp;pid=49bf80f3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47088" y="2867120"/>
            <a:ext cx="8494776" cy="245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4_2#a19e5ad1a?iti=2&amp;vcp=1&amp;vop=1&amp;vis=1&amp;visfb=1&amp;pid=49bf80f3c&amp;color=0,0,0&amp;vtp=1&amp;bbb=1" title=""/>
          <p:cNvSpPr/>
          <p:nvPr/>
        </p:nvSpPr>
        <p:spPr>
          <a:xfrm>
            <a:off x="5549170" y="5444712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6_1#813bb1848?vcp=1&amp;vop=1&amp;vis=1&amp;pid=49bf80f3c&amp;color=0,0,0&amp;vtp=1&amp;bt=1&amp;bbb=1&amp;hb=1" title=""/>
              <p:cNvSpPr/>
              <p:nvPr/>
            </p:nvSpPr>
            <p:spPr>
              <a:xfrm>
                <a:off x="932688" y="810482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由图33-1乙可知，热敏电阻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的阻值随着温度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的升高而变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；若房间内部的温度为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，此时热敏电阻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6_1#813bb1848?vcp=1&amp;vop=1&amp;vis=1&amp;pid=49bf80f3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10482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2" r="2" b="-37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7_1#813bb1848.blank?vcp=1&amp;vop=1&amp;vis=1&amp;pid=49bf80f3c&amp;color=0,0,0&amp;vpa=3&amp;vtp=1" title=""/>
          <p:cNvSpPr/>
          <p:nvPr/>
        </p:nvSpPr>
        <p:spPr>
          <a:xfrm>
            <a:off x="943007" y="1427702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</a:t>
            </a:r>
            <a:endParaRPr lang="en-US" altLang="zh-CN" sz="2800"/>
          </a:p>
        </p:txBody>
      </p:sp>
      <p:sp>
        <p:nvSpPr>
          <p:cNvPr id="4" name="QB_6_AN.9_1#813bb1848.blank?vcp=1&amp;vop=1&amp;vis=1&amp;pid=49bf80f3c&amp;color=0,0,0&amp;vpa=4&amp;vtp=1&amp;bbb=1" title=""/>
          <p:cNvSpPr/>
          <p:nvPr/>
        </p:nvSpPr>
        <p:spPr>
          <a:xfrm>
            <a:off x="943007" y="2054447"/>
            <a:ext cx="7921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100</a:t>
            </a:r>
            <a:endParaRPr lang="en-US" altLang="zh-CN" sz="2800"/>
          </a:p>
        </p:txBody>
      </p:sp>
      <p:pic>
        <p:nvPicPr>
          <p:cNvPr id="5" name="QB_6_BD.8_1#813bb1848?iti=3&amp;vcp=1&amp;vop=1&amp;vis=1&amp;visfb=1&amp;pid=49bf80f3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5064" y="2793206"/>
            <a:ext cx="8887968" cy="2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8_2#813bb1848?iti=3&amp;vcp=1&amp;vop=1&amp;vis=1&amp;visfb=1&amp;pid=49bf80f3c&amp;color=0,0,0&amp;vtp=1&amp;bbb=1" title=""/>
          <p:cNvSpPr/>
          <p:nvPr/>
        </p:nvSpPr>
        <p:spPr>
          <a:xfrm>
            <a:off x="5553742" y="548052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图33-1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461</Paragraphs>
  <Slides>79</Slides>
  <Notes>68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93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2026-02-06T23:37:17Z</cp:lastPrinted>
  <dcterms:created xsi:type="dcterms:W3CDTF">2026-02-06T23:37:17Z</dcterms:created>
  <dcterms:modified xsi:type="dcterms:W3CDTF">2026-02-06T15:37:17Z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