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20" r:id="rId2"/>
    <p:sldId id="265" r:id="rId3"/>
    <p:sldId id="266" r:id="rId4"/>
    <p:sldId id="267" r:id="rId5"/>
    <p:sldId id="268" r:id="rId6"/>
    <p:sldId id="269" r:id="rId7"/>
    <p:sldId id="270" r:id="rId8"/>
    <p:sldId id="271" r:id="rId9"/>
    <p:sldId id="273" r:id="rId10"/>
    <p:sldId id="272" r:id="rId11"/>
    <p:sldId id="274" r:id="rId12"/>
    <p:sldId id="275" r:id="rId13"/>
    <p:sldId id="276" r:id="rId14"/>
    <p:sldId id="277" r:id="rId15"/>
    <p:sldId id="278" r:id="rId16"/>
    <p:sldId id="279" r:id="rId17"/>
    <p:sldId id="280" r:id="rId18"/>
    <p:sldId id="281" r:id="rId19"/>
    <p:sldId id="282" r:id="rId20"/>
    <p:sldId id="283" r:id="rId21"/>
    <p:sldId id="284" r:id="rId22"/>
    <p:sldId id="285" r:id="rId23"/>
    <p:sldId id="286" r:id="rId24"/>
    <p:sldId id="287" r:id="rId25"/>
    <p:sldId id="288" r:id="rId26"/>
    <p:sldId id="289" r:id="rId27"/>
    <p:sldId id="290" r:id="rId28"/>
    <p:sldId id="291" r:id="rId29"/>
    <p:sldId id="292" r:id="rId30"/>
    <p:sldId id="293" r:id="rId31"/>
    <p:sldId id="294" r:id="rId32"/>
    <p:sldId id="295" r:id="rId33"/>
    <p:sldId id="300" r:id="rId34"/>
    <p:sldId id="296" r:id="rId35"/>
    <p:sldId id="297" r:id="rId36"/>
    <p:sldId id="298" r:id="rId37"/>
    <p:sldId id="299" r:id="rId38"/>
    <p:sldId id="301" r:id="rId39"/>
    <p:sldId id="302" r:id="rId40"/>
    <p:sldId id="303" r:id="rId41"/>
    <p:sldId id="304" r:id="rId42"/>
    <p:sldId id="305" r:id="rId43"/>
    <p:sldId id="306" r:id="rId44"/>
    <p:sldId id="307" r:id="rId45"/>
    <p:sldId id="309" r:id="rId46"/>
    <p:sldId id="308" r:id="rId47"/>
    <p:sldId id="256" r:id="rId48"/>
    <p:sldId id="257" r:id="rId49"/>
    <p:sldId id="258" r:id="rId50"/>
    <p:sldId id="259" r:id="rId51"/>
    <p:sldId id="260" r:id="rId52"/>
    <p:sldId id="310" r:id="rId53"/>
    <p:sldId id="311" r:id="rId54"/>
    <p:sldId id="312" r:id="rId55"/>
    <p:sldId id="313" r:id="rId56"/>
    <p:sldId id="314" r:id="rId57"/>
    <p:sldId id="315" r:id="rId58"/>
    <p:sldId id="316" r:id="rId59"/>
    <p:sldId id="317" r:id="rId60"/>
    <p:sldId id="318" r:id="rId61"/>
    <p:sldId id="319" r:id="rId62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-1410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F0419F-A596-4670-99EB-E57AA2F268B7}" type="datetimeFigureOut">
              <a:rPr lang="zh-CN" altLang="en-US" smtClean="0"/>
              <a:pPr/>
              <a:t>2020/3/30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1AE7E3-BE50-4208-8A96-686563BD394C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F0419F-A596-4670-99EB-E57AA2F268B7}" type="datetimeFigureOut">
              <a:rPr lang="zh-CN" altLang="en-US" smtClean="0"/>
              <a:pPr/>
              <a:t>2020/3/30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1AE7E3-BE50-4208-8A96-686563BD394C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F0419F-A596-4670-99EB-E57AA2F268B7}" type="datetimeFigureOut">
              <a:rPr lang="zh-CN" altLang="en-US" smtClean="0"/>
              <a:pPr/>
              <a:t>2020/3/30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1AE7E3-BE50-4208-8A96-686563BD394C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F0419F-A596-4670-99EB-E57AA2F268B7}" type="datetimeFigureOut">
              <a:rPr lang="zh-CN" altLang="en-US" smtClean="0"/>
              <a:pPr/>
              <a:t>2020/3/30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1AE7E3-BE50-4208-8A96-686563BD394C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F0419F-A596-4670-99EB-E57AA2F268B7}" type="datetimeFigureOut">
              <a:rPr lang="zh-CN" altLang="en-US" smtClean="0"/>
              <a:pPr/>
              <a:t>2020/3/30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1AE7E3-BE50-4208-8A96-686563BD394C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F0419F-A596-4670-99EB-E57AA2F268B7}" type="datetimeFigureOut">
              <a:rPr lang="zh-CN" altLang="en-US" smtClean="0"/>
              <a:pPr/>
              <a:t>2020/3/30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1AE7E3-BE50-4208-8A96-686563BD394C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F0419F-A596-4670-99EB-E57AA2F268B7}" type="datetimeFigureOut">
              <a:rPr lang="zh-CN" altLang="en-US" smtClean="0"/>
              <a:pPr/>
              <a:t>2020/3/30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1AE7E3-BE50-4208-8A96-686563BD394C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F0419F-A596-4670-99EB-E57AA2F268B7}" type="datetimeFigureOut">
              <a:rPr lang="zh-CN" altLang="en-US" smtClean="0"/>
              <a:pPr/>
              <a:t>2020/3/30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1AE7E3-BE50-4208-8A96-686563BD394C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F0419F-A596-4670-99EB-E57AA2F268B7}" type="datetimeFigureOut">
              <a:rPr lang="zh-CN" altLang="en-US" smtClean="0"/>
              <a:pPr/>
              <a:t>2020/3/30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1AE7E3-BE50-4208-8A96-686563BD394C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F0419F-A596-4670-99EB-E57AA2F268B7}" type="datetimeFigureOut">
              <a:rPr lang="zh-CN" altLang="en-US" smtClean="0"/>
              <a:pPr/>
              <a:t>2020/3/30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1AE7E3-BE50-4208-8A96-686563BD394C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F0419F-A596-4670-99EB-E57AA2F268B7}" type="datetimeFigureOut">
              <a:rPr lang="zh-CN" altLang="en-US" smtClean="0"/>
              <a:pPr/>
              <a:t>2020/3/30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1AE7E3-BE50-4208-8A96-686563BD394C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F0419F-A596-4670-99EB-E57AA2F268B7}" type="datetimeFigureOut">
              <a:rPr lang="zh-CN" altLang="en-US" smtClean="0"/>
              <a:pPr/>
              <a:t>2020/3/30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1AE7E3-BE50-4208-8A96-686563BD394C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319464" y="2492895"/>
            <a:ext cx="482453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4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微软雅黑" pitchFamily="34" charset="-122"/>
                <a:ea typeface="微软雅黑" pitchFamily="34" charset="-122"/>
              </a:rPr>
              <a:t>人教版八年级物理</a:t>
            </a:r>
            <a:endParaRPr lang="en-US" altLang="zh-CN" sz="4000" b="1" dirty="0" smtClean="0">
              <a:solidFill>
                <a:schemeClr val="tx1">
                  <a:lumMod val="95000"/>
                  <a:lumOff val="5000"/>
                </a:schemeClr>
              </a:solidFill>
              <a:latin typeface="微软雅黑" pitchFamily="34" charset="-122"/>
              <a:ea typeface="微软雅黑" pitchFamily="34" charset="-122"/>
            </a:endParaRPr>
          </a:p>
          <a:p>
            <a:pPr algn="ctr"/>
            <a:endParaRPr lang="en-US" altLang="zh-CN" sz="4000" b="1" dirty="0" smtClean="0">
              <a:solidFill>
                <a:schemeClr val="tx1">
                  <a:lumMod val="95000"/>
                  <a:lumOff val="5000"/>
                </a:schemeClr>
              </a:solidFill>
              <a:latin typeface="微软雅黑" pitchFamily="34" charset="-122"/>
              <a:ea typeface="微软雅黑" pitchFamily="34" charset="-122"/>
            </a:endParaRPr>
          </a:p>
          <a:p>
            <a:pPr algn="ctr"/>
            <a:r>
              <a:rPr lang="en-US" altLang="zh-CN" sz="4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微软雅黑" pitchFamily="34" charset="-122"/>
                <a:ea typeface="微软雅黑" pitchFamily="34" charset="-122"/>
              </a:rPr>
              <a:t>12.3 </a:t>
            </a:r>
            <a:r>
              <a:rPr lang="zh-CN" altLang="en-US" sz="4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微软雅黑" pitchFamily="34" charset="-122"/>
                <a:ea typeface="微软雅黑" pitchFamily="34" charset="-122"/>
              </a:rPr>
              <a:t>机械</a:t>
            </a:r>
            <a:r>
              <a:rPr lang="zh-CN" altLang="en-US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微软雅黑" pitchFamily="34" charset="-122"/>
                <a:ea typeface="微软雅黑" pitchFamily="34" charset="-122"/>
              </a:rPr>
              <a:t>效率</a:t>
            </a:r>
            <a:endParaRPr lang="zh-CN" altLang="en-US" sz="4000" b="1" dirty="0">
              <a:solidFill>
                <a:schemeClr val="tx1">
                  <a:lumMod val="95000"/>
                  <a:lumOff val="5000"/>
                </a:schemeClr>
              </a:solidFill>
              <a:latin typeface="微软雅黑" pitchFamily="34" charset="-122"/>
              <a:ea typeface="微软雅黑" pitchFamily="34" charset="-122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1" y="1109974"/>
            <a:ext cx="4427984" cy="48619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7009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836712"/>
            <a:ext cx="1043608" cy="584775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sz="3200" dirty="0" smtClean="0">
                <a:solidFill>
                  <a:schemeClr val="tx2"/>
                </a:solidFill>
                <a:latin typeface="微软雅黑" pitchFamily="34" charset="-122"/>
                <a:ea typeface="微软雅黑" pitchFamily="34" charset="-122"/>
              </a:rPr>
              <a:t>探究</a:t>
            </a:r>
            <a:endParaRPr lang="zh-CN" altLang="en-US" sz="3200" dirty="0">
              <a:solidFill>
                <a:schemeClr val="tx2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1403648" y="836712"/>
            <a:ext cx="662473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dirty="0" smtClean="0"/>
              <a:t>﻿</a:t>
            </a:r>
            <a:r>
              <a:rPr lang="zh-CN" altLang="en-US" sz="3200" dirty="0"/>
              <a:t>这个过程中都要做哪些功？</a:t>
            </a:r>
            <a:endParaRPr lang="zh-CN" altLang="en-US" sz="32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755576" y="1844824"/>
            <a:ext cx="252028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dirty="0" smtClean="0"/>
              <a:t>﻿</a:t>
            </a:r>
            <a:r>
              <a:rPr lang="zh-CN" altLang="en-US" sz="3200" dirty="0"/>
              <a:t>对沙子做功：</a:t>
            </a:r>
            <a:endParaRPr lang="zh-CN" altLang="en-US" sz="32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827584" y="2780928"/>
            <a:ext cx="252028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dirty="0" smtClean="0"/>
              <a:t>﻿</a:t>
            </a:r>
            <a:r>
              <a:rPr lang="zh-CN" altLang="en-US" sz="3200" dirty="0"/>
              <a:t>对口袋做功：</a:t>
            </a:r>
            <a:endParaRPr lang="zh-CN" altLang="en-US" sz="32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827584" y="3645024"/>
            <a:ext cx="288032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dirty="0" smtClean="0"/>
              <a:t>﻿</a:t>
            </a:r>
            <a:r>
              <a:rPr lang="zh-CN" altLang="en-US" sz="3200" dirty="0"/>
              <a:t>对动滑轮做功：</a:t>
            </a:r>
            <a:endParaRPr lang="zh-CN" altLang="en-US" sz="32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899592" y="5517232"/>
            <a:ext cx="698477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dirty="0" smtClean="0"/>
              <a:t>﻿</a:t>
            </a:r>
            <a:r>
              <a:rPr lang="zh-CN" altLang="en-US" sz="3200" dirty="0"/>
              <a:t>沙子重 </a:t>
            </a:r>
            <a:r>
              <a:rPr lang="en-US" altLang="zh-CN" sz="3200" b="1" dirty="0">
                <a:solidFill>
                  <a:srgbClr val="FF0000"/>
                </a:solidFill>
              </a:rPr>
              <a:t>100 N</a:t>
            </a:r>
            <a:r>
              <a:rPr lang="zh-CN" altLang="en-US" sz="3200" dirty="0"/>
              <a:t>；桶重</a:t>
            </a:r>
            <a:r>
              <a:rPr lang="zh-CN" altLang="en-US" sz="3200" b="1" dirty="0"/>
              <a:t> </a:t>
            </a:r>
            <a:r>
              <a:rPr lang="en-US" altLang="zh-CN" sz="3200" b="1" dirty="0">
                <a:solidFill>
                  <a:srgbClr val="FF0000"/>
                </a:solidFill>
              </a:rPr>
              <a:t>20</a:t>
            </a:r>
            <a:r>
              <a:rPr lang="zh-CN" altLang="en-US" sz="3200" b="1" dirty="0">
                <a:solidFill>
                  <a:srgbClr val="FF0000"/>
                </a:solidFill>
              </a:rPr>
              <a:t> </a:t>
            </a:r>
            <a:r>
              <a:rPr lang="en-US" altLang="zh-CN" sz="3200" b="1" dirty="0">
                <a:solidFill>
                  <a:srgbClr val="FF0000"/>
                </a:solidFill>
              </a:rPr>
              <a:t>N</a:t>
            </a:r>
            <a:r>
              <a:rPr lang="zh-CN" altLang="en-US" sz="3200" dirty="0"/>
              <a:t>；体重 </a:t>
            </a:r>
            <a:r>
              <a:rPr lang="en-US" altLang="zh-CN" sz="3200" b="1" dirty="0">
                <a:solidFill>
                  <a:srgbClr val="FF0000"/>
                </a:solidFill>
              </a:rPr>
              <a:t>400</a:t>
            </a:r>
            <a:r>
              <a:rPr lang="zh-CN" altLang="en-US" sz="3200" b="1" dirty="0">
                <a:solidFill>
                  <a:srgbClr val="FF0000"/>
                </a:solidFill>
              </a:rPr>
              <a:t> </a:t>
            </a:r>
            <a:r>
              <a:rPr lang="en-US" altLang="zh-CN" sz="3200" b="1" dirty="0">
                <a:solidFill>
                  <a:srgbClr val="FF0000"/>
                </a:solidFill>
              </a:rPr>
              <a:t>N</a:t>
            </a:r>
            <a:r>
              <a:rPr lang="zh-CN" altLang="en-US" sz="3200" dirty="0"/>
              <a:t>；口袋重</a:t>
            </a:r>
            <a:r>
              <a:rPr lang="zh-CN" altLang="en-US" sz="3200" b="1" dirty="0"/>
              <a:t> </a:t>
            </a:r>
            <a:r>
              <a:rPr lang="en-US" altLang="zh-CN" sz="3200" b="1" dirty="0">
                <a:solidFill>
                  <a:srgbClr val="FF0000"/>
                </a:solidFill>
              </a:rPr>
              <a:t>5</a:t>
            </a:r>
            <a:r>
              <a:rPr lang="zh-CN" altLang="en-US" sz="3200" b="1" dirty="0">
                <a:solidFill>
                  <a:srgbClr val="FF0000"/>
                </a:solidFill>
              </a:rPr>
              <a:t> </a:t>
            </a:r>
            <a:r>
              <a:rPr lang="en-US" altLang="zh-CN" sz="3200" b="1" dirty="0">
                <a:solidFill>
                  <a:srgbClr val="FF0000"/>
                </a:solidFill>
              </a:rPr>
              <a:t>N</a:t>
            </a:r>
            <a:r>
              <a:rPr lang="zh-CN" altLang="en-US" sz="3200" dirty="0"/>
              <a:t>；滑轮重</a:t>
            </a:r>
            <a:r>
              <a:rPr lang="zh-CN" altLang="en-US" sz="3200" b="1" dirty="0"/>
              <a:t> </a:t>
            </a:r>
            <a:r>
              <a:rPr lang="en-US" altLang="zh-CN" sz="3200" b="1" dirty="0">
                <a:solidFill>
                  <a:srgbClr val="FF0000"/>
                </a:solidFill>
              </a:rPr>
              <a:t>10</a:t>
            </a:r>
            <a:r>
              <a:rPr lang="zh-CN" altLang="en-US" sz="3200" b="1" dirty="0">
                <a:solidFill>
                  <a:srgbClr val="FF0000"/>
                </a:solidFill>
              </a:rPr>
              <a:t> </a:t>
            </a:r>
            <a:r>
              <a:rPr lang="en-US" altLang="zh-CN" sz="3200" b="1" dirty="0">
                <a:solidFill>
                  <a:srgbClr val="FF0000"/>
                </a:solidFill>
              </a:rPr>
              <a:t>N</a:t>
            </a:r>
            <a:r>
              <a:rPr lang="zh-CN" altLang="en-US" sz="3200" dirty="0"/>
              <a:t>。</a:t>
            </a:r>
            <a:endParaRPr lang="zh-CN" altLang="en-US" sz="32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3419872" y="1844824"/>
            <a:ext cx="252028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dirty="0" smtClean="0"/>
              <a:t>﻿</a:t>
            </a:r>
            <a:r>
              <a:rPr lang="en-US" altLang="zh-CN" sz="3200" dirty="0" smtClean="0">
                <a:solidFill>
                  <a:srgbClr val="FF0000"/>
                </a:solidFill>
                <a:latin typeface="+mn-ea"/>
              </a:rPr>
              <a:t>W</a:t>
            </a:r>
            <a:r>
              <a:rPr lang="en-US" altLang="zh-CN" sz="3200" baseline="-25000" dirty="0" smtClean="0">
                <a:solidFill>
                  <a:srgbClr val="FF0000"/>
                </a:solidFill>
                <a:latin typeface="+mn-ea"/>
              </a:rPr>
              <a:t>1</a:t>
            </a:r>
            <a:r>
              <a:rPr lang="en-US" altLang="zh-CN" sz="3200" dirty="0" smtClean="0">
                <a:solidFill>
                  <a:srgbClr val="FF0000"/>
                </a:solidFill>
                <a:latin typeface="+mn-ea"/>
              </a:rPr>
              <a:t>=600J</a:t>
            </a:r>
            <a:endParaRPr lang="zh-CN" altLang="en-US" sz="3200" dirty="0">
              <a:solidFill>
                <a:srgbClr val="FF0000"/>
              </a:solidFill>
              <a:latin typeface="+mn-ea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3491880" y="2708920"/>
            <a:ext cx="252028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dirty="0" smtClean="0"/>
              <a:t>﻿</a:t>
            </a:r>
            <a:r>
              <a:rPr lang="en-US" altLang="zh-CN" sz="3200" dirty="0" smtClean="0">
                <a:solidFill>
                  <a:srgbClr val="FF0000"/>
                </a:solidFill>
                <a:latin typeface="+mn-ea"/>
              </a:rPr>
              <a:t>W</a:t>
            </a:r>
            <a:r>
              <a:rPr lang="en-US" altLang="zh-CN" sz="3200" baseline="-25000" dirty="0" smtClean="0">
                <a:solidFill>
                  <a:srgbClr val="FF0000"/>
                </a:solidFill>
                <a:latin typeface="+mn-ea"/>
              </a:rPr>
              <a:t>2</a:t>
            </a:r>
            <a:r>
              <a:rPr lang="en-US" altLang="zh-CN" sz="3200" dirty="0" smtClean="0">
                <a:solidFill>
                  <a:srgbClr val="FF0000"/>
                </a:solidFill>
                <a:latin typeface="+mn-ea"/>
              </a:rPr>
              <a:t>=30J</a:t>
            </a:r>
            <a:endParaRPr lang="zh-CN" altLang="en-US" sz="3200" dirty="0">
              <a:solidFill>
                <a:srgbClr val="FF0000"/>
              </a:solidFill>
              <a:latin typeface="+mn-ea"/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3635896" y="3573016"/>
            <a:ext cx="252028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dirty="0" smtClean="0"/>
              <a:t>﻿</a:t>
            </a:r>
            <a:r>
              <a:rPr lang="en-US" altLang="zh-CN" sz="3200" dirty="0" smtClean="0">
                <a:solidFill>
                  <a:srgbClr val="FF0000"/>
                </a:solidFill>
                <a:latin typeface="+mn-ea"/>
              </a:rPr>
              <a:t>W</a:t>
            </a:r>
            <a:r>
              <a:rPr lang="en-US" altLang="zh-CN" sz="3200" baseline="-25000" dirty="0" smtClean="0">
                <a:solidFill>
                  <a:srgbClr val="FF0000"/>
                </a:solidFill>
                <a:latin typeface="+mn-ea"/>
              </a:rPr>
              <a:t>3</a:t>
            </a:r>
            <a:r>
              <a:rPr lang="en-US" altLang="zh-CN" sz="3200" dirty="0" smtClean="0">
                <a:solidFill>
                  <a:srgbClr val="FF0000"/>
                </a:solidFill>
                <a:latin typeface="+mn-ea"/>
              </a:rPr>
              <a:t>=60J</a:t>
            </a:r>
            <a:endParaRPr lang="zh-CN" altLang="en-US" sz="3200" dirty="0">
              <a:solidFill>
                <a:srgbClr val="FF0000"/>
              </a:solidFill>
              <a:latin typeface="+mn-ea"/>
            </a:endParaRPr>
          </a:p>
        </p:txBody>
      </p:sp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76256" y="219991"/>
            <a:ext cx="2267744" cy="52972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  <p:bldP spid="11" grpId="0"/>
      <p:bldP spid="12" grpId="0"/>
      <p:bldP spid="1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0" y="1988840"/>
            <a:ext cx="72008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dirty="0" smtClean="0"/>
              <a:t>﻿</a:t>
            </a:r>
            <a:r>
              <a:rPr lang="en-US" altLang="zh-CN" sz="3200" dirty="0"/>
              <a:t>①</a:t>
            </a:r>
            <a:endParaRPr lang="zh-CN" altLang="en-US" sz="32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827584" y="1124744"/>
            <a:ext cx="295232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dirty="0" smtClean="0"/>
              <a:t>﻿</a:t>
            </a:r>
            <a:r>
              <a:rPr lang="zh-CN" altLang="en-US" sz="3200" dirty="0"/>
              <a:t> </a:t>
            </a:r>
            <a:r>
              <a:rPr lang="en-US" altLang="zh-CN" sz="3200" dirty="0"/>
              <a:t>1. </a:t>
            </a:r>
            <a:r>
              <a:rPr lang="zh-CN" altLang="en-US" sz="3200" dirty="0"/>
              <a:t>对沙子做功。</a:t>
            </a:r>
            <a:endParaRPr lang="zh-CN" altLang="en-US" sz="32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899592" y="1844824"/>
            <a:ext cx="288032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3200" dirty="0"/>
              <a:t>2. </a:t>
            </a:r>
            <a:r>
              <a:rPr lang="zh-CN" altLang="en-US" sz="3200" dirty="0"/>
              <a:t>对桶做功。 </a:t>
            </a:r>
            <a:endParaRPr lang="zh-CN" altLang="en-US" sz="32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899592" y="2564904"/>
            <a:ext cx="36004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3200" dirty="0"/>
              <a:t>3. </a:t>
            </a:r>
            <a:r>
              <a:rPr lang="zh-CN" altLang="en-US" sz="3200" dirty="0"/>
              <a:t>克服自重做功。</a:t>
            </a:r>
            <a:endParaRPr lang="zh-CN" altLang="en-US" sz="3200" b="1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4067944" y="2060848"/>
            <a:ext cx="72008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dirty="0" smtClean="0"/>
              <a:t>﻿</a:t>
            </a:r>
            <a:r>
              <a:rPr lang="en-US" altLang="zh-CN" sz="3200" dirty="0" smtClean="0"/>
              <a:t>②</a:t>
            </a:r>
            <a:endParaRPr lang="zh-CN" altLang="en-US" sz="32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0" y="4653136"/>
            <a:ext cx="72008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dirty="0" smtClean="0"/>
              <a:t>﻿</a:t>
            </a:r>
            <a:r>
              <a:rPr lang="en-US" altLang="zh-CN" sz="3200" dirty="0" smtClean="0"/>
              <a:t>③</a:t>
            </a:r>
            <a:endParaRPr lang="zh-CN" altLang="en-US" sz="32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4139952" y="4653136"/>
            <a:ext cx="72008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dirty="0" smtClean="0"/>
              <a:t>﻿</a:t>
            </a:r>
            <a:r>
              <a:rPr lang="en-US" altLang="zh-CN" sz="3200" dirty="0" smtClean="0"/>
              <a:t>④</a:t>
            </a:r>
            <a:endParaRPr lang="zh-CN" altLang="en-US" sz="32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4" name="左大括号 13"/>
          <p:cNvSpPr/>
          <p:nvPr/>
        </p:nvSpPr>
        <p:spPr>
          <a:xfrm>
            <a:off x="539552" y="1340768"/>
            <a:ext cx="288032" cy="1872208"/>
          </a:xfrm>
          <a:prstGeom prst="leftBrace">
            <a:avLst>
              <a:gd name="adj1" fmla="val 81250"/>
              <a:gd name="adj2" fmla="val 50000"/>
            </a:avLst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左大括号 14"/>
          <p:cNvSpPr/>
          <p:nvPr/>
        </p:nvSpPr>
        <p:spPr>
          <a:xfrm>
            <a:off x="4572000" y="1412776"/>
            <a:ext cx="288032" cy="1872208"/>
          </a:xfrm>
          <a:prstGeom prst="leftBrace">
            <a:avLst>
              <a:gd name="adj1" fmla="val 81250"/>
              <a:gd name="adj2" fmla="val 50000"/>
            </a:avLst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6" name="左大括号 15"/>
          <p:cNvSpPr/>
          <p:nvPr/>
        </p:nvSpPr>
        <p:spPr>
          <a:xfrm>
            <a:off x="611560" y="4005064"/>
            <a:ext cx="288032" cy="1872208"/>
          </a:xfrm>
          <a:prstGeom prst="leftBrace">
            <a:avLst>
              <a:gd name="adj1" fmla="val 81250"/>
              <a:gd name="adj2" fmla="val 50000"/>
            </a:avLst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" name="左大括号 16"/>
          <p:cNvSpPr/>
          <p:nvPr/>
        </p:nvSpPr>
        <p:spPr>
          <a:xfrm>
            <a:off x="4716016" y="4005064"/>
            <a:ext cx="288032" cy="1872208"/>
          </a:xfrm>
          <a:prstGeom prst="leftBrace">
            <a:avLst>
              <a:gd name="adj1" fmla="val 81250"/>
              <a:gd name="adj2" fmla="val 50000"/>
            </a:avLst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8" name="矩形 17"/>
          <p:cNvSpPr/>
          <p:nvPr/>
        </p:nvSpPr>
        <p:spPr>
          <a:xfrm>
            <a:off x="4860032" y="3717032"/>
            <a:ext cx="295232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dirty="0" smtClean="0"/>
              <a:t>﻿</a:t>
            </a:r>
            <a:r>
              <a:rPr lang="zh-CN" altLang="en-US" sz="3200" dirty="0"/>
              <a:t> </a:t>
            </a:r>
            <a:r>
              <a:rPr lang="en-US" altLang="zh-CN" sz="3200" dirty="0"/>
              <a:t>1. </a:t>
            </a:r>
            <a:r>
              <a:rPr lang="zh-CN" altLang="en-US" sz="3200" dirty="0"/>
              <a:t>对沙子做功。</a:t>
            </a:r>
            <a:endParaRPr lang="zh-CN" altLang="en-US" sz="32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9" name="矩形 18"/>
          <p:cNvSpPr/>
          <p:nvPr/>
        </p:nvSpPr>
        <p:spPr>
          <a:xfrm>
            <a:off x="899592" y="3789040"/>
            <a:ext cx="295232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dirty="0" smtClean="0"/>
              <a:t>﻿</a:t>
            </a:r>
            <a:r>
              <a:rPr lang="zh-CN" altLang="en-US" sz="3200" dirty="0"/>
              <a:t> </a:t>
            </a:r>
            <a:r>
              <a:rPr lang="en-US" altLang="zh-CN" sz="3200" dirty="0"/>
              <a:t>1. </a:t>
            </a:r>
            <a:r>
              <a:rPr lang="zh-CN" altLang="en-US" sz="3200" dirty="0"/>
              <a:t>对沙子做功。</a:t>
            </a:r>
            <a:endParaRPr lang="zh-CN" altLang="en-US" sz="32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20" name="矩形 19"/>
          <p:cNvSpPr/>
          <p:nvPr/>
        </p:nvSpPr>
        <p:spPr>
          <a:xfrm>
            <a:off x="4860032" y="1196752"/>
            <a:ext cx="295232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dirty="0" smtClean="0"/>
              <a:t>﻿</a:t>
            </a:r>
            <a:r>
              <a:rPr lang="zh-CN" altLang="en-US" sz="3200" dirty="0"/>
              <a:t> </a:t>
            </a:r>
            <a:r>
              <a:rPr lang="en-US" altLang="zh-CN" sz="3200" dirty="0"/>
              <a:t>1. </a:t>
            </a:r>
            <a:r>
              <a:rPr lang="zh-CN" altLang="en-US" sz="3200" dirty="0"/>
              <a:t>对沙子做功。</a:t>
            </a:r>
            <a:endParaRPr lang="zh-CN" altLang="en-US" sz="32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21" name="矩形 20"/>
          <p:cNvSpPr/>
          <p:nvPr/>
        </p:nvSpPr>
        <p:spPr>
          <a:xfrm>
            <a:off x="4932040" y="2708920"/>
            <a:ext cx="288032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3200" dirty="0"/>
              <a:t>2. </a:t>
            </a:r>
            <a:r>
              <a:rPr lang="zh-CN" altLang="en-US" sz="3200" dirty="0"/>
              <a:t>对桶做功。 </a:t>
            </a:r>
            <a:endParaRPr lang="zh-CN" altLang="en-US" sz="32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22" name="矩形 21"/>
          <p:cNvSpPr/>
          <p:nvPr/>
        </p:nvSpPr>
        <p:spPr>
          <a:xfrm>
            <a:off x="971600" y="4581128"/>
            <a:ext cx="288032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3200" dirty="0"/>
              <a:t>2. </a:t>
            </a:r>
            <a:r>
              <a:rPr lang="zh-CN" altLang="en-US" sz="3200" dirty="0"/>
              <a:t>对桶做功。 </a:t>
            </a:r>
            <a:endParaRPr lang="zh-CN" altLang="en-US" sz="32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23" name="矩形 22"/>
          <p:cNvSpPr/>
          <p:nvPr/>
        </p:nvSpPr>
        <p:spPr>
          <a:xfrm>
            <a:off x="5004048" y="4653136"/>
            <a:ext cx="288032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3200" dirty="0"/>
              <a:t>2. </a:t>
            </a:r>
            <a:r>
              <a:rPr lang="zh-CN" altLang="en-US" sz="3200" dirty="0" smtClean="0"/>
              <a:t>对口袋做</a:t>
            </a:r>
            <a:r>
              <a:rPr lang="zh-CN" altLang="en-US" sz="3200" dirty="0"/>
              <a:t>功。 </a:t>
            </a:r>
            <a:endParaRPr lang="zh-CN" altLang="en-US" sz="32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24" name="矩形 23"/>
          <p:cNvSpPr/>
          <p:nvPr/>
        </p:nvSpPr>
        <p:spPr>
          <a:xfrm>
            <a:off x="971600" y="5373216"/>
            <a:ext cx="36004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3200" dirty="0"/>
              <a:t>3. </a:t>
            </a:r>
            <a:r>
              <a:rPr lang="zh-CN" altLang="en-US" sz="3200" dirty="0"/>
              <a:t>对动滑轮做功。</a:t>
            </a:r>
            <a:endParaRPr lang="zh-CN" altLang="en-US" sz="3200" b="1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25" name="矩形 24"/>
          <p:cNvSpPr/>
          <p:nvPr/>
        </p:nvSpPr>
        <p:spPr>
          <a:xfrm>
            <a:off x="5004048" y="5373216"/>
            <a:ext cx="334786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3200" dirty="0"/>
              <a:t>3. </a:t>
            </a:r>
            <a:r>
              <a:rPr lang="zh-CN" altLang="en-US" sz="3200" dirty="0"/>
              <a:t>对动滑轮做功。</a:t>
            </a:r>
            <a:endParaRPr lang="zh-CN" altLang="en-US" sz="3200" b="1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26" name="矩形 25"/>
          <p:cNvSpPr/>
          <p:nvPr/>
        </p:nvSpPr>
        <p:spPr>
          <a:xfrm>
            <a:off x="467544" y="1052736"/>
            <a:ext cx="7488832" cy="79208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7" name="矩形 26"/>
          <p:cNvSpPr/>
          <p:nvPr/>
        </p:nvSpPr>
        <p:spPr>
          <a:xfrm>
            <a:off x="611560" y="3573016"/>
            <a:ext cx="7488832" cy="79208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8" name="矩形 27"/>
          <p:cNvSpPr/>
          <p:nvPr/>
        </p:nvSpPr>
        <p:spPr>
          <a:xfrm>
            <a:off x="1979712" y="404664"/>
            <a:ext cx="36004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b="1" dirty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对人们有用的功。</a:t>
            </a:r>
            <a:endParaRPr lang="zh-CN" altLang="en-US" sz="32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29" name="矩形 28"/>
          <p:cNvSpPr/>
          <p:nvPr/>
        </p:nvSpPr>
        <p:spPr>
          <a:xfrm>
            <a:off x="1979712" y="3068960"/>
            <a:ext cx="367240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b="1" dirty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对人们有用的功。</a:t>
            </a:r>
            <a:endParaRPr lang="zh-CN" altLang="en-US" sz="32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30" name="矩形 29"/>
          <p:cNvSpPr/>
          <p:nvPr/>
        </p:nvSpPr>
        <p:spPr>
          <a:xfrm>
            <a:off x="7092280" y="1916832"/>
            <a:ext cx="205172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b="1" dirty="0">
                <a:solidFill>
                  <a:schemeClr val="tx2"/>
                </a:solidFill>
                <a:latin typeface="华文楷体" pitchFamily="2" charset="-122"/>
                <a:ea typeface="华文楷体" pitchFamily="2" charset="-122"/>
              </a:rPr>
              <a:t>不需要的，但又不得不做的功。</a:t>
            </a:r>
            <a:endParaRPr lang="zh-CN" altLang="en-US" sz="3200" dirty="0">
              <a:solidFill>
                <a:schemeClr val="tx2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31" name="矩形 30"/>
          <p:cNvSpPr/>
          <p:nvPr/>
        </p:nvSpPr>
        <p:spPr>
          <a:xfrm>
            <a:off x="5903640" y="5780782"/>
            <a:ext cx="324036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b="1" dirty="0">
                <a:solidFill>
                  <a:schemeClr val="tx2"/>
                </a:solidFill>
                <a:latin typeface="华文楷体" pitchFamily="2" charset="-122"/>
                <a:ea typeface="华文楷体" pitchFamily="2" charset="-122"/>
              </a:rPr>
              <a:t>不需要的，但又不得不做的功。</a:t>
            </a:r>
            <a:endParaRPr lang="zh-CN" altLang="en-US" sz="3200" dirty="0">
              <a:solidFill>
                <a:schemeClr val="tx2"/>
              </a:solidFill>
              <a:latin typeface="华文楷体" pitchFamily="2" charset="-122"/>
              <a:ea typeface="华文楷体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27" grpId="0" animBg="1"/>
      <p:bldP spid="28" grpId="0"/>
      <p:bldP spid="29" grpId="0"/>
      <p:bldP spid="30" grpId="0"/>
      <p:bldP spid="3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836712"/>
            <a:ext cx="1043608" cy="584775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sz="3200" dirty="0" smtClean="0">
                <a:solidFill>
                  <a:schemeClr val="tx2"/>
                </a:solidFill>
                <a:latin typeface="微软雅黑" pitchFamily="34" charset="-122"/>
                <a:ea typeface="微软雅黑" pitchFamily="34" charset="-122"/>
              </a:rPr>
              <a:t>总结</a:t>
            </a:r>
            <a:endParaRPr lang="zh-CN" altLang="en-US" sz="3200" dirty="0">
              <a:solidFill>
                <a:schemeClr val="tx2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1259632" y="836712"/>
            <a:ext cx="144016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dirty="0" smtClean="0"/>
              <a:t>﻿</a:t>
            </a:r>
            <a:r>
              <a:rPr lang="zh-CN" altLang="en-US" sz="3200" dirty="0"/>
              <a:t>有用功</a:t>
            </a:r>
            <a:endParaRPr lang="zh-CN" altLang="en-US" sz="32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115616" y="1916832"/>
            <a:ext cx="5400600" cy="58477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sz="3200" b="1" dirty="0">
                <a:solidFill>
                  <a:srgbClr val="FF0000"/>
                </a:solidFill>
              </a:rPr>
              <a:t>必须</a:t>
            </a:r>
            <a:r>
              <a:rPr lang="zh-CN" altLang="en-US" sz="3200" dirty="0"/>
              <a:t>做的功，叫做</a:t>
            </a:r>
            <a:r>
              <a:rPr lang="zh-CN" altLang="en-US" sz="3200" b="1" dirty="0">
                <a:solidFill>
                  <a:srgbClr val="FF0000"/>
                </a:solidFill>
              </a:rPr>
              <a:t>有用功</a:t>
            </a:r>
            <a:r>
              <a:rPr lang="zh-CN" altLang="en-US" sz="3200" dirty="0"/>
              <a:t>。</a:t>
            </a:r>
            <a:endParaRPr lang="zh-CN" altLang="en-US" sz="3200" dirty="0">
              <a:solidFill>
                <a:schemeClr val="tx2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1331640" y="3140968"/>
            <a:ext cx="158417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dirty="0" smtClean="0"/>
              <a:t>﻿</a:t>
            </a:r>
            <a:r>
              <a:rPr lang="zh-CN" altLang="en-US" sz="3200" dirty="0"/>
              <a:t>额外功</a:t>
            </a:r>
            <a:endParaRPr lang="zh-CN" altLang="en-US" sz="3200" b="1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3563888" y="3068960"/>
            <a:ext cx="558011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ctr"/>
            <a:r>
              <a:rPr lang="zh-CN" altLang="en-US" sz="32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﻿</a:t>
            </a:r>
            <a:r>
              <a:rPr lang="zh-CN" altLang="en-US" sz="3200" dirty="0"/>
              <a:t>克服机械自身（如动滑轮、绳子）的重力和摩擦等而做的功。</a:t>
            </a:r>
            <a:endParaRPr lang="zh-CN" altLang="en-US" sz="32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3779912" y="836712"/>
            <a:ext cx="396044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ctr"/>
            <a:r>
              <a:rPr lang="zh-CN" altLang="en-US" sz="32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﻿</a:t>
            </a:r>
            <a:r>
              <a:rPr lang="zh-CN" altLang="en-US" sz="3200" dirty="0"/>
              <a:t>实现目的而做的功。</a:t>
            </a:r>
            <a:endParaRPr lang="zh-CN" altLang="en-US" sz="32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043608" y="4437112"/>
            <a:ext cx="7344816" cy="107721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sz="3200" dirty="0"/>
              <a:t>在做有用功的同时，人们不需要但又</a:t>
            </a:r>
            <a:r>
              <a:rPr lang="zh-CN" altLang="en-US" sz="3200" b="1" dirty="0">
                <a:solidFill>
                  <a:srgbClr val="FF0000"/>
                </a:solidFill>
              </a:rPr>
              <a:t>不得不</a:t>
            </a:r>
            <a:r>
              <a:rPr lang="zh-CN" altLang="en-US" sz="3200" dirty="0"/>
              <a:t>做的功，叫做</a:t>
            </a:r>
            <a:r>
              <a:rPr lang="zh-CN" altLang="en-US" sz="3200" b="1" dirty="0">
                <a:solidFill>
                  <a:srgbClr val="FF0000"/>
                </a:solidFill>
              </a:rPr>
              <a:t>额外功</a:t>
            </a:r>
            <a:r>
              <a:rPr lang="zh-CN" altLang="en-US" sz="3200" dirty="0"/>
              <a:t>。</a:t>
            </a:r>
            <a:endParaRPr lang="zh-CN" altLang="en-US" sz="3200" dirty="0">
              <a:solidFill>
                <a:schemeClr val="tx2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cxnSp>
        <p:nvCxnSpPr>
          <p:cNvPr id="17" name="直接箭头连接符 16"/>
          <p:cNvCxnSpPr>
            <a:stCxn id="13" idx="1"/>
            <a:endCxn id="3" idx="3"/>
          </p:cNvCxnSpPr>
          <p:nvPr/>
        </p:nvCxnSpPr>
        <p:spPr>
          <a:xfrm flipH="1">
            <a:off x="2699792" y="1129100"/>
            <a:ext cx="1080120" cy="0"/>
          </a:xfrm>
          <a:prstGeom prst="straightConnector1">
            <a:avLst/>
          </a:prstGeom>
          <a:ln w="762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直接箭头连接符 20"/>
          <p:cNvCxnSpPr/>
          <p:nvPr/>
        </p:nvCxnSpPr>
        <p:spPr>
          <a:xfrm flipH="1">
            <a:off x="2699792" y="3429000"/>
            <a:ext cx="1008112" cy="0"/>
          </a:xfrm>
          <a:prstGeom prst="straightConnector1">
            <a:avLst/>
          </a:prstGeom>
          <a:ln w="762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/>
      <p:bldP spid="12" grpId="0"/>
      <p:bldP spid="13" grpId="0"/>
      <p:bldP spid="1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836712"/>
            <a:ext cx="1043608" cy="584775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sz="3200" dirty="0" smtClean="0">
                <a:solidFill>
                  <a:schemeClr val="tx2"/>
                </a:solidFill>
                <a:latin typeface="微软雅黑" pitchFamily="34" charset="-122"/>
                <a:ea typeface="微软雅黑" pitchFamily="34" charset="-122"/>
              </a:rPr>
              <a:t>总结</a:t>
            </a:r>
            <a:endParaRPr lang="zh-CN" altLang="en-US" sz="3200" dirty="0">
              <a:solidFill>
                <a:schemeClr val="tx2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1259632" y="2060848"/>
            <a:ext cx="158417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dirty="0" smtClean="0"/>
              <a:t>总功</a:t>
            </a:r>
            <a:endParaRPr lang="zh-CN" altLang="en-US" sz="3200" b="1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3563888" y="2132856"/>
            <a:ext cx="558011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ctr"/>
            <a:r>
              <a:rPr lang="zh-CN" altLang="en-US" sz="32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﻿</a:t>
            </a:r>
            <a:r>
              <a:rPr lang="zh-CN" altLang="en-US" sz="3200" dirty="0"/>
              <a:t>动力对机械所做的功。</a:t>
            </a:r>
            <a:endParaRPr lang="zh-CN" altLang="en-US" sz="32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2195736" y="4941168"/>
            <a:ext cx="432048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ctr"/>
            <a:r>
              <a:rPr lang="zh-CN" altLang="en-US" sz="32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即：</a:t>
            </a:r>
            <a:r>
              <a:rPr lang="en-US" altLang="zh-CN" sz="32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W</a:t>
            </a:r>
            <a:r>
              <a:rPr lang="zh-CN" altLang="en-US" sz="3200" baseline="-250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总</a:t>
            </a:r>
            <a:r>
              <a:rPr lang="zh-CN" altLang="en-US" sz="32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＝</a:t>
            </a:r>
            <a:r>
              <a:rPr lang="en-US" altLang="zh-CN" sz="32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W</a:t>
            </a:r>
            <a:r>
              <a:rPr lang="zh-CN" altLang="en-US" sz="3200" baseline="-250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有用</a:t>
            </a:r>
            <a:r>
              <a:rPr lang="en-US" altLang="zh-CN" sz="32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+W</a:t>
            </a:r>
            <a:r>
              <a:rPr lang="zh-CN" altLang="en-US" sz="3200" baseline="-250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额外</a:t>
            </a:r>
            <a:endParaRPr lang="zh-CN" altLang="en-US" sz="3200" baseline="-250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971600" y="3501008"/>
            <a:ext cx="7344816" cy="58477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sz="3200" dirty="0"/>
              <a:t>有用功加额外功是总共做的功，叫</a:t>
            </a:r>
            <a:r>
              <a:rPr lang="zh-CN" altLang="en-US" sz="3200" b="1" dirty="0">
                <a:solidFill>
                  <a:srgbClr val="FF0000"/>
                </a:solidFill>
              </a:rPr>
              <a:t>总功</a:t>
            </a:r>
            <a:r>
              <a:rPr lang="zh-CN" altLang="en-US" sz="3200" dirty="0"/>
              <a:t>。</a:t>
            </a:r>
            <a:endParaRPr lang="zh-CN" altLang="en-US" sz="3200" dirty="0">
              <a:solidFill>
                <a:schemeClr val="tx2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cxnSp>
        <p:nvCxnSpPr>
          <p:cNvPr id="21" name="直接箭头连接符 20"/>
          <p:cNvCxnSpPr/>
          <p:nvPr/>
        </p:nvCxnSpPr>
        <p:spPr>
          <a:xfrm flipH="1">
            <a:off x="2411760" y="2420888"/>
            <a:ext cx="1008112" cy="0"/>
          </a:xfrm>
          <a:prstGeom prst="straightConnector1">
            <a:avLst/>
          </a:prstGeom>
          <a:ln w="762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836712"/>
            <a:ext cx="1043608" cy="584775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sz="3200" dirty="0" smtClean="0">
                <a:solidFill>
                  <a:schemeClr val="tx2"/>
                </a:solidFill>
                <a:latin typeface="微软雅黑" pitchFamily="34" charset="-122"/>
                <a:ea typeface="微软雅黑" pitchFamily="34" charset="-122"/>
              </a:rPr>
              <a:t>思考</a:t>
            </a:r>
            <a:endParaRPr lang="zh-CN" altLang="en-US" sz="3200" dirty="0">
              <a:solidFill>
                <a:schemeClr val="tx2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1403648" y="836712"/>
            <a:ext cx="734481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dirty="0" smtClean="0"/>
              <a:t>﻿</a:t>
            </a:r>
            <a:r>
              <a:rPr lang="zh-CN" altLang="en-US" sz="3200" dirty="0"/>
              <a:t>用水桶从井中提水的时候，所做的功哪部分是有用功，哪部分是额外功？</a:t>
            </a:r>
            <a:endParaRPr lang="zh-CN" altLang="en-US" sz="32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1187624" y="6021288"/>
            <a:ext cx="432048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ctr"/>
            <a:r>
              <a:rPr lang="zh-CN" altLang="en-US" sz="3200" b="1" dirty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弄清工作目的是关键！</a:t>
            </a:r>
            <a:endParaRPr lang="zh-CN" altLang="en-US" sz="32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0" y="6021288"/>
            <a:ext cx="1043608" cy="584775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sz="3200" dirty="0" smtClean="0">
                <a:solidFill>
                  <a:schemeClr val="tx2"/>
                </a:solidFill>
                <a:latin typeface="微软雅黑" pitchFamily="34" charset="-122"/>
                <a:ea typeface="微软雅黑" pitchFamily="34" charset="-122"/>
              </a:rPr>
              <a:t>注意</a:t>
            </a:r>
            <a:endParaRPr lang="zh-CN" altLang="en-US" sz="3200" dirty="0">
              <a:solidFill>
                <a:schemeClr val="tx2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1475656" y="2060848"/>
            <a:ext cx="734481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﻿</a:t>
            </a:r>
            <a:r>
              <a:rPr lang="zh-CN" altLang="en-US" sz="3200" b="1" dirty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提水所做的功是有用功，提水桶所做的功是额外功。</a:t>
            </a:r>
            <a:endParaRPr lang="zh-CN" altLang="en-US" sz="32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1403648" y="3140968"/>
            <a:ext cx="734481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dirty="0" smtClean="0"/>
              <a:t>﻿</a:t>
            </a:r>
            <a:r>
              <a:rPr lang="zh-CN" altLang="en-US" sz="3200" dirty="0"/>
              <a:t>如果桶掉到井里，从井里捞桶的时候，捞上的桶里带了一些水，这种情况下哪部分是有用功，哪部分是额外功？</a:t>
            </a:r>
            <a:endParaRPr lang="zh-CN" altLang="en-US" sz="32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1475656" y="4725144"/>
            <a:ext cx="734481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﻿</a:t>
            </a:r>
            <a:r>
              <a:rPr lang="zh-CN" altLang="en-US" sz="3200" b="1" dirty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提水桶所做的功是有用功，提水所做的功是额外功。</a:t>
            </a:r>
            <a:endParaRPr lang="zh-CN" altLang="en-US" sz="32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1" grpId="0" animBg="1"/>
      <p:bldP spid="9" grpId="0"/>
      <p:bldP spid="10" grpId="0"/>
      <p:bldP spid="1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95536" y="836712"/>
            <a:ext cx="611560" cy="584775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sz="3200" dirty="0" smtClean="0">
                <a:solidFill>
                  <a:schemeClr val="tx2"/>
                </a:solidFill>
                <a:latin typeface="微软雅黑" pitchFamily="34" charset="-122"/>
                <a:ea typeface="微软雅黑" pitchFamily="34" charset="-122"/>
              </a:rPr>
              <a:t>例</a:t>
            </a:r>
            <a:endParaRPr lang="zh-CN" altLang="en-US" sz="3200" dirty="0">
              <a:solidFill>
                <a:schemeClr val="tx2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1187624" y="836712"/>
            <a:ext cx="165618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ctr"/>
            <a:r>
              <a:rPr lang="zh-CN" altLang="en-US" sz="3200" dirty="0"/>
              <a:t>滑轮组。</a:t>
            </a:r>
          </a:p>
        </p:txBody>
      </p:sp>
      <p:sp>
        <p:nvSpPr>
          <p:cNvPr id="5" name="矩形 4"/>
          <p:cNvSpPr/>
          <p:nvPr/>
        </p:nvSpPr>
        <p:spPr>
          <a:xfrm>
            <a:off x="323528" y="2708920"/>
            <a:ext cx="2448272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ctr">
              <a:lnSpc>
                <a:spcPct val="150000"/>
              </a:lnSpc>
            </a:pPr>
            <a:r>
              <a:rPr lang="zh-CN" altLang="en-US" sz="3200" b="1" dirty="0">
                <a:latin typeface="华文楷体" pitchFamily="2" charset="-122"/>
                <a:ea typeface="华文楷体" pitchFamily="2" charset="-122"/>
              </a:rPr>
              <a:t>要达到目的，完成有用功，必须施加力 </a:t>
            </a:r>
            <a:r>
              <a:rPr lang="en-US" altLang="zh-CN" sz="3200" b="1" dirty="0">
                <a:latin typeface="华文楷体" pitchFamily="2" charset="-122"/>
                <a:ea typeface="华文楷体" pitchFamily="2" charset="-122"/>
              </a:rPr>
              <a:t>F </a:t>
            </a:r>
            <a:r>
              <a:rPr lang="zh-CN" altLang="en-US" sz="3200" b="1" dirty="0">
                <a:latin typeface="华文楷体" pitchFamily="2" charset="-122"/>
                <a:ea typeface="华文楷体" pitchFamily="2" charset="-122"/>
              </a:rPr>
              <a:t>对滑轮做功，是</a:t>
            </a:r>
            <a:r>
              <a:rPr lang="zh-CN" altLang="en-US" sz="3200" b="1" dirty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总功</a:t>
            </a:r>
            <a:r>
              <a:rPr lang="zh-CN" altLang="en-US" sz="3200" b="1" dirty="0"/>
              <a:t>。</a:t>
            </a:r>
            <a:endParaRPr lang="zh-CN" altLang="en-US" sz="3200" dirty="0"/>
          </a:p>
        </p:txBody>
      </p:sp>
      <p:sp>
        <p:nvSpPr>
          <p:cNvPr id="7" name="TextBox 6"/>
          <p:cNvSpPr txBox="1"/>
          <p:nvPr/>
        </p:nvSpPr>
        <p:spPr>
          <a:xfrm>
            <a:off x="5076056" y="1196752"/>
            <a:ext cx="3744416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dirty="0">
                <a:latin typeface="华文楷体" pitchFamily="2" charset="-122"/>
                <a:ea typeface="华文楷体" pitchFamily="2" charset="-122"/>
              </a:rPr>
              <a:t>提升重物，同时也必须将滑轮也提升。要克服滑轮重力和摩擦而额外做功，否则不能完成任务。这个功不是目的而又不得不做，是</a:t>
            </a:r>
            <a:r>
              <a:rPr lang="zh-CN" altLang="en-US" sz="3200" b="1" dirty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额外功</a:t>
            </a:r>
            <a:r>
              <a:rPr lang="zh-CN" altLang="en-US" sz="3200" b="1" dirty="0">
                <a:latin typeface="华文楷体" pitchFamily="2" charset="-122"/>
                <a:ea typeface="华文楷体" pitchFamily="2" charset="-122"/>
              </a:rPr>
              <a:t>。</a:t>
            </a:r>
            <a:endParaRPr lang="zh-CN" altLang="en-US" sz="32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5148064" y="5301208"/>
            <a:ext cx="367240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ctr"/>
            <a:r>
              <a:rPr lang="zh-CN" altLang="en-US" sz="3200" b="1" dirty="0">
                <a:latin typeface="华文楷体" pitchFamily="2" charset="-122"/>
                <a:ea typeface="华文楷体" pitchFamily="2" charset="-122"/>
              </a:rPr>
              <a:t>提升重物是目的，是</a:t>
            </a:r>
            <a:r>
              <a:rPr lang="zh-CN" altLang="en-US" sz="3200" b="1" dirty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有用功</a:t>
            </a:r>
            <a:r>
              <a:rPr lang="zh-CN" altLang="en-US" sz="3200" b="1" dirty="0">
                <a:latin typeface="华文楷体" pitchFamily="2" charset="-122"/>
                <a:ea typeface="华文楷体" pitchFamily="2" charset="-122"/>
              </a:rPr>
              <a:t>。</a:t>
            </a:r>
            <a:endParaRPr lang="zh-CN" altLang="en-US" sz="3200" dirty="0">
              <a:latin typeface="华文楷体" pitchFamily="2" charset="-122"/>
              <a:ea typeface="华文楷体" pitchFamily="2" charset="-122"/>
            </a:endParaRPr>
          </a:p>
        </p:txBody>
      </p:sp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71800" y="908720"/>
            <a:ext cx="2162175" cy="4924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1" name="直接连接符 10"/>
          <p:cNvCxnSpPr/>
          <p:nvPr/>
        </p:nvCxnSpPr>
        <p:spPr>
          <a:xfrm flipV="1">
            <a:off x="1979712" y="2420888"/>
            <a:ext cx="936104" cy="504056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直接连接符 12"/>
          <p:cNvCxnSpPr/>
          <p:nvPr/>
        </p:nvCxnSpPr>
        <p:spPr>
          <a:xfrm flipV="1">
            <a:off x="4355976" y="2276872"/>
            <a:ext cx="792088" cy="180020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直接连接符 14"/>
          <p:cNvCxnSpPr/>
          <p:nvPr/>
        </p:nvCxnSpPr>
        <p:spPr>
          <a:xfrm>
            <a:off x="4499992" y="5229200"/>
            <a:ext cx="648072" cy="792088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8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836712"/>
            <a:ext cx="1043608" cy="584775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sz="3200" dirty="0" smtClean="0">
                <a:solidFill>
                  <a:schemeClr val="tx2"/>
                </a:solidFill>
                <a:latin typeface="微软雅黑" pitchFamily="34" charset="-122"/>
                <a:ea typeface="微软雅黑" pitchFamily="34" charset="-122"/>
              </a:rPr>
              <a:t>探究</a:t>
            </a:r>
            <a:endParaRPr lang="zh-CN" altLang="en-US" sz="3200" dirty="0">
              <a:solidFill>
                <a:schemeClr val="tx2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1403648" y="836712"/>
            <a:ext cx="727280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dirty="0" smtClean="0"/>
              <a:t>﻿</a:t>
            </a:r>
            <a:r>
              <a:rPr lang="zh-CN" altLang="en-US" sz="3200" dirty="0"/>
              <a:t>不使用机械直接提升物体做的功，与使用机械提升物体时做的功相同吗？</a:t>
            </a:r>
            <a:endParaRPr lang="zh-CN" altLang="en-US" sz="3200" dirty="0">
              <a:latin typeface="微软雅黑" pitchFamily="34" charset="-122"/>
              <a:ea typeface="微软雅黑" pitchFamily="34" charset="-122"/>
            </a:endParaRPr>
          </a:p>
        </p:txBody>
      </p:sp>
      <p:pic>
        <p:nvPicPr>
          <p:cNvPr id="307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23975" y="2062163"/>
            <a:ext cx="6494463" cy="2733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矩形 6"/>
          <p:cNvSpPr/>
          <p:nvPr/>
        </p:nvSpPr>
        <p:spPr>
          <a:xfrm>
            <a:off x="1619672" y="5013176"/>
            <a:ext cx="561662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dirty="0" smtClean="0">
                <a:latin typeface="+mn-ea"/>
              </a:rPr>
              <a:t>﻿</a:t>
            </a:r>
            <a:r>
              <a:rPr lang="en-US" altLang="zh-CN" sz="3200" dirty="0" smtClean="0">
                <a:latin typeface="+mn-ea"/>
              </a:rPr>
              <a:t>W</a:t>
            </a:r>
            <a:r>
              <a:rPr lang="en-US" altLang="zh-CN" sz="3200" baseline="-25000" dirty="0" smtClean="0">
                <a:latin typeface="+mn-ea"/>
              </a:rPr>
              <a:t>1</a:t>
            </a:r>
            <a:r>
              <a:rPr lang="en-US" altLang="zh-CN" sz="3200" dirty="0" smtClean="0">
                <a:latin typeface="+mn-ea"/>
              </a:rPr>
              <a:t>=</a:t>
            </a:r>
            <a:r>
              <a:rPr lang="en-US" altLang="zh-CN" sz="3200" dirty="0" err="1" smtClean="0">
                <a:latin typeface="+mn-ea"/>
              </a:rPr>
              <a:t>Gh</a:t>
            </a:r>
            <a:r>
              <a:rPr lang="en-US" altLang="zh-CN" sz="3200" dirty="0" smtClean="0">
                <a:latin typeface="+mn-ea"/>
              </a:rPr>
              <a:t>=0.98N×0.05m=0.049J</a:t>
            </a:r>
          </a:p>
          <a:p>
            <a:endParaRPr lang="en-US" altLang="zh-CN" sz="3200" dirty="0" smtClean="0">
              <a:latin typeface="+mn-ea"/>
            </a:endParaRPr>
          </a:p>
          <a:p>
            <a:r>
              <a:rPr lang="en-US" altLang="zh-CN" sz="3200" dirty="0" smtClean="0">
                <a:latin typeface="+mn-ea"/>
              </a:rPr>
              <a:t>W</a:t>
            </a:r>
            <a:r>
              <a:rPr lang="en-US" altLang="zh-CN" sz="3200" baseline="-25000" dirty="0" smtClean="0">
                <a:latin typeface="+mn-ea"/>
              </a:rPr>
              <a:t>2</a:t>
            </a:r>
            <a:r>
              <a:rPr lang="en-US" altLang="zh-CN" sz="3200" dirty="0" smtClean="0">
                <a:latin typeface="+mn-ea"/>
              </a:rPr>
              <a:t>=Fs=0.54N×0.1m=0.054J</a:t>
            </a:r>
            <a:endParaRPr lang="zh-CN" altLang="en-US" sz="3200" dirty="0">
              <a:latin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836712"/>
            <a:ext cx="1043608" cy="584775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sz="3200" dirty="0">
                <a:solidFill>
                  <a:schemeClr val="tx2"/>
                </a:solidFill>
                <a:latin typeface="微软雅黑" pitchFamily="34" charset="-122"/>
                <a:ea typeface="微软雅黑" pitchFamily="34" charset="-122"/>
              </a:rPr>
              <a:t>思考</a:t>
            </a:r>
          </a:p>
        </p:txBody>
      </p:sp>
      <p:sp>
        <p:nvSpPr>
          <p:cNvPr id="3" name="矩形 2"/>
          <p:cNvSpPr/>
          <p:nvPr/>
        </p:nvSpPr>
        <p:spPr>
          <a:xfrm>
            <a:off x="1403648" y="836712"/>
            <a:ext cx="662473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dirty="0" smtClean="0"/>
              <a:t>﻿</a:t>
            </a:r>
            <a:r>
              <a:rPr lang="zh-CN" altLang="en-US" sz="3200" dirty="0"/>
              <a:t>为什么使用动滑轮提升物体时做功会比较多？</a:t>
            </a:r>
            <a:endParaRPr lang="zh-CN" altLang="en-US" sz="32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1475656" y="2708920"/>
            <a:ext cx="4032448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﻿</a:t>
            </a:r>
            <a:r>
              <a:rPr lang="zh-CN" altLang="en-US" sz="3200" b="1" dirty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尽管使用动滑轮会省力，但由于滑轮本身要受到重力的作用以及摩擦等因素的影响，使我们多做了功。</a:t>
            </a:r>
            <a:endParaRPr lang="zh-CN" altLang="en-US" sz="32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pic>
        <p:nvPicPr>
          <p:cNvPr id="317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652120" y="1700808"/>
            <a:ext cx="3019425" cy="4781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836712"/>
            <a:ext cx="1043608" cy="584775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sz="3200" dirty="0">
                <a:solidFill>
                  <a:schemeClr val="tx2"/>
                </a:solidFill>
                <a:latin typeface="微软雅黑" pitchFamily="34" charset="-122"/>
                <a:ea typeface="微软雅黑" pitchFamily="34" charset="-122"/>
              </a:rPr>
              <a:t>思考</a:t>
            </a:r>
          </a:p>
        </p:txBody>
      </p:sp>
      <p:sp>
        <p:nvSpPr>
          <p:cNvPr id="3" name="矩形 2"/>
          <p:cNvSpPr/>
          <p:nvPr/>
        </p:nvSpPr>
        <p:spPr>
          <a:xfrm>
            <a:off x="1403648" y="836712"/>
            <a:ext cx="417646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dirty="0" smtClean="0"/>
              <a:t>﻿</a:t>
            </a:r>
            <a:r>
              <a:rPr lang="zh-CN" altLang="en-US" sz="3200" dirty="0"/>
              <a:t>使用这些机械省功吗？</a:t>
            </a:r>
            <a:endParaRPr lang="zh-CN" altLang="en-US" sz="32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1331640" y="5517232"/>
            <a:ext cx="403244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﻿</a:t>
            </a:r>
            <a:r>
              <a:rPr lang="zh-CN" altLang="en-US" sz="3200" dirty="0"/>
              <a:t>使用任何机械不省功。</a:t>
            </a:r>
            <a:endParaRPr lang="zh-CN" altLang="en-US" sz="32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0" y="5517232"/>
            <a:ext cx="1043608" cy="584775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sz="3200" dirty="0">
                <a:solidFill>
                  <a:schemeClr val="tx2"/>
                </a:solidFill>
                <a:latin typeface="微软雅黑" pitchFamily="34" charset="-122"/>
                <a:ea typeface="微软雅黑" pitchFamily="34" charset="-122"/>
              </a:rPr>
              <a:t>结论</a:t>
            </a:r>
          </a:p>
        </p:txBody>
      </p:sp>
      <p:pic>
        <p:nvPicPr>
          <p:cNvPr id="327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857375"/>
            <a:ext cx="9144000" cy="3143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7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836712"/>
            <a:ext cx="1043608" cy="584775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sz="3200" dirty="0" smtClean="0">
                <a:solidFill>
                  <a:schemeClr val="tx2"/>
                </a:solidFill>
                <a:latin typeface="微软雅黑" pitchFamily="34" charset="-122"/>
                <a:ea typeface="微软雅黑" pitchFamily="34" charset="-122"/>
              </a:rPr>
              <a:t>结论</a:t>
            </a:r>
            <a:endParaRPr lang="zh-CN" altLang="en-US" sz="3200" dirty="0">
              <a:solidFill>
                <a:schemeClr val="tx2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1403648" y="836712"/>
            <a:ext cx="662473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dirty="0" smtClean="0"/>
              <a:t>﻿</a:t>
            </a:r>
            <a:r>
              <a:rPr lang="zh-CN" altLang="en-US" sz="3200" dirty="0"/>
              <a:t>有用功（ ﻿﻿﻿﻿</a:t>
            </a:r>
            <a:r>
              <a:rPr lang="en-US" altLang="zh-CN" sz="3200" dirty="0" smtClean="0"/>
              <a:t>W</a:t>
            </a:r>
            <a:r>
              <a:rPr lang="zh-CN" altLang="en-US" sz="3200" baseline="-25000" dirty="0" smtClean="0"/>
              <a:t>有</a:t>
            </a:r>
            <a:r>
              <a:rPr lang="zh-CN" altLang="en-US" sz="3200" dirty="0"/>
              <a:t>﻿﻿﻿﻿ ）：直接对物体所做的功（工作目的）。</a:t>
            </a:r>
            <a:endParaRPr lang="zh-CN" altLang="en-US" sz="32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1331640" y="2132856"/>
            <a:ext cx="655272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﻿</a:t>
            </a:r>
            <a:r>
              <a:rPr lang="zh-CN" altLang="en-US" sz="3200" dirty="0"/>
              <a:t>额外功（ ﻿﻿</a:t>
            </a:r>
            <a:r>
              <a:rPr lang="en-US" altLang="zh-CN" sz="3200" dirty="0" smtClean="0"/>
              <a:t>W</a:t>
            </a:r>
            <a:r>
              <a:rPr lang="zh-CN" altLang="en-US" sz="3200" baseline="-25000" dirty="0" smtClean="0"/>
              <a:t>额</a:t>
            </a:r>
            <a:r>
              <a:rPr lang="zh-CN" altLang="en-US" sz="3200" dirty="0"/>
              <a:t>﻿﻿ ）：由于机械自重和摩擦等因素影响，而不得不做的功（无用付出）。</a:t>
            </a:r>
            <a:endParaRPr lang="zh-CN" altLang="en-US" sz="32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1259632" y="3789040"/>
            <a:ext cx="662473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dirty="0" smtClean="0"/>
              <a:t>﻿</a:t>
            </a:r>
            <a:r>
              <a:rPr lang="zh-CN" altLang="en-US" sz="3200" dirty="0"/>
              <a:t>总功（ ﻿﻿</a:t>
            </a:r>
            <a:r>
              <a:rPr lang="en-US" altLang="zh-CN" sz="3200" dirty="0" smtClean="0"/>
              <a:t>W</a:t>
            </a:r>
            <a:r>
              <a:rPr lang="zh-CN" altLang="en-US" sz="3200" baseline="-25000" dirty="0" smtClean="0"/>
              <a:t>总</a:t>
            </a:r>
            <a:r>
              <a:rPr lang="zh-CN" altLang="en-US" sz="3200" dirty="0"/>
              <a:t>﻿﻿ ）：利用机械所做的功（实际付出）。</a:t>
            </a:r>
            <a:endParaRPr lang="zh-CN" altLang="en-US" sz="32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1331640" y="5229200"/>
            <a:ext cx="288032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dirty="0" smtClean="0"/>
              <a:t>﻿ ﻿﻿</a:t>
            </a:r>
            <a:r>
              <a:rPr lang="en-US" altLang="zh-CN" sz="3200" dirty="0" smtClean="0"/>
              <a:t>W</a:t>
            </a:r>
            <a:r>
              <a:rPr lang="zh-CN" altLang="en-US" sz="3200" baseline="-25000" dirty="0" smtClean="0"/>
              <a:t>总</a:t>
            </a:r>
            <a:r>
              <a:rPr lang="zh-CN" altLang="en-US" sz="3200" dirty="0" smtClean="0"/>
              <a:t>＝</a:t>
            </a:r>
            <a:r>
              <a:rPr lang="en-US" altLang="zh-CN" sz="3200" dirty="0" smtClean="0"/>
              <a:t> W</a:t>
            </a:r>
            <a:r>
              <a:rPr lang="zh-CN" altLang="en-US" sz="3200" baseline="-25000" dirty="0" smtClean="0"/>
              <a:t>有</a:t>
            </a:r>
            <a:r>
              <a:rPr lang="en-US" altLang="zh-CN" sz="3200" dirty="0" smtClean="0"/>
              <a:t>+W</a:t>
            </a:r>
            <a:r>
              <a:rPr lang="zh-CN" altLang="en-US" sz="3200" baseline="-25000" dirty="0" smtClean="0"/>
              <a:t>额</a:t>
            </a:r>
            <a:r>
              <a:rPr lang="zh-CN" altLang="en-US" sz="3200" dirty="0" smtClean="0"/>
              <a:t>﻿﻿</a:t>
            </a:r>
            <a:endParaRPr lang="zh-CN" altLang="en-US" sz="3200" dirty="0">
              <a:latin typeface="微软雅黑" pitchFamily="34" charset="-122"/>
              <a:ea typeface="微软雅黑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7" grpId="0"/>
      <p:bldP spid="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/>
        </p:nvSpPr>
        <p:spPr>
          <a:xfrm>
            <a:off x="539552" y="548680"/>
            <a:ext cx="259228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4000" b="1" dirty="0">
                <a:latin typeface="微软雅黑" pitchFamily="34" charset="-122"/>
                <a:ea typeface="微软雅黑" pitchFamily="34" charset="-122"/>
              </a:rPr>
              <a:t>情景导入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28456" y="1340768"/>
            <a:ext cx="3915544" cy="24433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椭圆形标注 11"/>
          <p:cNvSpPr/>
          <p:nvPr/>
        </p:nvSpPr>
        <p:spPr>
          <a:xfrm>
            <a:off x="899592" y="1268760"/>
            <a:ext cx="4320480" cy="1584176"/>
          </a:xfrm>
          <a:prstGeom prst="wedgeEllipseCallout">
            <a:avLst>
              <a:gd name="adj1" fmla="val -39515"/>
              <a:gd name="adj2" fmla="val 72331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800" dirty="0">
                <a:solidFill>
                  <a:schemeClr val="tx1"/>
                </a:solidFill>
              </a:rPr>
              <a:t>他的“超级鱼竿”怎么就钓来这么条小鱼？</a:t>
            </a:r>
          </a:p>
        </p:txBody>
      </p:sp>
      <p:sp>
        <p:nvSpPr>
          <p:cNvPr id="13" name="椭圆形标注 12"/>
          <p:cNvSpPr/>
          <p:nvPr/>
        </p:nvSpPr>
        <p:spPr>
          <a:xfrm>
            <a:off x="971600" y="4005064"/>
            <a:ext cx="4320480" cy="1800200"/>
          </a:xfrm>
          <a:prstGeom prst="wedgeEllipseCallout">
            <a:avLst>
              <a:gd name="adj1" fmla="val -40077"/>
              <a:gd name="adj2" fmla="val 73969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800" dirty="0">
                <a:solidFill>
                  <a:schemeClr val="tx1"/>
                </a:solidFill>
              </a:rPr>
              <a:t>嗨！要是用这个“鱼竿”吊几吨的货物还大材小用吗？</a:t>
            </a:r>
          </a:p>
        </p:txBody>
      </p:sp>
      <p:sp>
        <p:nvSpPr>
          <p:cNvPr id="14" name="椭圆形标注 13"/>
          <p:cNvSpPr/>
          <p:nvPr/>
        </p:nvSpPr>
        <p:spPr>
          <a:xfrm>
            <a:off x="4716016" y="4005064"/>
            <a:ext cx="4427984" cy="1152128"/>
          </a:xfrm>
          <a:prstGeom prst="wedgeEllipseCallout">
            <a:avLst>
              <a:gd name="adj1" fmla="val 21019"/>
              <a:gd name="adj2" fmla="val 95783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800" dirty="0">
                <a:solidFill>
                  <a:schemeClr val="tx1"/>
                </a:solidFill>
              </a:rPr>
              <a:t>哈哈！大材小用啦！</a:t>
            </a:r>
          </a:p>
        </p:txBody>
      </p:sp>
      <p:pic>
        <p:nvPicPr>
          <p:cNvPr id="1028" name="Picture 4" descr="C:\Users\Administrator.XQ-20150408HPRN\AppData\Roaming\Tencent\QQ\Temp\Capture\Polygon\_21441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564904"/>
            <a:ext cx="1352550" cy="1552576"/>
          </a:xfrm>
          <a:prstGeom prst="rect">
            <a:avLst/>
          </a:prstGeom>
          <a:noFill/>
        </p:spPr>
      </p:pic>
      <p:pic>
        <p:nvPicPr>
          <p:cNvPr id="1030" name="Picture 6" descr="C:\Users\Administrator.XQ-20150408HPRN\AppData\Roaming\Tencent\QQ\Temp\Capture\Polygon\_645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677150" y="5143500"/>
            <a:ext cx="1466850" cy="1714500"/>
          </a:xfrm>
          <a:prstGeom prst="rect">
            <a:avLst/>
          </a:prstGeom>
          <a:noFill/>
        </p:spPr>
      </p:pic>
      <p:pic>
        <p:nvPicPr>
          <p:cNvPr id="1032" name="Picture 8" descr="C:\Users\Administrator.XQ-20150408HPRN\AppData\Roaming\Tencent\QQ\Temp\Capture\Polygon\_24862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5476874"/>
            <a:ext cx="1390650" cy="138112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4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836712"/>
            <a:ext cx="1043608" cy="584775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sz="3200" dirty="0" smtClean="0">
                <a:solidFill>
                  <a:schemeClr val="tx2"/>
                </a:solidFill>
                <a:latin typeface="微软雅黑" pitchFamily="34" charset="-122"/>
                <a:ea typeface="微软雅黑" pitchFamily="34" charset="-122"/>
              </a:rPr>
              <a:t>探究</a:t>
            </a:r>
            <a:endParaRPr lang="zh-CN" altLang="en-US" sz="3200" dirty="0">
              <a:solidFill>
                <a:schemeClr val="tx2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1403648" y="836712"/>
            <a:ext cx="374441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dirty="0" smtClean="0"/>
              <a:t>﻿</a:t>
            </a:r>
            <a:r>
              <a:rPr lang="zh-CN" altLang="en-US" sz="3200" dirty="0"/>
              <a:t>额外功产生的原因：</a:t>
            </a:r>
            <a:endParaRPr lang="zh-CN" altLang="en-US" sz="32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5004048" y="836712"/>
            <a:ext cx="374441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﻿</a:t>
            </a:r>
            <a:r>
              <a:rPr lang="zh-CN" altLang="en-US" sz="3200" b="1" dirty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机械自重和摩擦。</a:t>
            </a:r>
            <a:endParaRPr lang="zh-CN" altLang="en-US" sz="32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1403648" y="2996952"/>
            <a:ext cx="194421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dirty="0" smtClean="0"/>
              <a:t>﻿</a:t>
            </a:r>
            <a:r>
              <a:rPr lang="zh-CN" altLang="en-US" sz="3200" b="1" dirty="0"/>
              <a:t>绳子重力</a:t>
            </a:r>
            <a:endParaRPr lang="zh-CN" altLang="en-US" sz="32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1619672" y="4869160"/>
            <a:ext cx="108012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dirty="0" smtClean="0"/>
              <a:t>﻿</a:t>
            </a:r>
            <a:r>
              <a:rPr lang="zh-CN" altLang="en-US" sz="3200" b="1" dirty="0"/>
              <a:t>摩擦</a:t>
            </a:r>
            <a:endParaRPr lang="zh-CN" altLang="en-US" sz="32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5399584" y="5085184"/>
            <a:ext cx="270080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b="1" dirty="0"/>
              <a:t>动滑轮的重力</a:t>
            </a:r>
            <a:endParaRPr lang="zh-CN" altLang="en-US" sz="3200" dirty="0">
              <a:latin typeface="微软雅黑" pitchFamily="34" charset="-122"/>
              <a:ea typeface="微软雅黑" pitchFamily="34" charset="-122"/>
            </a:endParaRPr>
          </a:p>
        </p:txBody>
      </p:sp>
      <p:pic>
        <p:nvPicPr>
          <p:cNvPr id="337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19872" y="1844824"/>
            <a:ext cx="1800225" cy="4324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2" name="直接连接符 11"/>
          <p:cNvCxnSpPr>
            <a:endCxn id="10" idx="1"/>
          </p:cNvCxnSpPr>
          <p:nvPr/>
        </p:nvCxnSpPr>
        <p:spPr>
          <a:xfrm>
            <a:off x="4355976" y="5013176"/>
            <a:ext cx="1043608" cy="364396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接连接符 13"/>
          <p:cNvCxnSpPr/>
          <p:nvPr/>
        </p:nvCxnSpPr>
        <p:spPr>
          <a:xfrm flipH="1">
            <a:off x="2627784" y="5013176"/>
            <a:ext cx="1368152" cy="144016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直接连接符 15"/>
          <p:cNvCxnSpPr/>
          <p:nvPr/>
        </p:nvCxnSpPr>
        <p:spPr>
          <a:xfrm flipH="1" flipV="1">
            <a:off x="3203848" y="3284984"/>
            <a:ext cx="792088" cy="576064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836712"/>
            <a:ext cx="1043608" cy="584775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sz="3200" dirty="0" smtClean="0">
                <a:solidFill>
                  <a:schemeClr val="tx2"/>
                </a:solidFill>
                <a:latin typeface="微软雅黑" pitchFamily="34" charset="-122"/>
                <a:ea typeface="微软雅黑" pitchFamily="34" charset="-122"/>
              </a:rPr>
              <a:t>思考</a:t>
            </a:r>
            <a:endParaRPr lang="zh-CN" altLang="en-US" sz="3200" dirty="0">
              <a:solidFill>
                <a:schemeClr val="tx2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1403648" y="836712"/>
            <a:ext cx="734481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dirty="0" smtClean="0"/>
              <a:t>﻿</a:t>
            </a:r>
            <a:r>
              <a:rPr lang="zh-CN" altLang="en-US" sz="3200" dirty="0"/>
              <a:t>用水桶从井中提水的时候，所做的功哪部分是有用功，哪部分是额外功？</a:t>
            </a:r>
            <a:endParaRPr lang="zh-CN" altLang="en-US" sz="32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1187624" y="6021288"/>
            <a:ext cx="432048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ctr"/>
            <a:r>
              <a:rPr lang="zh-CN" altLang="en-US" sz="3200" b="1" dirty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弄清工作目的是关键！</a:t>
            </a:r>
            <a:endParaRPr lang="zh-CN" altLang="en-US" sz="32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0" y="6021288"/>
            <a:ext cx="1043608" cy="584775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sz="3200" dirty="0" smtClean="0">
                <a:solidFill>
                  <a:schemeClr val="tx2"/>
                </a:solidFill>
                <a:latin typeface="微软雅黑" pitchFamily="34" charset="-122"/>
                <a:ea typeface="微软雅黑" pitchFamily="34" charset="-122"/>
              </a:rPr>
              <a:t>注意</a:t>
            </a:r>
            <a:endParaRPr lang="zh-CN" altLang="en-US" sz="3200" dirty="0">
              <a:solidFill>
                <a:schemeClr val="tx2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1475656" y="2060848"/>
            <a:ext cx="734481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﻿</a:t>
            </a:r>
            <a:r>
              <a:rPr lang="zh-CN" altLang="en-US" sz="3200" b="1" dirty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提水所做的功是有用功，提水桶所做的功是额外功。</a:t>
            </a:r>
            <a:endParaRPr lang="zh-CN" altLang="en-US" sz="32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1403648" y="3140968"/>
            <a:ext cx="734481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dirty="0" smtClean="0"/>
              <a:t>﻿</a:t>
            </a:r>
            <a:r>
              <a:rPr lang="zh-CN" altLang="en-US" sz="3200" dirty="0"/>
              <a:t>如果桶掉到井里，从井里捞桶的时候，捞上的桶里带了一些水，这种情况下哪部分是有用功，哪部分是额外功？</a:t>
            </a:r>
            <a:endParaRPr lang="zh-CN" altLang="en-US" sz="32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1475656" y="4725144"/>
            <a:ext cx="734481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﻿</a:t>
            </a:r>
            <a:r>
              <a:rPr lang="zh-CN" altLang="en-US" sz="3200" b="1" dirty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提水桶所做的功是有用功，提水所做的功是额外功。</a:t>
            </a:r>
            <a:endParaRPr lang="zh-CN" altLang="en-US" sz="32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1" grpId="0" animBg="1"/>
      <p:bldP spid="9" grpId="0"/>
      <p:bldP spid="10" grpId="0"/>
      <p:bldP spid="1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95536" y="836712"/>
            <a:ext cx="611560" cy="584775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sz="3200" dirty="0" smtClean="0">
                <a:solidFill>
                  <a:schemeClr val="tx2"/>
                </a:solidFill>
                <a:latin typeface="微软雅黑" pitchFamily="34" charset="-122"/>
                <a:ea typeface="微软雅黑" pitchFamily="34" charset="-122"/>
              </a:rPr>
              <a:t>例</a:t>
            </a:r>
            <a:endParaRPr lang="zh-CN" altLang="en-US" sz="3200" dirty="0">
              <a:solidFill>
                <a:schemeClr val="tx2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1187624" y="836712"/>
            <a:ext cx="165618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ctr"/>
            <a:r>
              <a:rPr lang="zh-CN" altLang="en-US" sz="3200" dirty="0"/>
              <a:t>滑轮组。</a:t>
            </a:r>
          </a:p>
        </p:txBody>
      </p:sp>
      <p:sp>
        <p:nvSpPr>
          <p:cNvPr id="5" name="矩形 4"/>
          <p:cNvSpPr/>
          <p:nvPr/>
        </p:nvSpPr>
        <p:spPr>
          <a:xfrm>
            <a:off x="323528" y="2708920"/>
            <a:ext cx="2448272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ctr">
              <a:lnSpc>
                <a:spcPct val="150000"/>
              </a:lnSpc>
            </a:pPr>
            <a:r>
              <a:rPr lang="zh-CN" altLang="en-US" sz="3200" b="1" dirty="0">
                <a:latin typeface="华文楷体" pitchFamily="2" charset="-122"/>
                <a:ea typeface="华文楷体" pitchFamily="2" charset="-122"/>
              </a:rPr>
              <a:t>要达到目的，完成有用功，必须施加力 </a:t>
            </a:r>
            <a:r>
              <a:rPr lang="en-US" altLang="zh-CN" sz="3200" b="1" dirty="0">
                <a:latin typeface="华文楷体" pitchFamily="2" charset="-122"/>
                <a:ea typeface="华文楷体" pitchFamily="2" charset="-122"/>
              </a:rPr>
              <a:t>F </a:t>
            </a:r>
            <a:r>
              <a:rPr lang="zh-CN" altLang="en-US" sz="3200" b="1" dirty="0">
                <a:latin typeface="华文楷体" pitchFamily="2" charset="-122"/>
                <a:ea typeface="华文楷体" pitchFamily="2" charset="-122"/>
              </a:rPr>
              <a:t>对滑轮做功，是</a:t>
            </a:r>
            <a:r>
              <a:rPr lang="zh-CN" altLang="en-US" sz="3200" b="1" dirty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总功</a:t>
            </a:r>
            <a:r>
              <a:rPr lang="zh-CN" altLang="en-US" sz="3200" b="1" dirty="0"/>
              <a:t>。</a:t>
            </a:r>
            <a:endParaRPr lang="zh-CN" altLang="en-US" sz="3200" dirty="0"/>
          </a:p>
        </p:txBody>
      </p:sp>
      <p:sp>
        <p:nvSpPr>
          <p:cNvPr id="7" name="TextBox 6"/>
          <p:cNvSpPr txBox="1"/>
          <p:nvPr/>
        </p:nvSpPr>
        <p:spPr>
          <a:xfrm>
            <a:off x="5076056" y="1196752"/>
            <a:ext cx="3744416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dirty="0">
                <a:latin typeface="华文楷体" pitchFamily="2" charset="-122"/>
                <a:ea typeface="华文楷体" pitchFamily="2" charset="-122"/>
              </a:rPr>
              <a:t>提升重物，同时也必须将滑轮也提升。要克服滑轮重力和摩擦而额外做功，否则不能完成任务。这个功不是目的而又不得不做，是</a:t>
            </a:r>
            <a:r>
              <a:rPr lang="zh-CN" altLang="en-US" sz="3200" b="1" dirty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额外功</a:t>
            </a:r>
            <a:r>
              <a:rPr lang="zh-CN" altLang="en-US" sz="3200" b="1" dirty="0">
                <a:latin typeface="华文楷体" pitchFamily="2" charset="-122"/>
                <a:ea typeface="华文楷体" pitchFamily="2" charset="-122"/>
              </a:rPr>
              <a:t>。</a:t>
            </a:r>
            <a:endParaRPr lang="zh-CN" altLang="en-US" sz="32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5148064" y="5301208"/>
            <a:ext cx="367240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ctr"/>
            <a:r>
              <a:rPr lang="zh-CN" altLang="en-US" sz="3200" b="1" dirty="0">
                <a:latin typeface="华文楷体" pitchFamily="2" charset="-122"/>
                <a:ea typeface="华文楷体" pitchFamily="2" charset="-122"/>
              </a:rPr>
              <a:t>提升重物是目的，是</a:t>
            </a:r>
            <a:r>
              <a:rPr lang="zh-CN" altLang="en-US" sz="3200" b="1" dirty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有用功</a:t>
            </a:r>
            <a:r>
              <a:rPr lang="zh-CN" altLang="en-US" sz="3200" b="1" dirty="0">
                <a:latin typeface="华文楷体" pitchFamily="2" charset="-122"/>
                <a:ea typeface="华文楷体" pitchFamily="2" charset="-122"/>
              </a:rPr>
              <a:t>。</a:t>
            </a:r>
            <a:endParaRPr lang="zh-CN" altLang="en-US" sz="3200" dirty="0">
              <a:latin typeface="华文楷体" pitchFamily="2" charset="-122"/>
              <a:ea typeface="华文楷体" pitchFamily="2" charset="-122"/>
            </a:endParaRPr>
          </a:p>
        </p:txBody>
      </p:sp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71800" y="908720"/>
            <a:ext cx="2162175" cy="4924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1" name="直接连接符 10"/>
          <p:cNvCxnSpPr/>
          <p:nvPr/>
        </p:nvCxnSpPr>
        <p:spPr>
          <a:xfrm flipV="1">
            <a:off x="1979712" y="2420888"/>
            <a:ext cx="936104" cy="504056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直接连接符 12"/>
          <p:cNvCxnSpPr/>
          <p:nvPr/>
        </p:nvCxnSpPr>
        <p:spPr>
          <a:xfrm flipV="1">
            <a:off x="4355976" y="2276872"/>
            <a:ext cx="792088" cy="180020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直接连接符 14"/>
          <p:cNvCxnSpPr/>
          <p:nvPr/>
        </p:nvCxnSpPr>
        <p:spPr>
          <a:xfrm>
            <a:off x="4499992" y="5229200"/>
            <a:ext cx="648072" cy="792088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8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836712"/>
            <a:ext cx="1043608" cy="584775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sz="3200" dirty="0" smtClean="0">
                <a:solidFill>
                  <a:schemeClr val="tx2"/>
                </a:solidFill>
                <a:latin typeface="微软雅黑" pitchFamily="34" charset="-122"/>
                <a:ea typeface="微软雅黑" pitchFamily="34" charset="-122"/>
              </a:rPr>
              <a:t>例题</a:t>
            </a:r>
            <a:endParaRPr lang="zh-CN" altLang="en-US" sz="3200" dirty="0">
              <a:solidFill>
                <a:schemeClr val="tx2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1187624" y="836712"/>
            <a:ext cx="7776864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ctr"/>
            <a:r>
              <a:rPr lang="zh-CN" altLang="en-US" sz="3200" dirty="0"/>
              <a:t>卖茶杯的人，从货架上拿起茶杯；喝茶水的人，从桌面上端起盛茶水的茶杯，就两人克服茶杯重力做功的下列说法中正确的是（ </a:t>
            </a:r>
            <a:r>
              <a:rPr lang="zh-CN" altLang="en-US" sz="3200" dirty="0" smtClean="0"/>
              <a:t>     ）。</a:t>
            </a:r>
            <a:endParaRPr lang="zh-CN" altLang="en-US" sz="3200" dirty="0"/>
          </a:p>
        </p:txBody>
      </p:sp>
      <p:sp>
        <p:nvSpPr>
          <p:cNvPr id="5" name="矩形 4"/>
          <p:cNvSpPr/>
          <p:nvPr/>
        </p:nvSpPr>
        <p:spPr>
          <a:xfrm>
            <a:off x="1187624" y="2996952"/>
            <a:ext cx="5616624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ctr">
              <a:lnSpc>
                <a:spcPct val="150000"/>
              </a:lnSpc>
            </a:pPr>
            <a:r>
              <a:rPr lang="en-US" altLang="zh-CN" sz="3200" dirty="0"/>
              <a:t>A. </a:t>
            </a:r>
            <a:r>
              <a:rPr lang="zh-CN" altLang="en-US" sz="3200" dirty="0"/>
              <a:t>都是有用功</a:t>
            </a:r>
          </a:p>
          <a:p>
            <a:pPr fontAlgn="ctr">
              <a:lnSpc>
                <a:spcPct val="150000"/>
              </a:lnSpc>
            </a:pPr>
            <a:r>
              <a:rPr lang="en-US" altLang="zh-CN" sz="3200" dirty="0"/>
              <a:t>B. </a:t>
            </a:r>
            <a:r>
              <a:rPr lang="zh-CN" altLang="en-US" sz="3200" dirty="0"/>
              <a:t>都是额外功</a:t>
            </a:r>
          </a:p>
          <a:p>
            <a:pPr fontAlgn="ctr">
              <a:lnSpc>
                <a:spcPct val="150000"/>
              </a:lnSpc>
            </a:pPr>
            <a:r>
              <a:rPr lang="en-US" altLang="zh-CN" sz="3200" dirty="0"/>
              <a:t>C. </a:t>
            </a:r>
            <a:r>
              <a:rPr lang="zh-CN" altLang="en-US" sz="3200" dirty="0"/>
              <a:t>对喝茶的人而言是有用功</a:t>
            </a:r>
          </a:p>
          <a:p>
            <a:pPr fontAlgn="ctr">
              <a:lnSpc>
                <a:spcPct val="150000"/>
              </a:lnSpc>
            </a:pPr>
            <a:r>
              <a:rPr lang="en-US" altLang="zh-CN" sz="3200" dirty="0"/>
              <a:t>D. </a:t>
            </a:r>
            <a:r>
              <a:rPr lang="zh-CN" altLang="en-US" sz="3200" dirty="0"/>
              <a:t>对卖茶杯的人而言是有用功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195736" y="2276872"/>
            <a:ext cx="5040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dirty="0" smtClean="0">
                <a:solidFill>
                  <a:srgbClr val="FF0000"/>
                </a:solidFill>
              </a:rPr>
              <a:t>D</a:t>
            </a:r>
            <a:endParaRPr lang="zh-CN" altLang="en-US" sz="32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836712"/>
            <a:ext cx="1043608" cy="584775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sz="3200" dirty="0" smtClean="0">
                <a:solidFill>
                  <a:schemeClr val="tx2"/>
                </a:solidFill>
                <a:latin typeface="微软雅黑" pitchFamily="34" charset="-122"/>
                <a:ea typeface="微软雅黑" pitchFamily="34" charset="-122"/>
              </a:rPr>
              <a:t>例题</a:t>
            </a:r>
            <a:endParaRPr lang="zh-CN" altLang="en-US" sz="3200" dirty="0">
              <a:solidFill>
                <a:schemeClr val="tx2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1187624" y="836712"/>
            <a:ext cx="7776864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ctr"/>
            <a:r>
              <a:rPr lang="zh-CN" altLang="en-US" sz="3200" dirty="0"/>
              <a:t>小明同学的体重为 </a:t>
            </a:r>
            <a:r>
              <a:rPr lang="en-US" altLang="zh-CN" sz="3200" dirty="0"/>
              <a:t>500 N</a:t>
            </a:r>
            <a:r>
              <a:rPr lang="zh-CN" altLang="en-US" sz="3200" dirty="0"/>
              <a:t>，他用重为 </a:t>
            </a:r>
            <a:r>
              <a:rPr lang="en-US" altLang="zh-CN" sz="3200" dirty="0"/>
              <a:t>10 N </a:t>
            </a:r>
            <a:r>
              <a:rPr lang="zh-CN" altLang="en-US" sz="3200" dirty="0"/>
              <a:t>的水桶提着重 </a:t>
            </a:r>
            <a:r>
              <a:rPr lang="en-US" altLang="zh-CN" sz="3200" dirty="0"/>
              <a:t>100 N </a:t>
            </a:r>
            <a:r>
              <a:rPr lang="zh-CN" altLang="en-US" sz="3200" dirty="0"/>
              <a:t>的水登上 </a:t>
            </a:r>
            <a:r>
              <a:rPr lang="en-US" altLang="zh-CN" sz="3200" dirty="0"/>
              <a:t>5 m </a:t>
            </a:r>
            <a:r>
              <a:rPr lang="zh-CN" altLang="en-US" sz="3200" dirty="0"/>
              <a:t>高的教室使用，在这一过程中，他做的有用功和额外功分别是</a:t>
            </a:r>
            <a:r>
              <a:rPr lang="zh-CN" altLang="en-US" sz="3200" dirty="0" smtClean="0"/>
              <a:t>（      </a:t>
            </a:r>
            <a:r>
              <a:rPr lang="zh-CN" altLang="en-US" sz="3200" dirty="0"/>
              <a:t>）。</a:t>
            </a:r>
          </a:p>
        </p:txBody>
      </p:sp>
      <p:sp>
        <p:nvSpPr>
          <p:cNvPr id="5" name="矩形 4"/>
          <p:cNvSpPr/>
          <p:nvPr/>
        </p:nvSpPr>
        <p:spPr>
          <a:xfrm>
            <a:off x="1187624" y="2996952"/>
            <a:ext cx="5616624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ctr">
              <a:lnSpc>
                <a:spcPct val="150000"/>
              </a:lnSpc>
            </a:pPr>
            <a:r>
              <a:rPr lang="en-US" altLang="zh-CN" sz="3200" dirty="0"/>
              <a:t>A. 500 J 50 J</a:t>
            </a:r>
          </a:p>
          <a:p>
            <a:pPr fontAlgn="ctr">
              <a:lnSpc>
                <a:spcPct val="150000"/>
              </a:lnSpc>
            </a:pPr>
            <a:r>
              <a:rPr lang="en-US" altLang="zh-CN" sz="3200" dirty="0"/>
              <a:t>B. 500 J 2550 J</a:t>
            </a:r>
          </a:p>
          <a:p>
            <a:pPr fontAlgn="ctr">
              <a:lnSpc>
                <a:spcPct val="150000"/>
              </a:lnSpc>
            </a:pPr>
            <a:r>
              <a:rPr lang="en-US" altLang="zh-CN" sz="3200" dirty="0"/>
              <a:t>C. 550 J 2500 J</a:t>
            </a:r>
          </a:p>
          <a:p>
            <a:pPr fontAlgn="ctr">
              <a:lnSpc>
                <a:spcPct val="150000"/>
              </a:lnSpc>
            </a:pPr>
            <a:r>
              <a:rPr lang="en-US" altLang="zh-CN" sz="3200" dirty="0"/>
              <a:t>D. 3000 J 50 J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211960" y="2348880"/>
            <a:ext cx="5040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dirty="0" smtClean="0">
                <a:solidFill>
                  <a:srgbClr val="FF0000"/>
                </a:solidFill>
              </a:rPr>
              <a:t>B</a:t>
            </a:r>
            <a:endParaRPr lang="zh-CN" altLang="en-US" sz="32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836712"/>
            <a:ext cx="1043608" cy="584775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sz="3200" dirty="0" smtClean="0">
                <a:solidFill>
                  <a:schemeClr val="tx2"/>
                </a:solidFill>
                <a:latin typeface="微软雅黑" pitchFamily="34" charset="-122"/>
                <a:ea typeface="微软雅黑" pitchFamily="34" charset="-122"/>
              </a:rPr>
              <a:t>例题</a:t>
            </a:r>
            <a:endParaRPr lang="zh-CN" altLang="en-US" sz="3200" dirty="0">
              <a:solidFill>
                <a:schemeClr val="tx2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1187624" y="836712"/>
            <a:ext cx="777686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ctr"/>
            <a:r>
              <a:rPr lang="zh-CN" altLang="en-US" sz="3200" dirty="0"/>
              <a:t>利用如图所示的滑轮，在粗糙水平面上匀速拉动物体，下列叙述正确的是（ </a:t>
            </a:r>
            <a:r>
              <a:rPr lang="zh-CN" altLang="en-US" sz="3200" dirty="0" smtClean="0"/>
              <a:t>    ）。</a:t>
            </a:r>
            <a:endParaRPr lang="zh-CN" altLang="en-US" sz="3200" dirty="0"/>
          </a:p>
        </p:txBody>
      </p:sp>
      <p:sp>
        <p:nvSpPr>
          <p:cNvPr id="5" name="矩形 4"/>
          <p:cNvSpPr/>
          <p:nvPr/>
        </p:nvSpPr>
        <p:spPr>
          <a:xfrm>
            <a:off x="827584" y="3501008"/>
            <a:ext cx="7848872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ctr">
              <a:lnSpc>
                <a:spcPct val="150000"/>
              </a:lnSpc>
            </a:pPr>
            <a:r>
              <a:rPr lang="en-US" altLang="zh-CN" sz="3200" dirty="0"/>
              <a:t>A. </a:t>
            </a:r>
            <a:r>
              <a:rPr lang="zh-CN" altLang="en-US" sz="3200" dirty="0"/>
              <a:t>克服物体重力做的功是有用功</a:t>
            </a:r>
          </a:p>
          <a:p>
            <a:pPr fontAlgn="ctr">
              <a:lnSpc>
                <a:spcPct val="150000"/>
              </a:lnSpc>
            </a:pPr>
            <a:r>
              <a:rPr lang="en-US" altLang="zh-CN" sz="3200" dirty="0"/>
              <a:t>B. </a:t>
            </a:r>
            <a:r>
              <a:rPr lang="zh-CN" altLang="en-US" sz="3200" dirty="0"/>
              <a:t>克服物体受地面摩擦力做的功是有用功</a:t>
            </a:r>
          </a:p>
          <a:p>
            <a:pPr fontAlgn="ctr">
              <a:lnSpc>
                <a:spcPct val="150000"/>
              </a:lnSpc>
            </a:pPr>
            <a:r>
              <a:rPr lang="en-US" altLang="zh-CN" sz="3200" dirty="0"/>
              <a:t>C. </a:t>
            </a:r>
            <a:r>
              <a:rPr lang="zh-CN" altLang="en-US" sz="3200" dirty="0"/>
              <a:t>绳子自由端的拉力 </a:t>
            </a:r>
            <a:r>
              <a:rPr lang="en-US" altLang="zh-CN" sz="3200" dirty="0"/>
              <a:t>F </a:t>
            </a:r>
            <a:r>
              <a:rPr lang="zh-CN" altLang="en-US" sz="3200" dirty="0"/>
              <a:t>做的功是有用功</a:t>
            </a:r>
          </a:p>
          <a:p>
            <a:pPr fontAlgn="ctr">
              <a:lnSpc>
                <a:spcPct val="150000"/>
              </a:lnSpc>
            </a:pPr>
            <a:r>
              <a:rPr lang="en-US" altLang="zh-CN" sz="3200" dirty="0"/>
              <a:t>D. </a:t>
            </a:r>
            <a:r>
              <a:rPr lang="zh-CN" altLang="en-US" sz="3200" dirty="0"/>
              <a:t>克服物体受地面摩擦力做的功是额外功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80312" y="1340768"/>
            <a:ext cx="5760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dirty="0" smtClean="0">
                <a:solidFill>
                  <a:srgbClr val="FF0000"/>
                </a:solidFill>
              </a:rPr>
              <a:t>B</a:t>
            </a:r>
            <a:endParaRPr lang="zh-CN" altLang="en-US" sz="3200" dirty="0">
              <a:solidFill>
                <a:srgbClr val="FF0000"/>
              </a:solidFill>
            </a:endParaRPr>
          </a:p>
        </p:txBody>
      </p:sp>
      <p:pic>
        <p:nvPicPr>
          <p:cNvPr id="3481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63688" y="1916832"/>
            <a:ext cx="5657850" cy="1628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836712"/>
            <a:ext cx="1043608" cy="584775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sz="3200" dirty="0" smtClean="0">
                <a:solidFill>
                  <a:schemeClr val="tx2"/>
                </a:solidFill>
                <a:latin typeface="微软雅黑" pitchFamily="34" charset="-122"/>
                <a:ea typeface="微软雅黑" pitchFamily="34" charset="-122"/>
              </a:rPr>
              <a:t>例题</a:t>
            </a:r>
            <a:endParaRPr lang="zh-CN" altLang="en-US" sz="3200" dirty="0">
              <a:solidFill>
                <a:schemeClr val="tx2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1187624" y="836712"/>
            <a:ext cx="777686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ctr"/>
            <a:r>
              <a:rPr lang="zh-CN" altLang="en-US" sz="3200" dirty="0"/>
              <a:t>某人用如图所示装置将重为 </a:t>
            </a:r>
            <a:r>
              <a:rPr lang="en-US" altLang="zh-CN" sz="3200" dirty="0"/>
              <a:t>12 N </a:t>
            </a:r>
            <a:r>
              <a:rPr lang="zh-CN" altLang="en-US" sz="3200" dirty="0"/>
              <a:t>的物体匀速提高 </a:t>
            </a:r>
            <a:r>
              <a:rPr lang="en-US" altLang="zh-CN" sz="3200" dirty="0"/>
              <a:t>0.1 m</a:t>
            </a:r>
            <a:r>
              <a:rPr lang="zh-CN" altLang="en-US" sz="3200" dirty="0"/>
              <a:t>，拉</a:t>
            </a:r>
            <a:r>
              <a:rPr lang="zh-CN" altLang="en-US" sz="3200" dirty="0" smtClean="0"/>
              <a:t>力</a:t>
            </a:r>
            <a:r>
              <a:rPr lang="en-US" altLang="zh-CN" sz="3200" dirty="0" smtClean="0"/>
              <a:t>F</a:t>
            </a:r>
            <a:r>
              <a:rPr lang="zh-CN" altLang="en-US" sz="3200" dirty="0" smtClean="0"/>
              <a:t>＝</a:t>
            </a:r>
            <a:r>
              <a:rPr lang="en-US" altLang="zh-CN" sz="3200" dirty="0" smtClean="0"/>
              <a:t>6N</a:t>
            </a:r>
            <a:r>
              <a:rPr lang="zh-CN" altLang="en-US" sz="3200" dirty="0" smtClean="0"/>
              <a:t> </a:t>
            </a:r>
            <a:r>
              <a:rPr lang="zh-CN" altLang="en-US" sz="3200" i="1" dirty="0"/>
              <a:t>﻿﻿﻿﻿﻿﻿﻿﻿</a:t>
            </a:r>
            <a:r>
              <a:rPr lang="zh-CN" altLang="en-US" sz="3200" dirty="0"/>
              <a:t> ，则此人做的有用功为 </a:t>
            </a:r>
            <a:r>
              <a:rPr lang="en-US" altLang="zh-CN" sz="3200" dirty="0"/>
              <a:t>____ J</a:t>
            </a:r>
            <a:r>
              <a:rPr lang="zh-CN" altLang="en-US" sz="3200" dirty="0"/>
              <a:t>，额外功为 </a:t>
            </a:r>
            <a:r>
              <a:rPr lang="en-US" altLang="zh-CN" sz="3200" dirty="0"/>
              <a:t>____ J</a:t>
            </a:r>
            <a:r>
              <a:rPr lang="zh-CN" altLang="en-US" sz="3200" dirty="0"/>
              <a:t>。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555776" y="1844824"/>
            <a:ext cx="7920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dirty="0" smtClean="0">
                <a:solidFill>
                  <a:srgbClr val="FF0000"/>
                </a:solidFill>
              </a:rPr>
              <a:t>1.2</a:t>
            </a:r>
            <a:endParaRPr lang="zh-CN" altLang="en-US" sz="3200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796136" y="1772816"/>
            <a:ext cx="7920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dirty="0" smtClean="0">
                <a:solidFill>
                  <a:srgbClr val="FF0000"/>
                </a:solidFill>
              </a:rPr>
              <a:t>0.6</a:t>
            </a:r>
            <a:endParaRPr lang="zh-CN" altLang="en-US" sz="3200" dirty="0">
              <a:solidFill>
                <a:srgbClr val="FF0000"/>
              </a:solidFill>
            </a:endParaRPr>
          </a:p>
        </p:txBody>
      </p:sp>
      <p:pic>
        <p:nvPicPr>
          <p:cNvPr id="3584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07904" y="2390775"/>
            <a:ext cx="1857375" cy="446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5373216"/>
            <a:ext cx="1043608" cy="584775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sz="3200" dirty="0" smtClean="0">
                <a:solidFill>
                  <a:schemeClr val="tx2"/>
                </a:solidFill>
                <a:latin typeface="微软雅黑" pitchFamily="34" charset="-122"/>
                <a:ea typeface="微软雅黑" pitchFamily="34" charset="-122"/>
              </a:rPr>
              <a:t>注意</a:t>
            </a:r>
            <a:endParaRPr lang="zh-CN" altLang="en-US" sz="3200" dirty="0">
              <a:solidFill>
                <a:schemeClr val="tx2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755576" y="692696"/>
            <a:ext cx="784887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ctr"/>
            <a:r>
              <a:rPr lang="zh-CN" altLang="en-US" sz="32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﻿</a:t>
            </a:r>
            <a:r>
              <a:rPr lang="zh-CN" altLang="en-US" sz="3200" dirty="0"/>
              <a:t>在保证所做有用功一定的情况下，人们总是希望额外功越少越好。即额外功在总功中所占的比例越少越好。</a:t>
            </a:r>
            <a:endParaRPr lang="zh-CN" altLang="en-US" sz="32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1403648" y="5373216"/>
            <a:ext cx="727280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ctr"/>
            <a:r>
              <a:rPr lang="zh-CN" altLang="en-US" sz="3200" dirty="0"/>
              <a:t>机械效率通常用百分数表示，没有单位。</a:t>
            </a:r>
            <a:endParaRPr lang="zh-CN" altLang="en-US" sz="3200" baseline="-250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827584" y="2420888"/>
            <a:ext cx="7344816" cy="58477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sz="3200" dirty="0"/>
              <a:t>有用功与总功的比值叫</a:t>
            </a:r>
            <a:r>
              <a:rPr lang="zh-CN" altLang="en-US" sz="3200" b="1" dirty="0">
                <a:solidFill>
                  <a:srgbClr val="FF0000"/>
                </a:solidFill>
              </a:rPr>
              <a:t>机械效率</a:t>
            </a:r>
            <a:r>
              <a:rPr lang="zh-CN" altLang="en-US" sz="3200" dirty="0"/>
              <a:t>。</a:t>
            </a:r>
            <a:endParaRPr lang="zh-CN" altLang="en-US" sz="3200" dirty="0">
              <a:solidFill>
                <a:schemeClr val="tx2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323528" y="3717032"/>
            <a:ext cx="165618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ctr"/>
            <a:r>
              <a:rPr lang="zh-CN" altLang="en-US" sz="3200" dirty="0"/>
              <a:t>表达式：</a:t>
            </a:r>
            <a:endParaRPr lang="zh-CN" altLang="en-US" sz="32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pic>
        <p:nvPicPr>
          <p:cNvPr id="3686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63688" y="3429000"/>
            <a:ext cx="6999287" cy="1114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68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68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3" grpId="0"/>
      <p:bldP spid="14" grpId="0" animBg="1"/>
      <p:bldP spid="9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5373216"/>
            <a:ext cx="1043608" cy="584775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sz="3200" dirty="0" smtClean="0">
                <a:solidFill>
                  <a:schemeClr val="tx2"/>
                </a:solidFill>
                <a:latin typeface="微软雅黑" pitchFamily="34" charset="-122"/>
                <a:ea typeface="微软雅黑" pitchFamily="34" charset="-122"/>
              </a:rPr>
              <a:t>注意</a:t>
            </a:r>
            <a:endParaRPr lang="zh-CN" altLang="en-US" sz="3200" dirty="0">
              <a:solidFill>
                <a:schemeClr val="tx2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1295128" y="1988840"/>
            <a:ext cx="464502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ctr"/>
            <a:r>
              <a:rPr lang="zh-CN" altLang="en-US" sz="32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﻿</a:t>
            </a:r>
            <a:r>
              <a:rPr lang="zh-CN" altLang="en-US" sz="3200" dirty="0"/>
              <a:t>机械效率可能等于 </a:t>
            </a:r>
            <a:r>
              <a:rPr lang="en-US" altLang="zh-CN" sz="3200" dirty="0"/>
              <a:t>1 </a:t>
            </a:r>
            <a:r>
              <a:rPr lang="zh-CN" altLang="en-US" sz="3200" dirty="0"/>
              <a:t>吗？</a:t>
            </a:r>
            <a:endParaRPr lang="zh-CN" altLang="en-US" sz="32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1403648" y="5373216"/>
            <a:ext cx="727280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ctr"/>
            <a:r>
              <a:rPr lang="zh-CN" altLang="en-US" sz="3200" dirty="0"/>
              <a:t>理想状态，忽略重力和摩擦，才有可能使机械效率等于 </a:t>
            </a:r>
            <a:r>
              <a:rPr lang="en-US" altLang="zh-CN" sz="3200" dirty="0"/>
              <a:t>1</a:t>
            </a:r>
            <a:r>
              <a:rPr lang="zh-CN" altLang="en-US" sz="3200" dirty="0"/>
              <a:t>。</a:t>
            </a:r>
            <a:endParaRPr lang="zh-CN" altLang="en-US" sz="3200" baseline="-250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55576" y="692696"/>
            <a:ext cx="7344816" cy="58477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sz="3200" dirty="0"/>
              <a:t>有用功与总功的比值叫</a:t>
            </a:r>
            <a:r>
              <a:rPr lang="zh-CN" altLang="en-US" sz="3200" b="1" dirty="0">
                <a:solidFill>
                  <a:srgbClr val="FF0000"/>
                </a:solidFill>
              </a:rPr>
              <a:t>机械效率</a:t>
            </a:r>
            <a:r>
              <a:rPr lang="zh-CN" altLang="en-US" sz="3200" dirty="0"/>
              <a:t>。</a:t>
            </a:r>
            <a:endParaRPr lang="zh-CN" altLang="en-US" sz="3200" dirty="0">
              <a:solidFill>
                <a:schemeClr val="tx2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1403648" y="2996952"/>
            <a:ext cx="727280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ctr"/>
            <a:r>
              <a:rPr lang="zh-CN" altLang="en-US" sz="3200" b="1" dirty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使用任何机械都不可避免地要做额外功，有用功总是小于总功，所以机械效率总是小于 </a:t>
            </a:r>
            <a:r>
              <a:rPr lang="en-US" altLang="zh-CN" sz="3200" b="1" dirty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1 </a:t>
            </a:r>
            <a:r>
              <a:rPr lang="zh-CN" altLang="en-US" sz="3200" b="1" dirty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的。</a:t>
            </a:r>
            <a:endParaRPr lang="zh-CN" altLang="en-US" sz="32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0" y="1988840"/>
            <a:ext cx="1043608" cy="584775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sz="3200" dirty="0" smtClean="0">
                <a:solidFill>
                  <a:schemeClr val="tx2"/>
                </a:solidFill>
                <a:latin typeface="微软雅黑" pitchFamily="34" charset="-122"/>
                <a:ea typeface="微软雅黑" pitchFamily="34" charset="-122"/>
              </a:rPr>
              <a:t>思考</a:t>
            </a:r>
            <a:endParaRPr lang="zh-CN" altLang="en-US" sz="3200" dirty="0">
              <a:solidFill>
                <a:schemeClr val="tx2"/>
              </a:solidFill>
              <a:latin typeface="微软雅黑" pitchFamily="34" charset="-122"/>
              <a:ea typeface="微软雅黑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3" grpId="0"/>
      <p:bldP spid="9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/>
        </p:nvSpPr>
        <p:spPr>
          <a:xfrm>
            <a:off x="539552" y="548680"/>
            <a:ext cx="568863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4000" b="1" dirty="0">
                <a:latin typeface="微软雅黑" pitchFamily="34" charset="-122"/>
                <a:ea typeface="微软雅黑" pitchFamily="34" charset="-122"/>
              </a:rPr>
              <a:t>一些机械的机械效率</a:t>
            </a:r>
          </a:p>
        </p:txBody>
      </p:sp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/>
          </a:p>
        </p:txBody>
      </p:sp>
      <p:sp>
        <p:nvSpPr>
          <p:cNvPr id="2051" name="Rectangle 3"/>
          <p:cNvSpPr>
            <a:spLocks noChangeArrowheads="1"/>
          </p:cNvSpPr>
          <p:nvPr/>
        </p:nvSpPr>
        <p:spPr bwMode="auto">
          <a:xfrm>
            <a:off x="0" y="10477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zh-CN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  <a:cs typeface="宋体" pitchFamily="2" charset="-122"/>
            </a:endParaRPr>
          </a:p>
        </p:txBody>
      </p:sp>
      <p:sp>
        <p:nvSpPr>
          <p:cNvPr id="2053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/>
          </a:p>
        </p:txBody>
      </p:sp>
      <p:sp>
        <p:nvSpPr>
          <p:cNvPr id="2054" name="Rectangle 6"/>
          <p:cNvSpPr>
            <a:spLocks noChangeArrowheads="1"/>
          </p:cNvSpPr>
          <p:nvPr/>
        </p:nvSpPr>
        <p:spPr bwMode="auto">
          <a:xfrm>
            <a:off x="0" y="10477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zh-CN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  <a:cs typeface="宋体" pitchFamily="2" charset="-122"/>
            </a:endParaRPr>
          </a:p>
        </p:txBody>
      </p:sp>
      <p:pic>
        <p:nvPicPr>
          <p:cNvPr id="37891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340768"/>
            <a:ext cx="9144000" cy="522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836712"/>
            <a:ext cx="1043608" cy="584775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sz="3200" dirty="0" smtClean="0">
                <a:solidFill>
                  <a:schemeClr val="tx2"/>
                </a:solidFill>
                <a:latin typeface="微软雅黑" pitchFamily="34" charset="-122"/>
                <a:ea typeface="微软雅黑" pitchFamily="34" charset="-122"/>
              </a:rPr>
              <a:t>思考</a:t>
            </a:r>
            <a:endParaRPr lang="zh-CN" altLang="en-US" sz="3200" dirty="0">
              <a:solidFill>
                <a:schemeClr val="tx2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1403648" y="836712"/>
            <a:ext cx="583264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dirty="0" smtClean="0"/>
              <a:t>﻿</a:t>
            </a:r>
            <a:r>
              <a:rPr lang="zh-CN" altLang="en-US" sz="3200" dirty="0"/>
              <a:t>你知道生活中的“</a:t>
            </a:r>
            <a:r>
              <a:rPr lang="zh-CN" altLang="en-US" sz="3200" b="1" dirty="0"/>
              <a:t>率</a:t>
            </a:r>
            <a:r>
              <a:rPr lang="zh-CN" altLang="en-US" sz="3200" dirty="0"/>
              <a:t>”一词吗？</a:t>
            </a:r>
            <a:endParaRPr lang="zh-CN" altLang="en-US" sz="32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1187624" y="4221088"/>
            <a:ext cx="216024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ctr"/>
            <a:r>
              <a:rPr lang="zh-CN" altLang="en-US" sz="3200" dirty="0" smtClean="0"/>
              <a:t>﻿</a:t>
            </a:r>
            <a:r>
              <a:rPr lang="zh-CN" altLang="en-US" sz="3200" dirty="0"/>
              <a:t>工作效率</a:t>
            </a:r>
          </a:p>
        </p:txBody>
      </p:sp>
      <p:sp>
        <p:nvSpPr>
          <p:cNvPr id="8" name="矩形 7"/>
          <p:cNvSpPr/>
          <p:nvPr/>
        </p:nvSpPr>
        <p:spPr>
          <a:xfrm>
            <a:off x="1187624" y="3501008"/>
            <a:ext cx="252028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ctr"/>
            <a:r>
              <a:rPr lang="zh-CN" altLang="en-US" sz="3200" dirty="0"/>
              <a:t>油烟净化率</a:t>
            </a:r>
          </a:p>
        </p:txBody>
      </p:sp>
      <p:sp>
        <p:nvSpPr>
          <p:cNvPr id="9" name="矩形 8"/>
          <p:cNvSpPr/>
          <p:nvPr/>
        </p:nvSpPr>
        <p:spPr>
          <a:xfrm>
            <a:off x="1187624" y="2780928"/>
            <a:ext cx="295232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ctr"/>
            <a:r>
              <a:rPr lang="zh-CN" altLang="en-US" sz="3200" dirty="0" smtClean="0"/>
              <a:t>﻿</a:t>
            </a:r>
            <a:r>
              <a:rPr lang="zh-CN" altLang="en-US" sz="3200" dirty="0"/>
              <a:t>树的成活率</a:t>
            </a:r>
          </a:p>
        </p:txBody>
      </p:sp>
      <p:sp>
        <p:nvSpPr>
          <p:cNvPr id="10" name="矩形 9"/>
          <p:cNvSpPr/>
          <p:nvPr/>
        </p:nvSpPr>
        <p:spPr>
          <a:xfrm>
            <a:off x="1187624" y="2132856"/>
            <a:ext cx="266429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ctr"/>
            <a:r>
              <a:rPr lang="zh-CN" altLang="en-US" sz="3200" dirty="0" smtClean="0"/>
              <a:t>﻿</a:t>
            </a:r>
            <a:r>
              <a:rPr lang="zh-CN" altLang="en-US" sz="3200" dirty="0"/>
              <a:t>种子的发芽率</a:t>
            </a:r>
          </a:p>
        </p:txBody>
      </p:sp>
      <p:sp>
        <p:nvSpPr>
          <p:cNvPr id="12" name="矩形 11"/>
          <p:cNvSpPr/>
          <p:nvPr/>
        </p:nvSpPr>
        <p:spPr>
          <a:xfrm>
            <a:off x="1115616" y="5877272"/>
            <a:ext cx="496855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ctr"/>
            <a:r>
              <a:rPr lang="zh-CN" altLang="en-US" sz="3200" dirty="0" smtClean="0">
                <a:solidFill>
                  <a:srgbClr val="FF0000"/>
                </a:solidFill>
              </a:rPr>
              <a:t>﻿</a:t>
            </a:r>
            <a:r>
              <a:rPr lang="zh-CN" altLang="en-US" sz="3200" b="1" dirty="0">
                <a:solidFill>
                  <a:srgbClr val="FF0000"/>
                </a:solidFill>
              </a:rPr>
              <a:t>表示事物某一方面的优劣。</a:t>
            </a:r>
            <a:endParaRPr lang="zh-CN" altLang="en-US" sz="3200" dirty="0">
              <a:solidFill>
                <a:srgbClr val="FF0000"/>
              </a:solidFill>
            </a:endParaRPr>
          </a:p>
        </p:txBody>
      </p:sp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67944" y="2204864"/>
            <a:ext cx="2152650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72200" y="2204864"/>
            <a:ext cx="2209800" cy="1457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6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95936" y="4005064"/>
            <a:ext cx="2171700" cy="1457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7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372200" y="4005064"/>
            <a:ext cx="2200275" cy="1466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8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187624" y="4797152"/>
            <a:ext cx="2333625" cy="1085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35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35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  <p:bldP spid="12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836712"/>
            <a:ext cx="1043608" cy="584775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sz="3200" dirty="0">
                <a:solidFill>
                  <a:schemeClr val="tx2"/>
                </a:solidFill>
                <a:latin typeface="微软雅黑" pitchFamily="34" charset="-122"/>
                <a:ea typeface="微软雅黑" pitchFamily="34" charset="-122"/>
              </a:rPr>
              <a:t>思考</a:t>
            </a:r>
          </a:p>
        </p:txBody>
      </p:sp>
      <p:sp>
        <p:nvSpPr>
          <p:cNvPr id="3" name="矩形 2"/>
          <p:cNvSpPr/>
          <p:nvPr/>
        </p:nvSpPr>
        <p:spPr>
          <a:xfrm>
            <a:off x="1403648" y="836712"/>
            <a:ext cx="734481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dirty="0" smtClean="0"/>
              <a:t>﻿</a:t>
            </a:r>
            <a:r>
              <a:rPr lang="zh-CN" altLang="en-US" sz="3200" dirty="0"/>
              <a:t>起重机的机械效率</a:t>
            </a:r>
            <a:r>
              <a:rPr lang="zh-CN" altLang="en-US" sz="3200" dirty="0" smtClean="0"/>
              <a:t>是</a:t>
            </a:r>
            <a:r>
              <a:rPr lang="en-US" altLang="zh-CN" sz="3200" dirty="0" smtClean="0"/>
              <a:t>50%</a:t>
            </a:r>
            <a:r>
              <a:rPr lang="zh-CN" altLang="en-US" sz="3200" dirty="0" smtClean="0"/>
              <a:t> </a:t>
            </a:r>
            <a:r>
              <a:rPr lang="zh-CN" altLang="en-US" sz="3200" i="1" dirty="0"/>
              <a:t>﻿﻿﻿﻿﻿﻿</a:t>
            </a:r>
            <a:r>
              <a:rPr lang="zh-CN" altLang="en-US" sz="3200" dirty="0"/>
              <a:t> ，它表示什么意义？</a:t>
            </a:r>
            <a:endParaRPr lang="zh-CN" altLang="en-US" sz="32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1331640" y="2348880"/>
            <a:ext cx="4032448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﻿</a:t>
            </a:r>
            <a:r>
              <a:rPr lang="zh-CN" altLang="en-US" sz="3200" b="1" dirty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使用起重机提升重物时所做的有用功跟总功的比值</a:t>
            </a:r>
            <a:r>
              <a:rPr lang="zh-CN" altLang="en-US" sz="3200" b="1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是</a:t>
            </a:r>
            <a:r>
              <a:rPr lang="en-US" altLang="zh-CN" sz="3200" dirty="0" smtClean="0"/>
              <a:t>50%</a:t>
            </a:r>
            <a:r>
              <a:rPr lang="zh-CN" altLang="en-US" sz="3200" b="1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 </a:t>
            </a:r>
            <a:r>
              <a:rPr lang="zh-CN" altLang="en-US" sz="3200" b="1" i="1" dirty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﻿﻿﻿﻿</a:t>
            </a:r>
            <a:r>
              <a:rPr lang="zh-CN" altLang="en-US" sz="3200" b="1" dirty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 ，也可以说有用功在总功中占的比例</a:t>
            </a:r>
            <a:r>
              <a:rPr lang="zh-CN" altLang="en-US" sz="3200" b="1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是</a:t>
            </a:r>
            <a:r>
              <a:rPr lang="en-US" altLang="zh-CN" sz="3200" dirty="0" smtClean="0"/>
              <a:t>50%</a:t>
            </a:r>
            <a:r>
              <a:rPr lang="zh-CN" altLang="en-US" sz="3200" b="1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 </a:t>
            </a:r>
            <a:r>
              <a:rPr lang="zh-CN" altLang="en-US" sz="3200" b="1" i="1" dirty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﻿﻿﻿﻿</a:t>
            </a:r>
            <a:r>
              <a:rPr lang="zh-CN" altLang="en-US" sz="3200" b="1" dirty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 ，另外</a:t>
            </a:r>
            <a:r>
              <a:rPr lang="zh-CN" altLang="en-US" sz="3200" b="1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的</a:t>
            </a:r>
            <a:r>
              <a:rPr lang="en-US" altLang="zh-CN" sz="3200" dirty="0" smtClean="0"/>
              <a:t>50%</a:t>
            </a:r>
            <a:r>
              <a:rPr lang="zh-CN" altLang="en-US" sz="3200" b="1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 </a:t>
            </a:r>
            <a:r>
              <a:rPr lang="zh-CN" altLang="en-US" sz="3200" b="1" i="1" dirty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﻿﻿﻿﻿</a:t>
            </a:r>
            <a:r>
              <a:rPr lang="zh-CN" altLang="en-US" sz="3200" b="1" dirty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 是额外功。</a:t>
            </a:r>
            <a:endParaRPr lang="zh-CN" altLang="en-US" sz="32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pic>
        <p:nvPicPr>
          <p:cNvPr id="3891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80112" y="2708920"/>
            <a:ext cx="3143250" cy="2095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矩形 11"/>
          <p:cNvSpPr/>
          <p:nvPr/>
        </p:nvSpPr>
        <p:spPr>
          <a:xfrm>
            <a:off x="1619672" y="692696"/>
            <a:ext cx="547260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ctr"/>
            <a:r>
              <a:rPr lang="zh-CN" altLang="en-US" sz="32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﻿</a:t>
            </a:r>
            <a:r>
              <a:rPr lang="zh-CN" altLang="en-US" sz="3200" dirty="0" smtClean="0"/>
              <a:t>克服物体重力做功为</a:t>
            </a:r>
            <a:r>
              <a:rPr lang="zh-CN" altLang="en-US" sz="3200" b="1" dirty="0" smtClean="0">
                <a:solidFill>
                  <a:srgbClr val="FF0000"/>
                </a:solidFill>
              </a:rPr>
              <a:t>有用功</a:t>
            </a:r>
            <a:r>
              <a:rPr lang="zh-CN" altLang="en-US" sz="3200" dirty="0" smtClean="0"/>
              <a:t>。</a:t>
            </a:r>
            <a:endParaRPr lang="zh-CN" altLang="en-US" sz="32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3419872" y="4725144"/>
            <a:ext cx="446449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ctr"/>
            <a:r>
              <a:rPr lang="zh-CN" altLang="en-US" sz="3200" dirty="0" smtClean="0"/>
              <a:t>克服绳和轮、轮和轴间摩擦所做功为</a:t>
            </a:r>
            <a:r>
              <a:rPr lang="zh-CN" altLang="en-US" sz="3200" b="1" dirty="0" smtClean="0">
                <a:solidFill>
                  <a:srgbClr val="FF0000"/>
                </a:solidFill>
              </a:rPr>
              <a:t>额外功</a:t>
            </a:r>
            <a:r>
              <a:rPr lang="zh-CN" altLang="en-US" sz="3200" dirty="0" smtClean="0"/>
              <a:t>。</a:t>
            </a:r>
            <a:endParaRPr lang="zh-CN" altLang="en-US" sz="3200" baseline="-250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1691680" y="1556792"/>
            <a:ext cx="489654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ctr"/>
            <a:r>
              <a:rPr lang="zh-CN" altLang="en-US" sz="3200" dirty="0" smtClean="0"/>
              <a:t>克服滑轮重力做功为</a:t>
            </a:r>
            <a:r>
              <a:rPr lang="zh-CN" altLang="en-US" sz="3200" b="1" dirty="0" smtClean="0">
                <a:solidFill>
                  <a:srgbClr val="FF0000"/>
                </a:solidFill>
              </a:rPr>
              <a:t>额外功</a:t>
            </a:r>
            <a:r>
              <a:rPr lang="zh-CN" altLang="en-US" sz="3200" dirty="0" smtClean="0"/>
              <a:t>（不考虑摩擦力）。</a:t>
            </a:r>
            <a:endParaRPr lang="zh-CN" altLang="en-US" sz="32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3419872" y="5949280"/>
            <a:ext cx="331236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ctr"/>
            <a:r>
              <a:rPr lang="zh-CN" altLang="en-US" sz="32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﻿</a:t>
            </a:r>
            <a:r>
              <a:rPr lang="en-US" altLang="zh-CN" sz="3200" dirty="0" smtClean="0"/>
              <a:t> F </a:t>
            </a:r>
            <a:r>
              <a:rPr lang="zh-CN" altLang="en-US" sz="3200" dirty="0" smtClean="0"/>
              <a:t>做的功为</a:t>
            </a:r>
            <a:r>
              <a:rPr lang="zh-CN" altLang="en-US" sz="3200" b="1" dirty="0" smtClean="0">
                <a:solidFill>
                  <a:srgbClr val="FF0000"/>
                </a:solidFill>
              </a:rPr>
              <a:t>总功</a:t>
            </a:r>
            <a:r>
              <a:rPr lang="zh-CN" altLang="en-US" sz="3200" dirty="0" smtClean="0"/>
              <a:t>。</a:t>
            </a:r>
            <a:endParaRPr lang="zh-CN" altLang="en-US" sz="32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3419872" y="3501008"/>
            <a:ext cx="381642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ctr"/>
            <a:r>
              <a:rPr lang="zh-CN" altLang="en-US" sz="32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﻿</a:t>
            </a:r>
            <a:r>
              <a:rPr lang="zh-CN" altLang="en-US" sz="3200" dirty="0" smtClean="0"/>
              <a:t>克服物体所受摩擦力所做功为</a:t>
            </a:r>
            <a:r>
              <a:rPr lang="zh-CN" altLang="en-US" sz="3200" b="1" dirty="0" smtClean="0">
                <a:solidFill>
                  <a:srgbClr val="FF0000"/>
                </a:solidFill>
              </a:rPr>
              <a:t>有用功</a:t>
            </a:r>
            <a:r>
              <a:rPr lang="zh-CN" altLang="en-US" sz="3200" dirty="0" smtClean="0">
                <a:solidFill>
                  <a:srgbClr val="FF0000"/>
                </a:solidFill>
              </a:rPr>
              <a:t>。</a:t>
            </a:r>
            <a:endParaRPr lang="zh-CN" altLang="en-US" sz="32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1619672" y="2780928"/>
            <a:ext cx="345638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ctr"/>
            <a:r>
              <a:rPr lang="zh-CN" altLang="en-US" sz="32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﻿</a:t>
            </a:r>
            <a:r>
              <a:rPr lang="en-US" altLang="zh-CN" sz="3200" dirty="0" smtClean="0"/>
              <a:t> F </a:t>
            </a:r>
            <a:r>
              <a:rPr lang="zh-CN" altLang="en-US" sz="3200" dirty="0" smtClean="0"/>
              <a:t>做的功为</a:t>
            </a:r>
            <a:r>
              <a:rPr lang="zh-CN" altLang="en-US" sz="3200" b="1" dirty="0" smtClean="0">
                <a:solidFill>
                  <a:srgbClr val="FF0000"/>
                </a:solidFill>
              </a:rPr>
              <a:t>总功</a:t>
            </a:r>
            <a:r>
              <a:rPr lang="zh-CN" altLang="en-US" sz="3200" dirty="0" smtClean="0"/>
              <a:t>。</a:t>
            </a:r>
            <a:endParaRPr lang="zh-CN" altLang="en-US" sz="32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16" name="矩形 15"/>
          <p:cNvSpPr/>
          <p:nvPr/>
        </p:nvSpPr>
        <p:spPr>
          <a:xfrm>
            <a:off x="6804248" y="620688"/>
            <a:ext cx="208823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ctr"/>
            <a:r>
              <a:rPr lang="zh-CN" altLang="en-US" sz="32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﻿</a:t>
            </a:r>
            <a:r>
              <a:rPr lang="en-US" altLang="zh-CN" sz="3200" dirty="0" smtClean="0"/>
              <a:t> </a:t>
            </a:r>
            <a:r>
              <a:rPr lang="en-US" altLang="zh-CN" sz="32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W</a:t>
            </a:r>
            <a:r>
              <a:rPr lang="zh-CN" altLang="en-US" sz="3200" baseline="-250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有</a:t>
            </a:r>
            <a:r>
              <a:rPr lang="en-US" altLang="zh-CN" sz="32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=G</a:t>
            </a:r>
            <a:r>
              <a:rPr lang="zh-CN" altLang="en-US" sz="3200" baseline="-250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物</a:t>
            </a:r>
            <a:r>
              <a:rPr lang="en-US" altLang="zh-CN" sz="32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h</a:t>
            </a:r>
            <a:endParaRPr lang="zh-CN" altLang="en-US" sz="32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17" name="矩形 16"/>
          <p:cNvSpPr/>
          <p:nvPr/>
        </p:nvSpPr>
        <p:spPr>
          <a:xfrm>
            <a:off x="7343800" y="3789040"/>
            <a:ext cx="18002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ctr"/>
            <a:r>
              <a:rPr lang="zh-CN" altLang="en-US" sz="32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﻿</a:t>
            </a:r>
            <a:r>
              <a:rPr lang="en-US" altLang="zh-CN" sz="3200" dirty="0" smtClean="0"/>
              <a:t> </a:t>
            </a:r>
            <a:r>
              <a:rPr lang="en-US" altLang="zh-CN" sz="32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W</a:t>
            </a:r>
            <a:r>
              <a:rPr lang="zh-CN" altLang="en-US" sz="3200" baseline="-250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有</a:t>
            </a:r>
            <a:r>
              <a:rPr lang="en-US" altLang="zh-CN" sz="32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=</a:t>
            </a:r>
            <a:r>
              <a:rPr lang="en-US" altLang="zh-CN" sz="3200" dirty="0" err="1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fs</a:t>
            </a:r>
            <a:endParaRPr lang="zh-CN" altLang="en-US" sz="32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404664"/>
            <a:ext cx="1581150" cy="3343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4725144"/>
            <a:ext cx="3381375" cy="1247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9" grpId="0"/>
      <p:bldP spid="10" grpId="0"/>
      <p:bldP spid="11" grpId="0"/>
      <p:bldP spid="15" grpId="0"/>
      <p:bldP spid="16" grpId="0"/>
      <p:bldP spid="17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/>
        </p:nvSpPr>
        <p:spPr>
          <a:xfrm>
            <a:off x="539552" y="548680"/>
            <a:ext cx="259228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4000" b="1" dirty="0" smtClean="0">
                <a:latin typeface="微软雅黑" pitchFamily="34" charset="-122"/>
                <a:ea typeface="微软雅黑" pitchFamily="34" charset="-122"/>
              </a:rPr>
              <a:t>机械效率</a:t>
            </a:r>
            <a:endParaRPr lang="zh-CN" altLang="en-US" sz="4000" b="1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843808" y="1484784"/>
            <a:ext cx="2664296" cy="58477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fontAlgn="ctr"/>
            <a:r>
              <a:rPr lang="en-US" altLang="zh-CN" sz="32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W</a:t>
            </a:r>
            <a:r>
              <a:rPr lang="zh-CN" altLang="en-US" sz="3200" baseline="-250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总</a:t>
            </a:r>
            <a:r>
              <a:rPr lang="en-US" altLang="zh-CN" sz="32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=F</a:t>
            </a:r>
            <a:r>
              <a:rPr lang="zh-CN" altLang="en-US" sz="3200" baseline="-250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动力</a:t>
            </a:r>
            <a:r>
              <a:rPr lang="en-US" altLang="zh-CN" sz="32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s</a:t>
            </a:r>
            <a:r>
              <a:rPr lang="zh-CN" altLang="en-US" sz="3200" baseline="-250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动力</a:t>
            </a:r>
            <a:endParaRPr lang="zh-CN" altLang="en-US" sz="3200" baseline="-250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16" name="矩形 15"/>
          <p:cNvSpPr/>
          <p:nvPr/>
        </p:nvSpPr>
        <p:spPr>
          <a:xfrm>
            <a:off x="395536" y="2708920"/>
            <a:ext cx="403244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ctr"/>
            <a:r>
              <a:rPr lang="zh-CN" altLang="en-US" sz="32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﻿</a:t>
            </a:r>
            <a:r>
              <a:rPr lang="zh-CN" altLang="en-US" sz="3200" dirty="0" smtClean="0"/>
              <a:t>作用在机械上的动力。</a:t>
            </a:r>
            <a:endParaRPr lang="zh-CN" altLang="en-US" sz="32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17" name="矩形 16"/>
          <p:cNvSpPr/>
          <p:nvPr/>
        </p:nvSpPr>
        <p:spPr>
          <a:xfrm>
            <a:off x="4644008" y="2708920"/>
            <a:ext cx="449999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ctr"/>
            <a:r>
              <a:rPr lang="zh-CN" altLang="en-US" sz="32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﻿</a:t>
            </a:r>
            <a:r>
              <a:rPr lang="zh-CN" altLang="en-US" sz="3200" dirty="0" smtClean="0"/>
              <a:t>动力作用点移动的距离。</a:t>
            </a:r>
            <a:endParaRPr lang="zh-CN" altLang="en-US" sz="32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4221088"/>
            <a:ext cx="3095625" cy="1000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9" name="直接连接符 18"/>
          <p:cNvCxnSpPr/>
          <p:nvPr/>
        </p:nvCxnSpPr>
        <p:spPr>
          <a:xfrm flipH="1">
            <a:off x="2699792" y="1988840"/>
            <a:ext cx="1296144" cy="72008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直接连接符 20"/>
          <p:cNvCxnSpPr/>
          <p:nvPr/>
        </p:nvCxnSpPr>
        <p:spPr>
          <a:xfrm>
            <a:off x="4860032" y="1988840"/>
            <a:ext cx="1224136" cy="792088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8024" y="3284984"/>
            <a:ext cx="3886200" cy="1057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23" name="直接箭头连接符 22"/>
          <p:cNvCxnSpPr>
            <a:stCxn id="2050" idx="3"/>
          </p:cNvCxnSpPr>
          <p:nvPr/>
        </p:nvCxnSpPr>
        <p:spPr>
          <a:xfrm>
            <a:off x="3635177" y="4721151"/>
            <a:ext cx="1008831" cy="3993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10125" y="4365104"/>
            <a:ext cx="4333875" cy="1076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848225" y="5517232"/>
            <a:ext cx="4295775" cy="1114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836712"/>
            <a:ext cx="1043608" cy="584775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sz="3200" dirty="0" smtClean="0">
                <a:solidFill>
                  <a:schemeClr val="tx2"/>
                </a:solidFill>
                <a:latin typeface="微软雅黑" pitchFamily="34" charset="-122"/>
                <a:ea typeface="微软雅黑" pitchFamily="34" charset="-122"/>
              </a:rPr>
              <a:t>例题</a:t>
            </a:r>
            <a:endParaRPr lang="zh-CN" altLang="en-US" sz="3200" dirty="0">
              <a:solidFill>
                <a:schemeClr val="tx2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1187624" y="836712"/>
            <a:ext cx="777686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ctr"/>
            <a:r>
              <a:rPr lang="zh-CN" altLang="en-US" sz="3200" dirty="0" smtClean="0"/>
              <a:t>下列关于机械效率的说法中正确的是（   ）。</a:t>
            </a:r>
            <a:endParaRPr lang="zh-CN" altLang="en-US" sz="3200" dirty="0"/>
          </a:p>
        </p:txBody>
      </p:sp>
      <p:sp>
        <p:nvSpPr>
          <p:cNvPr id="5" name="矩形 4"/>
          <p:cNvSpPr/>
          <p:nvPr/>
        </p:nvSpPr>
        <p:spPr>
          <a:xfrm>
            <a:off x="1187624" y="1988840"/>
            <a:ext cx="6552728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ctr">
              <a:lnSpc>
                <a:spcPct val="150000"/>
              </a:lnSpc>
            </a:pPr>
            <a:r>
              <a:rPr lang="en-US" altLang="zh-CN" sz="3200" dirty="0" smtClean="0"/>
              <a:t>A. </a:t>
            </a:r>
            <a:r>
              <a:rPr lang="zh-CN" altLang="en-US" sz="3200" dirty="0" smtClean="0"/>
              <a:t>越省力的机械，机械效率越高</a:t>
            </a:r>
          </a:p>
          <a:p>
            <a:pPr fontAlgn="ctr">
              <a:lnSpc>
                <a:spcPct val="150000"/>
              </a:lnSpc>
            </a:pPr>
            <a:r>
              <a:rPr lang="en-US" altLang="zh-CN" sz="3200" dirty="0" smtClean="0"/>
              <a:t>B. </a:t>
            </a:r>
            <a:r>
              <a:rPr lang="zh-CN" altLang="en-US" sz="3200" dirty="0" smtClean="0"/>
              <a:t>做功越慢的机械，机械效率越低</a:t>
            </a:r>
          </a:p>
          <a:p>
            <a:pPr fontAlgn="ctr">
              <a:lnSpc>
                <a:spcPct val="150000"/>
              </a:lnSpc>
            </a:pPr>
            <a:r>
              <a:rPr lang="en-US" altLang="zh-CN" sz="3200" dirty="0" smtClean="0"/>
              <a:t>C. </a:t>
            </a:r>
            <a:r>
              <a:rPr lang="zh-CN" altLang="en-US" sz="3200" dirty="0" smtClean="0"/>
              <a:t>做功越多的机械，机械效率越高</a:t>
            </a:r>
          </a:p>
          <a:p>
            <a:pPr fontAlgn="ctr">
              <a:lnSpc>
                <a:spcPct val="150000"/>
              </a:lnSpc>
            </a:pPr>
            <a:r>
              <a:rPr lang="en-US" altLang="zh-CN" sz="3200" dirty="0" smtClean="0"/>
              <a:t>D. </a:t>
            </a:r>
            <a:r>
              <a:rPr lang="zh-CN" altLang="en-US" sz="3200" dirty="0" smtClean="0"/>
              <a:t>总功相同时，额外功越小，机械效率越高</a:t>
            </a:r>
            <a:endParaRPr lang="zh-CN" altLang="en-US" sz="3200" dirty="0"/>
          </a:p>
        </p:txBody>
      </p:sp>
      <p:sp>
        <p:nvSpPr>
          <p:cNvPr id="7" name="TextBox 6"/>
          <p:cNvSpPr txBox="1"/>
          <p:nvPr/>
        </p:nvSpPr>
        <p:spPr>
          <a:xfrm>
            <a:off x="8100392" y="836712"/>
            <a:ext cx="5040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dirty="0" smtClean="0">
                <a:solidFill>
                  <a:srgbClr val="FF0000"/>
                </a:solidFill>
              </a:rPr>
              <a:t>D</a:t>
            </a:r>
            <a:endParaRPr lang="zh-CN" altLang="en-US" sz="32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836712"/>
            <a:ext cx="1043608" cy="584775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sz="3200" dirty="0" smtClean="0">
                <a:solidFill>
                  <a:schemeClr val="tx2"/>
                </a:solidFill>
                <a:latin typeface="微软雅黑" pitchFamily="34" charset="-122"/>
                <a:ea typeface="微软雅黑" pitchFamily="34" charset="-122"/>
              </a:rPr>
              <a:t>例题</a:t>
            </a:r>
            <a:endParaRPr lang="zh-CN" altLang="en-US" sz="3200" dirty="0">
              <a:solidFill>
                <a:schemeClr val="tx2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1187624" y="836712"/>
            <a:ext cx="691276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ctr"/>
            <a:r>
              <a:rPr lang="zh-CN" altLang="en-US" sz="3200" dirty="0" smtClean="0"/>
              <a:t>下列关于功率、机械效率说法正确的是（     ）。</a:t>
            </a:r>
            <a:endParaRPr lang="zh-CN" altLang="en-US" sz="3200" dirty="0"/>
          </a:p>
        </p:txBody>
      </p:sp>
      <p:sp>
        <p:nvSpPr>
          <p:cNvPr id="5" name="矩形 4"/>
          <p:cNvSpPr/>
          <p:nvPr/>
        </p:nvSpPr>
        <p:spPr>
          <a:xfrm>
            <a:off x="827584" y="1988840"/>
            <a:ext cx="7992888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ctr">
              <a:lnSpc>
                <a:spcPct val="150000"/>
              </a:lnSpc>
            </a:pPr>
            <a:r>
              <a:rPr lang="en-US" altLang="zh-CN" sz="3200" dirty="0" smtClean="0"/>
              <a:t>A. </a:t>
            </a:r>
            <a:r>
              <a:rPr lang="zh-CN" altLang="en-US" sz="3200" dirty="0" smtClean="0"/>
              <a:t>省力越多的机械，机械效率越大</a:t>
            </a:r>
          </a:p>
          <a:p>
            <a:pPr fontAlgn="ctr">
              <a:lnSpc>
                <a:spcPct val="150000"/>
              </a:lnSpc>
            </a:pPr>
            <a:r>
              <a:rPr lang="en-US" altLang="zh-CN" sz="3200" dirty="0" smtClean="0"/>
              <a:t>B. </a:t>
            </a:r>
            <a:r>
              <a:rPr lang="zh-CN" altLang="en-US" sz="3200" dirty="0" smtClean="0"/>
              <a:t>机械做功越快，功率就越大</a:t>
            </a:r>
          </a:p>
          <a:p>
            <a:pPr fontAlgn="ctr">
              <a:lnSpc>
                <a:spcPct val="150000"/>
              </a:lnSpc>
            </a:pPr>
            <a:r>
              <a:rPr lang="en-US" altLang="zh-CN" sz="3200" dirty="0" smtClean="0"/>
              <a:t>C. </a:t>
            </a:r>
            <a:r>
              <a:rPr lang="zh-CN" altLang="en-US" sz="3200" dirty="0" smtClean="0"/>
              <a:t>单位时间做功越多的机械，机械效率越高</a:t>
            </a:r>
          </a:p>
          <a:p>
            <a:pPr fontAlgn="ctr">
              <a:lnSpc>
                <a:spcPct val="150000"/>
              </a:lnSpc>
            </a:pPr>
            <a:r>
              <a:rPr lang="en-US" altLang="zh-CN" sz="3200" dirty="0" smtClean="0"/>
              <a:t>D. </a:t>
            </a:r>
            <a:r>
              <a:rPr lang="zh-CN" altLang="en-US" sz="3200" dirty="0" smtClean="0"/>
              <a:t>机械做功越多，功率就越大</a:t>
            </a:r>
            <a:endParaRPr lang="zh-CN" altLang="en-US" sz="3200" dirty="0"/>
          </a:p>
        </p:txBody>
      </p:sp>
      <p:sp>
        <p:nvSpPr>
          <p:cNvPr id="7" name="TextBox 6"/>
          <p:cNvSpPr txBox="1"/>
          <p:nvPr/>
        </p:nvSpPr>
        <p:spPr>
          <a:xfrm>
            <a:off x="2123728" y="1340768"/>
            <a:ext cx="5040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dirty="0" smtClean="0">
                <a:solidFill>
                  <a:srgbClr val="FF0000"/>
                </a:solidFill>
              </a:rPr>
              <a:t>B</a:t>
            </a:r>
            <a:endParaRPr lang="zh-CN" altLang="en-US" sz="3200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0" y="5157192"/>
            <a:ext cx="1043608" cy="584775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sz="3200" dirty="0" smtClean="0">
                <a:solidFill>
                  <a:schemeClr val="tx2"/>
                </a:solidFill>
                <a:latin typeface="微软雅黑" pitchFamily="34" charset="-122"/>
                <a:ea typeface="微软雅黑" pitchFamily="34" charset="-122"/>
              </a:rPr>
              <a:t>分析</a:t>
            </a:r>
            <a:endParaRPr lang="zh-CN" altLang="en-US" sz="3200" dirty="0">
              <a:solidFill>
                <a:schemeClr val="tx2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1259632" y="5157192"/>
            <a:ext cx="763284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ctr"/>
            <a:r>
              <a:rPr lang="zh-CN" altLang="en-US" sz="3200" dirty="0" smtClean="0"/>
              <a:t>机械效率指有用功占总功的比例，而做功的快慢指功率，二者之间没有什么关系。</a:t>
            </a:r>
            <a:endParaRPr lang="zh-CN" altLang="en-US" sz="3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 animBg="1"/>
      <p:bldP spid="9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836712"/>
            <a:ext cx="1043608" cy="584775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sz="3200" dirty="0" smtClean="0">
                <a:solidFill>
                  <a:schemeClr val="tx2"/>
                </a:solidFill>
                <a:latin typeface="微软雅黑" pitchFamily="34" charset="-122"/>
                <a:ea typeface="微软雅黑" pitchFamily="34" charset="-122"/>
              </a:rPr>
              <a:t>例题</a:t>
            </a:r>
            <a:endParaRPr lang="zh-CN" altLang="en-US" sz="3200" dirty="0">
              <a:solidFill>
                <a:schemeClr val="tx2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1187624" y="836712"/>
            <a:ext cx="777686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ctr"/>
            <a:r>
              <a:rPr lang="zh-CN" altLang="en-US" sz="3200" dirty="0" smtClean="0"/>
              <a:t>总功是 </a:t>
            </a:r>
            <a:r>
              <a:rPr lang="en-US" altLang="zh-CN" sz="3200" dirty="0" smtClean="0"/>
              <a:t>300 J</a:t>
            </a:r>
            <a:r>
              <a:rPr lang="zh-CN" altLang="en-US" sz="3200" dirty="0" smtClean="0"/>
              <a:t>，额外功是 </a:t>
            </a:r>
            <a:r>
              <a:rPr lang="en-US" altLang="zh-CN" sz="3200" dirty="0" smtClean="0"/>
              <a:t>30 J</a:t>
            </a:r>
            <a:r>
              <a:rPr lang="zh-CN" altLang="en-US" sz="3200" dirty="0" smtClean="0"/>
              <a:t>，则有用功和机械效率分别是（      ）。</a:t>
            </a:r>
            <a:endParaRPr lang="zh-CN" altLang="en-US" sz="3200" dirty="0"/>
          </a:p>
        </p:txBody>
      </p:sp>
      <p:sp>
        <p:nvSpPr>
          <p:cNvPr id="5" name="矩形 4"/>
          <p:cNvSpPr/>
          <p:nvPr/>
        </p:nvSpPr>
        <p:spPr>
          <a:xfrm>
            <a:off x="1259632" y="2420888"/>
            <a:ext cx="288032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ctr">
              <a:lnSpc>
                <a:spcPct val="150000"/>
              </a:lnSpc>
            </a:pPr>
            <a:r>
              <a:rPr lang="en-US" altLang="zh-CN" sz="3200" dirty="0" smtClean="0"/>
              <a:t>A. 270 J</a:t>
            </a:r>
            <a:r>
              <a:rPr lang="zh-CN" altLang="en-US" sz="3200" dirty="0" smtClean="0"/>
              <a:t>，</a:t>
            </a:r>
            <a:r>
              <a:rPr lang="en-US" altLang="zh-CN" sz="3200" dirty="0" smtClean="0"/>
              <a:t>10%</a:t>
            </a:r>
            <a:r>
              <a:rPr lang="zh-CN" altLang="en-US" sz="3200" dirty="0" smtClean="0"/>
              <a:t> </a:t>
            </a:r>
            <a:r>
              <a:rPr lang="en-US" altLang="zh-CN" sz="3200" i="1" dirty="0" smtClean="0"/>
              <a:t>﻿﻿﻿﻿﻿﻿﻿﻿﻿﻿</a:t>
            </a:r>
            <a:r>
              <a:rPr lang="en-US" altLang="zh-CN" sz="3200" dirty="0" smtClean="0"/>
              <a:t> </a:t>
            </a:r>
          </a:p>
          <a:p>
            <a:pPr fontAlgn="ctr">
              <a:lnSpc>
                <a:spcPct val="150000"/>
              </a:lnSpc>
            </a:pPr>
            <a:r>
              <a:rPr lang="en-US" altLang="zh-CN" sz="3200" dirty="0" smtClean="0"/>
              <a:t>B. 330 J</a:t>
            </a:r>
            <a:r>
              <a:rPr lang="zh-CN" altLang="en-US" sz="3200" dirty="0" smtClean="0"/>
              <a:t>，</a:t>
            </a:r>
            <a:r>
              <a:rPr lang="en-US" altLang="zh-CN" sz="3200" dirty="0" smtClean="0"/>
              <a:t>90%</a:t>
            </a:r>
            <a:r>
              <a:rPr lang="zh-CN" altLang="en-US" sz="3200" dirty="0" smtClean="0"/>
              <a:t> </a:t>
            </a:r>
            <a:r>
              <a:rPr lang="en-US" altLang="zh-CN" sz="3200" i="1" dirty="0" smtClean="0"/>
              <a:t>﻿﻿﻿﻿﻿﻿﻿﻿﻿﻿</a:t>
            </a:r>
            <a:r>
              <a:rPr lang="en-US" altLang="zh-CN" sz="3200" dirty="0" smtClean="0"/>
              <a:t> </a:t>
            </a:r>
          </a:p>
          <a:p>
            <a:pPr fontAlgn="ctr">
              <a:lnSpc>
                <a:spcPct val="150000"/>
              </a:lnSpc>
            </a:pPr>
            <a:r>
              <a:rPr lang="en-US" altLang="zh-CN" sz="3200" dirty="0" smtClean="0"/>
              <a:t>C. 270 J</a:t>
            </a:r>
            <a:r>
              <a:rPr lang="zh-CN" altLang="en-US" sz="3200" dirty="0" smtClean="0"/>
              <a:t>，</a:t>
            </a:r>
            <a:r>
              <a:rPr lang="en-US" altLang="zh-CN" sz="3200" dirty="0" smtClean="0"/>
              <a:t>90%</a:t>
            </a:r>
            <a:r>
              <a:rPr lang="zh-CN" altLang="en-US" sz="3200" dirty="0" smtClean="0"/>
              <a:t> </a:t>
            </a:r>
            <a:r>
              <a:rPr lang="en-US" altLang="zh-CN" sz="3200" i="1" dirty="0" smtClean="0"/>
              <a:t>﻿﻿﻿﻿﻿﻿﻿﻿﻿﻿</a:t>
            </a:r>
            <a:r>
              <a:rPr lang="en-US" altLang="zh-CN" sz="3200" dirty="0" smtClean="0"/>
              <a:t> </a:t>
            </a:r>
          </a:p>
          <a:p>
            <a:pPr fontAlgn="ctr">
              <a:lnSpc>
                <a:spcPct val="150000"/>
              </a:lnSpc>
            </a:pPr>
            <a:r>
              <a:rPr lang="en-US" altLang="zh-CN" sz="3200" dirty="0" smtClean="0"/>
              <a:t>D. 330 J</a:t>
            </a:r>
            <a:r>
              <a:rPr lang="zh-CN" altLang="en-US" sz="3200" dirty="0" smtClean="0"/>
              <a:t>，</a:t>
            </a:r>
            <a:r>
              <a:rPr lang="en-US" altLang="zh-CN" sz="3200" dirty="0" smtClean="0"/>
              <a:t>10%</a:t>
            </a:r>
            <a:r>
              <a:rPr lang="zh-CN" altLang="en-US" sz="3200" dirty="0" smtClean="0"/>
              <a:t> </a:t>
            </a:r>
            <a:r>
              <a:rPr lang="en-US" altLang="zh-CN" sz="3200" i="1" dirty="0" smtClean="0"/>
              <a:t>﻿﻿﻿﻿﻿﻿﻿﻿﻿﻿</a:t>
            </a:r>
            <a:r>
              <a:rPr lang="en-US" altLang="zh-CN" sz="3200" dirty="0" smtClean="0"/>
              <a:t> </a:t>
            </a:r>
            <a:endParaRPr lang="en-US" altLang="zh-CN" sz="3200" dirty="0"/>
          </a:p>
        </p:txBody>
      </p:sp>
      <p:sp>
        <p:nvSpPr>
          <p:cNvPr id="7" name="TextBox 6"/>
          <p:cNvSpPr txBox="1"/>
          <p:nvPr/>
        </p:nvSpPr>
        <p:spPr>
          <a:xfrm>
            <a:off x="4644008" y="1340768"/>
            <a:ext cx="5040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dirty="0" smtClean="0">
                <a:solidFill>
                  <a:srgbClr val="FF0000"/>
                </a:solidFill>
              </a:rPr>
              <a:t>C</a:t>
            </a:r>
            <a:endParaRPr lang="zh-CN" altLang="en-US" sz="32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836712"/>
            <a:ext cx="1043608" cy="584775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sz="3200" dirty="0" smtClean="0">
                <a:solidFill>
                  <a:schemeClr val="tx2"/>
                </a:solidFill>
                <a:latin typeface="微软雅黑" pitchFamily="34" charset="-122"/>
                <a:ea typeface="微软雅黑" pitchFamily="34" charset="-122"/>
              </a:rPr>
              <a:t>例题</a:t>
            </a:r>
            <a:endParaRPr lang="zh-CN" altLang="en-US" sz="3200" dirty="0">
              <a:solidFill>
                <a:schemeClr val="tx2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1187624" y="836712"/>
            <a:ext cx="777686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ctr"/>
            <a:r>
              <a:rPr lang="zh-CN" altLang="en-US" sz="3200" dirty="0" smtClean="0"/>
              <a:t>工人用图示装置在 </a:t>
            </a:r>
            <a:r>
              <a:rPr lang="en-US" altLang="zh-CN" sz="3200" dirty="0" smtClean="0"/>
              <a:t>10 s </a:t>
            </a:r>
            <a:r>
              <a:rPr lang="zh-CN" altLang="en-US" sz="3200" dirty="0" smtClean="0"/>
              <a:t>内将重为 </a:t>
            </a:r>
            <a:r>
              <a:rPr lang="en-US" altLang="zh-CN" sz="3200" dirty="0" smtClean="0"/>
              <a:t>450 N </a:t>
            </a:r>
            <a:r>
              <a:rPr lang="zh-CN" altLang="en-US" sz="3200" dirty="0" smtClean="0"/>
              <a:t>的货物匀速提升 </a:t>
            </a:r>
            <a:r>
              <a:rPr lang="en-US" altLang="zh-CN" sz="3200" dirty="0" smtClean="0"/>
              <a:t>2 m</a:t>
            </a:r>
            <a:r>
              <a:rPr lang="zh-CN" altLang="en-US" sz="3200" dirty="0" smtClean="0"/>
              <a:t>，拉力的功率为 </a:t>
            </a:r>
            <a:r>
              <a:rPr lang="en-US" altLang="zh-CN" sz="3200" dirty="0" smtClean="0"/>
              <a:t>120 W</a:t>
            </a:r>
            <a:r>
              <a:rPr lang="zh-CN" altLang="en-US" sz="3200" dirty="0" smtClean="0"/>
              <a:t>。关于此过程，下列说法正确的是（     ）。</a:t>
            </a:r>
            <a:endParaRPr lang="zh-CN" altLang="en-US" sz="3200" dirty="0"/>
          </a:p>
        </p:txBody>
      </p:sp>
      <p:sp>
        <p:nvSpPr>
          <p:cNvPr id="5" name="矩形 4"/>
          <p:cNvSpPr/>
          <p:nvPr/>
        </p:nvSpPr>
        <p:spPr>
          <a:xfrm>
            <a:off x="683568" y="2852936"/>
            <a:ext cx="5832648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ctr">
              <a:lnSpc>
                <a:spcPct val="150000"/>
              </a:lnSpc>
            </a:pPr>
            <a:r>
              <a:rPr lang="en-US" altLang="zh-CN" sz="3200" dirty="0" smtClean="0"/>
              <a:t>A. </a:t>
            </a:r>
            <a:r>
              <a:rPr lang="zh-CN" altLang="en-US" sz="3200" dirty="0" smtClean="0"/>
              <a:t>做的有用功是 </a:t>
            </a:r>
            <a:r>
              <a:rPr lang="en-US" altLang="zh-CN" sz="3200" dirty="0" smtClean="0"/>
              <a:t>2700 J</a:t>
            </a:r>
          </a:p>
          <a:p>
            <a:pPr fontAlgn="ctr">
              <a:lnSpc>
                <a:spcPct val="150000"/>
              </a:lnSpc>
            </a:pPr>
            <a:r>
              <a:rPr lang="en-US" altLang="zh-CN" sz="3200" dirty="0" smtClean="0"/>
              <a:t>B. </a:t>
            </a:r>
            <a:r>
              <a:rPr lang="zh-CN" altLang="en-US" sz="3200" dirty="0" smtClean="0"/>
              <a:t>绳子自由端移动的距离是 </a:t>
            </a:r>
            <a:r>
              <a:rPr lang="en-US" altLang="zh-CN" sz="3200" dirty="0" smtClean="0"/>
              <a:t>8 m</a:t>
            </a:r>
          </a:p>
          <a:p>
            <a:pPr fontAlgn="ctr">
              <a:lnSpc>
                <a:spcPct val="150000"/>
              </a:lnSpc>
            </a:pPr>
            <a:r>
              <a:rPr lang="en-US" altLang="zh-CN" sz="3200" dirty="0" smtClean="0"/>
              <a:t>C. </a:t>
            </a:r>
            <a:r>
              <a:rPr lang="zh-CN" altLang="en-US" sz="3200" dirty="0" smtClean="0"/>
              <a:t>滑轮组的机械效率是</a:t>
            </a:r>
            <a:r>
              <a:rPr lang="en-US" altLang="zh-CN" sz="3200" dirty="0" smtClean="0"/>
              <a:t>75%</a:t>
            </a:r>
            <a:r>
              <a:rPr lang="zh-CN" altLang="en-US" sz="3200" dirty="0" smtClean="0"/>
              <a:t> </a:t>
            </a:r>
            <a:r>
              <a:rPr lang="zh-CN" altLang="en-US" sz="3200" i="1" dirty="0" smtClean="0"/>
              <a:t>﻿﻿﻿﻿﻿﻿﻿﻿</a:t>
            </a:r>
            <a:r>
              <a:rPr lang="zh-CN" altLang="en-US" sz="3200" dirty="0" smtClean="0"/>
              <a:t> </a:t>
            </a:r>
          </a:p>
          <a:p>
            <a:pPr fontAlgn="ctr">
              <a:lnSpc>
                <a:spcPct val="150000"/>
              </a:lnSpc>
            </a:pPr>
            <a:r>
              <a:rPr lang="en-US" altLang="zh-CN" sz="3200" dirty="0" smtClean="0"/>
              <a:t>D. </a:t>
            </a:r>
            <a:r>
              <a:rPr lang="zh-CN" altLang="en-US" sz="3200" dirty="0" smtClean="0"/>
              <a:t>工人用的拉力大小为 </a:t>
            </a:r>
            <a:r>
              <a:rPr lang="en-US" altLang="zh-CN" sz="3200" dirty="0" smtClean="0"/>
              <a:t>150 N</a:t>
            </a:r>
            <a:endParaRPr lang="en-US" altLang="zh-CN" sz="3200" dirty="0"/>
          </a:p>
        </p:txBody>
      </p:sp>
      <p:sp>
        <p:nvSpPr>
          <p:cNvPr id="7" name="TextBox 6"/>
          <p:cNvSpPr txBox="1"/>
          <p:nvPr/>
        </p:nvSpPr>
        <p:spPr>
          <a:xfrm>
            <a:off x="7380312" y="1844824"/>
            <a:ext cx="5040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dirty="0" smtClean="0">
                <a:solidFill>
                  <a:srgbClr val="FF0000"/>
                </a:solidFill>
              </a:rPr>
              <a:t>C</a:t>
            </a:r>
            <a:endParaRPr lang="zh-CN" altLang="en-US" sz="3200" dirty="0">
              <a:solidFill>
                <a:srgbClr val="FF0000"/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600825" y="2348880"/>
            <a:ext cx="2543175" cy="424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836712"/>
            <a:ext cx="1043608" cy="584775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sz="3200" dirty="0" smtClean="0">
                <a:solidFill>
                  <a:schemeClr val="tx2"/>
                </a:solidFill>
                <a:latin typeface="微软雅黑" pitchFamily="34" charset="-122"/>
                <a:ea typeface="微软雅黑" pitchFamily="34" charset="-122"/>
              </a:rPr>
              <a:t>例题</a:t>
            </a:r>
            <a:endParaRPr lang="zh-CN" altLang="en-US" sz="3200" dirty="0">
              <a:solidFill>
                <a:schemeClr val="tx2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1187624" y="836712"/>
            <a:ext cx="7776864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ctr"/>
            <a:r>
              <a:rPr lang="zh-CN" altLang="en-US" sz="3200" dirty="0" smtClean="0"/>
              <a:t>如图所示，重为 </a:t>
            </a:r>
            <a:r>
              <a:rPr lang="en-US" altLang="zh-CN" sz="3200" dirty="0" smtClean="0"/>
              <a:t>100 N </a:t>
            </a:r>
            <a:r>
              <a:rPr lang="zh-CN" altLang="en-US" sz="3200" dirty="0" smtClean="0"/>
              <a:t>的物体在水平拉力 </a:t>
            </a:r>
            <a:r>
              <a:rPr lang="en-US" altLang="zh-CN" sz="3200" dirty="0" smtClean="0"/>
              <a:t>F </a:t>
            </a:r>
            <a:r>
              <a:rPr lang="zh-CN" altLang="en-US" sz="3200" dirty="0" smtClean="0"/>
              <a:t>的作用下，沿水平面做匀速直线运动，受到的摩擦力大小为 </a:t>
            </a:r>
            <a:r>
              <a:rPr lang="en-US" altLang="zh-CN" sz="3200" dirty="0" smtClean="0"/>
              <a:t>24 N</a:t>
            </a:r>
            <a:r>
              <a:rPr lang="zh-CN" altLang="en-US" sz="3200" dirty="0" smtClean="0"/>
              <a:t>。如果滑轮组的机械效率为</a:t>
            </a:r>
            <a:r>
              <a:rPr lang="en-US" altLang="zh-CN" sz="3200" dirty="0" smtClean="0"/>
              <a:t>80%</a:t>
            </a:r>
            <a:r>
              <a:rPr lang="zh-CN" altLang="en-US" sz="3200" dirty="0" smtClean="0"/>
              <a:t>，那么水平拉力大小为（   ）。</a:t>
            </a:r>
            <a:endParaRPr lang="zh-CN" altLang="en-US" sz="3200" dirty="0"/>
          </a:p>
        </p:txBody>
      </p:sp>
      <p:sp>
        <p:nvSpPr>
          <p:cNvPr id="5" name="矩形 4"/>
          <p:cNvSpPr/>
          <p:nvPr/>
        </p:nvSpPr>
        <p:spPr>
          <a:xfrm>
            <a:off x="1187624" y="4869160"/>
            <a:ext cx="741682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ctr">
              <a:lnSpc>
                <a:spcPct val="150000"/>
              </a:lnSpc>
            </a:pPr>
            <a:r>
              <a:rPr lang="en-US" altLang="zh-CN" sz="3200" dirty="0" smtClean="0"/>
              <a:t>A. 5 N       B. 10 N        C. 15 N        D. 20 N</a:t>
            </a:r>
            <a:endParaRPr lang="zh-CN" altLang="en-US" sz="3200" dirty="0"/>
          </a:p>
        </p:txBody>
      </p:sp>
      <p:sp>
        <p:nvSpPr>
          <p:cNvPr id="7" name="TextBox 6"/>
          <p:cNvSpPr txBox="1"/>
          <p:nvPr/>
        </p:nvSpPr>
        <p:spPr>
          <a:xfrm>
            <a:off x="8028384" y="2348880"/>
            <a:ext cx="5040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dirty="0" smtClean="0">
                <a:solidFill>
                  <a:srgbClr val="FF0000"/>
                </a:solidFill>
              </a:rPr>
              <a:t>B</a:t>
            </a:r>
            <a:endParaRPr lang="zh-CN" altLang="en-US" sz="3200" dirty="0">
              <a:solidFill>
                <a:srgbClr val="FF0000"/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91680" y="3140968"/>
            <a:ext cx="5553075" cy="1352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/>
        </p:nvSpPr>
        <p:spPr>
          <a:xfrm>
            <a:off x="539552" y="548680"/>
            <a:ext cx="590465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4000" b="1" dirty="0" smtClean="0">
                <a:latin typeface="微软雅黑" pitchFamily="34" charset="-122"/>
                <a:ea typeface="微软雅黑" pitchFamily="34" charset="-122"/>
              </a:rPr>
              <a:t>测量滑轮组的机械效率</a:t>
            </a:r>
            <a:endParaRPr lang="zh-CN" altLang="en-US" sz="4000" b="1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6" name="矩形 15"/>
          <p:cNvSpPr/>
          <p:nvPr/>
        </p:nvSpPr>
        <p:spPr>
          <a:xfrm>
            <a:off x="611560" y="1484784"/>
            <a:ext cx="216024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ctr"/>
            <a:r>
              <a:rPr lang="zh-CN" altLang="en-US" sz="32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﻿</a:t>
            </a:r>
            <a:r>
              <a:rPr lang="zh-CN" altLang="en-US" sz="3200" dirty="0" smtClean="0"/>
              <a:t>实验原理</a:t>
            </a:r>
            <a:endParaRPr lang="zh-CN" altLang="en-US" sz="32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17" name="矩形 16"/>
          <p:cNvSpPr/>
          <p:nvPr/>
        </p:nvSpPr>
        <p:spPr>
          <a:xfrm>
            <a:off x="683568" y="3789040"/>
            <a:ext cx="194421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ctr"/>
            <a:r>
              <a:rPr lang="zh-CN" altLang="en-US" sz="32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﻿</a:t>
            </a:r>
            <a:r>
              <a:rPr lang="zh-CN" altLang="en-US" sz="3200" dirty="0" smtClean="0"/>
              <a:t>实验器材</a:t>
            </a:r>
            <a:endParaRPr lang="zh-CN" altLang="en-US" sz="3200" dirty="0"/>
          </a:p>
        </p:txBody>
      </p:sp>
      <p:sp>
        <p:nvSpPr>
          <p:cNvPr id="14" name="矩形 13"/>
          <p:cNvSpPr/>
          <p:nvPr/>
        </p:nvSpPr>
        <p:spPr>
          <a:xfrm>
            <a:off x="755576" y="4581128"/>
            <a:ext cx="259228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ctr"/>
            <a:r>
              <a:rPr lang="zh-CN" altLang="en-US" sz="32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﻿</a:t>
            </a:r>
            <a:r>
              <a:rPr lang="zh-CN" altLang="en-US" sz="3200" b="1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弹簧测力计</a:t>
            </a:r>
            <a:endParaRPr lang="zh-CN" altLang="en-US" sz="32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18" name="矩形 17"/>
          <p:cNvSpPr/>
          <p:nvPr/>
        </p:nvSpPr>
        <p:spPr>
          <a:xfrm>
            <a:off x="3635896" y="4581128"/>
            <a:ext cx="18002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ctr"/>
            <a:r>
              <a:rPr lang="zh-CN" altLang="en-US" sz="32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﻿</a:t>
            </a:r>
            <a:r>
              <a:rPr lang="zh-CN" altLang="en-US" sz="3200" b="1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刻度尺</a:t>
            </a:r>
            <a:endParaRPr lang="zh-CN" altLang="en-US" sz="32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20" name="矩形 19"/>
          <p:cNvSpPr/>
          <p:nvPr/>
        </p:nvSpPr>
        <p:spPr>
          <a:xfrm>
            <a:off x="755576" y="5373216"/>
            <a:ext cx="554461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ctr"/>
            <a:r>
              <a:rPr lang="zh-CN" altLang="en-US" sz="32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﻿</a:t>
            </a:r>
            <a:r>
              <a:rPr lang="zh-CN" altLang="en-US" sz="3200" dirty="0" smtClean="0"/>
              <a:t>铁架台、滑轮、细线、钩码。</a:t>
            </a:r>
            <a:endParaRPr lang="zh-CN" altLang="en-US" sz="3200" dirty="0"/>
          </a:p>
        </p:txBody>
      </p:sp>
      <p:sp>
        <p:nvSpPr>
          <p:cNvPr id="22" name="矩形 21"/>
          <p:cNvSpPr/>
          <p:nvPr/>
        </p:nvSpPr>
        <p:spPr>
          <a:xfrm>
            <a:off x="4211960" y="1412776"/>
            <a:ext cx="194421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ctr"/>
            <a:r>
              <a:rPr lang="zh-CN" altLang="en-US" sz="32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﻿</a:t>
            </a:r>
            <a:r>
              <a:rPr lang="en-US" altLang="zh-CN" sz="3200" dirty="0" smtClean="0"/>
              <a:t>W</a:t>
            </a:r>
            <a:r>
              <a:rPr lang="zh-CN" altLang="en-US" sz="3200" baseline="-25000" dirty="0" smtClean="0"/>
              <a:t>总</a:t>
            </a:r>
            <a:r>
              <a:rPr lang="zh-CN" altLang="en-US" sz="3200" dirty="0" smtClean="0"/>
              <a:t>＝</a:t>
            </a:r>
            <a:r>
              <a:rPr lang="en-US" altLang="zh-CN" sz="3200" dirty="0" smtClean="0"/>
              <a:t>Fs</a:t>
            </a:r>
            <a:endParaRPr lang="zh-CN" altLang="en-US" sz="3200" dirty="0"/>
          </a:p>
        </p:txBody>
      </p:sp>
      <p:sp>
        <p:nvSpPr>
          <p:cNvPr id="24" name="矩形 23"/>
          <p:cNvSpPr/>
          <p:nvPr/>
        </p:nvSpPr>
        <p:spPr>
          <a:xfrm>
            <a:off x="4067944" y="3789040"/>
            <a:ext cx="194421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ctr"/>
            <a:r>
              <a:rPr lang="zh-CN" altLang="en-US" sz="32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﻿</a:t>
            </a:r>
            <a:r>
              <a:rPr lang="en-US" altLang="zh-CN" sz="3200" dirty="0" smtClean="0"/>
              <a:t>W</a:t>
            </a:r>
            <a:r>
              <a:rPr lang="zh-CN" altLang="en-US" sz="3200" baseline="-25000" dirty="0" smtClean="0"/>
              <a:t>有</a:t>
            </a:r>
            <a:r>
              <a:rPr lang="zh-CN" altLang="en-US" sz="3200" dirty="0" smtClean="0"/>
              <a:t>＝</a:t>
            </a:r>
            <a:r>
              <a:rPr lang="en-US" altLang="zh-CN" sz="3200" dirty="0" err="1" smtClean="0"/>
              <a:t>Gh</a:t>
            </a:r>
            <a:endParaRPr lang="zh-CN" altLang="en-US" sz="3200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00725" y="476672"/>
            <a:ext cx="3343275" cy="4838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1560" y="2204864"/>
            <a:ext cx="2933700" cy="1362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26" name="直接连接符 25"/>
          <p:cNvCxnSpPr/>
          <p:nvPr/>
        </p:nvCxnSpPr>
        <p:spPr>
          <a:xfrm flipH="1">
            <a:off x="2339752" y="2636912"/>
            <a:ext cx="360040" cy="2016224"/>
          </a:xfrm>
          <a:prstGeom prst="line">
            <a:avLst/>
          </a:prstGeom>
          <a:ln w="28575">
            <a:solidFill>
              <a:srgbClr val="FF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直接连接符 27"/>
          <p:cNvCxnSpPr/>
          <p:nvPr/>
        </p:nvCxnSpPr>
        <p:spPr>
          <a:xfrm>
            <a:off x="3131840" y="3212976"/>
            <a:ext cx="792088" cy="1512168"/>
          </a:xfrm>
          <a:prstGeom prst="line">
            <a:avLst/>
          </a:prstGeom>
          <a:ln w="28575">
            <a:solidFill>
              <a:srgbClr val="FF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直接连接符 29"/>
          <p:cNvCxnSpPr/>
          <p:nvPr/>
        </p:nvCxnSpPr>
        <p:spPr>
          <a:xfrm flipH="1">
            <a:off x="2411760" y="3284984"/>
            <a:ext cx="432048" cy="1368152"/>
          </a:xfrm>
          <a:prstGeom prst="line">
            <a:avLst/>
          </a:prstGeom>
          <a:ln w="28575">
            <a:solidFill>
              <a:srgbClr val="FF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直接连接符 32"/>
          <p:cNvCxnSpPr/>
          <p:nvPr/>
        </p:nvCxnSpPr>
        <p:spPr>
          <a:xfrm>
            <a:off x="3275856" y="2636912"/>
            <a:ext cx="648072" cy="2016224"/>
          </a:xfrm>
          <a:prstGeom prst="line">
            <a:avLst/>
          </a:prstGeom>
          <a:ln w="28575">
            <a:solidFill>
              <a:srgbClr val="FF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8" grpId="0"/>
      <p:bldP spid="20" grpId="0"/>
      <p:bldP spid="22" grpId="0"/>
      <p:bldP spid="24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/>
        </p:nvSpPr>
        <p:spPr>
          <a:xfrm>
            <a:off x="539552" y="548680"/>
            <a:ext cx="590465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4000" b="1" dirty="0" smtClean="0">
                <a:latin typeface="微软雅黑" pitchFamily="34" charset="-122"/>
                <a:ea typeface="微软雅黑" pitchFamily="34" charset="-122"/>
              </a:rPr>
              <a:t>测量滑轮组的机械效率</a:t>
            </a:r>
            <a:endParaRPr lang="zh-CN" altLang="en-US" sz="4000" b="1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6" name="矩形 15"/>
          <p:cNvSpPr/>
          <p:nvPr/>
        </p:nvSpPr>
        <p:spPr>
          <a:xfrm>
            <a:off x="395536" y="1484784"/>
            <a:ext cx="525658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ctr"/>
            <a:r>
              <a:rPr lang="zh-CN" altLang="en-US" sz="32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﻿</a:t>
            </a:r>
            <a:r>
              <a:rPr lang="zh-CN" altLang="en-US" sz="3200" dirty="0" smtClean="0"/>
              <a:t> </a:t>
            </a:r>
            <a:r>
              <a:rPr lang="en-US" altLang="zh-CN" sz="3200" dirty="0" smtClean="0"/>
              <a:t>1. </a:t>
            </a:r>
            <a:r>
              <a:rPr lang="zh-CN" altLang="en-US" sz="3200" dirty="0" smtClean="0"/>
              <a:t>按图组装滑轮组。记下钩码和绳子自由端的初位置。</a:t>
            </a:r>
            <a:endParaRPr lang="zh-CN" altLang="en-US" sz="32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17" name="矩形 16"/>
          <p:cNvSpPr/>
          <p:nvPr/>
        </p:nvSpPr>
        <p:spPr>
          <a:xfrm>
            <a:off x="395536" y="2636912"/>
            <a:ext cx="5328592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ctr"/>
            <a:r>
              <a:rPr lang="zh-CN" altLang="en-US" sz="32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﻿</a:t>
            </a:r>
            <a:r>
              <a:rPr lang="zh-CN" altLang="en-US" sz="3200" dirty="0" smtClean="0"/>
              <a:t> </a:t>
            </a:r>
            <a:r>
              <a:rPr lang="en-US" altLang="zh-CN" sz="3200" dirty="0" smtClean="0"/>
              <a:t>2. </a:t>
            </a:r>
            <a:r>
              <a:rPr lang="zh-CN" altLang="en-US" sz="3200" dirty="0" smtClean="0"/>
              <a:t>缓慢匀速向上拉动测力计，读出拉力 </a:t>
            </a:r>
            <a:r>
              <a:rPr lang="en-US" altLang="zh-CN" sz="3200" dirty="0" smtClean="0"/>
              <a:t>F </a:t>
            </a:r>
            <a:r>
              <a:rPr lang="zh-CN" altLang="en-US" sz="3200" dirty="0" smtClean="0"/>
              <a:t>的大小。根据钩码和绳子自由端的末位置，算出钩码上升高度 </a:t>
            </a:r>
            <a:r>
              <a:rPr lang="en-US" altLang="zh-CN" sz="3200" dirty="0" smtClean="0"/>
              <a:t>h </a:t>
            </a:r>
            <a:r>
              <a:rPr lang="zh-CN" altLang="en-US" sz="3200" dirty="0" smtClean="0"/>
              <a:t>和绳端移动距离 </a:t>
            </a:r>
            <a:r>
              <a:rPr lang="en-US" altLang="zh-CN" sz="3200" dirty="0" smtClean="0"/>
              <a:t>s</a:t>
            </a:r>
            <a:r>
              <a:rPr lang="zh-CN" altLang="en-US" sz="3200" dirty="0" smtClean="0"/>
              <a:t>。将数据填入表格。</a:t>
            </a:r>
            <a:endParaRPr lang="zh-CN" altLang="en-US" sz="3200" dirty="0"/>
          </a:p>
        </p:txBody>
      </p:sp>
      <p:sp>
        <p:nvSpPr>
          <p:cNvPr id="18" name="矩形 17"/>
          <p:cNvSpPr/>
          <p:nvPr/>
        </p:nvSpPr>
        <p:spPr>
          <a:xfrm>
            <a:off x="395536" y="6021288"/>
            <a:ext cx="698477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ctr"/>
            <a:r>
              <a:rPr lang="zh-CN" altLang="en-US" sz="32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﻿</a:t>
            </a:r>
            <a:r>
              <a:rPr lang="zh-CN" altLang="en-US" sz="3200" dirty="0" smtClean="0"/>
              <a:t> </a:t>
            </a:r>
            <a:r>
              <a:rPr lang="en-US" altLang="zh-CN" sz="3200" dirty="0" smtClean="0"/>
              <a:t>4. </a:t>
            </a:r>
            <a:r>
              <a:rPr lang="zh-CN" altLang="en-US" sz="3200" dirty="0" smtClean="0"/>
              <a:t>改变钩码个数，重复上面的实验。</a:t>
            </a:r>
            <a:endParaRPr lang="zh-CN" altLang="en-US" sz="32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20" name="矩形 19"/>
          <p:cNvSpPr/>
          <p:nvPr/>
        </p:nvSpPr>
        <p:spPr>
          <a:xfrm>
            <a:off x="395536" y="5301208"/>
            <a:ext cx="712879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ctr"/>
            <a:r>
              <a:rPr lang="zh-CN" altLang="en-US" sz="32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﻿</a:t>
            </a:r>
            <a:r>
              <a:rPr lang="zh-CN" altLang="en-US" sz="3200" dirty="0" smtClean="0"/>
              <a:t> </a:t>
            </a:r>
            <a:r>
              <a:rPr lang="en-US" altLang="zh-CN" sz="3200" dirty="0" smtClean="0"/>
              <a:t>3. </a:t>
            </a:r>
            <a:r>
              <a:rPr lang="zh-CN" altLang="en-US" sz="3200" dirty="0" smtClean="0"/>
              <a:t>算出 </a:t>
            </a:r>
            <a:r>
              <a:rPr lang="en-US" altLang="zh-CN" sz="3200" dirty="0" smtClean="0"/>
              <a:t>W</a:t>
            </a:r>
            <a:r>
              <a:rPr lang="zh-CN" altLang="en-US" sz="3200" dirty="0" smtClean="0"/>
              <a:t>﻿﻿﻿</a:t>
            </a:r>
            <a:r>
              <a:rPr lang="zh-CN" altLang="en-US" sz="3200" baseline="-25000" dirty="0" smtClean="0"/>
              <a:t>有</a:t>
            </a:r>
            <a:r>
              <a:rPr lang="zh-CN" altLang="en-US" sz="3200" dirty="0" smtClean="0"/>
              <a:t>﻿﻿﻿ 、</a:t>
            </a:r>
            <a:r>
              <a:rPr lang="en-US" altLang="zh-CN" sz="3200" dirty="0" smtClean="0"/>
              <a:t>W</a:t>
            </a:r>
            <a:r>
              <a:rPr lang="zh-CN" altLang="en-US" sz="3200" dirty="0" smtClean="0"/>
              <a:t> ﻿﻿﻿</a:t>
            </a:r>
            <a:r>
              <a:rPr lang="zh-CN" altLang="en-US" sz="3200" baseline="-25000" dirty="0" smtClean="0"/>
              <a:t>总</a:t>
            </a:r>
            <a:r>
              <a:rPr lang="zh-CN" altLang="en-US" sz="3200" dirty="0" smtClean="0"/>
              <a:t>﻿﻿﻿ 和</a:t>
            </a:r>
            <a:r>
              <a:rPr lang="en-US" altLang="zh-CN" sz="3200" dirty="0" smtClean="0"/>
              <a:t>η</a:t>
            </a:r>
            <a:r>
              <a:rPr lang="zh-CN" altLang="en-US" sz="3200" dirty="0" smtClean="0"/>
              <a:t>，填入表中。</a:t>
            </a:r>
            <a:endParaRPr lang="zh-CN" altLang="en-US" sz="3200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00725" y="476672"/>
            <a:ext cx="3343275" cy="4838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  <p:bldP spid="18" grpId="0"/>
      <p:bldP spid="2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836712"/>
            <a:ext cx="1043608" cy="584775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sz="3200" dirty="0" smtClean="0">
                <a:solidFill>
                  <a:schemeClr val="tx2"/>
                </a:solidFill>
                <a:latin typeface="微软雅黑" pitchFamily="34" charset="-122"/>
                <a:ea typeface="微软雅黑" pitchFamily="34" charset="-122"/>
              </a:rPr>
              <a:t>回顾</a:t>
            </a:r>
            <a:endParaRPr lang="zh-CN" altLang="en-US" sz="3200" dirty="0">
              <a:solidFill>
                <a:schemeClr val="tx2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1403648" y="836712"/>
            <a:ext cx="208823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dirty="0" smtClean="0"/>
              <a:t>﻿</a:t>
            </a:r>
            <a:r>
              <a:rPr lang="zh-CN" altLang="en-US" sz="3200" dirty="0"/>
              <a:t>复习提问：</a:t>
            </a:r>
            <a:endParaRPr lang="zh-CN" altLang="en-US" sz="32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1403648" y="1700808"/>
            <a:ext cx="316835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dirty="0" smtClean="0"/>
              <a:t>﻿</a:t>
            </a:r>
            <a:r>
              <a:rPr lang="zh-CN" altLang="en-US" sz="3200" dirty="0"/>
              <a:t> </a:t>
            </a:r>
            <a:r>
              <a:rPr lang="en-US" altLang="zh-CN" sz="3200" dirty="0"/>
              <a:t>1. </a:t>
            </a:r>
            <a:r>
              <a:rPr lang="zh-CN" altLang="en-US" sz="3200" dirty="0"/>
              <a:t>功的两个要素：</a:t>
            </a:r>
            <a:endParaRPr lang="zh-CN" altLang="en-US" sz="32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1547664" y="2564904"/>
            <a:ext cx="669674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ctr"/>
            <a:r>
              <a:rPr lang="zh-CN" altLang="en-US" sz="32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﻿</a:t>
            </a:r>
            <a:r>
              <a:rPr lang="zh-CN" altLang="en-US" sz="3200" b="1" dirty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一是作用在物体上的力；</a:t>
            </a:r>
            <a:endParaRPr lang="zh-CN" altLang="en-US" sz="32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fontAlgn="ctr"/>
            <a:r>
              <a:rPr lang="zh-CN" altLang="en-US" sz="3200" b="1" dirty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二是物体在力的方向上通过的距离。</a:t>
            </a:r>
            <a:endParaRPr lang="zh-CN" altLang="en-US" sz="32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1475656" y="3789040"/>
            <a:ext cx="446449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dirty="0" smtClean="0"/>
              <a:t>﻿</a:t>
            </a:r>
            <a:r>
              <a:rPr lang="zh-CN" altLang="en-US" sz="3200" dirty="0"/>
              <a:t> </a:t>
            </a:r>
            <a:r>
              <a:rPr lang="en-US" altLang="zh-CN" sz="3200" dirty="0"/>
              <a:t>2. </a:t>
            </a:r>
            <a:r>
              <a:rPr lang="zh-CN" altLang="en-US" sz="3200" dirty="0"/>
              <a:t>功的计算公式：</a:t>
            </a:r>
            <a:endParaRPr lang="zh-CN" altLang="en-US" sz="32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1475656" y="4869160"/>
            <a:ext cx="316835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3200" b="1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W=Fs</a:t>
            </a:r>
            <a:r>
              <a:rPr lang="zh-CN" altLang="en-US" sz="3200" b="1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或</a:t>
            </a:r>
            <a:r>
              <a:rPr lang="en-US" altLang="zh-CN" sz="3200" b="1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W=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Gh</a:t>
            </a:r>
            <a:endParaRPr lang="zh-CN" altLang="en-US" sz="3200" b="1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3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/>
        </p:nvSpPr>
        <p:spPr>
          <a:xfrm>
            <a:off x="539552" y="548680"/>
            <a:ext cx="590465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4000" b="1" dirty="0" smtClean="0">
                <a:latin typeface="微软雅黑" pitchFamily="34" charset="-122"/>
                <a:ea typeface="微软雅黑" pitchFamily="34" charset="-122"/>
              </a:rPr>
              <a:t>测量滑轮组的机械效率</a:t>
            </a:r>
            <a:endParaRPr lang="zh-CN" altLang="en-US" sz="4000" b="1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20" name="矩形 19"/>
          <p:cNvSpPr/>
          <p:nvPr/>
        </p:nvSpPr>
        <p:spPr>
          <a:xfrm>
            <a:off x="539552" y="1556792"/>
            <a:ext cx="410445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ctr"/>
            <a:r>
              <a:rPr lang="zh-CN" altLang="en-US" sz="3200" dirty="0" smtClean="0"/>
              <a:t>动手动脑，心灵手巧。</a:t>
            </a:r>
            <a:endParaRPr lang="zh-CN" altLang="en-US" sz="3200" dirty="0"/>
          </a:p>
        </p:txBody>
      </p:sp>
      <p:sp>
        <p:nvSpPr>
          <p:cNvPr id="22" name="矩形 21"/>
          <p:cNvSpPr/>
          <p:nvPr/>
        </p:nvSpPr>
        <p:spPr>
          <a:xfrm>
            <a:off x="6804248" y="2564904"/>
            <a:ext cx="194421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ctr"/>
            <a:r>
              <a:rPr lang="zh-CN" altLang="en-US" sz="32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﻿</a:t>
            </a:r>
            <a:r>
              <a:rPr lang="en-US" altLang="zh-CN" sz="3200" dirty="0" smtClean="0"/>
              <a:t>W</a:t>
            </a:r>
            <a:r>
              <a:rPr lang="zh-CN" altLang="en-US" sz="3200" baseline="-25000" dirty="0" smtClean="0"/>
              <a:t>总</a:t>
            </a:r>
            <a:r>
              <a:rPr lang="zh-CN" altLang="en-US" sz="3200" dirty="0" smtClean="0"/>
              <a:t>＝</a:t>
            </a:r>
            <a:r>
              <a:rPr lang="en-US" altLang="zh-CN" sz="3200" dirty="0" smtClean="0"/>
              <a:t>Fs</a:t>
            </a:r>
            <a:endParaRPr lang="zh-CN" altLang="en-US" sz="3200" dirty="0"/>
          </a:p>
        </p:txBody>
      </p:sp>
      <p:sp>
        <p:nvSpPr>
          <p:cNvPr id="24" name="矩形 23"/>
          <p:cNvSpPr/>
          <p:nvPr/>
        </p:nvSpPr>
        <p:spPr>
          <a:xfrm>
            <a:off x="3707904" y="6273225"/>
            <a:ext cx="194421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ctr"/>
            <a:r>
              <a:rPr lang="zh-CN" altLang="en-US" sz="32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﻿</a:t>
            </a:r>
            <a:r>
              <a:rPr lang="en-US" altLang="zh-CN" sz="3200" dirty="0" smtClean="0"/>
              <a:t>W</a:t>
            </a:r>
            <a:r>
              <a:rPr lang="zh-CN" altLang="en-US" sz="3200" baseline="-25000" dirty="0" smtClean="0"/>
              <a:t>有</a:t>
            </a:r>
            <a:r>
              <a:rPr lang="zh-CN" altLang="en-US" sz="3200" dirty="0" smtClean="0"/>
              <a:t>＝</a:t>
            </a:r>
            <a:r>
              <a:rPr lang="en-US" altLang="zh-CN" sz="3200" dirty="0" err="1" smtClean="0"/>
              <a:t>Gh</a:t>
            </a:r>
            <a:endParaRPr lang="zh-CN" altLang="en-US" sz="3200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91880" y="2060848"/>
            <a:ext cx="2945247" cy="42626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/>
        </p:nvSpPr>
        <p:spPr>
          <a:xfrm>
            <a:off x="539552" y="548680"/>
            <a:ext cx="590465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4000" b="1" dirty="0" smtClean="0">
                <a:latin typeface="微软雅黑" pitchFamily="34" charset="-122"/>
                <a:ea typeface="微软雅黑" pitchFamily="34" charset="-122"/>
              </a:rPr>
              <a:t>测量滑轮组的机械效率</a:t>
            </a:r>
            <a:endParaRPr lang="zh-CN" altLang="en-US" sz="4000" b="1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20" name="矩形 19"/>
          <p:cNvSpPr/>
          <p:nvPr/>
        </p:nvSpPr>
        <p:spPr>
          <a:xfrm>
            <a:off x="1115616" y="2060848"/>
            <a:ext cx="7632848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ctr"/>
            <a:r>
              <a:rPr lang="en-US" altLang="zh-CN" sz="3200" dirty="0" smtClean="0"/>
              <a:t>1. </a:t>
            </a:r>
            <a:r>
              <a:rPr lang="zh-CN" altLang="en-US" sz="3200" dirty="0" smtClean="0"/>
              <a:t>滑轮组的机械效率与滑轮轴摩擦、动滑轮重、物重、绳重有关。</a:t>
            </a:r>
          </a:p>
          <a:p>
            <a:pPr fontAlgn="ctr"/>
            <a:r>
              <a:rPr lang="en-US" altLang="zh-CN" sz="3200" dirty="0" smtClean="0"/>
              <a:t>2. </a:t>
            </a:r>
            <a:r>
              <a:rPr lang="zh-CN" altLang="en-US" sz="3200" dirty="0" smtClean="0"/>
              <a:t>滑轮组的机械效率与物体被提升的高度、绳子的绕法无关。</a:t>
            </a:r>
          </a:p>
          <a:p>
            <a:pPr fontAlgn="ctr"/>
            <a:r>
              <a:rPr lang="en-US" altLang="zh-CN" sz="3200" dirty="0" smtClean="0"/>
              <a:t>3. </a:t>
            </a:r>
            <a:r>
              <a:rPr lang="zh-CN" altLang="en-US" sz="3200" dirty="0" smtClean="0"/>
              <a:t>同一滑轮组，物重越大，机械效率越高。不同滑轮组，物重一定，动滑轮越重，绳子越重，摩擦越大，机械效率越低。</a:t>
            </a:r>
            <a:endParaRPr lang="zh-CN" altLang="en-US" sz="3200" dirty="0"/>
          </a:p>
        </p:txBody>
      </p:sp>
      <p:sp>
        <p:nvSpPr>
          <p:cNvPr id="8" name="TextBox 7"/>
          <p:cNvSpPr txBox="1"/>
          <p:nvPr/>
        </p:nvSpPr>
        <p:spPr>
          <a:xfrm>
            <a:off x="0" y="2060848"/>
            <a:ext cx="1043608" cy="584775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sz="3200" dirty="0" smtClean="0">
                <a:solidFill>
                  <a:schemeClr val="tx2"/>
                </a:solidFill>
                <a:latin typeface="微软雅黑" pitchFamily="34" charset="-122"/>
                <a:ea typeface="微软雅黑" pitchFamily="34" charset="-122"/>
              </a:rPr>
              <a:t>结论</a:t>
            </a:r>
            <a:endParaRPr lang="zh-CN" altLang="en-US" sz="3200" dirty="0">
              <a:solidFill>
                <a:schemeClr val="tx2"/>
              </a:solidFill>
              <a:latin typeface="微软雅黑" pitchFamily="34" charset="-122"/>
              <a:ea typeface="微软雅黑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836712"/>
            <a:ext cx="1043608" cy="584775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sz="3200" dirty="0" smtClean="0">
                <a:solidFill>
                  <a:schemeClr val="tx2"/>
                </a:solidFill>
                <a:latin typeface="微软雅黑" pitchFamily="34" charset="-122"/>
                <a:ea typeface="微软雅黑" pitchFamily="34" charset="-122"/>
              </a:rPr>
              <a:t>拓展</a:t>
            </a:r>
            <a:endParaRPr lang="zh-CN" altLang="en-US" sz="3200" dirty="0">
              <a:solidFill>
                <a:schemeClr val="tx2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1187624" y="836712"/>
            <a:ext cx="741682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ctr"/>
            <a:r>
              <a:rPr lang="zh-CN" altLang="en-US" sz="3200" dirty="0" smtClean="0"/>
              <a:t>计算：在忽略摩擦的情况下，有用功</a:t>
            </a:r>
            <a:endParaRPr lang="en-US" altLang="zh-CN" sz="3200" dirty="0" smtClean="0"/>
          </a:p>
          <a:p>
            <a:pPr fontAlgn="ctr"/>
            <a:r>
              <a:rPr lang="en-US" altLang="zh-CN" sz="3200" dirty="0" smtClean="0"/>
              <a:t>W</a:t>
            </a:r>
            <a:r>
              <a:rPr lang="zh-CN" altLang="en-US" sz="3200" baseline="-25000" dirty="0" smtClean="0"/>
              <a:t>有</a:t>
            </a:r>
            <a:r>
              <a:rPr lang="zh-CN" altLang="en-US" sz="3200" dirty="0" smtClean="0"/>
              <a:t>＝</a:t>
            </a:r>
            <a:r>
              <a:rPr lang="en-US" altLang="zh-CN" sz="3200" dirty="0" smtClean="0"/>
              <a:t>G</a:t>
            </a:r>
            <a:r>
              <a:rPr lang="zh-CN" altLang="en-US" sz="3200" baseline="-25000" dirty="0" smtClean="0"/>
              <a:t>物</a:t>
            </a:r>
            <a:r>
              <a:rPr lang="en-US" altLang="zh-CN" sz="3200" dirty="0" smtClean="0"/>
              <a:t>h</a:t>
            </a:r>
            <a:r>
              <a:rPr lang="zh-CN" altLang="en-US" sz="3200" dirty="0" smtClean="0"/>
              <a:t>，额外功</a:t>
            </a:r>
            <a:r>
              <a:rPr lang="en-US" altLang="zh-CN" sz="3200" dirty="0" smtClean="0"/>
              <a:t>W</a:t>
            </a:r>
            <a:r>
              <a:rPr lang="zh-CN" altLang="en-US" sz="3200" baseline="-25000" dirty="0" smtClean="0"/>
              <a:t>额</a:t>
            </a:r>
            <a:r>
              <a:rPr lang="zh-CN" altLang="en-US" sz="3200" dirty="0" smtClean="0"/>
              <a:t>＝</a:t>
            </a:r>
            <a:r>
              <a:rPr lang="en-US" altLang="zh-CN" sz="3200" dirty="0" smtClean="0"/>
              <a:t>G</a:t>
            </a:r>
            <a:r>
              <a:rPr lang="zh-CN" altLang="en-US" sz="3200" baseline="-25000" dirty="0" smtClean="0"/>
              <a:t>动</a:t>
            </a:r>
            <a:r>
              <a:rPr lang="en-US" altLang="zh-CN" sz="3200" dirty="0" smtClean="0"/>
              <a:t>h</a:t>
            </a:r>
            <a:r>
              <a:rPr lang="zh-CN" altLang="en-US" sz="3200" dirty="0" smtClean="0"/>
              <a:t> ，</a:t>
            </a:r>
            <a:r>
              <a:rPr lang="en-US" altLang="zh-CN" sz="3200" dirty="0" smtClean="0">
                <a:latin typeface="华文楷体" pitchFamily="2" charset="-122"/>
                <a:ea typeface="华文楷体" pitchFamily="2" charset="-122"/>
              </a:rPr>
              <a:t> </a:t>
            </a:r>
          </a:p>
          <a:p>
            <a:pPr fontAlgn="ctr"/>
            <a:r>
              <a:rPr lang="en-US" altLang="zh-CN" sz="3200" dirty="0" smtClean="0">
                <a:latin typeface="华文楷体" pitchFamily="2" charset="-122"/>
                <a:ea typeface="华文楷体" pitchFamily="2" charset="-122"/>
              </a:rPr>
              <a:t>W</a:t>
            </a:r>
            <a:r>
              <a:rPr lang="zh-CN" altLang="en-US" sz="3200" baseline="-25000" dirty="0" smtClean="0">
                <a:latin typeface="华文楷体" pitchFamily="2" charset="-122"/>
                <a:ea typeface="华文楷体" pitchFamily="2" charset="-122"/>
              </a:rPr>
              <a:t>总</a:t>
            </a:r>
            <a:r>
              <a:rPr lang="zh-CN" altLang="en-US" sz="3200" dirty="0" smtClean="0">
                <a:latin typeface="华文楷体" pitchFamily="2" charset="-122"/>
                <a:ea typeface="华文楷体" pitchFamily="2" charset="-122"/>
              </a:rPr>
              <a:t>＝</a:t>
            </a:r>
            <a:r>
              <a:rPr lang="en-US" altLang="zh-CN" sz="3200" dirty="0" smtClean="0">
                <a:latin typeface="华文楷体" pitchFamily="2" charset="-122"/>
                <a:ea typeface="华文楷体" pitchFamily="2" charset="-122"/>
              </a:rPr>
              <a:t>W</a:t>
            </a:r>
            <a:r>
              <a:rPr lang="zh-CN" altLang="en-US" sz="3200" baseline="-25000" dirty="0" smtClean="0">
                <a:latin typeface="华文楷体" pitchFamily="2" charset="-122"/>
                <a:ea typeface="华文楷体" pitchFamily="2" charset="-122"/>
              </a:rPr>
              <a:t>有</a:t>
            </a:r>
            <a:r>
              <a:rPr lang="en-US" altLang="zh-CN" sz="3200" dirty="0" smtClean="0">
                <a:latin typeface="华文楷体" pitchFamily="2" charset="-122"/>
                <a:ea typeface="华文楷体" pitchFamily="2" charset="-122"/>
              </a:rPr>
              <a:t>+W</a:t>
            </a:r>
            <a:r>
              <a:rPr lang="zh-CN" altLang="en-US" sz="3200" baseline="-25000" dirty="0" smtClean="0">
                <a:latin typeface="华文楷体" pitchFamily="2" charset="-122"/>
                <a:ea typeface="华文楷体" pitchFamily="2" charset="-122"/>
              </a:rPr>
              <a:t>额</a:t>
            </a:r>
            <a:r>
              <a:rPr lang="zh-CN" altLang="en-US" sz="3200" dirty="0" smtClean="0">
                <a:latin typeface="华文楷体" pitchFamily="2" charset="-122"/>
                <a:ea typeface="华文楷体" pitchFamily="2" charset="-122"/>
              </a:rPr>
              <a:t>＝</a:t>
            </a:r>
            <a:r>
              <a:rPr lang="en-US" altLang="zh-CN" sz="3200" dirty="0" smtClean="0"/>
              <a:t> G</a:t>
            </a:r>
            <a:r>
              <a:rPr lang="zh-CN" altLang="en-US" sz="3200" baseline="-25000" dirty="0" smtClean="0"/>
              <a:t>物</a:t>
            </a:r>
            <a:r>
              <a:rPr lang="en-US" altLang="zh-CN" sz="3200" dirty="0" smtClean="0"/>
              <a:t>h+ G</a:t>
            </a:r>
            <a:r>
              <a:rPr lang="zh-CN" altLang="en-US" sz="3200" baseline="-25000" dirty="0" smtClean="0"/>
              <a:t>动</a:t>
            </a:r>
            <a:r>
              <a:rPr lang="en-US" altLang="zh-CN" sz="3200" dirty="0" smtClean="0"/>
              <a:t>h</a:t>
            </a:r>
            <a:r>
              <a:rPr lang="zh-CN" altLang="en-US" sz="3200" dirty="0" smtClean="0"/>
              <a:t> </a:t>
            </a:r>
            <a:endParaRPr lang="zh-CN" altLang="en-US" sz="3200" dirty="0"/>
          </a:p>
        </p:txBody>
      </p:sp>
      <p:sp>
        <p:nvSpPr>
          <p:cNvPr id="5" name="矩形 4"/>
          <p:cNvSpPr/>
          <p:nvPr/>
        </p:nvSpPr>
        <p:spPr>
          <a:xfrm>
            <a:off x="1043608" y="2348880"/>
            <a:ext cx="367240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ctr">
              <a:lnSpc>
                <a:spcPct val="150000"/>
              </a:lnSpc>
            </a:pPr>
            <a:r>
              <a:rPr lang="zh-CN" altLang="en-US" sz="3200" dirty="0" smtClean="0"/>
              <a:t>滑轮组机械效率为 </a:t>
            </a:r>
            <a:r>
              <a:rPr lang="zh-CN" altLang="en-US" sz="3200" i="1" dirty="0" smtClean="0"/>
              <a:t>﻿</a:t>
            </a:r>
            <a:endParaRPr lang="zh-CN" altLang="en-US" sz="3200" dirty="0"/>
          </a:p>
        </p:txBody>
      </p:sp>
      <p:sp>
        <p:nvSpPr>
          <p:cNvPr id="8" name="TextBox 7"/>
          <p:cNvSpPr txBox="1"/>
          <p:nvPr/>
        </p:nvSpPr>
        <p:spPr>
          <a:xfrm>
            <a:off x="0" y="5157192"/>
            <a:ext cx="1043608" cy="584775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sz="3200" dirty="0" smtClean="0">
                <a:solidFill>
                  <a:schemeClr val="tx2"/>
                </a:solidFill>
                <a:latin typeface="微软雅黑" pitchFamily="34" charset="-122"/>
                <a:ea typeface="微软雅黑" pitchFamily="34" charset="-122"/>
              </a:rPr>
              <a:t>分析</a:t>
            </a:r>
            <a:endParaRPr lang="zh-CN" altLang="en-US" sz="3200" dirty="0">
              <a:solidFill>
                <a:schemeClr val="tx2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1259632" y="5157192"/>
            <a:ext cx="763284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ctr"/>
            <a:r>
              <a:rPr lang="zh-CN" altLang="en-US" sz="3200" dirty="0" smtClean="0"/>
              <a:t>从公式可以看出，滑轮组的机械效率主要与</a:t>
            </a:r>
            <a:r>
              <a:rPr lang="en-US" altLang="zh-CN" sz="3200" dirty="0" smtClean="0"/>
              <a:t>G</a:t>
            </a:r>
            <a:r>
              <a:rPr lang="zh-CN" altLang="en-US" sz="3200" dirty="0" smtClean="0"/>
              <a:t> ﻿﻿﻿</a:t>
            </a:r>
            <a:r>
              <a:rPr lang="zh-CN" altLang="en-US" sz="3200" baseline="-25000" dirty="0" smtClean="0"/>
              <a:t>物﻿﻿﻿</a:t>
            </a:r>
            <a:r>
              <a:rPr lang="zh-CN" altLang="en-US" sz="3200" dirty="0" smtClean="0"/>
              <a:t> 和</a:t>
            </a:r>
            <a:r>
              <a:rPr lang="en-US" altLang="zh-CN" sz="3200" dirty="0" smtClean="0"/>
              <a:t>G</a:t>
            </a:r>
            <a:r>
              <a:rPr lang="zh-CN" altLang="en-US" sz="3200" dirty="0" smtClean="0"/>
              <a:t> ﻿﻿﻿</a:t>
            </a:r>
            <a:r>
              <a:rPr lang="zh-CN" altLang="en-US" sz="3200" baseline="-25000" dirty="0" smtClean="0"/>
              <a:t>动</a:t>
            </a:r>
            <a:r>
              <a:rPr lang="zh-CN" altLang="en-US" sz="3200" dirty="0" smtClean="0"/>
              <a:t>﻿﻿﻿ 两个因素有关。</a:t>
            </a:r>
            <a:endParaRPr lang="zh-CN" altLang="en-US" sz="3200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87624" y="3429000"/>
            <a:ext cx="6361113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836712"/>
            <a:ext cx="1043608" cy="584775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sz="3200" dirty="0" smtClean="0">
                <a:solidFill>
                  <a:schemeClr val="tx2"/>
                </a:solidFill>
                <a:latin typeface="微软雅黑" pitchFamily="34" charset="-122"/>
                <a:ea typeface="微软雅黑" pitchFamily="34" charset="-122"/>
              </a:rPr>
              <a:t>例题</a:t>
            </a:r>
            <a:endParaRPr lang="zh-CN" altLang="en-US" sz="3200" dirty="0">
              <a:solidFill>
                <a:schemeClr val="tx2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1187624" y="836712"/>
            <a:ext cx="3600400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ctr"/>
            <a:r>
              <a:rPr lang="zh-CN" altLang="en-US" sz="2800" dirty="0" smtClean="0"/>
              <a:t>用相同的滑轮和绳子分别组成如图所示的甲、乙两个滑轮组。把相同的重物匀速提升相同的高度。若不计绳重及摩擦，下列说法正确的是（      ）。</a:t>
            </a:r>
            <a:endParaRPr lang="zh-CN" altLang="en-US" sz="2800" dirty="0"/>
          </a:p>
        </p:txBody>
      </p:sp>
      <p:sp>
        <p:nvSpPr>
          <p:cNvPr id="5" name="矩形 4"/>
          <p:cNvSpPr/>
          <p:nvPr/>
        </p:nvSpPr>
        <p:spPr>
          <a:xfrm>
            <a:off x="0" y="4077072"/>
            <a:ext cx="914400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ctr"/>
            <a:r>
              <a:rPr lang="en-US" altLang="zh-CN" sz="2800" dirty="0" smtClean="0"/>
              <a:t>A. </a:t>
            </a:r>
            <a:r>
              <a:rPr lang="zh-CN" altLang="en-US" sz="2800" dirty="0" smtClean="0"/>
              <a:t>绳子受的拉力</a:t>
            </a:r>
            <a:r>
              <a:rPr lang="en-US" altLang="zh-CN" sz="2800" dirty="0" smtClean="0"/>
              <a:t>F</a:t>
            </a:r>
            <a:r>
              <a:rPr lang="en-US" altLang="zh-CN" sz="2800" baseline="-25000" dirty="0" smtClean="0"/>
              <a:t>1</a:t>
            </a:r>
            <a:r>
              <a:rPr lang="zh-CN" altLang="en-US" sz="2800" dirty="0" smtClean="0"/>
              <a:t>和</a:t>
            </a:r>
            <a:r>
              <a:rPr lang="en-US" altLang="zh-CN" sz="2800" dirty="0" smtClean="0"/>
              <a:t>F</a:t>
            </a:r>
            <a:r>
              <a:rPr lang="en-US" altLang="zh-CN" sz="2800" baseline="-25000" dirty="0" smtClean="0"/>
              <a:t>2</a:t>
            </a:r>
            <a:r>
              <a:rPr lang="zh-CN" altLang="en-US" sz="2800" dirty="0" smtClean="0"/>
              <a:t>大小相等，滑轮组的机械效率相同</a:t>
            </a:r>
          </a:p>
          <a:p>
            <a:pPr fontAlgn="ctr"/>
            <a:r>
              <a:rPr lang="en-US" altLang="zh-CN" sz="2800" dirty="0" smtClean="0"/>
              <a:t>B. </a:t>
            </a:r>
            <a:r>
              <a:rPr lang="zh-CN" altLang="en-US" sz="2800" dirty="0" smtClean="0"/>
              <a:t>绳子受的拉力</a:t>
            </a:r>
            <a:r>
              <a:rPr lang="en-US" altLang="zh-CN" sz="2800" dirty="0" smtClean="0"/>
              <a:t>F</a:t>
            </a:r>
            <a:r>
              <a:rPr lang="en-US" altLang="zh-CN" sz="2800" baseline="-25000" dirty="0" smtClean="0"/>
              <a:t>1</a:t>
            </a:r>
            <a:r>
              <a:rPr lang="zh-CN" altLang="en-US" sz="2800" dirty="0" smtClean="0"/>
              <a:t>和</a:t>
            </a:r>
            <a:r>
              <a:rPr lang="en-US" altLang="zh-CN" sz="2800" dirty="0" smtClean="0"/>
              <a:t>F</a:t>
            </a:r>
            <a:r>
              <a:rPr lang="en-US" altLang="zh-CN" sz="2800" baseline="-25000" dirty="0" smtClean="0"/>
              <a:t>2</a:t>
            </a:r>
            <a:r>
              <a:rPr lang="zh-CN" altLang="en-US" sz="2800" dirty="0" smtClean="0"/>
              <a:t>大小不相等，滑轮组的机械效率不同</a:t>
            </a:r>
          </a:p>
          <a:p>
            <a:pPr fontAlgn="ctr"/>
            <a:r>
              <a:rPr lang="en-US" altLang="zh-CN" sz="2800" dirty="0" smtClean="0"/>
              <a:t>C. </a:t>
            </a:r>
            <a:r>
              <a:rPr lang="zh-CN" altLang="en-US" sz="2800" dirty="0" smtClean="0"/>
              <a:t>绳子自由端移动的距离不相等，机械效率相同</a:t>
            </a:r>
          </a:p>
          <a:p>
            <a:pPr fontAlgn="ctr"/>
            <a:r>
              <a:rPr lang="en-US" altLang="zh-CN" sz="2800" dirty="0" smtClean="0"/>
              <a:t>D. </a:t>
            </a:r>
            <a:r>
              <a:rPr lang="zh-CN" altLang="en-US" sz="2800" dirty="0" smtClean="0"/>
              <a:t>绳子自由端移动的距离不相等，机械效率不同</a:t>
            </a:r>
            <a:endParaRPr lang="zh-CN" altLang="en-US" sz="2800" dirty="0"/>
          </a:p>
        </p:txBody>
      </p:sp>
      <p:sp>
        <p:nvSpPr>
          <p:cNvPr id="7" name="TextBox 6"/>
          <p:cNvSpPr txBox="1"/>
          <p:nvPr/>
        </p:nvSpPr>
        <p:spPr>
          <a:xfrm>
            <a:off x="3779912" y="3284984"/>
            <a:ext cx="5040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dirty="0" smtClean="0">
                <a:solidFill>
                  <a:srgbClr val="FF0000"/>
                </a:solidFill>
              </a:rPr>
              <a:t>C</a:t>
            </a:r>
            <a:endParaRPr lang="zh-CN" altLang="en-US" sz="3200" dirty="0">
              <a:solidFill>
                <a:srgbClr val="FF0000"/>
              </a:solidFill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36096" y="980728"/>
            <a:ext cx="2619375" cy="2562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836712"/>
            <a:ext cx="1043608" cy="584775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sz="3200" dirty="0" smtClean="0">
                <a:solidFill>
                  <a:schemeClr val="tx2"/>
                </a:solidFill>
                <a:latin typeface="微软雅黑" pitchFamily="34" charset="-122"/>
                <a:ea typeface="微软雅黑" pitchFamily="34" charset="-122"/>
              </a:rPr>
              <a:t>例题</a:t>
            </a:r>
            <a:endParaRPr lang="zh-CN" altLang="en-US" sz="3200" dirty="0">
              <a:solidFill>
                <a:schemeClr val="tx2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1187624" y="836712"/>
            <a:ext cx="7776864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ctr"/>
            <a:r>
              <a:rPr lang="zh-CN" altLang="en-US" sz="3200" dirty="0" smtClean="0"/>
              <a:t>如图所示，用相同的滑轮组成甲、乙两个滑轮组，分别将重力为</a:t>
            </a:r>
            <a:r>
              <a:rPr lang="en-US" altLang="zh-CN" sz="3200" dirty="0" smtClean="0"/>
              <a:t>G</a:t>
            </a:r>
            <a:r>
              <a:rPr lang="en-US" altLang="zh-CN" sz="3200" baseline="-25000" dirty="0" smtClean="0"/>
              <a:t>1</a:t>
            </a:r>
            <a:r>
              <a:rPr lang="zh-CN" altLang="en-US" sz="3200" dirty="0" smtClean="0"/>
              <a:t>、</a:t>
            </a:r>
            <a:r>
              <a:rPr lang="en-US" altLang="zh-CN" sz="3200" dirty="0" smtClean="0"/>
              <a:t>G</a:t>
            </a:r>
            <a:r>
              <a:rPr lang="en-US" altLang="zh-CN" sz="3200" baseline="-25000" dirty="0" smtClean="0"/>
              <a:t>2</a:t>
            </a:r>
            <a:r>
              <a:rPr lang="zh-CN" altLang="en-US" sz="3200" dirty="0" smtClean="0"/>
              <a:t>的重物匀速提升相同高度，所用的拉力均为 </a:t>
            </a:r>
            <a:r>
              <a:rPr lang="en-US" altLang="zh-CN" sz="3200" dirty="0" smtClean="0"/>
              <a:t>F</a:t>
            </a:r>
            <a:r>
              <a:rPr lang="zh-CN" altLang="en-US" sz="3200" dirty="0" smtClean="0"/>
              <a:t>，机械效率分别为</a:t>
            </a:r>
            <a:r>
              <a:rPr lang="en-US" altLang="zh-CN" sz="3200" dirty="0" smtClean="0"/>
              <a:t>η</a:t>
            </a:r>
            <a:r>
              <a:rPr lang="en-US" altLang="zh-CN" sz="3200" baseline="-25000" dirty="0" smtClean="0"/>
              <a:t>1</a:t>
            </a:r>
            <a:r>
              <a:rPr lang="zh-CN" altLang="en-US" sz="3200" dirty="0" smtClean="0"/>
              <a:t>和</a:t>
            </a:r>
            <a:r>
              <a:rPr lang="en-US" altLang="zh-CN" sz="3200" dirty="0" smtClean="0"/>
              <a:t>η</a:t>
            </a:r>
            <a:r>
              <a:rPr lang="en-US" altLang="zh-CN" sz="3200" baseline="-25000" dirty="0" smtClean="0"/>
              <a:t>2</a:t>
            </a:r>
            <a:r>
              <a:rPr lang="zh-CN" altLang="en-US" sz="3200" dirty="0" smtClean="0"/>
              <a:t>，不计绳重和摩擦，下列说法正确的是（     ）。</a:t>
            </a:r>
            <a:endParaRPr lang="zh-CN" altLang="en-US" sz="3200" dirty="0"/>
          </a:p>
        </p:txBody>
      </p:sp>
      <p:sp>
        <p:nvSpPr>
          <p:cNvPr id="5" name="矩形 4"/>
          <p:cNvSpPr/>
          <p:nvPr/>
        </p:nvSpPr>
        <p:spPr>
          <a:xfrm>
            <a:off x="1187624" y="3429000"/>
            <a:ext cx="396044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ctr">
              <a:lnSpc>
                <a:spcPct val="150000"/>
              </a:lnSpc>
            </a:pPr>
            <a:r>
              <a:rPr lang="en-US" altLang="zh-CN" sz="3200" dirty="0" smtClean="0"/>
              <a:t>A. G</a:t>
            </a:r>
            <a:r>
              <a:rPr lang="en-US" altLang="zh-CN" sz="3200" baseline="-25000" dirty="0" smtClean="0"/>
              <a:t>1</a:t>
            </a:r>
            <a:r>
              <a:rPr lang="zh-CN" altLang="en-US" sz="3200" dirty="0" smtClean="0"/>
              <a:t>＞</a:t>
            </a:r>
            <a:r>
              <a:rPr lang="en-US" altLang="zh-CN" sz="3200" dirty="0" smtClean="0"/>
              <a:t>G</a:t>
            </a:r>
            <a:r>
              <a:rPr lang="en-US" altLang="zh-CN" sz="3200" baseline="-25000" dirty="0" smtClean="0"/>
              <a:t>2 </a:t>
            </a:r>
            <a:r>
              <a:rPr lang="zh-CN" altLang="en-US" sz="3200" dirty="0" smtClean="0"/>
              <a:t>，</a:t>
            </a:r>
            <a:r>
              <a:rPr lang="en-US" altLang="zh-CN" sz="3200" dirty="0" smtClean="0"/>
              <a:t> η</a:t>
            </a:r>
            <a:r>
              <a:rPr lang="en-US" altLang="zh-CN" sz="3200" baseline="-25000" dirty="0" smtClean="0"/>
              <a:t>1</a:t>
            </a:r>
            <a:r>
              <a:rPr lang="zh-CN" altLang="en-US" sz="3200" dirty="0" smtClean="0"/>
              <a:t>＞</a:t>
            </a:r>
            <a:r>
              <a:rPr lang="en-US" altLang="zh-CN" sz="3200" dirty="0" smtClean="0"/>
              <a:t>η</a:t>
            </a:r>
            <a:r>
              <a:rPr lang="en-US" altLang="zh-CN" sz="3200" baseline="-25000" dirty="0" smtClean="0"/>
              <a:t>2</a:t>
            </a:r>
            <a:r>
              <a:rPr lang="zh-CN" altLang="en-US" sz="3200" dirty="0" smtClean="0"/>
              <a:t> </a:t>
            </a:r>
            <a:r>
              <a:rPr lang="en-US" altLang="zh-CN" sz="3200" i="1" dirty="0" smtClean="0"/>
              <a:t>﻿﻿﻿﻿﻿﻿﻿﻿﻿﻿</a:t>
            </a:r>
            <a:r>
              <a:rPr lang="en-US" altLang="zh-CN" sz="3200" dirty="0" smtClean="0"/>
              <a:t> </a:t>
            </a:r>
          </a:p>
          <a:p>
            <a:pPr fontAlgn="ctr">
              <a:lnSpc>
                <a:spcPct val="150000"/>
              </a:lnSpc>
            </a:pPr>
            <a:r>
              <a:rPr lang="en-US" altLang="zh-CN" sz="3200" dirty="0" smtClean="0"/>
              <a:t>B. G</a:t>
            </a:r>
            <a:r>
              <a:rPr lang="en-US" altLang="zh-CN" sz="3200" baseline="-25000" dirty="0" smtClean="0"/>
              <a:t>1</a:t>
            </a:r>
            <a:r>
              <a:rPr lang="zh-CN" altLang="en-US" sz="3200" dirty="0" smtClean="0"/>
              <a:t>＜</a:t>
            </a:r>
            <a:r>
              <a:rPr lang="en-US" altLang="zh-CN" sz="3200" dirty="0" smtClean="0"/>
              <a:t>G</a:t>
            </a:r>
            <a:r>
              <a:rPr lang="en-US" altLang="zh-CN" sz="3200" baseline="-25000" dirty="0" smtClean="0"/>
              <a:t>2 </a:t>
            </a:r>
            <a:r>
              <a:rPr lang="zh-CN" altLang="en-US" sz="3200" dirty="0" smtClean="0"/>
              <a:t>，</a:t>
            </a:r>
            <a:r>
              <a:rPr lang="en-US" altLang="zh-CN" sz="3200" dirty="0" smtClean="0"/>
              <a:t> η</a:t>
            </a:r>
            <a:r>
              <a:rPr lang="en-US" altLang="zh-CN" sz="3200" baseline="-25000" dirty="0" smtClean="0"/>
              <a:t>1</a:t>
            </a:r>
            <a:r>
              <a:rPr lang="zh-CN" altLang="en-US" sz="3200" dirty="0" smtClean="0"/>
              <a:t>＜</a:t>
            </a:r>
            <a:r>
              <a:rPr lang="en-US" altLang="zh-CN" sz="3200" dirty="0" smtClean="0"/>
              <a:t>η</a:t>
            </a:r>
            <a:r>
              <a:rPr lang="en-US" altLang="zh-CN" sz="3200" baseline="-25000" dirty="0" smtClean="0"/>
              <a:t>2</a:t>
            </a:r>
            <a:r>
              <a:rPr lang="zh-CN" altLang="en-US" sz="3200" dirty="0" smtClean="0"/>
              <a:t> </a:t>
            </a:r>
            <a:r>
              <a:rPr lang="en-US" altLang="zh-CN" sz="3200" i="1" dirty="0" smtClean="0"/>
              <a:t>﻿﻿﻿﻿﻿﻿﻿﻿﻿﻿</a:t>
            </a:r>
            <a:r>
              <a:rPr lang="en-US" altLang="zh-CN" sz="3200" dirty="0" smtClean="0"/>
              <a:t> </a:t>
            </a:r>
          </a:p>
          <a:p>
            <a:pPr fontAlgn="ctr">
              <a:lnSpc>
                <a:spcPct val="150000"/>
              </a:lnSpc>
            </a:pPr>
            <a:r>
              <a:rPr lang="en-US" altLang="zh-CN" sz="3200" dirty="0" smtClean="0"/>
              <a:t>C. G</a:t>
            </a:r>
            <a:r>
              <a:rPr lang="en-US" altLang="zh-CN" sz="3200" baseline="-25000" dirty="0" smtClean="0"/>
              <a:t>1</a:t>
            </a:r>
            <a:r>
              <a:rPr lang="zh-CN" altLang="en-US" sz="3200" dirty="0" smtClean="0"/>
              <a:t>＝</a:t>
            </a:r>
            <a:r>
              <a:rPr lang="en-US" altLang="zh-CN" sz="3200" dirty="0" smtClean="0"/>
              <a:t>G</a:t>
            </a:r>
            <a:r>
              <a:rPr lang="en-US" altLang="zh-CN" sz="3200" baseline="-25000" dirty="0" smtClean="0"/>
              <a:t>2 </a:t>
            </a:r>
            <a:r>
              <a:rPr lang="zh-CN" altLang="en-US" sz="3200" dirty="0" smtClean="0"/>
              <a:t>，</a:t>
            </a:r>
            <a:r>
              <a:rPr lang="en-US" altLang="zh-CN" sz="3200" dirty="0" smtClean="0"/>
              <a:t> η</a:t>
            </a:r>
            <a:r>
              <a:rPr lang="en-US" altLang="zh-CN" sz="3200" baseline="-25000" dirty="0" smtClean="0"/>
              <a:t>1</a:t>
            </a:r>
            <a:r>
              <a:rPr lang="zh-CN" altLang="en-US" sz="3200" dirty="0" smtClean="0"/>
              <a:t>＝</a:t>
            </a:r>
            <a:r>
              <a:rPr lang="en-US" altLang="zh-CN" sz="3200" dirty="0" smtClean="0"/>
              <a:t>η</a:t>
            </a:r>
            <a:r>
              <a:rPr lang="en-US" altLang="zh-CN" sz="3200" baseline="-25000" dirty="0" smtClean="0"/>
              <a:t>2</a:t>
            </a:r>
            <a:endParaRPr lang="en-US" altLang="zh-CN" sz="3200" dirty="0" smtClean="0"/>
          </a:p>
          <a:p>
            <a:pPr fontAlgn="ctr">
              <a:lnSpc>
                <a:spcPct val="150000"/>
              </a:lnSpc>
            </a:pPr>
            <a:r>
              <a:rPr lang="en-US" altLang="zh-CN" sz="3200" dirty="0" smtClean="0"/>
              <a:t>D. G</a:t>
            </a:r>
            <a:r>
              <a:rPr lang="en-US" altLang="zh-CN" sz="3200" baseline="-25000" dirty="0" smtClean="0"/>
              <a:t>1</a:t>
            </a:r>
            <a:r>
              <a:rPr lang="zh-CN" altLang="en-US" sz="3200" dirty="0" smtClean="0"/>
              <a:t>＞</a:t>
            </a:r>
            <a:r>
              <a:rPr lang="en-US" altLang="zh-CN" sz="3200" dirty="0" smtClean="0"/>
              <a:t>G</a:t>
            </a:r>
            <a:r>
              <a:rPr lang="en-US" altLang="zh-CN" sz="3200" baseline="-25000" dirty="0" smtClean="0"/>
              <a:t>2 </a:t>
            </a:r>
            <a:r>
              <a:rPr lang="zh-CN" altLang="en-US" sz="3200" dirty="0" smtClean="0"/>
              <a:t>，</a:t>
            </a:r>
            <a:r>
              <a:rPr lang="en-US" altLang="zh-CN" sz="3200" dirty="0" smtClean="0"/>
              <a:t> η</a:t>
            </a:r>
            <a:r>
              <a:rPr lang="en-US" altLang="zh-CN" sz="3200" baseline="-25000" dirty="0" smtClean="0"/>
              <a:t>1</a:t>
            </a:r>
            <a:r>
              <a:rPr lang="zh-CN" altLang="en-US" sz="3200" dirty="0" smtClean="0"/>
              <a:t>＜</a:t>
            </a:r>
            <a:r>
              <a:rPr lang="en-US" altLang="zh-CN" sz="3200" dirty="0" smtClean="0"/>
              <a:t>η</a:t>
            </a:r>
            <a:r>
              <a:rPr lang="en-US" altLang="zh-CN" sz="3200" baseline="-25000" dirty="0" smtClean="0"/>
              <a:t>2 </a:t>
            </a:r>
            <a:r>
              <a:rPr lang="en-US" altLang="zh-CN" sz="3200" i="1" dirty="0" smtClean="0"/>
              <a:t>﻿﻿﻿﻿﻿﻿﻿﻿﻿﻿</a:t>
            </a:r>
            <a:r>
              <a:rPr lang="en-US" altLang="zh-CN" sz="3200" dirty="0" smtClean="0"/>
              <a:t> </a:t>
            </a:r>
            <a:endParaRPr lang="en-US" altLang="zh-CN" sz="3200" dirty="0"/>
          </a:p>
        </p:txBody>
      </p:sp>
      <p:sp>
        <p:nvSpPr>
          <p:cNvPr id="7" name="TextBox 6"/>
          <p:cNvSpPr txBox="1"/>
          <p:nvPr/>
        </p:nvSpPr>
        <p:spPr>
          <a:xfrm>
            <a:off x="4644008" y="2780928"/>
            <a:ext cx="5040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dirty="0" smtClean="0">
                <a:solidFill>
                  <a:srgbClr val="FF0000"/>
                </a:solidFill>
              </a:rPr>
              <a:t>B</a:t>
            </a:r>
            <a:endParaRPr lang="zh-CN" altLang="en-US" sz="3200" dirty="0">
              <a:solidFill>
                <a:srgbClr val="FF0000"/>
              </a:solidFill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76850" y="3573016"/>
            <a:ext cx="3867150" cy="2886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836712"/>
            <a:ext cx="1043608" cy="584775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sz="3200" dirty="0" smtClean="0">
                <a:solidFill>
                  <a:schemeClr val="tx2"/>
                </a:solidFill>
                <a:latin typeface="微软雅黑" pitchFamily="34" charset="-122"/>
                <a:ea typeface="微软雅黑" pitchFamily="34" charset="-122"/>
              </a:rPr>
              <a:t>例题</a:t>
            </a:r>
            <a:endParaRPr lang="zh-CN" altLang="en-US" sz="3200" dirty="0">
              <a:solidFill>
                <a:schemeClr val="tx2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1187624" y="836712"/>
            <a:ext cx="777686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ctr"/>
            <a:r>
              <a:rPr lang="zh-CN" altLang="en-US" sz="2800" dirty="0" smtClean="0"/>
              <a:t>某实验小组利用如图所示的装置测滑轮组机械效率，记录数据如下表：</a:t>
            </a:r>
            <a:endParaRPr lang="zh-CN" altLang="en-US" sz="2800" dirty="0"/>
          </a:p>
        </p:txBody>
      </p:sp>
      <p:sp>
        <p:nvSpPr>
          <p:cNvPr id="5" name="矩形 4"/>
          <p:cNvSpPr/>
          <p:nvPr/>
        </p:nvSpPr>
        <p:spPr>
          <a:xfrm>
            <a:off x="0" y="4221088"/>
            <a:ext cx="745232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ctr"/>
            <a:r>
              <a:rPr lang="zh-CN" altLang="en-US" sz="2800" dirty="0" smtClean="0"/>
              <a:t>（</a:t>
            </a:r>
            <a:r>
              <a:rPr lang="en-US" altLang="zh-CN" sz="2800" dirty="0" smtClean="0"/>
              <a:t>1</a:t>
            </a:r>
            <a:r>
              <a:rPr lang="zh-CN" altLang="en-US" sz="2800" dirty="0" smtClean="0"/>
              <a:t>）实验时，应沿竖直方向 </a:t>
            </a:r>
            <a:r>
              <a:rPr lang="en-US" altLang="zh-CN" sz="2800" dirty="0" smtClean="0"/>
              <a:t>_____ </a:t>
            </a:r>
            <a:r>
              <a:rPr lang="zh-CN" altLang="en-US" sz="2800" dirty="0" smtClean="0"/>
              <a:t>拉动弹簧测力计。</a:t>
            </a:r>
          </a:p>
          <a:p>
            <a:pPr fontAlgn="ctr"/>
            <a:r>
              <a:rPr lang="zh-CN" altLang="en-US" sz="2800" dirty="0" smtClean="0"/>
              <a:t>（</a:t>
            </a:r>
            <a:r>
              <a:rPr lang="en-US" altLang="zh-CN" sz="2800" dirty="0" smtClean="0"/>
              <a:t>2</a:t>
            </a:r>
            <a:r>
              <a:rPr lang="zh-CN" altLang="en-US" sz="2800" dirty="0" smtClean="0"/>
              <a:t>）第②次实验中，拉力做的总功是 </a:t>
            </a:r>
            <a:r>
              <a:rPr lang="en-US" altLang="zh-CN" sz="2800" dirty="0" smtClean="0"/>
              <a:t>____ J</a:t>
            </a:r>
            <a:r>
              <a:rPr lang="zh-CN" altLang="en-US" sz="2800" dirty="0" smtClean="0"/>
              <a:t>，滑轮组做的有用功是 </a:t>
            </a:r>
            <a:r>
              <a:rPr lang="en-US" altLang="zh-CN" sz="2800" dirty="0" smtClean="0"/>
              <a:t>____ J</a:t>
            </a:r>
            <a:r>
              <a:rPr lang="zh-CN" altLang="en-US" sz="2800" dirty="0" smtClean="0"/>
              <a:t>，滑轮组的机械效率</a:t>
            </a:r>
            <a:r>
              <a:rPr lang="en-US" altLang="zh-CN" sz="2800" dirty="0" smtClean="0"/>
              <a:t>η</a:t>
            </a:r>
            <a:r>
              <a:rPr lang="zh-CN" altLang="en-US" sz="2800" dirty="0" smtClean="0"/>
              <a:t>＝</a:t>
            </a:r>
            <a:r>
              <a:rPr lang="en-US" altLang="zh-CN" sz="2800" dirty="0" smtClean="0"/>
              <a:t>_______ </a:t>
            </a:r>
            <a:r>
              <a:rPr lang="zh-CN" altLang="en-US" sz="2800" dirty="0" smtClean="0"/>
              <a:t>（结果保留一位小数）。</a:t>
            </a:r>
            <a:endParaRPr lang="zh-CN" altLang="en-US" sz="2800" dirty="0"/>
          </a:p>
        </p:txBody>
      </p:sp>
      <p:sp>
        <p:nvSpPr>
          <p:cNvPr id="7" name="TextBox 6"/>
          <p:cNvSpPr txBox="1"/>
          <p:nvPr/>
        </p:nvSpPr>
        <p:spPr>
          <a:xfrm>
            <a:off x="4644008" y="4149080"/>
            <a:ext cx="10801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匀速</a:t>
            </a:r>
            <a:endParaRPr lang="zh-CN" altLang="en-US" sz="28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772816"/>
            <a:ext cx="9144000" cy="2343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>
            <a:off x="5868144" y="5013176"/>
            <a:ext cx="7920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0.72</a:t>
            </a:r>
            <a:endParaRPr lang="zh-CN" altLang="en-US" sz="28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275856" y="5445224"/>
            <a:ext cx="6480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0.6</a:t>
            </a:r>
            <a:endParaRPr lang="zh-CN" altLang="en-US" sz="28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043608" y="5877272"/>
            <a:ext cx="10801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83.3%</a:t>
            </a:r>
            <a:endParaRPr lang="zh-CN" altLang="en-US" sz="28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24328" y="4149080"/>
            <a:ext cx="1228725" cy="2390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836712"/>
            <a:ext cx="1043608" cy="584775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sz="3200" dirty="0" smtClean="0">
                <a:solidFill>
                  <a:schemeClr val="tx2"/>
                </a:solidFill>
                <a:latin typeface="微软雅黑" pitchFamily="34" charset="-122"/>
                <a:ea typeface="微软雅黑" pitchFamily="34" charset="-122"/>
              </a:rPr>
              <a:t>例题</a:t>
            </a:r>
            <a:endParaRPr lang="zh-CN" altLang="en-US" sz="3200" dirty="0">
              <a:solidFill>
                <a:schemeClr val="tx2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1187624" y="836712"/>
            <a:ext cx="777686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ctr"/>
            <a:r>
              <a:rPr lang="zh-CN" altLang="en-US" sz="3200" dirty="0" smtClean="0"/>
              <a:t>如图为测量滑轮组机械效率的实验装置，钩码总重为 </a:t>
            </a:r>
            <a:r>
              <a:rPr lang="en-US" altLang="zh-CN" sz="3200" dirty="0" smtClean="0"/>
              <a:t>6 N</a:t>
            </a:r>
            <a:r>
              <a:rPr lang="zh-CN" altLang="en-US" sz="3200" dirty="0" smtClean="0"/>
              <a:t>。</a:t>
            </a:r>
            <a:endParaRPr lang="zh-CN" altLang="en-US" sz="3200" dirty="0"/>
          </a:p>
        </p:txBody>
      </p:sp>
      <p:sp>
        <p:nvSpPr>
          <p:cNvPr id="5" name="矩形 4"/>
          <p:cNvSpPr/>
          <p:nvPr/>
        </p:nvSpPr>
        <p:spPr>
          <a:xfrm>
            <a:off x="251520" y="1988840"/>
            <a:ext cx="6228184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ctr"/>
            <a:r>
              <a:rPr lang="zh-CN" altLang="en-US" sz="3200" dirty="0" smtClean="0"/>
              <a:t>（</a:t>
            </a:r>
            <a:r>
              <a:rPr lang="en-US" altLang="zh-CN" sz="3200" dirty="0" smtClean="0"/>
              <a:t>1</a:t>
            </a:r>
            <a:r>
              <a:rPr lang="zh-CN" altLang="en-US" sz="3200" dirty="0" smtClean="0"/>
              <a:t>）实验时应竖直向上 </a:t>
            </a:r>
            <a:r>
              <a:rPr lang="en-US" altLang="zh-CN" sz="3200" dirty="0" smtClean="0"/>
              <a:t>_____ </a:t>
            </a:r>
            <a:r>
              <a:rPr lang="zh-CN" altLang="en-US" sz="3200" dirty="0" smtClean="0"/>
              <a:t>拉动弹簧测力计，测得拉力大小为 </a:t>
            </a:r>
            <a:r>
              <a:rPr lang="en-US" altLang="zh-CN" sz="3200" dirty="0" smtClean="0"/>
              <a:t>2.5 N</a:t>
            </a:r>
            <a:r>
              <a:rPr lang="zh-CN" altLang="en-US" sz="3200" dirty="0" smtClean="0"/>
              <a:t>。</a:t>
            </a:r>
          </a:p>
          <a:p>
            <a:pPr fontAlgn="ctr"/>
            <a:r>
              <a:rPr lang="zh-CN" altLang="en-US" sz="3200" dirty="0" smtClean="0"/>
              <a:t>（</a:t>
            </a:r>
            <a:r>
              <a:rPr lang="en-US" altLang="zh-CN" sz="3200" dirty="0" smtClean="0"/>
              <a:t>2</a:t>
            </a:r>
            <a:r>
              <a:rPr lang="zh-CN" altLang="en-US" sz="3200" dirty="0" smtClean="0"/>
              <a:t>）若钩码上升的高度为 </a:t>
            </a:r>
            <a:r>
              <a:rPr lang="en-US" altLang="zh-CN" sz="3200" dirty="0" smtClean="0"/>
              <a:t>10 cm</a:t>
            </a:r>
            <a:r>
              <a:rPr lang="zh-CN" altLang="en-US" sz="3200" dirty="0" smtClean="0"/>
              <a:t>，该滑轮组的机械效率为 </a:t>
            </a:r>
            <a:r>
              <a:rPr lang="en-US" altLang="zh-CN" sz="3200" dirty="0" smtClean="0"/>
              <a:t>___ %</a:t>
            </a:r>
            <a:r>
              <a:rPr lang="zh-CN" altLang="en-US" sz="3200" i="1" dirty="0" smtClean="0"/>
              <a:t>﻿﻿﻿﻿﻿﻿﻿﻿</a:t>
            </a:r>
            <a:r>
              <a:rPr lang="zh-CN" altLang="en-US" sz="3200" dirty="0" smtClean="0"/>
              <a:t> 。</a:t>
            </a:r>
          </a:p>
          <a:p>
            <a:pPr fontAlgn="ctr"/>
            <a:r>
              <a:rPr lang="zh-CN" altLang="en-US" sz="3200" dirty="0" smtClean="0"/>
              <a:t>（</a:t>
            </a:r>
            <a:r>
              <a:rPr lang="en-US" altLang="zh-CN" sz="3200" dirty="0" smtClean="0"/>
              <a:t>3</a:t>
            </a:r>
            <a:r>
              <a:rPr lang="zh-CN" altLang="en-US" sz="3200" dirty="0" smtClean="0"/>
              <a:t>）若仅增加钩码的质量，则该滑轮组的机械效率将 </a:t>
            </a:r>
            <a:r>
              <a:rPr lang="en-US" altLang="zh-CN" sz="3200" dirty="0" smtClean="0"/>
              <a:t>_____</a:t>
            </a:r>
            <a:r>
              <a:rPr lang="zh-CN" altLang="en-US" sz="3200" dirty="0" smtClean="0"/>
              <a:t>（选填“增大”、“减小”或“不变”）。</a:t>
            </a:r>
            <a:r>
              <a:rPr lang="en-US" altLang="zh-CN" sz="3200" dirty="0" smtClean="0"/>
              <a:t> </a:t>
            </a:r>
            <a:endParaRPr lang="en-US" altLang="zh-CN" sz="3200" dirty="0"/>
          </a:p>
        </p:txBody>
      </p:sp>
      <p:sp>
        <p:nvSpPr>
          <p:cNvPr id="7" name="TextBox 6"/>
          <p:cNvSpPr txBox="1"/>
          <p:nvPr/>
        </p:nvSpPr>
        <p:spPr>
          <a:xfrm>
            <a:off x="4427984" y="1988840"/>
            <a:ext cx="10801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匀速</a:t>
            </a:r>
            <a:endParaRPr lang="zh-CN" altLang="en-US" sz="32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77000" y="1772816"/>
            <a:ext cx="2667000" cy="3571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>
            <a:off x="4211960" y="3933056"/>
            <a:ext cx="7200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80</a:t>
            </a:r>
            <a:endParaRPr lang="zh-CN" altLang="en-US" sz="32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779912" y="4941168"/>
            <a:ext cx="10801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增大</a:t>
            </a:r>
            <a:endParaRPr lang="zh-CN" altLang="en-US" sz="32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00075"/>
            <a:ext cx="9144000" cy="565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585788"/>
            <a:ext cx="9144000" cy="5686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581025"/>
            <a:ext cx="9144000" cy="569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836712"/>
            <a:ext cx="1043608" cy="584775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sz="3200" dirty="0">
                <a:solidFill>
                  <a:schemeClr val="tx2"/>
                </a:solidFill>
                <a:latin typeface="微软雅黑" pitchFamily="34" charset="-122"/>
                <a:ea typeface="微软雅黑" pitchFamily="34" charset="-122"/>
              </a:rPr>
              <a:t>思考</a:t>
            </a:r>
          </a:p>
        </p:txBody>
      </p:sp>
      <p:sp>
        <p:nvSpPr>
          <p:cNvPr id="3" name="矩形 2"/>
          <p:cNvSpPr/>
          <p:nvPr/>
        </p:nvSpPr>
        <p:spPr>
          <a:xfrm>
            <a:off x="1403648" y="836712"/>
            <a:ext cx="662473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dirty="0" smtClean="0"/>
              <a:t>﻿</a:t>
            </a:r>
            <a:r>
              <a:rPr lang="zh-CN" altLang="en-US" sz="3200" dirty="0"/>
              <a:t>有哪些办法可以将</a:t>
            </a:r>
            <a:r>
              <a:rPr lang="zh-CN" altLang="en-US" sz="3200" b="1" dirty="0"/>
              <a:t>沙子</a:t>
            </a:r>
            <a:r>
              <a:rPr lang="zh-CN" altLang="en-US" sz="3200" dirty="0"/>
              <a:t>运上三楼？</a:t>
            </a:r>
            <a:endParaRPr lang="zh-CN" altLang="en-US" sz="32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1403648" y="1988840"/>
            <a:ext cx="403244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dirty="0" smtClean="0"/>
              <a:t>﻿</a:t>
            </a:r>
            <a:r>
              <a:rPr lang="en-US" altLang="zh-CN" sz="3200" dirty="0" smtClean="0"/>
              <a:t>1</a:t>
            </a:r>
            <a:r>
              <a:rPr lang="zh-CN" altLang="en-US" sz="3200" dirty="0" smtClean="0"/>
              <a:t>、桶</a:t>
            </a:r>
            <a:r>
              <a:rPr lang="zh-CN" altLang="en-US" sz="3200" dirty="0"/>
              <a:t>装提上三楼。</a:t>
            </a:r>
            <a:endParaRPr lang="zh-CN" altLang="en-US" sz="32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1403648" y="3356992"/>
            <a:ext cx="446449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3200" dirty="0" smtClean="0"/>
              <a:t>2</a:t>
            </a:r>
            <a:r>
              <a:rPr lang="zh-CN" altLang="en-US" sz="3200" dirty="0" smtClean="0"/>
              <a:t>、</a:t>
            </a:r>
            <a:r>
              <a:rPr lang="zh-CN" altLang="en-US" sz="3200" dirty="0"/>
              <a:t>使用定滑轮提到三楼。</a:t>
            </a:r>
            <a:endParaRPr lang="zh-CN" altLang="en-US" sz="32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1475656" y="4725144"/>
            <a:ext cx="504056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3200" dirty="0" smtClean="0"/>
              <a:t>3</a:t>
            </a:r>
            <a:r>
              <a:rPr lang="zh-CN" altLang="en-US" sz="3200" dirty="0" smtClean="0"/>
              <a:t>、使</a:t>
            </a:r>
            <a:r>
              <a:rPr lang="zh-CN" altLang="en-US" sz="3200" dirty="0"/>
              <a:t>用动滑轮提到三楼。</a:t>
            </a:r>
            <a:endParaRPr lang="zh-CN" altLang="en-US" sz="3200" b="1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09600"/>
            <a:ext cx="9144000" cy="563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14363"/>
            <a:ext cx="9144000" cy="562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836712"/>
            <a:ext cx="1043608" cy="584775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sz="3200" dirty="0" smtClean="0">
                <a:solidFill>
                  <a:schemeClr val="tx2"/>
                </a:solidFill>
                <a:latin typeface="微软雅黑" pitchFamily="34" charset="-122"/>
                <a:ea typeface="微软雅黑" pitchFamily="34" charset="-122"/>
              </a:rPr>
              <a:t>练习</a:t>
            </a:r>
            <a:endParaRPr lang="zh-CN" altLang="en-US" sz="3200" dirty="0">
              <a:solidFill>
                <a:schemeClr val="tx2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1187624" y="836712"/>
            <a:ext cx="7776864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ctr"/>
            <a:r>
              <a:rPr lang="zh-CN" altLang="en-US" sz="3200" dirty="0" smtClean="0"/>
              <a:t>工人用滑轮组把一箱箱货物从一楼提升到五楼，在滑轮组上加润滑油后，机械效率提高了，则加润滑油后工人提升同样的重物时，做的（     ）。</a:t>
            </a:r>
            <a:endParaRPr lang="zh-CN" altLang="en-US" sz="3200" dirty="0"/>
          </a:p>
        </p:txBody>
      </p:sp>
      <p:sp>
        <p:nvSpPr>
          <p:cNvPr id="5" name="矩形 4"/>
          <p:cNvSpPr/>
          <p:nvPr/>
        </p:nvSpPr>
        <p:spPr>
          <a:xfrm>
            <a:off x="1187624" y="3140968"/>
            <a:ext cx="720080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ctr">
              <a:lnSpc>
                <a:spcPct val="150000"/>
              </a:lnSpc>
            </a:pPr>
            <a:r>
              <a:rPr lang="en-US" altLang="zh-CN" sz="3200" dirty="0" smtClean="0"/>
              <a:t>A. </a:t>
            </a:r>
            <a:r>
              <a:rPr lang="zh-CN" altLang="en-US" sz="3200" dirty="0" smtClean="0"/>
              <a:t>有用功减小，总功不变</a:t>
            </a:r>
          </a:p>
          <a:p>
            <a:pPr fontAlgn="ctr">
              <a:lnSpc>
                <a:spcPct val="150000"/>
              </a:lnSpc>
            </a:pPr>
            <a:r>
              <a:rPr lang="en-US" altLang="zh-CN" sz="3200" dirty="0" smtClean="0"/>
              <a:t>B. </a:t>
            </a:r>
            <a:r>
              <a:rPr lang="zh-CN" altLang="en-US" sz="3200" dirty="0" smtClean="0"/>
              <a:t>有用功不变，总功减小</a:t>
            </a:r>
          </a:p>
          <a:p>
            <a:pPr fontAlgn="ctr">
              <a:lnSpc>
                <a:spcPct val="150000"/>
              </a:lnSpc>
            </a:pPr>
            <a:r>
              <a:rPr lang="en-US" altLang="zh-CN" sz="3200" dirty="0" smtClean="0"/>
              <a:t>C. </a:t>
            </a:r>
            <a:r>
              <a:rPr lang="zh-CN" altLang="en-US" sz="3200" dirty="0" smtClean="0"/>
              <a:t>有用功增加，总功增加</a:t>
            </a:r>
          </a:p>
          <a:p>
            <a:pPr fontAlgn="ctr">
              <a:lnSpc>
                <a:spcPct val="150000"/>
              </a:lnSpc>
            </a:pPr>
            <a:r>
              <a:rPr lang="en-US" altLang="zh-CN" sz="3200" dirty="0" smtClean="0"/>
              <a:t>D. </a:t>
            </a:r>
            <a:r>
              <a:rPr lang="zh-CN" altLang="en-US" sz="3200" dirty="0" smtClean="0"/>
              <a:t>有用功减小，总功减小</a:t>
            </a:r>
            <a:endParaRPr lang="zh-CN" altLang="en-US" sz="3200" dirty="0"/>
          </a:p>
        </p:txBody>
      </p:sp>
      <p:sp>
        <p:nvSpPr>
          <p:cNvPr id="7" name="TextBox 6"/>
          <p:cNvSpPr txBox="1"/>
          <p:nvPr/>
        </p:nvSpPr>
        <p:spPr>
          <a:xfrm>
            <a:off x="3779912" y="2348880"/>
            <a:ext cx="5040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dirty="0" smtClean="0">
                <a:solidFill>
                  <a:srgbClr val="FF0000"/>
                </a:solidFill>
              </a:rPr>
              <a:t>B</a:t>
            </a:r>
            <a:endParaRPr lang="zh-CN" altLang="en-US" sz="32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836712"/>
            <a:ext cx="1043608" cy="584775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sz="3200" dirty="0" smtClean="0">
                <a:solidFill>
                  <a:schemeClr val="tx2"/>
                </a:solidFill>
                <a:latin typeface="微软雅黑" pitchFamily="34" charset="-122"/>
                <a:ea typeface="微软雅黑" pitchFamily="34" charset="-122"/>
              </a:rPr>
              <a:t>例题</a:t>
            </a:r>
            <a:endParaRPr lang="zh-CN" altLang="en-US" sz="3200" dirty="0">
              <a:solidFill>
                <a:schemeClr val="tx2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1187624" y="836712"/>
            <a:ext cx="777686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ctr"/>
            <a:r>
              <a:rPr lang="zh-CN" altLang="en-US" sz="3200" dirty="0" smtClean="0"/>
              <a:t>一台机械做功时，下列说法正确的是（   ）。</a:t>
            </a:r>
            <a:endParaRPr lang="zh-CN" altLang="en-US" sz="3200" dirty="0"/>
          </a:p>
        </p:txBody>
      </p:sp>
      <p:sp>
        <p:nvSpPr>
          <p:cNvPr id="5" name="矩形 4"/>
          <p:cNvSpPr/>
          <p:nvPr/>
        </p:nvSpPr>
        <p:spPr>
          <a:xfrm>
            <a:off x="971600" y="1916832"/>
            <a:ext cx="7632848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ctr">
              <a:lnSpc>
                <a:spcPct val="150000"/>
              </a:lnSpc>
            </a:pPr>
            <a:r>
              <a:rPr lang="en-US" altLang="zh-CN" sz="3200" dirty="0" smtClean="0"/>
              <a:t>A. </a:t>
            </a:r>
            <a:r>
              <a:rPr lang="zh-CN" altLang="en-US" sz="3200" dirty="0" smtClean="0"/>
              <a:t>机械做的额外功越少，机械效率就越高</a:t>
            </a:r>
          </a:p>
          <a:p>
            <a:pPr fontAlgn="ctr">
              <a:lnSpc>
                <a:spcPct val="150000"/>
              </a:lnSpc>
            </a:pPr>
            <a:r>
              <a:rPr lang="en-US" altLang="zh-CN" sz="3200" dirty="0" smtClean="0"/>
              <a:t>B. </a:t>
            </a:r>
            <a:r>
              <a:rPr lang="zh-CN" altLang="en-US" sz="3200" dirty="0" smtClean="0"/>
              <a:t>机械做的有用功越多，机械效率就越高</a:t>
            </a:r>
          </a:p>
          <a:p>
            <a:pPr fontAlgn="ctr">
              <a:lnSpc>
                <a:spcPct val="150000"/>
              </a:lnSpc>
            </a:pPr>
            <a:r>
              <a:rPr lang="en-US" altLang="zh-CN" sz="3200" dirty="0" smtClean="0"/>
              <a:t>C. </a:t>
            </a:r>
            <a:r>
              <a:rPr lang="zh-CN" altLang="en-US" sz="3200" dirty="0" smtClean="0"/>
              <a:t>机械做的总功越多，机械效率就越高</a:t>
            </a:r>
          </a:p>
          <a:p>
            <a:pPr fontAlgn="ctr">
              <a:lnSpc>
                <a:spcPct val="150000"/>
              </a:lnSpc>
            </a:pPr>
            <a:r>
              <a:rPr lang="en-US" altLang="zh-CN" sz="3200" dirty="0" smtClean="0"/>
              <a:t>D. </a:t>
            </a:r>
            <a:r>
              <a:rPr lang="zh-CN" altLang="en-US" sz="3200" dirty="0" smtClean="0"/>
              <a:t>机械做的有用功在总功中占的比例越大，机械效率就越高</a:t>
            </a:r>
            <a:r>
              <a:rPr lang="en-US" altLang="zh-CN" sz="3200" dirty="0" smtClean="0"/>
              <a:t> </a:t>
            </a:r>
            <a:endParaRPr lang="en-US" altLang="zh-CN" sz="3200" dirty="0"/>
          </a:p>
        </p:txBody>
      </p:sp>
      <p:sp>
        <p:nvSpPr>
          <p:cNvPr id="7" name="TextBox 6"/>
          <p:cNvSpPr txBox="1"/>
          <p:nvPr/>
        </p:nvSpPr>
        <p:spPr>
          <a:xfrm>
            <a:off x="8100392" y="836712"/>
            <a:ext cx="5040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dirty="0" smtClean="0">
                <a:solidFill>
                  <a:srgbClr val="FF0000"/>
                </a:solidFill>
              </a:rPr>
              <a:t>D</a:t>
            </a:r>
            <a:endParaRPr lang="zh-CN" altLang="en-US" sz="32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836712"/>
            <a:ext cx="1043608" cy="584775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sz="3200" dirty="0" smtClean="0">
                <a:solidFill>
                  <a:schemeClr val="tx2"/>
                </a:solidFill>
                <a:latin typeface="微软雅黑" pitchFamily="34" charset="-122"/>
                <a:ea typeface="微软雅黑" pitchFamily="34" charset="-122"/>
              </a:rPr>
              <a:t>例题</a:t>
            </a:r>
            <a:endParaRPr lang="zh-CN" altLang="en-US" sz="3200" dirty="0">
              <a:solidFill>
                <a:schemeClr val="tx2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1187624" y="836712"/>
            <a:ext cx="777686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ctr"/>
            <a:r>
              <a:rPr lang="zh-CN" altLang="en-US" sz="3200" dirty="0" smtClean="0"/>
              <a:t>正确理解物理概念是学好物理的关键。关于功、功率和机械效率，下列说法正确的是（     ）。</a:t>
            </a:r>
            <a:endParaRPr lang="zh-CN" altLang="en-US" sz="3200" dirty="0"/>
          </a:p>
        </p:txBody>
      </p:sp>
      <p:sp>
        <p:nvSpPr>
          <p:cNvPr id="5" name="矩形 4"/>
          <p:cNvSpPr/>
          <p:nvPr/>
        </p:nvSpPr>
        <p:spPr>
          <a:xfrm>
            <a:off x="1259632" y="2420888"/>
            <a:ext cx="7128792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ctr">
              <a:lnSpc>
                <a:spcPct val="150000"/>
              </a:lnSpc>
            </a:pPr>
            <a:r>
              <a:rPr lang="en-US" altLang="zh-CN" sz="3200" dirty="0" smtClean="0"/>
              <a:t>A. </a:t>
            </a:r>
            <a:r>
              <a:rPr lang="zh-CN" altLang="en-US" sz="3200" dirty="0" smtClean="0"/>
              <a:t>功率大的机械，做功一定快</a:t>
            </a:r>
          </a:p>
          <a:p>
            <a:pPr fontAlgn="ctr">
              <a:lnSpc>
                <a:spcPct val="150000"/>
              </a:lnSpc>
            </a:pPr>
            <a:r>
              <a:rPr lang="en-US" altLang="zh-CN" sz="3200" dirty="0" smtClean="0"/>
              <a:t>B. </a:t>
            </a:r>
            <a:r>
              <a:rPr lang="zh-CN" altLang="en-US" sz="3200" dirty="0" smtClean="0"/>
              <a:t>做功多的机械，功率一定大</a:t>
            </a:r>
          </a:p>
          <a:p>
            <a:pPr fontAlgn="ctr">
              <a:lnSpc>
                <a:spcPct val="150000"/>
              </a:lnSpc>
            </a:pPr>
            <a:r>
              <a:rPr lang="en-US" altLang="zh-CN" sz="3200" dirty="0" smtClean="0"/>
              <a:t>C. </a:t>
            </a:r>
            <a:r>
              <a:rPr lang="zh-CN" altLang="en-US" sz="3200" dirty="0" smtClean="0"/>
              <a:t>做功快的机械，机械效率一定高</a:t>
            </a:r>
          </a:p>
          <a:p>
            <a:pPr fontAlgn="ctr">
              <a:lnSpc>
                <a:spcPct val="150000"/>
              </a:lnSpc>
            </a:pPr>
            <a:r>
              <a:rPr lang="en-US" altLang="zh-CN" sz="3200" dirty="0" smtClean="0"/>
              <a:t>D. </a:t>
            </a:r>
            <a:r>
              <a:rPr lang="zh-CN" altLang="en-US" sz="3200" dirty="0" smtClean="0"/>
              <a:t>通过改进机械的性能可以使机械效率达到</a:t>
            </a:r>
            <a:r>
              <a:rPr lang="en-US" altLang="zh-CN" sz="3200" dirty="0" smtClean="0"/>
              <a:t>100%</a:t>
            </a:r>
            <a:r>
              <a:rPr lang="zh-CN" altLang="en-US" sz="3200" dirty="0" smtClean="0"/>
              <a:t> </a:t>
            </a:r>
            <a:r>
              <a:rPr lang="zh-CN" altLang="en-US" sz="3200" i="1" dirty="0" smtClean="0"/>
              <a:t>﻿﻿﻿﻿﻿﻿﻿﻿﻿﻿</a:t>
            </a:r>
            <a:r>
              <a:rPr lang="zh-CN" altLang="en-US" sz="3200" dirty="0" smtClean="0"/>
              <a:t> </a:t>
            </a:r>
          </a:p>
          <a:p>
            <a:pPr fontAlgn="ctr">
              <a:lnSpc>
                <a:spcPct val="150000"/>
              </a:lnSpc>
            </a:pPr>
            <a:r>
              <a:rPr lang="en-US" altLang="zh-CN" sz="3200" dirty="0" smtClean="0"/>
              <a:t> </a:t>
            </a:r>
            <a:endParaRPr lang="en-US" altLang="zh-CN" sz="3200" dirty="0"/>
          </a:p>
        </p:txBody>
      </p:sp>
      <p:sp>
        <p:nvSpPr>
          <p:cNvPr id="7" name="TextBox 6"/>
          <p:cNvSpPr txBox="1"/>
          <p:nvPr/>
        </p:nvSpPr>
        <p:spPr>
          <a:xfrm>
            <a:off x="2123728" y="1772816"/>
            <a:ext cx="5040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dirty="0" smtClean="0">
                <a:solidFill>
                  <a:srgbClr val="FF0000"/>
                </a:solidFill>
              </a:rPr>
              <a:t>A</a:t>
            </a:r>
            <a:endParaRPr lang="zh-CN" altLang="en-US" sz="32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836712"/>
            <a:ext cx="1043608" cy="584775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sz="3200" dirty="0" smtClean="0">
                <a:solidFill>
                  <a:schemeClr val="tx2"/>
                </a:solidFill>
                <a:latin typeface="微软雅黑" pitchFamily="34" charset="-122"/>
                <a:ea typeface="微软雅黑" pitchFamily="34" charset="-122"/>
              </a:rPr>
              <a:t>例题</a:t>
            </a:r>
            <a:endParaRPr lang="zh-CN" altLang="en-US" sz="3200" dirty="0">
              <a:solidFill>
                <a:schemeClr val="tx2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1187624" y="836712"/>
            <a:ext cx="777686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ctr"/>
            <a:r>
              <a:rPr lang="zh-CN" altLang="en-US" sz="3200" dirty="0" smtClean="0"/>
              <a:t>用如图所示的滑轮组将重为 </a:t>
            </a:r>
            <a:r>
              <a:rPr lang="en-US" altLang="zh-CN" sz="3200" dirty="0" smtClean="0"/>
              <a:t>10 N </a:t>
            </a:r>
            <a:r>
              <a:rPr lang="zh-CN" altLang="en-US" sz="3200" dirty="0" smtClean="0"/>
              <a:t>的物体匀速提升 </a:t>
            </a:r>
            <a:r>
              <a:rPr lang="en-US" altLang="zh-CN" sz="3200" dirty="0" smtClean="0"/>
              <a:t>0.1 m</a:t>
            </a:r>
            <a:r>
              <a:rPr lang="zh-CN" altLang="en-US" sz="3200" dirty="0" smtClean="0"/>
              <a:t>，拉力</a:t>
            </a:r>
            <a:r>
              <a:rPr lang="en-US" altLang="zh-CN" sz="3200" dirty="0" smtClean="0"/>
              <a:t>F</a:t>
            </a:r>
            <a:r>
              <a:rPr lang="zh-CN" altLang="en-US" sz="3200" dirty="0" smtClean="0"/>
              <a:t>＝</a:t>
            </a:r>
            <a:r>
              <a:rPr lang="en-US" altLang="zh-CN" sz="3200" dirty="0" smtClean="0"/>
              <a:t>6N</a:t>
            </a:r>
            <a:r>
              <a:rPr lang="zh-CN" altLang="en-US" sz="3200" dirty="0" smtClean="0"/>
              <a:t> </a:t>
            </a:r>
            <a:r>
              <a:rPr lang="zh-CN" altLang="en-US" sz="3200" i="1" dirty="0" smtClean="0"/>
              <a:t>﻿﻿﻿﻿﻿﻿﻿﻿﻿﻿</a:t>
            </a:r>
            <a:r>
              <a:rPr lang="zh-CN" altLang="en-US" sz="3200" dirty="0" smtClean="0"/>
              <a:t> ，在这一过程中，下列说法正确的是（     ）。</a:t>
            </a:r>
            <a:endParaRPr lang="zh-CN" altLang="en-US" sz="3200" dirty="0"/>
          </a:p>
        </p:txBody>
      </p:sp>
      <p:sp>
        <p:nvSpPr>
          <p:cNvPr id="5" name="矩形 4"/>
          <p:cNvSpPr/>
          <p:nvPr/>
        </p:nvSpPr>
        <p:spPr>
          <a:xfrm>
            <a:off x="1043608" y="2708920"/>
            <a:ext cx="5616624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ctr">
              <a:lnSpc>
                <a:spcPct val="150000"/>
              </a:lnSpc>
            </a:pPr>
            <a:r>
              <a:rPr lang="en-US" altLang="zh-CN" sz="3200" dirty="0" smtClean="0"/>
              <a:t>A. </a:t>
            </a:r>
            <a:r>
              <a:rPr lang="zh-CN" altLang="en-US" sz="3200" dirty="0" smtClean="0"/>
              <a:t>所做的有用功为 </a:t>
            </a:r>
            <a:r>
              <a:rPr lang="en-US" altLang="zh-CN" sz="3200" dirty="0" smtClean="0"/>
              <a:t>1 J</a:t>
            </a:r>
          </a:p>
          <a:p>
            <a:pPr fontAlgn="ctr">
              <a:lnSpc>
                <a:spcPct val="150000"/>
              </a:lnSpc>
            </a:pPr>
            <a:r>
              <a:rPr lang="en-US" altLang="zh-CN" sz="3200" dirty="0" smtClean="0"/>
              <a:t>B. </a:t>
            </a:r>
            <a:r>
              <a:rPr lang="zh-CN" altLang="en-US" sz="3200" dirty="0" smtClean="0"/>
              <a:t>所做的额外功为 </a:t>
            </a:r>
            <a:r>
              <a:rPr lang="en-US" altLang="zh-CN" sz="3200" dirty="0" smtClean="0"/>
              <a:t>0.5 J</a:t>
            </a:r>
          </a:p>
          <a:p>
            <a:pPr fontAlgn="ctr">
              <a:lnSpc>
                <a:spcPct val="150000"/>
              </a:lnSpc>
            </a:pPr>
            <a:r>
              <a:rPr lang="en-US" altLang="zh-CN" sz="3200" dirty="0" smtClean="0"/>
              <a:t>C. </a:t>
            </a:r>
            <a:r>
              <a:rPr lang="zh-CN" altLang="en-US" sz="3200" dirty="0" smtClean="0"/>
              <a:t>所做的总功为 </a:t>
            </a:r>
            <a:r>
              <a:rPr lang="en-US" altLang="zh-CN" sz="3200" dirty="0" smtClean="0"/>
              <a:t>1.4 J</a:t>
            </a:r>
          </a:p>
          <a:p>
            <a:pPr fontAlgn="ctr">
              <a:lnSpc>
                <a:spcPct val="150000"/>
              </a:lnSpc>
            </a:pPr>
            <a:r>
              <a:rPr lang="en-US" altLang="zh-CN" sz="3200" dirty="0" smtClean="0"/>
              <a:t>D. </a:t>
            </a:r>
            <a:r>
              <a:rPr lang="zh-CN" altLang="en-US" sz="3200" dirty="0" smtClean="0"/>
              <a:t>此滑轮组的机械效率为 </a:t>
            </a:r>
            <a:r>
              <a:rPr lang="en-US" altLang="zh-CN" sz="3200" dirty="0" smtClean="0"/>
              <a:t>50%</a:t>
            </a:r>
            <a:r>
              <a:rPr lang="zh-CN" altLang="en-US" sz="3200" dirty="0" smtClean="0"/>
              <a:t> </a:t>
            </a:r>
            <a:r>
              <a:rPr lang="en-US" altLang="zh-CN" sz="3200" i="1" dirty="0" smtClean="0"/>
              <a:t>﻿﻿﻿﻿﻿﻿﻿﻿﻿﻿</a:t>
            </a:r>
            <a:r>
              <a:rPr lang="en-US" altLang="zh-CN" sz="3200" dirty="0" smtClean="0"/>
              <a:t> </a:t>
            </a:r>
            <a:endParaRPr lang="en-US" altLang="zh-CN" sz="3200" dirty="0"/>
          </a:p>
        </p:txBody>
      </p:sp>
      <p:sp>
        <p:nvSpPr>
          <p:cNvPr id="7" name="TextBox 6"/>
          <p:cNvSpPr txBox="1"/>
          <p:nvPr/>
        </p:nvSpPr>
        <p:spPr>
          <a:xfrm>
            <a:off x="4932040" y="1844824"/>
            <a:ext cx="5040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dirty="0" smtClean="0">
                <a:solidFill>
                  <a:srgbClr val="FF0000"/>
                </a:solidFill>
              </a:rPr>
              <a:t>A</a:t>
            </a:r>
            <a:endParaRPr lang="zh-CN" altLang="en-US" sz="3200" dirty="0">
              <a:solidFill>
                <a:srgbClr val="FF0000"/>
              </a:solidFill>
            </a:endParaRPr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20272" y="1988840"/>
            <a:ext cx="1390650" cy="4200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836712"/>
            <a:ext cx="1043608" cy="584775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sz="3200" dirty="0" smtClean="0">
                <a:solidFill>
                  <a:schemeClr val="tx2"/>
                </a:solidFill>
                <a:latin typeface="微软雅黑" pitchFamily="34" charset="-122"/>
                <a:ea typeface="微软雅黑" pitchFamily="34" charset="-122"/>
              </a:rPr>
              <a:t>例题</a:t>
            </a:r>
            <a:endParaRPr lang="zh-CN" altLang="en-US" sz="3200" dirty="0">
              <a:solidFill>
                <a:schemeClr val="tx2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1187624" y="836712"/>
            <a:ext cx="777686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ctr"/>
            <a:r>
              <a:rPr lang="zh-CN" altLang="en-US" sz="3200" dirty="0" smtClean="0"/>
              <a:t>如图所示，甲、乙两滑轮组中所使用的滑轮相同，仅绳的绕法不同，不计绳重和摩擦，下列说法正确的是（     ）。</a:t>
            </a:r>
            <a:endParaRPr lang="zh-CN" altLang="en-US" sz="3200" dirty="0"/>
          </a:p>
        </p:txBody>
      </p:sp>
      <p:sp>
        <p:nvSpPr>
          <p:cNvPr id="5" name="矩形 4"/>
          <p:cNvSpPr/>
          <p:nvPr/>
        </p:nvSpPr>
        <p:spPr>
          <a:xfrm>
            <a:off x="179512" y="2492896"/>
            <a:ext cx="7272808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ctr">
              <a:lnSpc>
                <a:spcPct val="150000"/>
              </a:lnSpc>
            </a:pPr>
            <a:r>
              <a:rPr lang="en-US" altLang="zh-CN" sz="3200" dirty="0" smtClean="0"/>
              <a:t>A. </a:t>
            </a:r>
            <a:r>
              <a:rPr lang="zh-CN" altLang="en-US" sz="3200" dirty="0" smtClean="0"/>
              <a:t>乙滑轮组更省力，机械效率也更高</a:t>
            </a:r>
          </a:p>
          <a:p>
            <a:pPr fontAlgn="ctr">
              <a:lnSpc>
                <a:spcPct val="150000"/>
              </a:lnSpc>
            </a:pPr>
            <a:r>
              <a:rPr lang="en-US" altLang="zh-CN" sz="3200" dirty="0" smtClean="0"/>
              <a:t>B. </a:t>
            </a:r>
            <a:r>
              <a:rPr lang="zh-CN" altLang="en-US" sz="3200" dirty="0" smtClean="0"/>
              <a:t>甲滑轮组更省力，机械效率也更高</a:t>
            </a:r>
          </a:p>
          <a:p>
            <a:pPr fontAlgn="ctr">
              <a:lnSpc>
                <a:spcPct val="150000"/>
              </a:lnSpc>
            </a:pPr>
            <a:r>
              <a:rPr lang="en-US" altLang="zh-CN" sz="3200" dirty="0" smtClean="0"/>
              <a:t>C. </a:t>
            </a:r>
            <a:r>
              <a:rPr lang="zh-CN" altLang="en-US" sz="3200" dirty="0" smtClean="0"/>
              <a:t>两滑轮组省力情况和机械效率都一样</a:t>
            </a:r>
          </a:p>
          <a:p>
            <a:pPr fontAlgn="ctr">
              <a:lnSpc>
                <a:spcPct val="150000"/>
              </a:lnSpc>
            </a:pPr>
            <a:r>
              <a:rPr lang="en-US" altLang="zh-CN" sz="3200" dirty="0" smtClean="0"/>
              <a:t>D. </a:t>
            </a:r>
            <a:r>
              <a:rPr lang="zh-CN" altLang="en-US" sz="3200" dirty="0" smtClean="0"/>
              <a:t>吊起相同重物时，两滑轮组机械效率相同，甲滑轮组更省力</a:t>
            </a:r>
            <a:endParaRPr lang="zh-CN" altLang="en-US" sz="3200" dirty="0"/>
          </a:p>
        </p:txBody>
      </p:sp>
      <p:sp>
        <p:nvSpPr>
          <p:cNvPr id="7" name="TextBox 6"/>
          <p:cNvSpPr txBox="1"/>
          <p:nvPr/>
        </p:nvSpPr>
        <p:spPr>
          <a:xfrm>
            <a:off x="5796136" y="1844824"/>
            <a:ext cx="5040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dirty="0" smtClean="0">
                <a:solidFill>
                  <a:srgbClr val="FF0000"/>
                </a:solidFill>
              </a:rPr>
              <a:t>D</a:t>
            </a:r>
            <a:endParaRPr lang="zh-CN" altLang="en-US" sz="3200" dirty="0">
              <a:solidFill>
                <a:srgbClr val="FF0000"/>
              </a:solidFill>
            </a:endParaRPr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95590" y="2060848"/>
            <a:ext cx="2248409" cy="17724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836712"/>
            <a:ext cx="1043608" cy="584775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sz="3200" dirty="0" smtClean="0">
                <a:solidFill>
                  <a:schemeClr val="tx2"/>
                </a:solidFill>
                <a:latin typeface="微软雅黑" pitchFamily="34" charset="-122"/>
                <a:ea typeface="微软雅黑" pitchFamily="34" charset="-122"/>
              </a:rPr>
              <a:t>例题</a:t>
            </a:r>
            <a:endParaRPr lang="zh-CN" altLang="en-US" sz="3200" dirty="0">
              <a:solidFill>
                <a:schemeClr val="tx2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1187624" y="836712"/>
            <a:ext cx="777686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ctr"/>
            <a:r>
              <a:rPr lang="zh-CN" altLang="en-US" sz="3200" dirty="0" smtClean="0"/>
              <a:t>如图所示，用 </a:t>
            </a:r>
            <a:r>
              <a:rPr lang="en-US" altLang="zh-CN" sz="3200" dirty="0" smtClean="0"/>
              <a:t>10 N </a:t>
            </a:r>
            <a:r>
              <a:rPr lang="zh-CN" altLang="en-US" sz="3200" dirty="0" smtClean="0"/>
              <a:t>的拉力去拉 </a:t>
            </a:r>
            <a:r>
              <a:rPr lang="en-US" altLang="zh-CN" sz="3200" dirty="0" smtClean="0"/>
              <a:t>5 N </a:t>
            </a:r>
            <a:r>
              <a:rPr lang="zh-CN" altLang="en-US" sz="3200" dirty="0" smtClean="0"/>
              <a:t>的物体，恰好使物体匀速上升，下列说法中正确的是（       ）。</a:t>
            </a:r>
            <a:endParaRPr lang="zh-CN" altLang="en-US" sz="3200" dirty="0"/>
          </a:p>
        </p:txBody>
      </p:sp>
      <p:sp>
        <p:nvSpPr>
          <p:cNvPr id="5" name="矩形 4"/>
          <p:cNvSpPr/>
          <p:nvPr/>
        </p:nvSpPr>
        <p:spPr>
          <a:xfrm>
            <a:off x="395536" y="2636912"/>
            <a:ext cx="6552728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ctr"/>
            <a:r>
              <a:rPr lang="en-US" altLang="zh-CN" sz="3200" dirty="0" smtClean="0"/>
              <a:t>A. </a:t>
            </a:r>
            <a:r>
              <a:rPr lang="zh-CN" altLang="en-US" sz="3200" dirty="0" smtClean="0"/>
              <a:t>没有沿竖直方向向下拉物体时，会使得拉力变大，机械效率变低</a:t>
            </a:r>
          </a:p>
          <a:p>
            <a:pPr fontAlgn="ctr"/>
            <a:r>
              <a:rPr lang="en-US" altLang="zh-CN" sz="3200" dirty="0" smtClean="0"/>
              <a:t>B. </a:t>
            </a:r>
            <a:r>
              <a:rPr lang="zh-CN" altLang="en-US" sz="3200" dirty="0" smtClean="0"/>
              <a:t>该滑轮的效率只有</a:t>
            </a:r>
            <a:r>
              <a:rPr lang="en-US" altLang="zh-CN" sz="3200" dirty="0" smtClean="0"/>
              <a:t>50%</a:t>
            </a:r>
            <a:r>
              <a:rPr lang="zh-CN" altLang="en-US" sz="3200" dirty="0" smtClean="0"/>
              <a:t>，是因为它的实质是一个费力杠杆</a:t>
            </a:r>
          </a:p>
          <a:p>
            <a:pPr fontAlgn="ctr"/>
            <a:r>
              <a:rPr lang="en-US" altLang="zh-CN" sz="3200" dirty="0" smtClean="0"/>
              <a:t>C. </a:t>
            </a:r>
            <a:r>
              <a:rPr lang="zh-CN" altLang="en-US" sz="3200" dirty="0" smtClean="0"/>
              <a:t>该滑轮费力，但省距离</a:t>
            </a:r>
          </a:p>
          <a:p>
            <a:pPr fontAlgn="ctr"/>
            <a:r>
              <a:rPr lang="en-US" altLang="zh-CN" sz="3200" dirty="0" smtClean="0"/>
              <a:t>D. </a:t>
            </a:r>
            <a:r>
              <a:rPr lang="zh-CN" altLang="en-US" sz="3200" dirty="0" smtClean="0"/>
              <a:t>该滑轮的效率只有</a:t>
            </a:r>
            <a:r>
              <a:rPr lang="en-US" altLang="zh-CN" sz="3200" dirty="0" smtClean="0"/>
              <a:t>50%</a:t>
            </a:r>
            <a:r>
              <a:rPr lang="zh-CN" altLang="en-US" sz="3200" dirty="0" smtClean="0"/>
              <a:t>，是由绳重和摩擦导致的</a:t>
            </a:r>
            <a:endParaRPr lang="zh-CN" altLang="en-US" sz="3200" dirty="0"/>
          </a:p>
        </p:txBody>
      </p:sp>
      <p:sp>
        <p:nvSpPr>
          <p:cNvPr id="7" name="TextBox 6"/>
          <p:cNvSpPr txBox="1"/>
          <p:nvPr/>
        </p:nvSpPr>
        <p:spPr>
          <a:xfrm>
            <a:off x="2267744" y="1844824"/>
            <a:ext cx="5040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dirty="0" smtClean="0">
                <a:solidFill>
                  <a:srgbClr val="FF0000"/>
                </a:solidFill>
              </a:rPr>
              <a:t>D</a:t>
            </a:r>
            <a:endParaRPr lang="zh-CN" altLang="en-US" sz="3200" dirty="0">
              <a:solidFill>
                <a:srgbClr val="FF0000"/>
              </a:solidFill>
            </a:endParaRPr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81775" y="3068960"/>
            <a:ext cx="2562225" cy="151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836712"/>
            <a:ext cx="1043608" cy="584775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sz="3200" dirty="0" smtClean="0">
                <a:solidFill>
                  <a:schemeClr val="tx2"/>
                </a:solidFill>
                <a:latin typeface="微软雅黑" pitchFamily="34" charset="-122"/>
                <a:ea typeface="微软雅黑" pitchFamily="34" charset="-122"/>
              </a:rPr>
              <a:t>例题</a:t>
            </a:r>
            <a:endParaRPr lang="zh-CN" altLang="en-US" sz="3200" dirty="0">
              <a:solidFill>
                <a:schemeClr val="tx2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1187624" y="836712"/>
            <a:ext cx="777686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ctr"/>
            <a:r>
              <a:rPr lang="zh-CN" altLang="en-US" sz="3200" dirty="0" smtClean="0"/>
              <a:t>用一个动滑轮将重为 </a:t>
            </a:r>
            <a:r>
              <a:rPr lang="en-US" altLang="zh-CN" sz="3200" dirty="0" smtClean="0"/>
              <a:t>4 N </a:t>
            </a:r>
            <a:r>
              <a:rPr lang="zh-CN" altLang="en-US" sz="3200" dirty="0" smtClean="0"/>
              <a:t>的物体匀速提升 </a:t>
            </a:r>
            <a:r>
              <a:rPr lang="en-US" altLang="zh-CN" sz="3200" dirty="0" smtClean="0"/>
              <a:t>2 m</a:t>
            </a:r>
            <a:r>
              <a:rPr lang="zh-CN" altLang="en-US" sz="3200" dirty="0" smtClean="0"/>
              <a:t>，拉力大小如图所示，则（      ）。</a:t>
            </a:r>
            <a:endParaRPr lang="zh-CN" altLang="en-US" sz="3200" dirty="0"/>
          </a:p>
        </p:txBody>
      </p:sp>
      <p:sp>
        <p:nvSpPr>
          <p:cNvPr id="5" name="矩形 4"/>
          <p:cNvSpPr/>
          <p:nvPr/>
        </p:nvSpPr>
        <p:spPr>
          <a:xfrm>
            <a:off x="1259632" y="2420888"/>
            <a:ext cx="3528392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ctr">
              <a:lnSpc>
                <a:spcPct val="150000"/>
              </a:lnSpc>
            </a:pPr>
            <a:r>
              <a:rPr lang="en-US" altLang="zh-CN" sz="3200" dirty="0" smtClean="0"/>
              <a:t>A. </a:t>
            </a:r>
            <a:r>
              <a:rPr lang="zh-CN" altLang="en-US" sz="3200" dirty="0" smtClean="0"/>
              <a:t>拉力是 </a:t>
            </a:r>
            <a:r>
              <a:rPr lang="en-US" altLang="zh-CN" sz="3200" dirty="0" smtClean="0"/>
              <a:t>2.4 N</a:t>
            </a:r>
          </a:p>
          <a:p>
            <a:pPr fontAlgn="ctr">
              <a:lnSpc>
                <a:spcPct val="150000"/>
              </a:lnSpc>
            </a:pPr>
            <a:r>
              <a:rPr lang="en-US" altLang="zh-CN" sz="3200" dirty="0" smtClean="0"/>
              <a:t>B. </a:t>
            </a:r>
            <a:r>
              <a:rPr lang="zh-CN" altLang="en-US" sz="3200" dirty="0" smtClean="0"/>
              <a:t>有用功是 </a:t>
            </a:r>
            <a:r>
              <a:rPr lang="en-US" altLang="zh-CN" sz="3200" dirty="0" smtClean="0"/>
              <a:t>4.4 J</a:t>
            </a:r>
          </a:p>
          <a:p>
            <a:pPr fontAlgn="ctr">
              <a:lnSpc>
                <a:spcPct val="150000"/>
              </a:lnSpc>
            </a:pPr>
            <a:r>
              <a:rPr lang="en-US" altLang="zh-CN" sz="3200" dirty="0" smtClean="0"/>
              <a:t>C. </a:t>
            </a:r>
            <a:r>
              <a:rPr lang="zh-CN" altLang="en-US" sz="3200" dirty="0" smtClean="0"/>
              <a:t>总功是 </a:t>
            </a:r>
            <a:r>
              <a:rPr lang="en-US" altLang="zh-CN" sz="3200" dirty="0" smtClean="0"/>
              <a:t>8.8 J</a:t>
            </a:r>
          </a:p>
          <a:p>
            <a:pPr fontAlgn="ctr">
              <a:lnSpc>
                <a:spcPct val="150000"/>
              </a:lnSpc>
            </a:pPr>
            <a:r>
              <a:rPr lang="en-US" altLang="zh-CN" sz="3200" dirty="0" smtClean="0"/>
              <a:t>D. </a:t>
            </a:r>
            <a:r>
              <a:rPr lang="zh-CN" altLang="en-US" sz="3200" dirty="0" smtClean="0"/>
              <a:t>机械效率是</a:t>
            </a:r>
            <a:r>
              <a:rPr lang="en-US" altLang="zh-CN" sz="3200" dirty="0" smtClean="0"/>
              <a:t>80%</a:t>
            </a:r>
            <a:r>
              <a:rPr lang="zh-CN" altLang="en-US" sz="3200" dirty="0" smtClean="0"/>
              <a:t> </a:t>
            </a:r>
            <a:r>
              <a:rPr lang="en-US" altLang="zh-CN" sz="3200" i="1" dirty="0" smtClean="0"/>
              <a:t>﻿﻿﻿﻿﻿﻿﻿﻿﻿﻿</a:t>
            </a:r>
            <a:r>
              <a:rPr lang="en-US" altLang="zh-CN" sz="3200" dirty="0" smtClean="0"/>
              <a:t> </a:t>
            </a:r>
            <a:endParaRPr lang="en-US" altLang="zh-CN" sz="3200" dirty="0"/>
          </a:p>
        </p:txBody>
      </p:sp>
      <p:sp>
        <p:nvSpPr>
          <p:cNvPr id="7" name="TextBox 6"/>
          <p:cNvSpPr txBox="1"/>
          <p:nvPr/>
        </p:nvSpPr>
        <p:spPr>
          <a:xfrm>
            <a:off x="6588224" y="1340768"/>
            <a:ext cx="5040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dirty="0" smtClean="0">
                <a:solidFill>
                  <a:srgbClr val="FF0000"/>
                </a:solidFill>
              </a:rPr>
              <a:t>C</a:t>
            </a:r>
            <a:endParaRPr lang="zh-CN" altLang="en-US" sz="3200" dirty="0">
              <a:solidFill>
                <a:srgbClr val="FF0000"/>
              </a:solidFill>
            </a:endParaRPr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652120" y="2204864"/>
            <a:ext cx="2590800" cy="3781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836712"/>
            <a:ext cx="1043608" cy="584775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sz="3200" dirty="0" smtClean="0">
                <a:solidFill>
                  <a:schemeClr val="tx2"/>
                </a:solidFill>
                <a:latin typeface="微软雅黑" pitchFamily="34" charset="-122"/>
                <a:ea typeface="微软雅黑" pitchFamily="34" charset="-122"/>
              </a:rPr>
              <a:t>例题</a:t>
            </a:r>
            <a:endParaRPr lang="zh-CN" altLang="en-US" sz="3200" dirty="0">
              <a:solidFill>
                <a:schemeClr val="tx2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1187624" y="836712"/>
            <a:ext cx="7776864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ctr"/>
            <a:r>
              <a:rPr lang="zh-CN" altLang="en-US" sz="3200" dirty="0" smtClean="0"/>
              <a:t>如图所示，当水平拉力</a:t>
            </a:r>
            <a:r>
              <a:rPr lang="en-US" altLang="zh-CN" sz="3200" dirty="0" smtClean="0"/>
              <a:t>F</a:t>
            </a:r>
            <a:r>
              <a:rPr lang="zh-CN" altLang="en-US" sz="3200" dirty="0" smtClean="0"/>
              <a:t>＝</a:t>
            </a:r>
            <a:r>
              <a:rPr lang="en-US" altLang="zh-CN" sz="3200" dirty="0" smtClean="0"/>
              <a:t>5N</a:t>
            </a:r>
            <a:r>
              <a:rPr lang="zh-CN" altLang="en-US" sz="3200" dirty="0" smtClean="0"/>
              <a:t>时，恰好可以使物体 </a:t>
            </a:r>
            <a:r>
              <a:rPr lang="en-US" altLang="zh-CN" sz="3200" dirty="0" smtClean="0"/>
              <a:t>A </a:t>
            </a:r>
            <a:r>
              <a:rPr lang="zh-CN" altLang="en-US" sz="3200" dirty="0" smtClean="0"/>
              <a:t>沿水平地面向左做匀速直线运动。已知物体 </a:t>
            </a:r>
            <a:r>
              <a:rPr lang="en-US" altLang="zh-CN" sz="3200" dirty="0" smtClean="0"/>
              <a:t>A </a:t>
            </a:r>
            <a:r>
              <a:rPr lang="zh-CN" altLang="en-US" sz="3200" dirty="0" smtClean="0"/>
              <a:t>重为 </a:t>
            </a:r>
            <a:r>
              <a:rPr lang="en-US" altLang="zh-CN" sz="3200" dirty="0" smtClean="0"/>
              <a:t>30 N</a:t>
            </a:r>
            <a:r>
              <a:rPr lang="zh-CN" altLang="en-US" sz="3200" dirty="0" smtClean="0"/>
              <a:t>，所受地面的摩擦力为 </a:t>
            </a:r>
            <a:r>
              <a:rPr lang="en-US" altLang="zh-CN" sz="3200" dirty="0" smtClean="0"/>
              <a:t>9 N</a:t>
            </a:r>
            <a:r>
              <a:rPr lang="zh-CN" altLang="en-US" sz="3200" dirty="0" smtClean="0"/>
              <a:t>，物体 </a:t>
            </a:r>
            <a:r>
              <a:rPr lang="en-US" altLang="zh-CN" sz="3200" dirty="0" smtClean="0"/>
              <a:t>A </a:t>
            </a:r>
            <a:r>
              <a:rPr lang="zh-CN" altLang="en-US" sz="3200" dirty="0" smtClean="0"/>
              <a:t>水平移动了 </a:t>
            </a:r>
            <a:r>
              <a:rPr lang="en-US" altLang="zh-CN" sz="3200" dirty="0" smtClean="0"/>
              <a:t>1 m</a:t>
            </a:r>
            <a:r>
              <a:rPr lang="zh-CN" altLang="en-US" sz="3200" dirty="0" smtClean="0"/>
              <a:t>，下列说法正确的是（       ）。</a:t>
            </a:r>
            <a:endParaRPr lang="zh-CN" altLang="en-US" sz="3200" dirty="0"/>
          </a:p>
        </p:txBody>
      </p:sp>
      <p:sp>
        <p:nvSpPr>
          <p:cNvPr id="5" name="矩形 4"/>
          <p:cNvSpPr/>
          <p:nvPr/>
        </p:nvSpPr>
        <p:spPr>
          <a:xfrm>
            <a:off x="1043608" y="4581128"/>
            <a:ext cx="5112568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ctr"/>
            <a:r>
              <a:rPr lang="en-US" altLang="zh-CN" sz="3200" dirty="0" smtClean="0"/>
              <a:t>A. </a:t>
            </a:r>
            <a:r>
              <a:rPr lang="zh-CN" altLang="en-US" sz="3200" dirty="0" smtClean="0"/>
              <a:t>该装置的机械效率为</a:t>
            </a:r>
            <a:r>
              <a:rPr lang="en-US" altLang="zh-CN" sz="3200" dirty="0" smtClean="0"/>
              <a:t>90%</a:t>
            </a:r>
            <a:endParaRPr lang="zh-CN" altLang="en-US" sz="3200" dirty="0" smtClean="0"/>
          </a:p>
          <a:p>
            <a:pPr fontAlgn="ctr"/>
            <a:r>
              <a:rPr lang="en-US" altLang="zh-CN" sz="3200" dirty="0" smtClean="0"/>
              <a:t>B. </a:t>
            </a:r>
            <a:r>
              <a:rPr lang="zh-CN" altLang="en-US" sz="3200" dirty="0" smtClean="0"/>
              <a:t>拉力 </a:t>
            </a:r>
            <a:r>
              <a:rPr lang="en-US" altLang="zh-CN" sz="3200" dirty="0" smtClean="0"/>
              <a:t>F </a:t>
            </a:r>
            <a:r>
              <a:rPr lang="zh-CN" altLang="en-US" sz="3200" dirty="0" smtClean="0"/>
              <a:t>移动了 </a:t>
            </a:r>
            <a:r>
              <a:rPr lang="en-US" altLang="zh-CN" sz="3200" dirty="0" smtClean="0"/>
              <a:t>0.5 m</a:t>
            </a:r>
          </a:p>
          <a:p>
            <a:pPr fontAlgn="ctr"/>
            <a:r>
              <a:rPr lang="en-US" altLang="zh-CN" sz="3200" dirty="0" smtClean="0"/>
              <a:t>C. </a:t>
            </a:r>
            <a:r>
              <a:rPr lang="zh-CN" altLang="en-US" sz="3200" dirty="0" smtClean="0"/>
              <a:t>拉力做功 </a:t>
            </a:r>
            <a:r>
              <a:rPr lang="en-US" altLang="zh-CN" sz="3200" dirty="0" smtClean="0"/>
              <a:t>5 J</a:t>
            </a:r>
          </a:p>
          <a:p>
            <a:pPr fontAlgn="ctr"/>
            <a:r>
              <a:rPr lang="en-US" altLang="zh-CN" sz="3200" dirty="0" smtClean="0"/>
              <a:t>D. </a:t>
            </a:r>
            <a:r>
              <a:rPr lang="zh-CN" altLang="en-US" sz="3200" dirty="0" smtClean="0"/>
              <a:t>该滑轮为定滑轮</a:t>
            </a:r>
            <a:endParaRPr lang="zh-CN" altLang="en-US" sz="3200" dirty="0"/>
          </a:p>
        </p:txBody>
      </p:sp>
      <p:sp>
        <p:nvSpPr>
          <p:cNvPr id="7" name="TextBox 6"/>
          <p:cNvSpPr txBox="1"/>
          <p:nvPr/>
        </p:nvSpPr>
        <p:spPr>
          <a:xfrm>
            <a:off x="3563888" y="2780928"/>
            <a:ext cx="5040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dirty="0" smtClean="0">
                <a:solidFill>
                  <a:srgbClr val="FF0000"/>
                </a:solidFill>
              </a:rPr>
              <a:t>A</a:t>
            </a:r>
            <a:endParaRPr lang="zh-CN" altLang="en-US" sz="3200" dirty="0">
              <a:solidFill>
                <a:srgbClr val="FF0000"/>
              </a:solidFill>
            </a:endParaRPr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59632" y="3356992"/>
            <a:ext cx="5057775" cy="1266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836712"/>
            <a:ext cx="1043608" cy="584775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sz="3200" dirty="0" smtClean="0">
                <a:solidFill>
                  <a:schemeClr val="tx2"/>
                </a:solidFill>
                <a:latin typeface="微软雅黑" pitchFamily="34" charset="-122"/>
                <a:ea typeface="微软雅黑" pitchFamily="34" charset="-122"/>
              </a:rPr>
              <a:t>探究</a:t>
            </a:r>
            <a:endParaRPr lang="zh-CN" altLang="en-US" sz="3200" dirty="0">
              <a:solidFill>
                <a:schemeClr val="tx2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1403648" y="836712"/>
            <a:ext cx="662473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dirty="0" smtClean="0"/>
              <a:t>﻿</a:t>
            </a:r>
            <a:r>
              <a:rPr lang="zh-CN" altLang="en-US" sz="3200" dirty="0"/>
              <a:t>哪种办法最好，哪种办法最不好？</a:t>
            </a:r>
            <a:endParaRPr lang="zh-CN" altLang="en-US" sz="3200" dirty="0">
              <a:latin typeface="微软雅黑" pitchFamily="34" charset="-122"/>
              <a:ea typeface="微软雅黑" pitchFamily="34" charset="-122"/>
            </a:endParaRPr>
          </a:p>
        </p:txBody>
      </p:sp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1484784"/>
            <a:ext cx="7789863" cy="5162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836712"/>
            <a:ext cx="1043608" cy="584775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sz="3200" dirty="0" smtClean="0">
                <a:solidFill>
                  <a:schemeClr val="tx2"/>
                </a:solidFill>
                <a:latin typeface="微软雅黑" pitchFamily="34" charset="-122"/>
                <a:ea typeface="微软雅黑" pitchFamily="34" charset="-122"/>
              </a:rPr>
              <a:t>例题</a:t>
            </a:r>
            <a:endParaRPr lang="zh-CN" altLang="en-US" sz="3200" dirty="0">
              <a:solidFill>
                <a:schemeClr val="tx2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1187624" y="836712"/>
            <a:ext cx="7128792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ctr"/>
            <a:r>
              <a:rPr lang="zh-CN" altLang="en-US" sz="3200" dirty="0" smtClean="0"/>
              <a:t>如图所示，利用滑轮组将重 </a:t>
            </a:r>
            <a:r>
              <a:rPr lang="en-US" altLang="zh-CN" sz="3200" dirty="0" smtClean="0"/>
              <a:t>3 N </a:t>
            </a:r>
            <a:r>
              <a:rPr lang="zh-CN" altLang="en-US" sz="3200" dirty="0" smtClean="0"/>
              <a:t>的物体，以</a:t>
            </a:r>
            <a:r>
              <a:rPr lang="en-US" altLang="zh-CN" sz="3200" dirty="0" smtClean="0"/>
              <a:t>0.2m/s</a:t>
            </a:r>
            <a:r>
              <a:rPr lang="zh-CN" altLang="en-US" sz="3200" dirty="0" smtClean="0"/>
              <a:t>的速度提升 </a:t>
            </a:r>
            <a:r>
              <a:rPr lang="en-US" altLang="zh-CN" sz="3200" dirty="0" smtClean="0"/>
              <a:t>1 m</a:t>
            </a:r>
            <a:r>
              <a:rPr lang="zh-CN" altLang="en-US" sz="3200" dirty="0" smtClean="0"/>
              <a:t>，拉力 </a:t>
            </a:r>
            <a:r>
              <a:rPr lang="en-US" altLang="zh-CN" sz="3200" dirty="0" smtClean="0"/>
              <a:t>F </a:t>
            </a:r>
            <a:r>
              <a:rPr lang="zh-CN" altLang="en-US" sz="3200" dirty="0" smtClean="0"/>
              <a:t>为 </a:t>
            </a:r>
            <a:r>
              <a:rPr lang="en-US" altLang="zh-CN" sz="3200" dirty="0" smtClean="0"/>
              <a:t>2 N</a:t>
            </a:r>
            <a:r>
              <a:rPr lang="zh-CN" altLang="en-US" sz="3200" dirty="0" smtClean="0"/>
              <a:t>，（不计绳重及摩擦）下列说法正确的是（      ）。</a:t>
            </a:r>
            <a:endParaRPr lang="zh-CN" altLang="en-US" sz="3200" dirty="0"/>
          </a:p>
        </p:txBody>
      </p:sp>
      <p:sp>
        <p:nvSpPr>
          <p:cNvPr id="5" name="矩形 4"/>
          <p:cNvSpPr/>
          <p:nvPr/>
        </p:nvSpPr>
        <p:spPr>
          <a:xfrm>
            <a:off x="395536" y="3140968"/>
            <a:ext cx="5832648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ctr">
              <a:lnSpc>
                <a:spcPct val="150000"/>
              </a:lnSpc>
            </a:pPr>
            <a:r>
              <a:rPr lang="en-US" altLang="zh-CN" sz="3200" dirty="0" smtClean="0"/>
              <a:t>A. </a:t>
            </a:r>
            <a:r>
              <a:rPr lang="zh-CN" altLang="en-US" sz="3200" dirty="0" smtClean="0"/>
              <a:t>绳自由端移动的速度为</a:t>
            </a:r>
            <a:r>
              <a:rPr lang="en-US" altLang="zh-CN" sz="3200" dirty="0" smtClean="0"/>
              <a:t>0.6m/s</a:t>
            </a:r>
            <a:endParaRPr lang="zh-CN" altLang="en-US" sz="3200" dirty="0" smtClean="0"/>
          </a:p>
          <a:p>
            <a:pPr fontAlgn="ctr">
              <a:lnSpc>
                <a:spcPct val="150000"/>
              </a:lnSpc>
            </a:pPr>
            <a:r>
              <a:rPr lang="en-US" altLang="zh-CN" sz="3200" dirty="0" smtClean="0"/>
              <a:t>B. </a:t>
            </a:r>
            <a:r>
              <a:rPr lang="zh-CN" altLang="en-US" sz="3200" dirty="0" smtClean="0"/>
              <a:t>动滑轮重 </a:t>
            </a:r>
            <a:r>
              <a:rPr lang="en-US" altLang="zh-CN" sz="3200" dirty="0" smtClean="0"/>
              <a:t>2 N</a:t>
            </a:r>
          </a:p>
          <a:p>
            <a:pPr fontAlgn="ctr">
              <a:lnSpc>
                <a:spcPct val="150000"/>
              </a:lnSpc>
            </a:pPr>
            <a:r>
              <a:rPr lang="en-US" altLang="zh-CN" sz="3200" dirty="0" smtClean="0"/>
              <a:t>C. </a:t>
            </a:r>
            <a:r>
              <a:rPr lang="zh-CN" altLang="en-US" sz="3200" dirty="0" smtClean="0"/>
              <a:t>滑轮组的机械效率为 </a:t>
            </a:r>
            <a:r>
              <a:rPr lang="en-US" altLang="zh-CN" sz="3200" dirty="0" smtClean="0"/>
              <a:t>75%</a:t>
            </a:r>
            <a:r>
              <a:rPr lang="zh-CN" altLang="en-US" sz="3200" i="1" dirty="0" smtClean="0"/>
              <a:t>﻿﻿﻿﻿﻿﻿﻿﻿﻿﻿</a:t>
            </a:r>
            <a:r>
              <a:rPr lang="zh-CN" altLang="en-US" sz="3200" dirty="0" smtClean="0"/>
              <a:t> </a:t>
            </a:r>
          </a:p>
          <a:p>
            <a:pPr fontAlgn="ctr">
              <a:lnSpc>
                <a:spcPct val="150000"/>
              </a:lnSpc>
            </a:pPr>
            <a:r>
              <a:rPr lang="en-US" altLang="zh-CN" sz="3200" dirty="0" smtClean="0"/>
              <a:t>D. F </a:t>
            </a:r>
            <a:r>
              <a:rPr lang="zh-CN" altLang="en-US" sz="3200" dirty="0" smtClean="0"/>
              <a:t>所做的有用功为 </a:t>
            </a:r>
            <a:r>
              <a:rPr lang="en-US" altLang="zh-CN" sz="3200" dirty="0" smtClean="0"/>
              <a:t>4 J</a:t>
            </a:r>
            <a:endParaRPr lang="en-US" altLang="zh-CN" sz="3200" dirty="0"/>
          </a:p>
        </p:txBody>
      </p:sp>
      <p:sp>
        <p:nvSpPr>
          <p:cNvPr id="7" name="TextBox 6"/>
          <p:cNvSpPr txBox="1"/>
          <p:nvPr/>
        </p:nvSpPr>
        <p:spPr>
          <a:xfrm>
            <a:off x="2627784" y="2348880"/>
            <a:ext cx="5040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dirty="0" smtClean="0">
                <a:solidFill>
                  <a:srgbClr val="FF0000"/>
                </a:solidFill>
              </a:rPr>
              <a:t>C</a:t>
            </a:r>
            <a:endParaRPr lang="zh-CN" altLang="en-US" sz="3200" dirty="0">
              <a:solidFill>
                <a:srgbClr val="FF0000"/>
              </a:solidFill>
            </a:endParaRPr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16216" y="2492896"/>
            <a:ext cx="2228850" cy="4048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836712"/>
            <a:ext cx="1043608" cy="584775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sz="3200" dirty="0" smtClean="0">
                <a:solidFill>
                  <a:schemeClr val="tx2"/>
                </a:solidFill>
                <a:latin typeface="微软雅黑" pitchFamily="34" charset="-122"/>
                <a:ea typeface="微软雅黑" pitchFamily="34" charset="-122"/>
              </a:rPr>
              <a:t>例题</a:t>
            </a:r>
            <a:endParaRPr lang="zh-CN" altLang="en-US" sz="3200" dirty="0">
              <a:solidFill>
                <a:schemeClr val="tx2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1187624" y="836712"/>
            <a:ext cx="777686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ctr"/>
            <a:r>
              <a:rPr lang="zh-CN" altLang="en-US" sz="3200" dirty="0" smtClean="0"/>
              <a:t>如图，利用滑轮组将重 </a:t>
            </a:r>
            <a:r>
              <a:rPr lang="en-US" altLang="zh-CN" sz="3200" dirty="0" smtClean="0"/>
              <a:t>400 N </a:t>
            </a:r>
            <a:r>
              <a:rPr lang="zh-CN" altLang="en-US" sz="3200" dirty="0" smtClean="0"/>
              <a:t>的物体，以</a:t>
            </a:r>
            <a:r>
              <a:rPr lang="en-US" altLang="zh-CN" sz="3200" dirty="0" smtClean="0"/>
              <a:t>0.3m/s</a:t>
            </a:r>
            <a:r>
              <a:rPr lang="zh-CN" altLang="en-US" sz="3200" dirty="0" smtClean="0"/>
              <a:t>的速度提升，拉力 </a:t>
            </a:r>
            <a:r>
              <a:rPr lang="en-US" altLang="zh-CN" sz="3200" dirty="0" smtClean="0"/>
              <a:t>F </a:t>
            </a:r>
            <a:r>
              <a:rPr lang="zh-CN" altLang="en-US" sz="3200" dirty="0" smtClean="0"/>
              <a:t>为 </a:t>
            </a:r>
            <a:r>
              <a:rPr lang="en-US" altLang="zh-CN" sz="3200" dirty="0" smtClean="0"/>
              <a:t>250 N</a:t>
            </a:r>
            <a:r>
              <a:rPr lang="zh-CN" altLang="en-US" sz="3200" dirty="0" smtClean="0"/>
              <a:t>，忽略绳重和摩擦，下列说法正确的是（     ）。</a:t>
            </a:r>
            <a:endParaRPr lang="zh-CN" altLang="en-US" sz="3200" dirty="0"/>
          </a:p>
        </p:txBody>
      </p:sp>
      <p:sp>
        <p:nvSpPr>
          <p:cNvPr id="5" name="矩形 4"/>
          <p:cNvSpPr/>
          <p:nvPr/>
        </p:nvSpPr>
        <p:spPr>
          <a:xfrm>
            <a:off x="323528" y="2420888"/>
            <a:ext cx="7056784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ctr">
              <a:lnSpc>
                <a:spcPct val="150000"/>
              </a:lnSpc>
            </a:pPr>
            <a:r>
              <a:rPr lang="en-US" altLang="zh-CN" sz="3200" dirty="0" smtClean="0"/>
              <a:t>A. </a:t>
            </a:r>
            <a:r>
              <a:rPr lang="zh-CN" altLang="en-US" sz="3200" dirty="0" smtClean="0"/>
              <a:t>绳子自由端移动 </a:t>
            </a:r>
            <a:r>
              <a:rPr lang="en-US" altLang="zh-CN" sz="3200" dirty="0" smtClean="0"/>
              <a:t>1 m</a:t>
            </a:r>
            <a:r>
              <a:rPr lang="zh-CN" altLang="en-US" sz="3200" dirty="0" smtClean="0"/>
              <a:t>，物体上升 </a:t>
            </a:r>
            <a:r>
              <a:rPr lang="en-US" altLang="zh-CN" sz="3200" dirty="0" smtClean="0"/>
              <a:t>1 m</a:t>
            </a:r>
          </a:p>
          <a:p>
            <a:pPr fontAlgn="ctr">
              <a:lnSpc>
                <a:spcPct val="150000"/>
              </a:lnSpc>
            </a:pPr>
            <a:r>
              <a:rPr lang="en-US" altLang="zh-CN" sz="3200" dirty="0" smtClean="0"/>
              <a:t>B. </a:t>
            </a:r>
            <a:r>
              <a:rPr lang="zh-CN" altLang="en-US" sz="3200" dirty="0" smtClean="0"/>
              <a:t>绳子自由端移动的速度为</a:t>
            </a:r>
            <a:r>
              <a:rPr lang="en-US" altLang="zh-CN" sz="3200" dirty="0" smtClean="0"/>
              <a:t>0.9m/s</a:t>
            </a:r>
            <a:endParaRPr lang="zh-CN" altLang="en-US" sz="3200" dirty="0" smtClean="0"/>
          </a:p>
          <a:p>
            <a:pPr fontAlgn="ctr">
              <a:lnSpc>
                <a:spcPct val="150000"/>
              </a:lnSpc>
            </a:pPr>
            <a:r>
              <a:rPr lang="en-US" altLang="zh-CN" sz="3200" dirty="0" smtClean="0"/>
              <a:t>C. </a:t>
            </a:r>
            <a:r>
              <a:rPr lang="zh-CN" altLang="en-US" sz="3200" dirty="0" smtClean="0"/>
              <a:t>滑轮组的机械效率为</a:t>
            </a:r>
            <a:r>
              <a:rPr lang="en-US" altLang="zh-CN" sz="3200" dirty="0" smtClean="0"/>
              <a:t>80%</a:t>
            </a:r>
            <a:endParaRPr lang="zh-CN" altLang="en-US" sz="3200" dirty="0" smtClean="0"/>
          </a:p>
          <a:p>
            <a:pPr fontAlgn="ctr">
              <a:lnSpc>
                <a:spcPct val="150000"/>
              </a:lnSpc>
            </a:pPr>
            <a:r>
              <a:rPr lang="en-US" altLang="zh-CN" sz="3200" dirty="0" smtClean="0"/>
              <a:t>D. </a:t>
            </a:r>
            <a:r>
              <a:rPr lang="zh-CN" altLang="en-US" sz="3200" dirty="0" smtClean="0"/>
              <a:t>加快物体的上升速度，可以提高滑轮组的机械效率</a:t>
            </a:r>
            <a:endParaRPr lang="zh-CN" altLang="en-US" sz="3200" dirty="0"/>
          </a:p>
        </p:txBody>
      </p:sp>
      <p:sp>
        <p:nvSpPr>
          <p:cNvPr id="7" name="TextBox 6"/>
          <p:cNvSpPr txBox="1"/>
          <p:nvPr/>
        </p:nvSpPr>
        <p:spPr>
          <a:xfrm>
            <a:off x="7452320" y="1772816"/>
            <a:ext cx="5040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dirty="0" smtClean="0">
                <a:solidFill>
                  <a:srgbClr val="FF0000"/>
                </a:solidFill>
              </a:rPr>
              <a:t>C</a:t>
            </a:r>
            <a:endParaRPr lang="zh-CN" altLang="en-US" sz="3200" dirty="0">
              <a:solidFill>
                <a:srgbClr val="FF0000"/>
              </a:solidFill>
            </a:endParaRPr>
          </a:p>
        </p:txBody>
      </p:sp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36296" y="2420888"/>
            <a:ext cx="1685925" cy="421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836712"/>
            <a:ext cx="1043608" cy="584775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sz="3200" dirty="0" smtClean="0">
                <a:solidFill>
                  <a:schemeClr val="tx2"/>
                </a:solidFill>
                <a:latin typeface="微软雅黑" pitchFamily="34" charset="-122"/>
                <a:ea typeface="微软雅黑" pitchFamily="34" charset="-122"/>
              </a:rPr>
              <a:t>探究</a:t>
            </a:r>
            <a:endParaRPr lang="zh-CN" altLang="en-US" sz="3200" dirty="0">
              <a:solidFill>
                <a:schemeClr val="tx2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1403648" y="836712"/>
            <a:ext cx="662473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dirty="0" smtClean="0"/>
              <a:t>﻿</a:t>
            </a:r>
            <a:r>
              <a:rPr lang="zh-CN" altLang="en-US" sz="3200" dirty="0"/>
              <a:t>这个过程中都要做哪些功？</a:t>
            </a:r>
            <a:endParaRPr lang="zh-CN" altLang="en-US" sz="32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755576" y="1844824"/>
            <a:ext cx="252028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dirty="0" smtClean="0"/>
              <a:t>﻿</a:t>
            </a:r>
            <a:r>
              <a:rPr lang="zh-CN" altLang="en-US" sz="3200" dirty="0"/>
              <a:t>对沙子做功：</a:t>
            </a:r>
            <a:endParaRPr lang="zh-CN" altLang="en-US" sz="32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827584" y="2780928"/>
            <a:ext cx="216024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dirty="0" smtClean="0"/>
              <a:t>﻿</a:t>
            </a:r>
            <a:r>
              <a:rPr lang="zh-CN" altLang="en-US" sz="3200" dirty="0"/>
              <a:t>对桶做功：</a:t>
            </a:r>
            <a:endParaRPr lang="zh-CN" altLang="en-US" sz="32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827584" y="3645024"/>
            <a:ext cx="288032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dirty="0" smtClean="0"/>
              <a:t>﻿</a:t>
            </a:r>
            <a:r>
              <a:rPr lang="zh-CN" altLang="en-US" sz="3200" dirty="0"/>
              <a:t>克服自重做功：</a:t>
            </a:r>
            <a:endParaRPr lang="zh-CN" altLang="en-US" sz="32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899592" y="5517232"/>
            <a:ext cx="698477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dirty="0" smtClean="0"/>
              <a:t>﻿</a:t>
            </a:r>
            <a:r>
              <a:rPr lang="zh-CN" altLang="en-US" sz="3200" dirty="0"/>
              <a:t>沙子重 </a:t>
            </a:r>
            <a:r>
              <a:rPr lang="en-US" altLang="zh-CN" sz="3200" b="1" dirty="0">
                <a:solidFill>
                  <a:srgbClr val="FF0000"/>
                </a:solidFill>
              </a:rPr>
              <a:t>100 N</a:t>
            </a:r>
            <a:r>
              <a:rPr lang="zh-CN" altLang="en-US" sz="3200" dirty="0"/>
              <a:t>；桶重</a:t>
            </a:r>
            <a:r>
              <a:rPr lang="zh-CN" altLang="en-US" sz="3200" b="1" dirty="0"/>
              <a:t> </a:t>
            </a:r>
            <a:r>
              <a:rPr lang="en-US" altLang="zh-CN" sz="3200" b="1" dirty="0">
                <a:solidFill>
                  <a:srgbClr val="FF0000"/>
                </a:solidFill>
              </a:rPr>
              <a:t>20</a:t>
            </a:r>
            <a:r>
              <a:rPr lang="zh-CN" altLang="en-US" sz="3200" b="1" dirty="0">
                <a:solidFill>
                  <a:srgbClr val="FF0000"/>
                </a:solidFill>
              </a:rPr>
              <a:t> </a:t>
            </a:r>
            <a:r>
              <a:rPr lang="en-US" altLang="zh-CN" sz="3200" b="1" dirty="0">
                <a:solidFill>
                  <a:srgbClr val="FF0000"/>
                </a:solidFill>
              </a:rPr>
              <a:t>N</a:t>
            </a:r>
            <a:r>
              <a:rPr lang="zh-CN" altLang="en-US" sz="3200" dirty="0"/>
              <a:t>；体重 </a:t>
            </a:r>
            <a:r>
              <a:rPr lang="en-US" altLang="zh-CN" sz="3200" b="1" dirty="0">
                <a:solidFill>
                  <a:srgbClr val="FF0000"/>
                </a:solidFill>
              </a:rPr>
              <a:t>400</a:t>
            </a:r>
            <a:r>
              <a:rPr lang="zh-CN" altLang="en-US" sz="3200" b="1" dirty="0">
                <a:solidFill>
                  <a:srgbClr val="FF0000"/>
                </a:solidFill>
              </a:rPr>
              <a:t> </a:t>
            </a:r>
            <a:r>
              <a:rPr lang="en-US" altLang="zh-CN" sz="3200" b="1" dirty="0">
                <a:solidFill>
                  <a:srgbClr val="FF0000"/>
                </a:solidFill>
              </a:rPr>
              <a:t>N</a:t>
            </a:r>
            <a:r>
              <a:rPr lang="zh-CN" altLang="en-US" sz="3200" dirty="0"/>
              <a:t>；口袋重</a:t>
            </a:r>
            <a:r>
              <a:rPr lang="zh-CN" altLang="en-US" sz="3200" b="1" dirty="0"/>
              <a:t> </a:t>
            </a:r>
            <a:r>
              <a:rPr lang="en-US" altLang="zh-CN" sz="3200" b="1" dirty="0">
                <a:solidFill>
                  <a:srgbClr val="FF0000"/>
                </a:solidFill>
              </a:rPr>
              <a:t>5</a:t>
            </a:r>
            <a:r>
              <a:rPr lang="zh-CN" altLang="en-US" sz="3200" b="1" dirty="0">
                <a:solidFill>
                  <a:srgbClr val="FF0000"/>
                </a:solidFill>
              </a:rPr>
              <a:t> </a:t>
            </a:r>
            <a:r>
              <a:rPr lang="en-US" altLang="zh-CN" sz="3200" b="1" dirty="0">
                <a:solidFill>
                  <a:srgbClr val="FF0000"/>
                </a:solidFill>
              </a:rPr>
              <a:t>N</a:t>
            </a:r>
            <a:r>
              <a:rPr lang="zh-CN" altLang="en-US" sz="3200" dirty="0"/>
              <a:t>；滑轮重</a:t>
            </a:r>
            <a:r>
              <a:rPr lang="zh-CN" altLang="en-US" sz="3200" b="1" dirty="0"/>
              <a:t> </a:t>
            </a:r>
            <a:r>
              <a:rPr lang="en-US" altLang="zh-CN" sz="3200" b="1" dirty="0">
                <a:solidFill>
                  <a:srgbClr val="FF0000"/>
                </a:solidFill>
              </a:rPr>
              <a:t>10</a:t>
            </a:r>
            <a:r>
              <a:rPr lang="zh-CN" altLang="en-US" sz="3200" b="1" dirty="0">
                <a:solidFill>
                  <a:srgbClr val="FF0000"/>
                </a:solidFill>
              </a:rPr>
              <a:t> </a:t>
            </a:r>
            <a:r>
              <a:rPr lang="en-US" altLang="zh-CN" sz="3200" b="1" dirty="0">
                <a:solidFill>
                  <a:srgbClr val="FF0000"/>
                </a:solidFill>
              </a:rPr>
              <a:t>N</a:t>
            </a:r>
            <a:r>
              <a:rPr lang="zh-CN" altLang="en-US" sz="3200" dirty="0"/>
              <a:t>。</a:t>
            </a:r>
            <a:endParaRPr lang="zh-CN" altLang="en-US" sz="3200" dirty="0">
              <a:latin typeface="微软雅黑" pitchFamily="34" charset="-122"/>
              <a:ea typeface="微软雅黑" pitchFamily="34" charset="-122"/>
            </a:endParaRPr>
          </a:p>
        </p:txBody>
      </p:sp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83334" y="332656"/>
            <a:ext cx="2402907" cy="51125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矩形 10"/>
          <p:cNvSpPr/>
          <p:nvPr/>
        </p:nvSpPr>
        <p:spPr>
          <a:xfrm>
            <a:off x="3419872" y="1844824"/>
            <a:ext cx="252028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dirty="0" smtClean="0"/>
              <a:t>﻿</a:t>
            </a:r>
            <a:r>
              <a:rPr lang="en-US" altLang="zh-CN" sz="3200" dirty="0" smtClean="0">
                <a:solidFill>
                  <a:srgbClr val="FF0000"/>
                </a:solidFill>
                <a:latin typeface="+mn-ea"/>
              </a:rPr>
              <a:t>W</a:t>
            </a:r>
            <a:r>
              <a:rPr lang="en-US" altLang="zh-CN" sz="3200" baseline="-25000" dirty="0" smtClean="0">
                <a:solidFill>
                  <a:srgbClr val="FF0000"/>
                </a:solidFill>
                <a:latin typeface="+mn-ea"/>
              </a:rPr>
              <a:t>1</a:t>
            </a:r>
            <a:r>
              <a:rPr lang="en-US" altLang="zh-CN" sz="3200" dirty="0" smtClean="0">
                <a:solidFill>
                  <a:srgbClr val="FF0000"/>
                </a:solidFill>
                <a:latin typeface="+mn-ea"/>
              </a:rPr>
              <a:t>=600J</a:t>
            </a:r>
            <a:endParaRPr lang="zh-CN" altLang="en-US" sz="3200" dirty="0">
              <a:solidFill>
                <a:srgbClr val="FF0000"/>
              </a:solidFill>
              <a:latin typeface="+mn-ea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3491880" y="2708920"/>
            <a:ext cx="252028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dirty="0" smtClean="0"/>
              <a:t>﻿</a:t>
            </a:r>
            <a:r>
              <a:rPr lang="en-US" altLang="zh-CN" sz="3200" dirty="0" smtClean="0">
                <a:solidFill>
                  <a:srgbClr val="FF0000"/>
                </a:solidFill>
                <a:latin typeface="+mn-ea"/>
              </a:rPr>
              <a:t>W</a:t>
            </a:r>
            <a:r>
              <a:rPr lang="en-US" altLang="zh-CN" sz="3200" baseline="-25000" dirty="0" smtClean="0">
                <a:solidFill>
                  <a:srgbClr val="FF0000"/>
                </a:solidFill>
                <a:latin typeface="+mn-ea"/>
              </a:rPr>
              <a:t>2</a:t>
            </a:r>
            <a:r>
              <a:rPr lang="en-US" altLang="zh-CN" sz="3200" dirty="0" smtClean="0">
                <a:solidFill>
                  <a:srgbClr val="FF0000"/>
                </a:solidFill>
                <a:latin typeface="+mn-ea"/>
              </a:rPr>
              <a:t>=120J</a:t>
            </a:r>
            <a:endParaRPr lang="zh-CN" altLang="en-US" sz="3200" dirty="0">
              <a:solidFill>
                <a:srgbClr val="FF0000"/>
              </a:solidFill>
              <a:latin typeface="+mn-ea"/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3635896" y="3573016"/>
            <a:ext cx="252028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dirty="0" smtClean="0"/>
              <a:t>﻿</a:t>
            </a:r>
            <a:r>
              <a:rPr lang="en-US" altLang="zh-CN" sz="3200" dirty="0" smtClean="0">
                <a:solidFill>
                  <a:srgbClr val="FF0000"/>
                </a:solidFill>
                <a:latin typeface="+mn-ea"/>
              </a:rPr>
              <a:t>W</a:t>
            </a:r>
            <a:r>
              <a:rPr lang="en-US" altLang="zh-CN" sz="3200" baseline="-25000" dirty="0" smtClean="0">
                <a:solidFill>
                  <a:srgbClr val="FF0000"/>
                </a:solidFill>
                <a:latin typeface="+mn-ea"/>
              </a:rPr>
              <a:t>3</a:t>
            </a:r>
            <a:r>
              <a:rPr lang="en-US" altLang="zh-CN" sz="3200" dirty="0" smtClean="0">
                <a:solidFill>
                  <a:srgbClr val="FF0000"/>
                </a:solidFill>
                <a:latin typeface="+mn-ea"/>
              </a:rPr>
              <a:t>=2400J</a:t>
            </a:r>
            <a:endParaRPr lang="zh-CN" altLang="en-US" sz="3200" dirty="0">
              <a:solidFill>
                <a:srgbClr val="FF0000"/>
              </a:solidFill>
              <a:latin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  <p:bldP spid="11" grpId="0"/>
      <p:bldP spid="12" grpId="0"/>
      <p:bldP spid="1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836712"/>
            <a:ext cx="1043608" cy="584775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sz="3200" dirty="0" smtClean="0">
                <a:solidFill>
                  <a:schemeClr val="tx2"/>
                </a:solidFill>
                <a:latin typeface="微软雅黑" pitchFamily="34" charset="-122"/>
                <a:ea typeface="微软雅黑" pitchFamily="34" charset="-122"/>
              </a:rPr>
              <a:t>探究</a:t>
            </a:r>
            <a:endParaRPr lang="zh-CN" altLang="en-US" sz="3200" dirty="0">
              <a:solidFill>
                <a:schemeClr val="tx2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1403648" y="836712"/>
            <a:ext cx="662473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dirty="0" smtClean="0"/>
              <a:t>﻿</a:t>
            </a:r>
            <a:r>
              <a:rPr lang="zh-CN" altLang="en-US" sz="3200" dirty="0"/>
              <a:t>这个过程中都要做哪些功？</a:t>
            </a:r>
            <a:endParaRPr lang="zh-CN" altLang="en-US" sz="32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755576" y="1844824"/>
            <a:ext cx="252028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dirty="0" smtClean="0"/>
              <a:t>﻿</a:t>
            </a:r>
            <a:r>
              <a:rPr lang="zh-CN" altLang="en-US" sz="3200" dirty="0"/>
              <a:t>对沙子做功：</a:t>
            </a:r>
            <a:endParaRPr lang="zh-CN" altLang="en-US" sz="32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827584" y="2780928"/>
            <a:ext cx="216024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dirty="0" smtClean="0"/>
              <a:t>﻿</a:t>
            </a:r>
            <a:r>
              <a:rPr lang="zh-CN" altLang="en-US" sz="3200" dirty="0"/>
              <a:t>对桶做功：</a:t>
            </a:r>
            <a:endParaRPr lang="zh-CN" altLang="en-US" sz="32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899592" y="5517232"/>
            <a:ext cx="698477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dirty="0" smtClean="0"/>
              <a:t>﻿</a:t>
            </a:r>
            <a:r>
              <a:rPr lang="zh-CN" altLang="en-US" sz="3200" dirty="0"/>
              <a:t>沙子重 </a:t>
            </a:r>
            <a:r>
              <a:rPr lang="en-US" altLang="zh-CN" sz="3200" b="1" dirty="0">
                <a:solidFill>
                  <a:srgbClr val="FF0000"/>
                </a:solidFill>
              </a:rPr>
              <a:t>100 N</a:t>
            </a:r>
            <a:r>
              <a:rPr lang="zh-CN" altLang="en-US" sz="3200" dirty="0"/>
              <a:t>；桶</a:t>
            </a:r>
            <a:r>
              <a:rPr lang="zh-CN" altLang="en-US" sz="3200" dirty="0">
                <a:solidFill>
                  <a:srgbClr val="FF0000"/>
                </a:solidFill>
              </a:rPr>
              <a:t>重</a:t>
            </a:r>
            <a:r>
              <a:rPr lang="zh-CN" altLang="en-US" sz="3200" b="1" dirty="0">
                <a:solidFill>
                  <a:srgbClr val="FF0000"/>
                </a:solidFill>
              </a:rPr>
              <a:t> </a:t>
            </a:r>
            <a:r>
              <a:rPr lang="en-US" altLang="zh-CN" sz="3200" b="1" dirty="0">
                <a:solidFill>
                  <a:srgbClr val="FF0000"/>
                </a:solidFill>
              </a:rPr>
              <a:t>20</a:t>
            </a:r>
            <a:r>
              <a:rPr lang="zh-CN" altLang="en-US" sz="3200" b="1" dirty="0">
                <a:solidFill>
                  <a:srgbClr val="FF0000"/>
                </a:solidFill>
              </a:rPr>
              <a:t> </a:t>
            </a:r>
            <a:r>
              <a:rPr lang="en-US" altLang="zh-CN" sz="3200" b="1" dirty="0">
                <a:solidFill>
                  <a:srgbClr val="FF0000"/>
                </a:solidFill>
              </a:rPr>
              <a:t>N</a:t>
            </a:r>
            <a:r>
              <a:rPr lang="zh-CN" altLang="en-US" sz="3200" dirty="0"/>
              <a:t>；体重 </a:t>
            </a:r>
            <a:r>
              <a:rPr lang="en-US" altLang="zh-CN" sz="3200" b="1" dirty="0">
                <a:solidFill>
                  <a:srgbClr val="FF0000"/>
                </a:solidFill>
              </a:rPr>
              <a:t>400</a:t>
            </a:r>
            <a:r>
              <a:rPr lang="zh-CN" altLang="en-US" sz="3200" b="1" dirty="0">
                <a:solidFill>
                  <a:srgbClr val="FF0000"/>
                </a:solidFill>
              </a:rPr>
              <a:t> </a:t>
            </a:r>
            <a:r>
              <a:rPr lang="en-US" altLang="zh-CN" sz="3200" b="1" dirty="0">
                <a:solidFill>
                  <a:srgbClr val="FF0000"/>
                </a:solidFill>
              </a:rPr>
              <a:t>N</a:t>
            </a:r>
            <a:r>
              <a:rPr lang="zh-CN" altLang="en-US" sz="3200" dirty="0"/>
              <a:t>；口袋重</a:t>
            </a:r>
            <a:r>
              <a:rPr lang="zh-CN" altLang="en-US" sz="3200" b="1" dirty="0"/>
              <a:t> </a:t>
            </a:r>
            <a:r>
              <a:rPr lang="en-US" altLang="zh-CN" sz="3200" b="1" dirty="0">
                <a:solidFill>
                  <a:srgbClr val="FF0000"/>
                </a:solidFill>
              </a:rPr>
              <a:t>5</a:t>
            </a:r>
            <a:r>
              <a:rPr lang="zh-CN" altLang="en-US" sz="3200" b="1" dirty="0">
                <a:solidFill>
                  <a:srgbClr val="FF0000"/>
                </a:solidFill>
              </a:rPr>
              <a:t> </a:t>
            </a:r>
            <a:r>
              <a:rPr lang="en-US" altLang="zh-CN" sz="3200" b="1" dirty="0">
                <a:solidFill>
                  <a:srgbClr val="FF0000"/>
                </a:solidFill>
              </a:rPr>
              <a:t>N</a:t>
            </a:r>
            <a:r>
              <a:rPr lang="zh-CN" altLang="en-US" sz="3200" dirty="0"/>
              <a:t>；滑轮重</a:t>
            </a:r>
            <a:r>
              <a:rPr lang="zh-CN" altLang="en-US" sz="3200" b="1" dirty="0"/>
              <a:t> </a:t>
            </a:r>
            <a:r>
              <a:rPr lang="en-US" altLang="zh-CN" sz="3200" b="1" dirty="0">
                <a:solidFill>
                  <a:srgbClr val="FF0000"/>
                </a:solidFill>
              </a:rPr>
              <a:t>10</a:t>
            </a:r>
            <a:r>
              <a:rPr lang="zh-CN" altLang="en-US" sz="3200" b="1" dirty="0">
                <a:solidFill>
                  <a:srgbClr val="FF0000"/>
                </a:solidFill>
              </a:rPr>
              <a:t> </a:t>
            </a:r>
            <a:r>
              <a:rPr lang="en-US" altLang="zh-CN" sz="3200" b="1" dirty="0">
                <a:solidFill>
                  <a:srgbClr val="FF0000"/>
                </a:solidFill>
              </a:rPr>
              <a:t>N</a:t>
            </a:r>
            <a:r>
              <a:rPr lang="zh-CN" altLang="en-US" sz="3200" dirty="0"/>
              <a:t>。</a:t>
            </a:r>
            <a:endParaRPr lang="zh-CN" altLang="en-US" sz="32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3419872" y="1844824"/>
            <a:ext cx="252028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dirty="0" smtClean="0"/>
              <a:t>﻿</a:t>
            </a:r>
            <a:r>
              <a:rPr lang="en-US" altLang="zh-CN" sz="3200" dirty="0" smtClean="0">
                <a:solidFill>
                  <a:srgbClr val="FF0000"/>
                </a:solidFill>
                <a:latin typeface="+mn-ea"/>
              </a:rPr>
              <a:t>W</a:t>
            </a:r>
            <a:r>
              <a:rPr lang="en-US" altLang="zh-CN" sz="3200" baseline="-25000" dirty="0" smtClean="0">
                <a:solidFill>
                  <a:srgbClr val="FF0000"/>
                </a:solidFill>
                <a:latin typeface="+mn-ea"/>
              </a:rPr>
              <a:t>1</a:t>
            </a:r>
            <a:r>
              <a:rPr lang="en-US" altLang="zh-CN" sz="3200" dirty="0" smtClean="0">
                <a:solidFill>
                  <a:srgbClr val="FF0000"/>
                </a:solidFill>
                <a:latin typeface="+mn-ea"/>
              </a:rPr>
              <a:t>=600J</a:t>
            </a:r>
            <a:endParaRPr lang="zh-CN" altLang="en-US" sz="3200" dirty="0">
              <a:solidFill>
                <a:srgbClr val="FF0000"/>
              </a:solidFill>
              <a:latin typeface="+mn-ea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3491880" y="2708920"/>
            <a:ext cx="252028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dirty="0" smtClean="0"/>
              <a:t>﻿</a:t>
            </a:r>
            <a:r>
              <a:rPr lang="en-US" altLang="zh-CN" sz="3200" dirty="0" smtClean="0">
                <a:solidFill>
                  <a:srgbClr val="FF0000"/>
                </a:solidFill>
                <a:latin typeface="+mn-ea"/>
              </a:rPr>
              <a:t>W</a:t>
            </a:r>
            <a:r>
              <a:rPr lang="en-US" altLang="zh-CN" sz="3200" baseline="-25000" dirty="0" smtClean="0">
                <a:solidFill>
                  <a:srgbClr val="FF0000"/>
                </a:solidFill>
                <a:latin typeface="+mn-ea"/>
              </a:rPr>
              <a:t>2</a:t>
            </a:r>
            <a:r>
              <a:rPr lang="en-US" altLang="zh-CN" sz="3200" dirty="0" smtClean="0">
                <a:solidFill>
                  <a:srgbClr val="FF0000"/>
                </a:solidFill>
                <a:latin typeface="+mn-ea"/>
              </a:rPr>
              <a:t>=120J</a:t>
            </a:r>
            <a:endParaRPr lang="zh-CN" altLang="en-US" sz="3200" dirty="0">
              <a:solidFill>
                <a:srgbClr val="FF0000"/>
              </a:solidFill>
              <a:latin typeface="+mn-ea"/>
            </a:endParaRPr>
          </a:p>
        </p:txBody>
      </p:sp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76256" y="332655"/>
            <a:ext cx="2267744" cy="51125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10" grpId="0"/>
      <p:bldP spid="11" grpId="0"/>
      <p:bldP spid="1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836712"/>
            <a:ext cx="1043608" cy="584775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sz="3200" dirty="0" smtClean="0">
                <a:solidFill>
                  <a:schemeClr val="tx2"/>
                </a:solidFill>
                <a:latin typeface="微软雅黑" pitchFamily="34" charset="-122"/>
                <a:ea typeface="微软雅黑" pitchFamily="34" charset="-122"/>
              </a:rPr>
              <a:t>探究</a:t>
            </a:r>
            <a:endParaRPr lang="zh-CN" altLang="en-US" sz="3200" dirty="0">
              <a:solidFill>
                <a:schemeClr val="tx2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1403648" y="836712"/>
            <a:ext cx="662473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dirty="0" smtClean="0"/>
              <a:t>﻿</a:t>
            </a:r>
            <a:r>
              <a:rPr lang="zh-CN" altLang="en-US" sz="3200" dirty="0"/>
              <a:t>这个过程中都要做哪些功？</a:t>
            </a:r>
            <a:endParaRPr lang="zh-CN" altLang="en-US" sz="32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755576" y="1844824"/>
            <a:ext cx="252028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dirty="0" smtClean="0"/>
              <a:t>﻿</a:t>
            </a:r>
            <a:r>
              <a:rPr lang="zh-CN" altLang="en-US" sz="3200" dirty="0"/>
              <a:t>对沙子做功：</a:t>
            </a:r>
            <a:endParaRPr lang="zh-CN" altLang="en-US" sz="32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827584" y="2780928"/>
            <a:ext cx="252028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dirty="0" smtClean="0"/>
              <a:t>﻿对</a:t>
            </a:r>
            <a:r>
              <a:rPr lang="zh-CN" altLang="en-US" sz="3200" dirty="0"/>
              <a:t>桶</a:t>
            </a:r>
            <a:r>
              <a:rPr lang="zh-CN" altLang="en-US" sz="3200" dirty="0" smtClean="0"/>
              <a:t>做</a:t>
            </a:r>
            <a:r>
              <a:rPr lang="zh-CN" altLang="en-US" sz="3200" dirty="0"/>
              <a:t>功：</a:t>
            </a:r>
            <a:endParaRPr lang="zh-CN" altLang="en-US" sz="32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827584" y="3645024"/>
            <a:ext cx="288032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dirty="0" smtClean="0"/>
              <a:t>﻿</a:t>
            </a:r>
            <a:r>
              <a:rPr lang="zh-CN" altLang="en-US" sz="3200" dirty="0"/>
              <a:t>对动滑轮做功：</a:t>
            </a:r>
            <a:endParaRPr lang="zh-CN" altLang="en-US" sz="32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899592" y="5517232"/>
            <a:ext cx="698477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dirty="0" smtClean="0"/>
              <a:t>﻿</a:t>
            </a:r>
            <a:r>
              <a:rPr lang="zh-CN" altLang="en-US" sz="3200" dirty="0"/>
              <a:t>沙子重 </a:t>
            </a:r>
            <a:r>
              <a:rPr lang="en-US" altLang="zh-CN" sz="3200" b="1" dirty="0">
                <a:solidFill>
                  <a:srgbClr val="FF0000"/>
                </a:solidFill>
              </a:rPr>
              <a:t>100 N</a:t>
            </a:r>
            <a:r>
              <a:rPr lang="zh-CN" altLang="en-US" sz="3200" dirty="0"/>
              <a:t>；桶重</a:t>
            </a:r>
            <a:r>
              <a:rPr lang="zh-CN" altLang="en-US" sz="3200" b="1" dirty="0"/>
              <a:t> </a:t>
            </a:r>
            <a:r>
              <a:rPr lang="en-US" altLang="zh-CN" sz="3200" b="1" dirty="0">
                <a:solidFill>
                  <a:srgbClr val="FF0000"/>
                </a:solidFill>
              </a:rPr>
              <a:t>20</a:t>
            </a:r>
            <a:r>
              <a:rPr lang="zh-CN" altLang="en-US" sz="3200" b="1" dirty="0">
                <a:solidFill>
                  <a:srgbClr val="FF0000"/>
                </a:solidFill>
              </a:rPr>
              <a:t> </a:t>
            </a:r>
            <a:r>
              <a:rPr lang="en-US" altLang="zh-CN" sz="3200" b="1" dirty="0">
                <a:solidFill>
                  <a:srgbClr val="FF0000"/>
                </a:solidFill>
              </a:rPr>
              <a:t>N</a:t>
            </a:r>
            <a:r>
              <a:rPr lang="zh-CN" altLang="en-US" sz="3200" dirty="0"/>
              <a:t>；体重 </a:t>
            </a:r>
            <a:r>
              <a:rPr lang="en-US" altLang="zh-CN" sz="3200" b="1" dirty="0">
                <a:solidFill>
                  <a:srgbClr val="FF0000"/>
                </a:solidFill>
              </a:rPr>
              <a:t>400</a:t>
            </a:r>
            <a:r>
              <a:rPr lang="zh-CN" altLang="en-US" sz="3200" b="1" dirty="0">
                <a:solidFill>
                  <a:srgbClr val="FF0000"/>
                </a:solidFill>
              </a:rPr>
              <a:t> </a:t>
            </a:r>
            <a:r>
              <a:rPr lang="en-US" altLang="zh-CN" sz="3200" b="1" dirty="0">
                <a:solidFill>
                  <a:srgbClr val="FF0000"/>
                </a:solidFill>
              </a:rPr>
              <a:t>N</a:t>
            </a:r>
            <a:r>
              <a:rPr lang="zh-CN" altLang="en-US" sz="3200" dirty="0"/>
              <a:t>；口袋重</a:t>
            </a:r>
            <a:r>
              <a:rPr lang="zh-CN" altLang="en-US" sz="3200" b="1" dirty="0"/>
              <a:t> </a:t>
            </a:r>
            <a:r>
              <a:rPr lang="en-US" altLang="zh-CN" sz="3200" b="1" dirty="0">
                <a:solidFill>
                  <a:srgbClr val="FF0000"/>
                </a:solidFill>
              </a:rPr>
              <a:t>5</a:t>
            </a:r>
            <a:r>
              <a:rPr lang="zh-CN" altLang="en-US" sz="3200" b="1" dirty="0">
                <a:solidFill>
                  <a:srgbClr val="FF0000"/>
                </a:solidFill>
              </a:rPr>
              <a:t> </a:t>
            </a:r>
            <a:r>
              <a:rPr lang="en-US" altLang="zh-CN" sz="3200" b="1" dirty="0">
                <a:solidFill>
                  <a:srgbClr val="FF0000"/>
                </a:solidFill>
              </a:rPr>
              <a:t>N</a:t>
            </a:r>
            <a:r>
              <a:rPr lang="zh-CN" altLang="en-US" sz="3200" dirty="0"/>
              <a:t>；滑轮重</a:t>
            </a:r>
            <a:r>
              <a:rPr lang="zh-CN" altLang="en-US" sz="3200" b="1" dirty="0"/>
              <a:t> </a:t>
            </a:r>
            <a:r>
              <a:rPr lang="en-US" altLang="zh-CN" sz="3200" b="1" dirty="0">
                <a:solidFill>
                  <a:srgbClr val="FF0000"/>
                </a:solidFill>
              </a:rPr>
              <a:t>10</a:t>
            </a:r>
            <a:r>
              <a:rPr lang="zh-CN" altLang="en-US" sz="3200" b="1" dirty="0">
                <a:solidFill>
                  <a:srgbClr val="FF0000"/>
                </a:solidFill>
              </a:rPr>
              <a:t> </a:t>
            </a:r>
            <a:r>
              <a:rPr lang="en-US" altLang="zh-CN" sz="3200" b="1" dirty="0">
                <a:solidFill>
                  <a:srgbClr val="FF0000"/>
                </a:solidFill>
              </a:rPr>
              <a:t>N</a:t>
            </a:r>
            <a:r>
              <a:rPr lang="zh-CN" altLang="en-US" sz="3200" dirty="0"/>
              <a:t>。</a:t>
            </a:r>
            <a:endParaRPr lang="zh-CN" altLang="en-US" sz="32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3419872" y="1844824"/>
            <a:ext cx="252028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dirty="0" smtClean="0"/>
              <a:t>﻿</a:t>
            </a:r>
            <a:r>
              <a:rPr lang="en-US" altLang="zh-CN" sz="3200" dirty="0" smtClean="0">
                <a:solidFill>
                  <a:srgbClr val="FF0000"/>
                </a:solidFill>
                <a:latin typeface="+mn-ea"/>
              </a:rPr>
              <a:t>W</a:t>
            </a:r>
            <a:r>
              <a:rPr lang="en-US" altLang="zh-CN" sz="3200" baseline="-25000" dirty="0" smtClean="0">
                <a:solidFill>
                  <a:srgbClr val="FF0000"/>
                </a:solidFill>
                <a:latin typeface="+mn-ea"/>
              </a:rPr>
              <a:t>1</a:t>
            </a:r>
            <a:r>
              <a:rPr lang="en-US" altLang="zh-CN" sz="3200" dirty="0" smtClean="0">
                <a:solidFill>
                  <a:srgbClr val="FF0000"/>
                </a:solidFill>
                <a:latin typeface="+mn-ea"/>
              </a:rPr>
              <a:t>=600J</a:t>
            </a:r>
            <a:endParaRPr lang="zh-CN" altLang="en-US" sz="3200" dirty="0">
              <a:solidFill>
                <a:srgbClr val="FF0000"/>
              </a:solidFill>
              <a:latin typeface="+mn-ea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3491880" y="2708920"/>
            <a:ext cx="208823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dirty="0" smtClean="0"/>
              <a:t>﻿</a:t>
            </a:r>
            <a:r>
              <a:rPr lang="en-US" altLang="zh-CN" sz="3200" dirty="0" smtClean="0">
                <a:solidFill>
                  <a:srgbClr val="FF0000"/>
                </a:solidFill>
                <a:latin typeface="+mn-ea"/>
              </a:rPr>
              <a:t>W</a:t>
            </a:r>
            <a:r>
              <a:rPr lang="en-US" altLang="zh-CN" sz="3200" baseline="-25000" dirty="0" smtClean="0">
                <a:solidFill>
                  <a:srgbClr val="FF0000"/>
                </a:solidFill>
                <a:latin typeface="+mn-ea"/>
              </a:rPr>
              <a:t>2</a:t>
            </a:r>
            <a:r>
              <a:rPr lang="en-US" altLang="zh-CN" sz="3200" dirty="0" smtClean="0">
                <a:solidFill>
                  <a:srgbClr val="FF0000"/>
                </a:solidFill>
                <a:latin typeface="+mn-ea"/>
              </a:rPr>
              <a:t>=120J</a:t>
            </a:r>
            <a:endParaRPr lang="zh-CN" altLang="en-US" sz="3200" dirty="0">
              <a:solidFill>
                <a:srgbClr val="FF0000"/>
              </a:solidFill>
              <a:latin typeface="+mn-ea"/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3635896" y="3573016"/>
            <a:ext cx="252028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dirty="0" smtClean="0"/>
              <a:t>﻿</a:t>
            </a:r>
            <a:r>
              <a:rPr lang="en-US" altLang="zh-CN" sz="3200" dirty="0" smtClean="0">
                <a:solidFill>
                  <a:srgbClr val="FF0000"/>
                </a:solidFill>
                <a:latin typeface="+mn-ea"/>
              </a:rPr>
              <a:t>W</a:t>
            </a:r>
            <a:r>
              <a:rPr lang="en-US" altLang="zh-CN" sz="3200" baseline="-25000" dirty="0" smtClean="0">
                <a:solidFill>
                  <a:srgbClr val="FF0000"/>
                </a:solidFill>
                <a:latin typeface="+mn-ea"/>
              </a:rPr>
              <a:t>3</a:t>
            </a:r>
            <a:r>
              <a:rPr lang="en-US" altLang="zh-CN" sz="3200" dirty="0" smtClean="0">
                <a:solidFill>
                  <a:srgbClr val="FF0000"/>
                </a:solidFill>
                <a:latin typeface="+mn-ea"/>
              </a:rPr>
              <a:t>=60J</a:t>
            </a:r>
            <a:endParaRPr lang="zh-CN" altLang="en-US" sz="3200" dirty="0">
              <a:solidFill>
                <a:srgbClr val="FF0000"/>
              </a:solidFill>
              <a:latin typeface="+mn-ea"/>
            </a:endParaRPr>
          </a:p>
        </p:txBody>
      </p:sp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93129" y="476672"/>
            <a:ext cx="2250871" cy="50405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  <p:bldP spid="11" grpId="0"/>
      <p:bldP spid="12" grpId="0"/>
      <p:bldP spid="13" grpId="0"/>
    </p:bld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634</TotalTime>
  <Words>2279</Words>
  <Application>Microsoft Office PowerPoint</Application>
  <PresentationFormat>全屏显示(4:3)</PresentationFormat>
  <Paragraphs>356</Paragraphs>
  <Slides>61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61</vt:i4>
      </vt:variant>
    </vt:vector>
  </HeadingPairs>
  <TitlesOfParts>
    <vt:vector size="62" baseType="lpstr">
      <vt:lpstr>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cp:lastModifiedBy>User</cp:lastModifiedBy>
  <cp:revision>1</cp:revision>
  <dcterms:created xsi:type="dcterms:W3CDTF">2020-03-19T10:35:42Z</dcterms:created>
  <dcterms:modified xsi:type="dcterms:W3CDTF">2020-03-30T04:34:24Z</dcterms:modified>
</cp:coreProperties>
</file>