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1"/>
  </p:notesMasterIdLst>
  <p:handoutMasterIdLst>
    <p:handoutMasterId r:id="rId22"/>
  </p:handoutMasterIdLst>
  <p:sldIdLst>
    <p:sldId id="466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26" r:id="rId11"/>
    <p:sldId id="467" r:id="rId12"/>
    <p:sldId id="468" r:id="rId13"/>
    <p:sldId id="420" r:id="rId14"/>
    <p:sldId id="424" r:id="rId15"/>
    <p:sldId id="425" r:id="rId16"/>
    <p:sldId id="445" r:id="rId17"/>
    <p:sldId id="461" r:id="rId18"/>
    <p:sldId id="432" r:id="rId19"/>
    <p:sldId id="427" r:id="rId20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张艳" initials="张" lastIdx="0" clrIdx="0"/>
  <p:cmAuthor id="2" name="xkb1.com" initials="x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546" y="-108"/>
      </p:cViewPr>
      <p:guideLst>
        <p:guide orient="horz" pos="209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2021/2/23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9154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竖向侧栏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模板无标.tif"/>
          <p:cNvPicPr>
            <a:picLocks noChangeAspect="1"/>
          </p:cNvPicPr>
          <p:nvPr userDrawn="1"/>
        </p:nvPicPr>
        <p:blipFill>
          <a:blip r:embed="rId2"/>
          <a:srcRect t="30017" b="37379"/>
          <a:stretch>
            <a:fillRect/>
          </a:stretch>
        </p:blipFill>
        <p:spPr>
          <a:xfrm>
            <a:off x="3555" y="6741368"/>
            <a:ext cx="12192319" cy="1440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9" name="图片 8" descr="PPT模板无标.t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319" cy="502285"/>
          </a:xfrm>
          <a:prstGeom prst="rect">
            <a:avLst/>
          </a:prstGeom>
          <a:ln>
            <a:solidFill>
              <a:srgbClr val="0070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矩形 15">
            <a:hlinkClick r:id="" action="ppaction://noaction"/>
          </p:cNvPr>
          <p:cNvSpPr/>
          <p:nvPr userDrawn="1"/>
        </p:nvSpPr>
        <p:spPr>
          <a:xfrm>
            <a:off x="242608" y="-26670"/>
            <a:ext cx="6933840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00" b="1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100" b="1" smtClea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第十六讲  功、功率的相关计算</a:t>
            </a:r>
            <a:endParaRPr lang="zh-CN" altLang="en-US" sz="2100" b="1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 descr="1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40" y="10160"/>
            <a:ext cx="504269" cy="448310"/>
          </a:xfrm>
          <a:prstGeom prst="rect">
            <a:avLst/>
          </a:prstGeom>
        </p:spPr>
      </p:pic>
      <p:sp>
        <p:nvSpPr>
          <p:cNvPr id="20" name="文本框 19">
            <a:hlinkClick r:id="" action="ppaction://noaction"/>
          </p:cNvPr>
          <p:cNvSpPr txBox="1">
            <a:spLocks noChangeAspect="1"/>
          </p:cNvSpPr>
          <p:nvPr userDrawn="1"/>
        </p:nvSpPr>
        <p:spPr>
          <a:xfrm>
            <a:off x="10329256" y="98108"/>
            <a:ext cx="1863380" cy="3219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  <a:softEdge rad="31750"/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zh-CN" altLang="en-US" sz="1500" b="1">
                <a:solidFill>
                  <a:prstClr val="black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返回栏目导航</a:t>
            </a:r>
          </a:p>
        </p:txBody>
      </p:sp>
      <p:sp>
        <p:nvSpPr>
          <p:cNvPr id="12" name="圆角矩形 11"/>
          <p:cNvSpPr/>
          <p:nvPr userDrawn="1"/>
        </p:nvSpPr>
        <p:spPr>
          <a:xfrm>
            <a:off x="352483" y="661035"/>
            <a:ext cx="11479417" cy="5922010"/>
          </a:xfrm>
          <a:prstGeom prst="roundRect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black"/>
              </a:solidFill>
            </a:endParaRPr>
          </a:p>
        </p:txBody>
      </p:sp>
      <p:pic>
        <p:nvPicPr>
          <p:cNvPr id="3" name="图片 2" descr="PPT模板无标.t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56" y="6741368"/>
            <a:ext cx="12192319" cy="1440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z="584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z="234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975" y="6356350"/>
            <a:ext cx="2741735" cy="365125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2021/2/23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479" y="6356350"/>
            <a:ext cx="4115044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292" y="6356350"/>
            <a:ext cx="2741735" cy="365125"/>
          </a:xfrm>
        </p:spPr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29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 fontAlgn="auto"/>
            <a:r>
              <a:rPr lang="zh-CN" altLang="en-US" sz="273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34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95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755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75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975" y="6356350"/>
            <a:ext cx="2741735" cy="365125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2021/2/23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479" y="6356350"/>
            <a:ext cx="4115044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292" y="6356350"/>
            <a:ext cx="2741735" cy="365125"/>
          </a:xfrm>
        </p:spPr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z="584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z="234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975" y="6356350"/>
            <a:ext cx="2741735" cy="365125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2021/2/23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479" y="6356350"/>
            <a:ext cx="4115044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292" y="6356350"/>
            <a:ext cx="2741735" cy="365125"/>
          </a:xfrm>
        </p:spPr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29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z="273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34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95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755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75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z="273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34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95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755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75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975" y="6356350"/>
            <a:ext cx="2741735" cy="365125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2021/2/23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479" y="6356350"/>
            <a:ext cx="4115044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292" y="6356350"/>
            <a:ext cx="2741735" cy="365125"/>
          </a:xfrm>
        </p:spPr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29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3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auto"/>
            <a:r>
              <a:rPr lang="zh-CN" altLang="en-US" sz="273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3" cy="3524284"/>
          </a:xfrm>
        </p:spPr>
        <p:txBody>
          <a:bodyPr/>
          <a:lstStyle/>
          <a:p>
            <a:pPr lvl="0" fontAlgn="auto"/>
            <a:r>
              <a:rPr lang="zh-CN" altLang="en-US" sz="273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34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95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755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75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auto"/>
            <a:r>
              <a:rPr lang="zh-CN" altLang="en-US" sz="273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auto"/>
            <a:r>
              <a:rPr lang="zh-CN" altLang="en-US" sz="273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34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95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755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75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975" y="6356350"/>
            <a:ext cx="2741735" cy="365125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2021/2/23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479" y="6356350"/>
            <a:ext cx="4115044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1292" y="6356350"/>
            <a:ext cx="2741735" cy="365125"/>
          </a:xfrm>
        </p:spPr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29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975" y="6356350"/>
            <a:ext cx="2741735" cy="365125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2021/2/23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79" y="6356350"/>
            <a:ext cx="4115044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292" y="6356350"/>
            <a:ext cx="2741735" cy="365125"/>
          </a:xfrm>
        </p:spPr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975" y="6356350"/>
            <a:ext cx="2741735" cy="365125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2021/2/23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79" y="6356350"/>
            <a:ext cx="4115044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292" y="6356350"/>
            <a:ext cx="2741735" cy="365125"/>
          </a:xfrm>
        </p:spPr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z="312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auto"/>
            <a:r>
              <a:rPr lang="zh-CN" altLang="en-US" sz="19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975" y="6356350"/>
            <a:ext cx="2741735" cy="365125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2021/2/23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479" y="6356350"/>
            <a:ext cx="4115044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292" y="6356350"/>
            <a:ext cx="2741735" cy="365125"/>
          </a:xfrm>
        </p:spPr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z="429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z="273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34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95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755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75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975" y="6356350"/>
            <a:ext cx="2741735" cy="365125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2021/2/23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479" y="6356350"/>
            <a:ext cx="4115044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292" y="6356350"/>
            <a:ext cx="2741735" cy="365125"/>
          </a:xfrm>
        </p:spPr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 fontAlgn="auto"/>
            <a:r>
              <a:rPr lang="zh-CN" altLang="en-US" sz="273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340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95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755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75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975" y="6356350"/>
            <a:ext cx="2741735" cy="365125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2021/2/23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79" y="6356350"/>
            <a:ext cx="4115044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292" y="6356350"/>
            <a:ext cx="2741735" cy="365125"/>
          </a:xfrm>
        </p:spPr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0152" y="365125"/>
            <a:ext cx="10790995" cy="1325563"/>
          </a:xfrm>
        </p:spPr>
        <p:txBody>
          <a:bodyPr/>
          <a:lstStyle/>
          <a:p>
            <a:pPr fontAlgn="auto"/>
            <a:r>
              <a:rPr lang="zh-CN" altLang="en-US" sz="429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60152" y="6356350"/>
            <a:ext cx="2815043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2021/2/23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44368" y="6356350"/>
            <a:ext cx="4222564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37735" y="6356350"/>
            <a:ext cx="2811784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1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1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8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单击此处编辑文本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120552" y="6742113"/>
            <a:ext cx="10012297" cy="714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7" name="直接连接符 14342"/>
          <p:cNvSpPr/>
          <p:nvPr userDrawn="1"/>
        </p:nvSpPr>
        <p:spPr>
          <a:xfrm>
            <a:off x="167795" y="527050"/>
            <a:ext cx="10898515" cy="0"/>
          </a:xfrm>
          <a:prstGeom prst="line">
            <a:avLst/>
          </a:prstGeom>
          <a:ln w="76200" cap="rnd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pic>
        <p:nvPicPr>
          <p:cNvPr id="1028" name="图片 3" descr="图片5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95489" y="31750"/>
            <a:ext cx="516417" cy="371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图片 1" descr="111111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066309" y="31750"/>
            <a:ext cx="1389601" cy="1501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33333333333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76835" y="6337300"/>
            <a:ext cx="1889728" cy="476250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__1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Word_97_-_2003___2.doc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Word_97_-_2003___3.doc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6.emf"/><Relationship Id="rId3" Type="http://schemas.openxmlformats.org/officeDocument/2006/relationships/tags" Target="../tags/tag66.xml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8.emf"/><Relationship Id="rId2" Type="http://schemas.openxmlformats.org/officeDocument/2006/relationships/tags" Target="../tags/tag65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NULL" TargetMode="External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27.emf"/><Relationship Id="rId10" Type="http://schemas.openxmlformats.org/officeDocument/2006/relationships/image" Target="../media/image2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5.emf"/><Relationship Id="rId1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</a:rPr>
              <a:t>第二十五讲  </a:t>
            </a:r>
            <a:r>
              <a:rPr lang="zh-CN" altLang="en-US" dirty="0" smtClean="0">
                <a:solidFill>
                  <a:srgbClr val="0070C0"/>
                </a:solidFill>
              </a:rPr>
              <a:t>功和</a:t>
            </a:r>
            <a:r>
              <a:rPr lang="zh-CN" altLang="en-US" dirty="0">
                <a:solidFill>
                  <a:srgbClr val="0070C0"/>
                </a:solidFill>
              </a:rPr>
              <a:t>功率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8577580" y="5539740"/>
            <a:ext cx="3164840" cy="855345"/>
          </a:xfrm>
        </p:spPr>
        <p:txBody>
          <a:bodyPr/>
          <a:lstStyle/>
          <a:p>
            <a:r>
              <a:rPr lang="zh-CN" altLang="en-US" sz="3200"/>
              <a:t>一轮系统复习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对象 50178"/>
          <p:cNvGraphicFramePr>
            <a:graphicFrameLocks noChangeAspect="1"/>
          </p:cNvGraphicFramePr>
          <p:nvPr/>
        </p:nvGraphicFramePr>
        <p:xfrm>
          <a:off x="927735" y="684530"/>
          <a:ext cx="10384155" cy="5379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4" imgW="13102589" imgH="6035040" progId="Word.Document.8">
                  <p:embed/>
                </p:oleObj>
              </mc:Choice>
              <mc:Fallback>
                <p:oleObj r:id="rId4" imgW="13102589" imgH="603504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7735" y="684530"/>
                        <a:ext cx="10384155" cy="53790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" name="矩形 50179"/>
          <p:cNvSpPr/>
          <p:nvPr/>
        </p:nvSpPr>
        <p:spPr>
          <a:xfrm>
            <a:off x="5739597" y="5305410"/>
            <a:ext cx="447675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1385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图</a:t>
            </a:r>
            <a:r>
              <a:rPr lang="en-US" altLang="zh-CN" sz="1385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 </a:t>
            </a:r>
          </a:p>
        </p:txBody>
      </p:sp>
      <p:sp>
        <p:nvSpPr>
          <p:cNvPr id="50181" name="矩形 50180"/>
          <p:cNvSpPr/>
          <p:nvPr/>
        </p:nvSpPr>
        <p:spPr>
          <a:xfrm>
            <a:off x="7118948" y="1377217"/>
            <a:ext cx="11010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甲、乙</a:t>
            </a:r>
            <a:r>
              <a:rPr lang="zh-CN" altLang="en-US" sz="14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50182" name="矩形 50181"/>
          <p:cNvSpPr/>
          <p:nvPr/>
        </p:nvSpPr>
        <p:spPr>
          <a:xfrm>
            <a:off x="9942249" y="1266123"/>
            <a:ext cx="11010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丙、丁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对象 22533"/>
          <p:cNvGraphicFramePr>
            <a:graphicFrameLocks noChangeAspect="1"/>
          </p:cNvGraphicFramePr>
          <p:nvPr/>
        </p:nvGraphicFramePr>
        <p:xfrm>
          <a:off x="1343660" y="1104900"/>
          <a:ext cx="9568180" cy="481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4" imgW="11610975" imgH="4810125" progId="Word.Document.8">
                  <p:embed/>
                </p:oleObj>
              </mc:Choice>
              <mc:Fallback>
                <p:oleObj r:id="rId4" imgW="11610975" imgH="48101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3660" y="1104900"/>
                        <a:ext cx="9568180" cy="4810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矩形 22535"/>
          <p:cNvSpPr/>
          <p:nvPr/>
        </p:nvSpPr>
        <p:spPr>
          <a:xfrm>
            <a:off x="9480099" y="1104968"/>
            <a:ext cx="11010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不做功</a:t>
            </a:r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7" name="矩形 22536"/>
          <p:cNvSpPr/>
          <p:nvPr/>
        </p:nvSpPr>
        <p:spPr>
          <a:xfrm>
            <a:off x="1523352" y="2183710"/>
            <a:ext cx="11010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平衡力</a:t>
            </a:r>
            <a:r>
              <a:rPr lang="zh-CN" altLang="en-US" sz="1385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3556" name="矩形 50179"/>
          <p:cNvSpPr/>
          <p:nvPr/>
        </p:nvSpPr>
        <p:spPr>
          <a:xfrm>
            <a:off x="5872774" y="5327402"/>
            <a:ext cx="447675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1385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图</a:t>
            </a:r>
            <a:r>
              <a:rPr lang="en-US" altLang="zh-CN" sz="1385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/>
          <p:nvPr/>
        </p:nvSpPr>
        <p:spPr>
          <a:xfrm>
            <a:off x="2098675" y="1582738"/>
            <a:ext cx="6540500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anose="05000000000000000000" charset="0"/>
              <a:buChar char=""/>
            </a:pPr>
            <a:r>
              <a:rPr lang="zh-CN" altLang="en-US" sz="2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功率：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功与做功所需时间之比叫做功率。</a:t>
            </a:r>
          </a:p>
        </p:txBody>
      </p:sp>
      <p:sp>
        <p:nvSpPr>
          <p:cNvPr id="6147" name="Text Box 3"/>
          <p:cNvSpPr txBox="1"/>
          <p:nvPr/>
        </p:nvSpPr>
        <p:spPr>
          <a:xfrm>
            <a:off x="2098675" y="2243138"/>
            <a:ext cx="7397750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anose="05000000000000000000" charset="0"/>
              <a:buChar char=""/>
            </a:pPr>
            <a:r>
              <a:rPr lang="zh-CN" altLang="en-US" sz="2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功率的物理意义：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表示物体</a:t>
            </a: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做功快慢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的物理量。 </a:t>
            </a:r>
          </a:p>
        </p:txBody>
      </p:sp>
      <p:sp>
        <p:nvSpPr>
          <p:cNvPr id="6148" name="Text Box 4"/>
          <p:cNvSpPr txBox="1"/>
          <p:nvPr/>
        </p:nvSpPr>
        <p:spPr>
          <a:xfrm>
            <a:off x="2098675" y="3067050"/>
            <a:ext cx="1455738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anose="05000000000000000000" charset="0"/>
              <a:buChar char=""/>
            </a:pPr>
            <a:r>
              <a:rPr lang="zh-CN" altLang="en-US" sz="2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公式</a:t>
            </a:r>
            <a:r>
              <a:rPr lang="en-US" altLang="zh-CN" sz="2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6155" name="Text Box 11"/>
          <p:cNvSpPr txBox="1"/>
          <p:nvPr/>
        </p:nvSpPr>
        <p:spPr>
          <a:xfrm>
            <a:off x="2098675" y="4271963"/>
            <a:ext cx="1316038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anose="05000000000000000000" charset="0"/>
              <a:buChar char=""/>
            </a:pPr>
            <a:r>
              <a:rPr lang="zh-CN" altLang="en-US" sz="2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单位：</a:t>
            </a:r>
          </a:p>
        </p:txBody>
      </p:sp>
      <p:sp>
        <p:nvSpPr>
          <p:cNvPr id="4" name="AutoShape 6"/>
          <p:cNvSpPr/>
          <p:nvPr/>
        </p:nvSpPr>
        <p:spPr bwMode="auto">
          <a:xfrm>
            <a:off x="3619500" y="4217988"/>
            <a:ext cx="242888" cy="755650"/>
          </a:xfrm>
          <a:prstGeom prst="leftBrace">
            <a:avLst>
              <a:gd name="adj1" fmla="val 38909"/>
              <a:gd name="adj2" fmla="val 50000"/>
            </a:avLst>
          </a:prstGeom>
          <a:noFill/>
          <a:ln w="15875">
            <a:solidFill>
              <a:schemeClr val="accent4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1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Text Box 5"/>
          <p:cNvSpPr txBox="1"/>
          <p:nvPr/>
        </p:nvSpPr>
        <p:spPr>
          <a:xfrm>
            <a:off x="3905250" y="3981450"/>
            <a:ext cx="4318000" cy="4914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国际单位：瓦特 ，符号 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W</a:t>
            </a:r>
          </a:p>
        </p:txBody>
      </p:sp>
      <p:sp>
        <p:nvSpPr>
          <p:cNvPr id="55303" name="Text Box 7"/>
          <p:cNvSpPr txBox="1"/>
          <p:nvPr/>
        </p:nvSpPr>
        <p:spPr>
          <a:xfrm>
            <a:off x="3905250" y="4727575"/>
            <a:ext cx="6046788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常用单位：千瓦 （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kW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）、兆瓦（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MW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6" name="Text Box 14"/>
          <p:cNvSpPr txBox="1"/>
          <p:nvPr/>
        </p:nvSpPr>
        <p:spPr>
          <a:xfrm>
            <a:off x="3546475" y="5549900"/>
            <a:ext cx="6048375" cy="4914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换算关系：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1kW=10</a:t>
            </a:r>
            <a:r>
              <a:rPr lang="en-US" altLang="zh-CN" sz="26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W     1W=1J/s</a:t>
            </a:r>
          </a:p>
        </p:txBody>
      </p:sp>
      <p:grpSp>
        <p:nvGrpSpPr>
          <p:cNvPr id="12" name="组合 1"/>
          <p:cNvGrpSpPr/>
          <p:nvPr/>
        </p:nvGrpSpPr>
        <p:grpSpPr>
          <a:xfrm>
            <a:off x="5535613" y="2759075"/>
            <a:ext cx="1308100" cy="1061192"/>
            <a:chOff x="4217" y="5340"/>
            <a:chExt cx="2061" cy="1672"/>
          </a:xfrm>
        </p:grpSpPr>
        <p:sp>
          <p:nvSpPr>
            <p:cNvPr id="13331" name="文本框 1"/>
            <p:cNvSpPr txBox="1"/>
            <p:nvPr/>
          </p:nvSpPr>
          <p:spPr>
            <a:xfrm>
              <a:off x="4217" y="5829"/>
              <a:ext cx="120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P  =</a:t>
              </a:r>
            </a:p>
          </p:txBody>
        </p:sp>
        <p:sp>
          <p:nvSpPr>
            <p:cNvPr id="13332" name="文本框 3"/>
            <p:cNvSpPr txBox="1"/>
            <p:nvPr/>
          </p:nvSpPr>
          <p:spPr>
            <a:xfrm>
              <a:off x="5455" y="5340"/>
              <a:ext cx="786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W</a:t>
              </a:r>
            </a:p>
          </p:txBody>
        </p:sp>
        <p:sp>
          <p:nvSpPr>
            <p:cNvPr id="13333" name="文本框 4"/>
            <p:cNvSpPr txBox="1"/>
            <p:nvPr/>
          </p:nvSpPr>
          <p:spPr>
            <a:xfrm>
              <a:off x="5625" y="6190"/>
              <a:ext cx="44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5418" y="6202"/>
              <a:ext cx="86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"/>
          <p:cNvGrpSpPr/>
          <p:nvPr/>
        </p:nvGrpSpPr>
        <p:grpSpPr>
          <a:xfrm>
            <a:off x="3530600" y="2786063"/>
            <a:ext cx="1847850" cy="1038859"/>
            <a:chOff x="4217" y="5381"/>
            <a:chExt cx="2911" cy="1638"/>
          </a:xfrm>
        </p:grpSpPr>
        <p:sp>
          <p:nvSpPr>
            <p:cNvPr id="13336" name="文本框 1"/>
            <p:cNvSpPr txBox="1"/>
            <p:nvPr/>
          </p:nvSpPr>
          <p:spPr>
            <a:xfrm>
              <a:off x="4217" y="5829"/>
              <a:ext cx="1589" cy="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600">
                  <a:latin typeface="黑体" panose="02010609060101010101" pitchFamily="49" charset="-122"/>
                  <a:ea typeface="黑体" panose="02010609060101010101" pitchFamily="49" charset="-122"/>
                </a:rPr>
                <a:t>功率</a:t>
              </a:r>
              <a:r>
                <a:rPr lang="en-US" altLang="zh-CN" sz="2600">
                  <a:latin typeface="黑体" panose="02010609060101010101" pitchFamily="49" charset="-122"/>
                  <a:ea typeface="黑体" panose="02010609060101010101" pitchFamily="49" charset="-122"/>
                </a:rPr>
                <a:t>=</a:t>
              </a:r>
            </a:p>
          </p:txBody>
        </p:sp>
        <p:sp>
          <p:nvSpPr>
            <p:cNvPr id="13337" name="文本框 3"/>
            <p:cNvSpPr txBox="1"/>
            <p:nvPr/>
          </p:nvSpPr>
          <p:spPr>
            <a:xfrm>
              <a:off x="5918" y="5381"/>
              <a:ext cx="808" cy="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600">
                  <a:latin typeface="黑体" panose="02010609060101010101" pitchFamily="49" charset="-122"/>
                  <a:ea typeface="黑体" panose="02010609060101010101" pitchFamily="49" charset="-122"/>
                </a:rPr>
                <a:t>功</a:t>
              </a:r>
            </a:p>
          </p:txBody>
        </p:sp>
        <p:sp>
          <p:nvSpPr>
            <p:cNvPr id="13338" name="文本框 4"/>
            <p:cNvSpPr txBox="1"/>
            <p:nvPr/>
          </p:nvSpPr>
          <p:spPr>
            <a:xfrm>
              <a:off x="5680" y="6244"/>
              <a:ext cx="1448" cy="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600">
                  <a:latin typeface="黑体" panose="02010609060101010101" pitchFamily="49" charset="-122"/>
                  <a:ea typeface="黑体" panose="02010609060101010101" pitchFamily="49" charset="-122"/>
                </a:rPr>
                <a:t>时间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 flipH="1">
              <a:off x="5825" y="6202"/>
              <a:ext cx="1053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741805" y="626110"/>
            <a:ext cx="32296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考点</a:t>
            </a:r>
            <a:r>
              <a:rPr lang="en-US" altLang="zh-CN" sz="3200" b="1"/>
              <a:t>2   </a:t>
            </a:r>
            <a:r>
              <a:rPr lang="zh-CN" altLang="en-US" sz="3200" b="1"/>
              <a:t>功率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6155" grpId="0"/>
      <p:bldP spid="4" grpId="0" animBg="1"/>
      <p:bldP spid="5" grpId="0"/>
      <p:bldP spid="5530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占位符 51201"/>
          <p:cNvSpPr>
            <a:spLocks noGrp="1"/>
          </p:cNvSpPr>
          <p:nvPr>
            <p:ph idx="1"/>
          </p:nvPr>
        </p:nvSpPr>
        <p:spPr>
          <a:xfrm>
            <a:off x="1779588" y="534988"/>
            <a:ext cx="8213725" cy="1366837"/>
          </a:xfrm>
          <a:prstGeom prst="rect">
            <a:avLst/>
          </a:prstGeom>
          <a:noFill/>
          <a:ln>
            <a:noFill/>
          </a:ln>
        </p:spPr>
        <p:txBody>
          <a:bodyPr anchor="t"/>
          <a:lstStyle/>
          <a:p>
            <a:pPr marL="41275" indent="-41275" defTabSz="914400">
              <a:lnSpc>
                <a:spcPct val="150000"/>
              </a:lnSpc>
              <a:buNone/>
            </a:pPr>
            <a:r>
              <a:rPr lang="zh-CN" altLang="en-US" sz="2600" kern="1200" baseline="0">
                <a:latin typeface="宋体" panose="02010600030101010101" pitchFamily="2" charset="-122"/>
                <a:ea typeface="黑体" panose="02010609060101010101" pitchFamily="49" charset="-122"/>
                <a:cs typeface="+mn-cs"/>
              </a:rPr>
              <a:t>    </a:t>
            </a:r>
            <a:r>
              <a:rPr lang="zh-CN" altLang="en-US" sz="2600" kern="1200" baseline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+mn-cs"/>
              </a:rPr>
              <a:t>一般机器上都有一个小牌子叫做铭牌，上面标有一些数据，功率是其中的一项。</a:t>
            </a:r>
          </a:p>
        </p:txBody>
      </p:sp>
      <p:sp>
        <p:nvSpPr>
          <p:cNvPr id="16386" name="文本框 51202"/>
          <p:cNvSpPr txBox="1"/>
          <p:nvPr/>
        </p:nvSpPr>
        <p:spPr>
          <a:xfrm>
            <a:off x="3933825" y="4364038"/>
            <a:ext cx="417671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  <a:buClr>
                <a:schemeClr val="bg1"/>
              </a:buClr>
            </a:pPr>
            <a:endParaRPr lang="zh-CN" altLang="en-US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6387" name="图片 51203" descr="200516105524340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775" y="1987550"/>
            <a:ext cx="2627313" cy="2282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文本框 51204"/>
          <p:cNvSpPr txBox="1"/>
          <p:nvPr/>
        </p:nvSpPr>
        <p:spPr>
          <a:xfrm>
            <a:off x="3070225" y="2132013"/>
            <a:ext cx="3168650" cy="212280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型号：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5C11  </a:t>
            </a:r>
          </a:p>
          <a:p>
            <a:pPr algn="ctr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流量：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52m</a:t>
            </a:r>
            <a:r>
              <a:rPr lang="en-US" altLang="zh-CN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/h  </a:t>
            </a:r>
          </a:p>
          <a:p>
            <a:pPr algn="ctr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吸程：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10m  </a:t>
            </a:r>
          </a:p>
          <a:p>
            <a:pPr algn="ctr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功率：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1.2kW</a:t>
            </a:r>
          </a:p>
        </p:txBody>
      </p:sp>
      <p:sp>
        <p:nvSpPr>
          <p:cNvPr id="16389" name="文本框 51205"/>
          <p:cNvSpPr txBox="1"/>
          <p:nvPr/>
        </p:nvSpPr>
        <p:spPr>
          <a:xfrm>
            <a:off x="2709863" y="5068888"/>
            <a:ext cx="6408737" cy="4914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功率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1.2kW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表示什么物理意义？</a:t>
            </a:r>
          </a:p>
        </p:txBody>
      </p:sp>
      <p:sp>
        <p:nvSpPr>
          <p:cNvPr id="51207" name="文本框 51206"/>
          <p:cNvSpPr txBox="1"/>
          <p:nvPr/>
        </p:nvSpPr>
        <p:spPr>
          <a:xfrm>
            <a:off x="2493963" y="5661025"/>
            <a:ext cx="6019800" cy="4914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  <a:buClr>
                <a:schemeClr val="bg1"/>
              </a:buClr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表示物体在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1s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内做功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1200J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6391" name="文本框 51207"/>
          <p:cNvSpPr txBox="1"/>
          <p:nvPr/>
        </p:nvSpPr>
        <p:spPr>
          <a:xfrm>
            <a:off x="6521450" y="4310063"/>
            <a:ext cx="2286000" cy="4914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  <a:buClr>
                <a:schemeClr val="bg1"/>
              </a:buClr>
            </a:pP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抽水机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23553"/>
          <p:cNvSpPr txBox="1"/>
          <p:nvPr/>
        </p:nvSpPr>
        <p:spPr>
          <a:xfrm>
            <a:off x="2066925" y="847725"/>
            <a:ext cx="6515735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计算功率的另一公式：</a:t>
            </a: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（匀速运动时）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71700" y="4479925"/>
            <a:ext cx="7004050" cy="1291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表示物体受的力，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表示物体的运动速度。</a:t>
            </a:r>
          </a:p>
          <a:p>
            <a:pPr>
              <a:lnSpc>
                <a:spcPct val="150000"/>
              </a:lnSpc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适用条件：</a:t>
            </a:r>
            <a:r>
              <a:rPr lang="zh-CN" altLang="en-US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zh-CN" altLang="en-US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在同一条直线上。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000375" y="1701800"/>
            <a:ext cx="5975350" cy="2303463"/>
            <a:chOff x="2324" y="2679"/>
            <a:chExt cx="9412" cy="3628"/>
          </a:xfrm>
          <a:solidFill>
            <a:schemeClr val="bg1"/>
          </a:solidFill>
        </p:grpSpPr>
        <p:sp>
          <p:nvSpPr>
            <p:cNvPr id="20" name="圆角矩形 19"/>
            <p:cNvSpPr/>
            <p:nvPr/>
          </p:nvSpPr>
          <p:spPr>
            <a:xfrm>
              <a:off x="2324" y="2679"/>
              <a:ext cx="9412" cy="3628"/>
            </a:xfrm>
            <a:prstGeom prst="round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25605" name="组合 20"/>
            <p:cNvGrpSpPr/>
            <p:nvPr/>
          </p:nvGrpSpPr>
          <p:grpSpPr>
            <a:xfrm>
              <a:off x="4118" y="3570"/>
              <a:ext cx="5529" cy="1675"/>
              <a:chOff x="4118" y="3570"/>
              <a:chExt cx="5529" cy="1675"/>
            </a:xfrm>
            <a:grpFill/>
          </p:grpSpPr>
          <p:grpSp>
            <p:nvGrpSpPr>
              <p:cNvPr id="25606" name="组合 1"/>
              <p:cNvGrpSpPr/>
              <p:nvPr/>
            </p:nvGrpSpPr>
            <p:grpSpPr>
              <a:xfrm>
                <a:off x="4118" y="3573"/>
                <a:ext cx="2059" cy="1672"/>
                <a:chOff x="4217" y="5340"/>
                <a:chExt cx="2061" cy="1673"/>
              </a:xfrm>
              <a:grpFill/>
            </p:grpSpPr>
            <p:sp>
              <p:nvSpPr>
                <p:cNvPr id="25607" name="文本框 1"/>
                <p:cNvSpPr txBox="1"/>
                <p:nvPr/>
              </p:nvSpPr>
              <p:spPr>
                <a:xfrm>
                  <a:off x="4217" y="5829"/>
                  <a:ext cx="1209" cy="823"/>
                </a:xfrm>
                <a:prstGeom prst="rect">
                  <a:avLst/>
                </a:prstGeom>
                <a:grpFill/>
                <a:ln w="9525">
                  <a:noFill/>
                </a:ln>
              </p:spPr>
              <p:txBody>
                <a:bodyPr wrap="none" anchor="t">
                  <a:spAutoFit/>
                </a:bodyPr>
                <a:lstStyle/>
                <a:p>
                  <a:r>
                    <a:rPr lang="en-US" altLang="zh-CN" sz="2800" b="1" i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  =</a:t>
                  </a:r>
                </a:p>
              </p:txBody>
            </p:sp>
            <p:sp>
              <p:nvSpPr>
                <p:cNvPr id="25608" name="文本框 3"/>
                <p:cNvSpPr txBox="1"/>
                <p:nvPr/>
              </p:nvSpPr>
              <p:spPr>
                <a:xfrm>
                  <a:off x="5455" y="5340"/>
                  <a:ext cx="787" cy="823"/>
                </a:xfrm>
                <a:prstGeom prst="rect">
                  <a:avLst/>
                </a:prstGeom>
                <a:grpFill/>
                <a:ln w="9525">
                  <a:noFill/>
                </a:ln>
              </p:spPr>
              <p:txBody>
                <a:bodyPr wrap="none" anchor="t">
                  <a:spAutoFit/>
                </a:bodyPr>
                <a:lstStyle/>
                <a:p>
                  <a:r>
                    <a:rPr lang="en-US" altLang="zh-CN" sz="2800" b="1" i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W</a:t>
                  </a:r>
                </a:p>
              </p:txBody>
            </p:sp>
            <p:sp>
              <p:nvSpPr>
                <p:cNvPr id="25609" name="文本框 4"/>
                <p:cNvSpPr txBox="1"/>
                <p:nvPr/>
              </p:nvSpPr>
              <p:spPr>
                <a:xfrm>
                  <a:off x="5625" y="6190"/>
                  <a:ext cx="445" cy="823"/>
                </a:xfrm>
                <a:prstGeom prst="rect">
                  <a:avLst/>
                </a:prstGeom>
                <a:grp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en-US" altLang="zh-CN" sz="2800" b="1" i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</a:p>
              </p:txBody>
            </p:sp>
            <p:cxnSp>
              <p:nvCxnSpPr>
                <p:cNvPr id="16" name="直接连接符 15"/>
                <p:cNvCxnSpPr/>
                <p:nvPr/>
              </p:nvCxnSpPr>
              <p:spPr>
                <a:xfrm flipH="1">
                  <a:off x="5418" y="6202"/>
                  <a:ext cx="860" cy="0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611" name="文本框 1"/>
              <p:cNvSpPr txBox="1"/>
              <p:nvPr/>
            </p:nvSpPr>
            <p:spPr>
              <a:xfrm>
                <a:off x="6245" y="4059"/>
                <a:ext cx="747" cy="821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=</a:t>
                </a:r>
              </a:p>
            </p:txBody>
          </p:sp>
          <p:sp>
            <p:nvSpPr>
              <p:cNvPr id="25612" name="文本框 3"/>
              <p:cNvSpPr txBox="1"/>
              <p:nvPr/>
            </p:nvSpPr>
            <p:spPr>
              <a:xfrm>
                <a:off x="7030" y="3570"/>
                <a:ext cx="881" cy="821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Fs</a:t>
                </a:r>
              </a:p>
            </p:txBody>
          </p:sp>
          <p:sp>
            <p:nvSpPr>
              <p:cNvPr id="25613" name="文本框 4"/>
              <p:cNvSpPr txBox="1"/>
              <p:nvPr/>
            </p:nvSpPr>
            <p:spPr>
              <a:xfrm>
                <a:off x="7200" y="4420"/>
                <a:ext cx="445" cy="821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t</a:t>
                </a: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 flipH="1">
                <a:off x="7092" y="4459"/>
                <a:ext cx="860" cy="0"/>
              </a:xfrm>
              <a:prstGeom prst="line">
                <a:avLst/>
              </a:prstGeom>
              <a:grp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15" name="文本框 1"/>
              <p:cNvSpPr txBox="1"/>
              <p:nvPr/>
            </p:nvSpPr>
            <p:spPr>
              <a:xfrm>
                <a:off x="7992" y="4059"/>
                <a:ext cx="747" cy="684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=</a:t>
                </a:r>
              </a:p>
            </p:txBody>
          </p:sp>
          <p:sp>
            <p:nvSpPr>
              <p:cNvPr id="25616" name="文本框 1"/>
              <p:cNvSpPr txBox="1"/>
              <p:nvPr/>
            </p:nvSpPr>
            <p:spPr>
              <a:xfrm>
                <a:off x="8735" y="4051"/>
                <a:ext cx="912" cy="684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Fv</a:t>
                </a:r>
              </a:p>
            </p:txBody>
          </p:sp>
        </p:grpSp>
      </p:grp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对象 22533"/>
          <p:cNvGraphicFramePr>
            <a:graphicFrameLocks noChangeAspect="1"/>
          </p:cNvGraphicFramePr>
          <p:nvPr/>
        </p:nvGraphicFramePr>
        <p:xfrm>
          <a:off x="1233170" y="1153160"/>
          <a:ext cx="9774555" cy="4783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4" imgW="11610975" imgH="4867275" progId="Word.Document.8">
                  <p:embed/>
                </p:oleObj>
              </mc:Choice>
              <mc:Fallback>
                <p:oleObj r:id="rId4" imgW="11610975" imgH="48672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170" y="1153160"/>
                        <a:ext cx="9774555" cy="47834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矩形 22535"/>
          <p:cNvSpPr/>
          <p:nvPr/>
        </p:nvSpPr>
        <p:spPr>
          <a:xfrm>
            <a:off x="2402818" y="1710214"/>
            <a:ext cx="7950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大于</a:t>
            </a:r>
            <a:r>
              <a:rPr lang="zh-CN" altLang="en-US" sz="1385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7" name="矩形 22536"/>
          <p:cNvSpPr/>
          <p:nvPr/>
        </p:nvSpPr>
        <p:spPr>
          <a:xfrm>
            <a:off x="6890906" y="1710214"/>
            <a:ext cx="7950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大于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4580" name="矩形 50179"/>
          <p:cNvSpPr/>
          <p:nvPr/>
        </p:nvSpPr>
        <p:spPr>
          <a:xfrm>
            <a:off x="6021834" y="5364668"/>
            <a:ext cx="447675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1385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图</a:t>
            </a:r>
            <a:r>
              <a:rPr lang="en-US" altLang="zh-CN" sz="1385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68925" y="323850"/>
            <a:ext cx="4611370" cy="82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2">
                    <a:lumMod val="50000"/>
                    <a:lumOff val="50000"/>
                  </a:schemeClr>
                </a:solidFill>
              </a:rPr>
              <a:t>求功：   </a:t>
            </a:r>
            <a:r>
              <a:rPr lang="en-US" altLang="zh-CN" sz="2400">
                <a:solidFill>
                  <a:schemeClr val="tx2">
                    <a:lumMod val="50000"/>
                    <a:lumOff val="50000"/>
                  </a:schemeClr>
                </a:solidFill>
              </a:rPr>
              <a:t>W=FS    W=Gh   W=Pt</a:t>
            </a:r>
          </a:p>
          <a:p>
            <a:r>
              <a:rPr lang="zh-CN" altLang="en-US" sz="2400">
                <a:solidFill>
                  <a:schemeClr val="tx2">
                    <a:lumMod val="50000"/>
                    <a:lumOff val="50000"/>
                  </a:schemeClr>
                </a:solidFill>
              </a:rPr>
              <a:t>求功率：P＝</a:t>
            </a:r>
            <a:r>
              <a:rPr lang="en-US" altLang="zh-CN" sz="2400">
                <a:solidFill>
                  <a:schemeClr val="tx2">
                    <a:lumMod val="50000"/>
                    <a:lumOff val="50000"/>
                  </a:schemeClr>
                </a:solidFill>
              </a:rPr>
              <a:t>W/t   P=W/t=Fv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37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4100" y="1443990"/>
            <a:ext cx="727837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李红同学的教室在教学楼的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楼，如果每层楼高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3 m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，李红的体重为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500 N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，则李红要从地面走到教室，她需要克服自身重力做功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________J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．如果李红和老师两人进行爬楼的比赛，两人都从教学楼的底楼爬上五楼，已知李红和老师体重之比为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5∶6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，上楼时间之比为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9∶10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，则李红和老师克服重力做功的功率之比为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LM189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4880" y="1977390"/>
            <a:ext cx="232092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1649" y="2688479"/>
            <a:ext cx="102627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100" y="4812665"/>
            <a:ext cx="1729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25∶27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37835" y="182245"/>
            <a:ext cx="4611370" cy="82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2">
                    <a:lumMod val="50000"/>
                    <a:lumOff val="50000"/>
                  </a:schemeClr>
                </a:solidFill>
              </a:rPr>
              <a:t>求功：   </a:t>
            </a:r>
            <a:r>
              <a:rPr lang="en-US" altLang="zh-CN" sz="2400">
                <a:solidFill>
                  <a:schemeClr val="tx2">
                    <a:lumMod val="50000"/>
                    <a:lumOff val="50000"/>
                  </a:schemeClr>
                </a:solidFill>
              </a:rPr>
              <a:t>W=FS    W=Gh   W=Pt</a:t>
            </a:r>
          </a:p>
          <a:p>
            <a:r>
              <a:rPr lang="zh-CN" altLang="en-US" sz="2400">
                <a:solidFill>
                  <a:schemeClr val="tx2">
                    <a:lumMod val="50000"/>
                    <a:lumOff val="50000"/>
                  </a:schemeClr>
                </a:solidFill>
              </a:rPr>
              <a:t>求功率：P＝</a:t>
            </a:r>
            <a:r>
              <a:rPr lang="en-US" altLang="zh-CN" sz="2400">
                <a:solidFill>
                  <a:schemeClr val="tx2">
                    <a:lumMod val="50000"/>
                    <a:lumOff val="50000"/>
                  </a:schemeClr>
                </a:solidFill>
              </a:rPr>
              <a:t>W/t   P=W/t=Fv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对象 37892"/>
          <p:cNvGraphicFramePr>
            <a:graphicFrameLocks noChangeAspect="1"/>
          </p:cNvGraphicFramePr>
          <p:nvPr/>
        </p:nvGraphicFramePr>
        <p:xfrm>
          <a:off x="1285240" y="212725"/>
          <a:ext cx="9622155" cy="1840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r:id="rId6" imgW="11620500" imgH="2085975" progId="Word.Document.8">
                  <p:embed/>
                </p:oleObj>
              </mc:Choice>
              <mc:Fallback>
                <p:oleObj r:id="rId6" imgW="11620500" imgH="20859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85240" y="212725"/>
                        <a:ext cx="9622155" cy="18408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" name="对象 37893"/>
          <p:cNvGraphicFramePr>
            <a:graphicFrameLocks noChangeAspect="1"/>
          </p:cNvGraphicFramePr>
          <p:nvPr/>
        </p:nvGraphicFramePr>
        <p:xfrm>
          <a:off x="1624140" y="2053312"/>
          <a:ext cx="8941180" cy="1598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r:id="rId8" imgW="11580495" imgH="2072005" progId="Word.Document.8">
                  <p:embed/>
                </p:oleObj>
              </mc:Choice>
              <mc:Fallback>
                <p:oleObj r:id="rId8" imgW="11580495" imgH="207200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24140" y="2053312"/>
                        <a:ext cx="8941180" cy="159812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1" name="图片 477" descr="F:/光盘/2020春光盘/2020《火线100天》物理（全国版）/讲本PPT课件/S94.T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r:link="rId11"/>
          <a:stretch>
            <a:fillRect/>
          </a:stretch>
        </p:blipFill>
        <p:spPr>
          <a:xfrm>
            <a:off x="8799626" y="3111441"/>
            <a:ext cx="1664100" cy="199521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3793" name="对象 38915"/>
          <p:cNvGraphicFramePr>
            <a:graphicFrameLocks noChangeAspect="1"/>
          </p:cNvGraphicFramePr>
          <p:nvPr/>
        </p:nvGraphicFramePr>
        <p:xfrm>
          <a:off x="2044065" y="3651885"/>
          <a:ext cx="5528945" cy="697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r:id="rId12" imgW="7353300" imgH="704850" progId="Word.Document.8">
                  <p:embed/>
                </p:oleObj>
              </mc:Choice>
              <mc:Fallback>
                <p:oleObj r:id="rId12" imgW="7353300" imgH="7048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44065" y="3651885"/>
                        <a:ext cx="5528945" cy="6972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对象 38916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044065" y="4349115"/>
          <a:ext cx="7406640" cy="1299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r:id="rId14" imgW="11580495" imgH="1382395" progId="Word.Document.8">
                  <p:embed/>
                </p:oleObj>
              </mc:Choice>
              <mc:Fallback>
                <p:oleObj r:id="rId14" imgW="11580495" imgH="138239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44065" y="4349115"/>
                        <a:ext cx="7406640" cy="12998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对象 38917"/>
          <p:cNvGraphicFramePr>
            <a:graphicFrameLocks noChangeAspect="1"/>
          </p:cNvGraphicFramePr>
          <p:nvPr/>
        </p:nvGraphicFramePr>
        <p:xfrm>
          <a:off x="1892300" y="5466080"/>
          <a:ext cx="8049260" cy="946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r:id="rId16" imgW="11580495" imgH="1060450" progId="Word.Document.8">
                  <p:embed/>
                </p:oleObj>
              </mc:Choice>
              <mc:Fallback>
                <p:oleObj r:id="rId16" imgW="11580495" imgH="10604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892300" y="5466080"/>
                        <a:ext cx="8049260" cy="9467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435100" y="1326515"/>
            <a:ext cx="932243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用起重机将质量为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5 t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的集装箱匀速提升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10 m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，随后再以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 m/s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的速度匀速平移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5 m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取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10 N/kg)</a:t>
            </a:r>
            <a:endParaRPr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上升过程中起重机的拉力对集装箱做的功是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____________J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(2)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若集装箱上升的速度为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0.5 m/s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，则上升过程中起重机的拉力对集装箱做功的功率是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__________W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；</a:t>
            </a:r>
            <a:endParaRPr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(3)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平移过程中起重机的拉力对集装箱做的功是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________J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；</a:t>
            </a:r>
            <a:endParaRPr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(4)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若上升过程中起重机以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 kW 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的恒定功率将集装箱匀速提升，则该过程需要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90552" y="2457776"/>
            <a:ext cx="113430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5×10</a:t>
            </a:r>
            <a:r>
              <a:rPr lang="en-US" altLang="zh-CN" sz="24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3937000" y="3632835"/>
            <a:ext cx="1414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2.5×10</a:t>
            </a:r>
            <a:r>
              <a:rPr lang="en-US" altLang="zh-CN" sz="24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1600"/>
              <a:t>　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8090483" y="4093064"/>
            <a:ext cx="4863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3204210" y="5259070"/>
            <a:ext cx="1262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94985" y="225425"/>
            <a:ext cx="4611370" cy="82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2">
                    <a:lumMod val="50000"/>
                    <a:lumOff val="50000"/>
                  </a:schemeClr>
                </a:solidFill>
              </a:rPr>
              <a:t>求功：   </a:t>
            </a:r>
            <a:r>
              <a:rPr lang="en-US" altLang="zh-CN" sz="2400">
                <a:solidFill>
                  <a:schemeClr val="tx2">
                    <a:lumMod val="50000"/>
                    <a:lumOff val="50000"/>
                  </a:schemeClr>
                </a:solidFill>
              </a:rPr>
              <a:t>W=FS    W=Gh   W=Pt</a:t>
            </a:r>
          </a:p>
          <a:p>
            <a:r>
              <a:rPr lang="zh-CN" altLang="en-US" sz="2400">
                <a:solidFill>
                  <a:schemeClr val="tx2">
                    <a:lumMod val="50000"/>
                    <a:lumOff val="50000"/>
                  </a:schemeClr>
                </a:solidFill>
              </a:rPr>
              <a:t>求功率：P＝</a:t>
            </a:r>
            <a:r>
              <a:rPr lang="en-US" altLang="zh-CN" sz="2400">
                <a:solidFill>
                  <a:schemeClr val="tx2">
                    <a:lumMod val="50000"/>
                    <a:lumOff val="50000"/>
                  </a:schemeClr>
                </a:solidFill>
              </a:rPr>
              <a:t>W/t   P=W/t=Fv</a:t>
            </a:r>
          </a:p>
        </p:txBody>
      </p:sp>
      <p:pic>
        <p:nvPicPr>
          <p:cNvPr id="1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442700" y="11950700"/>
            <a:ext cx="342900" cy="266700"/>
          </a:xfrm>
          <a:prstGeom prst="cube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017905" y="637540"/>
            <a:ext cx="10535920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一、功</a:t>
            </a:r>
            <a:endParaRPr lang="en-US" altLang="zh-CN" sz="320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定义：如果一个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作用在物体上，且物体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，就说这个力对物体做了功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做功的两个必要因素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：一个是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；另一个是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0391" y="1387482"/>
            <a:ext cx="70218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</a:rPr>
              <a:t>力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2365" y="1387475"/>
            <a:ext cx="110534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solidFill>
                  <a:srgbClr val="FF0000"/>
                </a:solidFill>
              </a:rPr>
              <a:t>                                                                                                           </a:t>
            </a:r>
            <a:r>
              <a:rPr lang="en-US" altLang="zh-CN">
                <a:solidFill>
                  <a:srgbClr val="FF0000"/>
                </a:solidFill>
                <a:latin typeface="+mn-ea"/>
              </a:rPr>
              <a:t> </a:t>
            </a:r>
            <a:r>
              <a:rPr lang="zh-CN" altLang="zh-CN" sz="2400">
                <a:solidFill>
                  <a:srgbClr val="FF0000"/>
                </a:solidFill>
              </a:rPr>
              <a:t>在这个力的方向上移动</a:t>
            </a:r>
          </a:p>
          <a:p>
            <a:pPr>
              <a:lnSpc>
                <a:spcPct val="150000"/>
              </a:lnSpc>
            </a:pPr>
            <a:r>
              <a:rPr lang="zh-CN" altLang="zh-CN" sz="2400">
                <a:solidFill>
                  <a:srgbClr val="FF0000"/>
                </a:solidFill>
              </a:rPr>
              <a:t>了距离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57495" y="2586355"/>
            <a:ext cx="3162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</a:rPr>
              <a:t>作用在物体上的力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2365" y="3046730"/>
            <a:ext cx="5269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</a:rPr>
              <a:t>物体在这个力的方向上移动的距离</a:t>
            </a:r>
          </a:p>
        </p:txBody>
      </p:sp>
      <p:sp>
        <p:nvSpPr>
          <p:cNvPr id="20481" name="矩形 35842"/>
          <p:cNvSpPr/>
          <p:nvPr/>
        </p:nvSpPr>
        <p:spPr>
          <a:xfrm>
            <a:off x="1017905" y="3807143"/>
            <a:ext cx="398018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、不做功的三种典型情况</a:t>
            </a:r>
          </a:p>
        </p:txBody>
      </p:sp>
      <p:sp>
        <p:nvSpPr>
          <p:cNvPr id="35845" name="Text Box 25"/>
          <p:cNvSpPr txBox="1"/>
          <p:nvPr/>
        </p:nvSpPr>
        <p:spPr>
          <a:xfrm>
            <a:off x="1017588" y="4599940"/>
            <a:ext cx="4105275" cy="49403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有力无距离</a:t>
            </a:r>
            <a:r>
              <a:rPr lang="zh-CN" altLang="en-US" sz="2600">
                <a:solidFill>
                  <a:srgbClr val="00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（劳而无功）</a:t>
            </a:r>
          </a:p>
        </p:txBody>
      </p:sp>
      <p:sp>
        <p:nvSpPr>
          <p:cNvPr id="35846" name="Text Box 20"/>
          <p:cNvSpPr txBox="1"/>
          <p:nvPr/>
        </p:nvSpPr>
        <p:spPr>
          <a:xfrm>
            <a:off x="1017905" y="6187440"/>
            <a:ext cx="7416800" cy="49403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有力有距离，但力和距离垂直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（垂直无功）</a:t>
            </a:r>
          </a:p>
        </p:txBody>
      </p:sp>
      <p:sp>
        <p:nvSpPr>
          <p:cNvPr id="35847" name="Text Box 11"/>
          <p:cNvSpPr txBox="1"/>
          <p:nvPr/>
        </p:nvSpPr>
        <p:spPr>
          <a:xfrm>
            <a:off x="1017905" y="5405120"/>
            <a:ext cx="4176713" cy="49403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无力有距离</a:t>
            </a:r>
            <a:r>
              <a:rPr lang="zh-CN" altLang="en-US" sz="2600">
                <a:solidFill>
                  <a:srgbClr val="00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（不劳无功）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35845" grpId="0" animBg="1"/>
      <p:bldP spid="35846" grpId="0" animBg="1"/>
      <p:bldP spid="358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9698"/>
          <p:cNvGrpSpPr/>
          <p:nvPr/>
        </p:nvGrpSpPr>
        <p:grpSpPr>
          <a:xfrm>
            <a:off x="4619625" y="4889500"/>
            <a:ext cx="1439863" cy="1008063"/>
            <a:chOff x="0" y="0"/>
            <a:chExt cx="907" cy="635"/>
          </a:xfrm>
        </p:grpSpPr>
        <p:sp>
          <p:nvSpPr>
            <p:cNvPr id="14338" name="AutoShape 21"/>
            <p:cNvSpPr/>
            <p:nvPr/>
          </p:nvSpPr>
          <p:spPr>
            <a:xfrm flipH="1">
              <a:off x="0" y="0"/>
              <a:ext cx="136" cy="635"/>
            </a:xfrm>
            <a:prstGeom prst="leftBrace">
              <a:avLst>
                <a:gd name="adj1" fmla="val 38714"/>
                <a:gd name="adj2" fmla="val 50000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339" name="Line 24"/>
            <p:cNvSpPr/>
            <p:nvPr/>
          </p:nvSpPr>
          <p:spPr>
            <a:xfrm>
              <a:off x="272" y="318"/>
              <a:ext cx="635" cy="0"/>
            </a:xfrm>
            <a:prstGeom prst="line">
              <a:avLst/>
            </a:prstGeom>
            <a:ln w="539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29702" name="Text Box 25"/>
          <p:cNvSpPr txBox="1"/>
          <p:nvPr/>
        </p:nvSpPr>
        <p:spPr>
          <a:xfrm>
            <a:off x="6145213" y="5130800"/>
            <a:ext cx="3717925" cy="49403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有力无距离</a:t>
            </a:r>
            <a:r>
              <a:rPr lang="zh-CN" altLang="en-US" sz="2600">
                <a:solidFill>
                  <a:srgbClr val="00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（劳而无功）</a:t>
            </a:r>
          </a:p>
        </p:txBody>
      </p:sp>
      <p:pic>
        <p:nvPicPr>
          <p:cNvPr id="14341" name="图片 29702" descr="推石头没有推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363" y="846138"/>
            <a:ext cx="4176712" cy="3349625"/>
          </a:xfrm>
          <a:prstGeom prst="rect">
            <a:avLst/>
          </a:prstGeom>
          <a:noFill/>
          <a:ln w="2857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4342" name="TextBox 3"/>
          <p:cNvSpPr txBox="1"/>
          <p:nvPr/>
        </p:nvSpPr>
        <p:spPr>
          <a:xfrm>
            <a:off x="7248525" y="1828800"/>
            <a:ext cx="2663825" cy="1291590"/>
          </a:xfrm>
          <a:prstGeom prst="rect">
            <a:avLst/>
          </a:prstGeom>
          <a:gradFill rotWithShape="1">
            <a:gsLst>
              <a:gs pos="0">
                <a:srgbClr val="9EEAFF">
                  <a:alpha val="100000"/>
                </a:srgbClr>
              </a:gs>
              <a:gs pos="35001">
                <a:srgbClr val="BBEFFF">
                  <a:alpha val="100000"/>
                </a:srgbClr>
              </a:gs>
              <a:gs pos="100000">
                <a:srgbClr val="E4F9FF">
                  <a:alpha val="100000"/>
                </a:srgbClr>
              </a:gs>
            </a:gsLst>
            <a:lin ang="5400000" scaled="1"/>
          </a:gradFill>
          <a:ln w="9525" cap="flat" cmpd="sng">
            <a:solidFill>
              <a:srgbClr val="46AAC5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人用力推石头而没推动</a:t>
            </a:r>
          </a:p>
        </p:txBody>
      </p:sp>
      <p:sp>
        <p:nvSpPr>
          <p:cNvPr id="29705" name="文本框 29704"/>
          <p:cNvSpPr txBox="1"/>
          <p:nvPr/>
        </p:nvSpPr>
        <p:spPr>
          <a:xfrm>
            <a:off x="3648075" y="5575300"/>
            <a:ext cx="893763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9706" name="文本框 29705"/>
          <p:cNvSpPr txBox="1"/>
          <p:nvPr/>
        </p:nvSpPr>
        <p:spPr>
          <a:xfrm>
            <a:off x="3648075" y="4673600"/>
            <a:ext cx="11176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≠0</a:t>
            </a:r>
          </a:p>
        </p:txBody>
      </p:sp>
      <p:sp>
        <p:nvSpPr>
          <p:cNvPr id="14345" name="文本框 29708"/>
          <p:cNvSpPr txBox="1"/>
          <p:nvPr/>
        </p:nvSpPr>
        <p:spPr>
          <a:xfrm>
            <a:off x="2624138" y="4684713"/>
            <a:ext cx="1225550" cy="4914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5" grpId="0"/>
      <p:bldP spid="297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307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0" y="3284538"/>
            <a:ext cx="1782763" cy="2882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文本框 30726"/>
          <p:cNvSpPr txBox="1"/>
          <p:nvPr/>
        </p:nvSpPr>
        <p:spPr>
          <a:xfrm>
            <a:off x="2065338" y="796925"/>
            <a:ext cx="8207375" cy="24917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600">
                <a:solidFill>
                  <a:srgbClr val="00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当你抱着一摞书不动时，你累吗？你对书做功了吗？为什么？</a:t>
            </a: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600">
                <a:solidFill>
                  <a:srgbClr val="00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600">
                <a:solidFill>
                  <a:srgbClr val="00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）用力推讲台，讲台没有动，人累吗？人对讲台做功了吗？</a:t>
            </a:r>
          </a:p>
        </p:txBody>
      </p:sp>
      <p:pic>
        <p:nvPicPr>
          <p:cNvPr id="15363" name="图片 30727" descr="推桌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338" y="3644900"/>
            <a:ext cx="2190750" cy="2268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7"/>
          <p:cNvSpPr/>
          <p:nvPr/>
        </p:nvSpPr>
        <p:spPr>
          <a:xfrm flipH="1">
            <a:off x="4259263" y="4689475"/>
            <a:ext cx="144462" cy="900113"/>
          </a:xfrm>
          <a:prstGeom prst="leftBrace">
            <a:avLst>
              <a:gd name="adj1" fmla="val 51663"/>
              <a:gd name="adj2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48" name="Line 10"/>
          <p:cNvSpPr/>
          <p:nvPr/>
        </p:nvSpPr>
        <p:spPr>
          <a:xfrm>
            <a:off x="4837113" y="5070475"/>
            <a:ext cx="1008062" cy="0"/>
          </a:xfrm>
          <a:prstGeom prst="line">
            <a:avLst/>
          </a:prstGeom>
          <a:ln w="539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31749" name="Text Box 11"/>
          <p:cNvSpPr txBox="1"/>
          <p:nvPr/>
        </p:nvSpPr>
        <p:spPr>
          <a:xfrm>
            <a:off x="5956300" y="4814888"/>
            <a:ext cx="3748088" cy="49403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无力有距离</a:t>
            </a:r>
            <a:r>
              <a:rPr lang="zh-CN" altLang="en-US" sz="2600">
                <a:solidFill>
                  <a:srgbClr val="00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（不劳无功）</a:t>
            </a:r>
          </a:p>
        </p:txBody>
      </p:sp>
      <p:sp>
        <p:nvSpPr>
          <p:cNvPr id="16388" name="文本框 31751"/>
          <p:cNvSpPr txBox="1"/>
          <p:nvPr/>
        </p:nvSpPr>
        <p:spPr>
          <a:xfrm>
            <a:off x="2711450" y="3702050"/>
            <a:ext cx="1020763" cy="4914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分析</a:t>
            </a:r>
          </a:p>
        </p:txBody>
      </p:sp>
      <p:sp>
        <p:nvSpPr>
          <p:cNvPr id="31753" name="文本框 31752"/>
          <p:cNvSpPr txBox="1"/>
          <p:nvPr/>
        </p:nvSpPr>
        <p:spPr>
          <a:xfrm>
            <a:off x="2890838" y="5249863"/>
            <a:ext cx="11176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s 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≠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0</a:t>
            </a:r>
          </a:p>
        </p:txBody>
      </p:sp>
      <p:sp>
        <p:nvSpPr>
          <p:cNvPr id="31754" name="文本框 31753"/>
          <p:cNvSpPr txBox="1"/>
          <p:nvPr/>
        </p:nvSpPr>
        <p:spPr>
          <a:xfrm>
            <a:off x="2892425" y="4459288"/>
            <a:ext cx="11176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F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= 0</a:t>
            </a:r>
          </a:p>
        </p:txBody>
      </p:sp>
      <p:pic>
        <p:nvPicPr>
          <p:cNvPr id="16391" name="图片 31754" descr="冰壶比赛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450" y="1052513"/>
            <a:ext cx="3349625" cy="2268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2" name="矩形 31757"/>
          <p:cNvSpPr/>
          <p:nvPr/>
        </p:nvSpPr>
        <p:spPr>
          <a:xfrm>
            <a:off x="6276975" y="1157288"/>
            <a:ext cx="3980180" cy="5708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冰壶在平滑的冰面上滑行</a:t>
            </a:r>
            <a:endParaRPr lang="en-US" altLang="zh-CN" sz="26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椭圆形标注 1"/>
          <p:cNvSpPr/>
          <p:nvPr/>
        </p:nvSpPr>
        <p:spPr>
          <a:xfrm>
            <a:off x="6554788" y="2625725"/>
            <a:ext cx="1511300" cy="1412875"/>
          </a:xfrm>
          <a:prstGeom prst="wedgeEllipseCallout">
            <a:avLst>
              <a:gd name="adj1" fmla="val -180953"/>
              <a:gd name="adj2" fmla="val -22040"/>
            </a:avLst>
          </a:prstGeom>
          <a:solidFill>
            <a:srgbClr val="E5E6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3" name="图片 31755" descr="冰壶球2"/>
          <p:cNvPicPr>
            <a:picLocks noChangeAspect="1"/>
          </p:cNvPicPr>
          <p:nvPr/>
        </p:nvPicPr>
        <p:blipFill>
          <a:blip r:embed="rId3"/>
          <a:srcRect l="17051" t="26398" r="18336" b="26048"/>
          <a:stretch>
            <a:fillRect/>
          </a:stretch>
        </p:blipFill>
        <p:spPr>
          <a:xfrm>
            <a:off x="6762115" y="2847340"/>
            <a:ext cx="1085208" cy="950595"/>
          </a:xfrm>
          <a:prstGeom prst="ellipse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31749" grpId="0" animBg="1"/>
      <p:bldP spid="31753" grpId="0"/>
      <p:bldP spid="317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32773"/>
          <p:cNvSpPr txBox="1"/>
          <p:nvPr/>
        </p:nvSpPr>
        <p:spPr>
          <a:xfrm>
            <a:off x="1958975" y="933450"/>
            <a:ext cx="8280400" cy="12915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>
                <a:solidFill>
                  <a:srgbClr val="00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600">
                <a:solidFill>
                  <a:srgbClr val="00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用脚踢出足球，球在地面上滚动，滚动过程中，人对球做功了吗？</a:t>
            </a:r>
          </a:p>
        </p:txBody>
      </p:sp>
      <p:pic>
        <p:nvPicPr>
          <p:cNvPr id="17410" name="图片 327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988" y="2603500"/>
            <a:ext cx="4117975" cy="2974975"/>
          </a:xfrm>
          <a:prstGeom prst="rect">
            <a:avLst/>
          </a:prstGeom>
          <a:noFill/>
          <a:ln w="19050" cap="flat" cmpd="sng">
            <a:solidFill>
              <a:srgbClr val="0066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7411" name="图片 327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788" y="2611438"/>
            <a:ext cx="4068762" cy="2943225"/>
          </a:xfrm>
          <a:prstGeom prst="rect">
            <a:avLst/>
          </a:prstGeom>
          <a:noFill/>
          <a:ln w="28575" cap="flat" cmpd="sng">
            <a:solidFill>
              <a:srgbClr val="0066CC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AutoShape 16"/>
          <p:cNvSpPr/>
          <p:nvPr/>
        </p:nvSpPr>
        <p:spPr>
          <a:xfrm flipH="1">
            <a:off x="4656138" y="4545013"/>
            <a:ext cx="144462" cy="1584325"/>
          </a:xfrm>
          <a:prstGeom prst="leftBrace">
            <a:avLst>
              <a:gd name="adj1" fmla="val 90935"/>
              <a:gd name="adj2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796" name="Line 19"/>
          <p:cNvSpPr/>
          <p:nvPr/>
        </p:nvSpPr>
        <p:spPr>
          <a:xfrm>
            <a:off x="4979988" y="5337175"/>
            <a:ext cx="1008062" cy="0"/>
          </a:xfrm>
          <a:prstGeom prst="line">
            <a:avLst/>
          </a:prstGeom>
          <a:ln w="539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33797" name="Text Box 20"/>
          <p:cNvSpPr txBox="1"/>
          <p:nvPr/>
        </p:nvSpPr>
        <p:spPr>
          <a:xfrm>
            <a:off x="6099175" y="4713288"/>
            <a:ext cx="4175125" cy="129413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有力有距离，但力和距离垂直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（垂直无功）</a:t>
            </a:r>
          </a:p>
        </p:txBody>
      </p:sp>
      <p:sp>
        <p:nvSpPr>
          <p:cNvPr id="18436" name="直接连接符 33797"/>
          <p:cNvSpPr/>
          <p:nvPr/>
        </p:nvSpPr>
        <p:spPr>
          <a:xfrm>
            <a:off x="3575050" y="1628775"/>
            <a:ext cx="431800" cy="0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lg"/>
          </a:ln>
        </p:spPr>
        <p:txBody>
          <a:bodyPr/>
          <a:lstStyle/>
          <a:p>
            <a:endParaRPr/>
          </a:p>
        </p:txBody>
      </p:sp>
      <p:sp>
        <p:nvSpPr>
          <p:cNvPr id="18437" name="文本框 33803"/>
          <p:cNvSpPr txBox="1"/>
          <p:nvPr/>
        </p:nvSpPr>
        <p:spPr>
          <a:xfrm>
            <a:off x="2351088" y="4422775"/>
            <a:ext cx="1368425" cy="4914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分析</a:t>
            </a:r>
          </a:p>
        </p:txBody>
      </p:sp>
      <p:sp>
        <p:nvSpPr>
          <p:cNvPr id="33805" name="文本框 33804"/>
          <p:cNvSpPr txBox="1"/>
          <p:nvPr/>
        </p:nvSpPr>
        <p:spPr>
          <a:xfrm>
            <a:off x="3432175" y="4365625"/>
            <a:ext cx="12604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800" b="1" i="1">
                <a:latin typeface="Arial" panose="020B0604020202020204" pitchFamily="34" charset="0"/>
                <a:ea typeface="宋体" panose="02010600030101010101" pitchFamily="2" charset="-122"/>
              </a:rPr>
              <a:t>≠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33806" name="文本框 33805"/>
          <p:cNvSpPr txBox="1"/>
          <p:nvPr/>
        </p:nvSpPr>
        <p:spPr>
          <a:xfrm>
            <a:off x="3503613" y="4905375"/>
            <a:ext cx="12604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en-US" altLang="zh-CN" sz="2800" b="1" i="1">
                <a:latin typeface="Arial" panose="020B0604020202020204" pitchFamily="34" charset="0"/>
                <a:ea typeface="宋体" panose="02010600030101010101" pitchFamily="2" charset="-122"/>
              </a:rPr>
              <a:t>≠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33807" name="文本框 33806"/>
          <p:cNvSpPr txBox="1"/>
          <p:nvPr/>
        </p:nvSpPr>
        <p:spPr>
          <a:xfrm>
            <a:off x="2746375" y="5470525"/>
            <a:ext cx="2125663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力的方向与运动方向垂直</a:t>
            </a:r>
          </a:p>
        </p:txBody>
      </p:sp>
      <p:pic>
        <p:nvPicPr>
          <p:cNvPr id="18441" name="图片 338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413" y="692150"/>
            <a:ext cx="5003800" cy="3014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2" name="矩形 33808"/>
          <p:cNvSpPr/>
          <p:nvPr/>
        </p:nvSpPr>
        <p:spPr>
          <a:xfrm>
            <a:off x="4727575" y="3667125"/>
            <a:ext cx="3338830" cy="5708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提箱子在水平路上走</a:t>
            </a:r>
            <a:endParaRPr lang="en-US" altLang="zh-CN" sz="26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7" grpId="0" animBg="1"/>
      <p:bldP spid="33805" grpId="0"/>
      <p:bldP spid="33806" grpId="0"/>
      <p:bldP spid="338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34817" descr="11308342_9851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13" y="3536950"/>
            <a:ext cx="2493962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8" name="图片 34818" descr="起重机不做功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0263" y="296863"/>
            <a:ext cx="8172450" cy="5414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图片 34820" descr="11308342_9851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8" y="3571875"/>
            <a:ext cx="2493962" cy="273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直接连接符 34821"/>
          <p:cNvSpPr/>
          <p:nvPr/>
        </p:nvSpPr>
        <p:spPr>
          <a:xfrm>
            <a:off x="2351088" y="6164263"/>
            <a:ext cx="7308850" cy="0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34823" name="直接连接符 34822"/>
          <p:cNvSpPr/>
          <p:nvPr/>
        </p:nvSpPr>
        <p:spPr>
          <a:xfrm flipH="1" flipV="1">
            <a:off x="3467100" y="3068638"/>
            <a:ext cx="0" cy="1081087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round/>
            <a:headEnd type="oval" w="med" len="med"/>
            <a:tailEnd type="triangle" w="med" len="lg"/>
          </a:ln>
        </p:spPr>
        <p:txBody>
          <a:bodyPr/>
          <a:lstStyle/>
          <a:p>
            <a:endParaRPr/>
          </a:p>
        </p:txBody>
      </p:sp>
      <p:sp>
        <p:nvSpPr>
          <p:cNvPr id="34824" name="直接连接符 34823"/>
          <p:cNvSpPr/>
          <p:nvPr/>
        </p:nvSpPr>
        <p:spPr>
          <a:xfrm flipH="1" flipV="1">
            <a:off x="8616950" y="3105150"/>
            <a:ext cx="0" cy="1081088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round/>
            <a:headEnd type="oval" w="med" len="med"/>
            <a:tailEnd type="triangle" w="med" len="lg"/>
          </a:ln>
        </p:spPr>
        <p:txBody>
          <a:bodyPr/>
          <a:lstStyle/>
          <a:p>
            <a:endParaRPr/>
          </a:p>
        </p:txBody>
      </p:sp>
      <p:grpSp>
        <p:nvGrpSpPr>
          <p:cNvPr id="2" name="组合 34824"/>
          <p:cNvGrpSpPr/>
          <p:nvPr/>
        </p:nvGrpSpPr>
        <p:grpSpPr>
          <a:xfrm>
            <a:off x="6132513" y="2165350"/>
            <a:ext cx="2413000" cy="723900"/>
            <a:chOff x="0" y="-184"/>
            <a:chExt cx="1520" cy="456"/>
          </a:xfrm>
        </p:grpSpPr>
        <p:sp>
          <p:nvSpPr>
            <p:cNvPr id="19464" name="直接连接符 34825"/>
            <p:cNvSpPr/>
            <p:nvPr/>
          </p:nvSpPr>
          <p:spPr>
            <a:xfrm flipV="1">
              <a:off x="46" y="181"/>
              <a:ext cx="1429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465" name="直接连接符 34826"/>
            <p:cNvSpPr/>
            <p:nvPr/>
          </p:nvSpPr>
          <p:spPr>
            <a:xfrm flipH="1">
              <a:off x="0" y="22"/>
              <a:ext cx="0" cy="250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466" name="直接连接符 34827"/>
            <p:cNvSpPr/>
            <p:nvPr/>
          </p:nvSpPr>
          <p:spPr>
            <a:xfrm flipH="1">
              <a:off x="1520" y="22"/>
              <a:ext cx="0" cy="250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467" name="文本框 34828"/>
            <p:cNvSpPr txBox="1"/>
            <p:nvPr/>
          </p:nvSpPr>
          <p:spPr>
            <a:xfrm>
              <a:off x="641" y="-184"/>
              <a:ext cx="25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</p:grpSp>
      <p:grpSp>
        <p:nvGrpSpPr>
          <p:cNvPr id="3" name="组合 34829"/>
          <p:cNvGrpSpPr/>
          <p:nvPr/>
        </p:nvGrpSpPr>
        <p:grpSpPr>
          <a:xfrm>
            <a:off x="3467100" y="4770438"/>
            <a:ext cx="5186363" cy="674687"/>
            <a:chOff x="0" y="-130"/>
            <a:chExt cx="3267" cy="425"/>
          </a:xfrm>
        </p:grpSpPr>
        <p:sp>
          <p:nvSpPr>
            <p:cNvPr id="19469" name="直接连接符 34830"/>
            <p:cNvSpPr/>
            <p:nvPr/>
          </p:nvSpPr>
          <p:spPr>
            <a:xfrm flipV="1">
              <a:off x="99" y="204"/>
              <a:ext cx="3070" cy="1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470" name="直接连接符 34831"/>
            <p:cNvSpPr/>
            <p:nvPr/>
          </p:nvSpPr>
          <p:spPr>
            <a:xfrm>
              <a:off x="0" y="45"/>
              <a:ext cx="1" cy="250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471" name="直接连接符 34832"/>
            <p:cNvSpPr/>
            <p:nvPr/>
          </p:nvSpPr>
          <p:spPr>
            <a:xfrm>
              <a:off x="3266" y="45"/>
              <a:ext cx="1" cy="250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472" name="文本框 34833"/>
            <p:cNvSpPr txBox="1"/>
            <p:nvPr/>
          </p:nvSpPr>
          <p:spPr>
            <a:xfrm>
              <a:off x="1611" y="-130"/>
              <a:ext cx="25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</p:grpSp>
      <p:sp>
        <p:nvSpPr>
          <p:cNvPr id="34835" name="TextBox 5"/>
          <p:cNvSpPr txBox="1"/>
          <p:nvPr/>
        </p:nvSpPr>
        <p:spPr>
          <a:xfrm>
            <a:off x="5519738" y="3463925"/>
            <a:ext cx="1173480" cy="491490"/>
          </a:xfrm>
          <a:prstGeom prst="rect">
            <a:avLst/>
          </a:prstGeom>
          <a:gradFill rotWithShape="1">
            <a:gsLst>
              <a:gs pos="0">
                <a:srgbClr val="FFBE86">
                  <a:alpha val="100000"/>
                </a:srgbClr>
              </a:gs>
              <a:gs pos="35001">
                <a:srgbClr val="FFD0AA">
                  <a:alpha val="100000"/>
                </a:srgbClr>
              </a:gs>
              <a:gs pos="100000">
                <a:srgbClr val="FFEBDB">
                  <a:alpha val="100000"/>
                </a:srgbClr>
              </a:gs>
            </a:gsLst>
            <a:lin ang="5400000" scaled="1"/>
          </a:gradFill>
          <a:ln w="9525" cap="flat" cmpd="sng">
            <a:solidFill>
              <a:srgbClr val="F69240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4000"/>
              </a:srgbClr>
            </a:outerShdw>
          </a:effectLst>
        </p:spPr>
        <p:txBody>
          <a:bodyPr wrap="none" anchor="t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不做功 </a:t>
            </a:r>
            <a:endParaRPr lang="zh-CN" altLang="en-US" sz="26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36" name="TextBox 5"/>
          <p:cNvSpPr txBox="1"/>
          <p:nvPr/>
        </p:nvSpPr>
        <p:spPr>
          <a:xfrm>
            <a:off x="8867775" y="2060575"/>
            <a:ext cx="1173480" cy="491490"/>
          </a:xfrm>
          <a:prstGeom prst="rect">
            <a:avLst/>
          </a:prstGeom>
          <a:gradFill rotWithShape="1">
            <a:gsLst>
              <a:gs pos="0">
                <a:srgbClr val="FFBE86">
                  <a:alpha val="100000"/>
                </a:srgbClr>
              </a:gs>
              <a:gs pos="35001">
                <a:srgbClr val="FFD0AA">
                  <a:alpha val="100000"/>
                </a:srgbClr>
              </a:gs>
              <a:gs pos="100000">
                <a:srgbClr val="FFEBDB">
                  <a:alpha val="100000"/>
                </a:srgbClr>
              </a:gs>
            </a:gsLst>
            <a:lin ang="5400000" scaled="1"/>
          </a:gradFill>
          <a:ln w="9525" cap="flat" cmpd="sng">
            <a:solidFill>
              <a:srgbClr val="F69240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4000"/>
              </a:srgbClr>
            </a:outerShdw>
          </a:effectLst>
        </p:spPr>
        <p:txBody>
          <a:bodyPr wrap="none" anchor="t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不做功 </a:t>
            </a:r>
            <a:endParaRPr lang="zh-CN" altLang="en-US" sz="26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72292 0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5" grpId="0" animBg="1"/>
      <p:bldP spid="348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9590" y="805180"/>
            <a:ext cx="8479790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sz="2800" smtClean="0">
                <a:latin typeface="+mn-ea"/>
                <a:cs typeface="Times New Roman" panose="02020603050405020304" pitchFamily="18" charset="0"/>
              </a:rPr>
              <a:t>公式：</a:t>
            </a:r>
            <a:r>
              <a:rPr lang="en-US" alt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</a:p>
          <a:p>
            <a:pPr>
              <a:lnSpc>
                <a:spcPct val="150000"/>
              </a:lnSpc>
            </a:pPr>
            <a:r>
              <a:rPr lang="en-US" altLang="zh-CN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表示力，单位必是</a:t>
            </a:r>
            <a:r>
              <a:rPr lang="en-US" alt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  <a:p>
            <a:pPr>
              <a:lnSpc>
                <a:spcPct val="150000"/>
              </a:lnSpc>
            </a:pPr>
            <a:r>
              <a:rPr lang="en-US" altLang="zh-CN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表示沿力的方向移动的距离，单位必是</a:t>
            </a:r>
            <a:r>
              <a:rPr lang="en-US" alt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</a:p>
          <a:p>
            <a:pPr>
              <a:lnSpc>
                <a:spcPct val="150000"/>
              </a:lnSpc>
            </a:pPr>
            <a:r>
              <a:rPr lang="en-US" altLang="zh-CN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C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表示功，单位必是</a:t>
            </a:r>
            <a:r>
              <a:rPr lang="en-US" alt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_______.</a:t>
            </a:r>
          </a:p>
          <a:p>
            <a:pPr>
              <a:lnSpc>
                <a:spcPct val="150000"/>
              </a:lnSpc>
            </a:pPr>
            <a:r>
              <a:rPr lang="en-US" alt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zh-CN" altLang="en-US" sz="2800" smtClean="0">
                <a:latin typeface="+mn-ea"/>
                <a:cs typeface="Times New Roman" panose="02020603050405020304" pitchFamily="18" charset="0"/>
              </a:rPr>
              <a:t>功的估测：</a:t>
            </a:r>
            <a:endParaRPr lang="zh-CN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将地面上的物理课本捡起放到桌子上，人对课本做的功约为</a:t>
            </a:r>
            <a:r>
              <a:rPr lang="en-US" alt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J</a:t>
            </a:r>
            <a:r>
              <a:rPr lang="zh-C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从地上拿起一个鸡蛋，缓缓举过头顶，大约做功</a:t>
            </a:r>
            <a:r>
              <a:rPr lang="en-US" alt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J.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4570" y="911225"/>
            <a:ext cx="183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8648" y="2805760"/>
            <a:ext cx="59415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68645" y="911225"/>
            <a:ext cx="4063365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/>
              <a:t>拓展：重力做功   </a:t>
            </a:r>
            <a:r>
              <a:rPr lang="en-US" altLang="zh-CN" sz="2800">
                <a:solidFill>
                  <a:srgbClr val="FF0000"/>
                </a:solidFill>
              </a:rPr>
              <a:t>W=Gh</a:t>
            </a:r>
          </a:p>
        </p:txBody>
      </p:sp>
      <p:sp>
        <p:nvSpPr>
          <p:cNvPr id="37898" name="Text Box 24"/>
          <p:cNvSpPr txBox="1"/>
          <p:nvPr/>
        </p:nvSpPr>
        <p:spPr>
          <a:xfrm>
            <a:off x="6796405" y="2898140"/>
            <a:ext cx="2935605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即：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 J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 N · 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142.062461860894,&quot;width&quot;:2620.6306787814005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4633200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1126</Words>
  <Application>Microsoft Office PowerPoint</Application>
  <PresentationFormat>自定义</PresentationFormat>
  <Paragraphs>109</Paragraphs>
  <Slides>18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Office 主题​​</vt:lpstr>
      <vt:lpstr>自定义设计方案</vt:lpstr>
      <vt:lpstr>Microsoft Word 97 - 2003 文档</vt:lpstr>
      <vt:lpstr>第二十五讲  功和功率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第二十五讲  共和功率</dc:title>
  <cp:lastModifiedBy>User</cp:lastModifiedBy>
  <cp:revision>2</cp:revision>
  <cp:lastPrinted>2021-02-01T14:04:26Z</cp:lastPrinted>
  <dcterms:created xsi:type="dcterms:W3CDTF">2021-02-01T14:04:26Z</dcterms:created>
  <dcterms:modified xsi:type="dcterms:W3CDTF">2021-02-23T02:45:13Z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