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3" Type="http://schemas.openxmlformats.org/officeDocument/2006/relationships/theme" Target="../theme/theme1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1.xml"/><Relationship Id="rId2" Type="http://schemas.openxmlformats.org/officeDocument/2006/relationships/tags" Target="../tags/tag9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5.emf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1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png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24.xml"/><Relationship Id="rId7" Type="http://schemas.openxmlformats.org/officeDocument/2006/relationships/tags" Target="../tags/tag4.xml"/><Relationship Id="rId6" Type="http://schemas.openxmlformats.org/officeDocument/2006/relationships/slide" Target="slide23.xml"/><Relationship Id="rId5" Type="http://schemas.openxmlformats.org/officeDocument/2006/relationships/tags" Target="../tags/tag3.xml"/><Relationship Id="rId4" Type="http://schemas.openxmlformats.org/officeDocument/2006/relationships/slide" Target="slide14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3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4.xml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image" Target="../media/image2.tiff"/><Relationship Id="rId1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35.xml"/><Relationship Id="rId5" Type="http://schemas.openxmlformats.org/officeDocument/2006/relationships/tags" Target="../tags/tag15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9.xml"/><Relationship Id="rId3" Type="http://schemas.openxmlformats.org/officeDocument/2006/relationships/tags" Target="../tags/tag17.xml"/><Relationship Id="rId2" Type="http://schemas.openxmlformats.org/officeDocument/2006/relationships/image" Target="../media/image17.emf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17.emf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2.xml"/><Relationship Id="rId2" Type="http://schemas.openxmlformats.org/officeDocument/2006/relationships/tags" Target="../tags/tag19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757805" y="2071370"/>
            <a:ext cx="68961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第五章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物体运动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6970" y="3418205"/>
            <a:ext cx="979424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长度、时间、速度的测量及计算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63270" y="115379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速度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近6年必考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50240" y="1634490"/>
            <a:ext cx="109651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比较物体运动的快慢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在相同的时间内，比较物体经过的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，经过路程长的物体运动得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在物体运动相同路程的情况下，比较它们所用的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，所用时间短的物体运动得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速度及其测量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(2014.31)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</a:t>
            </a:r>
            <a:r>
              <a:rPr lang="zh-CN" sz="2400">
                <a:ea typeface="宋体" panose="02010600030101010101" pitchFamily="2" charset="-122"/>
              </a:rPr>
              <a:t>：在物理学中，把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之比叫做速度，用符号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ea typeface="黑体" panose="02010609060101010101" pitchFamily="49" charset="-122"/>
                <a:sym typeface="+mn-ea"/>
              </a:rPr>
              <a:t>物理意义</a:t>
            </a:r>
            <a:r>
              <a:rPr lang="zh-CN" sz="2400">
                <a:sym typeface="+mn-ea"/>
              </a:rPr>
              <a:t>：描述物体运动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的物理量，在数值上等于物体在单位时间内通过的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，这个数值越大，表示物体运动得越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50560" y="2284095"/>
            <a:ext cx="996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路程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20350" y="2253615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55560" y="2834005"/>
            <a:ext cx="1202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8645" y="3383915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18635" y="4486910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路程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81040" y="4486910"/>
            <a:ext cx="115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984105" y="4486910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67885" y="5050790"/>
            <a:ext cx="1456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快慢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04365" y="5579745"/>
            <a:ext cx="109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路程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66405" y="5579745"/>
            <a:ext cx="191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1156970" y="1009650"/>
            <a:ext cx="9878695" cy="5174615"/>
            <a:chOff x="1407" y="1465"/>
            <a:chExt cx="15557" cy="8149"/>
          </a:xfrm>
        </p:grpSpPr>
        <p:grpSp>
          <p:nvGrpSpPr>
            <p:cNvPr id="10" name="组合 9"/>
            <p:cNvGrpSpPr/>
            <p:nvPr/>
          </p:nvGrpSpPr>
          <p:grpSpPr>
            <a:xfrm>
              <a:off x="1407" y="1465"/>
              <a:ext cx="15557" cy="7647"/>
              <a:chOff x="1407" y="1465"/>
              <a:chExt cx="15557" cy="7647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1407" y="1989"/>
                <a:ext cx="15557" cy="71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(3)</a:t>
                </a:r>
                <a:r>
                  <a:rPr lang="zh-CN" sz="2400">
                    <a:ea typeface="黑体" panose="02010609060101010101" pitchFamily="49" charset="-122"/>
                  </a:rPr>
                  <a:t>公式：</a:t>
                </a: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=______</a:t>
                </a:r>
                <a:endParaRPr 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cs typeface="仿宋_GB2312" charset="0"/>
                  </a:rPr>
                  <a:t>(6</a:t>
                </a:r>
                <a:r>
                  <a:rPr lang="zh-CN" sz="2400">
                    <a:cs typeface="仿宋_GB2312" charset="0"/>
                  </a:rPr>
                  <a:t>年</a:t>
                </a:r>
                <a:r>
                  <a:rPr lang="en-US" sz="2400">
                    <a:latin typeface="Times New Roman" panose="02020603050405020304" pitchFamily="18" charset="0"/>
                    <a:cs typeface="仿宋_GB2312" charset="0"/>
                  </a:rPr>
                  <a:t>5</a:t>
                </a:r>
                <a:r>
                  <a:rPr lang="zh-CN" sz="2400">
                    <a:cs typeface="仿宋_GB2312" charset="0"/>
                  </a:rPr>
                  <a:t>考</a:t>
                </a:r>
                <a:r>
                  <a:rPr lang="en-US" sz="2400">
                    <a:latin typeface="Times New Roman" panose="02020603050405020304" pitchFamily="18" charset="0"/>
                    <a:cs typeface="仿宋_GB2312" charset="0"/>
                  </a:rPr>
                  <a:t>)</a:t>
                </a:r>
                <a:endParaRPr lang="en-US" sz="2400">
                  <a:latin typeface="Times New Roman" panose="02020603050405020304" pitchFamily="18" charset="0"/>
                  <a:cs typeface="仿宋_GB2312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sz="2400">
                  <a:latin typeface="Times New Roman" panose="02020603050405020304" pitchFamily="18" charset="0"/>
                  <a:cs typeface="仿宋_GB231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(4)</a:t>
                </a:r>
                <a:r>
                  <a:rPr lang="zh-CN" sz="2400">
                    <a:ea typeface="黑体" panose="02010609060101010101" pitchFamily="49" charset="-122"/>
                  </a:rPr>
                  <a:t>单位国际单位：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</a:t>
                </a:r>
                <a:r>
                  <a:rPr lang="zh-CN" sz="2400">
                    <a:ea typeface="宋体" panose="02010600030101010101" pitchFamily="2" charset="-122"/>
                  </a:rPr>
                  <a:t>，读做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____________</a:t>
                </a:r>
                <a:r>
                  <a:rPr lang="zh-CN" sz="2400">
                    <a:ea typeface="宋体" panose="02010600030101010101" pitchFamily="2" charset="-122"/>
                  </a:rPr>
                  <a:t>，符号为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</a:t>
                </a:r>
                <a:r>
                  <a:rPr lang="zh-CN" sz="2400">
                    <a:ea typeface="宋体" panose="02010600030101010101" pitchFamily="2" charset="-122"/>
                  </a:rPr>
                  <a:t>．</a:t>
                </a:r>
                <a:r>
                  <a:rPr lang="zh-CN" sz="2400">
                    <a:ea typeface="黑体" panose="02010609060101010101" pitchFamily="49" charset="-122"/>
                  </a:rPr>
                  <a:t>常用单位：</a:t>
                </a:r>
                <a:r>
                  <a:rPr lang="zh-CN" sz="2400">
                    <a:ea typeface="宋体" panose="02010600030101010101" pitchFamily="2" charset="-122"/>
                  </a:rPr>
                  <a:t>厘米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/</a:t>
                </a:r>
                <a:r>
                  <a:rPr lang="zh-CN" sz="2400">
                    <a:ea typeface="宋体" panose="02010600030101010101" pitchFamily="2" charset="-122"/>
                  </a:rPr>
                  <a:t>秒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(cm/s)</a:t>
                </a:r>
                <a:r>
                  <a:rPr lang="zh-CN" sz="2400">
                    <a:ea typeface="宋体" panose="02010600030101010101" pitchFamily="2" charset="-122"/>
                  </a:rPr>
                  <a:t>、千米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/</a:t>
                </a:r>
                <a:r>
                  <a:rPr lang="zh-CN" sz="2400">
                    <a:ea typeface="宋体" panose="02010600030101010101" pitchFamily="2" charset="-122"/>
                  </a:rPr>
                  <a:t>时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(km/h)</a:t>
                </a:r>
                <a:r>
                  <a:rPr lang="zh-CN" sz="2400">
                    <a:ea typeface="宋体" panose="02010600030101010101" pitchFamily="2" charset="-122"/>
                  </a:rPr>
                  <a:t>．</a:t>
                </a:r>
                <a:endParaRPr lang="zh-CN" sz="2400"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sz="2400">
                    <a:ea typeface="黑体" panose="02010609060101010101" pitchFamily="49" charset="-122"/>
                  </a:rPr>
                  <a:t>单位换算：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1 m/s</a:t>
                </a:r>
                <a:r>
                  <a:rPr lang="zh-CN" sz="2400">
                    <a:ea typeface="宋体" panose="02010600030101010101" pitchFamily="2" charset="-122"/>
                  </a:rPr>
                  <a:t>＝                 ＝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__________km/h.</a:t>
                </a:r>
                <a:r>
                  <a:rPr lang="en-US" sz="2400">
                    <a:latin typeface="Times New Roman" panose="02020603050405020304" pitchFamily="18" charset="0"/>
                    <a:cs typeface="仿宋_GB2312" charset="0"/>
                  </a:rPr>
                  <a:t>(2016.25</a:t>
                </a:r>
                <a:r>
                  <a:rPr lang="zh-CN" sz="2400">
                    <a:cs typeface="仿宋_GB2312" charset="0"/>
                  </a:rPr>
                  <a:t>第</a:t>
                </a:r>
                <a:r>
                  <a:rPr lang="en-US" sz="2400">
                    <a:latin typeface="Times New Roman" panose="02020603050405020304" pitchFamily="18" charset="0"/>
                    <a:cs typeface="仿宋_GB2312" charset="0"/>
                  </a:rPr>
                  <a:t>2</a:t>
                </a:r>
                <a:r>
                  <a:rPr lang="zh-CN" sz="2400">
                    <a:cs typeface="仿宋_GB2312" charset="0"/>
                  </a:rPr>
                  <a:t>空</a:t>
                </a:r>
                <a:r>
                  <a:rPr lang="en-US" sz="2400">
                    <a:latin typeface="Times New Roman" panose="02020603050405020304" pitchFamily="18" charset="0"/>
                    <a:cs typeface="仿宋_GB2312" charset="0"/>
                  </a:rPr>
                  <a:t>)</a:t>
                </a:r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793" y="1465"/>
                <a:ext cx="2729" cy="27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sz="2400" i="1">
                    <a:latin typeface="Times New Roman" panose="02020603050405020304" pitchFamily="18" charset="0"/>
                    <a:sym typeface="+mn-ea"/>
                  </a:rPr>
                  <a:t>s</a:t>
                </a:r>
                <a:r>
                  <a:rPr lang="zh-CN" sz="2400">
                    <a:sym typeface="+mn-ea"/>
                  </a:rPr>
                  <a:t>表示路程</a:t>
                </a:r>
                <a:endParaRPr lang="zh-CN" sz="2400"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i="1">
                    <a:latin typeface="Times New Roman" panose="02020603050405020304" pitchFamily="18" charset="0"/>
                    <a:sym typeface="+mn-ea"/>
                  </a:rPr>
                  <a:t>t</a:t>
                </a:r>
                <a:r>
                  <a:rPr lang="zh-CN" sz="2400">
                    <a:sym typeface="+mn-ea"/>
                  </a:rPr>
                  <a:t>表示时间</a:t>
                </a:r>
                <a:endParaRPr lang="zh-CN" sz="2400"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i="1">
                    <a:latin typeface="Times New Roman" panose="02020603050405020304" pitchFamily="18" charset="0"/>
                    <a:sym typeface="+mn-ea"/>
                  </a:rPr>
                  <a:t>v</a:t>
                </a:r>
                <a:r>
                  <a:rPr lang="zh-CN" sz="2400">
                    <a:sym typeface="+mn-ea"/>
                  </a:rPr>
                  <a:t>表示速度</a:t>
                </a:r>
                <a:endParaRPr lang="zh-CN" altLang="en-US" sz="2400"/>
              </a:p>
            </p:txBody>
          </p:sp>
          <p:sp>
            <p:nvSpPr>
              <p:cNvPr id="9" name="左大括号 8"/>
              <p:cNvSpPr/>
              <p:nvPr/>
            </p:nvSpPr>
            <p:spPr>
              <a:xfrm>
                <a:off x="5569" y="1952"/>
                <a:ext cx="259" cy="1971"/>
              </a:xfrm>
              <a:prstGeom prst="leftBrace">
                <a:avLst/>
              </a:prstGeom>
              <a:ln w="19050">
                <a:solidFill>
                  <a:schemeClr val="tx1"/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p>
                <a:endParaRPr lang="zh-CN" altLang="en-US"/>
              </a:p>
            </p:txBody>
          </p:sp>
        </p:grp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619" y="7479"/>
            <a:ext cx="1674" cy="21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596900" imgH="762000" progId="Equation.KSEE3">
                    <p:embed/>
                  </p:oleObj>
                </mc:Choice>
                <mc:Fallback>
                  <p:oleObj name="" r:id="rId1" imgW="596900" imgH="7620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619" y="7479"/>
                          <a:ext cx="1674" cy="21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97262" b="-952"/>
          <a:stretch>
            <a:fillRect/>
          </a:stretch>
        </p:blipFill>
        <p:spPr>
          <a:xfrm>
            <a:off x="3190240" y="1043305"/>
            <a:ext cx="160020" cy="892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67990" y="3644900"/>
            <a:ext cx="1108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米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秒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69535" y="3644900"/>
            <a:ext cx="1289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米每秒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28965" y="3644900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35295" y="5299075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84555" y="1059180"/>
            <a:ext cx="6544310" cy="521970"/>
            <a:chOff x="894" y="3246"/>
            <a:chExt cx="1030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4007" y="3246"/>
              <a:ext cx="719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直线运动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2016.3C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853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58190" y="1510665"/>
            <a:ext cx="109556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匀速直线运动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的直线运动叫做匀速直线运动．做匀速直线运动的物体，在相等时间内通过的路程是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图示：</a:t>
            </a:r>
            <a:r>
              <a:rPr lang="zh-CN" sz="2400">
                <a:ea typeface="宋体" panose="02010600030101010101" pitchFamily="2" charset="-122"/>
              </a:rPr>
              <a:t>匀速直线运动的图像如图甲、乙所示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．在如图甲所示的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图像中，图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像是一条过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的直线．且直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线的倾斜程度反映的是速度的大小，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倾斜度越大，速度越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pic>
        <p:nvPicPr>
          <p:cNvPr id="4" name="图片 -21474823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2980" y="3952875"/>
            <a:ext cx="4812665" cy="2322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914650" y="2138045"/>
            <a:ext cx="1233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94555" y="2708910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85085" y="4335145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原点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13810" y="5441315"/>
            <a:ext cx="629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52220" y="1711960"/>
            <a:ext cx="96881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．在如图乙所示的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图像中，图像是一条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的直线．且图像所对应的纵坐标就是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变速直线运动</a:t>
            </a:r>
            <a:r>
              <a:rPr lang="zh-CN" sz="2400">
                <a:ea typeface="宋体" panose="02010600030101010101" pitchFamily="2" charset="-122"/>
              </a:rPr>
              <a:t>：速度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的直线运动叫做变速直线运动．做变速直线运动的物体在相等的时间内通过的路程不一定相等．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平均速度：</a:t>
            </a:r>
            <a:r>
              <a:rPr lang="zh-CN" sz="2400">
                <a:ea typeface="宋体" panose="02010600030101010101" pitchFamily="2" charset="-122"/>
              </a:rPr>
              <a:t>如果只做粗略研究，也可以用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来描述物体运动的快慢，这样算出来的速度叫做平均速度．平均速度表示的是运动物体在某一段路程内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或某一段时间内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运动的快慢程度．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88835" y="1824355"/>
            <a:ext cx="2219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平行于时间轴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12665" y="2388235"/>
            <a:ext cx="1392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53280" y="2935605"/>
            <a:ext cx="1392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变化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r="85399" b="-12937"/>
          <a:stretch>
            <a:fillRect/>
          </a:stretch>
        </p:blipFill>
        <p:spPr>
          <a:xfrm>
            <a:off x="7458075" y="3712210"/>
            <a:ext cx="772160" cy="903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59904" y="86360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3275" y="162115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长度和时间的估测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(6年5考)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89610" y="2129790"/>
            <a:ext cx="1087310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题判断正误．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 0.5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足球的直径约为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cm(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B 0.5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若从地面入口到地下站台共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2400">
                <a:ea typeface="宋体" panose="02010600030101010101" pitchFamily="2" charset="-122"/>
              </a:rPr>
              <a:t>个步行台阶，则站台到地面的竖直高度约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m(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AB 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初中生大拇指的长度一般约为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B. </a:t>
            </a:r>
            <a:r>
              <a:rPr lang="zh-CN" sz="2400">
                <a:ea typeface="宋体" panose="02010600030101010101" pitchFamily="2" charset="-122"/>
              </a:rPr>
              <a:t>篮球从篮板上的篮圈落到地面的时间为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 0.5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初中学生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m</a:t>
            </a:r>
            <a:r>
              <a:rPr lang="zh-CN" sz="2400">
                <a:ea typeface="宋体" panose="02010600030101010101" pitchFamily="2" charset="-122"/>
              </a:rPr>
              <a:t>跑步测试成绩一般是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s(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966585" y="2816225"/>
            <a:ext cx="83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65550" y="3810635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91225" y="4867275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83120" y="5351780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37650" y="5883910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3735" y="1676400"/>
            <a:ext cx="107594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小新和同学一起用硬纸板搭建了图示的轨道，测量小球运动的平均速度．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(1)</a:t>
            </a:r>
            <a:r>
              <a:rPr lang="zh-CN" sz="2400">
                <a:ea typeface="宋体" panose="02010600030101010101" pitchFamily="2" charset="-122"/>
              </a:rPr>
              <a:t>根据实验的原理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，需要测量的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物理量是小球运动的路程和所用的时间．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他们先用钢卷尺对轨道的各段长度进行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测量并分段做了标记，因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的测量误差较大，需多次测量．为保证小球每次通过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点的速度相同，必须用同一小球从左边斜面的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高度由静止释放．要使小球能够通过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点，释放小球的高度应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水平段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BD</a:t>
            </a:r>
            <a:r>
              <a:rPr lang="zh-CN" sz="2400">
                <a:ea typeface="宋体" panose="02010600030101010101" pitchFamily="2" charset="-122"/>
              </a:rPr>
              <a:t>的高度．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86765" y="108204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测量物体运动的速度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(2014.31)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-21474823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450" y="2750820"/>
            <a:ext cx="4634230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540115" y="3849370"/>
            <a:ext cx="1254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5614" r="87849" b="4626"/>
          <a:stretch>
            <a:fillRect/>
          </a:stretch>
        </p:blipFill>
        <p:spPr>
          <a:xfrm>
            <a:off x="3658870" y="2564765"/>
            <a:ext cx="708660" cy="791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63390" y="4534535"/>
            <a:ext cx="1043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91805" y="5074285"/>
            <a:ext cx="1266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同一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7570" y="5621655"/>
            <a:ext cx="93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07390" y="614045"/>
            <a:ext cx="1096454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点开始计时，用电子秒表分别测量小球经过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各点的时间．整理实验数据并记录在下表中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分析表中数据可知，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sz="2400">
                <a:ea typeface="宋体" panose="02010600030101010101" pitchFamily="2" charset="-122"/>
              </a:rPr>
              <a:t>，这是因为小车在运动过程中受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作用．小球从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点运动到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点的过程中，在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点的速度最小．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小球在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BD</a:t>
            </a:r>
            <a:r>
              <a:rPr lang="zh-CN" sz="2400">
                <a:ea typeface="宋体" panose="02010600030101010101" pitchFamily="2" charset="-122"/>
              </a:rPr>
              <a:t>段运动的平均速度为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______m/s.(</a:t>
            </a:r>
            <a:r>
              <a:rPr lang="zh-CN" sz="2400">
                <a:ea typeface="宋体" panose="02010600030101010101" pitchFamily="2" charset="-122"/>
              </a:rPr>
              <a:t>计算结果保留两位小数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55370" y="1988820"/>
          <a:ext cx="9465310" cy="2771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0155"/>
                <a:gridCol w="1925320"/>
                <a:gridCol w="2503170"/>
                <a:gridCol w="3796665"/>
              </a:tblGrid>
              <a:tr h="5772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运动时间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平均速度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/(m·s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－1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100.00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072255" y="4969510"/>
            <a:ext cx="645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12300" y="4897755"/>
            <a:ext cx="1172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摩擦力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76340" y="5469890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34635" y="6010910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0.74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7695" y="963930"/>
            <a:ext cx="108946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图甲所示为同学们经常玩的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纸蜻蜓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，把它从高处释放时会旋转着下落．为探究纸蜻蜓下落时的运动特点，小海同学设计了两个实验方案：方案一：通过比较纸蜻蜓下落相同路程所用的时间，判断其运动快慢的变化；方案二：通过比较纸蜻蜓下落相同时间通过的路程，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判断其运动快慢的变化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(1)</a:t>
            </a:r>
            <a:r>
              <a:rPr lang="zh-CN" sz="2400">
                <a:ea typeface="宋体" panose="02010600030101010101" pitchFamily="2" charset="-122"/>
              </a:rPr>
              <a:t>因为纸蜻蜓在下落过程中某一时刻的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难以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标记，小海选择了方案一进行实验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(2)</a:t>
            </a:r>
            <a:r>
              <a:rPr lang="zh-CN" sz="2400">
                <a:ea typeface="宋体" panose="02010600030101010101" pitchFamily="2" charset="-122"/>
              </a:rPr>
              <a:t>为保证纸蜻蜓下落时做直线运动，小海用三张相同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的纸条做成纸蜻蜓，实验应在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的环境下进行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27115" y="3813175"/>
            <a:ext cx="981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位置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39335" y="5449570"/>
            <a:ext cx="855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无风</a:t>
            </a:r>
            <a:endParaRPr lang="zh-CN" altLang="en-US"/>
          </a:p>
        </p:txBody>
      </p:sp>
      <p:pic>
        <p:nvPicPr>
          <p:cNvPr id="3" name="图片 -21474823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5498" y="3101975"/>
            <a:ext cx="2470150" cy="2034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898890" y="5262880"/>
            <a:ext cx="1523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题图甲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868170" y="2896870"/>
          <a:ext cx="5590540" cy="315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505"/>
                <a:gridCol w="1902460"/>
                <a:gridCol w="2314575"/>
              </a:tblGrid>
              <a:tr h="525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路段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距离</a:t>
                      </a:r>
                      <a:r>
                        <a:rPr lang="en-US" sz="23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运动时间</a:t>
                      </a:r>
                      <a:r>
                        <a:rPr lang="en-US" sz="23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3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/s</a:t>
                      </a:r>
                      <a:endParaRPr lang="en-US" altLang="en-US" sz="23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25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OA</a:t>
                      </a:r>
                      <a:endParaRPr lang="en-US" altLang="en-US" sz="23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endParaRPr lang="en-US" altLang="en-US" sz="23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endParaRPr lang="en-US" altLang="en-US" sz="23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endParaRPr lang="en-US" altLang="en-US" sz="23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</a:t>
                      </a:r>
                      <a:endParaRPr lang="en-US" altLang="en-US" sz="23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50.00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3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163" y="2613660"/>
            <a:ext cx="1007745" cy="305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844915" y="5886450"/>
            <a:ext cx="1412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 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题图乙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752475" y="941070"/>
            <a:ext cx="108673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按图乙所示，在竖直方向上测量相等的距离并标记，将纸蜻蜓从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点由静止释放，用电子秒表测量纸蜻蜓到达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各点的时间，整理实验数据并记录在下表中：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08965" y="1228090"/>
            <a:ext cx="109778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分析实验数据可知，纸蜻蜓在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sz="2400">
                <a:ea typeface="宋体" panose="02010600030101010101" pitchFamily="2" charset="-122"/>
              </a:rPr>
              <a:t>段做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运动，说明重力大于阻力；在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CE</a:t>
            </a:r>
            <a:r>
              <a:rPr lang="zh-CN" sz="2400">
                <a:ea typeface="宋体" panose="02010600030101010101" pitchFamily="2" charset="-122"/>
              </a:rPr>
              <a:t>段做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运动．纸蜻蜓从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点运动到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点的过程中，所受的重力大小不变，所受的空气阻力随速度变化的规律是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sym typeface="+mn-ea"/>
              </a:rPr>
              <a:t>小海将纸蜻蜓拆开一些空隙，如图丙所示，重复前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面的实验，发现纸蜻蜓下落时几乎不旋转且比旋转时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下落地更快了．根据运动和力的关系，旋转的纸蜻蜓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下落较慢的原因是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______________________________________________.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5868670" y="1327150"/>
            <a:ext cx="949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加速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1785" y="1871980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匀速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89880" y="2419350"/>
            <a:ext cx="3861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阻力随速度的增大而变大</a:t>
            </a:r>
            <a:endParaRPr lang="zh-CN" altLang="en-US"/>
          </a:p>
        </p:txBody>
      </p:sp>
      <p:pic>
        <p:nvPicPr>
          <p:cNvPr id="3" name="图片 -21474823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0" y="3114675"/>
            <a:ext cx="2106295" cy="1782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305925" y="5124450"/>
            <a:ext cx="1211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cs typeface="楷体_GB2312" charset="0"/>
                <a:sym typeface="+mn-ea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  <a:sym typeface="+mn-ea"/>
              </a:rPr>
              <a:t>6</a:t>
            </a:r>
            <a:r>
              <a:rPr lang="zh-CN">
                <a:cs typeface="楷体_GB2312" charset="0"/>
                <a:sym typeface="+mn-ea"/>
              </a:rPr>
              <a:t>题图丙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5790" y="4451350"/>
            <a:ext cx="72548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纸蜻蜓旋转下落时受到的阻力比不旋转时受到的阻力大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其他合理说法均可得分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74645" y="19138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74645" y="287274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74645" y="376047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103620" y="4722495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教材重点实验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053080" y="4722495"/>
            <a:ext cx="208978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基础小实验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66775" y="1779958"/>
            <a:ext cx="10256520" cy="1291830"/>
            <a:chOff x="894" y="2972"/>
            <a:chExt cx="16152" cy="2035"/>
          </a:xfrm>
        </p:grpSpPr>
        <p:sp>
          <p:nvSpPr>
            <p:cNvPr id="15" name="文本框 4"/>
            <p:cNvSpPr txBox="1"/>
            <p:nvPr/>
          </p:nvSpPr>
          <p:spPr>
            <a:xfrm>
              <a:off x="3892" y="2972"/>
              <a:ext cx="13154" cy="20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速度相关计算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(近6年在综合题中涉及计算5次，2015年考查速度的单位换算和运动图像)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87095" y="337439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44220" y="3928110"/>
            <a:ext cx="108629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某国产电动能源汽车已经投入生产，其最大设计速度为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180 km/h</a:t>
            </a:r>
            <a:r>
              <a:rPr lang="zh-CN" sz="2400">
                <a:ea typeface="宋体" panose="02010600030101010101" pitchFamily="2" charset="-122"/>
              </a:rPr>
              <a:t>，合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r>
              <a:rPr lang="zh-CN" sz="2400">
                <a:ea typeface="宋体" panose="02010600030101010101" pitchFamily="2" charset="-122"/>
              </a:rPr>
              <a:t>；若汽车行驶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90 km</a:t>
            </a:r>
            <a:r>
              <a:rPr lang="zh-CN" sz="2400">
                <a:ea typeface="宋体" panose="02010600030101010101" pitchFamily="2" charset="-122"/>
              </a:rPr>
              <a:t>耗时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45 min</a:t>
            </a:r>
            <a:r>
              <a:rPr lang="zh-CN" sz="2400">
                <a:ea typeface="宋体" panose="02010600030101010101" pitchFamily="2" charset="-122"/>
              </a:rPr>
              <a:t>，则汽车的平均速度为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________km/h.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381615" y="4008120"/>
            <a:ext cx="741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82025" y="4563110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4055" y="1297305"/>
            <a:ext cx="11112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铜仁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如图所示，甲、乙两个图像分别描述了做直线运动的两个物体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的运动情况，根据图像得出的信息错误的是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物体做匀速直线运动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物体做变速运动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物体运动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s</a:t>
            </a:r>
            <a:r>
              <a:rPr lang="zh-CN" sz="2400">
                <a:ea typeface="宋体" panose="02010600030101010101" pitchFamily="2" charset="-122"/>
              </a:rPr>
              <a:t>通过的距离是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m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151495" y="5506720"/>
            <a:ext cx="1508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3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9370" y="2724785"/>
            <a:ext cx="4752340" cy="2719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04660" y="2002790"/>
            <a:ext cx="553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49960" y="1541780"/>
            <a:ext cx="69424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湖州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甲、乙两物体运动时，路程与时间关系的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图像如图所示．其中甲为曲线，乙为直线，在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秒时两线相交．则由图像可知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两物体在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秒时一定相遇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两物体在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秒内通过的路程甲小于乙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甲物体做曲线运动，乙物体做直线运动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甲物体做变速运动，乙物体做匀速运动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147810" y="4928235"/>
            <a:ext cx="1063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0555" y="2285365"/>
            <a:ext cx="303784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92190" y="2787650"/>
            <a:ext cx="742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80745" y="179324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基础小实验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24584" name="组合 4"/>
          <p:cNvGrpSpPr/>
          <p:nvPr/>
        </p:nvGrpSpPr>
        <p:grpSpPr>
          <a:xfrm>
            <a:off x="1179539" y="974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9300" y="2562860"/>
            <a:ext cx="81089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运动状态的判断、计算平均速度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如图是一个苹果由静止自由下落过程中拍摄的频闪照片， 相机每隔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0.05 s</a:t>
            </a:r>
            <a:r>
              <a:rPr lang="zh-CN" sz="2400">
                <a:ea typeface="宋体" panose="02010600030101010101" pitchFamily="2" charset="-122"/>
              </a:rPr>
              <a:t>曝光一次，由此可判断苹果做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匀速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直线运动；照片上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的间距所对应苹果的实际运动路程为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cm</a:t>
            </a:r>
            <a:r>
              <a:rPr lang="zh-CN" sz="2400">
                <a:ea typeface="宋体" panose="02010600030101010101" pitchFamily="2" charset="-122"/>
              </a:rPr>
              <a:t>，则苹果在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段的平均速度是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________m/s.</a:t>
            </a:r>
            <a:endParaRPr lang="zh-CN" altLang="en-US"/>
          </a:p>
        </p:txBody>
      </p:sp>
      <p:pic>
        <p:nvPicPr>
          <p:cNvPr id="2" name="图片 -21474823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958" y="2419350"/>
            <a:ext cx="1567815" cy="2430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952865" y="4988560"/>
            <a:ext cx="25400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P114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29BS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P71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19)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91325" y="3763645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1860" y="5378450"/>
            <a:ext cx="758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8838565" y="384238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49045" y="153416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测量物体运动的平均速度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(2014.31)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97305" y="851535"/>
            <a:ext cx="4036060" cy="648335"/>
            <a:chOff x="1456" y="3050"/>
            <a:chExt cx="6356" cy="1021"/>
          </a:xfrm>
        </p:grpSpPr>
        <p:sp>
          <p:nvSpPr>
            <p:cNvPr id="5" name="文本框 4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教材重点实验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177290" y="2225675"/>
            <a:ext cx="8020050" cy="4154170"/>
            <a:chOff x="1154" y="3745"/>
            <a:chExt cx="12630" cy="6542"/>
          </a:xfrm>
        </p:grpSpPr>
        <p:sp>
          <p:nvSpPr>
            <p:cNvPr id="10" name="文本框 9"/>
            <p:cNvSpPr txBox="1"/>
            <p:nvPr/>
          </p:nvSpPr>
          <p:spPr>
            <a:xfrm>
              <a:off x="1154" y="3745"/>
              <a:ext cx="12630" cy="6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命题点【设计和进行实验】</a:t>
              </a:r>
              <a:endParaRPr lang="zh-CN" sz="2400">
                <a:ea typeface="黑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zh-CN" sz="2400">
                  <a:ea typeface="宋体" panose="02010600030101010101" pitchFamily="2" charset="-122"/>
                </a:rPr>
                <a:t>实验原理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i="1" u="sng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u="sng">
                  <a:ea typeface="宋体" panose="02010600030101010101" pitchFamily="2" charset="-122"/>
                </a:rPr>
                <a:t>＝      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[2014.31(1)]</a:t>
              </a:r>
              <a:endParaRPr lang="en-US" sz="2400">
                <a:latin typeface="Times New Roman" panose="02020603050405020304" pitchFamily="18" charset="0"/>
                <a:cs typeface="仿宋_GB2312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2. </a:t>
              </a:r>
              <a:r>
                <a:rPr lang="zh-CN" sz="2400">
                  <a:ea typeface="宋体" panose="02010600030101010101" pitchFamily="2" charset="-122"/>
                </a:rPr>
                <a:t>实验主要器材及作用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(1)</a:t>
              </a:r>
              <a:r>
                <a:rPr lang="zh-CN" sz="2400">
                  <a:ea typeface="宋体" panose="02010600030101010101" pitchFamily="2" charset="-122"/>
                </a:rPr>
                <a:t>刻度尺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测量小车运动的路程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(2)</a:t>
              </a:r>
              <a:r>
                <a:rPr lang="zh-CN" sz="2400">
                  <a:ea typeface="宋体" panose="02010600030101010101" pitchFamily="2" charset="-122"/>
                </a:rPr>
                <a:t>停表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测量小车运动的时间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(3)</a:t>
              </a:r>
              <a:r>
                <a:rPr lang="zh-CN" sz="2400">
                  <a:ea typeface="宋体" panose="02010600030101010101" pitchFamily="2" charset="-122"/>
                </a:rPr>
                <a:t>斜面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让小车获得运动速度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/>
            </a:p>
          </p:txBody>
        </p:sp>
        <p:graphicFrame>
          <p:nvGraphicFramePr>
            <p:cNvPr id="19" name="对象 1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429" y="5429"/>
            <a:ext cx="800" cy="1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3" imgW="139700" imgH="393700" progId="Equation.KSEE3">
                    <p:embed/>
                  </p:oleObj>
                </mc:Choice>
                <mc:Fallback>
                  <p:oleObj name="" r:id="rId3" imgW="139700" imgH="393700" progId="Equation.KSEE3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29" y="5429"/>
                          <a:ext cx="800" cy="12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8825" y="1054735"/>
            <a:ext cx="105625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金属片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确保终点在同一位置，方便</a:t>
            </a:r>
            <a:r>
              <a:rPr lang="zh-CN" sz="2400" u="sng">
                <a:ea typeface="宋体" panose="02010600030101010101" pitchFamily="2" charset="-122"/>
              </a:rPr>
              <a:t>更准确地测出小车运动的时间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刻度尺的使用和读数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见考前必备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P4)4. </a:t>
            </a:r>
            <a:r>
              <a:rPr lang="zh-CN" sz="2400">
                <a:ea typeface="宋体" panose="02010600030101010101" pitchFamily="2" charset="-122"/>
              </a:rPr>
              <a:t>斜面的倾角不宜过大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倾角过大小车运动太快，不易测量时间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>
                <a:ea typeface="宋体" panose="02010600030101010101" pitchFamily="2" charset="-122"/>
              </a:rPr>
              <a:t>小车运动距离的测量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(“</a:t>
            </a:r>
            <a:r>
              <a:rPr lang="zh-CN" sz="2400" u="sng">
                <a:ea typeface="宋体" panose="02010600030101010101" pitchFamily="2" charset="-122"/>
              </a:rPr>
              <a:t>头对头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u="sng">
                <a:ea typeface="宋体" panose="02010600030101010101" pitchFamily="2" charset="-122"/>
              </a:rPr>
              <a:t>尾对尾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6. </a:t>
            </a:r>
            <a:r>
              <a:rPr lang="zh-CN" sz="2400">
                <a:ea typeface="宋体" panose="02010600030101010101" pitchFamily="2" charset="-122"/>
              </a:rPr>
              <a:t>多次测量的目的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减小误差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每次测量时必须让小车从</a:t>
            </a:r>
            <a:r>
              <a:rPr lang="zh-CN" sz="2400" u="sng">
                <a:ea typeface="宋体" panose="02010600030101010101" pitchFamily="2" charset="-122"/>
              </a:rPr>
              <a:t>同一高度由静止</a:t>
            </a:r>
            <a:r>
              <a:rPr lang="zh-CN" sz="2400">
                <a:ea typeface="宋体" panose="02010600030101010101" pitchFamily="2" charset="-122"/>
              </a:rPr>
              <a:t>开始下滑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zh-CN" sz="2400">
                <a:ea typeface="黑体" panose="02010609060101010101" pitchFamily="49" charset="-122"/>
              </a:rPr>
              <a:t>【分析数据、总结结论】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计算小车在不同阶段的平均速度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[2014.31(4)]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比较小车在各阶段的平均速度大小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1080" y="1365885"/>
            <a:ext cx="101504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主要来自于</a:t>
            </a:r>
            <a:r>
              <a:rPr lang="zh-CN" sz="2400" u="sng">
                <a:ea typeface="宋体" panose="02010600030101010101" pitchFamily="2" charset="-122"/>
              </a:rPr>
              <a:t>时间</a:t>
            </a:r>
            <a:r>
              <a:rPr lang="zh-CN" sz="2400">
                <a:ea typeface="宋体" panose="02010600030101010101" pitchFamily="2" charset="-122"/>
              </a:rPr>
              <a:t>测量产生的误差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测量时间偏大，则测量速度偏小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表现为小车到达终点未立即停止计时或小车未开始运动提前计时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测量时间偏小，则测量速度偏大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表现为小车未达终点停止计时或小车运动后才开始计时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</a:t>
            </a:r>
            <a:r>
              <a:rPr lang="zh-CN" sz="2400">
                <a:ea typeface="宋体" panose="02010600030101010101" pitchFamily="2" charset="-122"/>
              </a:rPr>
              <a:t>小车的运动状态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加速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</a:t>
            </a:r>
            <a:r>
              <a:rPr lang="zh-CN" sz="2400">
                <a:ea typeface="宋体" panose="02010600030101010101" pitchFamily="2" charset="-122"/>
              </a:rPr>
              <a:t>小车运动过程中的受力情况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68780" y="2157730"/>
            <a:ext cx="92906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小车下滑过程中的能量变化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[2014.31(3)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重力势能减小，动能增大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部分机械能因克服摩擦做功转化为内能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[2014.31(2)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zh-CN" sz="2400">
                <a:ea typeface="宋体" panose="02010600030101010101" pitchFamily="2" charset="-122"/>
              </a:rPr>
              <a:t>改变小车平均速度的方法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改变斜面的倾斜程度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15. </a:t>
            </a:r>
            <a:r>
              <a:rPr lang="zh-CN" sz="2400">
                <a:ea typeface="宋体" panose="02010600030101010101" pitchFamily="2" charset="-122"/>
              </a:rPr>
              <a:t>实验方案的评估及分析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07695" y="1748790"/>
            <a:ext cx="108800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j-ea"/>
                <a:ea typeface="+mj-ea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广西北部湾经济区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测量物体运动的平均速度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实验中．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(1)</a:t>
            </a:r>
            <a:r>
              <a:rPr lang="zh-CN" sz="2400">
                <a:ea typeface="宋体" panose="02010600030101010101" pitchFamily="2" charset="-122"/>
              </a:rPr>
              <a:t>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处沿斜面由静止开始滚下，频闪照相机记录了小球在相同时间内通过的路程，如图甲所示，小球在做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匀速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运动，小球受力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不平衡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38555" y="105410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50669" b="44405"/>
          <a:stretch>
            <a:fillRect/>
          </a:stretch>
        </p:blipFill>
        <p:spPr>
          <a:xfrm>
            <a:off x="4326890" y="4156075"/>
            <a:ext cx="3071495" cy="16141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96535" y="2948940"/>
            <a:ext cx="887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加速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72945" y="3496310"/>
            <a:ext cx="1281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不平衡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76875" y="5770245"/>
            <a:ext cx="1332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800">
                <a:latin typeface="Times New Roman" panose="02020603050405020304" pitchFamily="18" charset="0"/>
                <a:cs typeface="楷体_GB2312" charset="0"/>
              </a:rPr>
              <a:t>例</a:t>
            </a:r>
            <a:r>
              <a:rPr lang="zh-CN" sz="1800">
                <a:cs typeface="楷体_GB2312" charset="0"/>
              </a:rPr>
              <a:t>题图甲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2945" y="1245870"/>
            <a:ext cx="108318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实验数据如下表所示，小球在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段的平均速度为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______m/s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sz="2400">
                <a:ea typeface="宋体" panose="02010600030101010101" pitchFamily="2" charset="-122"/>
              </a:rPr>
              <a:t>段的路程为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</a:t>
            </a:r>
            <a:r>
              <a:rPr lang="zh-CN" sz="2400">
                <a:ea typeface="宋体" panose="02010600030101010101" pitchFamily="2" charset="-122"/>
              </a:rPr>
              <a:t>，比较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段的平均速度得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45565" y="2706370"/>
          <a:ext cx="9371965" cy="2859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7040"/>
                <a:gridCol w="1835150"/>
                <a:gridCol w="2381885"/>
                <a:gridCol w="3437890"/>
              </a:tblGrid>
              <a:tr h="8858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路程(m)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运动时间(s)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平均速度(m/s)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经过某点时的速度(m/s)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578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＝0.3 m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＝0.5 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＝0.6 m/s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＝1.2 m/s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8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＝0.9 m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＝0.5 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　　　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＝2.4 m/s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8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　　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＝0.5 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＝3 m/s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＝3.6 m/s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713345" y="1367155"/>
            <a:ext cx="758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3445" y="1897380"/>
            <a:ext cx="695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91935" y="1912620"/>
            <a:ext cx="521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09625" y="177419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长度和时间的测量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60539" y="94488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66115" y="2294255"/>
            <a:ext cx="108381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长度的单位及测量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单位国际单位：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zh-CN" sz="2400">
                <a:ea typeface="黑体" panose="02010609060101010101" pitchFamily="49" charset="-122"/>
              </a:rPr>
              <a:t>常用单位：</a:t>
            </a:r>
            <a:r>
              <a:rPr lang="zh-CN" sz="2400">
                <a:ea typeface="宋体" panose="02010600030101010101" pitchFamily="2" charset="-122"/>
              </a:rPr>
              <a:t>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(km)</a:t>
            </a:r>
            <a:r>
              <a:rPr lang="zh-CN" sz="2400">
                <a:ea typeface="宋体" panose="02010600030101010101" pitchFamily="2" charset="-122"/>
              </a:rPr>
              <a:t>、分米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(dm)</a:t>
            </a:r>
            <a:r>
              <a:rPr lang="zh-CN" sz="2400">
                <a:ea typeface="宋体" panose="02010600030101010101" pitchFamily="2" charset="-122"/>
              </a:rPr>
              <a:t>、厘米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(cm)</a:t>
            </a:r>
            <a:r>
              <a:rPr lang="zh-CN" sz="2400">
                <a:ea typeface="宋体" panose="02010600030101010101" pitchFamily="2" charset="-122"/>
              </a:rPr>
              <a:t>、毫米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(mm)</a:t>
            </a:r>
            <a:r>
              <a:rPr lang="zh-CN" sz="2400">
                <a:ea typeface="宋体" panose="02010600030101010101" pitchFamily="2" charset="-122"/>
              </a:rPr>
              <a:t>、微米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(μm)</a:t>
            </a:r>
            <a:r>
              <a:rPr lang="zh-CN" sz="2400">
                <a:ea typeface="宋体" panose="02010600030101010101" pitchFamily="2" charset="-122"/>
              </a:rPr>
              <a:t>和纳米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(nm)</a:t>
            </a:r>
            <a:r>
              <a:rPr lang="zh-CN" sz="2400">
                <a:ea typeface="宋体" panose="02010600030101010101" pitchFamily="2" charset="-122"/>
              </a:rPr>
              <a:t>等．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dm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cm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_____m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μm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nm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645410" y="3524250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米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7295" y="3524250"/>
            <a:ext cx="805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26130" y="516128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06415" y="516128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91475" y="5161280"/>
            <a:ext cx="995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59390" y="5146040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51355" y="5704205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50410" y="570420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9920" y="1577975"/>
            <a:ext cx="81521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为进一步探究小球在斜面上运动的速度与时间的关系，根据表中数据做出了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图像，如图乙所示，假设斜面足够长，小球从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处滚下，经过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s</a:t>
            </a:r>
            <a:r>
              <a:rPr lang="zh-CN" sz="2400">
                <a:ea typeface="宋体" panose="02010600030101010101" pitchFamily="2" charset="-122"/>
              </a:rPr>
              <a:t>到达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图甲中未画出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，则该小球经过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点时的速度为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________m/s.(4)</a:t>
            </a:r>
            <a:r>
              <a:rPr lang="zh-CN" sz="2400">
                <a:ea typeface="宋体" panose="02010600030101010101" pitchFamily="2" charset="-122"/>
              </a:rPr>
              <a:t>小球在运动过程中，经过路程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AE</a:t>
            </a:r>
            <a:r>
              <a:rPr lang="zh-CN" sz="2400">
                <a:ea typeface="宋体" panose="02010600030101010101" pitchFamily="2" charset="-122"/>
              </a:rPr>
              <a:t>中点时的速度为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，经过时间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AE</a:t>
            </a:r>
            <a:r>
              <a:rPr lang="zh-CN" sz="2400">
                <a:ea typeface="宋体" panose="02010600030101010101" pitchFamily="2" charset="-122"/>
              </a:rPr>
              <a:t>中点时的速度为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137025" y="3333750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4.8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55565" y="4422775"/>
            <a:ext cx="520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56827" b="16289"/>
          <a:stretch>
            <a:fillRect/>
          </a:stretch>
        </p:blipFill>
        <p:spPr>
          <a:xfrm>
            <a:off x="9068435" y="2075815"/>
            <a:ext cx="2504440" cy="22644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54540" y="4632325"/>
            <a:ext cx="1332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1800">
                <a:latin typeface="Times New Roman" panose="02020603050405020304" pitchFamily="18" charset="0"/>
                <a:cs typeface="楷体_GB2312" charset="0"/>
              </a:rPr>
              <a:t>例</a:t>
            </a:r>
            <a:r>
              <a:rPr lang="zh-CN" sz="1800">
                <a:cs typeface="楷体_GB2312" charset="0"/>
              </a:rPr>
              <a:t>题图乙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6640" y="24295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53770" y="2978785"/>
            <a:ext cx="106121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为了完成该实验，需要的测量仪器是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小球沿斜面下滑的过程中，动能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418580" y="3089275"/>
            <a:ext cx="1350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刻度尺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22010" y="3625215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99170" y="3625215"/>
            <a:ext cx="134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0575" y="724535"/>
            <a:ext cx="108813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测量长度的工具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</a:t>
            </a:r>
            <a:r>
              <a:rPr lang="zh-CN" sz="2400">
                <a:ea typeface="黑体" panose="02010609060101010101" pitchFamily="49" charset="-122"/>
              </a:rPr>
              <a:t>测量工具：</a:t>
            </a:r>
            <a:r>
              <a:rPr lang="zh-CN" sz="2400">
                <a:ea typeface="宋体" panose="02010600030101010101" pitchFamily="2" charset="-122"/>
              </a:rPr>
              <a:t>常用测量长度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的基本工具是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</a:t>
            </a:r>
            <a:r>
              <a:rPr lang="zh-CN" sz="2400">
                <a:ea typeface="黑体" panose="02010609060101010101" pitchFamily="49" charset="-122"/>
              </a:rPr>
              <a:t>刻度尺的使用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会认：认清刻度尺的零刻度线、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和分度值，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如图所示，刻度尺的分度值为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会放：如图所示，刻度尺的位置要放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，刻度尺的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要与被测物体的一端对齐，使刻度尺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的一边紧靠被测物体．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看：视线要与尺面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会读：测量值应估读到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的下一位．会记：记录测量结果时，要写出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，图示木块的长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3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3060" y="1237615"/>
            <a:ext cx="3474720" cy="1635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21425" y="1410970"/>
            <a:ext cx="1487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刻度尺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04155" y="2485390"/>
            <a:ext cx="233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01895" y="3055620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mm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51550" y="3620135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546465" y="3574415"/>
            <a:ext cx="1570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08145" y="4121785"/>
            <a:ext cx="163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有刻度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10000" y="4670425"/>
            <a:ext cx="115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34155" y="5196205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217160" y="575881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数字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80175" y="5793105"/>
            <a:ext cx="1247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单位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998075" y="5777865"/>
            <a:ext cx="1266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3.84 cm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04595" y="742315"/>
            <a:ext cx="88303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【常考物体长度的估测】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步行台阶的高度约为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cm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教室每层楼高度约为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m</a:t>
            </a:r>
            <a:r>
              <a:rPr lang="zh-CN" sz="2400">
                <a:ea typeface="宋体" panose="02010600030101010101" pitchFamily="2" charset="-122"/>
              </a:rPr>
              <a:t>，课桌的高度约为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 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铅笔的长度约为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cm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初中物理课本长约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26 cm</a:t>
            </a:r>
            <a:r>
              <a:rPr lang="zh-CN" sz="2400">
                <a:ea typeface="宋体" panose="02010600030101010101" pitchFamily="2" charset="-122"/>
              </a:rPr>
              <a:t>、宽约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cm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一张纸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的厚度约为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mm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初中生走两步的距离约为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1.1 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人两眼间的距离约为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 cm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一元硬币的直径约为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2.4 cm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PM2.5</a:t>
            </a:r>
            <a:r>
              <a:rPr lang="zh-CN" sz="2400">
                <a:ea typeface="宋体" panose="02010600030101010101" pitchFamily="2" charset="-122"/>
              </a:rPr>
              <a:t>指悬浮在空气中的直径不大于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2.5μm</a:t>
            </a:r>
            <a:r>
              <a:rPr lang="zh-CN" sz="2400">
                <a:ea typeface="宋体" panose="02010600030101010101" pitchFamily="2" charset="-122"/>
              </a:rPr>
              <a:t>的固体颗粒物．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54430" y="756920"/>
            <a:ext cx="106578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时间的单位及测量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单位国际单位：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黑体" panose="02010609060101010101" pitchFamily="49" charset="-122"/>
              </a:rPr>
              <a:t>常用单位：</a:t>
            </a:r>
            <a:r>
              <a:rPr lang="zh-CN" sz="2400">
                <a:ea typeface="宋体" panose="02010600030101010101" pitchFamily="2" charset="-122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(min)</a:t>
            </a:r>
            <a:r>
              <a:rPr lang="zh-CN" sz="2400">
                <a:ea typeface="宋体" panose="02010600030101010101" pitchFamily="2" charset="-122"/>
              </a:rPr>
              <a:t>，时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(h)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______s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______min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______s.</a:t>
            </a:r>
            <a:r>
              <a:rPr lang="zh-CN" sz="2400">
                <a:ea typeface="黑体" panose="02010609060101010101" pitchFamily="49" charset="-122"/>
              </a:rPr>
              <a:t>【常考的时间估测】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(2016.2B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2015.5A)</a:t>
            </a:r>
            <a:r>
              <a:rPr lang="zh-CN" sz="2400">
                <a:ea typeface="宋体" panose="02010600030101010101" pitchFamily="2" charset="-122"/>
              </a:rPr>
              <a:t>普通中学生跑完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1 000 m</a:t>
            </a:r>
            <a:r>
              <a:rPr lang="zh-CN" sz="2400">
                <a:ea typeface="宋体" panose="02010600030101010101" pitchFamily="2" charset="-122"/>
              </a:rPr>
              <a:t>用时约为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min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 </a:t>
            </a:r>
            <a:r>
              <a:rPr lang="zh-CN" sz="2400">
                <a:ea typeface="宋体" panose="02010600030101010101" pitchFamily="2" charset="-122"/>
              </a:rPr>
              <a:t>内正常人的脉搏跳动大约为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r>
              <a:rPr lang="zh-CN" sz="2400">
                <a:ea typeface="宋体" panose="02010600030101010101" pitchFamily="2" charset="-122"/>
              </a:rPr>
              <a:t>次，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演奏中华人民共和国国歌用时约为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46 s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橡皮从课桌掉到地上所用时间大约为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s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13710" y="199898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秒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26990" y="1998980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2720" y="3096260"/>
            <a:ext cx="709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73750" y="3096260"/>
            <a:ext cx="756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95540" y="3096260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3 600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4245" y="1038225"/>
            <a:ext cx="10957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测量时间的工具：</a:t>
            </a:r>
            <a:r>
              <a:rPr lang="zh-CN" sz="2400">
                <a:ea typeface="宋体" panose="02010600030101010101" pitchFamily="2" charset="-122"/>
              </a:rPr>
              <a:t>实验室常用机械秒表和电子秒表计时．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机械秒表的读数</a:t>
            </a:r>
            <a:endParaRPr lang="zh-CN" altLang="en-US"/>
          </a:p>
        </p:txBody>
      </p:sp>
      <p:pic>
        <p:nvPicPr>
          <p:cNvPr id="2" name="图片 -2147482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8855" y="2306320"/>
            <a:ext cx="5339715" cy="3614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7220" y="1334135"/>
            <a:ext cx="109575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r>
              <a:rPr lang="zh-CN" sz="2400">
                <a:ea typeface="黑体" panose="02010609060101010101" pitchFamily="49" charset="-122"/>
              </a:rPr>
              <a:t>观察表盘：</a:t>
            </a:r>
            <a:r>
              <a:rPr lang="zh-CN" sz="2400">
                <a:ea typeface="宋体" panose="02010600030101010101" pitchFamily="2" charset="-122"/>
              </a:rPr>
              <a:t>小圈内示数的单位为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min</a:t>
            </a:r>
            <a:r>
              <a:rPr lang="zh-CN" sz="2400">
                <a:ea typeface="宋体" panose="02010600030101010101" pitchFamily="2" charset="-122"/>
              </a:rPr>
              <a:t>，指针转一圈的时间为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min</a:t>
            </a:r>
            <a:r>
              <a:rPr lang="zh-CN" sz="2400">
                <a:ea typeface="宋体" panose="02010600030101010101" pitchFamily="2" charset="-122"/>
              </a:rPr>
              <a:t>，分度值为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min</a:t>
            </a:r>
            <a:r>
              <a:rPr lang="zh-CN" sz="2400">
                <a:ea typeface="宋体" panose="02010600030101010101" pitchFamily="2" charset="-122"/>
              </a:rPr>
              <a:t>；大圈内示数的单位为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，指针转一圈的时间为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s</a:t>
            </a:r>
            <a:r>
              <a:rPr lang="zh-CN" sz="2400">
                <a:ea typeface="宋体" panose="02010600030101010101" pitchFamily="2" charset="-122"/>
              </a:rPr>
              <a:t>，分度值为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s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b.</a:t>
            </a:r>
            <a:r>
              <a:rPr lang="zh-CN" sz="2400">
                <a:ea typeface="黑体" panose="02010609060101010101" pitchFamily="49" charset="-122"/>
              </a:rPr>
              <a:t>确定小圈的示数：</a:t>
            </a:r>
            <a:r>
              <a:rPr lang="zh-CN" sz="2400">
                <a:ea typeface="宋体" panose="02010600030101010101" pitchFamily="2" charset="-122"/>
              </a:rPr>
              <a:t>小圈内指针刚好经过的刻度线所表示的时间即为小圈的示数，故图中秒表小圈的示数为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________min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c.</a:t>
            </a:r>
            <a:r>
              <a:rPr lang="zh-CN" sz="2400">
                <a:ea typeface="黑体" panose="02010609060101010101" pitchFamily="49" charset="-122"/>
              </a:rPr>
              <a:t>确定大圈的示数：</a:t>
            </a:r>
            <a:r>
              <a:rPr lang="zh-CN" sz="2400">
                <a:ea typeface="宋体" panose="02010600030101010101" pitchFamily="2" charset="-122"/>
              </a:rPr>
              <a:t>若小圈内指针处于前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min</a:t>
            </a:r>
            <a:r>
              <a:rPr lang="zh-CN" sz="2400">
                <a:ea typeface="宋体" panose="02010600030101010101" pitchFamily="2" charset="-122"/>
              </a:rPr>
              <a:t>内，则大圈内示数在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s</a:t>
            </a:r>
            <a:r>
              <a:rPr lang="zh-CN" sz="2400">
                <a:ea typeface="宋体" panose="02010600030101010101" pitchFamily="2" charset="-122"/>
              </a:rPr>
              <a:t>读数；若小圈内指针处于后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min</a:t>
            </a:r>
            <a:r>
              <a:rPr lang="zh-CN" sz="2400">
                <a:ea typeface="宋体" panose="02010600030101010101" pitchFamily="2" charset="-122"/>
              </a:rPr>
              <a:t>内，则大圈内示数在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s</a:t>
            </a:r>
            <a:r>
              <a:rPr lang="zh-CN" sz="2400">
                <a:ea typeface="宋体" panose="02010600030101010101" pitchFamily="2" charset="-122"/>
              </a:rPr>
              <a:t>读数，故图中秒表大圈的示数为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d.</a:t>
            </a:r>
            <a:r>
              <a:rPr lang="zh-CN" sz="2400">
                <a:ea typeface="黑体" panose="02010609060101010101" pitchFamily="49" charset="-122"/>
                <a:sym typeface="+mn-ea"/>
              </a:rPr>
              <a:t>读数：</a:t>
            </a:r>
            <a:r>
              <a:rPr lang="zh-CN" sz="2400">
                <a:sym typeface="+mn-ea"/>
              </a:rPr>
              <a:t>停表示数＝小圈示数＋大圈示数．图中停表的示数为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________s.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406900" y="3073400"/>
            <a:ext cx="756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50440" y="472630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41.9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50655" y="5275580"/>
            <a:ext cx="104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281.9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72795" y="1212850"/>
            <a:ext cx="10805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误差和错误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824865" y="2007235"/>
          <a:ext cx="10753725" cy="38919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41570"/>
                <a:gridCol w="581215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误差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错误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000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与真实值之间的差异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遵守仪器的使用规则、读数时粗心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避免，只能减小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能够避免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减小方法：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a.多次测量求________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zh-CN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选用更精密的测量工具；</a:t>
                      </a:r>
                      <a:endParaRPr lang="zh-CN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改进测量方法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改正方法：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a.遵守仪器的使用规则；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b.读数、处理数据时细心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401445" y="2706370"/>
            <a:ext cx="1257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测量值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51965" y="3310255"/>
            <a:ext cx="97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59380" y="4424680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平均值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UNIT_TABLE_BEAUTIFY" val="smartTable{015c50bc-eea9-4ad7-93e1-f5a99723b453}"/>
</p:tagLst>
</file>

<file path=ppt/tags/tag13.xml><?xml version="1.0" encoding="utf-8"?>
<p:tagLst xmlns:p="http://schemas.openxmlformats.org/presentationml/2006/main">
  <p:tag name="KSO_WM_UNIT_TABLE_BEAUTIFY" val="smartTable{c1f72ace-07ca-4711-a643-a675710fed7a}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UNIT_TABLE_BEAUTIFY" val="smartTable{1e529d7a-56c9-42a6-a078-67a5f2865368}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79a59e8a-9996-4c09-8119-edfe4aa2424c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5905</Words>
  <Application>WPS 演示</Application>
  <PresentationFormat>宽屏</PresentationFormat>
  <Paragraphs>582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Calibri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2019-12-28T02:16:49Z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