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92" r:id="rId2"/>
    <p:sldId id="260" r:id="rId3"/>
    <p:sldId id="465" r:id="rId4"/>
    <p:sldId id="466" r:id="rId5"/>
    <p:sldId id="369" r:id="rId6"/>
    <p:sldId id="420" r:id="rId7"/>
    <p:sldId id="421" r:id="rId8"/>
    <p:sldId id="422" r:id="rId9"/>
    <p:sldId id="423" r:id="rId10"/>
    <p:sldId id="296" r:id="rId11"/>
    <p:sldId id="326" r:id="rId12"/>
    <p:sldId id="351" r:id="rId13"/>
    <p:sldId id="385" r:id="rId14"/>
    <p:sldId id="416" r:id="rId15"/>
    <p:sldId id="388" r:id="rId16"/>
    <p:sldId id="413" r:id="rId17"/>
    <p:sldId id="414" r:id="rId18"/>
    <p:sldId id="399" r:id="rId19"/>
    <p:sldId id="419" r:id="rId20"/>
    <p:sldId id="467" r:id="rId21"/>
    <p:sldId id="468" r:id="rId22"/>
    <p:sldId id="402" r:id="rId23"/>
    <p:sldId id="469" r:id="rId24"/>
    <p:sldId id="473" r:id="rId25"/>
    <p:sldId id="478" r:id="rId26"/>
    <p:sldId id="481" r:id="rId27"/>
    <p:sldId id="405" r:id="rId28"/>
    <p:sldId id="300" r:id="rId29"/>
    <p:sldId id="424" r:id="rId30"/>
  </p:sldIdLst>
  <p:sldSz cx="12192000" cy="6858000"/>
  <p:notesSz cx="6858000" cy="9144000"/>
  <p:defaultTextStyle>
    <a:defPPr>
      <a:defRPr lang="zh-CN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40"/>
    <p:restoredTop sz="94783"/>
  </p:normalViewPr>
  <p:slideViewPr>
    <p:cSldViewPr snapToGrid="0" snapToObjects="1" showGuides="1">
      <p:cViewPr varScale="1">
        <p:scale>
          <a:sx n="102" d="100"/>
          <a:sy n="102" d="100"/>
        </p:scale>
        <p:origin x="-666" y="-96"/>
      </p:cViewPr>
      <p:guideLst>
        <p:guide orient="horz" pos="2268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5A4B7F-AE82-477C-9735-39B6B51FE5E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66775A-3C34-4048-9972-C8AD9462C3C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9752" y="274358"/>
            <a:ext cx="2040755" cy="407670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48" tIns="60948" rIns="60948" bIns="60948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65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865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10219055" y="2309495"/>
            <a:ext cx="1308100" cy="388620"/>
          </a:xfrm>
          <a:prstGeom prst="rect">
            <a:avLst/>
          </a:prstGeom>
          <a:noFill/>
          <a:ln w="12700">
            <a:noFill/>
          </a:ln>
        </p:spPr>
        <p:txBody>
          <a:bodyPr lIns="60948" rIns="60948" anchor="t" anchorCtr="0"/>
          <a:lstStyle/>
          <a:p>
            <a:pPr lvl="0"/>
            <a:r>
              <a:rPr lang="zh-CN" altLang="en-US" sz="32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7007" y="1617711"/>
            <a:ext cx="4521200" cy="10801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60948" tIns="60948" rIns="60948" bIns="60948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6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93817" y="3184640"/>
            <a:ext cx="1644650" cy="4895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24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119888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0948" rIns="60948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72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72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1238250" cy="1445260"/>
          </a:xfrm>
          <a:prstGeom prst="rect">
            <a:avLst/>
          </a:prstGeom>
          <a:noFill/>
          <a:ln w="12700">
            <a:noFill/>
          </a:ln>
        </p:spPr>
        <p:txBody>
          <a:bodyPr wrap="none" lIns="60948" rIns="60948" anchor="t" anchorCtr="0">
            <a:spAutoFit/>
          </a:bodyPr>
          <a:lstStyle/>
          <a:p>
            <a:pPr lvl="0"/>
            <a:r>
              <a:rPr lang="zh-CN" altLang="zh-CN" sz="88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88C150-8BA6-4708-8A23-7E7A09866849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EE54C6-4811-46EE-B0DF-B0709536B8EA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48" rIns="6094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42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48" tIns="60948" rIns="60948" bIns="6094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39564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39563" y="623995"/>
            <a:ext cx="320040" cy="29718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60948" rIns="60948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3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2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hf sldNum="0" hdr="0" ftr="0" dt="0"/>
  <p:txStyles>
    <p:titleStyle>
      <a:lvl1pPr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457200" indent="-4572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1044575" indent="-434975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625600" indent="-406400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2316480" indent="-487680">
        <a:spcBef>
          <a:spcPct val="187000"/>
        </a:spcBef>
        <a:buSzPct val="100000"/>
        <a:buChar char="–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925445" indent="-487680">
        <a:spcBef>
          <a:spcPct val="187000"/>
        </a:spcBef>
        <a:buSzPct val="100000"/>
        <a:buChar char="»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35890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41986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48082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5417820" indent="-541655">
        <a:spcBef>
          <a:spcPct val="187000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609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1219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828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24384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30473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36569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42665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4876165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&#29289;&#29702;&#20061;&#19978;R&#36164;&#28304;+&#33050;&#26412;12.31/W132.t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5" Type="http://schemas.openxmlformats.org/officeDocument/2006/relationships/image" Target="C:/Users/Administrator/Desktop/&#29289;&#29702;&#20061;&#19978;R&#36164;&#28304;+&#33050;&#26412;12.31/W132A.tif" TargetMode="Externa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40"/>
          <p:cNvSpPr/>
          <p:nvPr/>
        </p:nvSpPr>
        <p:spPr>
          <a:xfrm>
            <a:off x="4392788" y="2622478"/>
            <a:ext cx="4424641" cy="502702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微软雅黑" panose="020B0503020204020204" charset="-122"/>
              </a:rPr>
              <a:t>14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微软雅黑" panose="020B0503020204020204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微软雅黑" panose="020B0503020204020204" charset="-122"/>
              </a:rPr>
              <a:t>节</a:t>
            </a:r>
            <a:endParaRPr lang="zh-CN" alt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微软雅黑" panose="020B0503020204020204" charset="-122"/>
            </a:endParaRPr>
          </a:p>
        </p:txBody>
      </p:sp>
      <p:sp>
        <p:nvSpPr>
          <p:cNvPr id="11267" name="Shape 40"/>
          <p:cNvSpPr/>
          <p:nvPr/>
        </p:nvSpPr>
        <p:spPr>
          <a:xfrm>
            <a:off x="3413074" y="3433665"/>
            <a:ext cx="6626666" cy="1077218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96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让电灯发光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67108" y="1285860"/>
            <a:ext cx="4581525" cy="923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方正姚体" pitchFamily="2" charset="-122"/>
                <a:ea typeface="方正姚体" pitchFamily="2" charset="-122"/>
                <a:cs typeface="Arial" panose="020B0604020202020204"/>
                <a:sym typeface="Arial" panose="020B0604020202020204"/>
              </a:rPr>
              <a:t>沪科版 物理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方正姚体" pitchFamily="2" charset="-122"/>
              <a:ea typeface="方正姚体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17215" cy="408305"/>
          </a:xfrm>
        </p:spPr>
        <p:txBody>
          <a:bodyPr/>
          <a:lstStyle/>
          <a:p>
            <a:r>
              <a:rPr lang="zh-CN" altLang="en-US"/>
              <a:t>电流的形成及方向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00FF00">
                  <a:alpha val="100000"/>
                </a:srgbClr>
              </a:clrFrom>
              <a:clrTo>
                <a:srgbClr val="00FF00">
                  <a:alpha val="100000"/>
                  <a:alpha val="0"/>
                </a:srgbClr>
              </a:clrTo>
            </a:clrChange>
          </a:blip>
          <a:srcRect l="8338"/>
          <a:stretch>
            <a:fillRect/>
          </a:stretch>
        </p:blipFill>
        <p:spPr>
          <a:xfrm>
            <a:off x="6300470" y="1894205"/>
            <a:ext cx="4851400" cy="30689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controls>
      <p:control spid="1027" name="ShockwaveFlash2" r:id="rId2" imgW="6552381" imgH="4176533"/>
    </p:controls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电流的形成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90955" y="1457960"/>
            <a:ext cx="960945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电流的形成：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电荷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定向移动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形成电流。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认识电流的形成时可采用类比法：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水在沟渠、管道中定向移动就形成水流，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电荷在导线中定向移动就形成电流。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电流的方向：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物理学中规定，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电荷定向移动的方向为电流的方向。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拓展：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负电荷定向移动的方向与电流的方向相反。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8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charRg st="85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52860"/>
            <a:ext cx="1817793" cy="408356"/>
          </a:xfrm>
        </p:spPr>
        <p:txBody>
          <a:bodyPr/>
          <a:lstStyle/>
          <a:p>
            <a:r>
              <a:rPr lang="zh-CN" altLang="en-US"/>
              <a:t>电流的形成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58265" y="1444625"/>
            <a:ext cx="997521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在用电器正常工作的电路中，电源外部的电流方向是：电流从电源的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极流出，经过导线、用电器，流回电源的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负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极。</a:t>
            </a: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电路中要有持续的电流，需要两个条件：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一是电路中要有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二是要使电路形成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通路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6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66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8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charRg st="8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103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charRg st="103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978150" cy="408305"/>
          </a:xfrm>
        </p:spPr>
        <p:txBody>
          <a:bodyPr/>
          <a:lstStyle/>
          <a:p>
            <a:r>
              <a:rPr lang="zh-CN" altLang="en-US"/>
              <a:t>通路、开路和短路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905" y="3063875"/>
            <a:ext cx="3867150" cy="248348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259965" y="1671955"/>
            <a:ext cx="81426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通路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charset="-122"/>
              </a:rPr>
              <a:t>：处处连通，用电器能够工作的电路。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17283" y="1671638"/>
            <a:ext cx="741680" cy="598805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867025" cy="408305"/>
          </a:xfrm>
        </p:spPr>
        <p:txBody>
          <a:bodyPr/>
          <a:lstStyle/>
          <a:p>
            <a:r>
              <a:rPr lang="zh-CN" altLang="en-US"/>
              <a:t>通路、开路和短路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155" y="2607945"/>
            <a:ext cx="4255135" cy="28606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2496820" y="1379855"/>
            <a:ext cx="6840538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断路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charset="-122"/>
              </a:rPr>
              <a:t>：某处被断开，没有电流通过的电路。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118" y="1517968"/>
            <a:ext cx="741680" cy="598805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938145" cy="408305"/>
          </a:xfrm>
        </p:spPr>
        <p:txBody>
          <a:bodyPr/>
          <a:lstStyle/>
          <a:p>
            <a:r>
              <a:rPr lang="zh-CN" altLang="en-US"/>
              <a:t>通路、开路和短路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025900" y="3475355"/>
            <a:ext cx="4611370" cy="2468880"/>
            <a:chOff x="0" y="0"/>
            <a:chExt cx="2041" cy="91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8680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" y="320"/>
              <a:ext cx="1497" cy="5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1" name="Freeform 18"/>
            <p:cNvSpPr/>
            <p:nvPr/>
          </p:nvSpPr>
          <p:spPr>
            <a:xfrm rot="-430574">
              <a:off x="0" y="0"/>
              <a:ext cx="2041" cy="771"/>
            </a:xfrm>
            <a:custGeom>
              <a:avLst/>
              <a:gdLst>
                <a:gd name="txL" fmla="*/ 0 w 2086"/>
                <a:gd name="txT" fmla="*/ 0 h 831"/>
                <a:gd name="txR" fmla="*/ 2086 w 2086"/>
                <a:gd name="txB" fmla="*/ 831 h 831"/>
              </a:gdLst>
              <a:ahLst/>
              <a:cxnLst>
                <a:cxn ang="0">
                  <a:pos x="208" y="182"/>
                </a:cxn>
                <a:cxn ang="0">
                  <a:pos x="81" y="87"/>
                </a:cxn>
                <a:cxn ang="0">
                  <a:pos x="688" y="6"/>
                </a:cxn>
                <a:cxn ang="0">
                  <a:pos x="1391" y="114"/>
                </a:cxn>
                <a:cxn ang="0">
                  <a:pos x="1168" y="251"/>
                </a:cxn>
              </a:cxnLst>
              <a:rect l="txL" t="txT" r="txR" b="txB"/>
              <a:pathLst>
                <a:path w="2086" h="831">
                  <a:moveTo>
                    <a:pt x="295" y="604"/>
                  </a:moveTo>
                  <a:cubicBezTo>
                    <a:pt x="147" y="494"/>
                    <a:pt x="0" y="385"/>
                    <a:pt x="113" y="287"/>
                  </a:cubicBezTo>
                  <a:cubicBezTo>
                    <a:pt x="226" y="189"/>
                    <a:pt x="665" y="0"/>
                    <a:pt x="975" y="15"/>
                  </a:cubicBezTo>
                  <a:cubicBezTo>
                    <a:pt x="1285" y="30"/>
                    <a:pt x="1860" y="241"/>
                    <a:pt x="1973" y="377"/>
                  </a:cubicBezTo>
                  <a:cubicBezTo>
                    <a:pt x="2086" y="513"/>
                    <a:pt x="1870" y="672"/>
                    <a:pt x="1655" y="831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5718175" y="3295650"/>
            <a:ext cx="360363" cy="468313"/>
            <a:chOff x="0" y="0"/>
            <a:chExt cx="227" cy="295"/>
          </a:xfrm>
        </p:grpSpPr>
        <p:sp>
          <p:nvSpPr>
            <p:cNvPr id="28678" name="Line 16"/>
            <p:cNvSpPr/>
            <p:nvPr/>
          </p:nvSpPr>
          <p:spPr>
            <a:xfrm>
              <a:off x="0" y="0"/>
              <a:ext cx="227" cy="29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79" name="Line 17"/>
            <p:cNvSpPr/>
            <p:nvPr/>
          </p:nvSpPr>
          <p:spPr>
            <a:xfrm flipH="1">
              <a:off x="0" y="0"/>
              <a:ext cx="227" cy="29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5" name="TextBox 24"/>
          <p:cNvSpPr txBox="1"/>
          <p:nvPr/>
        </p:nvSpPr>
        <p:spPr>
          <a:xfrm>
            <a:off x="2538730" y="1405255"/>
            <a:ext cx="76682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短路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charset="-122"/>
              </a:rPr>
              <a:t>：直接用导线将电源正负极相连的电路。</a:t>
            </a:r>
            <a:endParaRPr lang="zh-CN" altLang="zh-CN" sz="2800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电源短路时会损坏电源，甚至引起火灾！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68743" y="1488758"/>
            <a:ext cx="741680" cy="598805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057525" cy="408305"/>
          </a:xfrm>
        </p:spPr>
        <p:txBody>
          <a:bodyPr/>
          <a:lstStyle/>
          <a:p>
            <a:r>
              <a:rPr lang="zh-CN" altLang="en-US"/>
              <a:t>通路、开路和短路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15720" y="1120140"/>
            <a:ext cx="7200900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通路和断路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对比思想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531620" y="2063115"/>
          <a:ext cx="8966200" cy="3997325"/>
        </p:xfrm>
        <a:graphic>
          <a:graphicData uri="http://schemas.openxmlformats.org/drawingml/2006/table">
            <a:tbl>
              <a:tblPr/>
              <a:tblGrid>
                <a:gridCol w="2241550"/>
                <a:gridCol w="2241550"/>
                <a:gridCol w="2241550"/>
                <a:gridCol w="2241550"/>
              </a:tblGrid>
              <a:tr h="766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电路的状态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概念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图示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特点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6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通路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处处连通的电路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0" kern="10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电路中有电流，用电器工作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断路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某处断开的电路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电路中无电流，用电器不工作</a:t>
                      </a:r>
                    </a:p>
                  </a:txBody>
                  <a:tcPr marL="68582" marR="685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9" name="Picture 3" descr="W1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198" y="2967673"/>
            <a:ext cx="1295400" cy="120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4" descr="W131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278" y="4586605"/>
            <a:ext cx="1238250" cy="116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794635" cy="408305"/>
          </a:xfrm>
        </p:spPr>
        <p:txBody>
          <a:bodyPr/>
          <a:lstStyle/>
          <a:p>
            <a:r>
              <a:rPr lang="zh-CN" altLang="en-US"/>
              <a:t>通路、开路和短路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22070" y="949325"/>
            <a:ext cx="7200900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电源短路和局部短路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对比思想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322070" y="1881505"/>
          <a:ext cx="9548495" cy="4171950"/>
        </p:xfrm>
        <a:graphic>
          <a:graphicData uri="http://schemas.openxmlformats.org/drawingml/2006/table">
            <a:tbl>
              <a:tblPr/>
              <a:tblGrid>
                <a:gridCol w="1750695"/>
                <a:gridCol w="2606675"/>
                <a:gridCol w="2184400"/>
                <a:gridCol w="3006725"/>
              </a:tblGrid>
              <a:tr h="544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电路的状态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概念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图示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特点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电源</a:t>
                      </a: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短路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导线不经过用电器而直接将电源两极连接起来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2400" b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用电器不工作，电路中有很大的电流，会损坏电源甚至烧坏导线的绝缘层，引起火灾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06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局部</a:t>
                      </a: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短路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当电路中有多个用电器时，把其中部分用电器两端直接用导线连接起来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　　　 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被短路的部分用电器不能工作，其他用电器能够工作</a:t>
                      </a:r>
                      <a:endParaRPr lang="zh-CN" altLang="zh-CN" sz="2400" b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zh-CN" sz="2400" b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3" name="Picture 3" descr="C:/Users/Administrator/Desktop/物理九上R资源+脚本12.31/W13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968683" y="2961323"/>
            <a:ext cx="1687512" cy="93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" descr="C:/Users/Administrator/Desktop/物理九上R资源+脚本12.31/W132A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162358" y="4856480"/>
            <a:ext cx="1300162" cy="106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94105" y="528095"/>
            <a:ext cx="1817793" cy="408356"/>
          </a:xfrm>
        </p:spPr>
        <p:txBody>
          <a:bodyPr/>
          <a:lstStyle/>
          <a:p>
            <a:pPr algn="l"/>
            <a:r>
              <a:rPr lang="zh-CN" altLang="en-US"/>
              <a:t>电路图</a:t>
            </a:r>
          </a:p>
        </p:txBody>
      </p:sp>
      <p:sp>
        <p:nvSpPr>
          <p:cNvPr id="38919" name="Text Box 11"/>
          <p:cNvSpPr txBox="1"/>
          <p:nvPr/>
        </p:nvSpPr>
        <p:spPr>
          <a:xfrm>
            <a:off x="1471930" y="1336040"/>
            <a:ext cx="9116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怎么把连接的电路记录下来吗？看谁想的办法最简单，最明白，最能说明问题。</a:t>
            </a:r>
          </a:p>
        </p:txBody>
      </p:sp>
      <p:sp>
        <p:nvSpPr>
          <p:cNvPr id="41" name="AutoShape 12"/>
          <p:cNvSpPr/>
          <p:nvPr/>
        </p:nvSpPr>
        <p:spPr>
          <a:xfrm>
            <a:off x="6215063" y="4314825"/>
            <a:ext cx="2808287" cy="1295400"/>
          </a:xfrm>
          <a:prstGeom prst="irregularSeal1">
            <a:avLst/>
          </a:prstGeom>
          <a:solidFill>
            <a:schemeClr val="bg1"/>
          </a:solidFill>
          <a:ln w="158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用电路图</a:t>
            </a:r>
          </a:p>
        </p:txBody>
      </p:sp>
      <p:sp>
        <p:nvSpPr>
          <p:cNvPr id="17418" name="矩形 40972"/>
          <p:cNvSpPr/>
          <p:nvPr/>
        </p:nvSpPr>
        <p:spPr>
          <a:xfrm>
            <a:off x="1471930" y="2948305"/>
            <a:ext cx="91166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charset="-122"/>
              </a:rPr>
              <a:t>在设计、安装、修理各种实际电路的时候，常常需要画出表示电路连接情况的图，为了简单，通常不画实物图，而用统一规定的符号来代表电路中的各种元件。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24915" y="576355"/>
            <a:ext cx="1817793" cy="408356"/>
          </a:xfrm>
        </p:spPr>
        <p:txBody>
          <a:bodyPr/>
          <a:lstStyle/>
          <a:p>
            <a:pPr algn="l"/>
            <a:r>
              <a:rPr lang="zh-CN" altLang="en-US"/>
              <a:t>电路图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38580" y="2236470"/>
            <a:ext cx="272034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atin typeface="+mn-ea"/>
                <a:ea typeface="微软雅黑" panose="020B0503020204020204" charset="-122"/>
                <a:cs typeface="+mn-cs"/>
              </a:rPr>
              <a:t>用符号表示电路连接的图，叫做</a:t>
            </a: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微软雅黑" panose="020B0503020204020204" charset="-122"/>
                <a:cs typeface="+mn-cs"/>
              </a:rPr>
              <a:t>电路图</a:t>
            </a:r>
            <a:r>
              <a:rPr kumimoji="0" lang="zh-CN" altLang="zh-CN" sz="2800" b="1" kern="1200" cap="none" spc="0" normalizeH="0" baseline="0" noProof="0" dirty="0">
                <a:latin typeface="+mn-ea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800" kern="1200" cap="none" spc="0" normalizeH="0" baseline="0" noProof="0" dirty="0">
              <a:latin typeface="+mn-ea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38580" y="1449705"/>
            <a:ext cx="7924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  <p:pic>
        <p:nvPicPr>
          <p:cNvPr id="32" name="图片 31" descr="03804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385" y="1212215"/>
            <a:ext cx="6194425" cy="4885690"/>
          </a:xfrm>
          <a:prstGeom prst="rect">
            <a:avLst/>
          </a:prstGeom>
          <a:noFill/>
          <a:ln w="9525">
            <a:noFill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528445"/>
            <a:ext cx="4587240" cy="33108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pic>
        <p:nvPicPr>
          <p:cNvPr id="4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925" y="1621790"/>
            <a:ext cx="4213225" cy="31248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5000" dir="5400000" sy="-100000" algn="bl" rotWithShape="0"/>
          </a:effectLst>
        </p:spPr>
      </p:pic>
      <p:sp>
        <p:nvSpPr>
          <p:cNvPr id="48" name="Text Box 11"/>
          <p:cNvSpPr txBox="1"/>
          <p:nvPr/>
        </p:nvSpPr>
        <p:spPr>
          <a:xfrm>
            <a:off x="1795780" y="5086985"/>
            <a:ext cx="8359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微软雅黑" panose="020B0503020204020204" charset="-122"/>
              </a:rPr>
              <a:t>灯光璀璨的夜景，是因为电路中有电流。那么电路的组成成分有哪些?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电路图</a:t>
            </a:r>
          </a:p>
        </p:txBody>
      </p:sp>
      <p:sp>
        <p:nvSpPr>
          <p:cNvPr id="43012" name="直接连接符 43011"/>
          <p:cNvSpPr/>
          <p:nvPr/>
        </p:nvSpPr>
        <p:spPr>
          <a:xfrm>
            <a:off x="8456295" y="1788160"/>
            <a:ext cx="0" cy="28733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3" name="直接连接符 43012"/>
          <p:cNvSpPr/>
          <p:nvPr/>
        </p:nvSpPr>
        <p:spPr>
          <a:xfrm>
            <a:off x="8527733" y="1715135"/>
            <a:ext cx="0" cy="431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4" name="直接连接符 43013"/>
          <p:cNvSpPr/>
          <p:nvPr/>
        </p:nvSpPr>
        <p:spPr>
          <a:xfrm flipH="1" flipV="1">
            <a:off x="7591108" y="1932623"/>
            <a:ext cx="865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5" name="直接连接符 43014"/>
          <p:cNvSpPr/>
          <p:nvPr/>
        </p:nvSpPr>
        <p:spPr>
          <a:xfrm>
            <a:off x="7591108" y="1932623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3016" name="组合 43015"/>
          <p:cNvGrpSpPr/>
          <p:nvPr/>
        </p:nvGrpSpPr>
        <p:grpSpPr>
          <a:xfrm>
            <a:off x="7448233" y="2651760"/>
            <a:ext cx="358775" cy="358775"/>
            <a:chOff x="2699" y="3113"/>
            <a:chExt cx="226" cy="226"/>
          </a:xfrm>
        </p:grpSpPr>
        <p:sp>
          <p:nvSpPr>
            <p:cNvPr id="19462" name="椭圆 43016"/>
            <p:cNvSpPr/>
            <p:nvPr/>
          </p:nvSpPr>
          <p:spPr>
            <a:xfrm>
              <a:off x="2699" y="3113"/>
              <a:ext cx="226" cy="226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直接连接符 43017"/>
            <p:cNvSpPr/>
            <p:nvPr/>
          </p:nvSpPr>
          <p:spPr>
            <a:xfrm>
              <a:off x="2744" y="3158"/>
              <a:ext cx="136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直接连接符 43018"/>
            <p:cNvSpPr/>
            <p:nvPr/>
          </p:nvSpPr>
          <p:spPr>
            <a:xfrm flipH="1">
              <a:off x="2744" y="3158"/>
              <a:ext cx="136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20" name="组合 43019"/>
          <p:cNvGrpSpPr/>
          <p:nvPr/>
        </p:nvGrpSpPr>
        <p:grpSpPr>
          <a:xfrm>
            <a:off x="7448233" y="2148523"/>
            <a:ext cx="360362" cy="358775"/>
            <a:chOff x="2699" y="3113"/>
            <a:chExt cx="226" cy="226"/>
          </a:xfrm>
        </p:grpSpPr>
        <p:sp>
          <p:nvSpPr>
            <p:cNvPr id="19466" name="椭圆 43020"/>
            <p:cNvSpPr/>
            <p:nvPr/>
          </p:nvSpPr>
          <p:spPr>
            <a:xfrm>
              <a:off x="2699" y="3113"/>
              <a:ext cx="226" cy="226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直接连接符 43021"/>
            <p:cNvSpPr/>
            <p:nvPr/>
          </p:nvSpPr>
          <p:spPr>
            <a:xfrm>
              <a:off x="2744" y="3158"/>
              <a:ext cx="136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直接连接符 43022"/>
            <p:cNvSpPr/>
            <p:nvPr/>
          </p:nvSpPr>
          <p:spPr>
            <a:xfrm flipH="1">
              <a:off x="2744" y="3158"/>
              <a:ext cx="136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024" name="直接连接符 43023"/>
          <p:cNvSpPr/>
          <p:nvPr/>
        </p:nvSpPr>
        <p:spPr>
          <a:xfrm>
            <a:off x="7591108" y="2507298"/>
            <a:ext cx="0" cy="1444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5" name="直接连接符 43024"/>
          <p:cNvSpPr/>
          <p:nvPr/>
        </p:nvSpPr>
        <p:spPr>
          <a:xfrm>
            <a:off x="7591108" y="3012123"/>
            <a:ext cx="0" cy="5032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6" name="直接连接符 43025"/>
          <p:cNvSpPr/>
          <p:nvPr/>
        </p:nvSpPr>
        <p:spPr>
          <a:xfrm>
            <a:off x="7591108" y="3515360"/>
            <a:ext cx="1008062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7" name="椭圆 43026"/>
          <p:cNvSpPr/>
          <p:nvPr/>
        </p:nvSpPr>
        <p:spPr>
          <a:xfrm flipH="1">
            <a:off x="8599170" y="3443923"/>
            <a:ext cx="144463" cy="144462"/>
          </a:xfrm>
          <a:prstGeom prst="ellipse">
            <a:avLst/>
          </a:prstGeom>
          <a:solidFill>
            <a:srgbClr val="00FF00">
              <a:alpha val="11000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8" name="直接连接符 43027"/>
          <p:cNvSpPr/>
          <p:nvPr/>
        </p:nvSpPr>
        <p:spPr>
          <a:xfrm flipV="1">
            <a:off x="8672195" y="3372485"/>
            <a:ext cx="360363" cy="714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9" name="直接连接符 43028"/>
          <p:cNvSpPr/>
          <p:nvPr/>
        </p:nvSpPr>
        <p:spPr>
          <a:xfrm>
            <a:off x="8527733" y="1932623"/>
            <a:ext cx="1079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30" name="直接连接符 43029"/>
          <p:cNvSpPr/>
          <p:nvPr/>
        </p:nvSpPr>
        <p:spPr>
          <a:xfrm>
            <a:off x="9607233" y="1932623"/>
            <a:ext cx="0" cy="15827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31" name="直接连接符 43030"/>
          <p:cNvSpPr/>
          <p:nvPr/>
        </p:nvSpPr>
        <p:spPr>
          <a:xfrm flipH="1">
            <a:off x="8888095" y="3515360"/>
            <a:ext cx="71913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77" name="图片 4303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340" y="2421255"/>
            <a:ext cx="4018280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81" name="文本框 43035"/>
          <p:cNvSpPr txBox="1"/>
          <p:nvPr/>
        </p:nvSpPr>
        <p:spPr>
          <a:xfrm>
            <a:off x="3876675" y="1080135"/>
            <a:ext cx="37388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charset="-122"/>
              </a:rPr>
              <a:t>如何正确画出电路图？</a:t>
            </a:r>
          </a:p>
        </p:txBody>
      </p:sp>
      <p:grpSp>
        <p:nvGrpSpPr>
          <p:cNvPr id="19482" name="组合 43036"/>
          <p:cNvGrpSpPr/>
          <p:nvPr/>
        </p:nvGrpSpPr>
        <p:grpSpPr>
          <a:xfrm>
            <a:off x="7232333" y="3948748"/>
            <a:ext cx="2952750" cy="1728787"/>
            <a:chOff x="1746" y="1162"/>
            <a:chExt cx="1860" cy="1089"/>
          </a:xfrm>
        </p:grpSpPr>
        <p:sp>
          <p:nvSpPr>
            <p:cNvPr id="19483" name="直接连接符 43037"/>
            <p:cNvSpPr/>
            <p:nvPr/>
          </p:nvSpPr>
          <p:spPr>
            <a:xfrm>
              <a:off x="2608" y="1162"/>
              <a:ext cx="0" cy="31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4" name="直接连接符 43038"/>
            <p:cNvSpPr/>
            <p:nvPr/>
          </p:nvSpPr>
          <p:spPr>
            <a:xfrm>
              <a:off x="2562" y="1253"/>
              <a:ext cx="0" cy="136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5" name="直接连接符 43039"/>
            <p:cNvSpPr/>
            <p:nvPr/>
          </p:nvSpPr>
          <p:spPr>
            <a:xfrm>
              <a:off x="2608" y="1298"/>
              <a:ext cx="907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6" name="直接连接符 43040"/>
            <p:cNvSpPr/>
            <p:nvPr/>
          </p:nvSpPr>
          <p:spPr>
            <a:xfrm>
              <a:off x="3515" y="1298"/>
              <a:ext cx="0" cy="363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7" name="椭圆 43041"/>
            <p:cNvSpPr/>
            <p:nvPr/>
          </p:nvSpPr>
          <p:spPr>
            <a:xfrm>
              <a:off x="3470" y="1661"/>
              <a:ext cx="90" cy="90"/>
            </a:xfrm>
            <a:prstGeom prst="ellipse">
              <a:avLst/>
            </a:prstGeom>
            <a:noFill/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8" name="直接连接符 43042"/>
            <p:cNvSpPr/>
            <p:nvPr/>
          </p:nvSpPr>
          <p:spPr>
            <a:xfrm>
              <a:off x="3515" y="1797"/>
              <a:ext cx="0" cy="31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9" name="直接连接符 43043"/>
            <p:cNvSpPr/>
            <p:nvPr/>
          </p:nvSpPr>
          <p:spPr>
            <a:xfrm flipH="1">
              <a:off x="3061" y="2115"/>
              <a:ext cx="45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0" name="流程图: 汇总连接 43044"/>
            <p:cNvSpPr/>
            <p:nvPr/>
          </p:nvSpPr>
          <p:spPr>
            <a:xfrm>
              <a:off x="2835" y="2024"/>
              <a:ext cx="227" cy="227"/>
            </a:xfrm>
            <a:prstGeom prst="flowChartSummingJunction">
              <a:avLst/>
            </a:prstGeom>
            <a:solidFill>
              <a:schemeClr val="accent1"/>
            </a:solidFill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1" name="流程图: 汇总连接 43045"/>
            <p:cNvSpPr/>
            <p:nvPr/>
          </p:nvSpPr>
          <p:spPr>
            <a:xfrm>
              <a:off x="1746" y="1979"/>
              <a:ext cx="227" cy="227"/>
            </a:xfrm>
            <a:prstGeom prst="flowChartSummingJunction">
              <a:avLst/>
            </a:prstGeom>
            <a:solidFill>
              <a:schemeClr val="accent1"/>
            </a:solidFill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2" name="直接连接符 43046"/>
            <p:cNvSpPr/>
            <p:nvPr/>
          </p:nvSpPr>
          <p:spPr>
            <a:xfrm flipH="1">
              <a:off x="1973" y="2115"/>
              <a:ext cx="862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3" name="直接连接符 43047"/>
            <p:cNvSpPr/>
            <p:nvPr/>
          </p:nvSpPr>
          <p:spPr>
            <a:xfrm flipV="1">
              <a:off x="1837" y="1298"/>
              <a:ext cx="0" cy="68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4" name="直接连接符 43048"/>
            <p:cNvSpPr/>
            <p:nvPr/>
          </p:nvSpPr>
          <p:spPr>
            <a:xfrm flipH="1">
              <a:off x="1837" y="1298"/>
              <a:ext cx="725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5" name="直接连接符 43049"/>
            <p:cNvSpPr/>
            <p:nvPr/>
          </p:nvSpPr>
          <p:spPr>
            <a:xfrm>
              <a:off x="3560" y="1706"/>
              <a:ext cx="46" cy="18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3051" name="组合 43050"/>
          <p:cNvGrpSpPr/>
          <p:nvPr/>
        </p:nvGrpSpPr>
        <p:grpSpPr>
          <a:xfrm>
            <a:off x="7951470" y="3732848"/>
            <a:ext cx="1657350" cy="2089150"/>
            <a:chOff x="2154" y="1162"/>
            <a:chExt cx="1406" cy="1860"/>
          </a:xfrm>
        </p:grpSpPr>
        <p:sp>
          <p:nvSpPr>
            <p:cNvPr id="19497" name="直接连接符 43051"/>
            <p:cNvSpPr/>
            <p:nvPr/>
          </p:nvSpPr>
          <p:spPr>
            <a:xfrm flipH="1">
              <a:off x="2154" y="1162"/>
              <a:ext cx="1225" cy="181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8" name="直接连接符 43052"/>
            <p:cNvSpPr/>
            <p:nvPr/>
          </p:nvSpPr>
          <p:spPr>
            <a:xfrm>
              <a:off x="2154" y="1162"/>
              <a:ext cx="1406" cy="186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电路图</a:t>
            </a:r>
          </a:p>
        </p:txBody>
      </p:sp>
      <p:sp>
        <p:nvSpPr>
          <p:cNvPr id="44036" name="矩形 44035"/>
          <p:cNvSpPr/>
          <p:nvPr/>
        </p:nvSpPr>
        <p:spPr>
          <a:xfrm>
            <a:off x="1616075" y="1545590"/>
            <a:ext cx="89598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）画电路图时要明确电路中有哪些元件连接，电流怎样流过电路，按怎样的顺序画电路图。                                                     （</a:t>
            </a:r>
            <a:r>
              <a:rPr lang="en-US" altLang="zh-CN" sz="2800">
                <a:latin typeface="宋体" panose="02010600030101010101" pitchFamily="2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）整个电路设计最好呈长方形、导线不要弯曲，要横平竖直，电路元件画的位置要适当，分布均匀，元件不要画在拐角处。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电路图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7600" y="1206500"/>
            <a:ext cx="101555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画电路图应注意的问题：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电路元件符号用统一规定的符号；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连线时应横平竖直，呈方形；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各元件符号不要画在拐角处；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线路要连接到位，中间不能有断点；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(5)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电路图中各元件符号的位置必须和实物电路的位置一致。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(6)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元件做好标注，如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等。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(7)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同一电路中涉及多个相同元件，可加下标进行区别，如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88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charRg st="88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4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charRg st="14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2290" name="矩形 5"/>
          <p:cNvSpPr/>
          <p:nvPr/>
        </p:nvSpPr>
        <p:spPr>
          <a:xfrm>
            <a:off x="716280" y="1649730"/>
            <a:ext cx="19304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1" name="TextBox 21"/>
          <p:cNvSpPr txBox="1"/>
          <p:nvPr/>
        </p:nvSpPr>
        <p:spPr>
          <a:xfrm>
            <a:off x="2006600" y="1649730"/>
            <a:ext cx="88271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电源是在电路中提供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的装置，能够维持通过电路的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，常用的电源有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。用电器是在电路中消耗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的装置，如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。输送电能的是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，控制电路通断的是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44795" y="1649730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电能</a:t>
            </a:r>
          </a:p>
        </p:txBody>
      </p:sp>
      <p:sp>
        <p:nvSpPr>
          <p:cNvPr id="24" name="矩形 23"/>
          <p:cNvSpPr/>
          <p:nvPr/>
        </p:nvSpPr>
        <p:spPr>
          <a:xfrm>
            <a:off x="2789555" y="2289810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电流</a:t>
            </a:r>
          </a:p>
        </p:txBody>
      </p:sp>
      <p:sp>
        <p:nvSpPr>
          <p:cNvPr id="28" name="矩形 27"/>
          <p:cNvSpPr/>
          <p:nvPr/>
        </p:nvSpPr>
        <p:spPr>
          <a:xfrm>
            <a:off x="6136005" y="2289810"/>
            <a:ext cx="31527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干电池、蓄电池</a:t>
            </a:r>
          </a:p>
        </p:txBody>
      </p:sp>
      <p:sp>
        <p:nvSpPr>
          <p:cNvPr id="31" name="矩形 30"/>
          <p:cNvSpPr/>
          <p:nvPr/>
        </p:nvSpPr>
        <p:spPr>
          <a:xfrm>
            <a:off x="7604760" y="2897505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灯泡</a:t>
            </a:r>
          </a:p>
        </p:txBody>
      </p:sp>
      <p:sp>
        <p:nvSpPr>
          <p:cNvPr id="32" name="矩形 31"/>
          <p:cNvSpPr/>
          <p:nvPr/>
        </p:nvSpPr>
        <p:spPr>
          <a:xfrm>
            <a:off x="2935605" y="3493135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导线</a:t>
            </a:r>
          </a:p>
        </p:txBody>
      </p:sp>
      <p:sp>
        <p:nvSpPr>
          <p:cNvPr id="33" name="矩形 32"/>
          <p:cNvSpPr/>
          <p:nvPr/>
        </p:nvSpPr>
        <p:spPr>
          <a:xfrm>
            <a:off x="7675880" y="3589020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开关</a:t>
            </a:r>
          </a:p>
        </p:txBody>
      </p:sp>
      <p:sp>
        <p:nvSpPr>
          <p:cNvPr id="3" name="矩形 2"/>
          <p:cNvSpPr/>
          <p:nvPr/>
        </p:nvSpPr>
        <p:spPr>
          <a:xfrm>
            <a:off x="4462780" y="2851785"/>
            <a:ext cx="1137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电能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31" grpId="0"/>
      <p:bldP spid="32" grpId="0"/>
      <p:bldP spid="3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9458" name="矩形 5"/>
          <p:cNvSpPr/>
          <p:nvPr/>
        </p:nvSpPr>
        <p:spPr>
          <a:xfrm>
            <a:off x="1054735" y="1082675"/>
            <a:ext cx="1880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5390" y="1082675"/>
            <a:ext cx="8357870" cy="4399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下列说法中正确的是</a:t>
            </a: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．电路中有电源就有电流</a:t>
            </a:r>
          </a:p>
          <a:p>
            <a:pPr marL="533400" marR="0" indent="-53340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．在闭合电路中，要产生持续的电流，必须有电源</a:t>
            </a:r>
          </a:p>
          <a:p>
            <a:pPr marL="533400" marR="0" indent="-53340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．电路中的电流方向是由电源负极流出，回到正极</a:t>
            </a:r>
          </a:p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．电子定向移动的方向就是电流的方向</a:t>
            </a:r>
          </a:p>
        </p:txBody>
      </p:sp>
      <p:sp>
        <p:nvSpPr>
          <p:cNvPr id="23" name="矩形 5"/>
          <p:cNvSpPr/>
          <p:nvPr/>
        </p:nvSpPr>
        <p:spPr>
          <a:xfrm>
            <a:off x="5989955" y="1298575"/>
            <a:ext cx="6527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31746" name="矩形 5"/>
          <p:cNvSpPr/>
          <p:nvPr/>
        </p:nvSpPr>
        <p:spPr>
          <a:xfrm>
            <a:off x="1169670" y="1381760"/>
            <a:ext cx="19424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747" name="TextBox 22"/>
          <p:cNvSpPr txBox="1"/>
          <p:nvPr/>
        </p:nvSpPr>
        <p:spPr>
          <a:xfrm>
            <a:off x="2512695" y="1381760"/>
            <a:ext cx="82480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如图所示，当开关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断开时，电路是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；当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闭合、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断开时，电路是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；当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都闭合时，电路是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均填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短路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”)</a:t>
            </a:r>
            <a:endParaRPr lang="zh-CN" altLang="zh-CN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31748" name="Picture 20" descr="WL12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645" y="3903980"/>
            <a:ext cx="3251200" cy="2437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矩形 30"/>
          <p:cNvSpPr/>
          <p:nvPr/>
        </p:nvSpPr>
        <p:spPr>
          <a:xfrm>
            <a:off x="9067800" y="1381760"/>
            <a:ext cx="11455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开路</a:t>
            </a:r>
          </a:p>
        </p:txBody>
      </p:sp>
      <p:sp>
        <p:nvSpPr>
          <p:cNvPr id="32" name="矩形 31"/>
          <p:cNvSpPr/>
          <p:nvPr/>
        </p:nvSpPr>
        <p:spPr>
          <a:xfrm>
            <a:off x="7386955" y="1976120"/>
            <a:ext cx="11455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通路</a:t>
            </a:r>
          </a:p>
        </p:txBody>
      </p:sp>
      <p:sp>
        <p:nvSpPr>
          <p:cNvPr id="33" name="矩形 32"/>
          <p:cNvSpPr/>
          <p:nvPr/>
        </p:nvSpPr>
        <p:spPr>
          <a:xfrm>
            <a:off x="5737860" y="2621915"/>
            <a:ext cx="11455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短路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34818" name="矩形 5"/>
          <p:cNvSpPr/>
          <p:nvPr/>
        </p:nvSpPr>
        <p:spPr>
          <a:xfrm>
            <a:off x="1109345" y="1550035"/>
            <a:ext cx="1802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7145" y="1550035"/>
            <a:ext cx="8025130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关于短路，下列说法中错误的是</a:t>
            </a: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．短路是电路的一种正常状态</a:t>
            </a:r>
          </a:p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．被短路的用电器不能工作</a:t>
            </a:r>
          </a:p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．电源短路时，电路中的电流很大</a:t>
            </a:r>
          </a:p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．电源短路时会损坏电源，甚至引起火灾</a:t>
            </a:r>
          </a:p>
        </p:txBody>
      </p:sp>
      <p:sp>
        <p:nvSpPr>
          <p:cNvPr id="28" name="矩形 27"/>
          <p:cNvSpPr/>
          <p:nvPr/>
        </p:nvSpPr>
        <p:spPr>
          <a:xfrm>
            <a:off x="7861935" y="1550035"/>
            <a:ext cx="5219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41986" name="矩形 5"/>
          <p:cNvSpPr/>
          <p:nvPr/>
        </p:nvSpPr>
        <p:spPr>
          <a:xfrm>
            <a:off x="1117600" y="1297940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89225" y="1297940"/>
            <a:ext cx="6437313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请画出如图所示电路的电路图。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66460" y="3162300"/>
            <a:ext cx="2006600" cy="737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如图所示。</a:t>
            </a:r>
          </a:p>
        </p:txBody>
      </p:sp>
      <p:pic>
        <p:nvPicPr>
          <p:cNvPr id="41989" name="Picture 18" descr="WL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2280920"/>
            <a:ext cx="2886075" cy="2766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5" name="Picture 19" descr="WL126A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50580" y="2280920"/>
            <a:ext cx="2499995" cy="249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45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329690"/>
            <a:ext cx="7704455" cy="49015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430020" y="1574165"/>
            <a:ext cx="9189720" cy="4292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在回答电路中电流的方向时，带上用电器来分析一般就不会错。例如：在电路中，电流的方向是由电源正极经用电器流向电源负极。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当电路出现某用电器不能工作时，通常出现的是开路故障，可以以此为突破口逐步分析可能出现故障的每一部分电路。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由电路图连接实物电路，或画出相应实物电路的电路图，要求实物电路与电路图各元件顺序必须一致。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7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charRg st="72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37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charRg st="137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4231640" y="1346200"/>
            <a:ext cx="2520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6146" name="文本框 99"/>
          <p:cNvSpPr txBox="1"/>
          <p:nvPr/>
        </p:nvSpPr>
        <p:spPr>
          <a:xfrm>
            <a:off x="1521460" y="2841625"/>
            <a:ext cx="93713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了解电路的组成，形成电路的概念。</a:t>
            </a: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认识通路、开路、短路；了解短路的危害。</a:t>
            </a: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认识电路元件及其符号，会读、会画简单的电路图。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文本框 7189"/>
          <p:cNvSpPr txBox="1"/>
          <p:nvPr/>
        </p:nvSpPr>
        <p:spPr>
          <a:xfrm>
            <a:off x="2213293" y="1838008"/>
            <a:ext cx="23164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charset="-122"/>
              </a:rPr>
              <a:t>什么是电路？</a:t>
            </a:r>
          </a:p>
        </p:txBody>
      </p:sp>
      <p:sp>
        <p:nvSpPr>
          <p:cNvPr id="7191" name="文本框 7190"/>
          <p:cNvSpPr txBox="1"/>
          <p:nvPr/>
        </p:nvSpPr>
        <p:spPr>
          <a:xfrm>
            <a:off x="2309813" y="4344035"/>
            <a:ext cx="770413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用导线把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电源，用电器、开关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连接起来组成的电流通路就称为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charset="-122"/>
              </a:rPr>
              <a:t>电路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。 </a:t>
            </a:r>
          </a:p>
        </p:txBody>
      </p:sp>
      <p:pic>
        <p:nvPicPr>
          <p:cNvPr id="7181" name="图片 71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60" y="1555750"/>
            <a:ext cx="3224530" cy="2788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电路的组成</a:t>
            </a: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1299845" y="1289050"/>
            <a:ext cx="959294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用导线把电源、用电器、开关连接起来组成的电流通路叫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  <a:p>
            <a:pPr marR="0" defTabSz="4572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电路的基本组成：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用电器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开关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导线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6" name="Picture 5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5126038"/>
            <a:ext cx="1181100" cy="95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0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400" y="4311650"/>
            <a:ext cx="1530350" cy="700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3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188" y="4305300"/>
            <a:ext cx="1108075" cy="820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4740" y="4172585"/>
            <a:ext cx="1760220" cy="15887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37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电路的组成</a:t>
            </a:r>
          </a:p>
        </p:txBody>
      </p:sp>
      <p:sp>
        <p:nvSpPr>
          <p:cNvPr id="41" name="TextBox 4"/>
          <p:cNvSpPr txBox="1">
            <a:spLocks noChangeArrowheads="1"/>
          </p:cNvSpPr>
          <p:nvPr/>
        </p:nvSpPr>
        <p:spPr bwMode="auto">
          <a:xfrm>
            <a:off x="1117600" y="2214245"/>
            <a:ext cx="2320290" cy="138366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供给电路电能的。</a:t>
            </a:r>
          </a:p>
        </p:txBody>
      </p:sp>
      <p:pic>
        <p:nvPicPr>
          <p:cNvPr id="42" name="图片 1"/>
          <p:cNvPicPr>
            <a:picLocks noChangeAspect="1"/>
          </p:cNvPicPr>
          <p:nvPr/>
        </p:nvPicPr>
        <p:blipFill>
          <a:blip r:embed="rId2"/>
          <a:srcRect t="9830"/>
          <a:stretch>
            <a:fillRect/>
          </a:stretch>
        </p:blipFill>
        <p:spPr>
          <a:xfrm>
            <a:off x="4177665" y="1392555"/>
            <a:ext cx="6797040" cy="42278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矩形 25"/>
          <p:cNvSpPr/>
          <p:nvPr/>
        </p:nvSpPr>
        <p:spPr>
          <a:xfrm>
            <a:off x="1231900" y="1236663"/>
            <a:ext cx="741680" cy="59880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作用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电路的组成</a:t>
            </a:r>
          </a:p>
        </p:txBody>
      </p:sp>
      <p:pic>
        <p:nvPicPr>
          <p:cNvPr id="2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910" y="1702435"/>
            <a:ext cx="6162675" cy="345281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117600" y="1702435"/>
            <a:ext cx="3071495" cy="267652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用电器：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消耗电能，把电能转化为人们需要的能量，比如光能、内能。</a:t>
            </a:r>
            <a:endParaRPr kumimoji="0" lang="zh-CN" altLang="en-US" sz="22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电路的组成</a:t>
            </a: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327150" y="1784985"/>
            <a:ext cx="2440940" cy="203009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开关：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开关用来控制电路的通断。</a:t>
            </a:r>
          </a:p>
        </p:txBody>
      </p:sp>
      <p:grpSp>
        <p:nvGrpSpPr>
          <p:cNvPr id="3" name="组合 24"/>
          <p:cNvGrpSpPr/>
          <p:nvPr/>
        </p:nvGrpSpPr>
        <p:grpSpPr>
          <a:xfrm>
            <a:off x="5161915" y="1510665"/>
            <a:ext cx="5822315" cy="4012565"/>
            <a:chOff x="1019176" y="2251482"/>
            <a:chExt cx="4510336" cy="3357720"/>
          </a:xfrm>
          <a:effectLst>
            <a:outerShdw blurRad="50800" dist="38100" dir="5400000" algn="t" rotWithShape="0">
              <a:srgbClr val="45A058">
                <a:alpha val="40000"/>
              </a:srgbClr>
            </a:outerShdw>
          </a:effectLst>
        </p:grpSpPr>
        <p:pic>
          <p:nvPicPr>
            <p:cNvPr id="10244" name="图片 1"/>
            <p:cNvPicPr>
              <a:picLocks noChangeAspect="1"/>
            </p:cNvPicPr>
            <p:nvPr/>
          </p:nvPicPr>
          <p:blipFill>
            <a:blip r:embed="rId2"/>
            <a:srcRect r="12289" b="54482"/>
            <a:stretch>
              <a:fillRect/>
            </a:stretch>
          </p:blipFill>
          <p:spPr>
            <a:xfrm>
              <a:off x="1019176" y="2251482"/>
              <a:ext cx="4510336" cy="16191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"/>
            <p:cNvPicPr>
              <a:picLocks noChangeAspect="1"/>
            </p:cNvPicPr>
            <p:nvPr/>
          </p:nvPicPr>
          <p:blipFill>
            <a:blip r:embed="rId2"/>
            <a:srcRect t="45349" r="12289"/>
            <a:stretch>
              <a:fillRect/>
            </a:stretch>
          </p:blipFill>
          <p:spPr>
            <a:xfrm>
              <a:off x="1303888" y="3858751"/>
              <a:ext cx="4059374" cy="17504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电路的组成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2171383" y="1454785"/>
            <a:ext cx="7493000" cy="138366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>
            <a:spAutoFit/>
          </a:bodyPr>
          <a:lstStyle/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导线：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用来连接电路各个元件的。 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常见导线：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铜芯导线、铝芯导线。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117600" y="1454785"/>
            <a:ext cx="838200" cy="64516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670" y="3226435"/>
            <a:ext cx="4109085" cy="26625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6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15" y="3226435"/>
            <a:ext cx="3486150" cy="26631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26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theme/theme1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1126</Words>
  <Application>WPS 演示</Application>
  <PresentationFormat>自定义</PresentationFormat>
  <Paragraphs>129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1_Default</vt:lpstr>
      <vt:lpstr>幻灯片 1</vt:lpstr>
      <vt:lpstr>幻灯片 2</vt:lpstr>
      <vt:lpstr>幻灯片 3</vt:lpstr>
      <vt:lpstr>幻灯片 4</vt:lpstr>
      <vt:lpstr>电路的组成</vt:lpstr>
      <vt:lpstr>电路的组成</vt:lpstr>
      <vt:lpstr>电路的组成</vt:lpstr>
      <vt:lpstr>电路的组成</vt:lpstr>
      <vt:lpstr>电路的组成</vt:lpstr>
      <vt:lpstr>电流的形成及方向</vt:lpstr>
      <vt:lpstr>电流的形成</vt:lpstr>
      <vt:lpstr>电流的形成</vt:lpstr>
      <vt:lpstr>通路、开路和短路</vt:lpstr>
      <vt:lpstr>通路、开路和短路</vt:lpstr>
      <vt:lpstr>通路、开路和短路</vt:lpstr>
      <vt:lpstr>通路、开路和短路</vt:lpstr>
      <vt:lpstr>通路、开路和短路</vt:lpstr>
      <vt:lpstr>电路图</vt:lpstr>
      <vt:lpstr>电路图</vt:lpstr>
      <vt:lpstr>电路图</vt:lpstr>
      <vt:lpstr>电路图</vt:lpstr>
      <vt:lpstr>电路图</vt:lpstr>
      <vt:lpstr>典例分析</vt:lpstr>
      <vt:lpstr>典例分析</vt:lpstr>
      <vt:lpstr>典例分析</vt:lpstr>
      <vt:lpstr>典例分析</vt:lpstr>
      <vt:lpstr>典例分析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User</cp:lastModifiedBy>
  <cp:revision>1078</cp:revision>
  <dcterms:created xsi:type="dcterms:W3CDTF">2015-12-14T01:43:00Z</dcterms:created>
  <dcterms:modified xsi:type="dcterms:W3CDTF">2019-11-08T14:41:31Z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