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460" r:id="rId2"/>
    <p:sldId id="390" r:id="rId3"/>
    <p:sldId id="453" r:id="rId4"/>
    <p:sldId id="454" r:id="rId5"/>
    <p:sldId id="467" r:id="rId6"/>
    <p:sldId id="468" r:id="rId7"/>
    <p:sldId id="469" r:id="rId8"/>
    <p:sldId id="470" r:id="rId9"/>
    <p:sldId id="456" r:id="rId10"/>
    <p:sldId id="457" r:id="rId11"/>
    <p:sldId id="493" r:id="rId12"/>
    <p:sldId id="494" r:id="rId13"/>
    <p:sldId id="495" r:id="rId14"/>
    <p:sldId id="496" r:id="rId15"/>
    <p:sldId id="498" r:id="rId16"/>
    <p:sldId id="499" r:id="rId17"/>
    <p:sldId id="500" r:id="rId18"/>
    <p:sldId id="501" r:id="rId19"/>
    <p:sldId id="502" r:id="rId20"/>
    <p:sldId id="482" r:id="rId21"/>
    <p:sldId id="483" r:id="rId22"/>
    <p:sldId id="509" r:id="rId23"/>
    <p:sldId id="484" r:id="rId24"/>
    <p:sldId id="463" r:id="rId25"/>
    <p:sldId id="464" r:id="rId26"/>
    <p:sldId id="465" r:id="rId27"/>
    <p:sldId id="461" r:id="rId28"/>
    <p:sldId id="459" r:id="rId29"/>
    <p:sldId id="462" r:id="rId30"/>
    <p:sldId id="485" r:id="rId31"/>
    <p:sldId id="486" r:id="rId32"/>
    <p:sldId id="487" r:id="rId33"/>
    <p:sldId id="488" r:id="rId34"/>
    <p:sldId id="489" r:id="rId35"/>
    <p:sldId id="490" r:id="rId36"/>
    <p:sldId id="503" r:id="rId37"/>
    <p:sldId id="504" r:id="rId38"/>
    <p:sldId id="492" r:id="rId39"/>
    <p:sldId id="505" r:id="rId40"/>
    <p:sldId id="506" r:id="rId41"/>
    <p:sldId id="507" r:id="rId42"/>
    <p:sldId id="508" r:id="rId43"/>
  </p:sldIdLst>
  <p:sldSz cx="9144000" cy="5143500" type="screen16x9"/>
  <p:notesSz cx="6858000" cy="9144000"/>
  <p:embeddedFontLst>
    <p:embeddedFont>
      <p:font typeface="楷体_GB2312" charset="-122"/>
      <p:regular r:id="rId45"/>
    </p:embeddedFont>
    <p:embeddedFont>
      <p:font typeface="华文中宋" pitchFamily="2" charset="-122"/>
      <p:regular r:id="rId46"/>
    </p:embeddedFont>
    <p:embeddedFont>
      <p:font typeface="黑体" pitchFamily="49" charset="-122"/>
      <p:regular r:id="rId47"/>
    </p:embeddedFont>
    <p:embeddedFont>
      <p:font typeface="幼圆" pitchFamily="49" charset="-122"/>
      <p:regular r:id="rId48"/>
    </p:embeddedFont>
  </p:embeddedFontLst>
  <p:custDataLst>
    <p:tags r:id="rId49"/>
  </p:custDataLst>
  <p:defaultTextStyle>
    <a:defPPr>
      <a:defRPr lang="zh-CN"/>
    </a:defPPr>
    <a:lvl1pPr algn="l" rtl="0" eaLnBrk="0" fontAlgn="base" hangingPunct="0">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1pPr>
    <a:lvl2pPr marL="341630" indent="116205" algn="l" rtl="0" eaLnBrk="0" fontAlgn="base" hangingPunct="0">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2pPr>
    <a:lvl3pPr marL="684530" indent="230505" algn="l" rtl="0" eaLnBrk="0" fontAlgn="base" hangingPunct="0">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3pPr>
    <a:lvl4pPr marL="1027430" indent="344805" algn="l" rtl="0" eaLnBrk="0" fontAlgn="base" hangingPunct="0">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4pPr>
    <a:lvl5pPr marL="1370330" indent="459105" algn="l" rtl="0" eaLnBrk="0" fontAlgn="base" hangingPunct="0">
      <a:spcBef>
        <a:spcPct val="0"/>
      </a:spcBef>
      <a:spcAft>
        <a:spcPct val="0"/>
      </a:spcAft>
      <a:defRPr sz="2000" b="1" kern="1200">
        <a:solidFill>
          <a:srgbClr val="000000"/>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rgbClr val="000000"/>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728" autoAdjust="0"/>
  </p:normalViewPr>
  <p:slideViewPr>
    <p:cSldViewPr>
      <p:cViewPr varScale="1">
        <p:scale>
          <a:sx n="144" d="100"/>
          <a:sy n="144" d="100"/>
        </p:scale>
        <p:origin x="-684" y="-102"/>
      </p:cViewPr>
      <p:guideLst>
        <p:guide orient="horz" pos="1692"/>
        <p:guide pos="2861"/>
      </p:guideLst>
    </p:cSldViewPr>
  </p:slideViewPr>
  <p:outlineViewPr>
    <p:cViewPr>
      <p:scale>
        <a:sx n="33" d="100"/>
        <a:sy n="33" d="100"/>
      </p:scale>
      <p:origin x="0" y="1003"/>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eaLnBrk="1" hangingPunct="1">
              <a:lnSpc>
                <a:spcPct val="100000"/>
              </a:lnSpc>
              <a:buFont typeface="Arial" panose="020B0604020202020204" pitchFamily="34" charset="0"/>
              <a:buNone/>
              <a:defRPr sz="1800" b="0">
                <a:solidFill>
                  <a:schemeClr val="tx1"/>
                </a:solidFill>
                <a:latin typeface="Arial" panose="020B0604020202020204" pitchFamily="34" charset="0"/>
              </a:defRPr>
            </a:lvl1pPr>
          </a:lstStyle>
          <a:p>
            <a:pPr>
              <a:defRPr/>
            </a:pPr>
            <a:fld id="{F876BF4C-1FCB-4CE5-BF2D-22FDC5A96F5B}" type="datetime1">
              <a:rPr lang="zh-CN" altLang="en-US"/>
              <a:t>2021/2/24</a:t>
            </a:fld>
            <a:endParaRPr lang="zh-CN" altLang="en-US" sz="1200"/>
          </a:p>
        </p:txBody>
      </p:sp>
      <p:sp>
        <p:nvSpPr>
          <p:cNvPr id="7172" name="幻灯片图像占位符 3"/>
          <p:cNvSpPr>
            <a:spLocks noGrp="1" noRot="1" noChangeAspect="1" noChangeArrowheads="1"/>
          </p:cNvSpPr>
          <p:nvPr>
            <p:ph type="sldImg" idx="9"/>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b="0" smtClean="0"/>
              <a:t>单击此处编辑母版文本样式</a:t>
            </a:r>
          </a:p>
          <a:p>
            <a:pPr>
              <a:defRPr/>
            </a:pPr>
            <a:r>
              <a:rPr lang="zh-CN" altLang="en-US" b="0" smtClean="0"/>
              <a:t>第二级</a:t>
            </a:r>
          </a:p>
          <a:p>
            <a:pPr>
              <a:defRPr/>
            </a:pPr>
            <a:r>
              <a:rPr lang="zh-CN" altLang="en-US" b="0" smtClean="0"/>
              <a:t>第三级</a:t>
            </a:r>
          </a:p>
          <a:p>
            <a:pPr>
              <a:defRPr/>
            </a:pPr>
            <a:r>
              <a:rPr lang="zh-CN" altLang="en-US" b="0" smtClean="0"/>
              <a:t>第四级</a:t>
            </a:r>
          </a:p>
          <a:p>
            <a:pPr>
              <a:defRPr/>
            </a:pPr>
            <a:r>
              <a:rPr lang="zh-CN" altLang="en-US" b="0"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eaLnBrk="1" hangingPunct="1">
              <a:lnSpc>
                <a:spcPct val="100000"/>
              </a:lnSpc>
              <a:buFont typeface="Arial" panose="020B0604020202020204" pitchFamily="34" charset="0"/>
              <a:buNone/>
              <a:defRPr sz="1200" b="0">
                <a:solidFill>
                  <a:schemeClr val="tx1"/>
                </a:solidFill>
                <a:latin typeface="Arial" panose="020B0604020202020204"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lvl1pPr algn="r" eaLnBrk="1" hangingPunct="1">
              <a:lnSpc>
                <a:spcPct val="100000"/>
              </a:lnSpc>
              <a:defRPr sz="1800" b="0" smtClean="0">
                <a:solidFill>
                  <a:schemeClr val="tx1"/>
                </a:solidFill>
                <a:latin typeface="Arial" panose="020B0604020202020204" pitchFamily="34" charset="0"/>
              </a:defRPr>
            </a:lvl1pPr>
          </a:lstStyle>
          <a:p>
            <a:pPr>
              <a:defRPr/>
            </a:pPr>
            <a:fld id="{6853DB8B-48C4-4028-9542-AD595385CC7D}" type="slidenum">
              <a:rPr lang="zh-CN" altLang="en-US"/>
              <a:t>‹#›</a:t>
            </a:fld>
            <a:endParaRPr lang="en-US" altLang="zh-CN" sz="1200"/>
          </a:p>
        </p:txBody>
      </p:sp>
    </p:spTree>
    <p:extLst>
      <p:ext uri="{BB962C8B-B14F-4D97-AF65-F5344CB8AC3E}">
        <p14:creationId xmlns:p14="http://schemas.microsoft.com/office/powerpoint/2010/main" val="2369636526"/>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p:sp>
      <p:sp>
        <p:nvSpPr>
          <p:cNvPr id="11267" name="备注占位符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268" name="日期占位符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0982697F-A4E2-4ACC-A8B7-219EC5875EAA}" type="datetime1">
              <a:rPr lang="zh-CN" altLang="en-US" sz="1000" b="0">
                <a:solidFill>
                  <a:schemeClr val="tx1"/>
                </a:solidFill>
                <a:latin typeface="Arial" panose="020B0604020202020204" pitchFamily="34" charset="0"/>
              </a:rPr>
              <a:t>2021/2/24</a:t>
            </a:fld>
            <a:endParaRPr lang="en-US" altLang="zh-CN" sz="1000" b="0">
              <a:solidFill>
                <a:schemeClr val="tx1"/>
              </a:solidFill>
              <a:latin typeface="Arial" panose="020B0604020202020204" pitchFamily="34" charset="0"/>
            </a:endParaRPr>
          </a:p>
        </p:txBody>
      </p:sp>
      <p:sp>
        <p:nvSpPr>
          <p:cNvPr id="11269"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r" eaLnBrk="1" hangingPunct="1">
              <a:lnSpc>
                <a:spcPct val="100000"/>
              </a:lnSpc>
            </a:pPr>
            <a:fld id="{873ACB0E-3AA1-4F20-8204-0C42E824E300}" type="slidenum">
              <a:rPr lang="zh-CN" altLang="en-US" sz="1000" b="0">
                <a:solidFill>
                  <a:schemeClr val="tx1"/>
                </a:solidFill>
                <a:latin typeface="Arial" panose="020B0604020202020204" pitchFamily="34" charset="0"/>
              </a:rPr>
              <a:t>1</a:t>
            </a:fld>
            <a:endParaRPr lang="en-US" altLang="zh-CN" sz="1000" b="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514350" rtl="0" eaLnBrk="0" fontAlgn="base" hangingPunct="0">
        <a:lnSpc>
          <a:spcPct val="90000"/>
        </a:lnSpc>
        <a:spcBef>
          <a:spcPct val="0"/>
        </a:spcBef>
        <a:spcAft>
          <a:spcPct val="0"/>
        </a:spcAft>
        <a:defRPr sz="2400" b="1" kern="1200">
          <a:solidFill>
            <a:schemeClr val="bg1"/>
          </a:solidFill>
          <a:latin typeface="+mj-lt"/>
          <a:ea typeface="+mj-ea"/>
          <a:cs typeface="+mj-cs"/>
        </a:defRPr>
      </a:lvl1pPr>
      <a:lvl2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2pPr>
      <a:lvl3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3pPr>
      <a:lvl4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4pPr>
      <a:lvl5pPr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5pPr>
      <a:lvl6pPr marL="4572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6pPr>
      <a:lvl7pPr marL="9144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7pPr>
      <a:lvl8pPr marL="13716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8pPr>
      <a:lvl9pPr marL="1828800" algn="l" defTabSz="514350" rtl="0" eaLnBrk="0" fontAlgn="base" hangingPunct="0">
        <a:lnSpc>
          <a:spcPct val="90000"/>
        </a:lnSpc>
        <a:spcBef>
          <a:spcPct val="0"/>
        </a:spcBef>
        <a:spcAft>
          <a:spcPct val="0"/>
        </a:spcAft>
        <a:defRPr sz="2400" b="1">
          <a:solidFill>
            <a:schemeClr val="bg1"/>
          </a:solidFill>
          <a:latin typeface="华文中宋" panose="02010600040101010101" pitchFamily="2" charset="-122"/>
          <a:ea typeface="华文中宋" panose="02010600040101010101" pitchFamily="2" charset="-122"/>
        </a:defRPr>
      </a:lvl9pPr>
    </p:titleStyle>
    <p:bodyStyle>
      <a:lvl1pPr marL="271780" indent="-271780" algn="just" defTabSz="514350" rtl="0" eaLnBrk="0" fontAlgn="base" hangingPunct="0">
        <a:lnSpc>
          <a:spcPct val="110000"/>
        </a:lnSpc>
        <a:spcBef>
          <a:spcPts val="900"/>
        </a:spcBef>
        <a:spcAft>
          <a:spcPct val="0"/>
        </a:spcAft>
        <a:buClr>
          <a:schemeClr val="accent1"/>
        </a:buClr>
        <a:buSzPct val="60000"/>
        <a:buFont typeface="Wingdings" panose="05000000000000000000" pitchFamily="2" charset="2"/>
        <a:buChar char="u"/>
        <a:defRPr sz="3200" kern="1200">
          <a:solidFill>
            <a:schemeClr val="accent1"/>
          </a:solidFill>
          <a:latin typeface="+mn-lt"/>
          <a:ea typeface="+mn-ea"/>
          <a:cs typeface="+mn-cs"/>
        </a:defRPr>
      </a:lvl1pPr>
      <a:lvl2pPr marL="271780" indent="-271780" algn="just" defTabSz="514350" rtl="0" eaLnBrk="0" fontAlgn="base" hangingPunct="0">
        <a:lnSpc>
          <a:spcPct val="120000"/>
        </a:lnSpc>
        <a:spcBef>
          <a:spcPct val="0"/>
        </a:spcBef>
        <a:spcAft>
          <a:spcPts val="900"/>
        </a:spcAft>
        <a:buClr>
          <a:srgbClr val="ECA280"/>
        </a:buClr>
        <a:buFont typeface="幼圆" panose="02010509060101010101" pitchFamily="49" charset="-122"/>
        <a:buChar char=" "/>
        <a:defRPr sz="1300" kern="1200">
          <a:solidFill>
            <a:schemeClr val="tx1"/>
          </a:solidFill>
          <a:latin typeface="+mn-lt"/>
          <a:ea typeface="+mn-ea"/>
          <a:cs typeface="+mn-cs"/>
        </a:defRPr>
      </a:lvl2pPr>
      <a:lvl3pPr marL="643255" indent="-128905"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Times New Roman" panose="02020603050405020304" pitchFamily="18" charset="0"/>
          <a:ea typeface="+mn-ea"/>
          <a:cs typeface="+mn-cs"/>
        </a:defRPr>
      </a:lvl3pPr>
      <a:lvl4pPr marL="900430"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4pPr>
      <a:lvl5pPr marL="1157605" indent="-128905"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97025" y="2133600"/>
            <a:ext cx="7151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just" eaLnBrk="1" hangingPunct="1"/>
            <a:r>
              <a:rPr lang="zh-CN" altLang="en-US">
                <a:latin typeface="黑体" panose="02010609060101010101" pitchFamily="49" charset="-122"/>
                <a:ea typeface="黑体" panose="02010609060101010101" pitchFamily="49" charset="-122"/>
              </a:rPr>
              <a:t>磁现象　磁场</a:t>
            </a:r>
            <a:endParaRPr lang="en-US" altLang="zh-CN">
              <a:latin typeface="黑体" panose="02010609060101010101" pitchFamily="49" charset="-122"/>
              <a:ea typeface="黑体" panose="02010609060101010101" pitchFamily="49" charset="-122"/>
            </a:endParaRPr>
          </a:p>
        </p:txBody>
      </p:sp>
      <p:sp>
        <p:nvSpPr>
          <p:cNvPr id="10244" name="TextBox 15"/>
          <p:cNvSpPr>
            <a:spLocks noChangeArrowheads="1"/>
          </p:cNvSpPr>
          <p:nvPr/>
        </p:nvSpPr>
        <p:spPr bwMode="auto">
          <a:xfrm>
            <a:off x="539750" y="638366"/>
            <a:ext cx="766762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r>
              <a:rPr lang="zh-CN" altLang="en-US" sz="3200" dirty="0">
                <a:latin typeface="黑体" panose="02010609060101010101" pitchFamily="49" charset="-122"/>
                <a:ea typeface="黑体" panose="02010609060101010101" pitchFamily="49" charset="-122"/>
              </a:rPr>
              <a:t>第二十六讲 </a:t>
            </a:r>
            <a:r>
              <a:rPr lang="zh-CN" altLang="zh-CN" sz="3200" dirty="0">
                <a:latin typeface="黑体" panose="02010609060101010101" pitchFamily="49" charset="-122"/>
                <a:ea typeface="黑体" panose="02010609060101010101" pitchFamily="49" charset="-122"/>
              </a:rPr>
              <a:t>　电与磁</a:t>
            </a:r>
            <a:endParaRPr lang="zh-CN" altLang="en-US" sz="3200" dirty="0">
              <a:latin typeface="黑体" panose="02010609060101010101" pitchFamily="49" charset="-122"/>
              <a:ea typeface="黑体" panose="02010609060101010101" pitchFamily="49" charset="-122"/>
            </a:endParaRPr>
          </a:p>
        </p:txBody>
      </p:sp>
      <p:sp>
        <p:nvSpPr>
          <p:cNvPr id="8197" name="TextBox 1"/>
          <p:cNvSpPr txBox="1">
            <a:spLocks noChangeArrowheads="1"/>
          </p:cNvSpPr>
          <p:nvPr/>
        </p:nvSpPr>
        <p:spPr bwMode="auto">
          <a:xfrm>
            <a:off x="346075" y="2617788"/>
            <a:ext cx="8607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1．磁现象</a:t>
            </a:r>
            <a:endParaRPr lang="zh-CN" altLang="en-US"/>
          </a:p>
          <a:p>
            <a:pPr eaLnBrk="1" hangingPunct="1"/>
            <a:r>
              <a:rPr lang="zh-CN" altLang="zh-CN"/>
              <a:t>(1)磁极：任何磁体都有两个磁极，一个是①</a:t>
            </a:r>
            <a:r>
              <a:rPr lang="en-US" altLang="zh-CN"/>
              <a:t>_____</a:t>
            </a:r>
            <a:r>
              <a:rPr lang="zh-CN" altLang="zh-CN"/>
              <a:t>，一个是②</a:t>
            </a:r>
            <a:r>
              <a:rPr lang="en-US" altLang="zh-CN"/>
              <a:t>_____</a:t>
            </a:r>
            <a:r>
              <a:rPr lang="zh-CN" altLang="zh-CN"/>
              <a:t>。</a:t>
            </a:r>
            <a:endParaRPr lang="zh-CN" altLang="en-US"/>
          </a:p>
          <a:p>
            <a:pPr eaLnBrk="1" hangingPunct="1"/>
            <a:r>
              <a:rPr lang="zh-CN" altLang="zh-CN"/>
              <a:t>(2)磁极间的相互作用规律：③</a:t>
            </a:r>
            <a:r>
              <a:rPr lang="en-US" altLang="zh-CN"/>
              <a:t>___________________________________</a:t>
            </a:r>
            <a:r>
              <a:rPr lang="zh-CN" altLang="zh-CN"/>
              <a:t>。</a:t>
            </a:r>
            <a:endParaRPr lang="zh-CN" altLang="en-US"/>
          </a:p>
          <a:p>
            <a:pPr eaLnBrk="1" hangingPunct="1"/>
            <a:r>
              <a:rPr lang="zh-CN" altLang="zh-CN"/>
              <a:t>(3)磁化：一些物体在磁体或电流的作用下获得④</a:t>
            </a:r>
            <a:r>
              <a:rPr lang="en-US" altLang="zh-CN"/>
              <a:t>___________</a:t>
            </a:r>
            <a:r>
              <a:rPr lang="zh-CN" altLang="zh-CN"/>
              <a:t>。</a:t>
            </a:r>
            <a:endParaRPr lang="zh-CN" altLang="en-US"/>
          </a:p>
        </p:txBody>
      </p:sp>
      <p:sp>
        <p:nvSpPr>
          <p:cNvPr id="20" name="圆角矩形 2"/>
          <p:cNvSpPr/>
          <p:nvPr/>
        </p:nvSpPr>
        <p:spPr bwMode="auto">
          <a:xfrm>
            <a:off x="356709" y="2243133"/>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8" name="矩形 7"/>
          <p:cNvSpPr>
            <a:spLocks noChangeArrowheads="1"/>
          </p:cNvSpPr>
          <p:nvPr/>
        </p:nvSpPr>
        <p:spPr bwMode="auto">
          <a:xfrm>
            <a:off x="5495925" y="3046413"/>
            <a:ext cx="573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N极</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7383463" y="3046413"/>
            <a:ext cx="573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S极</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0" name="矩形 9"/>
          <p:cNvSpPr>
            <a:spLocks noChangeArrowheads="1"/>
          </p:cNvSpPr>
          <p:nvPr/>
        </p:nvSpPr>
        <p:spPr bwMode="auto">
          <a:xfrm>
            <a:off x="3922713" y="3484563"/>
            <a:ext cx="47021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同名磁极相互排斥，异名磁极相互吸引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1" name="矩形 10"/>
          <p:cNvSpPr>
            <a:spLocks noChangeArrowheads="1"/>
          </p:cNvSpPr>
          <p:nvPr/>
        </p:nvSpPr>
        <p:spPr bwMode="auto">
          <a:xfrm>
            <a:off x="5981700" y="3959225"/>
            <a:ext cx="14747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磁性的现象</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46075" y="1143000"/>
            <a:ext cx="8680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2．(2011·江西)将一根导线平行置于静止的小磁针上方，当开关闭合时，小磁针发生偏转，这说明通电导体周围存在着</a:t>
            </a:r>
            <a:r>
              <a:rPr lang="en-US" altLang="zh-CN"/>
              <a:t>______</a:t>
            </a:r>
            <a:r>
              <a:rPr lang="zh-CN" altLang="zh-CN"/>
              <a:t>，将电源的正负极对</a:t>
            </a:r>
            <a:endParaRPr lang="en-US" altLang="zh-CN"/>
          </a:p>
          <a:p>
            <a:pPr eaLnBrk="1" hangingPunct="1"/>
            <a:r>
              <a:rPr lang="zh-CN" altLang="zh-CN"/>
              <a:t>调，再闭合开关，观察小磁针偏转方向的变化，可发现电流的磁场方向与</a:t>
            </a:r>
            <a:endParaRPr lang="en-US" altLang="zh-CN"/>
          </a:p>
          <a:p>
            <a:pPr eaLnBrk="1" hangingPunct="1"/>
            <a:r>
              <a:rPr lang="en-US" altLang="zh-CN"/>
              <a:t>__________</a:t>
            </a:r>
            <a:r>
              <a:rPr lang="zh-CN" altLang="zh-CN"/>
              <a:t>有关。</a:t>
            </a:r>
            <a:endParaRPr lang="zh-CN" altLang="en-US"/>
          </a:p>
        </p:txBody>
      </p:sp>
      <p:sp>
        <p:nvSpPr>
          <p:cNvPr id="3" name="矩形 2"/>
          <p:cNvSpPr>
            <a:spLocks noChangeArrowheads="1"/>
          </p:cNvSpPr>
          <p:nvPr/>
        </p:nvSpPr>
        <p:spPr bwMode="auto">
          <a:xfrm>
            <a:off x="5588000" y="1579563"/>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磁场</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4" name="矩形 3"/>
          <p:cNvSpPr>
            <a:spLocks noChangeArrowheads="1"/>
          </p:cNvSpPr>
          <p:nvPr/>
        </p:nvSpPr>
        <p:spPr bwMode="auto">
          <a:xfrm>
            <a:off x="357188" y="2455863"/>
            <a:ext cx="14763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 电流方向 </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46075" y="617538"/>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电磁铁和电磁继电器的应用</a:t>
            </a:r>
            <a:r>
              <a:rPr lang="zh-CN" altLang="en-US">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(10年4考)</a:t>
            </a:r>
            <a:endParaRPr lang="zh-CN" altLang="en-US">
              <a:latin typeface="黑体" panose="02010609060101010101" pitchFamily="49" charset="-122"/>
              <a:ea typeface="黑体" panose="02010609060101010101" pitchFamily="49" charset="-122"/>
            </a:endParaRPr>
          </a:p>
        </p:txBody>
      </p:sp>
      <p:sp>
        <p:nvSpPr>
          <p:cNvPr id="3" name="圆角矩形 2"/>
          <p:cNvSpPr/>
          <p:nvPr/>
        </p:nvSpPr>
        <p:spPr bwMode="auto">
          <a:xfrm>
            <a:off x="519057" y="782613"/>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2</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8436" name="TextBox 1"/>
          <p:cNvSpPr txBox="1">
            <a:spLocks noChangeArrowheads="1"/>
          </p:cNvSpPr>
          <p:nvPr/>
        </p:nvSpPr>
        <p:spPr bwMode="auto">
          <a:xfrm>
            <a:off x="263525" y="1220788"/>
            <a:ext cx="8616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3．(2018·江西)如图所示是通电螺线管周围小磁针静止时指向的示意图。</a:t>
            </a:r>
            <a:endParaRPr lang="en-US" altLang="zh-CN"/>
          </a:p>
          <a:p>
            <a:pPr eaLnBrk="1" hangingPunct="1"/>
            <a:r>
              <a:rPr lang="zh-CN" altLang="zh-CN"/>
              <a:t>(判断对错)(　　)</a:t>
            </a:r>
            <a:endParaRPr lang="zh-CN" altLang="en-US"/>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9188" y="2206625"/>
            <a:ext cx="1714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1828800" y="1658938"/>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46075" y="617538"/>
            <a:ext cx="8461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4．(2016·江西)如图所示是通电螺线管周围磁感线的方向。(判断对</a:t>
            </a:r>
            <a:endParaRPr lang="en-US" altLang="zh-CN"/>
          </a:p>
          <a:p>
            <a:pPr eaLnBrk="1" hangingPunct="1"/>
            <a:r>
              <a:rPr lang="zh-CN" altLang="zh-CN"/>
              <a:t>错)(　　)</a:t>
            </a:r>
            <a:endParaRPr lang="zh-CN" altLang="en-US"/>
          </a:p>
        </p:txBody>
      </p:sp>
      <p:sp>
        <p:nvSpPr>
          <p:cNvPr id="4" name="Text Box 52"/>
          <p:cNvSpPr txBox="1">
            <a:spLocks noChangeArrowheads="1"/>
          </p:cNvSpPr>
          <p:nvPr/>
        </p:nvSpPr>
        <p:spPr bwMode="auto">
          <a:xfrm>
            <a:off x="993775" y="1074738"/>
            <a:ext cx="4397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1850" y="1609725"/>
            <a:ext cx="24003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46075" y="617538"/>
            <a:ext cx="86804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5．(2014·江西)如图所示，</a:t>
            </a:r>
            <a:r>
              <a:rPr lang="zh-CN" altLang="zh-CN" i="1"/>
              <a:t>A</a:t>
            </a:r>
            <a:r>
              <a:rPr lang="zh-CN" altLang="zh-CN"/>
              <a:t>、</a:t>
            </a:r>
            <a:r>
              <a:rPr lang="zh-CN" altLang="zh-CN" i="1"/>
              <a:t>B</a:t>
            </a:r>
            <a:r>
              <a:rPr lang="zh-CN" altLang="zh-CN"/>
              <a:t>弹簧下方分别吊着软铁棒和条形磁铁，</a:t>
            </a:r>
            <a:endParaRPr lang="en-US" altLang="zh-CN"/>
          </a:p>
          <a:p>
            <a:pPr eaLnBrk="1" hangingPunct="1"/>
            <a:r>
              <a:rPr lang="zh-CN" altLang="zh-CN"/>
              <a:t>闭合开关，将滑动变阻器的滑片逐渐向右移动时，</a:t>
            </a:r>
            <a:r>
              <a:rPr lang="zh-CN" altLang="zh-CN" i="1"/>
              <a:t>A</a:t>
            </a:r>
            <a:r>
              <a:rPr lang="zh-CN" altLang="zh-CN"/>
              <a:t>弹簧的长度将</a:t>
            </a:r>
            <a:r>
              <a:rPr lang="en-US" altLang="zh-CN"/>
              <a:t>_____</a:t>
            </a:r>
            <a:r>
              <a:rPr lang="zh-CN" altLang="zh-CN"/>
              <a:t>，</a:t>
            </a:r>
            <a:endParaRPr lang="en-US" altLang="zh-CN"/>
          </a:p>
          <a:p>
            <a:pPr eaLnBrk="1" hangingPunct="1"/>
            <a:r>
              <a:rPr lang="zh-CN" altLang="zh-CN" i="1"/>
              <a:t>B</a:t>
            </a:r>
            <a:r>
              <a:rPr lang="zh-CN" altLang="zh-CN"/>
              <a:t>弹簧的长度将</a:t>
            </a:r>
            <a:r>
              <a:rPr lang="en-US" altLang="zh-CN"/>
              <a:t>_____</a:t>
            </a:r>
            <a:r>
              <a:rPr lang="zh-CN" altLang="zh-CN"/>
              <a:t>。(均选填“伸长”“缩短”或“不变”)</a:t>
            </a:r>
            <a:endParaRPr lang="zh-CN" altLang="en-US"/>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9650" y="2316163"/>
            <a:ext cx="19526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7712075" y="1038225"/>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伸长</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2119313" y="1512888"/>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缩短</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46075" y="417513"/>
            <a:ext cx="85709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6．(2018·江西)消防应急灯在没有停电时，灯是熄灭的；停电时，标</a:t>
            </a:r>
            <a:endParaRPr lang="en-US" altLang="zh-CN"/>
          </a:p>
          <a:p>
            <a:pPr eaLnBrk="1" hangingPunct="1"/>
            <a:r>
              <a:rPr lang="zh-CN" altLang="zh-CN"/>
              <a:t>有“36 V”字样的两盏灯就会正常发光。如图所示的电路中符合要求的</a:t>
            </a:r>
            <a:endParaRPr lang="en-US" altLang="zh-CN"/>
          </a:p>
          <a:p>
            <a:pPr eaLnBrk="1" hangingPunct="1"/>
            <a:r>
              <a:rPr lang="zh-CN" altLang="zh-CN"/>
              <a:t>是(　　)</a:t>
            </a:r>
            <a:endParaRPr lang="zh-CN" altLang="en-US"/>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4275" y="1531938"/>
            <a:ext cx="39417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935038" y="1330325"/>
            <a:ext cx="314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46075" y="236538"/>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磁场对通电导体的作用及应用</a:t>
            </a:r>
            <a:r>
              <a:rPr lang="zh-CN" altLang="en-US">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(10年3考)</a:t>
            </a:r>
            <a:endParaRPr lang="zh-CN" altLang="en-US">
              <a:latin typeface="黑体" panose="02010609060101010101" pitchFamily="49" charset="-122"/>
              <a:ea typeface="黑体" panose="02010609060101010101" pitchFamily="49" charset="-122"/>
            </a:endParaRPr>
          </a:p>
        </p:txBody>
      </p:sp>
      <p:sp>
        <p:nvSpPr>
          <p:cNvPr id="3" name="圆角矩形 2"/>
          <p:cNvSpPr/>
          <p:nvPr/>
        </p:nvSpPr>
        <p:spPr bwMode="auto">
          <a:xfrm>
            <a:off x="571336" y="365130"/>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3</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22532" name="TextBox 1"/>
          <p:cNvSpPr txBox="1">
            <a:spLocks noChangeArrowheads="1"/>
          </p:cNvSpPr>
          <p:nvPr/>
        </p:nvSpPr>
        <p:spPr bwMode="auto">
          <a:xfrm>
            <a:off x="336550" y="766763"/>
            <a:ext cx="87264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7．(2015·江西)如图所示是灵敏电流计内部结构示意图，它的工作原理</a:t>
            </a:r>
            <a:endParaRPr lang="en-US" altLang="zh-CN"/>
          </a:p>
          <a:p>
            <a:pPr eaLnBrk="1" hangingPunct="1"/>
            <a:r>
              <a:rPr lang="zh-CN" altLang="zh-CN"/>
              <a:t>是利用通电导体在</a:t>
            </a:r>
            <a:r>
              <a:rPr lang="en-US" altLang="zh-CN"/>
              <a:t>______</a:t>
            </a:r>
            <a:r>
              <a:rPr lang="zh-CN" altLang="zh-CN"/>
              <a:t>中会受到力的作用，使指针发生偏转，此时如果</a:t>
            </a:r>
            <a:endParaRPr lang="en-US" altLang="zh-CN"/>
          </a:p>
          <a:p>
            <a:pPr eaLnBrk="1" hangingPunct="1"/>
            <a:r>
              <a:rPr lang="zh-CN" altLang="zh-CN"/>
              <a:t>改变线圈中的电流方向。指针的偏转方向</a:t>
            </a:r>
            <a:r>
              <a:rPr lang="en-US" altLang="zh-CN"/>
              <a:t>____</a:t>
            </a:r>
            <a:r>
              <a:rPr lang="zh-CN" altLang="zh-CN"/>
              <a:t>(选填“会”或“不会”)发</a:t>
            </a:r>
            <a:endParaRPr lang="en-US" altLang="zh-CN"/>
          </a:p>
          <a:p>
            <a:pPr eaLnBrk="1" hangingPunct="1"/>
            <a:r>
              <a:rPr lang="zh-CN" altLang="zh-CN"/>
              <a:t>生改变。</a:t>
            </a:r>
            <a:endParaRPr lang="zh-CN" altLang="en-US"/>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55963" y="2447925"/>
            <a:ext cx="26670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2490788" y="1177925"/>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磁场</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5078413" y="1658938"/>
            <a:ext cx="4429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会</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46075" y="563563"/>
            <a:ext cx="83899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8. (2017·江西)(不定项)如图所示，是将绝缘导</a:t>
            </a:r>
            <a:endParaRPr lang="en-US" altLang="zh-CN"/>
          </a:p>
          <a:p>
            <a:pPr eaLnBrk="1" hangingPunct="1"/>
            <a:r>
              <a:rPr lang="zh-CN" altLang="zh-CN"/>
              <a:t>线缠绕在指南针上面制成的简易电流计。现将导</a:t>
            </a:r>
            <a:endParaRPr lang="en-US" altLang="zh-CN"/>
          </a:p>
          <a:p>
            <a:pPr eaLnBrk="1" hangingPunct="1"/>
            <a:r>
              <a:rPr lang="zh-CN" altLang="zh-CN"/>
              <a:t>线的两端接到电源两极，磁针发生了偏转，下列</a:t>
            </a:r>
            <a:endParaRPr lang="en-US" altLang="zh-CN"/>
          </a:p>
          <a:p>
            <a:pPr eaLnBrk="1" hangingPunct="1"/>
            <a:r>
              <a:rPr lang="zh-CN" altLang="zh-CN"/>
              <a:t>关于该装置说法正确的是(　　</a:t>
            </a:r>
            <a:r>
              <a:rPr lang="en-US" altLang="zh-CN"/>
              <a:t> </a:t>
            </a:r>
            <a:r>
              <a:rPr lang="zh-CN" altLang="zh-CN"/>
              <a:t>)</a:t>
            </a:r>
            <a:endParaRPr lang="zh-CN" altLang="en-US"/>
          </a:p>
          <a:p>
            <a:pPr eaLnBrk="1" hangingPunct="1"/>
            <a:r>
              <a:rPr lang="zh-CN" altLang="zh-CN"/>
              <a:t>A．该简易电流计是利用电磁感应现象制成的</a:t>
            </a:r>
            <a:endParaRPr lang="zh-CN" altLang="en-US"/>
          </a:p>
          <a:p>
            <a:pPr eaLnBrk="1" hangingPunct="1"/>
            <a:r>
              <a:rPr lang="zh-CN" altLang="zh-CN"/>
              <a:t>B．若将电源的两极对调，则磁针会反向偏转</a:t>
            </a:r>
            <a:endParaRPr lang="zh-CN" altLang="en-US"/>
          </a:p>
          <a:p>
            <a:pPr eaLnBrk="1" hangingPunct="1"/>
            <a:r>
              <a:rPr lang="zh-CN" altLang="zh-CN"/>
              <a:t>C．若断开电路，则磁针回到原来的位置</a:t>
            </a:r>
            <a:endParaRPr lang="zh-CN" altLang="en-US"/>
          </a:p>
          <a:p>
            <a:pPr eaLnBrk="1" hangingPunct="1"/>
            <a:r>
              <a:rPr lang="zh-CN" altLang="zh-CN"/>
              <a:t>D．若断开电路，则磁针静止时，其S极将指向地理南极附近</a:t>
            </a:r>
            <a:endParaRPr lang="zh-CN" altLang="en-US"/>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5525" y="757238"/>
            <a:ext cx="24098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3413125" y="1914525"/>
            <a:ext cx="574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BCD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46075" y="617538"/>
            <a:ext cx="8643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9．(2018·江西)振动可以发声，某些手机的振动模式，是因为其内部有</a:t>
            </a:r>
            <a:endParaRPr lang="en-US" altLang="zh-CN"/>
          </a:p>
          <a:p>
            <a:pPr eaLnBrk="1" hangingPunct="1"/>
            <a:r>
              <a:rPr lang="zh-CN" altLang="zh-CN"/>
              <a:t>个微型电动机会带动转轴上的叶片振动，如图所示，能实现振动功能的叶</a:t>
            </a:r>
            <a:endParaRPr lang="en-US" altLang="zh-CN"/>
          </a:p>
          <a:p>
            <a:pPr eaLnBrk="1" hangingPunct="1"/>
            <a:r>
              <a:rPr lang="zh-CN" altLang="zh-CN"/>
              <a:t>片可能是哪一种：</a:t>
            </a:r>
            <a:r>
              <a:rPr lang="en-US" altLang="zh-CN"/>
              <a:t>____</a:t>
            </a:r>
            <a:r>
              <a:rPr lang="zh-CN" altLang="zh-CN"/>
              <a:t>。</a:t>
            </a:r>
            <a:endParaRPr lang="zh-CN" altLang="en-US"/>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613" y="2352675"/>
            <a:ext cx="56578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2600325" y="1504950"/>
            <a:ext cx="314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B</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71463" y="617538"/>
            <a:ext cx="8389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电磁感应现象的判断及应用</a:t>
            </a:r>
            <a:r>
              <a:rPr lang="zh-CN" altLang="en-US">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(10年1考)</a:t>
            </a:r>
            <a:endParaRPr lang="zh-CN" altLang="en-US">
              <a:latin typeface="黑体" panose="02010609060101010101" pitchFamily="49" charset="-122"/>
              <a:ea typeface="黑体" panose="02010609060101010101" pitchFamily="49" charset="-122"/>
            </a:endParaRPr>
          </a:p>
        </p:txBody>
      </p:sp>
      <p:sp>
        <p:nvSpPr>
          <p:cNvPr id="3" name="圆角矩形 2"/>
          <p:cNvSpPr/>
          <p:nvPr/>
        </p:nvSpPr>
        <p:spPr bwMode="auto">
          <a:xfrm>
            <a:off x="571336" y="746100"/>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4</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25604" name="TextBox 1"/>
          <p:cNvSpPr txBox="1">
            <a:spLocks noChangeArrowheads="1"/>
          </p:cNvSpPr>
          <p:nvPr/>
        </p:nvSpPr>
        <p:spPr bwMode="auto">
          <a:xfrm>
            <a:off x="300038" y="1184275"/>
            <a:ext cx="86534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10．(2018·江西)如图所示，是一个手机无线充电装置。该装置是利用了</a:t>
            </a:r>
            <a:endParaRPr lang="en-US" altLang="zh-CN"/>
          </a:p>
          <a:p>
            <a:pPr eaLnBrk="1" hangingPunct="1"/>
            <a:r>
              <a:rPr lang="en-US" altLang="zh-CN"/>
              <a:t>_________</a:t>
            </a:r>
            <a:r>
              <a:rPr lang="zh-CN" altLang="zh-CN"/>
              <a:t>的原理对手机进行充电的。</a:t>
            </a:r>
            <a:endParaRPr lang="zh-CN" altLang="en-US"/>
          </a:p>
        </p:txBody>
      </p:sp>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1000" y="2425700"/>
            <a:ext cx="5915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373063" y="1616075"/>
            <a:ext cx="12176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电磁感应</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46075" y="1166813"/>
            <a:ext cx="838993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11．(2020·铁岭)下列设备是利用电磁感应原理工作的是(　　)</a:t>
            </a:r>
            <a:endParaRPr lang="zh-CN" altLang="en-US"/>
          </a:p>
          <a:p>
            <a:pPr eaLnBrk="1" hangingPunct="1"/>
            <a:r>
              <a:rPr lang="zh-CN" altLang="zh-CN"/>
              <a:t>A．动圈式话筒  </a:t>
            </a:r>
            <a:r>
              <a:rPr lang="en-US" altLang="zh-CN"/>
              <a:t>    </a:t>
            </a:r>
            <a:r>
              <a:rPr lang="zh-CN" altLang="zh-CN"/>
              <a:t>B．电风扇</a:t>
            </a:r>
            <a:endParaRPr lang="zh-CN" altLang="en-US"/>
          </a:p>
          <a:p>
            <a:pPr eaLnBrk="1" hangingPunct="1"/>
            <a:r>
              <a:rPr lang="zh-CN" altLang="zh-CN"/>
              <a:t>C．电磁起重机  </a:t>
            </a:r>
            <a:r>
              <a:rPr lang="en-US" altLang="zh-CN"/>
              <a:t>    </a:t>
            </a:r>
            <a:r>
              <a:rPr lang="zh-CN" altLang="zh-CN"/>
              <a:t>D．电铃</a:t>
            </a:r>
            <a:endParaRPr lang="zh-CN" altLang="en-US"/>
          </a:p>
        </p:txBody>
      </p:sp>
      <p:sp>
        <p:nvSpPr>
          <p:cNvPr id="3" name="矩形 2"/>
          <p:cNvSpPr>
            <a:spLocks noChangeArrowheads="1"/>
          </p:cNvSpPr>
          <p:nvPr/>
        </p:nvSpPr>
        <p:spPr bwMode="auto">
          <a:xfrm>
            <a:off x="7054850" y="1179513"/>
            <a:ext cx="314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46075" y="617538"/>
            <a:ext cx="83899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2．磁场</a:t>
            </a:r>
            <a:endParaRPr lang="zh-CN" altLang="en-US"/>
          </a:p>
          <a:p>
            <a:pPr eaLnBrk="1" hangingPunct="1"/>
            <a:r>
              <a:rPr lang="zh-CN" altLang="zh-CN"/>
              <a:t>(1)概念：①</a:t>
            </a:r>
            <a:r>
              <a:rPr lang="en-US" altLang="zh-CN"/>
              <a:t>______</a:t>
            </a:r>
            <a:r>
              <a:rPr lang="zh-CN" altLang="zh-CN"/>
              <a:t>周围存在的一种物质。</a:t>
            </a:r>
            <a:endParaRPr lang="zh-CN" altLang="en-US"/>
          </a:p>
          <a:p>
            <a:pPr eaLnBrk="1" hangingPunct="1"/>
            <a:r>
              <a:rPr lang="zh-CN" altLang="zh-CN"/>
              <a:t>(2)性质：对放入其中的磁体产生②</a:t>
            </a:r>
            <a:r>
              <a:rPr lang="en-US" altLang="zh-CN"/>
              <a:t>______</a:t>
            </a:r>
            <a:r>
              <a:rPr lang="zh-CN" altLang="zh-CN"/>
              <a:t>的作用。</a:t>
            </a:r>
            <a:endParaRPr lang="zh-CN" altLang="en-US"/>
          </a:p>
          <a:p>
            <a:pPr eaLnBrk="1" hangingPunct="1"/>
            <a:r>
              <a:rPr lang="zh-CN" altLang="zh-CN"/>
              <a:t>(3)描述：磁感线。</a:t>
            </a:r>
            <a:endParaRPr lang="zh-CN" altLang="en-US"/>
          </a:p>
          <a:p>
            <a:pPr eaLnBrk="1" hangingPunct="1"/>
            <a:r>
              <a:rPr lang="zh-CN" altLang="zh-CN"/>
              <a:t>A．表示：用带③</a:t>
            </a:r>
            <a:r>
              <a:rPr lang="en-US" altLang="zh-CN"/>
              <a:t>____________</a:t>
            </a:r>
            <a:r>
              <a:rPr lang="zh-CN" altLang="zh-CN"/>
              <a:t>来描述磁场的某些特征和性质。</a:t>
            </a:r>
            <a:endParaRPr lang="zh-CN" altLang="en-US"/>
          </a:p>
          <a:p>
            <a:pPr eaLnBrk="1" hangingPunct="1"/>
            <a:r>
              <a:rPr lang="zh-CN" altLang="zh-CN"/>
              <a:t>B．磁场方向：在磁体的外部，磁感线是从磁体的④</a:t>
            </a:r>
            <a:r>
              <a:rPr lang="en-US" altLang="zh-CN"/>
              <a:t>_____</a:t>
            </a:r>
            <a:r>
              <a:rPr lang="zh-CN" altLang="zh-CN"/>
              <a:t>发出，回到</a:t>
            </a:r>
            <a:endParaRPr lang="en-US" altLang="zh-CN"/>
          </a:p>
          <a:p>
            <a:pPr eaLnBrk="1" hangingPunct="1"/>
            <a:r>
              <a:rPr lang="zh-CN" altLang="zh-CN"/>
              <a:t>⑤</a:t>
            </a:r>
            <a:r>
              <a:rPr lang="en-US" altLang="zh-CN"/>
              <a:t>______</a:t>
            </a:r>
            <a:r>
              <a:rPr lang="zh-CN" altLang="zh-CN"/>
              <a:t>，磁感线上任何一点的切线方向，就是该点的磁场方向。</a:t>
            </a:r>
            <a:endParaRPr lang="zh-CN" altLang="en-US"/>
          </a:p>
          <a:p>
            <a:pPr eaLnBrk="1" hangingPunct="1"/>
            <a:r>
              <a:rPr lang="zh-CN" altLang="zh-CN"/>
              <a:t>C．性质：磁感线分布越密，磁场⑥</a:t>
            </a:r>
            <a:r>
              <a:rPr lang="en-US" altLang="zh-CN"/>
              <a:t>_______</a:t>
            </a:r>
            <a:r>
              <a:rPr lang="zh-CN" altLang="zh-CN"/>
              <a:t>。</a:t>
            </a:r>
            <a:endParaRPr lang="zh-CN" altLang="en-US"/>
          </a:p>
        </p:txBody>
      </p:sp>
      <p:sp>
        <p:nvSpPr>
          <p:cNvPr id="3" name="矩形 2"/>
          <p:cNvSpPr>
            <a:spLocks noChangeArrowheads="1"/>
          </p:cNvSpPr>
          <p:nvPr/>
        </p:nvSpPr>
        <p:spPr bwMode="auto">
          <a:xfrm>
            <a:off x="1936750" y="1038225"/>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磁体</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4" name="矩形 3"/>
          <p:cNvSpPr>
            <a:spLocks noChangeArrowheads="1"/>
          </p:cNvSpPr>
          <p:nvPr/>
        </p:nvSpPr>
        <p:spPr bwMode="auto">
          <a:xfrm>
            <a:off x="4425950" y="1512888"/>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磁力</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2417763" y="2419350"/>
            <a:ext cx="16049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箭头的曲线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6262688" y="2863850"/>
            <a:ext cx="573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N极</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811213" y="3302000"/>
            <a:ext cx="701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S极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4498975" y="3776663"/>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越强</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727200" y="1590675"/>
            <a:ext cx="7058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latin typeface="黑体" panose="02010609060101010101" pitchFamily="49" charset="-122"/>
                <a:ea typeface="黑体" panose="02010609060101010101" pitchFamily="49" charset="-122"/>
              </a:rPr>
              <a:t>电磁现象的辨识  (10年4考)</a:t>
            </a:r>
            <a:endParaRPr lang="zh-CN" altLang="en-US">
              <a:latin typeface="黑体" panose="02010609060101010101" pitchFamily="49" charset="-122"/>
              <a:ea typeface="黑体" panose="02010609060101010101" pitchFamily="49" charset="-122"/>
            </a:endParaRPr>
          </a:p>
        </p:txBody>
      </p:sp>
      <p:sp>
        <p:nvSpPr>
          <p:cNvPr id="27652" name="TextBox 1"/>
          <p:cNvSpPr txBox="1">
            <a:spLocks noChangeArrowheads="1"/>
          </p:cNvSpPr>
          <p:nvPr/>
        </p:nvSpPr>
        <p:spPr bwMode="auto">
          <a:xfrm>
            <a:off x="358775" y="2103438"/>
            <a:ext cx="8389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(1)常考题型：选择题。</a:t>
            </a:r>
            <a:endParaRPr lang="zh-CN" altLang="en-US"/>
          </a:p>
          <a:p>
            <a:pPr eaLnBrk="1" hangingPunct="1"/>
            <a:r>
              <a:rPr lang="zh-CN" altLang="zh-CN"/>
              <a:t>(2)常规考法：结合实验装置、生活应用装置进行考查。</a:t>
            </a:r>
            <a:endParaRPr lang="zh-CN" altLang="en-US"/>
          </a:p>
        </p:txBody>
      </p:sp>
      <p:pic>
        <p:nvPicPr>
          <p:cNvPr id="27653" name="Picture 3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50" y="16748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346075" y="617538"/>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(3)</a:t>
            </a:r>
            <a:r>
              <a:rPr lang="zh-CN" altLang="en-US"/>
              <a:t>备考方法：</a:t>
            </a:r>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3550" y="1209675"/>
            <a:ext cx="5676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8325" y="234950"/>
            <a:ext cx="550862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46075" y="295275"/>
            <a:ext cx="8570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t>      </a:t>
            </a:r>
            <a:r>
              <a:rPr lang="zh-CN" altLang="zh-CN"/>
              <a:t>(2012·江西)(不定项)如图所示，能够说明“磁生电”的是(　　)</a:t>
            </a:r>
            <a:endParaRPr lang="zh-CN" altLang="en-US"/>
          </a:p>
        </p:txBody>
      </p:sp>
      <p:grpSp>
        <p:nvGrpSpPr>
          <p:cNvPr id="33795" name="组合 7"/>
          <p:cNvGrpSpPr/>
          <p:nvPr/>
        </p:nvGrpSpPr>
        <p:grpSpPr>
          <a:xfrm>
            <a:off x="300038" y="463550"/>
            <a:ext cx="925512" cy="288925"/>
            <a:chOff x="1600200" y="1600200"/>
            <a:chExt cx="925513" cy="288925"/>
          </a:xfrm>
        </p:grpSpPr>
        <p:pic>
          <p:nvPicPr>
            <p:cNvPr id="33798" name="Picture 4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600200"/>
              <a:ext cx="925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308226" y="1658938"/>
              <a:ext cx="109537" cy="18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en-US"/>
            </a:p>
          </p:txBody>
        </p:sp>
      </p:gr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3100" y="898525"/>
            <a:ext cx="53911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8040688" y="271463"/>
            <a:ext cx="444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CD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46075" y="617538"/>
            <a:ext cx="86074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1．(2015·江西)如图所示，是一个磁信息阅读器。只要将磁卡刷过，检</a:t>
            </a:r>
            <a:endParaRPr lang="en-US" altLang="zh-CN"/>
          </a:p>
          <a:p>
            <a:pPr eaLnBrk="1" hangingPunct="1"/>
            <a:r>
              <a:rPr lang="zh-CN" altLang="zh-CN"/>
              <a:t>测头中就会产生感应电流，便能得到相应的信息。以下电器件中工作原理</a:t>
            </a:r>
            <a:endParaRPr lang="en-US" altLang="zh-CN"/>
          </a:p>
          <a:p>
            <a:pPr eaLnBrk="1" hangingPunct="1"/>
            <a:r>
              <a:rPr lang="zh-CN" altLang="zh-CN"/>
              <a:t>与此相似的是(　　)</a:t>
            </a:r>
            <a:endParaRPr lang="en-US" altLang="zh-CN"/>
          </a:p>
          <a:p>
            <a:pPr eaLnBrk="1" hangingPunct="1"/>
            <a:endParaRPr lang="en-US" altLang="zh-CN"/>
          </a:p>
          <a:p>
            <a:pPr eaLnBrk="1" hangingPunct="1"/>
            <a:endParaRPr lang="en-US" altLang="zh-CN"/>
          </a:p>
          <a:p>
            <a:pPr eaLnBrk="1" hangingPunct="1"/>
            <a:endParaRPr lang="en-US" altLang="zh-CN"/>
          </a:p>
          <a:p>
            <a:pPr eaLnBrk="1" hangingPunct="1"/>
            <a:endParaRPr lang="en-US" altLang="zh-CN"/>
          </a:p>
          <a:p>
            <a:pPr eaLnBrk="1" hangingPunct="1"/>
            <a:r>
              <a:rPr lang="zh-CN" altLang="zh-CN"/>
              <a:t>A．扬声器 </a:t>
            </a:r>
            <a:r>
              <a:rPr lang="en-US" altLang="zh-CN"/>
              <a:t>        </a:t>
            </a:r>
            <a:r>
              <a:rPr lang="zh-CN" altLang="zh-CN"/>
              <a:t> B．电磁继电器</a:t>
            </a:r>
            <a:endParaRPr lang="zh-CN" altLang="en-US"/>
          </a:p>
          <a:p>
            <a:pPr eaLnBrk="1" hangingPunct="1"/>
            <a:r>
              <a:rPr lang="zh-CN" altLang="zh-CN"/>
              <a:t>C．发电机  </a:t>
            </a:r>
            <a:r>
              <a:rPr lang="en-US" altLang="zh-CN"/>
              <a:t>        </a:t>
            </a:r>
            <a:r>
              <a:rPr lang="zh-CN" altLang="zh-CN"/>
              <a:t>D．电铃</a:t>
            </a:r>
            <a:endParaRPr lang="en-US" altLang="zh-CN"/>
          </a:p>
        </p:txBody>
      </p:sp>
      <p:pic>
        <p:nvPicPr>
          <p:cNvPr id="3584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98438"/>
            <a:ext cx="6267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51163" y="2055813"/>
            <a:ext cx="25336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2162175" y="1512888"/>
            <a:ext cx="314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346075" y="141288"/>
            <a:ext cx="8607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2．(2013·江西)(不定项)如图所示，用来演示电磁感应现象的是(　　)</a:t>
            </a:r>
            <a:endParaRPr lang="zh-CN" altLang="en-US"/>
          </a:p>
        </p:txBody>
      </p:sp>
      <p:sp>
        <p:nvSpPr>
          <p:cNvPr id="4" name="矩形 3"/>
          <p:cNvSpPr>
            <a:spLocks noChangeArrowheads="1"/>
          </p:cNvSpPr>
          <p:nvPr/>
        </p:nvSpPr>
        <p:spPr bwMode="auto">
          <a:xfrm>
            <a:off x="7894638" y="123825"/>
            <a:ext cx="444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AD</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0075" y="708025"/>
            <a:ext cx="55149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46075" y="673100"/>
            <a:ext cx="83899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3．(2019·江西)如图所示，是小安同学自制的一个</a:t>
            </a:r>
            <a:endParaRPr lang="en-US" altLang="zh-CN"/>
          </a:p>
          <a:p>
            <a:pPr eaLnBrk="1" hangingPunct="1"/>
            <a:r>
              <a:rPr lang="zh-CN" altLang="zh-CN"/>
              <a:t>实验装置。他把带绝缘层的导线绕在塑料管外，导</a:t>
            </a:r>
            <a:endParaRPr lang="en-US" altLang="zh-CN"/>
          </a:p>
          <a:p>
            <a:pPr eaLnBrk="1" hangingPunct="1"/>
            <a:r>
              <a:rPr lang="zh-CN" altLang="zh-CN"/>
              <a:t>线两端连接着小灯泡，形成闭合电路，管内封闭一</a:t>
            </a:r>
            <a:endParaRPr lang="en-US" altLang="zh-CN"/>
          </a:p>
          <a:p>
            <a:pPr eaLnBrk="1" hangingPunct="1"/>
            <a:r>
              <a:rPr lang="zh-CN" altLang="zh-CN"/>
              <a:t>个强磁体。沿图中所示方向来回快速摇动装置，小</a:t>
            </a:r>
            <a:endParaRPr lang="en-US" altLang="zh-CN"/>
          </a:p>
          <a:p>
            <a:pPr eaLnBrk="1" hangingPunct="1"/>
            <a:r>
              <a:rPr lang="zh-CN" altLang="zh-CN"/>
              <a:t>灯泡发光，以下说法正确的是(　　)</a:t>
            </a:r>
            <a:endParaRPr lang="en-US" altLang="zh-CN"/>
          </a:p>
          <a:p>
            <a:pPr eaLnBrk="1" hangingPunct="1"/>
            <a:r>
              <a:rPr lang="zh-CN" altLang="zh-CN"/>
              <a:t>A．灯丝中电流方向保持不变</a:t>
            </a:r>
            <a:r>
              <a:rPr lang="zh-CN" altLang="en-US"/>
              <a:t>      </a:t>
            </a:r>
            <a:r>
              <a:rPr lang="zh-CN" altLang="zh-CN"/>
              <a:t>B．实验现象表明电能够生磁</a:t>
            </a:r>
            <a:endParaRPr lang="zh-CN" altLang="en-US"/>
          </a:p>
          <a:p>
            <a:pPr eaLnBrk="1" hangingPunct="1"/>
            <a:r>
              <a:rPr lang="zh-CN" altLang="zh-CN"/>
              <a:t>C．该现象属于电磁感应现象</a:t>
            </a:r>
            <a:r>
              <a:rPr lang="zh-CN" altLang="en-US"/>
              <a:t>      </a:t>
            </a:r>
            <a:r>
              <a:rPr lang="zh-CN" altLang="zh-CN"/>
              <a:t>D．此装置与电动机原理相同</a:t>
            </a:r>
            <a:endParaRPr lang="zh-CN" altLang="en-US"/>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4600" y="935038"/>
            <a:ext cx="22955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3951288" y="2498725"/>
            <a:ext cx="314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solidFill>
                  <a:srgbClr val="C00000"/>
                </a:solidFill>
                <a:latin typeface="楷体_GB2312" panose="02010609030101010101" pitchFamily="49" charset="-122"/>
                <a:ea typeface="楷体_GB2312" panose="02010609030101010101" pitchFamily="49" charset="-122"/>
              </a:rPr>
              <a:t>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655763" y="1016000"/>
            <a:ext cx="68421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latin typeface="黑体" panose="02010609060101010101" pitchFamily="49" charset="-122"/>
                <a:ea typeface="黑体" panose="02010609060101010101" pitchFamily="49" charset="-122"/>
              </a:rPr>
              <a:t>探究通电螺线管外部的磁场分布</a:t>
            </a:r>
            <a:r>
              <a:rPr lang="zh-CN" altLang="en-US">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(10年1考)</a:t>
            </a:r>
            <a:endParaRPr lang="zh-CN" altLang="en-US">
              <a:latin typeface="黑体" panose="02010609060101010101" pitchFamily="49" charset="-122"/>
              <a:ea typeface="黑体" panose="02010609060101010101" pitchFamily="49" charset="-122"/>
            </a:endParaRPr>
          </a:p>
        </p:txBody>
      </p:sp>
      <p:sp>
        <p:nvSpPr>
          <p:cNvPr id="34819" name="TextBox 1"/>
          <p:cNvSpPr txBox="1">
            <a:spLocks noChangeArrowheads="1"/>
          </p:cNvSpPr>
          <p:nvPr/>
        </p:nvSpPr>
        <p:spPr bwMode="auto">
          <a:xfrm>
            <a:off x="323850" y="1557338"/>
            <a:ext cx="86661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rPr>
              <a:t>【设计与进行实验】</a:t>
            </a:r>
            <a:endParaRPr lang="zh-CN" altLang="en-US">
              <a:solidFill>
                <a:srgbClr val="C00000"/>
              </a:solidFill>
            </a:endParaRPr>
          </a:p>
          <a:p>
            <a:pPr eaLnBrk="1" hangingPunct="1"/>
            <a:r>
              <a:rPr lang="zh-CN" altLang="zh-CN"/>
              <a:t>1．实验方法</a:t>
            </a:r>
            <a:endParaRPr lang="zh-CN" altLang="en-US"/>
          </a:p>
          <a:p>
            <a:pPr eaLnBrk="1" hangingPunct="1"/>
            <a:r>
              <a:rPr lang="zh-CN" altLang="zh-CN"/>
              <a:t>(1)转换法的应用：</a:t>
            </a:r>
            <a:endParaRPr lang="zh-CN" altLang="en-US"/>
          </a:p>
          <a:p>
            <a:pPr eaLnBrk="1" hangingPunct="1"/>
            <a:r>
              <a:rPr lang="zh-CN" altLang="zh-CN"/>
              <a:t>①观察磁体周围的铁屑疏密或小磁针的排列判断磁场大小。</a:t>
            </a:r>
            <a:endParaRPr lang="zh-CN" altLang="en-US"/>
          </a:p>
          <a:p>
            <a:pPr eaLnBrk="1" hangingPunct="1"/>
            <a:r>
              <a:rPr lang="zh-CN" altLang="zh-CN"/>
              <a:t>②观察小磁针的指向判断磁场的方向。</a:t>
            </a:r>
            <a:endParaRPr lang="zh-CN" altLang="en-US"/>
          </a:p>
          <a:p>
            <a:pPr eaLnBrk="1" hangingPunct="1"/>
            <a:r>
              <a:rPr lang="zh-CN" altLang="zh-CN"/>
              <a:t>(2)理想模型法的应用：磁感线是为了</a:t>
            </a:r>
            <a:r>
              <a:rPr lang="en-US" altLang="zh-CN"/>
              <a:t>_______________________________</a:t>
            </a:r>
          </a:p>
          <a:p>
            <a:pPr eaLnBrk="1" hangingPunct="1"/>
            <a:r>
              <a:rPr lang="en-US" altLang="zh-CN"/>
              <a:t>____________</a:t>
            </a:r>
            <a:r>
              <a:rPr lang="zh-CN" altLang="zh-CN"/>
              <a:t>。</a:t>
            </a:r>
            <a:endParaRPr lang="zh-CN" altLang="en-US"/>
          </a:p>
        </p:txBody>
      </p:sp>
      <p:pic>
        <p:nvPicPr>
          <p:cNvPr id="34821" name="Picture 2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238" y="1133475"/>
            <a:ext cx="10429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4645025" y="3806825"/>
            <a:ext cx="4017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描述磁场而引入的假想曲线，不是</a:t>
            </a:r>
            <a:endParaRPr lang="zh-CN" altLang="en-US"/>
          </a:p>
        </p:txBody>
      </p:sp>
      <p:sp>
        <p:nvSpPr>
          <p:cNvPr id="7" name="矩形 6"/>
          <p:cNvSpPr>
            <a:spLocks noChangeArrowheads="1"/>
          </p:cNvSpPr>
          <p:nvPr/>
        </p:nvSpPr>
        <p:spPr bwMode="auto">
          <a:xfrm>
            <a:off x="411163" y="4281488"/>
            <a:ext cx="1590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真实存在的 </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346075" y="617538"/>
            <a:ext cx="87979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2．实验操作</a:t>
            </a:r>
            <a:endParaRPr lang="zh-CN" altLang="en-US"/>
          </a:p>
          <a:p>
            <a:pPr eaLnBrk="1" hangingPunct="1"/>
            <a:r>
              <a:rPr lang="zh-CN" altLang="zh-CN"/>
              <a:t>(1)在通电螺线管周围不同位置放置小磁针：</a:t>
            </a:r>
            <a:r>
              <a:rPr lang="en-US" altLang="zh-CN"/>
              <a:t>________________________</a:t>
            </a:r>
          </a:p>
          <a:p>
            <a:pPr eaLnBrk="1" hangingPunct="1"/>
            <a:r>
              <a:rPr lang="en-US" altLang="zh-CN"/>
              <a:t>______________________________________</a:t>
            </a:r>
            <a:r>
              <a:rPr lang="zh-CN" altLang="zh-CN"/>
              <a:t>。</a:t>
            </a:r>
            <a:endParaRPr lang="zh-CN" altLang="en-US"/>
          </a:p>
          <a:p>
            <a:pPr eaLnBrk="1" hangingPunct="1"/>
            <a:r>
              <a:rPr lang="zh-CN" altLang="zh-CN"/>
              <a:t>(2)实验中轻敲玻璃板：减小铁屑与玻璃板间的摩擦，使铁屑受到磁场的</a:t>
            </a:r>
            <a:endParaRPr lang="en-US" altLang="zh-CN"/>
          </a:p>
          <a:p>
            <a:pPr eaLnBrk="1" hangingPunct="1"/>
            <a:r>
              <a:rPr lang="zh-CN" altLang="zh-CN"/>
              <a:t>作用而有规律地排列。</a:t>
            </a:r>
            <a:endParaRPr lang="zh-CN" altLang="en-US"/>
          </a:p>
          <a:p>
            <a:pPr eaLnBrk="1" hangingPunct="1"/>
            <a:r>
              <a:rPr lang="zh-CN" altLang="zh-CN"/>
              <a:t>(3)在螺线管中插入一根铁棒：</a:t>
            </a:r>
            <a:r>
              <a:rPr lang="en-US" altLang="zh-CN"/>
              <a:t>_____________</a:t>
            </a:r>
            <a:r>
              <a:rPr lang="zh-CN" altLang="zh-CN"/>
              <a:t>。</a:t>
            </a:r>
            <a:endParaRPr lang="zh-CN" altLang="en-US"/>
          </a:p>
        </p:txBody>
      </p:sp>
      <p:sp>
        <p:nvSpPr>
          <p:cNvPr id="39939" name="矩形 2"/>
          <p:cNvSpPr>
            <a:spLocks noChangeArrowheads="1"/>
          </p:cNvSpPr>
          <p:nvPr/>
        </p:nvSpPr>
        <p:spPr bwMode="auto">
          <a:xfrm>
            <a:off x="5375275" y="1031875"/>
            <a:ext cx="325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便于观察磁场方向，小磁针</a:t>
            </a:r>
            <a:endParaRPr lang="zh-CN" altLang="en-US"/>
          </a:p>
        </p:txBody>
      </p:sp>
      <p:sp>
        <p:nvSpPr>
          <p:cNvPr id="39940" name="矩形 3"/>
          <p:cNvSpPr>
            <a:spLocks noChangeArrowheads="1"/>
          </p:cNvSpPr>
          <p:nvPr/>
        </p:nvSpPr>
        <p:spPr bwMode="auto">
          <a:xfrm>
            <a:off x="373063" y="1512888"/>
            <a:ext cx="5462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静止时N极所指的方向就是该点磁场的方向 </a:t>
            </a:r>
            <a:endParaRPr lang="zh-CN" altLang="en-US"/>
          </a:p>
        </p:txBody>
      </p:sp>
      <p:sp>
        <p:nvSpPr>
          <p:cNvPr id="39941" name="矩形 4"/>
          <p:cNvSpPr>
            <a:spLocks noChangeArrowheads="1"/>
          </p:cNvSpPr>
          <p:nvPr/>
        </p:nvSpPr>
        <p:spPr bwMode="auto">
          <a:xfrm>
            <a:off x="3860800" y="2863850"/>
            <a:ext cx="1717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增强磁场强度</a:t>
            </a:r>
            <a:endParaRPr lang="zh-CN" altLang="en-US"/>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46075" y="381000"/>
            <a:ext cx="864393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【实验分析】</a:t>
            </a:r>
            <a:endParaRPr lang="zh-CN" altLang="en-US"/>
          </a:p>
          <a:p>
            <a:pPr eaLnBrk="1" hangingPunct="1"/>
            <a:r>
              <a:rPr lang="zh-CN" altLang="zh-CN"/>
              <a:t>3．通电螺线管与小磁针之间是通过磁场发生力的作用。</a:t>
            </a:r>
            <a:endParaRPr lang="zh-CN" altLang="en-US"/>
          </a:p>
          <a:p>
            <a:pPr eaLnBrk="1" hangingPunct="1"/>
            <a:r>
              <a:rPr lang="zh-CN" altLang="zh-CN"/>
              <a:t>4．通电螺线管外部的磁场与</a:t>
            </a:r>
            <a:r>
              <a:rPr lang="en-US" altLang="zh-CN"/>
              <a:t>______</a:t>
            </a:r>
            <a:r>
              <a:rPr lang="zh-CN" altLang="zh-CN"/>
              <a:t>磁铁的磁场相似。</a:t>
            </a:r>
            <a:endParaRPr lang="zh-CN" altLang="en-US"/>
          </a:p>
          <a:p>
            <a:pPr eaLnBrk="1" hangingPunct="1"/>
            <a:r>
              <a:rPr lang="zh-CN" altLang="zh-CN"/>
              <a:t>5．通电螺线管外部磁场方向的影响因素：与螺线管中的电流方向有关，</a:t>
            </a:r>
            <a:endParaRPr lang="en-US" altLang="zh-CN"/>
          </a:p>
          <a:p>
            <a:pPr eaLnBrk="1" hangingPunct="1"/>
            <a:r>
              <a:rPr lang="zh-CN" altLang="zh-CN"/>
              <a:t>电流方向改变，通电螺线管的极性也改变。</a:t>
            </a:r>
            <a:endParaRPr lang="zh-CN" altLang="en-US"/>
          </a:p>
          <a:p>
            <a:pPr eaLnBrk="1" hangingPunct="1"/>
            <a:r>
              <a:rPr lang="zh-CN" altLang="zh-CN"/>
              <a:t>6．不能用悬挂且可自由旋转的大头针代替小磁针的原因：</a:t>
            </a:r>
            <a:r>
              <a:rPr lang="en-US" altLang="zh-CN"/>
              <a:t>_____________</a:t>
            </a:r>
          </a:p>
          <a:p>
            <a:pPr eaLnBrk="1" hangingPunct="1"/>
            <a:r>
              <a:rPr lang="en-US" altLang="zh-CN"/>
              <a:t>___________</a:t>
            </a:r>
            <a:r>
              <a:rPr lang="zh-CN" altLang="zh-CN"/>
              <a:t>。</a:t>
            </a:r>
            <a:endParaRPr lang="zh-CN" altLang="en-US"/>
          </a:p>
          <a:p>
            <a:pPr eaLnBrk="1" hangingPunct="1"/>
            <a:r>
              <a:rPr lang="zh-CN" altLang="zh-CN"/>
              <a:t>7．判断通电螺线管的极性：</a:t>
            </a:r>
            <a:r>
              <a:rPr lang="en-US" altLang="zh-CN"/>
              <a:t>_____________</a:t>
            </a:r>
            <a:r>
              <a:rPr lang="zh-CN" altLang="zh-CN"/>
              <a:t>。</a:t>
            </a:r>
            <a:endParaRPr lang="zh-CN" altLang="en-US"/>
          </a:p>
        </p:txBody>
      </p:sp>
      <p:sp>
        <p:nvSpPr>
          <p:cNvPr id="40963" name="矩形 2"/>
          <p:cNvSpPr>
            <a:spLocks noChangeArrowheads="1"/>
          </p:cNvSpPr>
          <p:nvPr/>
        </p:nvSpPr>
        <p:spPr bwMode="auto">
          <a:xfrm>
            <a:off x="3695700" y="1270000"/>
            <a:ext cx="695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条形</a:t>
            </a:r>
            <a:endParaRPr lang="zh-CN" altLang="en-US"/>
          </a:p>
        </p:txBody>
      </p:sp>
      <p:sp>
        <p:nvSpPr>
          <p:cNvPr id="40964" name="矩形 3"/>
          <p:cNvSpPr>
            <a:spLocks noChangeArrowheads="1"/>
          </p:cNvSpPr>
          <p:nvPr/>
        </p:nvSpPr>
        <p:spPr bwMode="auto">
          <a:xfrm>
            <a:off x="6927850" y="2627313"/>
            <a:ext cx="1717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大头针不能指</a:t>
            </a:r>
            <a:endParaRPr lang="zh-CN" altLang="en-US"/>
          </a:p>
        </p:txBody>
      </p:sp>
      <p:sp>
        <p:nvSpPr>
          <p:cNvPr id="40965" name="矩形 4"/>
          <p:cNvSpPr>
            <a:spLocks noChangeArrowheads="1"/>
          </p:cNvSpPr>
          <p:nvPr/>
        </p:nvSpPr>
        <p:spPr bwMode="auto">
          <a:xfrm>
            <a:off x="409575" y="3101975"/>
            <a:ext cx="1590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示磁场方向 </a:t>
            </a:r>
            <a:endParaRPr lang="zh-CN" altLang="en-US"/>
          </a:p>
        </p:txBody>
      </p:sp>
      <p:sp>
        <p:nvSpPr>
          <p:cNvPr id="40966" name="矩形 5"/>
          <p:cNvSpPr>
            <a:spLocks noChangeArrowheads="1"/>
          </p:cNvSpPr>
          <p:nvPr/>
        </p:nvSpPr>
        <p:spPr bwMode="auto">
          <a:xfrm>
            <a:off x="3621088" y="3540125"/>
            <a:ext cx="1846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应用安培定则 </a:t>
            </a:r>
            <a:endParaRPr lang="zh-CN" alt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46075" y="1179513"/>
            <a:ext cx="87169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3．地磁场</a:t>
            </a:r>
            <a:endParaRPr lang="zh-CN" altLang="en-US"/>
          </a:p>
          <a:p>
            <a:pPr eaLnBrk="1" hangingPunct="1"/>
            <a:r>
              <a:rPr lang="zh-CN" altLang="zh-CN"/>
              <a:t>地球就是一个巨大的磁体，地球周围的磁场叫作地磁场。地磁南极在地理</a:t>
            </a:r>
            <a:endParaRPr lang="en-US" altLang="zh-CN"/>
          </a:p>
          <a:p>
            <a:pPr eaLnBrk="1" hangingPunct="1"/>
            <a:r>
              <a:rPr lang="zh-CN" altLang="zh-CN"/>
              <a:t>的①</a:t>
            </a:r>
            <a:r>
              <a:rPr lang="en-US" altLang="zh-CN"/>
              <a:t>____</a:t>
            </a:r>
            <a:r>
              <a:rPr lang="zh-CN" altLang="zh-CN"/>
              <a:t>极附近，地磁北极在地理的②</a:t>
            </a:r>
            <a:r>
              <a:rPr lang="en-US" altLang="zh-CN"/>
              <a:t>____</a:t>
            </a:r>
            <a:r>
              <a:rPr lang="zh-CN" altLang="zh-CN"/>
              <a:t>极附近。最早发现地磁两极与</a:t>
            </a:r>
            <a:endParaRPr lang="en-US" altLang="zh-CN"/>
          </a:p>
          <a:p>
            <a:pPr eaLnBrk="1" hangingPunct="1"/>
            <a:r>
              <a:rPr lang="zh-CN" altLang="zh-CN"/>
              <a:t>地理两极存在偏差的是③</a:t>
            </a:r>
            <a:r>
              <a:rPr lang="en-US" altLang="zh-CN"/>
              <a:t>______</a:t>
            </a:r>
            <a:r>
              <a:rPr lang="zh-CN" altLang="zh-CN"/>
              <a:t>。</a:t>
            </a:r>
            <a:endParaRPr lang="zh-CN" altLang="en-US"/>
          </a:p>
        </p:txBody>
      </p:sp>
      <p:sp>
        <p:nvSpPr>
          <p:cNvPr id="3" name="矩形 2"/>
          <p:cNvSpPr>
            <a:spLocks noChangeArrowheads="1"/>
          </p:cNvSpPr>
          <p:nvPr/>
        </p:nvSpPr>
        <p:spPr bwMode="auto">
          <a:xfrm>
            <a:off x="993775" y="2060575"/>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北</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4" name="矩形 3"/>
          <p:cNvSpPr>
            <a:spLocks noChangeArrowheads="1"/>
          </p:cNvSpPr>
          <p:nvPr/>
        </p:nvSpPr>
        <p:spPr bwMode="auto">
          <a:xfrm>
            <a:off x="4864100" y="2054225"/>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南</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3294063" y="2528888"/>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沈括</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46075" y="915988"/>
            <a:ext cx="838993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1．(2016·江西)科学探究中能够准确表达自己的观点，表述探究的问题、过程和结果非常重要。以下是小华和小红对通电螺线管的外部磁场进行探究后的提示与汇报：</a:t>
            </a:r>
            <a:endParaRPr lang="zh-CN" altLang="en-US"/>
          </a:p>
        </p:txBody>
      </p:sp>
      <p:pic>
        <p:nvPicPr>
          <p:cNvPr id="4198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527050"/>
            <a:ext cx="6229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8225" y="2432050"/>
            <a:ext cx="45243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346075" y="617538"/>
            <a:ext cx="8389938"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①我们想知道通电螺线管的外部是否存在磁场。</a:t>
            </a:r>
            <a:endParaRPr lang="zh-CN" altLang="en-US"/>
          </a:p>
          <a:p>
            <a:pPr eaLnBrk="1" hangingPunct="1"/>
            <a:r>
              <a:rPr lang="zh-CN" altLang="zh-CN"/>
              <a:t>②因此设计了如图甲所示的实验。</a:t>
            </a:r>
            <a:endParaRPr lang="zh-CN" altLang="en-US"/>
          </a:p>
          <a:p>
            <a:pPr eaLnBrk="1" hangingPunct="1"/>
            <a:r>
              <a:rPr lang="zh-CN" altLang="zh-CN"/>
              <a:t>③闭合开关，发现小磁针发生了偏转，断开开关，小磁针又回到原位。</a:t>
            </a:r>
            <a:endParaRPr lang="zh-CN" altLang="en-US"/>
          </a:p>
          <a:p>
            <a:pPr eaLnBrk="1" hangingPunct="1"/>
            <a:r>
              <a:rPr lang="zh-CN" altLang="zh-CN"/>
              <a:t>④此现象说明通电螺线管的周围存在磁场。</a:t>
            </a:r>
            <a:endParaRPr lang="zh-CN" altLang="en-US"/>
          </a:p>
          <a:p>
            <a:pPr eaLnBrk="1" hangingPunct="1"/>
            <a:r>
              <a:rPr lang="zh-CN" altLang="zh-CN"/>
              <a:t>⑤那么通电螺线管外部磁场的分布情况如何？</a:t>
            </a:r>
            <a:endParaRPr lang="zh-CN" altLang="en-US"/>
          </a:p>
          <a:p>
            <a:pPr eaLnBrk="1" hangingPunct="1"/>
            <a:r>
              <a:rPr lang="zh-CN" altLang="zh-CN"/>
              <a:t>⑥我们在通电螺线管周围的有机玻璃上撒铁屑并轻敲。</a:t>
            </a:r>
            <a:endParaRPr lang="zh-CN" altLang="en-US"/>
          </a:p>
          <a:p>
            <a:pPr eaLnBrk="1" hangingPunct="1"/>
            <a:r>
              <a:rPr lang="zh-CN" altLang="zh-CN"/>
              <a:t>⑦铁屑的分布情况如图乙所示。</a:t>
            </a:r>
            <a:endParaRPr lang="zh-CN" altLang="en-US"/>
          </a:p>
          <a:p>
            <a:pPr eaLnBrk="1" hangingPunct="1"/>
            <a:r>
              <a:rPr lang="zh-CN" altLang="zh-CN"/>
              <a:t>⑧由此可知通电螺线管的外部磁场与条形磁体的磁场相似。</a:t>
            </a:r>
            <a:endParaRPr lang="zh-CN" altLang="en-US"/>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46075" y="1046163"/>
            <a:ext cx="8389938"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根据上述提示与汇报，请你回答以下问题：(填写上面对应的序号)</a:t>
            </a:r>
            <a:endParaRPr lang="zh-CN" altLang="en-US"/>
          </a:p>
          <a:p>
            <a:pPr eaLnBrk="1" hangingPunct="1"/>
            <a:r>
              <a:rPr lang="zh-CN" altLang="zh-CN"/>
              <a:t>(1)属于提出问题的有</a:t>
            </a:r>
            <a:r>
              <a:rPr lang="en-US" altLang="zh-CN"/>
              <a:t>_______</a:t>
            </a:r>
            <a:r>
              <a:rPr lang="zh-CN" altLang="zh-CN"/>
              <a:t>。</a:t>
            </a:r>
            <a:endParaRPr lang="zh-CN" altLang="en-US"/>
          </a:p>
          <a:p>
            <a:pPr eaLnBrk="1" hangingPunct="1"/>
            <a:r>
              <a:rPr lang="zh-CN" altLang="zh-CN"/>
              <a:t>(2)属于进行操作的有</a:t>
            </a:r>
            <a:r>
              <a:rPr lang="en-US" altLang="zh-CN"/>
              <a:t>_______</a:t>
            </a:r>
            <a:r>
              <a:rPr lang="zh-CN" altLang="zh-CN"/>
              <a:t>。</a:t>
            </a:r>
            <a:endParaRPr lang="zh-CN" altLang="en-US"/>
          </a:p>
          <a:p>
            <a:pPr eaLnBrk="1" hangingPunct="1"/>
            <a:r>
              <a:rPr lang="zh-CN" altLang="zh-CN"/>
              <a:t>(3)属于进行观察的有</a:t>
            </a:r>
            <a:r>
              <a:rPr lang="en-US" altLang="zh-CN"/>
              <a:t>_______</a:t>
            </a:r>
            <a:r>
              <a:rPr lang="zh-CN" altLang="zh-CN"/>
              <a:t>。</a:t>
            </a:r>
            <a:endParaRPr lang="zh-CN" altLang="en-US"/>
          </a:p>
          <a:p>
            <a:pPr eaLnBrk="1" hangingPunct="1"/>
            <a:r>
              <a:rPr lang="zh-CN" altLang="zh-CN"/>
              <a:t>(4)属于得出结论的有</a:t>
            </a:r>
            <a:r>
              <a:rPr lang="en-US" altLang="zh-CN"/>
              <a:t>_______</a:t>
            </a:r>
            <a:r>
              <a:rPr lang="zh-CN" altLang="zh-CN"/>
              <a:t>。</a:t>
            </a:r>
            <a:endParaRPr lang="zh-CN" altLang="en-US"/>
          </a:p>
        </p:txBody>
      </p:sp>
      <p:sp>
        <p:nvSpPr>
          <p:cNvPr id="3" name="矩形 2"/>
          <p:cNvSpPr>
            <a:spLocks noChangeArrowheads="1"/>
          </p:cNvSpPr>
          <p:nvPr/>
        </p:nvSpPr>
        <p:spPr bwMode="auto">
          <a:xfrm>
            <a:off x="2928938" y="1439863"/>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①⑤</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4" name="矩形 3"/>
          <p:cNvSpPr>
            <a:spLocks noChangeArrowheads="1"/>
          </p:cNvSpPr>
          <p:nvPr/>
        </p:nvSpPr>
        <p:spPr bwMode="auto">
          <a:xfrm>
            <a:off x="2928938" y="1914525"/>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②⑥</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2959100" y="2382838"/>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③⑦</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2965450" y="2857500"/>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④⑧</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46075" y="617538"/>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r>
              <a:rPr lang="zh-CN" altLang="zh-CN">
                <a:latin typeface="黑体" panose="02010609060101010101" pitchFamily="49" charset="-122"/>
                <a:ea typeface="黑体" panose="02010609060101010101" pitchFamily="49" charset="-122"/>
              </a:rPr>
              <a:t>补充设问</a:t>
            </a:r>
            <a:endParaRPr lang="zh-CN" altLang="en-US">
              <a:latin typeface="黑体" panose="02010609060101010101" pitchFamily="49" charset="-122"/>
              <a:ea typeface="黑体" panose="02010609060101010101" pitchFamily="49" charset="-122"/>
            </a:endParaRPr>
          </a:p>
        </p:txBody>
      </p:sp>
      <p:sp>
        <p:nvSpPr>
          <p:cNvPr id="45059" name="TextBox 1"/>
          <p:cNvSpPr txBox="1">
            <a:spLocks noChangeArrowheads="1"/>
          </p:cNvSpPr>
          <p:nvPr/>
        </p:nvSpPr>
        <p:spPr bwMode="auto">
          <a:xfrm>
            <a:off x="263525" y="1184275"/>
            <a:ext cx="86899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rPr>
              <a:t>【交流与反思】</a:t>
            </a:r>
            <a:endParaRPr lang="zh-CN" altLang="en-US">
              <a:solidFill>
                <a:srgbClr val="C00000"/>
              </a:solidFill>
            </a:endParaRPr>
          </a:p>
          <a:p>
            <a:pPr eaLnBrk="1" hangingPunct="1"/>
            <a:r>
              <a:rPr lang="zh-CN" altLang="zh-CN"/>
              <a:t>(1)大头针也能自由转动，那么能否用大头针代替小磁针进行实验，</a:t>
            </a:r>
            <a:r>
              <a:rPr lang="en-US" altLang="zh-CN"/>
              <a:t>_____</a:t>
            </a:r>
          </a:p>
          <a:p>
            <a:pPr eaLnBrk="1" hangingPunct="1"/>
            <a:r>
              <a:rPr lang="zh-CN" altLang="zh-CN"/>
              <a:t> (选填“能”或“不能”)，理由是</a:t>
            </a:r>
            <a:r>
              <a:rPr lang="en-US" altLang="zh-CN"/>
              <a:t>_________________</a:t>
            </a:r>
            <a:r>
              <a:rPr lang="zh-CN" altLang="zh-CN"/>
              <a:t>。</a:t>
            </a:r>
            <a:endParaRPr lang="zh-CN" altLang="en-US"/>
          </a:p>
          <a:p>
            <a:pPr eaLnBrk="1" hangingPunct="1"/>
            <a:r>
              <a:rPr lang="zh-CN" altLang="zh-CN"/>
              <a:t>(2)在实验中，可以在螺线管中间插入一根铁棒，这样做的目的是</a:t>
            </a:r>
            <a:r>
              <a:rPr lang="en-US" altLang="zh-CN"/>
              <a:t>_______</a:t>
            </a:r>
          </a:p>
          <a:p>
            <a:pPr eaLnBrk="1" hangingPunct="1"/>
            <a:r>
              <a:rPr lang="en-US" altLang="zh-CN"/>
              <a:t>_______________________</a:t>
            </a:r>
            <a:r>
              <a:rPr lang="zh-CN" altLang="zh-CN"/>
              <a:t>。</a:t>
            </a:r>
            <a:endParaRPr lang="zh-CN" altLang="en-US"/>
          </a:p>
        </p:txBody>
      </p:sp>
      <p:sp>
        <p:nvSpPr>
          <p:cNvPr id="4" name="矩形 3"/>
          <p:cNvSpPr>
            <a:spLocks noChangeArrowheads="1"/>
          </p:cNvSpPr>
          <p:nvPr/>
        </p:nvSpPr>
        <p:spPr bwMode="auto">
          <a:xfrm>
            <a:off x="7888288" y="1616075"/>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不能</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4316413" y="2060575"/>
            <a:ext cx="23796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不能显示磁场方向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7666038" y="2535238"/>
            <a:ext cx="958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增强通</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360363" y="2973388"/>
            <a:ext cx="3152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电螺线管周围的磁场强度 </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46075" y="617538"/>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探究什么情况下磁可以生电(10年2考)</a:t>
            </a:r>
            <a:endParaRPr lang="zh-CN" altLang="en-US">
              <a:latin typeface="黑体" panose="02010609060101010101" pitchFamily="49" charset="-122"/>
              <a:ea typeface="黑体" panose="02010609060101010101" pitchFamily="49" charset="-122"/>
            </a:endParaRPr>
          </a:p>
        </p:txBody>
      </p:sp>
      <p:pic>
        <p:nvPicPr>
          <p:cNvPr id="46083" name="Picture 2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50" y="746125"/>
            <a:ext cx="10937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p:cNvSpPr txBox="1">
            <a:spLocks noChangeArrowheads="1"/>
          </p:cNvSpPr>
          <p:nvPr/>
        </p:nvSpPr>
        <p:spPr bwMode="auto">
          <a:xfrm>
            <a:off x="336550" y="1184275"/>
            <a:ext cx="83899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rPr>
              <a:t>【设计与进行实验】</a:t>
            </a:r>
            <a:endParaRPr lang="zh-CN" altLang="en-US">
              <a:solidFill>
                <a:srgbClr val="C00000"/>
              </a:solidFill>
            </a:endParaRPr>
          </a:p>
          <a:p>
            <a:pPr eaLnBrk="1" hangingPunct="1"/>
            <a:r>
              <a:rPr lang="zh-CN" altLang="zh-CN"/>
              <a:t>1．实验装置图</a:t>
            </a:r>
            <a:endParaRPr lang="zh-CN" altLang="en-US"/>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3138" y="2279650"/>
            <a:ext cx="2143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346075" y="617538"/>
            <a:ext cx="86804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2．实验方法</a:t>
            </a:r>
            <a:endParaRPr lang="zh-CN" altLang="en-US"/>
          </a:p>
          <a:p>
            <a:pPr eaLnBrk="1" hangingPunct="1"/>
            <a:r>
              <a:rPr lang="zh-CN" altLang="zh-CN"/>
              <a:t>(1)转换法的应用：通过观察灵敏电流计指针是否偏转来判断</a:t>
            </a:r>
            <a:r>
              <a:rPr lang="en-US" altLang="zh-CN"/>
              <a:t>___________</a:t>
            </a:r>
          </a:p>
          <a:p>
            <a:pPr eaLnBrk="1" hangingPunct="1"/>
            <a:r>
              <a:rPr lang="en-US" altLang="zh-CN"/>
              <a:t>________</a:t>
            </a:r>
            <a:r>
              <a:rPr lang="zh-CN" altLang="zh-CN"/>
              <a:t>。</a:t>
            </a:r>
            <a:endParaRPr lang="zh-CN" altLang="en-US"/>
          </a:p>
          <a:p>
            <a:pPr eaLnBrk="1" hangingPunct="1"/>
            <a:r>
              <a:rPr lang="zh-CN" altLang="zh-CN"/>
              <a:t>(2)控制变量法的应用</a:t>
            </a:r>
            <a:endParaRPr lang="zh-CN" altLang="en-US"/>
          </a:p>
          <a:p>
            <a:pPr eaLnBrk="1" hangingPunct="1"/>
            <a:r>
              <a:rPr lang="zh-CN" altLang="zh-CN"/>
              <a:t>①探究电流方向与磁场方向的关系：控制</a:t>
            </a:r>
            <a:r>
              <a:rPr lang="en-US" altLang="zh-CN"/>
              <a:t>______________</a:t>
            </a:r>
            <a:r>
              <a:rPr lang="zh-CN" altLang="zh-CN"/>
              <a:t>不变，改变</a:t>
            </a:r>
            <a:r>
              <a:rPr lang="en-US" altLang="zh-CN"/>
              <a:t>___</a:t>
            </a:r>
          </a:p>
          <a:p>
            <a:pPr eaLnBrk="1" hangingPunct="1"/>
            <a:r>
              <a:rPr lang="en-US" altLang="zh-CN"/>
              <a:t>________</a:t>
            </a:r>
            <a:r>
              <a:rPr lang="zh-CN" altLang="zh-CN"/>
              <a:t>，观察灵敏电流计的偏转方向。</a:t>
            </a:r>
            <a:endParaRPr lang="zh-CN" altLang="en-US"/>
          </a:p>
          <a:p>
            <a:pPr eaLnBrk="1" hangingPunct="1"/>
            <a:r>
              <a:rPr lang="zh-CN" altLang="zh-CN"/>
              <a:t>②探究电流方向与导体运动方向的关系：控制</a:t>
            </a:r>
            <a:r>
              <a:rPr lang="en-US" altLang="zh-CN"/>
              <a:t>_____________</a:t>
            </a:r>
            <a:r>
              <a:rPr lang="zh-CN" altLang="zh-CN"/>
              <a:t>，改变</a:t>
            </a:r>
            <a:r>
              <a:rPr lang="en-US" altLang="zh-CN"/>
              <a:t>____</a:t>
            </a:r>
          </a:p>
          <a:p>
            <a:pPr eaLnBrk="1" hangingPunct="1"/>
            <a:r>
              <a:rPr lang="en-US" altLang="zh-CN"/>
              <a:t>____________</a:t>
            </a:r>
            <a:r>
              <a:rPr lang="zh-CN" altLang="zh-CN"/>
              <a:t>，观察灵敏电流计的偏转方向。</a:t>
            </a:r>
            <a:endParaRPr lang="zh-CN" altLang="en-US"/>
          </a:p>
        </p:txBody>
      </p:sp>
      <p:sp>
        <p:nvSpPr>
          <p:cNvPr id="47107" name="矩形 2"/>
          <p:cNvSpPr>
            <a:spLocks noChangeArrowheads="1"/>
          </p:cNvSpPr>
          <p:nvPr/>
        </p:nvSpPr>
        <p:spPr bwMode="auto">
          <a:xfrm>
            <a:off x="7186613" y="1038225"/>
            <a:ext cx="1462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是否产生感</a:t>
            </a:r>
            <a:endParaRPr lang="zh-CN" altLang="en-US"/>
          </a:p>
        </p:txBody>
      </p:sp>
      <p:sp>
        <p:nvSpPr>
          <p:cNvPr id="47108" name="矩形 3"/>
          <p:cNvSpPr>
            <a:spLocks noChangeArrowheads="1"/>
          </p:cNvSpPr>
          <p:nvPr/>
        </p:nvSpPr>
        <p:spPr bwMode="auto">
          <a:xfrm>
            <a:off x="452438" y="1506538"/>
            <a:ext cx="1079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应电流 </a:t>
            </a:r>
            <a:endParaRPr lang="zh-CN" altLang="en-US"/>
          </a:p>
        </p:txBody>
      </p:sp>
      <p:sp>
        <p:nvSpPr>
          <p:cNvPr id="47109" name="矩形 4"/>
          <p:cNvSpPr>
            <a:spLocks noChangeArrowheads="1"/>
          </p:cNvSpPr>
          <p:nvPr/>
        </p:nvSpPr>
        <p:spPr bwMode="auto">
          <a:xfrm>
            <a:off x="5045075" y="2419350"/>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导体运动方向 </a:t>
            </a:r>
            <a:endParaRPr lang="zh-CN" altLang="en-US"/>
          </a:p>
        </p:txBody>
      </p:sp>
      <p:sp>
        <p:nvSpPr>
          <p:cNvPr id="47110" name="矩形 5"/>
          <p:cNvSpPr>
            <a:spLocks noChangeArrowheads="1"/>
          </p:cNvSpPr>
          <p:nvPr/>
        </p:nvSpPr>
        <p:spPr bwMode="auto">
          <a:xfrm>
            <a:off x="8108950" y="2425700"/>
            <a:ext cx="4397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磁</a:t>
            </a:r>
            <a:endParaRPr lang="zh-CN" altLang="en-US"/>
          </a:p>
        </p:txBody>
      </p:sp>
      <p:sp>
        <p:nvSpPr>
          <p:cNvPr id="47111" name="矩形 6"/>
          <p:cNvSpPr>
            <a:spLocks noChangeArrowheads="1"/>
          </p:cNvSpPr>
          <p:nvPr/>
        </p:nvSpPr>
        <p:spPr bwMode="auto">
          <a:xfrm>
            <a:off x="488950" y="2863850"/>
            <a:ext cx="1079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场方向 </a:t>
            </a:r>
            <a:endParaRPr lang="zh-CN" altLang="en-US"/>
          </a:p>
        </p:txBody>
      </p:sp>
      <p:sp>
        <p:nvSpPr>
          <p:cNvPr id="47112" name="矩形 7"/>
          <p:cNvSpPr>
            <a:spLocks noChangeArrowheads="1"/>
          </p:cNvSpPr>
          <p:nvPr/>
        </p:nvSpPr>
        <p:spPr bwMode="auto">
          <a:xfrm>
            <a:off x="5521325" y="3332163"/>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磁场方向不变 </a:t>
            </a:r>
            <a:endParaRPr lang="zh-CN" altLang="en-US"/>
          </a:p>
        </p:txBody>
      </p:sp>
      <p:sp>
        <p:nvSpPr>
          <p:cNvPr id="47113" name="矩形 8"/>
          <p:cNvSpPr>
            <a:spLocks noChangeArrowheads="1"/>
          </p:cNvSpPr>
          <p:nvPr/>
        </p:nvSpPr>
        <p:spPr bwMode="auto">
          <a:xfrm>
            <a:off x="8040688" y="3338513"/>
            <a:ext cx="439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导</a:t>
            </a:r>
            <a:endParaRPr lang="zh-CN" altLang="en-US"/>
          </a:p>
        </p:txBody>
      </p:sp>
      <p:sp>
        <p:nvSpPr>
          <p:cNvPr id="47114" name="矩形 9"/>
          <p:cNvSpPr>
            <a:spLocks noChangeArrowheads="1"/>
          </p:cNvSpPr>
          <p:nvPr/>
        </p:nvSpPr>
        <p:spPr bwMode="auto">
          <a:xfrm>
            <a:off x="447675" y="3776663"/>
            <a:ext cx="1590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体运动方向 </a:t>
            </a:r>
            <a:endParaRPr lang="zh-CN" altLang="en-US"/>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346075" y="1120775"/>
            <a:ext cx="87169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③探究感应电流大小与磁场强弱的关系：控制</a:t>
            </a:r>
            <a:r>
              <a:rPr lang="en-US" altLang="zh-CN"/>
              <a:t>_______________________</a:t>
            </a:r>
          </a:p>
          <a:p>
            <a:pPr eaLnBrk="1" hangingPunct="1"/>
            <a:r>
              <a:rPr lang="en-US" altLang="zh-CN"/>
              <a:t>____</a:t>
            </a:r>
            <a:r>
              <a:rPr lang="zh-CN" altLang="zh-CN"/>
              <a:t>不变，改变</a:t>
            </a:r>
            <a:r>
              <a:rPr lang="en-US" altLang="zh-CN"/>
              <a:t>__________</a:t>
            </a:r>
            <a:r>
              <a:rPr lang="zh-CN" altLang="zh-CN"/>
              <a:t>，观察灵敏电流计的偏转角度。</a:t>
            </a:r>
            <a:endParaRPr lang="zh-CN" altLang="en-US"/>
          </a:p>
          <a:p>
            <a:pPr eaLnBrk="1" hangingPunct="1"/>
            <a:r>
              <a:rPr lang="zh-CN" altLang="zh-CN"/>
              <a:t>④探究感应电流大小与导体切割磁感线运动快慢的关系：控制</a:t>
            </a:r>
            <a:r>
              <a:rPr lang="en-US" altLang="zh-CN"/>
              <a:t>__________</a:t>
            </a:r>
          </a:p>
          <a:p>
            <a:pPr eaLnBrk="1" hangingPunct="1"/>
            <a:r>
              <a:rPr lang="zh-CN" altLang="zh-CN"/>
              <a:t>不变，改变</a:t>
            </a:r>
            <a:r>
              <a:rPr lang="en-US" altLang="zh-CN"/>
              <a:t>______________________________</a:t>
            </a:r>
            <a:r>
              <a:rPr lang="zh-CN" altLang="zh-CN"/>
              <a:t>，观察灵敏电流计的偏转角</a:t>
            </a:r>
            <a:endParaRPr lang="en-US" altLang="zh-CN"/>
          </a:p>
          <a:p>
            <a:pPr eaLnBrk="1" hangingPunct="1"/>
            <a:r>
              <a:rPr lang="zh-CN" altLang="zh-CN"/>
              <a:t>度。</a:t>
            </a:r>
            <a:endParaRPr lang="zh-CN" altLang="en-US"/>
          </a:p>
        </p:txBody>
      </p:sp>
      <p:sp>
        <p:nvSpPr>
          <p:cNvPr id="48131" name="矩形 2"/>
          <p:cNvSpPr>
            <a:spLocks noChangeArrowheads="1"/>
          </p:cNvSpPr>
          <p:nvPr/>
        </p:nvSpPr>
        <p:spPr bwMode="auto">
          <a:xfrm>
            <a:off x="5527675" y="1111250"/>
            <a:ext cx="2995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导体切割磁感线运动的速</a:t>
            </a:r>
            <a:endParaRPr lang="zh-CN" altLang="en-US"/>
          </a:p>
        </p:txBody>
      </p:sp>
      <p:sp>
        <p:nvSpPr>
          <p:cNvPr id="48132" name="矩形 3"/>
          <p:cNvSpPr>
            <a:spLocks noChangeArrowheads="1"/>
          </p:cNvSpPr>
          <p:nvPr/>
        </p:nvSpPr>
        <p:spPr bwMode="auto">
          <a:xfrm>
            <a:off x="477838" y="1549400"/>
            <a:ext cx="439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度</a:t>
            </a:r>
            <a:endParaRPr lang="zh-CN" altLang="en-US"/>
          </a:p>
        </p:txBody>
      </p:sp>
      <p:sp>
        <p:nvSpPr>
          <p:cNvPr id="48133" name="矩形 4"/>
          <p:cNvSpPr>
            <a:spLocks noChangeArrowheads="1"/>
          </p:cNvSpPr>
          <p:nvPr/>
        </p:nvSpPr>
        <p:spPr bwMode="auto">
          <a:xfrm>
            <a:off x="2271713" y="1543050"/>
            <a:ext cx="1335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磁场强弱 </a:t>
            </a:r>
            <a:endParaRPr lang="zh-CN" altLang="en-US"/>
          </a:p>
        </p:txBody>
      </p:sp>
      <p:sp>
        <p:nvSpPr>
          <p:cNvPr id="48134" name="矩形 5"/>
          <p:cNvSpPr>
            <a:spLocks noChangeArrowheads="1"/>
          </p:cNvSpPr>
          <p:nvPr/>
        </p:nvSpPr>
        <p:spPr bwMode="auto">
          <a:xfrm>
            <a:off x="7334250" y="2024063"/>
            <a:ext cx="1206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磁场强弱</a:t>
            </a:r>
            <a:endParaRPr lang="zh-CN" altLang="en-US"/>
          </a:p>
        </p:txBody>
      </p:sp>
      <p:sp>
        <p:nvSpPr>
          <p:cNvPr id="48135" name="矩形 6"/>
          <p:cNvSpPr>
            <a:spLocks noChangeArrowheads="1"/>
          </p:cNvSpPr>
          <p:nvPr/>
        </p:nvSpPr>
        <p:spPr bwMode="auto">
          <a:xfrm>
            <a:off x="1739900" y="2462213"/>
            <a:ext cx="3890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导体切割磁感线运动的速度大小 </a:t>
            </a:r>
            <a:endParaRPr lang="zh-CN" altLang="en-US"/>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346075" y="617538"/>
            <a:ext cx="838993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【实验分析】</a:t>
            </a:r>
            <a:endParaRPr lang="zh-CN" altLang="en-US"/>
          </a:p>
          <a:p>
            <a:pPr eaLnBrk="1" hangingPunct="1"/>
            <a:r>
              <a:rPr lang="zh-CN" altLang="zh-CN"/>
              <a:t>3．产生感应电流的条件</a:t>
            </a:r>
            <a:endParaRPr lang="zh-CN" altLang="en-US"/>
          </a:p>
          <a:p>
            <a:pPr eaLnBrk="1" hangingPunct="1"/>
            <a:r>
              <a:rPr lang="zh-CN" altLang="zh-CN"/>
              <a:t>①电路必须是闭合回路；</a:t>
            </a:r>
            <a:endParaRPr lang="zh-CN" altLang="en-US"/>
          </a:p>
          <a:p>
            <a:pPr eaLnBrk="1" hangingPunct="1"/>
            <a:r>
              <a:rPr lang="zh-CN" altLang="zh-CN"/>
              <a:t>②导体在磁场中做切割磁感线运动。</a:t>
            </a:r>
            <a:endParaRPr lang="zh-CN" altLang="en-US"/>
          </a:p>
          <a:p>
            <a:pPr eaLnBrk="1" hangingPunct="1"/>
            <a:r>
              <a:rPr lang="zh-CN" altLang="zh-CN"/>
              <a:t>4．感应电流产生过程中的能量转化：</a:t>
            </a:r>
            <a:r>
              <a:rPr lang="en-US" altLang="zh-CN"/>
              <a:t>_______</a:t>
            </a:r>
            <a:r>
              <a:rPr lang="zh-CN" altLang="zh-CN"/>
              <a:t>转化为</a:t>
            </a:r>
            <a:r>
              <a:rPr lang="en-US" altLang="zh-CN"/>
              <a:t>______</a:t>
            </a:r>
            <a:r>
              <a:rPr lang="zh-CN" altLang="zh-CN"/>
              <a:t>。</a:t>
            </a:r>
            <a:endParaRPr lang="zh-CN" altLang="en-US"/>
          </a:p>
          <a:p>
            <a:pPr eaLnBrk="1" hangingPunct="1"/>
            <a:r>
              <a:rPr lang="zh-CN" altLang="zh-CN"/>
              <a:t>5．导体在磁场中运动时，电流计指针不偏转的原因：</a:t>
            </a:r>
            <a:endParaRPr lang="zh-CN" altLang="en-US"/>
          </a:p>
          <a:p>
            <a:pPr eaLnBrk="1" hangingPunct="1"/>
            <a:r>
              <a:rPr lang="zh-CN" altLang="zh-CN"/>
              <a:t>① </a:t>
            </a:r>
            <a:r>
              <a:rPr lang="en-US" altLang="zh-CN"/>
              <a:t>______________________________________________________</a:t>
            </a:r>
            <a:r>
              <a:rPr lang="zh-CN" altLang="zh-CN"/>
              <a:t>；</a:t>
            </a:r>
            <a:endParaRPr lang="zh-CN" altLang="en-US"/>
          </a:p>
          <a:p>
            <a:pPr eaLnBrk="1" hangingPunct="1"/>
            <a:r>
              <a:rPr lang="zh-CN" altLang="zh-CN"/>
              <a:t>② </a:t>
            </a:r>
            <a:r>
              <a:rPr lang="en-US" altLang="zh-CN"/>
              <a:t>____________________</a:t>
            </a:r>
            <a:r>
              <a:rPr lang="zh-CN" altLang="zh-CN"/>
              <a:t>。</a:t>
            </a:r>
            <a:endParaRPr lang="zh-CN" altLang="en-US"/>
          </a:p>
        </p:txBody>
      </p:sp>
      <p:sp>
        <p:nvSpPr>
          <p:cNvPr id="49155" name="矩形 2"/>
          <p:cNvSpPr>
            <a:spLocks noChangeArrowheads="1"/>
          </p:cNvSpPr>
          <p:nvPr/>
        </p:nvSpPr>
        <p:spPr bwMode="auto">
          <a:xfrm>
            <a:off x="4635500" y="2425700"/>
            <a:ext cx="950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机械能</a:t>
            </a:r>
            <a:endParaRPr lang="zh-CN" altLang="en-US"/>
          </a:p>
        </p:txBody>
      </p:sp>
      <p:sp>
        <p:nvSpPr>
          <p:cNvPr id="49156" name="矩形 3"/>
          <p:cNvSpPr>
            <a:spLocks noChangeArrowheads="1"/>
          </p:cNvSpPr>
          <p:nvPr/>
        </p:nvSpPr>
        <p:spPr bwMode="auto">
          <a:xfrm>
            <a:off x="6324600" y="2425700"/>
            <a:ext cx="695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电能</a:t>
            </a:r>
            <a:endParaRPr lang="zh-CN" altLang="en-US"/>
          </a:p>
        </p:txBody>
      </p:sp>
      <p:sp>
        <p:nvSpPr>
          <p:cNvPr id="49157" name="矩形 4"/>
          <p:cNvSpPr>
            <a:spLocks noChangeArrowheads="1"/>
          </p:cNvSpPr>
          <p:nvPr/>
        </p:nvSpPr>
        <p:spPr bwMode="auto">
          <a:xfrm>
            <a:off x="738188" y="3302000"/>
            <a:ext cx="7032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没有感应电流产生(导体没做切割磁感线运动或电路没有闭合) </a:t>
            </a:r>
            <a:endParaRPr lang="zh-CN" altLang="en-US"/>
          </a:p>
        </p:txBody>
      </p:sp>
      <p:sp>
        <p:nvSpPr>
          <p:cNvPr id="49158" name="矩形 5"/>
          <p:cNvSpPr>
            <a:spLocks noChangeArrowheads="1"/>
          </p:cNvSpPr>
          <p:nvPr/>
        </p:nvSpPr>
        <p:spPr bwMode="auto">
          <a:xfrm>
            <a:off x="766763" y="3776663"/>
            <a:ext cx="2613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产生的感应电流很小 </a:t>
            </a:r>
            <a:endParaRPr lang="zh-CN" altLang="en-US"/>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346075" y="617538"/>
            <a:ext cx="8389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6．要使电流计偏转明显可采取的措施：</a:t>
            </a:r>
            <a:endParaRPr lang="zh-CN" altLang="en-US"/>
          </a:p>
          <a:p>
            <a:pPr eaLnBrk="1" hangingPunct="1"/>
            <a:r>
              <a:rPr lang="zh-CN" altLang="zh-CN"/>
              <a:t>①换灵敏度高的电流计；</a:t>
            </a:r>
            <a:endParaRPr lang="zh-CN" altLang="en-US"/>
          </a:p>
          <a:p>
            <a:pPr eaLnBrk="1" hangingPunct="1"/>
            <a:r>
              <a:rPr lang="zh-CN" altLang="zh-CN"/>
              <a:t>②用多匝数线圈(或多根导线)替代单根导线；</a:t>
            </a:r>
            <a:endParaRPr lang="zh-CN" altLang="en-US"/>
          </a:p>
          <a:p>
            <a:pPr eaLnBrk="1" hangingPunct="1"/>
            <a:r>
              <a:rPr lang="zh-CN" altLang="zh-CN"/>
              <a:t>③加快</a:t>
            </a:r>
            <a:r>
              <a:rPr lang="en-US" altLang="zh-CN"/>
              <a:t>________________</a:t>
            </a:r>
            <a:r>
              <a:rPr lang="zh-CN" altLang="zh-CN"/>
              <a:t>的速度；</a:t>
            </a:r>
            <a:endParaRPr lang="zh-CN" altLang="en-US"/>
          </a:p>
          <a:p>
            <a:pPr eaLnBrk="1" hangingPunct="1"/>
            <a:r>
              <a:rPr lang="zh-CN" altLang="zh-CN"/>
              <a:t>④增大</a:t>
            </a:r>
            <a:r>
              <a:rPr lang="en-US" altLang="zh-CN"/>
              <a:t>______</a:t>
            </a:r>
            <a:r>
              <a:rPr lang="zh-CN" altLang="zh-CN"/>
              <a:t>强度。</a:t>
            </a:r>
            <a:endParaRPr lang="zh-CN" altLang="en-US"/>
          </a:p>
          <a:p>
            <a:pPr eaLnBrk="1" hangingPunct="1"/>
            <a:r>
              <a:rPr lang="zh-CN" altLang="zh-CN"/>
              <a:t>7．根据实验现象总结实验结论。</a:t>
            </a:r>
            <a:endParaRPr lang="zh-CN" altLang="en-US"/>
          </a:p>
          <a:p>
            <a:pPr eaLnBrk="1" hangingPunct="1"/>
            <a:r>
              <a:rPr lang="zh-CN" altLang="zh-CN"/>
              <a:t>8．电磁感应现象在生活中的应用：</a:t>
            </a:r>
            <a:r>
              <a:rPr lang="en-US" altLang="zh-CN"/>
              <a:t>____________________</a:t>
            </a:r>
            <a:r>
              <a:rPr lang="zh-CN" altLang="zh-CN"/>
              <a:t>。</a:t>
            </a:r>
            <a:endParaRPr lang="zh-CN" altLang="en-US"/>
          </a:p>
        </p:txBody>
      </p:sp>
      <p:sp>
        <p:nvSpPr>
          <p:cNvPr id="50179" name="矩形 2"/>
          <p:cNvSpPr>
            <a:spLocks noChangeArrowheads="1"/>
          </p:cNvSpPr>
          <p:nvPr/>
        </p:nvSpPr>
        <p:spPr bwMode="auto">
          <a:xfrm>
            <a:off x="1209675" y="1981200"/>
            <a:ext cx="2101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导体切割磁感线 </a:t>
            </a:r>
            <a:endParaRPr lang="zh-CN" altLang="en-US"/>
          </a:p>
        </p:txBody>
      </p:sp>
      <p:sp>
        <p:nvSpPr>
          <p:cNvPr id="50180" name="矩形 3"/>
          <p:cNvSpPr>
            <a:spLocks noChangeArrowheads="1"/>
          </p:cNvSpPr>
          <p:nvPr/>
        </p:nvSpPr>
        <p:spPr bwMode="auto">
          <a:xfrm>
            <a:off x="1206500" y="2419350"/>
            <a:ext cx="6953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磁场</a:t>
            </a:r>
            <a:endParaRPr lang="zh-CN" altLang="en-US"/>
          </a:p>
        </p:txBody>
      </p:sp>
      <p:sp>
        <p:nvSpPr>
          <p:cNvPr id="50181" name="矩形 4"/>
          <p:cNvSpPr>
            <a:spLocks noChangeArrowheads="1"/>
          </p:cNvSpPr>
          <p:nvPr/>
        </p:nvSpPr>
        <p:spPr bwMode="auto">
          <a:xfrm>
            <a:off x="4418013" y="3302000"/>
            <a:ext cx="2613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发电机、动圈式话筒 </a:t>
            </a:r>
            <a:endParaRPr lang="zh-CN" altLang="en-US"/>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346075" y="617538"/>
            <a:ext cx="838993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rPr>
              <a:t>【实验结论】</a:t>
            </a:r>
            <a:endParaRPr lang="zh-CN" altLang="en-US">
              <a:solidFill>
                <a:srgbClr val="C00000"/>
              </a:solidFill>
            </a:endParaRPr>
          </a:p>
          <a:p>
            <a:pPr eaLnBrk="1" hangingPunct="1"/>
            <a:r>
              <a:rPr lang="zh-CN" altLang="zh-CN"/>
              <a:t>闭合电路的一部分导体在磁场中做切割磁感线运动时，导体中就会产生电流；产生感应电流的大小与磁场的强弱和导体切割磁感线运动的快慢有关，磁场强度越强，导体切割磁感线的速度越快，产生感应电流越大；感应电流的方向与磁场方向和导体运动方向有关，其中一个因素改变，感应电流的方向改变。</a:t>
            </a:r>
            <a:endParaRPr lang="zh-CN" alt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17513" y="490538"/>
            <a:ext cx="8389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电生磁</a:t>
            </a:r>
          </a:p>
        </p:txBody>
      </p:sp>
      <p:sp>
        <p:nvSpPr>
          <p:cNvPr id="3" name="圆角矩形 2"/>
          <p:cNvSpPr/>
          <p:nvPr/>
        </p:nvSpPr>
        <p:spPr bwMode="auto">
          <a:xfrm>
            <a:off x="628596" y="630211"/>
            <a:ext cx="1188827" cy="357956"/>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a:t>
            </a: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2</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1268" name="TextBox 1"/>
          <p:cNvSpPr txBox="1">
            <a:spLocks noChangeArrowheads="1"/>
          </p:cNvSpPr>
          <p:nvPr/>
        </p:nvSpPr>
        <p:spPr bwMode="auto">
          <a:xfrm>
            <a:off x="373063" y="1001713"/>
            <a:ext cx="86899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1．电流的磁效应</a:t>
            </a:r>
            <a:endParaRPr lang="zh-CN" altLang="en-US"/>
          </a:p>
          <a:p>
            <a:pPr eaLnBrk="1" hangingPunct="1"/>
            <a:r>
              <a:rPr lang="zh-CN" altLang="zh-CN"/>
              <a:t>(1)定义：通电导线周围存在与电流方向有关的①</a:t>
            </a:r>
            <a:r>
              <a:rPr lang="en-US" altLang="zh-CN"/>
              <a:t>_____</a:t>
            </a:r>
            <a:r>
              <a:rPr lang="zh-CN" altLang="zh-CN"/>
              <a:t>，这种现象叫作</a:t>
            </a:r>
            <a:endParaRPr lang="en-US" altLang="zh-CN"/>
          </a:p>
          <a:p>
            <a:pPr eaLnBrk="1" hangingPunct="1"/>
            <a:r>
              <a:rPr lang="zh-CN" altLang="zh-CN"/>
              <a:t>电流的磁效应。</a:t>
            </a:r>
            <a:endParaRPr lang="zh-CN" altLang="en-US"/>
          </a:p>
          <a:p>
            <a:pPr eaLnBrk="1" hangingPunct="1"/>
            <a:r>
              <a:rPr lang="zh-CN" altLang="zh-CN"/>
              <a:t>(2)奥斯特实验：揭开②</a:t>
            </a:r>
            <a:r>
              <a:rPr lang="en-US" altLang="zh-CN"/>
              <a:t>________</a:t>
            </a:r>
            <a:r>
              <a:rPr lang="zh-CN" altLang="zh-CN"/>
              <a:t>的联系，证明③</a:t>
            </a:r>
            <a:r>
              <a:rPr lang="en-US" altLang="zh-CN"/>
              <a:t>____________________</a:t>
            </a:r>
          </a:p>
          <a:p>
            <a:pPr eaLnBrk="1" hangingPunct="1"/>
            <a:r>
              <a:rPr lang="en-US" altLang="zh-CN"/>
              <a:t>____</a:t>
            </a:r>
            <a:r>
              <a:rPr lang="zh-CN" altLang="zh-CN"/>
              <a:t>。</a:t>
            </a:r>
            <a:endParaRPr lang="zh-CN" altLang="en-US"/>
          </a:p>
          <a:p>
            <a:pPr eaLnBrk="1" hangingPunct="1"/>
            <a:r>
              <a:rPr lang="zh-CN" altLang="zh-CN"/>
              <a:t>2．通电螺线管的磁场特点：通电螺线管外部的磁场与</a:t>
            </a:r>
            <a:r>
              <a:rPr lang="en-US" altLang="zh-CN"/>
              <a:t>__________</a:t>
            </a:r>
            <a:r>
              <a:rPr lang="zh-CN" altLang="zh-CN"/>
              <a:t>的磁场</a:t>
            </a:r>
            <a:endParaRPr lang="en-US" altLang="zh-CN"/>
          </a:p>
          <a:p>
            <a:pPr eaLnBrk="1" hangingPunct="1"/>
            <a:r>
              <a:rPr lang="zh-CN" altLang="zh-CN"/>
              <a:t>相似。</a:t>
            </a:r>
            <a:endParaRPr lang="zh-CN" altLang="en-US"/>
          </a:p>
        </p:txBody>
      </p:sp>
      <p:sp>
        <p:nvSpPr>
          <p:cNvPr id="5" name="矩形 4"/>
          <p:cNvSpPr>
            <a:spLocks noChangeArrowheads="1"/>
          </p:cNvSpPr>
          <p:nvPr/>
        </p:nvSpPr>
        <p:spPr bwMode="auto">
          <a:xfrm>
            <a:off x="5989638" y="1439863"/>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磁场</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3184525" y="2346325"/>
            <a:ext cx="1089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电和磁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6008688" y="2346325"/>
            <a:ext cx="25066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通电导线周围存在磁</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514350" y="2790825"/>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场</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6548438" y="3265488"/>
            <a:ext cx="1346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条形磁体 </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346075" y="989013"/>
            <a:ext cx="83899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2．(2014·江西)探究导体在磁场中运动时产生感应电流的条件，如图所示，实验时，控制磁场方向相同，改变导体</a:t>
            </a:r>
            <a:r>
              <a:rPr lang="zh-CN" altLang="zh-CN" i="1"/>
              <a:t>ab</a:t>
            </a:r>
            <a:r>
              <a:rPr lang="zh-CN" altLang="zh-CN"/>
              <a:t>的运动方向。</a:t>
            </a:r>
            <a:endParaRPr lang="zh-CN" altLang="en-US"/>
          </a:p>
        </p:txBody>
      </p:sp>
      <p:pic>
        <p:nvPicPr>
          <p:cNvPr id="5222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600075"/>
            <a:ext cx="6229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7363" y="1981200"/>
            <a:ext cx="56292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346075" y="617538"/>
            <a:ext cx="87979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步骤一：导体水平左右运动，如图甲所示，电流计指针</a:t>
            </a:r>
            <a:r>
              <a:rPr lang="en-US" altLang="zh-CN"/>
              <a:t>____________</a:t>
            </a:r>
            <a:r>
              <a:rPr lang="zh-CN" altLang="zh-CN"/>
              <a:t>，这</a:t>
            </a:r>
            <a:endParaRPr lang="en-US" altLang="zh-CN"/>
          </a:p>
          <a:p>
            <a:pPr eaLnBrk="1" hangingPunct="1"/>
            <a:r>
              <a:rPr lang="zh-CN" altLang="zh-CN"/>
              <a:t>是因为</a:t>
            </a:r>
            <a:r>
              <a:rPr lang="en-US" altLang="zh-CN"/>
              <a:t>______________</a:t>
            </a:r>
            <a:r>
              <a:rPr lang="zh-CN" altLang="zh-CN"/>
              <a:t>。</a:t>
            </a:r>
            <a:endParaRPr lang="zh-CN" altLang="en-US"/>
          </a:p>
          <a:p>
            <a:pPr eaLnBrk="1" hangingPunct="1"/>
            <a:r>
              <a:rPr lang="zh-CN" altLang="zh-CN"/>
              <a:t>步骤二：导体竖直上下运动，如图乙所示，电流计指针</a:t>
            </a:r>
            <a:r>
              <a:rPr lang="en-US" altLang="zh-CN"/>
              <a:t>____________</a:t>
            </a:r>
            <a:r>
              <a:rPr lang="zh-CN" altLang="zh-CN"/>
              <a:t>，这</a:t>
            </a:r>
            <a:endParaRPr lang="en-US" altLang="zh-CN"/>
          </a:p>
          <a:p>
            <a:pPr eaLnBrk="1" hangingPunct="1"/>
            <a:r>
              <a:rPr lang="zh-CN" altLang="zh-CN"/>
              <a:t>是因为</a:t>
            </a:r>
            <a:r>
              <a:rPr lang="en-US" altLang="zh-CN"/>
              <a:t>__________________________</a:t>
            </a:r>
            <a:r>
              <a:rPr lang="zh-CN" altLang="zh-CN"/>
              <a:t>。</a:t>
            </a:r>
            <a:endParaRPr lang="zh-CN" altLang="en-US"/>
          </a:p>
          <a:p>
            <a:pPr eaLnBrk="1" hangingPunct="1"/>
            <a:r>
              <a:rPr lang="zh-CN" altLang="zh-CN"/>
              <a:t>步骤三：导体水平左右运动，如图丙所示，电流计指针偏转，电路中有电</a:t>
            </a:r>
            <a:endParaRPr lang="en-US" altLang="zh-CN"/>
          </a:p>
          <a:p>
            <a:pPr eaLnBrk="1" hangingPunct="1"/>
            <a:r>
              <a:rPr lang="zh-CN" altLang="zh-CN"/>
              <a:t>流产生。</a:t>
            </a:r>
            <a:endParaRPr lang="zh-CN" altLang="en-US"/>
          </a:p>
          <a:p>
            <a:pPr eaLnBrk="1" hangingPunct="1"/>
            <a:r>
              <a:rPr lang="zh-CN" altLang="zh-CN"/>
              <a:t>综合上面实验现象，可以得出感应电流产生的条件是</a:t>
            </a:r>
            <a:r>
              <a:rPr lang="en-US" altLang="zh-CN"/>
              <a:t>__________________</a:t>
            </a:r>
          </a:p>
          <a:p>
            <a:pPr eaLnBrk="1" hangingPunct="1"/>
            <a:r>
              <a:rPr lang="en-US" altLang="zh-CN"/>
              <a:t>______________________________</a:t>
            </a:r>
            <a:r>
              <a:rPr lang="zh-CN" altLang="zh-CN"/>
              <a:t>。</a:t>
            </a:r>
            <a:endParaRPr lang="zh-CN" altLang="en-US"/>
          </a:p>
        </p:txBody>
      </p:sp>
      <p:sp>
        <p:nvSpPr>
          <p:cNvPr id="3" name="矩形 2"/>
          <p:cNvSpPr>
            <a:spLocks noChangeArrowheads="1"/>
          </p:cNvSpPr>
          <p:nvPr/>
        </p:nvSpPr>
        <p:spPr bwMode="auto">
          <a:xfrm>
            <a:off x="6618288" y="593725"/>
            <a:ext cx="16049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不发生偏转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4" name="矩形 3"/>
          <p:cNvSpPr>
            <a:spLocks noChangeArrowheads="1"/>
          </p:cNvSpPr>
          <p:nvPr/>
        </p:nvSpPr>
        <p:spPr bwMode="auto">
          <a:xfrm>
            <a:off x="1212850" y="1038225"/>
            <a:ext cx="1863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开关没有闭合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6616700" y="1512888"/>
            <a:ext cx="16049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不发生偏转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1233488" y="1951038"/>
            <a:ext cx="34115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导体没有做切割磁感线运动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6302375" y="3338513"/>
            <a:ext cx="22494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闭合电路的一部分</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409575" y="3770313"/>
            <a:ext cx="3927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导体在磁场中做切割磁感线运动 </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346075" y="527050"/>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eaLnBrk="1" hangingPunct="1"/>
            <a:r>
              <a:rPr lang="zh-CN" altLang="zh-CN">
                <a:latin typeface="黑体" panose="02010609060101010101" pitchFamily="49" charset="-122"/>
                <a:ea typeface="黑体" panose="02010609060101010101" pitchFamily="49" charset="-122"/>
              </a:rPr>
              <a:t>补充设问</a:t>
            </a:r>
            <a:endParaRPr lang="zh-CN" altLang="en-US">
              <a:latin typeface="黑体" panose="02010609060101010101" pitchFamily="49" charset="-122"/>
              <a:ea typeface="黑体" panose="02010609060101010101" pitchFamily="49" charset="-122"/>
            </a:endParaRPr>
          </a:p>
        </p:txBody>
      </p:sp>
      <p:sp>
        <p:nvSpPr>
          <p:cNvPr id="54275" name="TextBox 1"/>
          <p:cNvSpPr txBox="1">
            <a:spLocks noChangeArrowheads="1"/>
          </p:cNvSpPr>
          <p:nvPr/>
        </p:nvSpPr>
        <p:spPr bwMode="auto">
          <a:xfrm>
            <a:off x="263525" y="1001713"/>
            <a:ext cx="86899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(1)实验通过</a:t>
            </a:r>
            <a:r>
              <a:rPr lang="en-US" altLang="zh-CN"/>
              <a:t>________________________</a:t>
            </a:r>
            <a:r>
              <a:rPr lang="zh-CN" altLang="zh-CN"/>
              <a:t>来判断电路中有没有感应电流产</a:t>
            </a:r>
            <a:endParaRPr lang="en-US" altLang="zh-CN"/>
          </a:p>
          <a:p>
            <a:pPr eaLnBrk="1" hangingPunct="1"/>
            <a:r>
              <a:rPr lang="zh-CN" altLang="zh-CN"/>
              <a:t>生。</a:t>
            </a:r>
            <a:endParaRPr lang="zh-CN" altLang="en-US"/>
          </a:p>
          <a:p>
            <a:pPr eaLnBrk="1" hangingPunct="1"/>
            <a:r>
              <a:rPr lang="zh-CN" altLang="zh-CN"/>
              <a:t>(2)保持金属棒</a:t>
            </a:r>
            <a:r>
              <a:rPr lang="zh-CN" altLang="zh-CN" i="1"/>
              <a:t>ab</a:t>
            </a:r>
            <a:r>
              <a:rPr lang="zh-CN" altLang="zh-CN"/>
              <a:t>不动，闭合开关，当水平向左抽出U形磁铁时，灵敏电流</a:t>
            </a:r>
            <a:endParaRPr lang="en-US" altLang="zh-CN"/>
          </a:p>
          <a:p>
            <a:pPr eaLnBrk="1" hangingPunct="1"/>
            <a:r>
              <a:rPr lang="zh-CN" altLang="zh-CN"/>
              <a:t>计的指针</a:t>
            </a:r>
            <a:r>
              <a:rPr lang="en-US" altLang="zh-CN"/>
              <a:t>______</a:t>
            </a:r>
            <a:r>
              <a:rPr lang="zh-CN" altLang="zh-CN"/>
              <a:t>(选填“偏转”或“不偏转”)。</a:t>
            </a:r>
            <a:endParaRPr lang="zh-CN" altLang="en-US"/>
          </a:p>
          <a:p>
            <a:pPr eaLnBrk="1" hangingPunct="1"/>
            <a:r>
              <a:rPr lang="zh-CN" altLang="zh-CN"/>
              <a:t>(3)在探究导体在磁场的运动时产生感应电流条件的实验中，是将</a:t>
            </a:r>
            <a:r>
              <a:rPr lang="en-US" altLang="zh-CN"/>
              <a:t>______</a:t>
            </a:r>
          </a:p>
          <a:p>
            <a:pPr eaLnBrk="1" hangingPunct="1"/>
            <a:r>
              <a:rPr lang="zh-CN" altLang="zh-CN"/>
              <a:t>能转化成</a:t>
            </a:r>
            <a:r>
              <a:rPr lang="en-US" altLang="zh-CN"/>
              <a:t>____</a:t>
            </a:r>
            <a:r>
              <a:rPr lang="zh-CN" altLang="zh-CN"/>
              <a:t>能，生活中的</a:t>
            </a:r>
            <a:r>
              <a:rPr lang="en-US" altLang="zh-CN"/>
              <a:t>________</a:t>
            </a:r>
            <a:r>
              <a:rPr lang="zh-CN" altLang="zh-CN"/>
              <a:t>是根据这一原理制成的。</a:t>
            </a:r>
            <a:endParaRPr lang="zh-CN" altLang="en-US"/>
          </a:p>
        </p:txBody>
      </p:sp>
      <p:sp>
        <p:nvSpPr>
          <p:cNvPr id="4" name="矩形 3"/>
          <p:cNvSpPr>
            <a:spLocks noChangeArrowheads="1"/>
          </p:cNvSpPr>
          <p:nvPr/>
        </p:nvSpPr>
        <p:spPr bwMode="auto">
          <a:xfrm>
            <a:off x="1820863" y="965200"/>
            <a:ext cx="3152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观察电流计指针是否偏转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5" name="矩形 4"/>
          <p:cNvSpPr>
            <a:spLocks noChangeArrowheads="1"/>
          </p:cNvSpPr>
          <p:nvPr/>
        </p:nvSpPr>
        <p:spPr bwMode="auto">
          <a:xfrm>
            <a:off x="1425575" y="2316163"/>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偏转</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7705725" y="2790825"/>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机械</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1390650" y="3259138"/>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3503613" y="3259138"/>
            <a:ext cx="958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发电机</a:t>
            </a:r>
            <a:endParaRPr lang="zh-CN" altLang="en-US">
              <a:solidFill>
                <a:srgbClr val="C00000"/>
              </a:solidFill>
              <a:latin typeface="楷体_GB2312" panose="02010609030101010101" pitchFamily="49" charset="-122"/>
              <a:ea typeface="楷体_GB2312" panose="02010609030101010101" pitchFamily="49" charset="-122"/>
            </a:endParaRPr>
          </a:p>
        </p:txBody>
      </p:sp>
      <p:pic>
        <p:nvPicPr>
          <p:cNvPr id="54276" name="New picture"/>
          <p:cNvPicPr/>
          <p:nvPr/>
        </p:nvPicPr>
        <p:blipFill>
          <a:blip r:embed="rId2"/>
          <a:stretch>
            <a:fillRect/>
          </a:stretch>
        </p:blipFill>
        <p:spPr>
          <a:xfrm>
            <a:off x="12420600" y="12141200"/>
            <a:ext cx="355600" cy="266700"/>
          </a:xfrm>
          <a:prstGeom prst="cube">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46075" y="858838"/>
            <a:ext cx="8607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3．通电螺线管磁极的判断(安培定则)：用①</a:t>
            </a:r>
            <a:r>
              <a:rPr lang="en-US" altLang="zh-CN"/>
              <a:t>_____</a:t>
            </a:r>
            <a:r>
              <a:rPr lang="zh-CN" altLang="zh-CN"/>
              <a:t>握住螺线管，让四指</a:t>
            </a:r>
            <a:endParaRPr lang="en-US" altLang="zh-CN"/>
          </a:p>
          <a:p>
            <a:pPr eaLnBrk="1" hangingPunct="1"/>
            <a:r>
              <a:rPr lang="zh-CN" altLang="zh-CN"/>
              <a:t>弯向螺线管中电流的方向，则大拇指所指的那端是通电螺线管的②</a:t>
            </a:r>
            <a:r>
              <a:rPr lang="en-US" altLang="zh-CN"/>
              <a:t>_____</a:t>
            </a:r>
            <a:r>
              <a:rPr lang="zh-CN" altLang="zh-CN"/>
              <a:t>。</a:t>
            </a:r>
            <a:endParaRPr lang="zh-CN" altLang="en-US"/>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8013" y="2032000"/>
            <a:ext cx="28479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5405438" y="841375"/>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右手</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7905750" y="1279525"/>
            <a:ext cx="573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N极</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90538" y="336550"/>
            <a:ext cx="8389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          </a:t>
            </a:r>
            <a:r>
              <a:rPr lang="zh-CN" altLang="zh-CN">
                <a:latin typeface="黑体" panose="02010609060101010101" pitchFamily="49" charset="-122"/>
                <a:ea typeface="黑体" panose="02010609060101010101" pitchFamily="49" charset="-122"/>
              </a:rPr>
              <a:t>电磁铁　电磁继电器</a:t>
            </a:r>
            <a:endParaRPr lang="zh-CN" altLang="en-US">
              <a:latin typeface="黑体" panose="02010609060101010101" pitchFamily="49" charset="-122"/>
              <a:ea typeface="黑体" panose="02010609060101010101" pitchFamily="49" charset="-122"/>
            </a:endParaRPr>
          </a:p>
        </p:txBody>
      </p:sp>
      <p:sp>
        <p:nvSpPr>
          <p:cNvPr id="3" name="圆角矩形 2"/>
          <p:cNvSpPr/>
          <p:nvPr/>
        </p:nvSpPr>
        <p:spPr bwMode="auto">
          <a:xfrm>
            <a:off x="555570" y="487306"/>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a:t>
            </a: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3</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3316" name="TextBox 1"/>
          <p:cNvSpPr txBox="1">
            <a:spLocks noChangeArrowheads="1"/>
          </p:cNvSpPr>
          <p:nvPr/>
        </p:nvSpPr>
        <p:spPr bwMode="auto">
          <a:xfrm>
            <a:off x="336550" y="911225"/>
            <a:ext cx="8616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1．电磁铁</a:t>
            </a:r>
            <a:endParaRPr lang="zh-CN" altLang="en-US"/>
          </a:p>
          <a:p>
            <a:pPr eaLnBrk="1" hangingPunct="1"/>
            <a:r>
              <a:rPr lang="zh-CN" altLang="zh-CN"/>
              <a:t>(1)定义：①</a:t>
            </a:r>
            <a:r>
              <a:rPr lang="en-US" altLang="zh-CN"/>
              <a:t>______________</a:t>
            </a:r>
            <a:r>
              <a:rPr lang="zh-CN" altLang="zh-CN"/>
              <a:t>的通电螺线管。</a:t>
            </a:r>
            <a:endParaRPr lang="zh-CN" altLang="en-US"/>
          </a:p>
          <a:p>
            <a:pPr eaLnBrk="1" hangingPunct="1"/>
            <a:r>
              <a:rPr lang="zh-CN" altLang="zh-CN"/>
              <a:t>(2)影响磁性强弱的因素：②</a:t>
            </a:r>
            <a:r>
              <a:rPr lang="en-US" altLang="zh-CN"/>
              <a:t>_________</a:t>
            </a:r>
            <a:r>
              <a:rPr lang="zh-CN" altLang="zh-CN"/>
              <a:t>和③</a:t>
            </a:r>
            <a:r>
              <a:rPr lang="en-US" altLang="zh-CN"/>
              <a:t>_________</a:t>
            </a:r>
            <a:r>
              <a:rPr lang="zh-CN" altLang="zh-CN"/>
              <a:t>。</a:t>
            </a:r>
            <a:endParaRPr lang="zh-CN" altLang="en-US"/>
          </a:p>
          <a:p>
            <a:pPr eaLnBrk="1" hangingPunct="1"/>
            <a:r>
              <a:rPr lang="zh-CN" altLang="zh-CN"/>
              <a:t>A．线圈匝数：电流一定时，匝数④</a:t>
            </a:r>
            <a:r>
              <a:rPr lang="en-US" altLang="zh-CN"/>
              <a:t>______</a:t>
            </a:r>
            <a:r>
              <a:rPr lang="zh-CN" altLang="zh-CN"/>
              <a:t>，磁性越强。</a:t>
            </a:r>
            <a:endParaRPr lang="zh-CN" altLang="en-US"/>
          </a:p>
          <a:p>
            <a:pPr eaLnBrk="1" hangingPunct="1"/>
            <a:r>
              <a:rPr lang="zh-CN" altLang="zh-CN"/>
              <a:t>B．电流大小：线圈匝数一定时，电流⑤</a:t>
            </a:r>
            <a:r>
              <a:rPr lang="en-US" altLang="zh-CN"/>
              <a:t>______</a:t>
            </a:r>
            <a:r>
              <a:rPr lang="zh-CN" altLang="zh-CN"/>
              <a:t>，磁性越强。</a:t>
            </a:r>
            <a:endParaRPr lang="en-US" altLang="zh-CN"/>
          </a:p>
          <a:p>
            <a:pPr eaLnBrk="1" hangingPunct="1"/>
            <a:r>
              <a:rPr lang="zh-CN" altLang="zh-CN"/>
              <a:t>2．电磁继电器</a:t>
            </a:r>
            <a:endParaRPr lang="zh-CN" altLang="en-US"/>
          </a:p>
          <a:p>
            <a:pPr eaLnBrk="1" hangingPunct="1"/>
            <a:r>
              <a:rPr lang="zh-CN" altLang="zh-CN"/>
              <a:t>电磁继电器是利用①</a:t>
            </a:r>
            <a:r>
              <a:rPr lang="en-US" altLang="zh-CN"/>
              <a:t>________</a:t>
            </a:r>
            <a:r>
              <a:rPr lang="zh-CN" altLang="zh-CN"/>
              <a:t>控制电路通断的开关。它的工作原理是通过</a:t>
            </a:r>
            <a:endParaRPr lang="en-US" altLang="zh-CN"/>
          </a:p>
          <a:p>
            <a:pPr eaLnBrk="1" hangingPunct="1"/>
            <a:r>
              <a:rPr lang="zh-CN" altLang="zh-CN"/>
              <a:t>②</a:t>
            </a:r>
            <a:r>
              <a:rPr lang="en-US" altLang="zh-CN"/>
              <a:t>______</a:t>
            </a:r>
            <a:r>
              <a:rPr lang="zh-CN" altLang="zh-CN"/>
              <a:t>直接控制电路的通断，③</a:t>
            </a:r>
            <a:r>
              <a:rPr lang="en-US" altLang="zh-CN"/>
              <a:t>______</a:t>
            </a:r>
            <a:r>
              <a:rPr lang="zh-CN" altLang="zh-CN"/>
              <a:t>间接控制电路的通断。</a:t>
            </a:r>
            <a:endParaRPr lang="zh-CN" altLang="en-US"/>
          </a:p>
        </p:txBody>
      </p:sp>
      <p:sp>
        <p:nvSpPr>
          <p:cNvPr id="5" name="矩形 4"/>
          <p:cNvSpPr>
            <a:spLocks noChangeArrowheads="1"/>
          </p:cNvSpPr>
          <p:nvPr/>
        </p:nvSpPr>
        <p:spPr bwMode="auto">
          <a:xfrm>
            <a:off x="1833563" y="1323975"/>
            <a:ext cx="1733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内部插有铁芯</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3622675" y="1804988"/>
            <a:ext cx="1217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线圈匝数</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5302250" y="1804988"/>
            <a:ext cx="1346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电流大小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4462463" y="2243138"/>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越多</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4973638" y="2711450"/>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越大</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0" name="矩形 9"/>
          <p:cNvSpPr>
            <a:spLocks noChangeArrowheads="1"/>
          </p:cNvSpPr>
          <p:nvPr/>
        </p:nvSpPr>
        <p:spPr bwMode="auto">
          <a:xfrm>
            <a:off x="2746375" y="3630613"/>
            <a:ext cx="958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电磁铁</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1" name="矩形 10"/>
          <p:cNvSpPr>
            <a:spLocks noChangeArrowheads="1"/>
          </p:cNvSpPr>
          <p:nvPr/>
        </p:nvSpPr>
        <p:spPr bwMode="auto">
          <a:xfrm>
            <a:off x="701675" y="4098925"/>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低压</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2" name="矩形 11"/>
          <p:cNvSpPr>
            <a:spLocks noChangeArrowheads="1"/>
          </p:cNvSpPr>
          <p:nvPr/>
        </p:nvSpPr>
        <p:spPr bwMode="auto">
          <a:xfrm>
            <a:off x="4279900" y="4068763"/>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高压</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46075" y="563563"/>
            <a:ext cx="83899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电动机</a:t>
            </a:r>
          </a:p>
        </p:txBody>
      </p:sp>
      <p:sp>
        <p:nvSpPr>
          <p:cNvPr id="3" name="圆角矩形 2"/>
          <p:cNvSpPr/>
          <p:nvPr/>
        </p:nvSpPr>
        <p:spPr bwMode="auto">
          <a:xfrm>
            <a:off x="555570" y="673074"/>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a:t>
            </a: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4</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4340" name="TextBox 1"/>
          <p:cNvSpPr txBox="1">
            <a:spLocks noChangeArrowheads="1"/>
          </p:cNvSpPr>
          <p:nvPr/>
        </p:nvSpPr>
        <p:spPr bwMode="auto">
          <a:xfrm>
            <a:off x="336550" y="1184275"/>
            <a:ext cx="83899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1．磁场对通电导体的作用</a:t>
            </a:r>
            <a:endParaRPr lang="zh-CN" altLang="en-US"/>
          </a:p>
          <a:p>
            <a:pPr eaLnBrk="1" hangingPunct="1"/>
            <a:r>
              <a:rPr lang="zh-CN" altLang="zh-CN"/>
              <a:t>(1)磁场对通电导体具有①</a:t>
            </a:r>
            <a:r>
              <a:rPr lang="en-US" altLang="zh-CN"/>
              <a:t>_________</a:t>
            </a:r>
            <a:r>
              <a:rPr lang="zh-CN" altLang="zh-CN"/>
              <a:t>。</a:t>
            </a:r>
            <a:endParaRPr lang="zh-CN" altLang="en-US"/>
          </a:p>
          <a:p>
            <a:pPr eaLnBrk="1" hangingPunct="1"/>
            <a:r>
              <a:rPr lang="zh-CN" altLang="zh-CN"/>
              <a:t>(2)磁场对通电导体力的作用方向跟②</a:t>
            </a:r>
            <a:r>
              <a:rPr lang="en-US" altLang="zh-CN"/>
              <a:t>_______________________</a:t>
            </a:r>
            <a:r>
              <a:rPr lang="zh-CN" altLang="zh-CN"/>
              <a:t>有关。</a:t>
            </a:r>
            <a:endParaRPr lang="zh-CN" altLang="en-US"/>
          </a:p>
          <a:p>
            <a:pPr eaLnBrk="1" hangingPunct="1"/>
            <a:r>
              <a:rPr lang="zh-CN" altLang="zh-CN"/>
              <a:t>2．电动机</a:t>
            </a:r>
            <a:endParaRPr lang="zh-CN" altLang="en-US"/>
          </a:p>
          <a:p>
            <a:pPr eaLnBrk="1" hangingPunct="1"/>
            <a:r>
              <a:rPr lang="zh-CN" altLang="zh-CN"/>
              <a:t>(1)原理：根据①</a:t>
            </a:r>
            <a:r>
              <a:rPr lang="en-US" altLang="zh-CN"/>
              <a:t>_________________________</a:t>
            </a:r>
            <a:r>
              <a:rPr lang="zh-CN" altLang="zh-CN"/>
              <a:t>的原理制成。</a:t>
            </a:r>
            <a:endParaRPr lang="zh-CN" altLang="en-US"/>
          </a:p>
          <a:p>
            <a:pPr eaLnBrk="1" hangingPunct="1"/>
            <a:r>
              <a:rPr lang="zh-CN" altLang="zh-CN"/>
              <a:t>(2)能量转化：在工作过程中把②</a:t>
            </a:r>
            <a:r>
              <a:rPr lang="en-US" altLang="zh-CN"/>
              <a:t>______</a:t>
            </a:r>
            <a:r>
              <a:rPr lang="zh-CN" altLang="zh-CN"/>
              <a:t>转化成③</a:t>
            </a:r>
            <a:r>
              <a:rPr lang="en-US" altLang="zh-CN"/>
              <a:t>________</a:t>
            </a:r>
            <a:r>
              <a:rPr lang="zh-CN" altLang="zh-CN"/>
              <a:t>。</a:t>
            </a:r>
            <a:endParaRPr lang="zh-CN" altLang="en-US"/>
          </a:p>
        </p:txBody>
      </p:sp>
      <p:sp>
        <p:nvSpPr>
          <p:cNvPr id="5" name="矩形 4"/>
          <p:cNvSpPr>
            <a:spLocks noChangeArrowheads="1"/>
          </p:cNvSpPr>
          <p:nvPr/>
        </p:nvSpPr>
        <p:spPr bwMode="auto">
          <a:xfrm>
            <a:off x="3354388" y="1616075"/>
            <a:ext cx="12176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力的作用</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4668838" y="2060575"/>
            <a:ext cx="3152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电流的方向和磁场的方向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2344738" y="2973388"/>
            <a:ext cx="34115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通电导体在磁场中受力运动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4133850" y="3441700"/>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电能</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5986463" y="3448050"/>
            <a:ext cx="9588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机械能</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525" y="161925"/>
            <a:ext cx="83899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磁生电</a:t>
            </a:r>
          </a:p>
        </p:txBody>
      </p:sp>
      <p:sp>
        <p:nvSpPr>
          <p:cNvPr id="4" name="圆角矩形 3"/>
          <p:cNvSpPr/>
          <p:nvPr/>
        </p:nvSpPr>
        <p:spPr bwMode="auto">
          <a:xfrm>
            <a:off x="519057" y="266795"/>
            <a:ext cx="118882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a:ln>
                  <a:solidFill>
                    <a:schemeClr val="bg1"/>
                  </a:solidFill>
                </a:ln>
                <a:solidFill>
                  <a:srgbClr val="FFFFFF"/>
                </a:solidFill>
                <a:latin typeface="黑体" panose="02010609060101010101" pitchFamily="49" charset="-122"/>
                <a:ea typeface="黑体" panose="02010609060101010101" pitchFamily="49" charset="-122"/>
              </a:rPr>
              <a:t>知识</a:t>
            </a: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5</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sp>
        <p:nvSpPr>
          <p:cNvPr id="15364" name="TextBox 1"/>
          <p:cNvSpPr txBox="1">
            <a:spLocks noChangeArrowheads="1"/>
          </p:cNvSpPr>
          <p:nvPr/>
        </p:nvSpPr>
        <p:spPr bwMode="auto">
          <a:xfrm>
            <a:off x="336550" y="698500"/>
            <a:ext cx="858043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1．电磁感应：</a:t>
            </a:r>
            <a:endParaRPr lang="zh-CN" altLang="en-US"/>
          </a:p>
          <a:p>
            <a:pPr eaLnBrk="1" hangingPunct="1"/>
            <a:r>
              <a:rPr lang="zh-CN" altLang="zh-CN"/>
              <a:t>(1)定义：①</a:t>
            </a:r>
            <a:r>
              <a:rPr lang="en-US" altLang="zh-CN"/>
              <a:t>______</a:t>
            </a:r>
            <a:r>
              <a:rPr lang="zh-CN" altLang="zh-CN"/>
              <a:t>电路的②</a:t>
            </a:r>
            <a:r>
              <a:rPr lang="en-US" altLang="zh-CN"/>
              <a:t>___________</a:t>
            </a:r>
            <a:r>
              <a:rPr lang="zh-CN" altLang="zh-CN"/>
              <a:t>在磁场中做③</a:t>
            </a:r>
            <a:r>
              <a:rPr lang="en-US" altLang="zh-CN"/>
              <a:t>____________</a:t>
            </a:r>
            <a:r>
              <a:rPr lang="zh-CN" altLang="zh-CN"/>
              <a:t>运</a:t>
            </a:r>
            <a:endParaRPr lang="en-US" altLang="zh-CN"/>
          </a:p>
          <a:p>
            <a:pPr eaLnBrk="1" hangingPunct="1"/>
            <a:r>
              <a:rPr lang="zh-CN" altLang="zh-CN"/>
              <a:t>动时产生电流的现象叫作电磁感应，产生的电流叫作感应电流。</a:t>
            </a:r>
            <a:endParaRPr lang="zh-CN" altLang="en-US"/>
          </a:p>
          <a:p>
            <a:pPr eaLnBrk="1" hangingPunct="1"/>
            <a:r>
              <a:rPr lang="zh-CN" altLang="zh-CN"/>
              <a:t>(2)影响感应电流方向的因素：④</a:t>
            </a:r>
            <a:r>
              <a:rPr lang="en-US" altLang="zh-CN"/>
              <a:t>______</a:t>
            </a:r>
            <a:r>
              <a:rPr lang="zh-CN" altLang="zh-CN"/>
              <a:t>方向和⑤</a:t>
            </a:r>
            <a:r>
              <a:rPr lang="en-US" altLang="zh-CN"/>
              <a:t>_________</a:t>
            </a:r>
            <a:r>
              <a:rPr lang="zh-CN" altLang="zh-CN"/>
              <a:t>方向。</a:t>
            </a:r>
            <a:endParaRPr lang="zh-CN" altLang="en-US"/>
          </a:p>
          <a:p>
            <a:pPr eaLnBrk="1" hangingPunct="1"/>
            <a:r>
              <a:rPr lang="zh-CN" altLang="zh-CN"/>
              <a:t>(3)电磁感应现象的应用：⑥</a:t>
            </a:r>
            <a:r>
              <a:rPr lang="en-US" altLang="zh-CN"/>
              <a:t>____________</a:t>
            </a:r>
            <a:r>
              <a:rPr lang="zh-CN" altLang="zh-CN"/>
              <a:t>。</a:t>
            </a:r>
            <a:endParaRPr lang="zh-CN" altLang="en-US"/>
          </a:p>
          <a:p>
            <a:pPr eaLnBrk="1" hangingPunct="1"/>
            <a:r>
              <a:rPr lang="zh-CN" altLang="zh-CN"/>
              <a:t>(4)能量转化：在电磁感应现象中，⑦</a:t>
            </a:r>
            <a:r>
              <a:rPr lang="en-US" altLang="zh-CN"/>
              <a:t>_____</a:t>
            </a:r>
            <a:r>
              <a:rPr lang="zh-CN" altLang="zh-CN"/>
              <a:t>能转化为⑧</a:t>
            </a:r>
            <a:r>
              <a:rPr lang="en-US" altLang="zh-CN"/>
              <a:t>____</a:t>
            </a:r>
            <a:r>
              <a:rPr lang="zh-CN" altLang="zh-CN"/>
              <a:t>能。</a:t>
            </a:r>
            <a:endParaRPr lang="en-US" altLang="zh-CN"/>
          </a:p>
          <a:p>
            <a:pPr eaLnBrk="1" hangingPunct="1"/>
            <a:r>
              <a:rPr lang="zh-CN" altLang="zh-CN"/>
              <a:t>2．发电机</a:t>
            </a:r>
            <a:endParaRPr lang="zh-CN" altLang="en-US"/>
          </a:p>
          <a:p>
            <a:pPr eaLnBrk="1" hangingPunct="1"/>
            <a:r>
              <a:rPr lang="zh-CN" altLang="zh-CN"/>
              <a:t>(1)原理：①</a:t>
            </a:r>
            <a:r>
              <a:rPr lang="en-US" altLang="zh-CN"/>
              <a:t>__________</a:t>
            </a:r>
            <a:r>
              <a:rPr lang="zh-CN" altLang="zh-CN"/>
              <a:t>。</a:t>
            </a:r>
            <a:endParaRPr lang="zh-CN" altLang="en-US"/>
          </a:p>
          <a:p>
            <a:pPr eaLnBrk="1" hangingPunct="1"/>
            <a:r>
              <a:rPr lang="zh-CN" altLang="zh-CN"/>
              <a:t>(2)能量转化：在工作过程中，将②</a:t>
            </a:r>
            <a:r>
              <a:rPr lang="en-US" altLang="zh-CN"/>
              <a:t>_____</a:t>
            </a:r>
            <a:r>
              <a:rPr lang="zh-CN" altLang="zh-CN"/>
              <a:t>能转化成③</a:t>
            </a:r>
            <a:r>
              <a:rPr lang="en-US" altLang="zh-CN"/>
              <a:t>____</a:t>
            </a:r>
            <a:r>
              <a:rPr lang="zh-CN" altLang="zh-CN"/>
              <a:t>能。</a:t>
            </a:r>
            <a:endParaRPr lang="zh-CN" altLang="en-US"/>
          </a:p>
        </p:txBody>
      </p:sp>
      <p:sp>
        <p:nvSpPr>
          <p:cNvPr id="5" name="矩形 4"/>
          <p:cNvSpPr>
            <a:spLocks noChangeArrowheads="1"/>
          </p:cNvSpPr>
          <p:nvPr/>
        </p:nvSpPr>
        <p:spPr bwMode="auto">
          <a:xfrm>
            <a:off x="1906588" y="1111250"/>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闭合</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6" name="矩形 5"/>
          <p:cNvSpPr>
            <a:spLocks noChangeArrowheads="1"/>
          </p:cNvSpPr>
          <p:nvPr/>
        </p:nvSpPr>
        <p:spPr bwMode="auto">
          <a:xfrm>
            <a:off x="3622675" y="1111250"/>
            <a:ext cx="16049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一部分导体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7" name="矩形 6"/>
          <p:cNvSpPr>
            <a:spLocks noChangeArrowheads="1"/>
          </p:cNvSpPr>
          <p:nvPr/>
        </p:nvSpPr>
        <p:spPr bwMode="auto">
          <a:xfrm>
            <a:off x="6616700" y="1111250"/>
            <a:ext cx="16049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切割磁感线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8" name="矩形 7"/>
          <p:cNvSpPr>
            <a:spLocks noChangeArrowheads="1"/>
          </p:cNvSpPr>
          <p:nvPr/>
        </p:nvSpPr>
        <p:spPr bwMode="auto">
          <a:xfrm>
            <a:off x="4170363" y="2024063"/>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磁场</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5927725" y="2024063"/>
            <a:ext cx="1346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导体运动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0" name="矩形 9"/>
          <p:cNvSpPr>
            <a:spLocks noChangeArrowheads="1"/>
          </p:cNvSpPr>
          <p:nvPr/>
        </p:nvSpPr>
        <p:spPr bwMode="auto">
          <a:xfrm>
            <a:off x="3697288" y="2492375"/>
            <a:ext cx="16049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动圈式话筒 </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1" name="矩形 10"/>
          <p:cNvSpPr>
            <a:spLocks noChangeArrowheads="1"/>
          </p:cNvSpPr>
          <p:nvPr/>
        </p:nvSpPr>
        <p:spPr bwMode="auto">
          <a:xfrm>
            <a:off x="4638675" y="2936875"/>
            <a:ext cx="7000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机械</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2" name="矩形 11"/>
          <p:cNvSpPr>
            <a:spLocks noChangeArrowheads="1"/>
          </p:cNvSpPr>
          <p:nvPr/>
        </p:nvSpPr>
        <p:spPr bwMode="auto">
          <a:xfrm>
            <a:off x="6616700" y="2967038"/>
            <a:ext cx="4429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3" name="矩形 12"/>
          <p:cNvSpPr>
            <a:spLocks noChangeArrowheads="1"/>
          </p:cNvSpPr>
          <p:nvPr/>
        </p:nvSpPr>
        <p:spPr bwMode="auto">
          <a:xfrm>
            <a:off x="1857375" y="3849688"/>
            <a:ext cx="12176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电磁感应</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4" name="矩形 13"/>
          <p:cNvSpPr>
            <a:spLocks noChangeArrowheads="1"/>
          </p:cNvSpPr>
          <p:nvPr/>
        </p:nvSpPr>
        <p:spPr bwMode="auto">
          <a:xfrm>
            <a:off x="4389438" y="4324350"/>
            <a:ext cx="7000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机械</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15" name="矩形 14"/>
          <p:cNvSpPr>
            <a:spLocks noChangeArrowheads="1"/>
          </p:cNvSpPr>
          <p:nvPr/>
        </p:nvSpPr>
        <p:spPr bwMode="auto">
          <a:xfrm>
            <a:off x="6392863" y="4324350"/>
            <a:ext cx="4429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电</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p:bldP spid="6" grpId="0"/>
      <p:bldP spid="7" grpId="0"/>
      <p:bldP spid="8"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655763" y="1198563"/>
            <a:ext cx="70215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latin typeface="黑体" panose="02010609060101010101" pitchFamily="49" charset="-122"/>
                <a:ea typeface="黑体" panose="02010609060101010101" pitchFamily="49" charset="-122"/>
              </a:rPr>
              <a:t>磁现象和磁场的理解  (10年5考)</a:t>
            </a:r>
            <a:endParaRPr lang="zh-CN" altLang="en-US">
              <a:latin typeface="黑体" panose="02010609060101010101" pitchFamily="49" charset="-122"/>
              <a:ea typeface="黑体" panose="02010609060101010101" pitchFamily="49" charset="-122"/>
            </a:endParaRPr>
          </a:p>
        </p:txBody>
      </p:sp>
      <p:sp>
        <p:nvSpPr>
          <p:cNvPr id="16387" name="TextBox 1"/>
          <p:cNvSpPr txBox="1">
            <a:spLocks noChangeArrowheads="1"/>
          </p:cNvSpPr>
          <p:nvPr/>
        </p:nvSpPr>
        <p:spPr bwMode="auto">
          <a:xfrm>
            <a:off x="323850" y="1747838"/>
            <a:ext cx="8556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t>1．(2019·江西)如图所示，是利用被磁化的缝衣针制成的简易指南针，</a:t>
            </a:r>
            <a:endParaRPr lang="en-US" altLang="zh-CN"/>
          </a:p>
          <a:p>
            <a:pPr eaLnBrk="1" hangingPunct="1"/>
            <a:r>
              <a:rPr lang="zh-CN" altLang="zh-CN"/>
              <a:t>若静止时针尖指向地理位置的北方，则针尖是简易指南针的</a:t>
            </a:r>
            <a:r>
              <a:rPr lang="en-US" altLang="zh-CN"/>
              <a:t>________</a:t>
            </a:r>
            <a:r>
              <a:rPr lang="zh-CN" altLang="zh-CN"/>
              <a:t>极。</a:t>
            </a:r>
            <a:endParaRPr lang="en-US" altLang="zh-CN"/>
          </a:p>
          <a:p>
            <a:pPr eaLnBrk="1" hangingPunct="1"/>
            <a:r>
              <a:rPr lang="zh-CN" altLang="zh-CN"/>
              <a:t>此时，将指南针底座逆时针旋转90°，针尖静止时将指向地理位置的</a:t>
            </a:r>
            <a:r>
              <a:rPr lang="en-US" altLang="zh-CN"/>
              <a:t>___</a:t>
            </a:r>
          </a:p>
          <a:p>
            <a:pPr eaLnBrk="1" hangingPunct="1"/>
            <a:r>
              <a:rPr lang="zh-CN" altLang="zh-CN"/>
              <a:t>方。</a:t>
            </a:r>
            <a:endParaRPr lang="zh-CN" altLang="en-US"/>
          </a:p>
        </p:txBody>
      </p:sp>
      <p:sp>
        <p:nvSpPr>
          <p:cNvPr id="21" name="圆角矩形 2"/>
          <p:cNvSpPr/>
          <p:nvPr/>
        </p:nvSpPr>
        <p:spPr bwMode="auto">
          <a:xfrm>
            <a:off x="395741" y="1352518"/>
            <a:ext cx="1116137" cy="3579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000" b="1">
                <a:solidFill>
                  <a:srgbClr val="000000"/>
                </a:solidFill>
                <a:latin typeface="宋体" panose="02010600030101010101" pitchFamily="2" charset="-122"/>
                <a:ea typeface="宋体" panose="02010600030101010101" pitchFamily="2" charset="-122"/>
              </a:defRPr>
            </a:lvl1pPr>
            <a:lvl2pPr marL="742950" indent="-285750">
              <a:defRPr sz="2000" b="1">
                <a:solidFill>
                  <a:srgbClr val="000000"/>
                </a:solidFill>
                <a:latin typeface="宋体" panose="02010600030101010101" pitchFamily="2" charset="-122"/>
                <a:ea typeface="宋体" panose="02010600030101010101" pitchFamily="2" charset="-122"/>
              </a:defRPr>
            </a:lvl2pPr>
            <a:lvl3pPr marL="1143000" indent="-228600">
              <a:defRPr sz="2000" b="1">
                <a:solidFill>
                  <a:srgbClr val="000000"/>
                </a:solidFill>
                <a:latin typeface="宋体" panose="02010600030101010101" pitchFamily="2" charset="-122"/>
                <a:ea typeface="宋体" panose="02010600030101010101" pitchFamily="2" charset="-122"/>
              </a:defRPr>
            </a:lvl3pPr>
            <a:lvl4pPr marL="1600200" indent="-228600">
              <a:defRPr sz="2000" b="1">
                <a:solidFill>
                  <a:srgbClr val="000000"/>
                </a:solidFill>
                <a:latin typeface="宋体" panose="02010600030101010101" pitchFamily="2" charset="-122"/>
                <a:ea typeface="宋体" panose="02010600030101010101" pitchFamily="2" charset="-122"/>
              </a:defRPr>
            </a:lvl4pPr>
            <a:lvl5pPr marL="2057400" indent="-228600">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algn="ctr">
              <a:defRPr/>
            </a:pPr>
            <a:r>
              <a:rPr lang="zh-CN" altLang="en-US" b="0" smtClean="0">
                <a:ln>
                  <a:solidFill>
                    <a:schemeClr val="bg1"/>
                  </a:solidFill>
                </a:ln>
                <a:solidFill>
                  <a:srgbClr val="FFFFFF"/>
                </a:solidFill>
                <a:latin typeface="黑体" panose="02010609060101010101" pitchFamily="49" charset="-122"/>
                <a:ea typeface="黑体" panose="02010609060101010101" pitchFamily="49" charset="-122"/>
              </a:rPr>
              <a:t>命题点</a:t>
            </a:r>
            <a:r>
              <a:rPr lang="en-US" altLang="zh-CN" b="0" smtClean="0">
                <a:ln>
                  <a:solidFill>
                    <a:schemeClr val="bg1"/>
                  </a:solidFill>
                </a:ln>
                <a:solidFill>
                  <a:srgbClr val="FFFFFF"/>
                </a:solidFill>
                <a:latin typeface="黑体" panose="02010609060101010101" pitchFamily="49" charset="-122"/>
                <a:ea typeface="黑体" panose="02010609060101010101" pitchFamily="49" charset="-122"/>
              </a:rPr>
              <a:t>1</a:t>
            </a:r>
            <a:endParaRPr lang="en-US" altLang="zh-CN" b="0">
              <a:ln>
                <a:solidFill>
                  <a:schemeClr val="bg1"/>
                </a:solidFill>
              </a:ln>
              <a:solidFill>
                <a:srgbClr val="FFFFFF"/>
              </a:solidFill>
              <a:latin typeface="黑体" panose="02010609060101010101" pitchFamily="49" charset="-122"/>
              <a:ea typeface="黑体" panose="02010609060101010101" pitchFamily="49" charset="-122"/>
            </a:endParaRPr>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9588" y="3271838"/>
            <a:ext cx="2581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a:spLocks noChangeArrowheads="1"/>
          </p:cNvSpPr>
          <p:nvPr/>
        </p:nvSpPr>
        <p:spPr bwMode="auto">
          <a:xfrm>
            <a:off x="7059613" y="2170113"/>
            <a:ext cx="10906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N(或北)</a:t>
            </a:r>
            <a:endParaRPr lang="zh-CN" altLang="en-US">
              <a:solidFill>
                <a:srgbClr val="C00000"/>
              </a:solidFill>
              <a:latin typeface="楷体_GB2312" panose="02010609030101010101" pitchFamily="49" charset="-122"/>
              <a:ea typeface="楷体_GB2312" panose="02010609030101010101" pitchFamily="49" charset="-122"/>
            </a:endParaRPr>
          </a:p>
        </p:txBody>
      </p:sp>
      <p:sp>
        <p:nvSpPr>
          <p:cNvPr id="9" name="矩形 8"/>
          <p:cNvSpPr>
            <a:spLocks noChangeArrowheads="1"/>
          </p:cNvSpPr>
          <p:nvPr/>
        </p:nvSpPr>
        <p:spPr bwMode="auto">
          <a:xfrm>
            <a:off x="8072438" y="2644775"/>
            <a:ext cx="4429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b="1">
                <a:solidFill>
                  <a:srgbClr val="000000"/>
                </a:solidFill>
                <a:latin typeface="宋体" panose="02010600030101010101" pitchFamily="2" charset="-122"/>
                <a:ea typeface="宋体" panose="02010600030101010101" pitchFamily="2" charset="-122"/>
              </a:defRPr>
            </a:lvl1pPr>
            <a:lvl2pPr marL="742950" indent="-285750">
              <a:lnSpc>
                <a:spcPct val="150000"/>
              </a:lnSpc>
              <a:defRPr sz="2000" b="1">
                <a:solidFill>
                  <a:srgbClr val="000000"/>
                </a:solidFill>
                <a:latin typeface="宋体" panose="02010600030101010101" pitchFamily="2" charset="-122"/>
                <a:ea typeface="宋体" panose="02010600030101010101" pitchFamily="2" charset="-122"/>
              </a:defRPr>
            </a:lvl2pPr>
            <a:lvl3pPr marL="1143000" indent="-228600">
              <a:lnSpc>
                <a:spcPct val="150000"/>
              </a:lnSpc>
              <a:defRPr sz="2000" b="1">
                <a:solidFill>
                  <a:srgbClr val="000000"/>
                </a:solidFill>
                <a:latin typeface="宋体" panose="02010600030101010101" pitchFamily="2" charset="-122"/>
                <a:ea typeface="宋体" panose="02010600030101010101" pitchFamily="2" charset="-122"/>
              </a:defRPr>
            </a:lvl3pPr>
            <a:lvl4pPr marL="1600200" indent="-228600">
              <a:lnSpc>
                <a:spcPct val="150000"/>
              </a:lnSpc>
              <a:defRPr sz="2000" b="1">
                <a:solidFill>
                  <a:srgbClr val="000000"/>
                </a:solidFill>
                <a:latin typeface="宋体" panose="02010600030101010101" pitchFamily="2" charset="-122"/>
                <a:ea typeface="宋体" panose="02010600030101010101" pitchFamily="2" charset="-122"/>
              </a:defRPr>
            </a:lvl4pPr>
            <a:lvl5pPr marL="2057400" indent="-228600">
              <a:lnSpc>
                <a:spcPct val="150000"/>
              </a:lnSpc>
              <a:defRPr sz="2000" b="1">
                <a:solidFill>
                  <a:srgbClr val="000000"/>
                </a:solidFill>
                <a:latin typeface="宋体" panose="02010600030101010101" pitchFamily="2" charset="-122"/>
                <a:ea typeface="宋体" panose="02010600030101010101" pitchFamily="2" charset="-122"/>
              </a:defRPr>
            </a:lvl5pPr>
            <a:lvl6pPr marL="25146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6pPr>
            <a:lvl7pPr marL="29718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7pPr>
            <a:lvl8pPr marL="34290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8pPr>
            <a:lvl9pPr marL="3886200" indent="-228600" eaLnBrk="0" fontAlgn="base" hangingPunct="0">
              <a:lnSpc>
                <a:spcPct val="150000"/>
              </a:lnSpc>
              <a:spcBef>
                <a:spcPct val="0"/>
              </a:spcBef>
              <a:spcAft>
                <a:spcPct val="0"/>
              </a:spcAft>
              <a:defRPr sz="2000" b="1">
                <a:solidFill>
                  <a:srgbClr val="000000"/>
                </a:solidFill>
                <a:latin typeface="宋体" panose="02010600030101010101" pitchFamily="2" charset="-122"/>
                <a:ea typeface="宋体" panose="02010600030101010101" pitchFamily="2" charset="-122"/>
              </a:defRPr>
            </a:lvl9pPr>
          </a:lstStyle>
          <a:p>
            <a:pPr eaLnBrk="1" hangingPunct="1"/>
            <a:r>
              <a:rPr lang="zh-CN" altLang="zh-CN">
                <a:solidFill>
                  <a:srgbClr val="C00000"/>
                </a:solidFill>
                <a:latin typeface="楷体_GB2312" panose="02010609030101010101" pitchFamily="49" charset="-122"/>
                <a:ea typeface="楷体_GB2312" panose="02010609030101010101" pitchFamily="49" charset="-122"/>
              </a:rPr>
              <a:t>北</a:t>
            </a:r>
            <a:endParaRPr lang="zh-CN" altLang="en-US">
              <a:solidFill>
                <a:srgbClr val="C00000"/>
              </a:solidFill>
              <a:latin typeface="楷体_GB2312" panose="02010609030101010101" pitchFamily="49" charset="-122"/>
              <a:ea typeface="楷体_GB2312" panose="0201060903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3_A000120140530A99PPBG">
  <a:themeElements>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fontScheme name="3_A000120140530A99PPBG">
      <a:majorFont>
        <a:latin typeface="华文中宋"/>
        <a:ea typeface="华文中宋"/>
        <a:cs typeface="Arial"/>
      </a:majorFont>
      <a:minorFont>
        <a:latin typeface="幼圆"/>
        <a:ea typeface="幼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A000120140530A99PPBG 1">
        <a:dk1>
          <a:srgbClr val="5F5F5F"/>
        </a:dk1>
        <a:lt1>
          <a:srgbClr val="FFFFFF"/>
        </a:lt1>
        <a:dk2>
          <a:srgbClr val="5F5F5F"/>
        </a:dk2>
        <a:lt2>
          <a:srgbClr val="FFFFFF"/>
        </a:lt2>
        <a:accent1>
          <a:srgbClr val="E74E3E"/>
        </a:accent1>
        <a:accent2>
          <a:srgbClr val="E0642C"/>
        </a:accent2>
        <a:accent3>
          <a:srgbClr val="FFFFFF"/>
        </a:accent3>
        <a:accent4>
          <a:srgbClr val="505050"/>
        </a:accent4>
        <a:accent5>
          <a:srgbClr val="F1B2AF"/>
        </a:accent5>
        <a:accent6>
          <a:srgbClr val="CB5A27"/>
        </a:accent6>
        <a:hlink>
          <a:srgbClr val="00B0F0"/>
        </a:hlink>
        <a:folHlink>
          <a:srgbClr val="7F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4175</Words>
  <Application>Microsoft Office PowerPoint</Application>
  <PresentationFormat>全屏显示(16:9)</PresentationFormat>
  <Paragraphs>330</Paragraphs>
  <Slides>42</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Arial</vt:lpstr>
      <vt:lpstr>宋体</vt:lpstr>
      <vt:lpstr>楷体_GB2312</vt:lpstr>
      <vt:lpstr>华文中宋</vt:lpstr>
      <vt:lpstr>黑体</vt:lpstr>
      <vt:lpstr>幼圆</vt:lpstr>
      <vt:lpstr>Wingdings</vt:lpstr>
      <vt:lpstr>Times New Roman</vt:lpstr>
      <vt:lpstr>3_A000120140530A99PPBG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2020-12-31T10:16:30Z</cp:lastPrinted>
  <dcterms:created xsi:type="dcterms:W3CDTF">2020-12-31T10:16:30Z</dcterms:created>
  <dcterms:modified xsi:type="dcterms:W3CDTF">2021-02-24T12:25:52Z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