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0"/>
  </p:notesMasterIdLst>
  <p:sldIdLst>
    <p:sldId id="460" r:id="rId2"/>
    <p:sldId id="454" r:id="rId3"/>
    <p:sldId id="467" r:id="rId4"/>
    <p:sldId id="468" r:id="rId5"/>
    <p:sldId id="469" r:id="rId6"/>
    <p:sldId id="470" r:id="rId7"/>
    <p:sldId id="471" r:id="rId8"/>
    <p:sldId id="472" r:id="rId9"/>
    <p:sldId id="496" r:id="rId10"/>
    <p:sldId id="497" r:id="rId11"/>
    <p:sldId id="504" r:id="rId12"/>
    <p:sldId id="511" r:id="rId13"/>
    <p:sldId id="505" r:id="rId14"/>
    <p:sldId id="508" r:id="rId15"/>
    <p:sldId id="506" r:id="rId16"/>
    <p:sldId id="509" r:id="rId17"/>
    <p:sldId id="507" r:id="rId18"/>
    <p:sldId id="510" r:id="rId19"/>
    <p:sldId id="456" r:id="rId20"/>
    <p:sldId id="457" r:id="rId21"/>
    <p:sldId id="481" r:id="rId22"/>
    <p:sldId id="483" r:id="rId23"/>
    <p:sldId id="484" r:id="rId24"/>
    <p:sldId id="482" r:id="rId25"/>
    <p:sldId id="463" r:id="rId26"/>
    <p:sldId id="464" r:id="rId27"/>
    <p:sldId id="465" r:id="rId28"/>
    <p:sldId id="466" r:id="rId29"/>
    <p:sldId id="501" r:id="rId30"/>
    <p:sldId id="503" r:id="rId31"/>
    <p:sldId id="461" r:id="rId32"/>
    <p:sldId id="459" r:id="rId33"/>
    <p:sldId id="485" r:id="rId34"/>
    <p:sldId id="486" r:id="rId35"/>
    <p:sldId id="487" r:id="rId36"/>
    <p:sldId id="488" r:id="rId37"/>
    <p:sldId id="489" r:id="rId38"/>
    <p:sldId id="491" r:id="rId39"/>
  </p:sldIdLst>
  <p:sldSz cx="9144000" cy="5143500" type="screen16x9"/>
  <p:notesSz cx="6858000" cy="9144000"/>
  <p:embeddedFontLst>
    <p:embeddedFont>
      <p:font typeface="幼圆" pitchFamily="49" charset="-122"/>
      <p:regular r:id="rId41"/>
    </p:embeddedFont>
    <p:embeddedFont>
      <p:font typeface="楷体" pitchFamily="49" charset="-122"/>
      <p:regular r:id="rId42"/>
    </p:embeddedFont>
    <p:embeddedFont>
      <p:font typeface="华文中宋" pitchFamily="2" charset="-122"/>
      <p:regular r:id="rId43"/>
    </p:embeddedFont>
    <p:embeddedFont>
      <p:font typeface="楷体_GB2312" charset="-122"/>
      <p:regular r:id="rId44"/>
    </p:embeddedFont>
    <p:embeddedFont>
      <p:font typeface="黑体" pitchFamily="49" charset="-122"/>
      <p:regular r:id="rId45"/>
    </p:embeddedFont>
  </p:embeddedFontLst>
  <p:custDataLst>
    <p:tags r:id="rId46"/>
  </p:custDataLst>
  <p:defaultTextStyle>
    <a:defPPr>
      <a:defRPr lang="zh-CN"/>
    </a:defPPr>
    <a:lvl1pPr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762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C86A8C9-E967-4CBE-A4AA-C276EC52D919}" type="datetime1">
              <a:rPr lang="zh-CN" altLang="en-US"/>
              <a:t>2021/2/25</a:t>
            </a:fld>
            <a:endParaRPr lang="zh-CN" altLang="en-US" sz="1200"/>
          </a:p>
        </p:txBody>
      </p:sp>
      <p:sp>
        <p:nvSpPr>
          <p:cNvPr id="51204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第二级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第三级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第四级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C3B7C2E6-1786-4EFB-B3A7-82E54F037D69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43736654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53251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53252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8BF9541A-6697-4B75-843B-C070A9BE8ABD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2021/2/25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3253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78299A37-E374-46DE-BA21-272570189456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8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597025" y="2176463"/>
            <a:ext cx="715168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功</a:t>
            </a:r>
          </a:p>
        </p:txBody>
      </p:sp>
      <p:sp>
        <p:nvSpPr>
          <p:cNvPr id="14340" name="TextBox 15"/>
          <p:cNvSpPr>
            <a:spLocks noChangeArrowheads="1"/>
          </p:cNvSpPr>
          <p:nvPr/>
        </p:nvSpPr>
        <p:spPr bwMode="auto">
          <a:xfrm>
            <a:off x="539750" y="674878"/>
            <a:ext cx="7667625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第十四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功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和机械能</a:t>
            </a:r>
          </a:p>
        </p:txBody>
      </p:sp>
      <p:sp>
        <p:nvSpPr>
          <p:cNvPr id="8197" name="TextBox 1"/>
          <p:cNvSpPr txBox="1">
            <a:spLocks noChangeArrowheads="1"/>
          </p:cNvSpPr>
          <p:nvPr/>
        </p:nvSpPr>
        <p:spPr bwMode="auto">
          <a:xfrm>
            <a:off x="346075" y="2617788"/>
            <a:ext cx="8389938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en-US"/>
              <a:t>．做功的两个必要因素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有① </a:t>
            </a:r>
            <a:r>
              <a:rPr lang="en-US" altLang="zh-CN"/>
              <a:t>___</a:t>
            </a:r>
            <a:r>
              <a:rPr lang="zh-CN" altLang="en-US"/>
              <a:t>作用在物体上；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物体在② </a:t>
            </a:r>
            <a:r>
              <a:rPr lang="en-US" altLang="zh-CN"/>
              <a:t>_____________</a:t>
            </a:r>
            <a:r>
              <a:rPr lang="zh-CN" altLang="en-US"/>
              <a:t>上移动了距离。</a:t>
            </a:r>
          </a:p>
        </p:txBody>
      </p:sp>
      <p:sp>
        <p:nvSpPr>
          <p:cNvPr id="20" name="圆角矩形 2"/>
          <p:cNvSpPr/>
          <p:nvPr/>
        </p:nvSpPr>
        <p:spPr bwMode="auto">
          <a:xfrm>
            <a:off x="356709" y="2330450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443038" y="3009900"/>
            <a:ext cx="568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力 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906588" y="3484563"/>
            <a:ext cx="184626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这个力的方向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79705" y="1549718"/>
            <a:ext cx="8534400" cy="193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功的计算</a:t>
            </a:r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2.</a:t>
            </a:r>
            <a:r>
              <a:rPr lang="zh-CN" altLang="en-US"/>
              <a:t>中国选手张湘祥在奥运会上获得男子举重</a:t>
            </a:r>
            <a:r>
              <a:rPr lang="en-US" altLang="zh-CN"/>
              <a:t>62 kg</a:t>
            </a:r>
            <a:r>
              <a:rPr lang="zh-CN" altLang="en-US"/>
              <a:t>级冠军，挺举成绩是</a:t>
            </a:r>
            <a:endParaRPr lang="en-US" altLang="zh-CN"/>
          </a:p>
          <a:p>
            <a:pPr eaLnBrk="1" hangingPunct="1"/>
            <a:r>
              <a:rPr lang="en-US" altLang="zh-CN"/>
              <a:t>176 kg</a:t>
            </a:r>
            <a:r>
              <a:rPr lang="zh-CN" altLang="en-US"/>
              <a:t>，如图为他比赛时的照片。他在挺举过程中对杠铃大约做了</a:t>
            </a:r>
            <a:endParaRPr lang="en-US" altLang="zh-CN"/>
          </a:p>
          <a:p>
            <a:pPr eaLnBrk="1" hangingPunct="1"/>
            <a:r>
              <a:rPr lang="en-US" altLang="zh-CN" u="sng"/>
              <a:t>_________</a:t>
            </a:r>
            <a:r>
              <a:rPr lang="zh-CN" altLang="en-US"/>
              <a:t>的功</a:t>
            </a:r>
            <a:r>
              <a:rPr lang="en-US" altLang="zh-CN"/>
              <a:t>(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</a:t>
            </a:r>
            <a:r>
              <a:rPr lang="zh-CN" altLang="en-US"/>
              <a:t>，举重过程中杠铃上升的高度约</a:t>
            </a:r>
            <a:r>
              <a:rPr lang="en-US" altLang="zh-CN"/>
              <a:t>2.0 m)</a:t>
            </a:r>
            <a:endParaRPr lang="zh-CN" alt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63550" y="2859088"/>
            <a:ext cx="12128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3 520 J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图片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9913" y="1452563"/>
            <a:ext cx="292417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30835" y="1079183"/>
            <a:ext cx="8680450" cy="239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功、功率的计算</a:t>
            </a:r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endParaRPr lang="zh-CN" altLang="en-US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3.</a:t>
            </a:r>
            <a:r>
              <a:rPr lang="zh-CN" altLang="en-US"/>
              <a:t>如图所示，小丽和爷爷进行爬楼比赛。他们同时从一楼出发，爬到五楼，</a:t>
            </a:r>
            <a:endParaRPr lang="en-US" altLang="zh-CN"/>
          </a:p>
          <a:p>
            <a:pPr eaLnBrk="1" hangingPunct="1"/>
            <a:r>
              <a:rPr lang="zh-CN" altLang="en-US"/>
              <a:t>结果小丽先到达。假如小丽的体重为</a:t>
            </a:r>
            <a:r>
              <a:rPr lang="en-US" altLang="zh-CN"/>
              <a:t>45 kg</a:t>
            </a:r>
            <a:r>
              <a:rPr lang="zh-CN" altLang="en-US"/>
              <a:t>，则爬楼过程中小丽做的功约</a:t>
            </a:r>
            <a:endParaRPr lang="en-US" altLang="zh-CN"/>
          </a:p>
          <a:p>
            <a:pPr eaLnBrk="1" hangingPunct="1"/>
            <a:r>
              <a:rPr lang="zh-CN" altLang="en-US"/>
              <a:t>为 </a:t>
            </a:r>
            <a:r>
              <a:rPr lang="en-US" altLang="zh-CN"/>
              <a:t>__________J(</a:t>
            </a:r>
            <a:r>
              <a:rPr lang="en-US" altLang="zh-CN" i="1"/>
              <a:t>g</a:t>
            </a:r>
            <a:r>
              <a:rPr lang="zh-CN" altLang="en-US"/>
              <a:t>取</a:t>
            </a:r>
            <a:r>
              <a:rPr lang="en-US" altLang="zh-CN"/>
              <a:t>10 N/kg</a:t>
            </a:r>
            <a:r>
              <a:rPr lang="zh-CN" altLang="en-US"/>
              <a:t>，一层楼的高度约为</a:t>
            </a:r>
            <a:r>
              <a:rPr lang="en-US" altLang="zh-CN"/>
              <a:t>2.8 m)</a:t>
            </a:r>
            <a:endParaRPr lang="zh-CN" altLang="en-US"/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60413" y="2857500"/>
            <a:ext cx="1422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5.04×10</a:t>
            </a:r>
            <a:r>
              <a:rPr lang="en-US" altLang="zh-CN" baseline="30000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图片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1825" y="1295400"/>
            <a:ext cx="28003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zh-CN" altLang="en-US"/>
              <a:t>机械能及其转化</a:t>
            </a:r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4.</a:t>
            </a:r>
            <a:r>
              <a:rPr lang="zh-CN" altLang="en-US"/>
              <a:t>如图为某蹦床运动员在空中下落，在该过程中，他的</a:t>
            </a:r>
            <a:r>
              <a:rPr lang="en-US" altLang="zh-CN"/>
              <a:t>_______</a:t>
            </a:r>
            <a:r>
              <a:rPr lang="zh-CN" altLang="en-US"/>
              <a:t>能转化为</a:t>
            </a:r>
            <a:endParaRPr lang="en-US" altLang="zh-CN"/>
          </a:p>
          <a:p>
            <a:pPr eaLnBrk="1" hangingPunct="1"/>
            <a:r>
              <a:rPr lang="zh-CN" altLang="en-US"/>
              <a:t>动能。与蹦床接触后，床面发生弹性形变，运动员的动能转化为蹦床的</a:t>
            </a:r>
            <a:endParaRPr lang="en-US" altLang="zh-CN"/>
          </a:p>
          <a:p>
            <a:pPr eaLnBrk="1" hangingPunct="1"/>
            <a:r>
              <a:rPr lang="en-US" altLang="zh-CN"/>
              <a:t>________</a:t>
            </a:r>
            <a:r>
              <a:rPr lang="zh-CN" altLang="en-US"/>
              <a:t>能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6580188" y="1951038"/>
            <a:ext cx="950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重力势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73075" y="2863850"/>
            <a:ext cx="9509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弹性势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  <p:cond evt="onBegin" delay="0">
                          <p:tn val="14"/>
                        </p:cond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图片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4200" y="1543050"/>
            <a:ext cx="2895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9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zh-CN" altLang="en-US"/>
              <a:t>机械能转化</a:t>
            </a:r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5.</a:t>
            </a:r>
            <a:r>
              <a:rPr lang="zh-CN" altLang="en-US"/>
              <a:t>如图所示，击打网球时，击球瞬间网球迅速被压扁并迅速反弹。此过程中</a:t>
            </a:r>
            <a:r>
              <a:rPr lang="en-US" altLang="zh-CN"/>
              <a:t>____</a:t>
            </a:r>
            <a:r>
              <a:rPr lang="zh-CN" altLang="en-US"/>
              <a:t>能转化为</a:t>
            </a:r>
            <a:r>
              <a:rPr lang="en-US" altLang="zh-CN"/>
              <a:t>_______</a:t>
            </a:r>
            <a:r>
              <a:rPr lang="zh-CN" altLang="en-US"/>
              <a:t>能，再转化为</a:t>
            </a:r>
            <a:r>
              <a:rPr lang="en-US" altLang="zh-CN"/>
              <a:t>____</a:t>
            </a:r>
            <a:r>
              <a:rPr lang="zh-CN" altLang="en-US"/>
              <a:t>能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49300" y="2425700"/>
            <a:ext cx="568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 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235200" y="2389188"/>
            <a:ext cx="9509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弹性势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718050" y="2425700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  <p:cond evt="onBegin" delay="0">
                          <p:tn val="6"/>
                        </p:cond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  <p:cond evt="onBegin" delay="0">
                          <p:tn val="14"/>
                        </p:cond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图片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62313" y="1728788"/>
            <a:ext cx="261937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zh-CN" altLang="en-US"/>
              <a:t>机械能及其转化、参照物的选取</a:t>
            </a:r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endParaRPr lang="en-US" altLang="zh-CN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6.</a:t>
            </a:r>
            <a:r>
              <a:rPr lang="zh-CN" altLang="en-US"/>
              <a:t>如图所示，小王到游乐场乘坐过山车，当过山车向下俯冲时，</a:t>
            </a:r>
            <a:r>
              <a:rPr lang="en-US" altLang="zh-CN"/>
              <a:t>_______</a:t>
            </a:r>
          </a:p>
          <a:p>
            <a:pPr eaLnBrk="1" hangingPunct="1"/>
            <a:r>
              <a:rPr lang="zh-CN" altLang="en-US"/>
              <a:t>能转化为</a:t>
            </a:r>
            <a:r>
              <a:rPr lang="en-US" altLang="zh-CN"/>
              <a:t>____</a:t>
            </a:r>
            <a:r>
              <a:rPr lang="zh-CN" altLang="en-US"/>
              <a:t>能，过山车快速运动时，小王感到天旋地转，他是以</a:t>
            </a:r>
            <a:r>
              <a:rPr lang="en-US" altLang="zh-CN"/>
              <a:t>______</a:t>
            </a:r>
          </a:p>
          <a:p>
            <a:pPr eaLnBrk="1" hangingPunct="1"/>
            <a:r>
              <a:rPr lang="zh-CN" altLang="en-US"/>
              <a:t>为参照物的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602538" y="1951038"/>
            <a:ext cx="950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重力势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1504950" y="2419350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7821613" y="2425700"/>
            <a:ext cx="116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过山车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  <p:cond evt="onBegin" delay="0">
                          <p:tn val="10"/>
                        </p:cond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  <p:cond evt="onBegin" delay="0">
                          <p:tn val="14"/>
                        </p:cond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  <p:cond evt="onBegin" delay="0">
                          <p:tn val="18"/>
                        </p:cond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614488" y="1504950"/>
            <a:ext cx="70215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判断力对物体是否做功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531" name="TextBox 1"/>
          <p:cNvSpPr txBox="1">
            <a:spLocks noChangeArrowheads="1"/>
          </p:cNvSpPr>
          <p:nvPr/>
        </p:nvSpPr>
        <p:spPr bwMode="auto">
          <a:xfrm>
            <a:off x="323850" y="1995488"/>
            <a:ext cx="838993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en-US"/>
              <a:t>．</a:t>
            </a:r>
            <a:r>
              <a:rPr lang="en-US" altLang="zh-CN"/>
              <a:t>(2017·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如图所示，是台球比赛中球杆击球后两球相撞的场景，台球在桌面上滚动的过程中，球杆对台球</a:t>
            </a:r>
            <a:r>
              <a:rPr lang="en-US" altLang="zh-CN"/>
              <a:t>________(</a:t>
            </a:r>
            <a:r>
              <a:rPr lang="zh-CN" altLang="en-US"/>
              <a:t>选填“做功”或“不做功”</a:t>
            </a:r>
            <a:r>
              <a:rPr lang="en-US" altLang="zh-CN"/>
              <a:t>)</a:t>
            </a:r>
            <a:r>
              <a:rPr lang="zh-CN" altLang="en-US"/>
              <a:t>。</a:t>
            </a:r>
          </a:p>
        </p:txBody>
      </p:sp>
      <p:sp>
        <p:nvSpPr>
          <p:cNvPr id="21" name="圆角矩形 2"/>
          <p:cNvSpPr/>
          <p:nvPr/>
        </p:nvSpPr>
        <p:spPr bwMode="auto">
          <a:xfrm>
            <a:off x="395741" y="160020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79700" y="3192463"/>
            <a:ext cx="2439988" cy="171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089525" y="2425700"/>
            <a:ext cx="1079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不做功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346075" y="1457325"/>
            <a:ext cx="8389938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．定义：功等于① </a:t>
            </a:r>
            <a:r>
              <a:rPr lang="en-US" altLang="zh-CN"/>
              <a:t>____</a:t>
            </a:r>
            <a:r>
              <a:rPr lang="zh-CN" altLang="en-US"/>
              <a:t>与② </a:t>
            </a:r>
            <a:r>
              <a:rPr lang="en-US" altLang="zh-CN"/>
              <a:t>__________________________</a:t>
            </a:r>
            <a:r>
              <a:rPr lang="zh-CN" altLang="en-US"/>
              <a:t>的乘积。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en-US"/>
              <a:t>．计算公式： </a:t>
            </a:r>
            <a:r>
              <a:rPr lang="en-US" altLang="zh-CN"/>
              <a:t>______</a:t>
            </a:r>
            <a:r>
              <a:rPr lang="zh-CN" altLang="en-US"/>
              <a:t>。</a:t>
            </a:r>
            <a:endParaRPr lang="en-US" altLang="zh-CN"/>
          </a:p>
          <a:p>
            <a:pPr eaLnBrk="1" hangingPunct="1"/>
            <a:r>
              <a:rPr lang="en-US" altLang="zh-CN"/>
              <a:t>4</a:t>
            </a:r>
            <a:r>
              <a:rPr lang="zh-CN" altLang="en-US"/>
              <a:t>．单位： </a:t>
            </a:r>
            <a:r>
              <a:rPr lang="en-US" altLang="zh-CN"/>
              <a:t>_______</a:t>
            </a:r>
            <a:r>
              <a:rPr lang="zh-CN" altLang="en-US"/>
              <a:t>。</a:t>
            </a:r>
            <a:endParaRPr lang="en-US" altLang="zh-CN"/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746375" y="1403350"/>
            <a:ext cx="4397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力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805238" y="1439863"/>
            <a:ext cx="3635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物体在力的方向上移动的距离 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2149475" y="1908175"/>
            <a:ext cx="9540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W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Fs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98613" y="2346325"/>
            <a:ext cx="1209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焦耳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(J)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功、功率的理解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圆角矩形 2"/>
          <p:cNvSpPr/>
          <p:nvPr/>
        </p:nvSpPr>
        <p:spPr bwMode="auto">
          <a:xfrm>
            <a:off x="359532" y="770471"/>
            <a:ext cx="1116137" cy="357957"/>
          </a:xfrm>
          <a:prstGeom prst="roundRect">
            <a:avLst>
              <a:gd name="adj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556" name="TextBox 1"/>
          <p:cNvSpPr txBox="1">
            <a:spLocks noChangeArrowheads="1"/>
          </p:cNvSpPr>
          <p:nvPr/>
        </p:nvSpPr>
        <p:spPr bwMode="auto">
          <a:xfrm>
            <a:off x="323850" y="1276350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淮安</a:t>
            </a:r>
            <a:r>
              <a:rPr lang="en-US" altLang="zh-CN"/>
              <a:t>)</a:t>
            </a:r>
            <a:r>
              <a:rPr lang="zh-CN" altLang="en-US"/>
              <a:t>小明两次分别用时</a:t>
            </a:r>
            <a:r>
              <a:rPr lang="en-US" altLang="zh-CN"/>
              <a:t>90 s</a:t>
            </a:r>
            <a:r>
              <a:rPr lang="zh-CN" altLang="en-US"/>
              <a:t>、</a:t>
            </a:r>
            <a:r>
              <a:rPr lang="en-US" altLang="zh-CN"/>
              <a:t>40 s</a:t>
            </a:r>
            <a:r>
              <a:rPr lang="zh-CN" altLang="en-US"/>
              <a:t>从一楼爬到五楼，小明的体重与前后两次上升的高度均不变，比较两次爬楼过程</a:t>
            </a:r>
            <a:r>
              <a:rPr lang="en-US" altLang="zh-CN"/>
              <a:t>(     )</a:t>
            </a:r>
            <a:endParaRPr lang="zh-CN" altLang="en-US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．用时少的做功多</a:t>
            </a:r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．用时少的做功功率大</a:t>
            </a:r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．用时多的做功多</a:t>
            </a:r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．用时多的做功功率大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924675" y="1731963"/>
            <a:ext cx="311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46075" y="155575"/>
            <a:ext cx="8389938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en-US"/>
              <a:t>．</a:t>
            </a:r>
            <a:r>
              <a:rPr lang="en-US" altLang="zh-CN"/>
              <a:t>(2017·</a:t>
            </a:r>
            <a:r>
              <a:rPr lang="zh-CN" altLang="en-US"/>
              <a:t>江西</a:t>
            </a:r>
            <a:r>
              <a:rPr lang="en-US" altLang="zh-CN"/>
              <a:t>)(</a:t>
            </a:r>
            <a:r>
              <a:rPr lang="zh-CN" altLang="en-US"/>
              <a:t>不定项</a:t>
            </a:r>
            <a:r>
              <a:rPr lang="en-US" altLang="zh-CN"/>
              <a:t>)</a:t>
            </a:r>
            <a:r>
              <a:rPr lang="zh-CN" altLang="en-US"/>
              <a:t>如图所示，是跳伞运动员在匀速下落过程中，下落的速度</a:t>
            </a:r>
            <a:r>
              <a:rPr lang="en-US" altLang="zh-CN" i="1"/>
              <a:t>v</a:t>
            </a:r>
            <a:r>
              <a:rPr lang="zh-CN" altLang="en-US"/>
              <a:t>、下落的路程</a:t>
            </a:r>
            <a:r>
              <a:rPr lang="en-US" altLang="zh-CN" i="1"/>
              <a:t>s</a:t>
            </a:r>
            <a:r>
              <a:rPr lang="zh-CN" altLang="en-US"/>
              <a:t>，重力做的功</a:t>
            </a:r>
            <a:r>
              <a:rPr lang="en-US" altLang="zh-CN" i="1"/>
              <a:t>W</a:t>
            </a:r>
            <a:r>
              <a:rPr lang="zh-CN" altLang="en-US"/>
              <a:t>和重力做功的功率</a:t>
            </a:r>
            <a:r>
              <a:rPr lang="en-US" altLang="zh-CN" i="1"/>
              <a:t>P</a:t>
            </a:r>
            <a:r>
              <a:rPr lang="zh-CN" altLang="en-US"/>
              <a:t>随时间</a:t>
            </a:r>
            <a:r>
              <a:rPr lang="en-US" altLang="zh-CN" i="1"/>
              <a:t>t</a:t>
            </a:r>
            <a:r>
              <a:rPr lang="zh-CN" altLang="en-US"/>
              <a:t>变化规律的图象，其中正确的是</a:t>
            </a:r>
            <a:r>
              <a:rPr lang="en-US" altLang="zh-CN"/>
              <a:t>(   )</a:t>
            </a:r>
            <a:endParaRPr lang="zh-CN" alt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3871913" y="1058863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AD</a:t>
            </a:r>
          </a:p>
        </p:txBody>
      </p:sp>
      <p:pic>
        <p:nvPicPr>
          <p:cNvPr id="34820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2638" y="1584325"/>
            <a:ext cx="4271962" cy="317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机械能大小的判断及其转化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圆角矩形 3"/>
          <p:cNvSpPr/>
          <p:nvPr/>
        </p:nvSpPr>
        <p:spPr bwMode="auto">
          <a:xfrm>
            <a:off x="359532" y="767072"/>
            <a:ext cx="1116137" cy="357958"/>
          </a:xfrm>
          <a:prstGeom prst="roundRect">
            <a:avLst>
              <a:gd name="adj" fmla="val 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604" name="TextBox 1"/>
          <p:cNvSpPr txBox="1">
            <a:spLocks noChangeArrowheads="1"/>
          </p:cNvSpPr>
          <p:nvPr/>
        </p:nvSpPr>
        <p:spPr bwMode="auto">
          <a:xfrm>
            <a:off x="431800" y="1166813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en-US"/>
              <a:t>．</a:t>
            </a:r>
            <a:r>
              <a:rPr lang="en-US" altLang="zh-CN"/>
              <a:t>(2019·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汽车在减速过程中，动能减小。</a:t>
            </a:r>
            <a:r>
              <a:rPr lang="en-US" altLang="zh-CN"/>
              <a:t>(</a:t>
            </a:r>
            <a:r>
              <a:rPr lang="zh-CN" altLang="en-US"/>
              <a:t>判断对错</a:t>
            </a:r>
            <a:r>
              <a:rPr lang="en-US" altLang="zh-CN"/>
              <a:t>)(     )</a:t>
            </a:r>
          </a:p>
          <a:p>
            <a:pPr eaLnBrk="1" hangingPunct="1"/>
            <a:r>
              <a:rPr lang="en-US" altLang="zh-CN"/>
              <a:t>5</a:t>
            </a:r>
            <a:r>
              <a:rPr lang="zh-CN" altLang="en-US"/>
              <a:t>．</a:t>
            </a:r>
            <a:r>
              <a:rPr lang="en-US" altLang="zh-CN"/>
              <a:t>(2019·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悬挂着两个静止的易拉罐，一个装满湿沙子，另一个是空的。用一个较大的力推装满湿沙子的易拉罐，使它来回摆动起来。假如易拉罐摆动到最高位置的瞬间，绳子突然断了，此刻，易拉罐具有哪种形式的机械能？</a:t>
            </a:r>
            <a:endParaRPr lang="en-US" altLang="zh-CN"/>
          </a:p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重力势能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7554913" y="1147763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√</a:t>
            </a:r>
          </a:p>
        </p:txBody>
      </p:sp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59475" y="3046413"/>
            <a:ext cx="235267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6</a:t>
            </a:r>
            <a:r>
              <a:rPr lang="zh-CN" altLang="en-US"/>
              <a:t>．</a:t>
            </a:r>
            <a:r>
              <a:rPr lang="en-US" altLang="zh-CN"/>
              <a:t>(2017·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如图所示，是承承在乒乓球比赛中，</a:t>
            </a:r>
            <a:endParaRPr lang="en-US" altLang="zh-CN"/>
          </a:p>
          <a:p>
            <a:pPr eaLnBrk="1" hangingPunct="1"/>
            <a:r>
              <a:rPr lang="zh-CN" altLang="en-US"/>
              <a:t>高抛发球时的情景。不计空气阻力，在乒乓球上升的</a:t>
            </a:r>
            <a:endParaRPr lang="en-US" altLang="zh-CN"/>
          </a:p>
          <a:p>
            <a:pPr eaLnBrk="1" hangingPunct="1"/>
            <a:r>
              <a:rPr lang="zh-CN" altLang="en-US"/>
              <a:t>过程中，乒乓球的能量是如何转化的？其机械能如何</a:t>
            </a:r>
            <a:endParaRPr lang="en-US" altLang="zh-CN"/>
          </a:p>
          <a:p>
            <a:pPr eaLnBrk="1" hangingPunct="1"/>
            <a:r>
              <a:rPr lang="zh-CN" altLang="en-US"/>
              <a:t>变化？</a:t>
            </a:r>
            <a:endParaRPr lang="en-US" altLang="zh-CN"/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答：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在乒乓球上升的过程中，乒乓球的质量不变，速度变小，动能减小，同时高度升高，重力势能变大，动能转化为重力势能；机械能为动能和势能之和，所以不计空气阻力，机械能大小不变。</a:t>
            </a:r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1" t="5583" r="5872" b="8817"/>
          <a:stretch>
            <a:fillRect/>
          </a:stretch>
        </p:blipFill>
        <p:spPr bwMode="auto">
          <a:xfrm>
            <a:off x="6470650" y="709613"/>
            <a:ext cx="233680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727200" y="1239838"/>
            <a:ext cx="70580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功、功率的相关计算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7652" name="TextBox 1"/>
          <p:cNvSpPr txBox="1">
            <a:spLocks noChangeArrowheads="1"/>
          </p:cNvSpPr>
          <p:nvPr/>
        </p:nvSpPr>
        <p:spPr bwMode="auto">
          <a:xfrm>
            <a:off x="358775" y="1752600"/>
            <a:ext cx="8389938" cy="278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(1)</a:t>
            </a:r>
            <a:r>
              <a:rPr lang="zh-CN" altLang="en-US"/>
              <a:t>常考题型：填空题、选择题、计算题。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常规考法：</a:t>
            </a:r>
          </a:p>
          <a:p>
            <a:pPr eaLnBrk="1" hangingPunct="1"/>
            <a:r>
              <a:rPr lang="zh-CN" altLang="en-US"/>
              <a:t>①在填空题中以图片实例为背景考查功、功率的计算。</a:t>
            </a:r>
          </a:p>
          <a:p>
            <a:pPr eaLnBrk="1" hangingPunct="1"/>
            <a:r>
              <a:rPr lang="zh-CN" altLang="en-US"/>
              <a:t>②在选择题中以生活实例为背景结合质量、长度、压力的估测考查功的估算。</a:t>
            </a:r>
          </a:p>
          <a:p>
            <a:pPr eaLnBrk="1" hangingPunct="1"/>
            <a:r>
              <a:rPr lang="zh-CN" altLang="en-US"/>
              <a:t>③在计算题中以物体水平物体运动为背景考查功、功率的相关计算。</a:t>
            </a:r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900" y="1392238"/>
            <a:ext cx="11144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346075" y="-9525"/>
            <a:ext cx="8389938" cy="286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 功、功率的估算</a:t>
            </a:r>
          </a:p>
          <a:p>
            <a:pPr eaLnBrk="1" hangingPunct="1"/>
            <a:r>
              <a:rPr lang="zh-CN" altLang="en-US"/>
              <a:t>       </a:t>
            </a:r>
            <a:r>
              <a:rPr lang="en-US" altLang="zh-CN"/>
              <a:t>(2021·</a:t>
            </a:r>
            <a:r>
              <a:rPr lang="zh-CN" altLang="en-US"/>
              <a:t>改编</a:t>
            </a:r>
            <a:r>
              <a:rPr lang="en-US" altLang="zh-CN"/>
              <a:t>)</a:t>
            </a:r>
            <a:r>
              <a:rPr lang="zh-CN" altLang="en-US"/>
              <a:t>王爷爷把装有</a:t>
            </a:r>
            <a:r>
              <a:rPr lang="en-US" altLang="zh-CN"/>
              <a:t>30</a:t>
            </a:r>
            <a:r>
              <a:rPr lang="zh-CN" altLang="en-US"/>
              <a:t>个鸡蛋的塑料袋从</a:t>
            </a:r>
            <a:r>
              <a:rPr lang="en-US" altLang="zh-CN"/>
              <a:t>1</a:t>
            </a:r>
            <a:r>
              <a:rPr lang="zh-CN" altLang="en-US"/>
              <a:t>楼提到</a:t>
            </a:r>
            <a:r>
              <a:rPr lang="en-US" altLang="zh-CN"/>
              <a:t>3</a:t>
            </a:r>
            <a:r>
              <a:rPr lang="zh-CN" altLang="en-US"/>
              <a:t>楼的家里，用了</a:t>
            </a:r>
            <a:r>
              <a:rPr lang="en-US" altLang="zh-CN"/>
              <a:t>30 s</a:t>
            </a:r>
            <a:r>
              <a:rPr lang="zh-CN" altLang="en-US"/>
              <a:t>，他提鸡蛋的力做的功及功率最接近</a:t>
            </a:r>
            <a:r>
              <a:rPr lang="en-US" altLang="zh-CN"/>
              <a:t>(    )</a:t>
            </a:r>
            <a:endParaRPr lang="zh-CN" altLang="en-US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</a:t>
            </a:r>
            <a:r>
              <a:rPr lang="en-US" altLang="zh-CN"/>
              <a:t>9 J 0.3 W      B</a:t>
            </a:r>
            <a:r>
              <a:rPr lang="zh-CN" altLang="en-US"/>
              <a:t>．</a:t>
            </a:r>
            <a:r>
              <a:rPr lang="en-US" altLang="zh-CN"/>
              <a:t>30 J 1 W</a:t>
            </a:r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</a:t>
            </a:r>
            <a:r>
              <a:rPr lang="en-US" altLang="zh-CN"/>
              <a:t>90 J 3 W       D</a:t>
            </a:r>
            <a:r>
              <a:rPr lang="zh-CN" altLang="en-US"/>
              <a:t>．</a:t>
            </a:r>
            <a:r>
              <a:rPr lang="en-US" altLang="zh-CN"/>
              <a:t>300 J 10 W</a:t>
            </a:r>
          </a:p>
          <a:p>
            <a:pPr eaLnBrk="1" hangingPunct="1"/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300788" y="915988"/>
            <a:ext cx="311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C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446088" y="1366838"/>
            <a:ext cx="8389937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en-US"/>
              <a:t>．</a:t>
            </a:r>
            <a:r>
              <a:rPr lang="en-US" altLang="zh-CN"/>
              <a:t>(2020·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小华从课桌上拿起一个医用口罩，对口罩做的功约为</a:t>
            </a:r>
            <a:endParaRPr lang="en-US" altLang="zh-CN"/>
          </a:p>
          <a:p>
            <a:pPr eaLnBrk="1" hangingPunct="1"/>
            <a:r>
              <a:rPr lang="en-US" altLang="zh-CN"/>
              <a:t>10 J</a:t>
            </a:r>
            <a:r>
              <a:rPr lang="zh-CN" altLang="en-US"/>
              <a:t>。</a:t>
            </a:r>
            <a:r>
              <a:rPr lang="en-US" altLang="zh-CN"/>
              <a:t>(  )</a:t>
            </a:r>
          </a:p>
        </p:txBody>
      </p:sp>
      <p:sp>
        <p:nvSpPr>
          <p:cNvPr id="4" name="Text Box 52"/>
          <p:cNvSpPr txBox="1">
            <a:spLocks noChangeArrowheads="1"/>
          </p:cNvSpPr>
          <p:nvPr/>
        </p:nvSpPr>
        <p:spPr bwMode="auto">
          <a:xfrm>
            <a:off x="1354138" y="1804988"/>
            <a:ext cx="44291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×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346075" y="3762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 功、功率的计算</a:t>
            </a:r>
          </a:p>
          <a:p>
            <a:pPr eaLnBrk="1" hangingPunct="1"/>
            <a:r>
              <a:rPr lang="zh-CN" altLang="en-US"/>
              <a:t>       </a:t>
            </a:r>
            <a:r>
              <a:rPr lang="en-US" altLang="zh-CN"/>
              <a:t>(2012·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如图所示，蚂蚁用</a:t>
            </a:r>
            <a:r>
              <a:rPr lang="en-US" altLang="zh-CN"/>
              <a:t>10</a:t>
            </a:r>
            <a:r>
              <a:rPr lang="zh-CN" altLang="en-US" baseline="30000"/>
              <a:t>－</a:t>
            </a:r>
            <a:r>
              <a:rPr lang="en-US" altLang="zh-CN" baseline="30000"/>
              <a:t>3</a:t>
            </a:r>
            <a:r>
              <a:rPr lang="en-US" altLang="zh-CN"/>
              <a:t>N</a:t>
            </a:r>
            <a:r>
              <a:rPr lang="zh-CN" altLang="en-US"/>
              <a:t>的力拉着树叶，</a:t>
            </a:r>
            <a:r>
              <a:rPr lang="en-US" altLang="zh-CN"/>
              <a:t>10 s</a:t>
            </a:r>
            <a:r>
              <a:rPr lang="zh-CN" altLang="en-US"/>
              <a:t>内沿</a:t>
            </a:r>
            <a:endParaRPr lang="en-US" altLang="zh-CN"/>
          </a:p>
          <a:p>
            <a:pPr eaLnBrk="1" hangingPunct="1"/>
            <a:r>
              <a:rPr lang="zh-CN" altLang="en-US"/>
              <a:t>拉力方向前进了</a:t>
            </a:r>
            <a:r>
              <a:rPr lang="en-US" altLang="zh-CN"/>
              <a:t>10 cm</a:t>
            </a:r>
            <a:r>
              <a:rPr lang="zh-CN" altLang="en-US"/>
              <a:t>，则蚂蚁对树叶做功为</a:t>
            </a:r>
            <a:r>
              <a:rPr lang="zh-CN" altLang="en-US" u="sng"/>
              <a:t>        </a:t>
            </a:r>
            <a:r>
              <a:rPr lang="en-US" altLang="zh-CN"/>
              <a:t>J</a:t>
            </a:r>
            <a:r>
              <a:rPr lang="zh-CN" altLang="en-US"/>
              <a:t>，此时的功率为</a:t>
            </a:r>
            <a:endParaRPr lang="en-US" altLang="zh-CN"/>
          </a:p>
          <a:p>
            <a:pPr eaLnBrk="1" hangingPunct="1"/>
            <a:r>
              <a:rPr lang="zh-CN" altLang="en-US" u="sng"/>
              <a:t>        </a:t>
            </a:r>
            <a:r>
              <a:rPr lang="en-US" altLang="zh-CN"/>
              <a:t>W</a:t>
            </a:r>
            <a:r>
              <a:rPr lang="zh-CN" altLang="en-US"/>
              <a:t>。</a:t>
            </a:r>
            <a:endParaRPr lang="en-US" altLang="zh-CN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4525" y="2220913"/>
            <a:ext cx="286702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5411788" y="1235075"/>
            <a:ext cx="1066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1×10</a:t>
            </a:r>
            <a:r>
              <a:rPr lang="zh-CN" altLang="en-US" baseline="300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baseline="300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endParaRPr lang="zh-CN" altLang="en-US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73063" y="1703388"/>
            <a:ext cx="1066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1×10</a:t>
            </a:r>
            <a:r>
              <a:rPr lang="zh-CN" altLang="en-US" baseline="300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－</a:t>
            </a:r>
            <a:r>
              <a:rPr lang="en-US" altLang="zh-CN" baseline="3000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endParaRPr lang="zh-CN" altLang="en-US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Box 1"/>
          <p:cNvSpPr txBox="1">
            <a:spLocks noChangeArrowheads="1"/>
          </p:cNvSpPr>
          <p:nvPr/>
        </p:nvSpPr>
        <p:spPr bwMode="auto">
          <a:xfrm>
            <a:off x="486093" y="738823"/>
            <a:ext cx="8389937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</a:t>
            </a:r>
            <a:r>
              <a:rPr lang="en-US" altLang="zh-CN"/>
              <a:t>(2014·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小生同学用</a:t>
            </a:r>
            <a:r>
              <a:rPr lang="en-US" altLang="zh-CN"/>
              <a:t>100 N</a:t>
            </a:r>
            <a:r>
              <a:rPr lang="zh-CN" altLang="en-US"/>
              <a:t>的推力推动重</a:t>
            </a:r>
            <a:r>
              <a:rPr lang="en-US" altLang="zh-CN"/>
              <a:t>500 N</a:t>
            </a:r>
            <a:r>
              <a:rPr lang="zh-CN" altLang="en-US"/>
              <a:t>的木箱，使木箱沿推力方向做匀速直线运动，</a:t>
            </a:r>
            <a:r>
              <a:rPr lang="en-US" altLang="zh-CN"/>
              <a:t>10 s</a:t>
            </a:r>
            <a:r>
              <a:rPr lang="zh-CN" altLang="en-US"/>
              <a:t>内前进了</a:t>
            </a:r>
            <a:r>
              <a:rPr lang="en-US" altLang="zh-CN"/>
              <a:t>6 m</a:t>
            </a:r>
            <a:r>
              <a:rPr lang="zh-CN" altLang="en-US"/>
              <a:t>。求小生同学对木箱做的功和功率。</a:t>
            </a:r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小生同学对木箱做的功：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100 N×6 m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600 J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小生同学对木箱做功的功率：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60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71550" y="3724275"/>
          <a:ext cx="9652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673100" imgH="393700" progId="Equation.DSMT4">
                  <p:embed/>
                </p:oleObj>
              </mc:Choice>
              <mc:Fallback>
                <p:oleObj name="Equation" r:id="rId3" imgW="6731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71550" y="3724275"/>
                        <a:ext cx="9652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46075" y="1035050"/>
            <a:ext cx="86804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考法❸ 功率变形式的相关计算</a:t>
            </a:r>
          </a:p>
          <a:p>
            <a:pPr eaLnBrk="1" hangingPunct="1"/>
            <a:r>
              <a:rPr lang="zh-CN" altLang="en-US"/>
              <a:t>        </a:t>
            </a:r>
            <a:r>
              <a:rPr lang="en-US" altLang="zh-CN"/>
              <a:t>(2019·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若汽车以速度</a:t>
            </a:r>
            <a:r>
              <a:rPr lang="en-US" altLang="zh-CN" i="1"/>
              <a:t>v</a:t>
            </a:r>
            <a:r>
              <a:rPr lang="zh-CN" altLang="en-US"/>
              <a:t>匀速行驶时间</a:t>
            </a:r>
            <a:r>
              <a:rPr lang="en-US" altLang="zh-CN" i="1"/>
              <a:t>t</a:t>
            </a:r>
            <a:r>
              <a:rPr lang="zh-CN" altLang="en-US"/>
              <a:t>，已知汽车总重为</a:t>
            </a:r>
            <a:r>
              <a:rPr lang="en-US" altLang="zh-CN" i="1"/>
              <a:t>G</a:t>
            </a:r>
            <a:r>
              <a:rPr lang="zh-CN" altLang="en-US"/>
              <a:t>，</a:t>
            </a:r>
            <a:endParaRPr lang="en-US" altLang="zh-CN"/>
          </a:p>
          <a:p>
            <a:pPr eaLnBrk="1" hangingPunct="1"/>
            <a:r>
              <a:rPr lang="zh-CN" altLang="en-US"/>
              <a:t>匀速行驶时受到的阻力为汽车总重的</a:t>
            </a:r>
            <a:r>
              <a:rPr lang="en-US" altLang="zh-CN"/>
              <a:t>    </a:t>
            </a:r>
            <a:r>
              <a:rPr lang="zh-CN" altLang="en-US"/>
              <a:t>，求汽车在这段时间内的功率。</a:t>
            </a:r>
            <a:endParaRPr lang="en-US" altLang="zh-CN"/>
          </a:p>
          <a:p>
            <a:pPr eaLnBrk="1" hangingPunct="1"/>
            <a:r>
              <a:rPr lang="en-US" altLang="zh-CN"/>
              <a:t>(</a:t>
            </a:r>
            <a:r>
              <a:rPr lang="zh-CN" altLang="en-US"/>
              <a:t>温馨提示：本问计算结果请用字母表示</a:t>
            </a:r>
            <a:r>
              <a:rPr lang="en-US" altLang="zh-CN"/>
              <a:t>)</a:t>
            </a:r>
            <a:endParaRPr lang="zh-CN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681538" y="1966913"/>
          <a:ext cx="2190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52400" imgH="393700" progId="Equation.DSMT4">
                  <p:embed/>
                </p:oleObj>
              </mc:Choice>
              <mc:Fallback>
                <p:oleObj name="Equation" r:id="rId3" imgW="1524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681538" y="1966913"/>
                        <a:ext cx="2190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extBox 1"/>
          <p:cNvSpPr txBox="1">
            <a:spLocks noChangeArrowheads="1"/>
          </p:cNvSpPr>
          <p:nvPr/>
        </p:nvSpPr>
        <p:spPr bwMode="auto">
          <a:xfrm>
            <a:off x="346075" y="798513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  功率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431540" y="952525"/>
            <a:ext cx="1188827" cy="357957"/>
          </a:xfrm>
          <a:prstGeom prst="roundRect">
            <a:avLst>
              <a:gd name="adj" fmla="val 5000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358775" y="1455738"/>
            <a:ext cx="8704263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en-US"/>
              <a:t>．物理意义：功率是表示① </a:t>
            </a:r>
            <a:r>
              <a:rPr lang="en-US" altLang="zh-CN"/>
              <a:t>_________</a:t>
            </a:r>
            <a:r>
              <a:rPr lang="zh-CN" altLang="en-US"/>
              <a:t>的物理量。做功② </a:t>
            </a:r>
            <a:r>
              <a:rPr lang="en-US" altLang="zh-CN"/>
              <a:t>____</a:t>
            </a:r>
            <a:r>
              <a:rPr lang="zh-CN" altLang="en-US"/>
              <a:t>，功率大。</a:t>
            </a:r>
          </a:p>
          <a:p>
            <a:pPr eaLnBrk="1" hangingPunct="1"/>
            <a:r>
              <a:rPr lang="en-US" altLang="zh-CN"/>
              <a:t>2</a:t>
            </a:r>
            <a:r>
              <a:rPr lang="zh-CN" altLang="en-US"/>
              <a:t>．定义：功率等于① </a:t>
            </a:r>
            <a:r>
              <a:rPr lang="en-US" altLang="zh-CN"/>
              <a:t>____</a:t>
            </a:r>
            <a:r>
              <a:rPr lang="zh-CN" altLang="en-US"/>
              <a:t>与② </a:t>
            </a:r>
            <a:r>
              <a:rPr lang="en-US" altLang="zh-CN"/>
              <a:t>_____________</a:t>
            </a:r>
            <a:r>
              <a:rPr lang="zh-CN" altLang="en-US"/>
              <a:t>之比。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/>
              <a:t>3</a:t>
            </a:r>
            <a:r>
              <a:rPr lang="zh-CN" altLang="en-US"/>
              <a:t>．公式：① </a:t>
            </a:r>
            <a:r>
              <a:rPr lang="en-US" altLang="zh-CN"/>
              <a:t>________</a:t>
            </a:r>
            <a:r>
              <a:rPr lang="zh-CN" altLang="en-US"/>
              <a:t>。变形公式：② </a:t>
            </a:r>
            <a:r>
              <a:rPr lang="en-US" altLang="zh-CN" i="1"/>
              <a:t>_______</a:t>
            </a:r>
            <a:r>
              <a:rPr lang="zh-CN" altLang="en-US"/>
              <a:t>，</a:t>
            </a:r>
            <a:r>
              <a:rPr lang="en-US" altLang="zh-CN"/>
              <a:t>③ ________</a:t>
            </a:r>
            <a:r>
              <a:rPr lang="zh-CN" altLang="en-US"/>
              <a:t>。</a:t>
            </a:r>
            <a:endParaRPr lang="en-US" altLang="zh-CN"/>
          </a:p>
          <a:p>
            <a:pPr eaLnBrk="1" hangingPunct="1"/>
            <a:r>
              <a:rPr lang="zh-CN" altLang="en-US"/>
              <a:t>推导公式：④ </a:t>
            </a:r>
            <a:r>
              <a:rPr lang="en-US" altLang="zh-CN"/>
              <a:t>________</a:t>
            </a:r>
            <a:r>
              <a:rPr lang="zh-CN" altLang="en-US"/>
              <a:t>。</a:t>
            </a:r>
            <a:endParaRPr lang="en-US" altLang="zh-CN"/>
          </a:p>
          <a:p>
            <a:pPr eaLnBrk="1" hangingPunct="1"/>
            <a:r>
              <a:rPr lang="en-US" altLang="zh-CN"/>
              <a:t>4</a:t>
            </a:r>
            <a:r>
              <a:rPr lang="zh-CN" altLang="en-US"/>
              <a:t>．单位：国际单位：①</a:t>
            </a:r>
            <a:r>
              <a:rPr lang="en-US" altLang="zh-CN"/>
              <a:t>______</a:t>
            </a:r>
            <a:r>
              <a:rPr lang="zh-CN" altLang="en-US"/>
              <a:t>；常用单位：②</a:t>
            </a:r>
            <a:r>
              <a:rPr lang="en-US" altLang="zh-CN"/>
              <a:t>__________</a:t>
            </a:r>
            <a:r>
              <a:rPr lang="zh-CN" altLang="en-US"/>
              <a:t>。</a:t>
            </a:r>
            <a:endParaRPr lang="en-US" altLang="zh-CN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732213" y="1439863"/>
            <a:ext cx="1206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做功快慢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7138988" y="1366838"/>
            <a:ext cx="568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快 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001963" y="1871663"/>
            <a:ext cx="439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功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4133850" y="1878013"/>
            <a:ext cx="1846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做功所用时间 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178050" y="2411413"/>
          <a:ext cx="5905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431800" imgH="393700" progId="Equation.DSMT4">
                  <p:embed/>
                </p:oleObj>
              </mc:Choice>
              <mc:Fallback>
                <p:oleObj name="Equation" r:id="rId3" imgW="4318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178050" y="2411413"/>
                        <a:ext cx="59055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010150" y="2386013"/>
          <a:ext cx="5207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406400" imgH="419100" progId="Equation.DSMT4">
                  <p:embed/>
                </p:oleObj>
              </mc:Choice>
              <mc:Fallback>
                <p:oleObj name="Equation" r:id="rId5" imgW="4064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5010150" y="2386013"/>
                        <a:ext cx="5207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6494463" y="2478088"/>
            <a:ext cx="9540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W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Pt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2112963" y="2916238"/>
            <a:ext cx="95408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Fv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3148013" y="3390900"/>
            <a:ext cx="825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瓦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(W)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5761038" y="3390900"/>
            <a:ext cx="1209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千瓦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(kW)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346075" y="1133475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</a:t>
            </a:r>
            <a:r>
              <a:rPr lang="zh-CN" altLang="en-US"/>
              <a:t>．</a:t>
            </a:r>
            <a:r>
              <a:rPr lang="en-US" altLang="zh-CN"/>
              <a:t>(2015·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炎热的夏天，王爷爷驾着一辆功率为</a:t>
            </a:r>
            <a:r>
              <a:rPr lang="en-US" altLang="zh-CN"/>
              <a:t>120 kW</a:t>
            </a:r>
            <a:r>
              <a:rPr lang="zh-CN" altLang="en-US"/>
              <a:t>的小轿车，带着家人前往井冈山休闲度假。途中在一段平直的高速公路上，以</a:t>
            </a:r>
            <a:r>
              <a:rPr lang="en-US" altLang="zh-CN"/>
              <a:t>90 km/h</a:t>
            </a:r>
            <a:r>
              <a:rPr lang="zh-CN" altLang="en-US"/>
              <a:t>的速度匀速行驶。求这段路程中小车受到的阻力。</a:t>
            </a:r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90 km/h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25 m/s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en-US" altLang="zh-CN">
                <a:latin typeface="楷体" panose="02010609060101010101" pitchFamily="49" charset="-122"/>
                <a:ea typeface="楷体_GB2312" panose="02010609030101010101" pitchFamily="49" charset="-122"/>
              </a:rPr>
              <a:t>“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匀速</a:t>
            </a:r>
            <a:r>
              <a:rPr lang="zh-CN" altLang="en-US">
                <a:latin typeface="楷体" panose="02010609060101010101" pitchFamily="49" charset="-122"/>
                <a:ea typeface="楷体_GB2312" panose="02010609030101010101" pitchFamily="49" charset="-122"/>
              </a:rPr>
              <a:t>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说明小轿车受力平衡，由公式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牵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，得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牵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4 800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431925" y="3460750"/>
          <a:ext cx="19113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1612900" imgH="393700" progId="Equation.DSMT4">
                  <p:embed/>
                </p:oleObj>
              </mc:Choice>
              <mc:Fallback>
                <p:oleObj name="Equation" r:id="rId3" imgW="16129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431925" y="3460750"/>
                        <a:ext cx="19113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1655763" y="993775"/>
            <a:ext cx="68421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探究物体的动能跟哪些因素有关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近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年未考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789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950" y="1147763"/>
            <a:ext cx="11144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1"/>
          <p:cNvSpPr txBox="1">
            <a:spLocks noChangeArrowheads="1"/>
          </p:cNvSpPr>
          <p:nvPr/>
        </p:nvSpPr>
        <p:spPr bwMode="auto">
          <a:xfrm>
            <a:off x="323850" y="1535113"/>
            <a:ext cx="83899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提出问题与假设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1</a:t>
            </a:r>
            <a:r>
              <a:rPr lang="zh-CN" altLang="en-US"/>
              <a:t>．动能的大小可能与物体的质量、速度有关。</a:t>
            </a:r>
          </a:p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设计和进行实验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  <a:p>
            <a:pPr eaLnBrk="1" hangingPunct="1"/>
            <a:r>
              <a:rPr lang="en-US" altLang="zh-CN"/>
              <a:t>2</a:t>
            </a:r>
            <a:r>
              <a:rPr lang="zh-CN" altLang="en-US"/>
              <a:t>．实验器材及作用</a:t>
            </a:r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9150" y="3468688"/>
            <a:ext cx="498157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346075" y="195263"/>
            <a:ext cx="8389938" cy="463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(1)</a:t>
            </a:r>
            <a:r>
              <a:rPr lang="zh-CN" altLang="en-US"/>
              <a:t>斜面的作用：使钢球具有速度并控制速度的大小。</a:t>
            </a:r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水平面的作用：使钢球在竖直方向上受力平衡</a:t>
            </a:r>
            <a:r>
              <a:rPr lang="en-US" altLang="zh-CN"/>
              <a:t>(</a:t>
            </a:r>
            <a:r>
              <a:rPr lang="zh-CN" altLang="en-US"/>
              <a:t>重力和支持力</a:t>
            </a:r>
            <a:r>
              <a:rPr lang="en-US" altLang="zh-CN"/>
              <a:t>)</a:t>
            </a:r>
            <a:r>
              <a:rPr lang="zh-CN" altLang="en-US"/>
              <a:t>，水平方向只受摩擦力。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en-US"/>
              <a:t>．实验方法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转换法的应用：物体动能的大小是通过</a:t>
            </a:r>
            <a:r>
              <a:rPr lang="zh-CN" altLang="en-US" u="sng"/>
              <a:t>                 </a:t>
            </a:r>
            <a:r>
              <a:rPr lang="zh-CN" altLang="en-US"/>
              <a:t>来反映的。</a:t>
            </a:r>
            <a:endParaRPr lang="en-US" altLang="zh-CN"/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控制变量法的应用：</a:t>
            </a:r>
          </a:p>
          <a:p>
            <a:pPr eaLnBrk="1" hangingPunct="1"/>
            <a:r>
              <a:rPr lang="zh-CN" altLang="en-US"/>
              <a:t>①控制速度一定，探究动能与</a:t>
            </a:r>
            <a:r>
              <a:rPr lang="zh-CN" altLang="en-US" u="sng"/>
              <a:t>      </a:t>
            </a:r>
            <a:r>
              <a:rPr lang="zh-CN" altLang="en-US"/>
              <a:t>的关系。让不同质量的小球从斜面的</a:t>
            </a:r>
            <a:r>
              <a:rPr lang="zh-CN" altLang="en-US" u="sng"/>
              <a:t>   </a:t>
            </a:r>
            <a:endParaRPr lang="en-US" altLang="zh-CN" u="sng"/>
          </a:p>
          <a:p>
            <a:pPr eaLnBrk="1" hangingPunct="1"/>
            <a:r>
              <a:rPr lang="en-US" altLang="zh-CN" u="sng"/>
              <a:t>________ </a:t>
            </a:r>
            <a:r>
              <a:rPr lang="zh-CN" altLang="en-US"/>
              <a:t>释放，让小球到达斜面底部的</a:t>
            </a:r>
            <a:r>
              <a:rPr lang="zh-CN" altLang="en-US" u="sng"/>
              <a:t>       </a:t>
            </a:r>
            <a:r>
              <a:rPr lang="zh-CN" altLang="en-US"/>
              <a:t>相同。</a:t>
            </a:r>
          </a:p>
          <a:p>
            <a:pPr eaLnBrk="1" hangingPunct="1"/>
            <a:r>
              <a:rPr lang="zh-CN" altLang="en-US"/>
              <a:t>②控制质量一定，探究动能与</a:t>
            </a:r>
            <a:r>
              <a:rPr lang="zh-CN" altLang="en-US" u="sng"/>
              <a:t>         </a:t>
            </a:r>
            <a:r>
              <a:rPr lang="zh-CN" altLang="en-US"/>
              <a:t>的关系。同一个小球选择从不同高度释放，让小球到达斜面底部的</a:t>
            </a:r>
            <a:r>
              <a:rPr lang="zh-CN" altLang="en-US" u="sng"/>
              <a:t>       </a:t>
            </a:r>
            <a:r>
              <a:rPr lang="zh-CN" altLang="en-US"/>
              <a:t>不相同。</a:t>
            </a:r>
          </a:p>
        </p:txBody>
      </p:sp>
      <p:sp>
        <p:nvSpPr>
          <p:cNvPr id="43011" name="矩形 2"/>
          <p:cNvSpPr>
            <a:spLocks noChangeArrowheads="1"/>
          </p:cNvSpPr>
          <p:nvPr/>
        </p:nvSpPr>
        <p:spPr bwMode="auto">
          <a:xfrm>
            <a:off x="5156200" y="1979613"/>
            <a:ext cx="2343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木块被推动的距离 </a:t>
            </a:r>
          </a:p>
        </p:txBody>
      </p:sp>
      <p:sp>
        <p:nvSpPr>
          <p:cNvPr id="43012" name="矩形 3"/>
          <p:cNvSpPr>
            <a:spLocks noChangeArrowheads="1"/>
          </p:cNvSpPr>
          <p:nvPr/>
        </p:nvSpPr>
        <p:spPr bwMode="auto">
          <a:xfrm>
            <a:off x="3835400" y="2863850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质量</a:t>
            </a:r>
          </a:p>
        </p:txBody>
      </p:sp>
      <p:sp>
        <p:nvSpPr>
          <p:cNvPr id="43013" name="矩形 4"/>
          <p:cNvSpPr>
            <a:spLocks noChangeArrowheads="1"/>
          </p:cNvSpPr>
          <p:nvPr/>
        </p:nvSpPr>
        <p:spPr bwMode="auto">
          <a:xfrm>
            <a:off x="373063" y="3368675"/>
            <a:ext cx="1327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同一高度 </a:t>
            </a:r>
          </a:p>
        </p:txBody>
      </p:sp>
      <p:sp>
        <p:nvSpPr>
          <p:cNvPr id="43014" name="矩形 5"/>
          <p:cNvSpPr>
            <a:spLocks noChangeArrowheads="1"/>
          </p:cNvSpPr>
          <p:nvPr/>
        </p:nvSpPr>
        <p:spPr bwMode="auto">
          <a:xfrm>
            <a:off x="5003800" y="3368675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速度</a:t>
            </a:r>
          </a:p>
        </p:txBody>
      </p:sp>
      <p:sp>
        <p:nvSpPr>
          <p:cNvPr id="43015" name="矩形 6"/>
          <p:cNvSpPr>
            <a:spLocks noChangeArrowheads="1"/>
          </p:cNvSpPr>
          <p:nvPr/>
        </p:nvSpPr>
        <p:spPr bwMode="auto">
          <a:xfrm>
            <a:off x="3773488" y="3843338"/>
            <a:ext cx="1327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运动速度 </a:t>
            </a:r>
          </a:p>
        </p:txBody>
      </p:sp>
      <p:sp>
        <p:nvSpPr>
          <p:cNvPr id="43016" name="矩形 7"/>
          <p:cNvSpPr>
            <a:spLocks noChangeArrowheads="1"/>
          </p:cNvSpPr>
          <p:nvPr/>
        </p:nvSpPr>
        <p:spPr bwMode="auto">
          <a:xfrm>
            <a:off x="4346575" y="4251325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速度</a:t>
            </a:r>
          </a:p>
        </p:txBody>
      </p:sp>
    </p:spTree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346075" y="166688"/>
            <a:ext cx="8797925" cy="470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实验分析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altLang="zh-CN"/>
              <a:t>4</a:t>
            </a:r>
            <a:r>
              <a:rPr lang="zh-CN" altLang="en-US"/>
              <a:t>．结合牛顿第一运动定律的内容对该实验现象进行描述和判断。若本实</a:t>
            </a:r>
            <a:endParaRPr lang="en-US" altLang="zh-CN"/>
          </a:p>
          <a:p>
            <a:pPr>
              <a:defRPr/>
            </a:pPr>
            <a:r>
              <a:rPr lang="zh-CN" altLang="en-US"/>
              <a:t>验中水平面绝对光滑，则该实验将</a:t>
            </a:r>
            <a:r>
              <a:rPr lang="zh-CN" altLang="en-US" u="sng">
                <a:solidFill>
                  <a:schemeClr val="tx1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/>
              <a:t>达到实验目的，原因是</a:t>
            </a:r>
            <a:r>
              <a:rPr lang="en-US" altLang="zh-CN"/>
              <a:t>_______</a:t>
            </a:r>
            <a:endParaRPr lang="en-US" altLang="zh-CN" u="sng"/>
          </a:p>
          <a:p>
            <a:pPr>
              <a:defRPr/>
            </a:pPr>
            <a:r>
              <a:rPr lang="en-US" altLang="zh-CN"/>
              <a:t>____________________________</a:t>
            </a:r>
            <a:r>
              <a:rPr lang="zh-CN" altLang="en-US"/>
              <a:t>。</a:t>
            </a:r>
          </a:p>
          <a:p>
            <a:pPr>
              <a:defRPr/>
            </a:pPr>
            <a:r>
              <a:rPr lang="en-US" altLang="zh-CN"/>
              <a:t>5</a:t>
            </a:r>
            <a:r>
              <a:rPr lang="zh-CN" altLang="en-US"/>
              <a:t>．能量转化：小球从斜面释放运动到水平面的过程中，</a:t>
            </a:r>
            <a:r>
              <a:rPr lang="en-US" altLang="zh-CN"/>
              <a:t>_______________</a:t>
            </a:r>
            <a:endParaRPr lang="en-US" altLang="zh-CN" u="sng"/>
          </a:p>
          <a:p>
            <a:pPr>
              <a:defRPr/>
            </a:pPr>
            <a:r>
              <a:rPr lang="en-US" altLang="zh-CN"/>
              <a:t>_____</a:t>
            </a:r>
            <a:r>
              <a:rPr lang="zh-CN" altLang="en-US"/>
              <a:t>；两物体碰撞后在水平面上运动一段距离停下来的过程中，</a:t>
            </a:r>
            <a:r>
              <a:rPr lang="en-US" altLang="zh-CN"/>
              <a:t>_______</a:t>
            </a:r>
            <a:endParaRPr lang="en-US" altLang="zh-CN" u="sng"/>
          </a:p>
          <a:p>
            <a:pPr>
              <a:defRPr/>
            </a:pPr>
            <a:r>
              <a:rPr lang="en-US" altLang="zh-CN"/>
              <a:t>_________</a:t>
            </a:r>
            <a:r>
              <a:rPr lang="zh-CN" altLang="en-US"/>
              <a:t>。</a:t>
            </a:r>
          </a:p>
          <a:p>
            <a:pPr>
              <a:defRPr/>
            </a:pPr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实验结论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  <a:p>
            <a:pPr>
              <a:defRPr/>
            </a:pPr>
            <a:r>
              <a:rPr lang="zh-CN" altLang="en-US"/>
              <a:t>物体的动能大小与物体的</a:t>
            </a:r>
            <a:r>
              <a:rPr lang="zh-CN" altLang="en-US" u="sng"/>
              <a:t>      </a:t>
            </a:r>
            <a:r>
              <a:rPr lang="zh-CN" altLang="en-US"/>
              <a:t>和</a:t>
            </a:r>
            <a:r>
              <a:rPr lang="zh-CN" altLang="en-US" u="sng"/>
              <a:t>      </a:t>
            </a:r>
            <a:r>
              <a:rPr lang="zh-CN" altLang="en-US"/>
              <a:t>大小有关，质量相同时，速度越</a:t>
            </a:r>
            <a:endParaRPr lang="en-US" altLang="zh-CN"/>
          </a:p>
          <a:p>
            <a:pPr>
              <a:defRPr/>
            </a:pPr>
            <a:r>
              <a:rPr lang="zh-CN" altLang="en-US"/>
              <a:t>大，动能越大；速度相同时，质量越大，动能越大。</a:t>
            </a:r>
          </a:p>
        </p:txBody>
      </p:sp>
      <p:sp>
        <p:nvSpPr>
          <p:cNvPr id="44035" name="矩形 2"/>
          <p:cNvSpPr>
            <a:spLocks noChangeArrowheads="1"/>
          </p:cNvSpPr>
          <p:nvPr/>
        </p:nvSpPr>
        <p:spPr bwMode="auto">
          <a:xfrm>
            <a:off x="4279900" y="1038225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不能</a:t>
            </a:r>
          </a:p>
        </p:txBody>
      </p:sp>
      <p:sp>
        <p:nvSpPr>
          <p:cNvPr id="44036" name="矩形 3"/>
          <p:cNvSpPr>
            <a:spLocks noChangeArrowheads="1"/>
          </p:cNvSpPr>
          <p:nvPr/>
        </p:nvSpPr>
        <p:spPr bwMode="auto">
          <a:xfrm>
            <a:off x="7566025" y="1038225"/>
            <a:ext cx="946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小球将</a:t>
            </a:r>
          </a:p>
        </p:txBody>
      </p:sp>
      <p:sp>
        <p:nvSpPr>
          <p:cNvPr id="44037" name="矩形 4"/>
          <p:cNvSpPr>
            <a:spLocks noChangeArrowheads="1"/>
          </p:cNvSpPr>
          <p:nvPr/>
        </p:nvSpPr>
        <p:spPr bwMode="auto">
          <a:xfrm>
            <a:off x="373063" y="1476375"/>
            <a:ext cx="3613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在光滑水平面做匀速直线运动 </a:t>
            </a:r>
          </a:p>
        </p:txBody>
      </p:sp>
      <p:sp>
        <p:nvSpPr>
          <p:cNvPr id="44038" name="矩形 5"/>
          <p:cNvSpPr>
            <a:spLocks noChangeArrowheads="1"/>
          </p:cNvSpPr>
          <p:nvPr/>
        </p:nvSpPr>
        <p:spPr bwMode="auto">
          <a:xfrm>
            <a:off x="6670675" y="1981200"/>
            <a:ext cx="196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重力势能转化为</a:t>
            </a:r>
          </a:p>
        </p:txBody>
      </p:sp>
      <p:sp>
        <p:nvSpPr>
          <p:cNvPr id="44039" name="矩形 6"/>
          <p:cNvSpPr>
            <a:spLocks noChangeArrowheads="1"/>
          </p:cNvSpPr>
          <p:nvPr/>
        </p:nvSpPr>
        <p:spPr bwMode="auto">
          <a:xfrm>
            <a:off x="409575" y="2419350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动能</a:t>
            </a:r>
          </a:p>
        </p:txBody>
      </p:sp>
      <p:sp>
        <p:nvSpPr>
          <p:cNvPr id="44040" name="矩形 7"/>
          <p:cNvSpPr>
            <a:spLocks noChangeArrowheads="1"/>
          </p:cNvSpPr>
          <p:nvPr/>
        </p:nvSpPr>
        <p:spPr bwMode="auto">
          <a:xfrm>
            <a:off x="7675563" y="2419350"/>
            <a:ext cx="946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动能转</a:t>
            </a:r>
          </a:p>
        </p:txBody>
      </p:sp>
      <p:sp>
        <p:nvSpPr>
          <p:cNvPr id="44041" name="矩形 8"/>
          <p:cNvSpPr>
            <a:spLocks noChangeArrowheads="1"/>
          </p:cNvSpPr>
          <p:nvPr/>
        </p:nvSpPr>
        <p:spPr bwMode="auto">
          <a:xfrm>
            <a:off x="373063" y="2894013"/>
            <a:ext cx="1327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化为内能 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3251200" y="3776663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质量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4279900" y="3770313"/>
            <a:ext cx="692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速度</a:t>
            </a:r>
          </a:p>
        </p:txBody>
      </p:sp>
    </p:spTree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如图甲所示是“研究物体的动能跟哪些因素有关”的实验装置图。</a:t>
            </a:r>
          </a:p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设计实验与制订计划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r>
              <a:rPr lang="zh-CN" altLang="en-US">
                <a:solidFill>
                  <a:srgbClr val="C00000"/>
                </a:solidFill>
              </a:rPr>
              <a:t> 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若让同一钢球</a:t>
            </a:r>
            <a:r>
              <a:rPr lang="en-US" altLang="zh-CN" i="1"/>
              <a:t>A</a:t>
            </a:r>
            <a:r>
              <a:rPr lang="zh-CN" altLang="en-US"/>
              <a:t>分别从斜槽不同的高度由静止开始滚下，高度</a:t>
            </a:r>
            <a:r>
              <a:rPr lang="en-US" altLang="zh-CN" i="1"/>
              <a:t>h</a:t>
            </a:r>
            <a:r>
              <a:rPr lang="zh-CN" altLang="en-US"/>
              <a:t>越高，钢球运动到水平面时速度越</a:t>
            </a:r>
            <a:r>
              <a:rPr lang="zh-CN" altLang="en-US" u="sng"/>
              <a:t>     </a:t>
            </a:r>
            <a:r>
              <a:rPr lang="zh-CN" altLang="en-US"/>
              <a:t>，木块</a:t>
            </a:r>
            <a:r>
              <a:rPr lang="en-US" altLang="zh-CN" i="1"/>
              <a:t>B</a:t>
            </a:r>
            <a:r>
              <a:rPr lang="zh-CN" altLang="en-US"/>
              <a:t>被撞得越远，这反映出物体的动能与物体的</a:t>
            </a:r>
            <a:r>
              <a:rPr lang="zh-CN" altLang="en-US" u="sng"/>
              <a:t>      </a:t>
            </a:r>
            <a:r>
              <a:rPr lang="en-US" altLang="zh-CN"/>
              <a:t>(</a:t>
            </a:r>
            <a:r>
              <a:rPr lang="zh-CN" altLang="en-US"/>
              <a:t>选填“质量”或“速度”</a:t>
            </a:r>
            <a:r>
              <a:rPr lang="en-US" altLang="zh-CN"/>
              <a:t>)</a:t>
            </a:r>
            <a:r>
              <a:rPr lang="zh-CN" altLang="en-US"/>
              <a:t>有关。</a:t>
            </a:r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2000" y="3119438"/>
            <a:ext cx="4876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557588" y="1924050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大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768475" y="2390775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速度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1"/>
          <p:cNvSpPr txBox="1">
            <a:spLocks noChangeArrowheads="1"/>
          </p:cNvSpPr>
          <p:nvPr/>
        </p:nvSpPr>
        <p:spPr bwMode="auto">
          <a:xfrm>
            <a:off x="346075" y="1047750"/>
            <a:ext cx="8389938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en-US"/>
              <a:t>若让不同质量的钢球从斜槽同一高度由静止开始滑下，速度相同时，质量越</a:t>
            </a:r>
            <a:r>
              <a:rPr lang="zh-CN" altLang="en-US" u="sng"/>
              <a:t>    </a:t>
            </a:r>
            <a:r>
              <a:rPr lang="zh-CN" altLang="en-US"/>
              <a:t>的钢球将木块</a:t>
            </a:r>
            <a:r>
              <a:rPr lang="en-US" altLang="zh-CN" i="1"/>
              <a:t>B</a:t>
            </a:r>
            <a:r>
              <a:rPr lang="zh-CN" altLang="en-US"/>
              <a:t>撞得越远，这反映出物体的动能与物体的</a:t>
            </a:r>
            <a:r>
              <a:rPr lang="en-US" altLang="zh-CN"/>
              <a:t>_____</a:t>
            </a:r>
            <a:endParaRPr lang="en-US" altLang="zh-CN" u="sng"/>
          </a:p>
          <a:p>
            <a:pPr eaLnBrk="1" hangingPunct="1"/>
            <a:r>
              <a:rPr lang="en-US" altLang="zh-CN"/>
              <a:t>(</a:t>
            </a:r>
            <a:r>
              <a:rPr lang="zh-CN" altLang="en-US"/>
              <a:t>选填“质量”或“速度”</a:t>
            </a:r>
            <a:r>
              <a:rPr lang="en-US" altLang="zh-CN"/>
              <a:t>)</a:t>
            </a:r>
            <a:r>
              <a:rPr lang="zh-CN" altLang="en-US"/>
              <a:t>有关。</a:t>
            </a:r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若斜槽光滑，小球从斜槽顶端由静止滚到斜面底部的过程中，其机械能</a:t>
            </a:r>
            <a:r>
              <a:rPr lang="zh-CN" altLang="en-US" u="sng"/>
              <a:t>     </a:t>
            </a:r>
            <a:r>
              <a:rPr lang="en-US" altLang="zh-CN"/>
              <a:t>(</a:t>
            </a:r>
            <a:r>
              <a:rPr lang="zh-CN" altLang="en-US"/>
              <a:t>选填“变大”“不变”或“变小”</a:t>
            </a:r>
            <a:r>
              <a:rPr lang="en-US" altLang="zh-CN"/>
              <a:t>)</a:t>
            </a:r>
            <a:r>
              <a:rPr lang="zh-CN" altLang="en-US"/>
              <a:t>。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1285875" y="1425575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大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7961313" y="1419225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质量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58813" y="2806700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不变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346075" y="1035050"/>
            <a:ext cx="8389938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(4)</a:t>
            </a:r>
            <a:r>
              <a:rPr lang="zh-CN" altLang="en-US"/>
              <a:t>若用图甲中的实验装置探究阻力对物体运动的影响，必须增加的器材是</a:t>
            </a:r>
            <a:r>
              <a:rPr lang="zh-CN" altLang="en-US" u="sng"/>
              <a:t>    </a:t>
            </a:r>
            <a:r>
              <a:rPr lang="en-US" altLang="zh-CN"/>
              <a:t>(</a:t>
            </a:r>
            <a:r>
              <a:rPr lang="zh-CN" altLang="en-US"/>
              <a:t>请从以下三个选项中选择</a:t>
            </a:r>
            <a:r>
              <a:rPr lang="en-US" altLang="zh-CN"/>
              <a:t>)</a:t>
            </a:r>
            <a:r>
              <a:rPr lang="zh-CN" altLang="en-US"/>
              <a:t>。</a:t>
            </a:r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．倾斜程度不同的斜面</a:t>
            </a:r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．粗糙程度不同的水平面</a:t>
            </a:r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．质量不同的钢球</a:t>
            </a: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825500" y="1433513"/>
            <a:ext cx="3143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</a:t>
            </a:r>
            <a:endParaRPr lang="zh-CN" altLang="en-US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Box 1"/>
          <p:cNvSpPr txBox="1">
            <a:spLocks noChangeArrowheads="1"/>
          </p:cNvSpPr>
          <p:nvPr/>
        </p:nvSpPr>
        <p:spPr bwMode="auto">
          <a:xfrm>
            <a:off x="346075" y="381000"/>
            <a:ext cx="83899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补充设问</a:t>
            </a:r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小希查阅了相关资料，收集了一些物体的动能</a:t>
            </a:r>
            <a:r>
              <a:rPr lang="en-US" altLang="zh-CN"/>
              <a:t>(</a:t>
            </a:r>
            <a:r>
              <a:rPr lang="zh-CN" altLang="en-US"/>
              <a:t>如表所示</a:t>
            </a:r>
            <a:r>
              <a:rPr lang="en-US" altLang="zh-CN"/>
              <a:t>)</a:t>
            </a:r>
            <a:r>
              <a:rPr lang="zh-CN" altLang="en-US"/>
              <a:t>，结合生活经验分析表中数据，你认为在“质量”和“速度”这两个因素中，对物体动能影响较大的是</a:t>
            </a:r>
            <a:r>
              <a:rPr lang="zh-CN" altLang="en-US" u="sng"/>
              <a:t>      </a:t>
            </a:r>
            <a:r>
              <a:rPr lang="zh-CN" altLang="en-US"/>
              <a:t>。</a:t>
            </a: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2888" y="2444750"/>
            <a:ext cx="36004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2520950" y="1708150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速度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Box 1"/>
          <p:cNvSpPr txBox="1">
            <a:spLocks noChangeArrowheads="1"/>
          </p:cNvSpPr>
          <p:nvPr/>
        </p:nvSpPr>
        <p:spPr bwMode="auto">
          <a:xfrm>
            <a:off x="346075" y="454025"/>
            <a:ext cx="8389938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en-US"/>
              <a:t>如图乙所示为某段道路的标志牌，请结合所学知识解释：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zh-CN" altLang="en-US"/>
          </a:p>
          <a:p>
            <a:pPr eaLnBrk="1" hangingPunct="1"/>
            <a:r>
              <a:rPr lang="zh-CN" altLang="en-US"/>
              <a:t>①对机动车限定最高行驶速度：</a:t>
            </a:r>
            <a:r>
              <a:rPr lang="en-US" altLang="zh-CN"/>
              <a:t>________________________________</a:t>
            </a:r>
            <a:r>
              <a:rPr lang="zh-CN" altLang="en-US"/>
              <a:t>。</a:t>
            </a:r>
          </a:p>
          <a:p>
            <a:pPr eaLnBrk="1" hangingPunct="1"/>
            <a:r>
              <a:rPr lang="zh-CN" altLang="en-US"/>
              <a:t>②对不同车型限定不一样的最高行驶速度</a:t>
            </a:r>
            <a:r>
              <a:rPr lang="en-US" altLang="zh-CN"/>
              <a:t>_________________________</a:t>
            </a:r>
          </a:p>
          <a:p>
            <a:pPr eaLnBrk="1" hangingPunct="1"/>
            <a:r>
              <a:rPr lang="en-US" altLang="zh-CN"/>
              <a:t>__________</a:t>
            </a:r>
            <a:r>
              <a:rPr lang="zh-CN" altLang="en-US"/>
              <a:t>。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3600" y="1001713"/>
            <a:ext cx="1716088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060825" y="2711450"/>
            <a:ext cx="40179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质量一定时，速度越大，动能越大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5087938" y="3149600"/>
            <a:ext cx="29956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速度相同时，质量越大，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33388" y="3630613"/>
            <a:ext cx="1206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动能越大</a:t>
            </a:r>
          </a:p>
        </p:txBody>
      </p:sp>
      <p:pic>
        <p:nvPicPr>
          <p:cNvPr id="49156" name="New picture"/>
          <p:cNvPicPr/>
          <p:nvPr/>
        </p:nvPicPr>
        <p:blipFill>
          <a:blip r:embed="rId3"/>
          <a:stretch>
            <a:fillRect/>
          </a:stretch>
        </p:blipFill>
        <p:spPr>
          <a:xfrm>
            <a:off x="12293600" y="10490200"/>
            <a:ext cx="368300" cy="2667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46075" y="798513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           动能和势能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431540" y="952525"/>
            <a:ext cx="1188827" cy="357957"/>
          </a:xfrm>
          <a:prstGeom prst="roundRect">
            <a:avLst>
              <a:gd name="adj" fmla="val 5000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316" name="TextBox 1"/>
          <p:cNvSpPr txBox="1">
            <a:spLocks noChangeArrowheads="1"/>
          </p:cNvSpPr>
          <p:nvPr/>
        </p:nvSpPr>
        <p:spPr bwMode="auto">
          <a:xfrm>
            <a:off x="287338" y="1384300"/>
            <a:ext cx="8389937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en-US"/>
              <a:t>．能量：物体能够对外① </a:t>
            </a:r>
            <a:r>
              <a:rPr lang="en-US" altLang="zh-CN"/>
              <a:t>_____</a:t>
            </a:r>
            <a:r>
              <a:rPr lang="zh-CN" altLang="en-US"/>
              <a:t>，物体就具有② </a:t>
            </a:r>
            <a:r>
              <a:rPr lang="en-US" altLang="zh-CN"/>
              <a:t>______</a:t>
            </a:r>
            <a:r>
              <a:rPr lang="zh-CN" altLang="en-US"/>
              <a:t>。单位为</a:t>
            </a:r>
            <a:endParaRPr lang="en-US" altLang="zh-CN"/>
          </a:p>
          <a:p>
            <a:pPr eaLnBrk="1" hangingPunct="1"/>
            <a:r>
              <a:rPr lang="zh-CN" altLang="en-US"/>
              <a:t>③ </a:t>
            </a:r>
            <a:r>
              <a:rPr lang="en-US" altLang="zh-CN"/>
              <a:t>________</a:t>
            </a:r>
            <a:r>
              <a:rPr lang="zh-CN" altLang="en-US"/>
              <a:t>。</a:t>
            </a:r>
            <a:endParaRPr lang="en-US" altLang="zh-CN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376613" y="1366838"/>
            <a:ext cx="823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做功 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026150" y="1360488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能量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685800" y="1804988"/>
            <a:ext cx="12096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焦耳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(J)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0188" y="1038225"/>
            <a:ext cx="614362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346075" y="417513"/>
            <a:ext cx="83899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．动能和势能的比较</a:t>
            </a:r>
          </a:p>
        </p:txBody>
      </p:sp>
      <p:sp>
        <p:nvSpPr>
          <p:cNvPr id="4" name="矩形 3"/>
          <p:cNvSpPr/>
          <p:nvPr/>
        </p:nvSpPr>
        <p:spPr>
          <a:xfrm>
            <a:off x="3367088" y="1746250"/>
            <a:ext cx="568325" cy="549275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运</a:t>
            </a:r>
          </a:p>
        </p:txBody>
      </p:sp>
      <p:sp>
        <p:nvSpPr>
          <p:cNvPr id="6" name="矩形 5"/>
          <p:cNvSpPr/>
          <p:nvPr/>
        </p:nvSpPr>
        <p:spPr>
          <a:xfrm>
            <a:off x="2282825" y="2141538"/>
            <a:ext cx="568325" cy="549275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 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256213" y="1600200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被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4133850" y="1965325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举高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7073900" y="1630363"/>
            <a:ext cx="4381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发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5908675" y="1965325"/>
            <a:ext cx="14620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生弹性形变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3294063" y="2732088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质量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221038" y="3097213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运动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2381250" y="3462338"/>
            <a:ext cx="9509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的速度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4973638" y="2878138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质量</a:t>
            </a:r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5149850" y="3279775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位置</a:t>
            </a: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6129338" y="3279775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形变</a:t>
            </a:r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6835775" y="2914650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弹性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906463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          机械能及其转化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431540" y="1060475"/>
            <a:ext cx="1188827" cy="357957"/>
          </a:xfrm>
          <a:prstGeom prst="roundRect">
            <a:avLst>
              <a:gd name="adj" fmla="val 50000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</a:t>
            </a: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364" name="TextBox 1"/>
          <p:cNvSpPr txBox="1">
            <a:spLocks noChangeArrowheads="1"/>
          </p:cNvSpPr>
          <p:nvPr/>
        </p:nvSpPr>
        <p:spPr bwMode="auto">
          <a:xfrm>
            <a:off x="358775" y="1563688"/>
            <a:ext cx="8389938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</a:t>
            </a:r>
            <a:r>
              <a:rPr lang="zh-CN" altLang="en-US"/>
              <a:t>．机械能：① </a:t>
            </a:r>
            <a:r>
              <a:rPr lang="en-US" altLang="zh-CN"/>
              <a:t>_____</a:t>
            </a:r>
            <a:r>
              <a:rPr lang="zh-CN" altLang="en-US"/>
              <a:t>、② </a:t>
            </a:r>
            <a:r>
              <a:rPr lang="en-US" altLang="zh-CN"/>
              <a:t>_________</a:t>
            </a:r>
            <a:r>
              <a:rPr lang="zh-CN" altLang="en-US"/>
              <a:t>和③ </a:t>
            </a:r>
            <a:r>
              <a:rPr lang="en-US" altLang="zh-CN"/>
              <a:t>_________</a:t>
            </a:r>
            <a:r>
              <a:rPr lang="zh-CN" altLang="en-US"/>
              <a:t>统称为机械能。</a:t>
            </a:r>
          </a:p>
          <a:p>
            <a:pPr eaLnBrk="1" hangingPunct="1"/>
            <a:r>
              <a:rPr lang="en-US" altLang="zh-CN"/>
              <a:t>2</a:t>
            </a:r>
            <a:r>
              <a:rPr lang="zh-CN" altLang="en-US"/>
              <a:t>．动能和势能可以相互转化。</a:t>
            </a:r>
          </a:p>
          <a:p>
            <a:pPr eaLnBrk="1" hangingPunct="1"/>
            <a:r>
              <a:rPr lang="en-US" altLang="zh-CN"/>
              <a:t>3</a:t>
            </a:r>
            <a:r>
              <a:rPr lang="zh-CN" altLang="en-US"/>
              <a:t>．机械能守恒：如果只有动能和势能的转化，机械能是</a:t>
            </a:r>
            <a:r>
              <a:rPr lang="en-US" altLang="zh-CN"/>
              <a:t>______</a:t>
            </a:r>
            <a:r>
              <a:rPr lang="zh-CN" altLang="en-US"/>
              <a:t>的。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198688" y="1512888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动能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3463925" y="1512888"/>
            <a:ext cx="1206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重力势能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5289550" y="1543050"/>
            <a:ext cx="12065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弹性势能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6762750" y="2455863"/>
            <a:ext cx="695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守恒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346075" y="1066800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图片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</p:txBody>
      </p:sp>
      <p:pic>
        <p:nvPicPr>
          <p:cNvPr id="20484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5263" y="2127250"/>
            <a:ext cx="29051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77190" y="1694815"/>
            <a:ext cx="83899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/>
              <a:t>判断力对物体是否做功</a:t>
            </a:r>
          </a:p>
          <a:p>
            <a:pPr eaLnBrk="1" hangingPunct="1"/>
            <a:r>
              <a:rPr lang="en-US" altLang="zh-CN"/>
              <a:t>1.</a:t>
            </a:r>
            <a:r>
              <a:rPr lang="zh-CN" altLang="en-US"/>
              <a:t>如图所示，王爷爷站在水平路面上用力向右推汽车但没有推动，此时王爷爷对汽车</a:t>
            </a:r>
            <a:r>
              <a:rPr lang="en-US" altLang="zh-CN" u="sng"/>
              <a:t>________</a:t>
            </a:r>
            <a:r>
              <a:rPr lang="en-US" altLang="zh-CN"/>
              <a:t>(</a:t>
            </a:r>
            <a:r>
              <a:rPr lang="zh-CN" altLang="en-US"/>
              <a:t>选填“做功”或“不做功”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803400" y="2520950"/>
            <a:ext cx="10890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不做功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  <p:cond evt="onBegin" delay="0">
                          <p:tn val="6"/>
                        </p:cond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</a:rPr>
              <a:t>【</a:t>
            </a:r>
            <a:r>
              <a:rPr lang="zh-CN" altLang="en-US">
                <a:solidFill>
                  <a:srgbClr val="C00000"/>
                </a:solidFill>
              </a:rPr>
              <a:t>图片</a:t>
            </a:r>
            <a:r>
              <a:rPr lang="en-US" altLang="zh-CN">
                <a:solidFill>
                  <a:srgbClr val="C00000"/>
                </a:solidFill>
              </a:rPr>
              <a:t>】</a:t>
            </a:r>
            <a:endParaRPr lang="zh-CN" altLang="en-US">
              <a:solidFill>
                <a:srgbClr val="C00000"/>
              </a:solidFill>
            </a:endParaRPr>
          </a:p>
        </p:txBody>
      </p:sp>
      <p:pic>
        <p:nvPicPr>
          <p:cNvPr id="22531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4663" y="1362075"/>
            <a:ext cx="311467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3204</Words>
  <Application>Microsoft Office PowerPoint</Application>
  <PresentationFormat>全屏显示(16:9)</PresentationFormat>
  <Paragraphs>232</Paragraphs>
  <Slides>38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9" baseType="lpstr">
      <vt:lpstr>Arial</vt:lpstr>
      <vt:lpstr>宋体</vt:lpstr>
      <vt:lpstr>幼圆</vt:lpstr>
      <vt:lpstr>楷体</vt:lpstr>
      <vt:lpstr>Times New Roman</vt:lpstr>
      <vt:lpstr>Wingdings</vt:lpstr>
      <vt:lpstr>华文中宋</vt:lpstr>
      <vt:lpstr>楷体_GB2312</vt:lpstr>
      <vt:lpstr>黑体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2020-12-30T17:09:51Z</cp:lastPrinted>
  <dcterms:created xsi:type="dcterms:W3CDTF">2020-12-30T17:09:51Z</dcterms:created>
  <dcterms:modified xsi:type="dcterms:W3CDTF">2021-02-25T01:25:47Z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