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竖向侧栏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2"/>
          <p:cNvGrpSpPr/>
          <p:nvPr userDrawn="1"/>
        </p:nvGrpSpPr>
        <p:grpSpPr>
          <a:xfrm>
            <a:off x="-34925" y="-42862"/>
            <a:ext cx="12258675" cy="6943725"/>
            <a:chOff x="-54" y="-67"/>
            <a:chExt cx="19305" cy="10935"/>
          </a:xfrm>
        </p:grpSpPr>
        <p:pic>
          <p:nvPicPr>
            <p:cNvPr id="4099" name="图片 6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54" y="-67"/>
              <a:ext cx="19305" cy="109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图片 8" descr="PPT模板无标.tif"/>
            <p:cNvPicPr>
              <a:picLocks noChangeAspect="1"/>
            </p:cNvPicPr>
            <p:nvPr userDrawn="1"/>
          </p:nvPicPr>
          <p:blipFill>
            <a:blip r:embed="rId3"/>
            <a:srcRect t="30017" b="37379"/>
            <a:stretch>
              <a:fillRect/>
            </a:stretch>
          </p:blipFill>
          <p:spPr>
            <a:xfrm>
              <a:off x="6" y="10616"/>
              <a:ext cx="19198" cy="227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pic>
          <p:nvPicPr>
            <p:cNvPr id="4101" name="图片 18" descr="微信图片_2019041714361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62" y="94"/>
              <a:ext cx="814" cy="69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文本框 7">
            <a:hlinkClick r:id="" action="ppaction://noaction"/>
          </p:cNvPr>
          <p:cNvSpPr txBox="1">
            <a:spLocks noChangeAspect="1"/>
          </p:cNvSpPr>
          <p:nvPr userDrawn="1"/>
        </p:nvSpPr>
        <p:spPr>
          <a:xfrm>
            <a:off x="10635615" y="59373"/>
            <a:ext cx="1483360" cy="3987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softEdge rad="31750"/>
          </a:effectLst>
        </p:spPr>
        <p:txBody>
          <a:bodyPr wrap="square" rtlCol="0" anchor="ctr" anchorCtr="0">
            <a:spAutoFit/>
          </a:bodyPr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返回目录</a:t>
            </a:r>
            <a:endParaRPr kumimoji="0" lang="zh-CN" altLang="en-US" sz="2000" b="1" i="0" u="none" strike="noStrike" kern="1200" cap="none" spc="0" normalizeH="0" baseline="0" noProof="1">
              <a:solidFill>
                <a:schemeClr val="tx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126" name="矩形 6"/>
          <p:cNvSpPr/>
          <p:nvPr userDrawn="1"/>
        </p:nvSpPr>
        <p:spPr>
          <a:xfrm>
            <a:off x="682625" y="27305"/>
            <a:ext cx="32683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第六章 力</a:t>
            </a:r>
            <a:endParaRPr 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2.xml"/><Relationship Id="rId2" Type="http://schemas.openxmlformats.org/officeDocument/2006/relationships/slide" Target="slide3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" Type="http://schemas.openxmlformats.org/officeDocument/2006/relationships/slide" Target="slide3.xml"/><Relationship Id="rId1" Type="http://schemas.openxmlformats.org/officeDocument/2006/relationships/image" Target="../media/image4.tif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7.xml"/><Relationship Id="rId2" Type="http://schemas.openxmlformats.org/officeDocument/2006/relationships/image" Target="../media/image7.emf"/><Relationship Id="rId1" Type="http://schemas.openxmlformats.org/officeDocument/2006/relationships/image" Target="../media/image3.tif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2" Type="http://schemas.openxmlformats.org/officeDocument/2006/relationships/image" Target="../media/image5.tiff"/><Relationship Id="rId1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15.xml"/><Relationship Id="rId7" Type="http://schemas.openxmlformats.org/officeDocument/2006/relationships/tags" Target="../tags/tag4.xml"/><Relationship Id="rId6" Type="http://schemas.openxmlformats.org/officeDocument/2006/relationships/slide" Target="slide24.xml"/><Relationship Id="rId5" Type="http://schemas.openxmlformats.org/officeDocument/2006/relationships/tags" Target="../tags/tag3.xml"/><Relationship Id="rId4" Type="http://schemas.openxmlformats.org/officeDocument/2006/relationships/slide" Target="slide19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7.xml"/><Relationship Id="rId1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2.xml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.xml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4.xml"/><Relationship Id="rId2" Type="http://schemas.openxmlformats.org/officeDocument/2006/relationships/image" Target="../media/image7.tiff"/><Relationship Id="rId1" Type="http://schemas.openxmlformats.org/officeDocument/2006/relationships/image" Target="../media/image5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6.xml"/><Relationship Id="rId2" Type="http://schemas.openxmlformats.org/officeDocument/2006/relationships/image" Target="../media/image8.tiff"/><Relationship Id="rId1" Type="http://schemas.openxmlformats.org/officeDocument/2006/relationships/image" Target="../media/image2.tiff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9.xml"/><Relationship Id="rId1" Type="http://schemas.openxmlformats.org/officeDocument/2006/relationships/image" Target="../media/image8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.xml"/><Relationship Id="rId4" Type="http://schemas.openxmlformats.org/officeDocument/2006/relationships/slide" Target="slide3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8.xml"/><Relationship Id="rId2" Type="http://schemas.openxmlformats.org/officeDocument/2006/relationships/slide" Target="slide3.xml"/><Relationship Id="rId1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3344545" y="2662555"/>
            <a:ext cx="545020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第六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章  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力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" name="表格 8"/>
          <p:cNvGraphicFramePr/>
          <p:nvPr/>
        </p:nvGraphicFramePr>
        <p:xfrm>
          <a:off x="782955" y="2016760"/>
          <a:ext cx="10637520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6435"/>
                <a:gridCol w="9951085"/>
              </a:tblGrid>
              <a:tr h="16459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读数时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视线正对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刻度线，示数＝整刻度值＋后面的小格数×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分度值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如图所示弹簧测力计的示数为</a:t>
                      </a:r>
                      <a:r>
                        <a:rPr lang="en-US" sz="2400" b="0" u="sng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" name="图片 -21474823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09200" y="2145665"/>
            <a:ext cx="518795" cy="2452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5764530" y="3141345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0.8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311005" y="519620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41375" y="2066925"/>
            <a:ext cx="10290810" cy="1291590"/>
            <a:chOff x="894" y="2946"/>
            <a:chExt cx="16206" cy="2034"/>
          </a:xfrm>
        </p:grpSpPr>
        <p:sp>
          <p:nvSpPr>
            <p:cNvPr id="20481" name="文本框 4"/>
            <p:cNvSpPr txBox="1"/>
            <p:nvPr/>
          </p:nvSpPr>
          <p:spPr>
            <a:xfrm>
              <a:off x="4020" y="2946"/>
              <a:ext cx="13080" cy="20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重力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(近6年重力相关计算考查6次，均在计算题中结合其他力学、热学、电学综合考查)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69620" y="3358515"/>
            <a:ext cx="1050417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定义：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而使物体受到的力叫做重力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通常用字母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地球附近的所有物体都受到重力的作用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754630" y="343249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地球的吸引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048875" y="343281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167495" y="455041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16610" y="675005"/>
            <a:ext cx="1092708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重力的三要素(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)大小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a.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物体所受的重力跟它的质量成</a:t>
            </a:r>
            <a:r>
              <a:rPr lang="zh-CN" sz="2400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　　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表达式：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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表示重力，单位是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</a:t>
            </a:r>
            <a:r>
              <a:rPr lang="zh-CN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m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表示质量，单位是kg；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g是定值，单位是N/kg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注：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表示重力和质量的比值，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zh-CN" sz="2400" u="sng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，在粗略计算时，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可以取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10 N/kg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计算重力时，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的单位必须是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kg.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)方向：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始终是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应用：建筑工人在砌墙时常利用铅垂线确定竖直方向等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47825" y="2939415"/>
            <a:ext cx="644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mg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741670" y="4025900"/>
            <a:ext cx="744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9.8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327400" y="5132070"/>
            <a:ext cx="1801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竖直向下的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34635" y="1842770"/>
            <a:ext cx="1348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正比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311005" y="569849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94435" y="1753870"/>
            <a:ext cx="105619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)作用点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重力的等效作用点叫做物体的重心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形状规则、质量分布均匀的物体，重心在它的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物体的重心不一定在物体上，比如空心圆球、圆环的重心不在物体上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为了研究方便，在受力物体上画力的示意图时，常常把力的作用点画在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54670" y="2918460"/>
            <a:ext cx="2425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几何中心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66520" y="458057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重心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044305" y="48698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14705" y="942975"/>
            <a:ext cx="1056195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常考重力估算量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2015.11C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估算时，先估测研究对象的质量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，再根据公式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mg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来计算重力(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0N/kg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a.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一名初中生的重力约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 N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2015.11C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b.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一个鸡蛋的重力约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 N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c.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一本物理教科书的重力约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N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d.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一瓶普通矿泉水的重力约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N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e.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一个篮球的重力约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N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f.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一个苹果的重力约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N.</a:t>
            </a:r>
            <a:endParaRPr lang="en-US" altLang="en-US" sz="2400">
              <a:solidFill>
                <a:srgbClr val="1D41D5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86460" y="1695450"/>
            <a:ext cx="1653540" cy="460375"/>
            <a:chOff x="1586" y="2158"/>
            <a:chExt cx="2604" cy="725"/>
          </a:xfrm>
        </p:grpSpPr>
        <p:pic>
          <p:nvPicPr>
            <p:cNvPr id="4" name="图片 3" descr="三级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232265" y="503809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51535" y="1293495"/>
            <a:ext cx="10730230" cy="3192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命题点：力的作用效果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1. 在光滑的水平桌面上，如果让小铁球从斜面上滚下，沿着它水平运动的方向放一个磁体如图甲，则观察到小铁球在水平方向运动时速度________(选填“变大”“变小”或“不变”)；再次让小铁球从斜面上滚下，在它运动的侧旁放一个磁体如图乙，看到的现象是______________________________，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由乙图可知力可以改变物体的_____________．(教材素材改编题)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25195" y="788670"/>
            <a:ext cx="4036060" cy="648335"/>
            <a:chOff x="1456" y="3050"/>
            <a:chExt cx="6356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教材图片解读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9149080" y="2388870"/>
            <a:ext cx="1049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10480" y="3446780"/>
            <a:ext cx="41789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小铁球向靠近磁体的方向运动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662680" y="3896995"/>
            <a:ext cx="17125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运动状态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6465" y="4192270"/>
            <a:ext cx="5031105" cy="18649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739640" y="5913755"/>
            <a:ext cx="24841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RJ八下P3图7.1－2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1044575" y="1461135"/>
            <a:ext cx="106673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命题点：力的相互作用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如图将两辆分别载有一根条形磁体的小车同时释放后，小车向相反方向运动．这说明两个不接触的物体间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产生力的作用，同时说明物体间力的作用是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6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9325" y="3942080"/>
            <a:ext cx="5361940" cy="1043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4959985" y="5236845"/>
            <a:ext cx="24110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P5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7.1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5</a:t>
            </a:r>
            <a:r>
              <a:rPr lang="zh-CN" sz="1800">
                <a:cs typeface="仿宋_GB2312" charset="0"/>
              </a:rPr>
              <a:t>甲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631815" y="2629535"/>
            <a:ext cx="662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能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59985" y="3215005"/>
            <a:ext cx="882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相互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72160" y="1520190"/>
            <a:ext cx="104438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命题点：力学综合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如图所示，将甲、乙两把刷子的刷毛合在一起，再错开，两者的刷毛都会发生变形．这是什么原因？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6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66150" y="2914650"/>
            <a:ext cx="2803525" cy="19437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803640" y="5166360"/>
            <a:ext cx="24123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zh-CN" sz="1800">
                <a:cs typeface="仿宋_GB2312" charset="0"/>
              </a:rPr>
              <a:t>沪粤八下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P7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6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11)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768985" y="3416935"/>
            <a:ext cx="72942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黑体" panose="02010609060101010101" pitchFamily="49" charset="-122"/>
              </a:rPr>
              <a:t>答：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将甲、乙两把刷子的刷毛合在一起后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由于物体间力的作用是相互的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刷毛对刷毛产生力的作用而发生形变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再错开后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两者的刷毛都会发生变形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15975" y="704850"/>
            <a:ext cx="820166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命题点：力的作用效果</a:t>
            </a:r>
            <a:endParaRPr 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验证力可以使物体发生形变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实验器材：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带有橡胶塞的椭圆形厚玻璃瓶、适量的水、细玻璃管；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实验步骤：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将椭圆形厚玻璃瓶装满水，用橡皮塞塞紧玻璃瓶，把细玻璃管通过橡皮塞插入瓶中；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的方向用力捏厚玻璃瓶，观察细玻璃管中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的变化；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实验结论：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发现细玻璃管中的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，说明厚玻璃瓶发生形变，即力可以使物体发生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6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3470" y="2442210"/>
            <a:ext cx="818515" cy="2331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114790" y="4917440"/>
            <a:ext cx="25679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P8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7</a:t>
            </a:r>
            <a:r>
              <a:rPr lang="zh-CN" sz="1800">
                <a:ea typeface="宋体" panose="02010600030101010101" pitchFamily="2" charset="-122"/>
              </a:rPr>
              <a:t>．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6)</a:t>
            </a:r>
            <a:endParaRPr lang="zh-CN" altLang="en-US" sz="1800"/>
          </a:p>
        </p:txBody>
      </p:sp>
      <p:sp>
        <p:nvSpPr>
          <p:cNvPr id="6" name="文本框 5"/>
          <p:cNvSpPr txBox="1"/>
          <p:nvPr/>
        </p:nvSpPr>
        <p:spPr>
          <a:xfrm>
            <a:off x="7347585" y="3566160"/>
            <a:ext cx="1149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不同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89000" y="465550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水面高度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615305" y="5176520"/>
            <a:ext cx="1717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水面上升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251575" y="573182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形变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51676" y="1018540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山西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1675" y="1885315"/>
            <a:ext cx="5224780" cy="737235"/>
            <a:chOff x="87" y="2969"/>
            <a:chExt cx="8228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69"/>
              <a:ext cx="8155" cy="1161"/>
              <a:chOff x="273" y="2969"/>
              <a:chExt cx="8155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69"/>
                <a:ext cx="4534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物理学史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2016.13)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5" name="文本框 4"/>
          <p:cNvSpPr txBox="1"/>
          <p:nvPr/>
        </p:nvSpPr>
        <p:spPr>
          <a:xfrm>
            <a:off x="748665" y="2713355"/>
            <a:ext cx="104127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岁进入剑桥大学，靠为学院做杂务的收入支付学费．他的伟大成就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光的色散、惯性定律、万有引力定律和微积分学等，为现代科学的发展奠定了基础．当人们赞誉他时，他却说：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那是因为我站在巨人的肩膀上”．为了纪念他对科学发展作出的巨大贡献，人们用他的名字命名了下列哪个物理量的单位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             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压强             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             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电阻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43170" y="5058410"/>
            <a:ext cx="444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034665" y="175133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034665" y="3427730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山西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034665" y="4315460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活动建议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6247765" y="2678430"/>
            <a:ext cx="23583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3589020" y="2678430"/>
            <a:ext cx="16979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535430" y="1110615"/>
            <a:ext cx="8088630" cy="737235"/>
            <a:chOff x="87" y="2929"/>
            <a:chExt cx="12738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12665" cy="1161"/>
              <a:chOff x="273" y="2929"/>
              <a:chExt cx="12665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9044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力的作用效果及相互作用力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6年4考)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>
            <a:off x="1483360" y="2072005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389380" y="2560955"/>
            <a:ext cx="99193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桂林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梅西在发任意球时，能使足球由静止绕过人墙钻入球门．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该现象说明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力的作用是相互的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力可以改变物体的形状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力可以改变物体的运动状态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以上说法都不对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35325" y="3244215"/>
            <a:ext cx="434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803275" y="1556385"/>
            <a:ext cx="106216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青海省卷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充气的气球轻轻一压就扁了，说明力可以改变物体的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；用手轻轻向上一弹就飘起来了，说明力可以改变物体的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；如果气球上升过程中所受外力突然消失，气球将做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如图所示，跳高运动员对撑杆施力的同时，撑杆也对运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动员施了力，这说明物体间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，但这两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个力的作用效果不同，前者使撑杆发生了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，后者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使运动员的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发生了改变．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60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2530" y="2792730"/>
            <a:ext cx="2015490" cy="2418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8734425" y="5322570"/>
            <a:ext cx="23691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1" name="文本框 10"/>
          <p:cNvSpPr txBox="1"/>
          <p:nvPr/>
        </p:nvSpPr>
        <p:spPr>
          <a:xfrm>
            <a:off x="10318750" y="1654810"/>
            <a:ext cx="915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形状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108315" y="2202815"/>
            <a:ext cx="1560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运动状态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951855" y="2734945"/>
            <a:ext cx="1463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匀速直线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624070" y="3850005"/>
            <a:ext cx="27038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力的作用是相互的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612890" y="4399280"/>
            <a:ext cx="872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形变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318385" y="4964430"/>
            <a:ext cx="1659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运动状态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29030" y="1397635"/>
            <a:ext cx="5788511" cy="737235"/>
            <a:chOff x="87" y="2929"/>
            <a:chExt cx="9364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9291" cy="1161"/>
              <a:chOff x="273" y="2929"/>
              <a:chExt cx="9291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5670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活动建议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2014.10节选)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5" name="文本框 4"/>
          <p:cNvSpPr txBox="1"/>
          <p:nvPr/>
        </p:nvSpPr>
        <p:spPr>
          <a:xfrm>
            <a:off x="1066165" y="3117215"/>
            <a:ext cx="98234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题节选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圆梦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实践活动小组正在自制测量仪器，下列是他们制成的未标注刻度的半成品，请你任选一项，借助必要的器材为其粗略标注刻度．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．用弹簧或橡皮筋制作的简易测力计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要求：量程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，分度值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 N)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55065" y="2513330"/>
            <a:ext cx="4360545" cy="471170"/>
            <a:chOff x="1098" y="6800"/>
            <a:chExt cx="6867" cy="742"/>
          </a:xfrm>
        </p:grpSpPr>
        <p:grpSp>
          <p:nvGrpSpPr>
            <p:cNvPr id="13" name="组合 12"/>
            <p:cNvGrpSpPr/>
            <p:nvPr/>
          </p:nvGrpSpPr>
          <p:grpSpPr>
            <a:xfrm>
              <a:off x="1098" y="6805"/>
              <a:ext cx="2987" cy="737"/>
              <a:chOff x="1098" y="7483"/>
              <a:chExt cx="2987" cy="737"/>
            </a:xfrm>
          </p:grpSpPr>
          <p:pic>
            <p:nvPicPr>
              <p:cNvPr id="12" name="图片 11" descr="方块小标3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98" y="7483"/>
                <a:ext cx="2434" cy="699"/>
              </a:xfrm>
              <a:prstGeom prst="rect">
                <a:avLst/>
              </a:prstGeom>
            </p:spPr>
          </p:pic>
          <p:sp>
            <p:nvSpPr>
              <p:cNvPr id="2" name="文本框 10"/>
              <p:cNvSpPr txBox="1"/>
              <p:nvPr/>
            </p:nvSpPr>
            <p:spPr>
              <a:xfrm>
                <a:off x="1142" y="7495"/>
                <a:ext cx="2943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2400" b="1" spc="1500" dirty="0">
                    <a:solidFill>
                      <a:schemeClr val="tx1"/>
                    </a:solidFill>
                    <a:uFillTx/>
                    <a:latin typeface="Times New Roman" panose="02020603050405020304" pitchFamily="18" charset="0"/>
                    <a:ea typeface="黑体" panose="02010609060101010101" pitchFamily="49" charset="-122"/>
                  </a:rPr>
                  <a:t>制作类</a:t>
                </a:r>
                <a:endParaRPr lang="zh-CN" altLang="en-US" sz="2400" b="1" spc="1500" dirty="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3854" y="6800"/>
              <a:ext cx="4111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自制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简易测力计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282065" y="1894840"/>
            <a:ext cx="96285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你标注刻度的过程是：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20165" y="1813560"/>
            <a:ext cx="94164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悬挂弹簧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或橡皮筋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让其自由下垂，在刻度板上指针所指的位置标出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刻线和数字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用标准的弹簧测力计拉自制的弹簧测力计的挂钩，当标准弹簧测力计的示数为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N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时，在自制弹簧测力计刻度板指针所指位置标出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刻线和数字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刻线与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刻线之间分成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等份，标出各刻线和对应的数字；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在自制弹簧测力计刻度板上适当的位置标出单位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974725" y="1500505"/>
            <a:ext cx="10098405" cy="645160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557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活动建议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06450" y="2517140"/>
            <a:ext cx="7376795" cy="737235"/>
            <a:chOff x="1095" y="3735"/>
            <a:chExt cx="11617" cy="1161"/>
          </a:xfrm>
        </p:grpSpPr>
        <p:pic>
          <p:nvPicPr>
            <p:cNvPr id="6" name="图片 5" descr="考点·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5" y="3977"/>
              <a:ext cx="2672" cy="794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257" y="4018"/>
              <a:ext cx="223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设计类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文本框 4"/>
            <p:cNvSpPr txBox="1"/>
            <p:nvPr/>
          </p:nvSpPr>
          <p:spPr>
            <a:xfrm>
              <a:off x="3893" y="3735"/>
              <a:ext cx="8819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验证物体所受的重力和质量成正比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TextBox 1"/>
          <p:cNvSpPr txBox="1"/>
          <p:nvPr/>
        </p:nvSpPr>
        <p:spPr>
          <a:xfrm>
            <a:off x="3326770" y="5439286"/>
            <a:ext cx="1440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/>
              <a:t>　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807085" y="3349625"/>
            <a:ext cx="106343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习了力学知识后，大梦知道了物体所受的重力和质量成正比这个结论，于是大梦找来了如下实验器材：天平，弹簧测力计，体积相同的铁块、铝块和铜块各一块，细线一根．请利用给出的实验器材帮助大梦完成实验，写出相应的实验步骤，并设计出实验记录表格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50265" y="798830"/>
            <a:ext cx="106343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实验步骤：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将天平调平、弹簧测力计调零；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__________________________________________________________________;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__________________________________________________________________.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实验记录表格：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84300" y="1956435"/>
            <a:ext cx="8413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用天平测出铝块的质量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用弹簧测力计测出铝块的重力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56055" y="2583180"/>
            <a:ext cx="6840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将数据填入表格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换用铁块和铜块重复上述实验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588895" y="3681095"/>
          <a:ext cx="6917055" cy="25546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7245"/>
                <a:gridCol w="2005965"/>
                <a:gridCol w="1470660"/>
                <a:gridCol w="1353185"/>
              </a:tblGrid>
              <a:tr h="85153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物体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铝块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铁块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铜块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153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质量</a:t>
                      </a:r>
                      <a:r>
                        <a:rPr lang="en-US" sz="2400" b="0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/kg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153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重力</a:t>
                      </a:r>
                      <a:r>
                        <a:rPr lang="en-US" sz="2400" b="0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/N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11225" y="1582420"/>
            <a:ext cx="7018655" cy="737235"/>
            <a:chOff x="1095" y="3735"/>
            <a:chExt cx="11053" cy="1161"/>
          </a:xfrm>
        </p:grpSpPr>
        <p:pic>
          <p:nvPicPr>
            <p:cNvPr id="6" name="图片 5" descr="考点·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95" y="3977"/>
              <a:ext cx="2672" cy="794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257" y="4018"/>
              <a:ext cx="223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设计类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文本框 4"/>
            <p:cNvSpPr txBox="1"/>
            <p:nvPr/>
          </p:nvSpPr>
          <p:spPr>
            <a:xfrm>
              <a:off x="3893" y="3735"/>
              <a:ext cx="8255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验证相互作用的两个力大小相等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68350" y="2418715"/>
            <a:ext cx="107905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物体间力的作用是相互的．锤子敲石头时，石头也一定在敲锤子．但是，为什么被敲碎的总是石头呢？有人说是因为锤子给石头的力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我们称之为作用力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大于石头给锤子的力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我们称之为反作用力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请设计一个实验验证：相互作用的两个力大小是否相等．可供选用合适的器材有天平一架、钩码若干、相同的弹簧测力计两个、细绳若干段．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extBox 1"/>
          <p:cNvSpPr txBox="1"/>
          <p:nvPr/>
        </p:nvSpPr>
        <p:spPr>
          <a:xfrm>
            <a:off x="3223265" y="5105276"/>
            <a:ext cx="1440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/>
              <a:t>　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703580" y="2158365"/>
            <a:ext cx="107905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选用器材：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实验步骤：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实验结论：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87400" y="2625725"/>
            <a:ext cx="107270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将相同的两个测力计用细绳连在一起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两边同时用力拉测力计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分别记录两个测力计的示数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45490" y="3737610"/>
            <a:ext cx="104584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若两测力计示数相等则相互作用的两个力大小相等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若不相等则相互作用的两个力大小不相等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661285" y="223043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相同的弹簧测力计两个、细绳若干段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4002723" y="3086735"/>
            <a:ext cx="2647950" cy="1082040"/>
          </a:xfrm>
          <a:custGeom>
            <a:avLst/>
            <a:gdLst>
              <a:gd name="rtl" fmla="*/ 224960 w 1767760"/>
              <a:gd name="rtt" fmla="*/ 132240 h 547200"/>
              <a:gd name="rtr" fmla="*/ 1539760 w 1767760"/>
              <a:gd name="rtb" fmla="*/ 428640 h 547200"/>
            </a:gdLst>
            <a:ahLst/>
            <a:cxnLst/>
            <a:rect l="rtl" t="rtt" r="rtr" b="rtb"/>
            <a:pathLst>
              <a:path w="1767760" h="547200">
                <a:moveTo>
                  <a:pt x="273600" y="0"/>
                </a:moveTo>
                <a:lnTo>
                  <a:pt x="1494160" y="0"/>
                </a:lnTo>
                <a:cubicBezTo>
                  <a:pt x="1645269" y="0"/>
                  <a:pt x="1767760" y="122491"/>
                  <a:pt x="1767760" y="273600"/>
                </a:cubicBezTo>
                <a:cubicBezTo>
                  <a:pt x="1767760" y="424709"/>
                  <a:pt x="1645269" y="547200"/>
                  <a:pt x="14941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none" lIns="0" tIns="0" rIns="0" bIns="22500" rtlCol="0" anchor="ctr"/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力 运动和力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442393" y="1541145"/>
            <a:ext cx="1717040" cy="2449830"/>
            <a:chOff x="10144" y="2427"/>
            <a:chExt cx="2704" cy="3858"/>
          </a:xfrm>
        </p:grpSpPr>
        <p:sp>
          <p:nvSpPr>
            <p:cNvPr id="103" name="MMConnector"/>
            <p:cNvSpPr/>
            <p:nvPr/>
          </p:nvSpPr>
          <p:spPr>
            <a:xfrm>
              <a:off x="10144" y="4301"/>
              <a:ext cx="1184" cy="1985"/>
            </a:xfrm>
            <a:custGeom>
              <a:avLst/>
              <a:gdLst/>
              <a:ahLst/>
              <a:cxnLst/>
              <a:pathLst>
                <a:path w="1025584" h="637503">
                  <a:moveTo>
                    <a:pt x="-202015" y="163734"/>
                  </a:moveTo>
                  <a:cubicBezTo>
                    <a:pt x="-216654" y="176084"/>
                    <a:pt x="-218371" y="193645"/>
                    <a:pt x="-208816" y="204724"/>
                  </a:cubicBezTo>
                  <a:cubicBezTo>
                    <a:pt x="-199262" y="215803"/>
                    <a:pt x="-181447" y="216900"/>
                    <a:pt x="-167272" y="204022"/>
                  </a:cubicBezTo>
                  <a:cubicBezTo>
                    <a:pt x="-153980" y="191946"/>
                    <a:pt x="-140688" y="179871"/>
                    <a:pt x="-127596" y="167630"/>
                  </a:cubicBezTo>
                  <a:cubicBezTo>
                    <a:pt x="-114504" y="155389"/>
                    <a:pt x="-101612" y="142982"/>
                    <a:pt x="-88826" y="130500"/>
                  </a:cubicBezTo>
                  <a:cubicBezTo>
                    <a:pt x="-76039" y="118018"/>
                    <a:pt x="-63358" y="105459"/>
                    <a:pt x="-50767" y="92844"/>
                  </a:cubicBezTo>
                  <a:cubicBezTo>
                    <a:pt x="-38176" y="80228"/>
                    <a:pt x="-25674" y="67555"/>
                    <a:pt x="-13224" y="54859"/>
                  </a:cubicBezTo>
                  <a:cubicBezTo>
                    <a:pt x="-773" y="42163"/>
                    <a:pt x="11625" y="29445"/>
                    <a:pt x="24005" y="16733"/>
                  </a:cubicBezTo>
                  <a:cubicBezTo>
                    <a:pt x="36384" y="4021"/>
                    <a:pt x="48743" y="-8684"/>
                    <a:pt x="61117" y="-21351"/>
                  </a:cubicBezTo>
                  <a:cubicBezTo>
                    <a:pt x="73490" y="-34019"/>
                    <a:pt x="85878" y="-46650"/>
                    <a:pt x="98312" y="-59212"/>
                  </a:cubicBezTo>
                  <a:cubicBezTo>
                    <a:pt x="110746" y="-71774"/>
                    <a:pt x="123227" y="-84269"/>
                    <a:pt x="135788" y="-96662"/>
                  </a:cubicBezTo>
                  <a:cubicBezTo>
                    <a:pt x="148348" y="-109056"/>
                    <a:pt x="160988" y="-121349"/>
                    <a:pt x="173739" y="-133507"/>
                  </a:cubicBezTo>
                  <a:cubicBezTo>
                    <a:pt x="186490" y="-145664"/>
                    <a:pt x="199353" y="-157687"/>
                    <a:pt x="212357" y="-169536"/>
                  </a:cubicBezTo>
                  <a:cubicBezTo>
                    <a:pt x="225362" y="-181386"/>
                    <a:pt x="238508" y="-193063"/>
                    <a:pt x="251826" y="-204526"/>
                  </a:cubicBezTo>
                  <a:cubicBezTo>
                    <a:pt x="265143" y="-215989"/>
                    <a:pt x="278632" y="-227238"/>
                    <a:pt x="292317" y="-238230"/>
                  </a:cubicBezTo>
                  <a:cubicBezTo>
                    <a:pt x="306002" y="-249221"/>
                    <a:pt x="319884" y="-259955"/>
                    <a:pt x="333985" y="-270383"/>
                  </a:cubicBezTo>
                  <a:cubicBezTo>
                    <a:pt x="348085" y="-280811"/>
                    <a:pt x="362404" y="-290934"/>
                    <a:pt x="376957" y="-300701"/>
                  </a:cubicBezTo>
                  <a:cubicBezTo>
                    <a:pt x="391510" y="-310469"/>
                    <a:pt x="406297" y="-319882"/>
                    <a:pt x="421326" y="-328890"/>
                  </a:cubicBezTo>
                  <a:cubicBezTo>
                    <a:pt x="436355" y="-337897"/>
                    <a:pt x="451625" y="-346500"/>
                    <a:pt x="467137" y="-354649"/>
                  </a:cubicBezTo>
                  <a:cubicBezTo>
                    <a:pt x="482649" y="-362799"/>
                    <a:pt x="498403" y="-370495"/>
                    <a:pt x="514382" y="-377696"/>
                  </a:cubicBezTo>
                  <a:cubicBezTo>
                    <a:pt x="530362" y="-384897"/>
                    <a:pt x="546567" y="-391602"/>
                    <a:pt x="562992" y="-397778"/>
                  </a:cubicBezTo>
                  <a:cubicBezTo>
                    <a:pt x="579417" y="-403953"/>
                    <a:pt x="596062" y="-409600"/>
                    <a:pt x="612840" y="-414693"/>
                  </a:cubicBezTo>
                  <a:cubicBezTo>
                    <a:pt x="629618" y="-419787"/>
                    <a:pt x="646528" y="-424329"/>
                    <a:pt x="663750" y="-428312"/>
                  </a:cubicBezTo>
                  <a:cubicBezTo>
                    <a:pt x="680971" y="-432295"/>
                    <a:pt x="698504" y="-435720"/>
                    <a:pt x="715511" y="-438579"/>
                  </a:cubicBezTo>
                  <a:cubicBezTo>
                    <a:pt x="732518" y="-441438"/>
                    <a:pt x="749000" y="-443730"/>
                    <a:pt x="767899" y="-445520"/>
                  </a:cubicBezTo>
                  <a:cubicBezTo>
                    <a:pt x="786797" y="-447310"/>
                    <a:pt x="808113" y="-448596"/>
                    <a:pt x="820690" y="-449230"/>
                  </a:cubicBezTo>
                  <a:cubicBezTo>
                    <a:pt x="833266" y="-449864"/>
                    <a:pt x="837103" y="-449844"/>
                    <a:pt x="840940" y="-449825"/>
                  </a:cubicBezTo>
                  <a:cubicBezTo>
                    <a:pt x="843676" y="-449811"/>
                    <a:pt x="845500" y="-451535"/>
                    <a:pt x="845500" y="-453625"/>
                  </a:cubicBezTo>
                  <a:cubicBezTo>
                    <a:pt x="845500" y="-455715"/>
                    <a:pt x="843674" y="-457311"/>
                    <a:pt x="840940" y="-457425"/>
                  </a:cubicBezTo>
                  <a:cubicBezTo>
                    <a:pt x="837079" y="-457586"/>
                    <a:pt x="833218" y="-457748"/>
                    <a:pt x="820506" y="-457574"/>
                  </a:cubicBezTo>
                  <a:cubicBezTo>
                    <a:pt x="807793" y="-457400"/>
                    <a:pt x="786228" y="-456890"/>
                    <a:pt x="767055" y="-455781"/>
                  </a:cubicBezTo>
                  <a:cubicBezTo>
                    <a:pt x="747882" y="-454672"/>
                    <a:pt x="731099" y="-452963"/>
                    <a:pt x="713742" y="-450697"/>
                  </a:cubicBezTo>
                  <a:cubicBezTo>
                    <a:pt x="696385" y="-448430"/>
                    <a:pt x="678452" y="-445605"/>
                    <a:pt x="660791" y="-442196"/>
                  </a:cubicBezTo>
                  <a:cubicBezTo>
                    <a:pt x="643129" y="-438788"/>
                    <a:pt x="625738" y="-434795"/>
                    <a:pt x="608442" y="-430230"/>
                  </a:cubicBezTo>
                  <a:cubicBezTo>
                    <a:pt x="591147" y="-425664"/>
                    <a:pt x="573946" y="-420524"/>
                    <a:pt x="556936" y="-414831"/>
                  </a:cubicBezTo>
                  <a:cubicBezTo>
                    <a:pt x="539925" y="-409137"/>
                    <a:pt x="523105" y="-402890"/>
                    <a:pt x="506487" y="-396123"/>
                  </a:cubicBezTo>
                  <a:cubicBezTo>
                    <a:pt x="489870" y="-389356"/>
                    <a:pt x="473456" y="-382070"/>
                    <a:pt x="457270" y="-374309"/>
                  </a:cubicBezTo>
                  <a:cubicBezTo>
                    <a:pt x="441083" y="-366548"/>
                    <a:pt x="425123" y="-358313"/>
                    <a:pt x="409398" y="-349655"/>
                  </a:cubicBezTo>
                  <a:cubicBezTo>
                    <a:pt x="393673" y="-340997"/>
                    <a:pt x="378183" y="-331917"/>
                    <a:pt x="362926" y="-322468"/>
                  </a:cubicBezTo>
                  <a:cubicBezTo>
                    <a:pt x="347669" y="-313020"/>
                    <a:pt x="332645" y="-303204"/>
                    <a:pt x="317844" y="-293076"/>
                  </a:cubicBezTo>
                  <a:cubicBezTo>
                    <a:pt x="303043" y="-282947"/>
                    <a:pt x="288465" y="-272505"/>
                    <a:pt x="274091" y="-261804"/>
                  </a:cubicBezTo>
                  <a:cubicBezTo>
                    <a:pt x="259718" y="-251102"/>
                    <a:pt x="245549" y="-240140"/>
                    <a:pt x="231563" y="-228967"/>
                  </a:cubicBezTo>
                  <a:cubicBezTo>
                    <a:pt x="217577" y="-217794"/>
                    <a:pt x="203773" y="-206410"/>
                    <a:pt x="190125" y="-194860"/>
                  </a:cubicBezTo>
                  <a:cubicBezTo>
                    <a:pt x="176477" y="-183310"/>
                    <a:pt x="162984" y="-171595"/>
                    <a:pt x="149620" y="-159756"/>
                  </a:cubicBezTo>
                  <a:cubicBezTo>
                    <a:pt x="136255" y="-147918"/>
                    <a:pt x="123017" y="-135955"/>
                    <a:pt x="109877" y="-123907"/>
                  </a:cubicBezTo>
                  <a:cubicBezTo>
                    <a:pt x="96737" y="-111860"/>
                    <a:pt x="83695" y="-99727"/>
                    <a:pt x="70720" y="-87546"/>
                  </a:cubicBezTo>
                  <a:cubicBezTo>
                    <a:pt x="57745" y="-75364"/>
                    <a:pt x="44838" y="-63134"/>
                    <a:pt x="31967" y="-50889"/>
                  </a:cubicBezTo>
                  <a:cubicBezTo>
                    <a:pt x="19097" y="-38644"/>
                    <a:pt x="6263" y="-26385"/>
                    <a:pt x="-6563" y="-14145"/>
                  </a:cubicBezTo>
                  <a:cubicBezTo>
                    <a:pt x="-19389" y="-1905"/>
                    <a:pt x="-32209" y="10315"/>
                    <a:pt x="-45050" y="22483"/>
                  </a:cubicBezTo>
                  <a:cubicBezTo>
                    <a:pt x="-57891" y="34652"/>
                    <a:pt x="-70754" y="46768"/>
                    <a:pt x="-83670" y="58794"/>
                  </a:cubicBezTo>
                  <a:cubicBezTo>
                    <a:pt x="-96587" y="70821"/>
                    <a:pt x="-109557" y="82756"/>
                    <a:pt x="-122596" y="94583"/>
                  </a:cubicBezTo>
                  <a:cubicBezTo>
                    <a:pt x="-135636" y="106411"/>
                    <a:pt x="-148745" y="118131"/>
                    <a:pt x="-161993" y="129638"/>
                  </a:cubicBezTo>
                  <a:cubicBezTo>
                    <a:pt x="-175241" y="141145"/>
                    <a:pt x="-188628" y="152439"/>
                    <a:pt x="-202015" y="16373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11110" y="2427"/>
              <a:ext cx="1739" cy="923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摩擦力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85903" y="3143250"/>
            <a:ext cx="2005330" cy="915670"/>
            <a:chOff x="10370" y="4950"/>
            <a:chExt cx="3158" cy="1442"/>
          </a:xfrm>
        </p:grpSpPr>
        <p:sp>
          <p:nvSpPr>
            <p:cNvPr id="105" name="MMConnector"/>
            <p:cNvSpPr/>
            <p:nvPr/>
          </p:nvSpPr>
          <p:spPr>
            <a:xfrm>
              <a:off x="10370" y="5692"/>
              <a:ext cx="748" cy="24"/>
            </a:xfrm>
            <a:custGeom>
              <a:avLst/>
              <a:gdLst/>
              <a:ahLst/>
              <a:cxnLst/>
              <a:pathLst>
                <a:path w="798073" h="7600">
                  <a:moveTo>
                    <a:pt x="42544" y="-26353"/>
                  </a:moveTo>
                  <a:cubicBezTo>
                    <a:pt x="23395" y="-26667"/>
                    <a:pt x="10772" y="-13997"/>
                    <a:pt x="10949" y="632"/>
                  </a:cubicBezTo>
                  <a:cubicBezTo>
                    <a:pt x="11126" y="15261"/>
                    <a:pt x="24053" y="27623"/>
                    <a:pt x="43189" y="26843"/>
                  </a:cubicBezTo>
                  <a:cubicBezTo>
                    <a:pt x="60916" y="26121"/>
                    <a:pt x="78643" y="25399"/>
                    <a:pt x="96369" y="24676"/>
                  </a:cubicBezTo>
                  <a:cubicBezTo>
                    <a:pt x="114095" y="23953"/>
                    <a:pt x="131821" y="23229"/>
                    <a:pt x="149546" y="22506"/>
                  </a:cubicBezTo>
                  <a:cubicBezTo>
                    <a:pt x="167272" y="21782"/>
                    <a:pt x="184997" y="21060"/>
                    <a:pt x="202721" y="20339"/>
                  </a:cubicBezTo>
                  <a:cubicBezTo>
                    <a:pt x="220446" y="19618"/>
                    <a:pt x="238170" y="18898"/>
                    <a:pt x="255894" y="18182"/>
                  </a:cubicBezTo>
                  <a:cubicBezTo>
                    <a:pt x="273618" y="17465"/>
                    <a:pt x="291342" y="16751"/>
                    <a:pt x="309065" y="16041"/>
                  </a:cubicBezTo>
                  <a:cubicBezTo>
                    <a:pt x="326789" y="15330"/>
                    <a:pt x="344512" y="14624"/>
                    <a:pt x="362236" y="13923"/>
                  </a:cubicBezTo>
                  <a:cubicBezTo>
                    <a:pt x="379959" y="13222"/>
                    <a:pt x="397682" y="12526"/>
                    <a:pt x="415406" y="11836"/>
                  </a:cubicBezTo>
                  <a:cubicBezTo>
                    <a:pt x="433129" y="11146"/>
                    <a:pt x="450852" y="10463"/>
                    <a:pt x="468576" y="9787"/>
                  </a:cubicBezTo>
                  <a:cubicBezTo>
                    <a:pt x="486300" y="9111"/>
                    <a:pt x="504023" y="8443"/>
                    <a:pt x="521747" y="7784"/>
                  </a:cubicBezTo>
                  <a:cubicBezTo>
                    <a:pt x="539471" y="7124"/>
                    <a:pt x="557195" y="6474"/>
                    <a:pt x="574920" y="5833"/>
                  </a:cubicBezTo>
                  <a:cubicBezTo>
                    <a:pt x="592645" y="5193"/>
                    <a:pt x="610370" y="4563"/>
                    <a:pt x="628095" y="3944"/>
                  </a:cubicBezTo>
                  <a:cubicBezTo>
                    <a:pt x="645821" y="3326"/>
                    <a:pt x="663546" y="2719"/>
                    <a:pt x="681274" y="2124"/>
                  </a:cubicBezTo>
                  <a:cubicBezTo>
                    <a:pt x="699001" y="1530"/>
                    <a:pt x="716732" y="949"/>
                    <a:pt x="734455" y="381"/>
                  </a:cubicBezTo>
                  <a:cubicBezTo>
                    <a:pt x="752179" y="-188"/>
                    <a:pt x="769895" y="-743"/>
                    <a:pt x="787641" y="-1279"/>
                  </a:cubicBezTo>
                  <a:cubicBezTo>
                    <a:pt x="805387" y="-1815"/>
                    <a:pt x="823164" y="-2331"/>
                    <a:pt x="840940" y="-2847"/>
                  </a:cubicBezTo>
                  <a:cubicBezTo>
                    <a:pt x="843675" y="-2926"/>
                    <a:pt x="845500" y="-4560"/>
                    <a:pt x="845500" y="-6650"/>
                  </a:cubicBezTo>
                  <a:cubicBezTo>
                    <a:pt x="845500" y="-8740"/>
                    <a:pt x="843675" y="-10377"/>
                    <a:pt x="840940" y="-10453"/>
                  </a:cubicBezTo>
                  <a:cubicBezTo>
                    <a:pt x="823158" y="-10950"/>
                    <a:pt x="805376" y="-11447"/>
                    <a:pt x="787622" y="-11925"/>
                  </a:cubicBezTo>
                  <a:cubicBezTo>
                    <a:pt x="769868" y="-12402"/>
                    <a:pt x="752142" y="-12860"/>
                    <a:pt x="734408" y="-13305"/>
                  </a:cubicBezTo>
                  <a:cubicBezTo>
                    <a:pt x="716674" y="-13749"/>
                    <a:pt x="698932" y="-14181"/>
                    <a:pt x="681191" y="-14600"/>
                  </a:cubicBezTo>
                  <a:cubicBezTo>
                    <a:pt x="663450" y="-15019"/>
                    <a:pt x="645711" y="-15425"/>
                    <a:pt x="627971" y="-15820"/>
                  </a:cubicBezTo>
                  <a:cubicBezTo>
                    <a:pt x="610230" y="-16214"/>
                    <a:pt x="592489" y="-16597"/>
                    <a:pt x="574748" y="-16970"/>
                  </a:cubicBezTo>
                  <a:cubicBezTo>
                    <a:pt x="557007" y="-17343"/>
                    <a:pt x="539266" y="-17706"/>
                    <a:pt x="521525" y="-18059"/>
                  </a:cubicBezTo>
                  <a:cubicBezTo>
                    <a:pt x="503783" y="-18413"/>
                    <a:pt x="486042" y="-18758"/>
                    <a:pt x="468300" y="-19095"/>
                  </a:cubicBezTo>
                  <a:cubicBezTo>
                    <a:pt x="450559" y="-19432"/>
                    <a:pt x="432817" y="-19762"/>
                    <a:pt x="415076" y="-20085"/>
                  </a:cubicBezTo>
                  <a:cubicBezTo>
                    <a:pt x="397334" y="-20409"/>
                    <a:pt x="379593" y="-20726"/>
                    <a:pt x="361852" y="-21037"/>
                  </a:cubicBezTo>
                  <a:cubicBezTo>
                    <a:pt x="344111" y="-21349"/>
                    <a:pt x="326370" y="-21656"/>
                    <a:pt x="308629" y="-21959"/>
                  </a:cubicBezTo>
                  <a:cubicBezTo>
                    <a:pt x="290888" y="-22262"/>
                    <a:pt x="273148" y="-22561"/>
                    <a:pt x="255408" y="-22857"/>
                  </a:cubicBezTo>
                  <a:cubicBezTo>
                    <a:pt x="237667" y="-23154"/>
                    <a:pt x="219928" y="-23447"/>
                    <a:pt x="202188" y="-23739"/>
                  </a:cubicBezTo>
                  <a:cubicBezTo>
                    <a:pt x="184449" y="-24031"/>
                    <a:pt x="166709" y="-24322"/>
                    <a:pt x="148971" y="-24612"/>
                  </a:cubicBezTo>
                  <a:cubicBezTo>
                    <a:pt x="131232" y="-24901"/>
                    <a:pt x="113494" y="-25191"/>
                    <a:pt x="95756" y="-25481"/>
                  </a:cubicBezTo>
                  <a:cubicBezTo>
                    <a:pt x="78018" y="-25771"/>
                    <a:pt x="60281" y="-26062"/>
                    <a:pt x="42544" y="-26353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1164" y="4950"/>
              <a:ext cx="2364" cy="1443"/>
            </a:xfrm>
            <a:custGeom>
              <a:avLst/>
              <a:gdLst>
                <a:gd name="rtl" fmla="*/ 135280 w 737200"/>
                <a:gd name="rtt" fmla="*/ 71440 h 463600"/>
                <a:gd name="rtr" fmla="*/ 598880 w 737200"/>
                <a:gd name="rtb" fmla="*/ 405840 h 463600"/>
              </a:gdLst>
              <a:ahLst/>
              <a:cxnLst/>
              <a:rect l="rtl" t="rtt" r="rtr" b="rtb"/>
              <a:pathLst>
                <a:path w="737200" h="4636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433200"/>
                  </a:lnTo>
                  <a:cubicBezTo>
                    <a:pt x="737200" y="449981"/>
                    <a:pt x="723581" y="463600"/>
                    <a:pt x="706800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牛顿第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一定律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919288" y="3766820"/>
            <a:ext cx="3373120" cy="585470"/>
            <a:chOff x="3021" y="5932"/>
            <a:chExt cx="5312" cy="922"/>
          </a:xfrm>
        </p:grpSpPr>
        <p:sp>
          <p:nvSpPr>
            <p:cNvPr id="115" name="MMConnector"/>
            <p:cNvSpPr/>
            <p:nvPr/>
          </p:nvSpPr>
          <p:spPr>
            <a:xfrm>
              <a:off x="6403" y="6053"/>
              <a:ext cx="1930" cy="358"/>
            </a:xfrm>
            <a:custGeom>
              <a:avLst/>
              <a:gdLst/>
              <a:ahLst/>
              <a:cxnLst/>
              <a:pathLst>
                <a:path w="818268" h="114962">
                  <a:moveTo>
                    <a:pt x="-17285" y="20337"/>
                  </a:moveTo>
                  <a:cubicBezTo>
                    <a:pt x="1567" y="16961"/>
                    <a:pt x="11550" y="2150"/>
                    <a:pt x="8587" y="-12177"/>
                  </a:cubicBezTo>
                  <a:cubicBezTo>
                    <a:pt x="5624" y="-26504"/>
                    <a:pt x="-9421" y="-36169"/>
                    <a:pt x="-28059" y="-31761"/>
                  </a:cubicBezTo>
                  <a:cubicBezTo>
                    <a:pt x="-45341" y="-27674"/>
                    <a:pt x="-62623" y="-23587"/>
                    <a:pt x="-79891" y="-19489"/>
                  </a:cubicBezTo>
                  <a:cubicBezTo>
                    <a:pt x="-97159" y="-15392"/>
                    <a:pt x="-114413" y="-11285"/>
                    <a:pt x="-131662" y="-7193"/>
                  </a:cubicBezTo>
                  <a:cubicBezTo>
                    <a:pt x="-148912" y="-3101"/>
                    <a:pt x="-166157" y="975"/>
                    <a:pt x="-183403" y="5018"/>
                  </a:cubicBezTo>
                  <a:cubicBezTo>
                    <a:pt x="-200648" y="9061"/>
                    <a:pt x="-217893" y="13072"/>
                    <a:pt x="-235144" y="17030"/>
                  </a:cubicBezTo>
                  <a:cubicBezTo>
                    <a:pt x="-252395" y="20988"/>
                    <a:pt x="-269651" y="24893"/>
                    <a:pt x="-286918" y="28726"/>
                  </a:cubicBezTo>
                  <a:cubicBezTo>
                    <a:pt x="-304185" y="32560"/>
                    <a:pt x="-321462" y="36321"/>
                    <a:pt x="-338755" y="39991"/>
                  </a:cubicBezTo>
                  <a:cubicBezTo>
                    <a:pt x="-356048" y="43661"/>
                    <a:pt x="-373356" y="47239"/>
                    <a:pt x="-390683" y="50707"/>
                  </a:cubicBezTo>
                  <a:cubicBezTo>
                    <a:pt x="-408010" y="54176"/>
                    <a:pt x="-425357" y="57533"/>
                    <a:pt x="-442726" y="60763"/>
                  </a:cubicBezTo>
                  <a:cubicBezTo>
                    <a:pt x="-460096" y="63992"/>
                    <a:pt x="-477488" y="67092"/>
                    <a:pt x="-494903" y="70047"/>
                  </a:cubicBezTo>
                  <a:cubicBezTo>
                    <a:pt x="-512318" y="73001"/>
                    <a:pt x="-529756" y="75810"/>
                    <a:pt x="-547228" y="78456"/>
                  </a:cubicBezTo>
                  <a:cubicBezTo>
                    <a:pt x="-564699" y="81103"/>
                    <a:pt x="-582206" y="83588"/>
                    <a:pt x="-599705" y="85896"/>
                  </a:cubicBezTo>
                  <a:cubicBezTo>
                    <a:pt x="-617205" y="88204"/>
                    <a:pt x="-634699" y="90335"/>
                    <a:pt x="-652336" y="92281"/>
                  </a:cubicBezTo>
                  <a:cubicBezTo>
                    <a:pt x="-669973" y="94227"/>
                    <a:pt x="-687754" y="95988"/>
                    <a:pt x="-705111" y="97536"/>
                  </a:cubicBezTo>
                  <a:cubicBezTo>
                    <a:pt x="-722468" y="99084"/>
                    <a:pt x="-739401" y="100418"/>
                    <a:pt x="-758017" y="101599"/>
                  </a:cubicBezTo>
                  <a:cubicBezTo>
                    <a:pt x="-776634" y="102779"/>
                    <a:pt x="-796933" y="103804"/>
                    <a:pt x="-811034" y="104421"/>
                  </a:cubicBezTo>
                  <a:cubicBezTo>
                    <a:pt x="-825135" y="105037"/>
                    <a:pt x="-833037" y="105243"/>
                    <a:pt x="-840940" y="105450"/>
                  </a:cubicBezTo>
                  <a:cubicBezTo>
                    <a:pt x="-843675" y="105522"/>
                    <a:pt x="-845500" y="107160"/>
                    <a:pt x="-845500" y="109250"/>
                  </a:cubicBezTo>
                  <a:cubicBezTo>
                    <a:pt x="-845500" y="111340"/>
                    <a:pt x="-843675" y="112971"/>
                    <a:pt x="-840940" y="113050"/>
                  </a:cubicBezTo>
                  <a:cubicBezTo>
                    <a:pt x="-833011" y="113279"/>
                    <a:pt x="-825082" y="113509"/>
                    <a:pt x="-810908" y="113670"/>
                  </a:cubicBezTo>
                  <a:cubicBezTo>
                    <a:pt x="-796733" y="113832"/>
                    <a:pt x="-776313" y="113925"/>
                    <a:pt x="-757562" y="113771"/>
                  </a:cubicBezTo>
                  <a:cubicBezTo>
                    <a:pt x="-738810" y="113616"/>
                    <a:pt x="-721727" y="113213"/>
                    <a:pt x="-704198" y="112619"/>
                  </a:cubicBezTo>
                  <a:cubicBezTo>
                    <a:pt x="-686669" y="112025"/>
                    <a:pt x="-668695" y="111240"/>
                    <a:pt x="-650848" y="110260"/>
                  </a:cubicBezTo>
                  <a:cubicBezTo>
                    <a:pt x="-633001" y="109281"/>
                    <a:pt x="-615282" y="108107"/>
                    <a:pt x="-597541" y="106755"/>
                  </a:cubicBezTo>
                  <a:cubicBezTo>
                    <a:pt x="-579801" y="105403"/>
                    <a:pt x="-562040" y="103872"/>
                    <a:pt x="-544302" y="102177"/>
                  </a:cubicBezTo>
                  <a:cubicBezTo>
                    <a:pt x="-526564" y="100482"/>
                    <a:pt x="-508849" y="98621"/>
                    <a:pt x="-491149" y="96613"/>
                  </a:cubicBezTo>
                  <a:cubicBezTo>
                    <a:pt x="-473449" y="94605"/>
                    <a:pt x="-455764" y="92448"/>
                    <a:pt x="-438097" y="90161"/>
                  </a:cubicBezTo>
                  <a:cubicBezTo>
                    <a:pt x="-420431" y="87874"/>
                    <a:pt x="-402784" y="85456"/>
                    <a:pt x="-385155" y="82927"/>
                  </a:cubicBezTo>
                  <a:cubicBezTo>
                    <a:pt x="-367527" y="80398"/>
                    <a:pt x="-349917" y="77758"/>
                    <a:pt x="-332325" y="75026"/>
                  </a:cubicBezTo>
                  <a:cubicBezTo>
                    <a:pt x="-314734" y="72294"/>
                    <a:pt x="-297161" y="69471"/>
                    <a:pt x="-279605" y="66577"/>
                  </a:cubicBezTo>
                  <a:cubicBezTo>
                    <a:pt x="-262049" y="63682"/>
                    <a:pt x="-244511" y="60716"/>
                    <a:pt x="-226987" y="57700"/>
                  </a:cubicBezTo>
                  <a:cubicBezTo>
                    <a:pt x="-209464" y="54683"/>
                    <a:pt x="-191956" y="51616"/>
                    <a:pt x="-174461" y="48519"/>
                  </a:cubicBezTo>
                  <a:cubicBezTo>
                    <a:pt x="-156966" y="45421"/>
                    <a:pt x="-139484" y="42293"/>
                    <a:pt x="-122012" y="39153"/>
                  </a:cubicBezTo>
                  <a:cubicBezTo>
                    <a:pt x="-104540" y="36013"/>
                    <a:pt x="-87078" y="32859"/>
                    <a:pt x="-69625" y="29721"/>
                  </a:cubicBezTo>
                  <a:cubicBezTo>
                    <a:pt x="-52172" y="26583"/>
                    <a:pt x="-34729" y="23460"/>
                    <a:pt x="-17285" y="20337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3021" y="5932"/>
              <a:ext cx="1398" cy="923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重力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35823" y="2070735"/>
            <a:ext cx="2941955" cy="1916430"/>
            <a:chOff x="3362" y="2809"/>
            <a:chExt cx="4633" cy="3018"/>
          </a:xfrm>
        </p:grpSpPr>
        <p:sp>
          <p:nvSpPr>
            <p:cNvPr id="117" name="MMConnector"/>
            <p:cNvSpPr/>
            <p:nvPr/>
          </p:nvSpPr>
          <p:spPr>
            <a:xfrm>
              <a:off x="6064" y="4379"/>
              <a:ext cx="1931" cy="1448"/>
            </a:xfrm>
            <a:custGeom>
              <a:avLst/>
              <a:gdLst/>
              <a:ahLst/>
              <a:cxnLst/>
              <a:pathLst>
                <a:path w="987257" h="524346">
                  <a:moveTo>
                    <a:pt x="130222" y="153175"/>
                  </a:moveTo>
                  <a:cubicBezTo>
                    <a:pt x="145164" y="165155"/>
                    <a:pt x="162878" y="162958"/>
                    <a:pt x="171731" y="151310"/>
                  </a:cubicBezTo>
                  <a:cubicBezTo>
                    <a:pt x="180583" y="139662"/>
                    <a:pt x="177819" y="122194"/>
                    <a:pt x="162412" y="110818"/>
                  </a:cubicBezTo>
                  <a:cubicBezTo>
                    <a:pt x="148285" y="100388"/>
                    <a:pt x="134159" y="89957"/>
                    <a:pt x="120126" y="79350"/>
                  </a:cubicBezTo>
                  <a:cubicBezTo>
                    <a:pt x="106093" y="68742"/>
                    <a:pt x="92154" y="57957"/>
                    <a:pt x="78253" y="47091"/>
                  </a:cubicBezTo>
                  <a:cubicBezTo>
                    <a:pt x="64351" y="36224"/>
                    <a:pt x="50488" y="25275"/>
                    <a:pt x="36645" y="14266"/>
                  </a:cubicBezTo>
                  <a:cubicBezTo>
                    <a:pt x="22802" y="3256"/>
                    <a:pt x="8978" y="-7813"/>
                    <a:pt x="-4854" y="-18903"/>
                  </a:cubicBezTo>
                  <a:cubicBezTo>
                    <a:pt x="-18686" y="-29992"/>
                    <a:pt x="-32528" y="-41100"/>
                    <a:pt x="-46406" y="-52192"/>
                  </a:cubicBezTo>
                  <a:cubicBezTo>
                    <a:pt x="-60284" y="-63284"/>
                    <a:pt x="-74199" y="-74359"/>
                    <a:pt x="-88178" y="-85379"/>
                  </a:cubicBezTo>
                  <a:cubicBezTo>
                    <a:pt x="-102158" y="-96399"/>
                    <a:pt x="-116202" y="-107363"/>
                    <a:pt x="-130338" y="-118232"/>
                  </a:cubicBezTo>
                  <a:cubicBezTo>
                    <a:pt x="-144474" y="-129101"/>
                    <a:pt x="-158703" y="-139874"/>
                    <a:pt x="-173051" y="-150510"/>
                  </a:cubicBezTo>
                  <a:cubicBezTo>
                    <a:pt x="-187398" y="-161146"/>
                    <a:pt x="-201864" y="-171644"/>
                    <a:pt x="-216474" y="-181960"/>
                  </a:cubicBezTo>
                  <a:cubicBezTo>
                    <a:pt x="-231084" y="-192275"/>
                    <a:pt x="-245837" y="-202408"/>
                    <a:pt x="-260754" y="-212311"/>
                  </a:cubicBezTo>
                  <a:cubicBezTo>
                    <a:pt x="-275672" y="-222214"/>
                    <a:pt x="-290754" y="-231887"/>
                    <a:pt x="-306017" y="-241280"/>
                  </a:cubicBezTo>
                  <a:cubicBezTo>
                    <a:pt x="-321281" y="-250674"/>
                    <a:pt x="-336726" y="-259787"/>
                    <a:pt x="-352362" y="-268569"/>
                  </a:cubicBezTo>
                  <a:cubicBezTo>
                    <a:pt x="-367999" y="-277351"/>
                    <a:pt x="-383828" y="-285802"/>
                    <a:pt x="-399852" y="-293872"/>
                  </a:cubicBezTo>
                  <a:cubicBezTo>
                    <a:pt x="-415875" y="-301941"/>
                    <a:pt x="-432094" y="-309629"/>
                    <a:pt x="-448503" y="-316887"/>
                  </a:cubicBezTo>
                  <a:cubicBezTo>
                    <a:pt x="-464911" y="-324145"/>
                    <a:pt x="-481510" y="-330973"/>
                    <a:pt x="-498281" y="-337330"/>
                  </a:cubicBezTo>
                  <a:cubicBezTo>
                    <a:pt x="-515052" y="-343686"/>
                    <a:pt x="-531995" y="-349571"/>
                    <a:pt x="-549100" y="-354951"/>
                  </a:cubicBezTo>
                  <a:cubicBezTo>
                    <a:pt x="-566204" y="-360331"/>
                    <a:pt x="-583470" y="-365206"/>
                    <a:pt x="-600823" y="-369555"/>
                  </a:cubicBezTo>
                  <a:cubicBezTo>
                    <a:pt x="-618176" y="-373904"/>
                    <a:pt x="-635616" y="-377726"/>
                    <a:pt x="-653277" y="-381011"/>
                  </a:cubicBezTo>
                  <a:cubicBezTo>
                    <a:pt x="-670937" y="-384296"/>
                    <a:pt x="-688818" y="-387042"/>
                    <a:pt x="-706262" y="-389264"/>
                  </a:cubicBezTo>
                  <a:cubicBezTo>
                    <a:pt x="-723706" y="-391486"/>
                    <a:pt x="-740714" y="-393182"/>
                    <a:pt x="-759575" y="-394334"/>
                  </a:cubicBezTo>
                  <a:cubicBezTo>
                    <a:pt x="-778435" y="-395487"/>
                    <a:pt x="-799149" y="-396095"/>
                    <a:pt x="-813019" y="-396307"/>
                  </a:cubicBezTo>
                  <a:cubicBezTo>
                    <a:pt x="-826889" y="-396519"/>
                    <a:pt x="-833914" y="-396334"/>
                    <a:pt x="-840940" y="-396150"/>
                  </a:cubicBezTo>
                  <a:cubicBezTo>
                    <a:pt x="-843675" y="-396078"/>
                    <a:pt x="-845500" y="-394440"/>
                    <a:pt x="-845500" y="-392350"/>
                  </a:cubicBezTo>
                  <a:cubicBezTo>
                    <a:pt x="-845500" y="-390260"/>
                    <a:pt x="-843676" y="-388587"/>
                    <a:pt x="-840940" y="-388550"/>
                  </a:cubicBezTo>
                  <a:cubicBezTo>
                    <a:pt x="-833964" y="-388455"/>
                    <a:pt x="-826988" y="-388360"/>
                    <a:pt x="-813267" y="-387603"/>
                  </a:cubicBezTo>
                  <a:cubicBezTo>
                    <a:pt x="-799546" y="-386847"/>
                    <a:pt x="-779080" y="-385428"/>
                    <a:pt x="-760497" y="-383548"/>
                  </a:cubicBezTo>
                  <a:cubicBezTo>
                    <a:pt x="-741913" y="-381668"/>
                    <a:pt x="-725212" y="-379326"/>
                    <a:pt x="-708123" y="-376454"/>
                  </a:cubicBezTo>
                  <a:cubicBezTo>
                    <a:pt x="-691033" y="-373582"/>
                    <a:pt x="-673554" y="-370179"/>
                    <a:pt x="-656335" y="-366261"/>
                  </a:cubicBezTo>
                  <a:cubicBezTo>
                    <a:pt x="-639117" y="-362344"/>
                    <a:pt x="-622158" y="-357912"/>
                    <a:pt x="-605323" y="-352973"/>
                  </a:cubicBezTo>
                  <a:cubicBezTo>
                    <a:pt x="-588488" y="-348033"/>
                    <a:pt x="-571776" y="-342587"/>
                    <a:pt x="-555254" y="-336658"/>
                  </a:cubicBezTo>
                  <a:cubicBezTo>
                    <a:pt x="-538733" y="-330729"/>
                    <a:pt x="-522402" y="-324317"/>
                    <a:pt x="-506265" y="-317454"/>
                  </a:cubicBezTo>
                  <a:cubicBezTo>
                    <a:pt x="-490128" y="-310591"/>
                    <a:pt x="-474185" y="-303277"/>
                    <a:pt x="-458446" y="-295552"/>
                  </a:cubicBezTo>
                  <a:cubicBezTo>
                    <a:pt x="-442708" y="-287827"/>
                    <a:pt x="-427173" y="-279691"/>
                    <a:pt x="-411840" y="-271188"/>
                  </a:cubicBezTo>
                  <a:cubicBezTo>
                    <a:pt x="-396508" y="-262685"/>
                    <a:pt x="-381377" y="-253815"/>
                    <a:pt x="-366438" y="-244624"/>
                  </a:cubicBezTo>
                  <a:cubicBezTo>
                    <a:pt x="-351500" y="-235433"/>
                    <a:pt x="-336753" y="-225921"/>
                    <a:pt x="-322184" y="-216135"/>
                  </a:cubicBezTo>
                  <a:cubicBezTo>
                    <a:pt x="-307614" y="-206348"/>
                    <a:pt x="-293221" y="-196286"/>
                    <a:pt x="-278982" y="-185995"/>
                  </a:cubicBezTo>
                  <a:cubicBezTo>
                    <a:pt x="-264744" y="-175703"/>
                    <a:pt x="-250661" y="-165181"/>
                    <a:pt x="-236708" y="-154472"/>
                  </a:cubicBezTo>
                  <a:cubicBezTo>
                    <a:pt x="-222754" y="-143763"/>
                    <a:pt x="-208931" y="-132866"/>
                    <a:pt x="-195210" y="-121821"/>
                  </a:cubicBezTo>
                  <a:cubicBezTo>
                    <a:pt x="-181489" y="-110777"/>
                    <a:pt x="-167870" y="-99585"/>
                    <a:pt x="-154323" y="-88283"/>
                  </a:cubicBezTo>
                  <a:cubicBezTo>
                    <a:pt x="-140776" y="-76982"/>
                    <a:pt x="-127302" y="-65571"/>
                    <a:pt x="-113869" y="-54086"/>
                  </a:cubicBezTo>
                  <a:cubicBezTo>
                    <a:pt x="-100436" y="-42601"/>
                    <a:pt x="-87044" y="-31043"/>
                    <a:pt x="-73663" y="-19445"/>
                  </a:cubicBezTo>
                  <a:cubicBezTo>
                    <a:pt x="-60282" y="-7848"/>
                    <a:pt x="-46910" y="3788"/>
                    <a:pt x="-33518" y="15430"/>
                  </a:cubicBezTo>
                  <a:cubicBezTo>
                    <a:pt x="-20125" y="27072"/>
                    <a:pt x="-6712" y="38720"/>
                    <a:pt x="6757" y="50336"/>
                  </a:cubicBezTo>
                  <a:cubicBezTo>
                    <a:pt x="20226" y="61952"/>
                    <a:pt x="33751" y="73537"/>
                    <a:pt x="47349" y="85068"/>
                  </a:cubicBezTo>
                  <a:cubicBezTo>
                    <a:pt x="60948" y="96600"/>
                    <a:pt x="74620" y="108077"/>
                    <a:pt x="88445" y="119419"/>
                  </a:cubicBezTo>
                  <a:cubicBezTo>
                    <a:pt x="102269" y="130762"/>
                    <a:pt x="116245" y="141968"/>
                    <a:pt x="130222" y="153175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3362" y="2809"/>
              <a:ext cx="1058" cy="923"/>
            </a:xfrm>
            <a:custGeom>
              <a:avLst/>
              <a:gdLst>
                <a:gd name="rtl" fmla="*/ 135280 w 448400"/>
                <a:gd name="rtt" fmla="*/ 71440 h 296400"/>
                <a:gd name="rtr" fmla="*/ 310080 w 448400"/>
                <a:gd name="rtb" fmla="*/ 238640 h 296400"/>
              </a:gdLst>
              <a:ahLst/>
              <a:cxnLst/>
              <a:rect l="rtl" t="rtt" r="rtr" b="rtb"/>
              <a:pathLst>
                <a:path w="448400" h="296400">
                  <a:moveTo>
                    <a:pt x="30400" y="0"/>
                  </a:moveTo>
                  <a:lnTo>
                    <a:pt x="418000" y="0"/>
                  </a:lnTo>
                  <a:cubicBezTo>
                    <a:pt x="434781" y="0"/>
                    <a:pt x="448400" y="13619"/>
                    <a:pt x="448400" y="30400"/>
                  </a:cubicBezTo>
                  <a:lnTo>
                    <a:pt x="448400" y="266000"/>
                  </a:lnTo>
                  <a:cubicBezTo>
                    <a:pt x="448400" y="282781"/>
                    <a:pt x="434781" y="296400"/>
                    <a:pt x="4180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778558" y="2990850"/>
            <a:ext cx="756920" cy="736600"/>
            <a:chOff x="13823" y="4710"/>
            <a:chExt cx="1192" cy="1160"/>
          </a:xfrm>
        </p:grpSpPr>
        <p:sp>
          <p:nvSpPr>
            <p:cNvPr id="177" name="MMConnector"/>
            <p:cNvSpPr/>
            <p:nvPr/>
          </p:nvSpPr>
          <p:spPr>
            <a:xfrm>
              <a:off x="13823" y="5472"/>
              <a:ext cx="592" cy="399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4119" y="4710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概念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778558" y="3639185"/>
            <a:ext cx="756920" cy="553085"/>
            <a:chOff x="13823" y="5731"/>
            <a:chExt cx="1192" cy="871"/>
          </a:xfrm>
        </p:grpSpPr>
        <p:sp>
          <p:nvSpPr>
            <p:cNvPr id="178" name="MMConnector"/>
            <p:cNvSpPr/>
            <p:nvPr/>
          </p:nvSpPr>
          <p:spPr>
            <a:xfrm>
              <a:off x="13823" y="5982"/>
              <a:ext cx="592" cy="621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4" name="SubTopic"/>
            <p:cNvSpPr/>
            <p:nvPr/>
          </p:nvSpPr>
          <p:spPr>
            <a:xfrm>
              <a:off x="14119" y="5731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惯性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74408" y="3233420"/>
            <a:ext cx="1132840" cy="1060450"/>
            <a:chOff x="1533" y="5092"/>
            <a:chExt cx="1784" cy="1670"/>
          </a:xfrm>
        </p:grpSpPr>
        <p:sp>
          <p:nvSpPr>
            <p:cNvPr id="297" name="MMConnector"/>
            <p:cNvSpPr/>
            <p:nvPr/>
          </p:nvSpPr>
          <p:spPr>
            <a:xfrm>
              <a:off x="2725" y="6024"/>
              <a:ext cx="592" cy="739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1533" y="5092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8943" y="1537335"/>
            <a:ext cx="1894840" cy="1060450"/>
            <a:chOff x="674" y="1969"/>
            <a:chExt cx="2984" cy="1670"/>
          </a:xfrm>
        </p:grpSpPr>
        <p:sp>
          <p:nvSpPr>
            <p:cNvPr id="321" name="MMConnector"/>
            <p:cNvSpPr/>
            <p:nvPr/>
          </p:nvSpPr>
          <p:spPr>
            <a:xfrm>
              <a:off x="3066" y="2900"/>
              <a:ext cx="592" cy="739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674" y="1969"/>
              <a:ext cx="20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符号、单位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26453" y="1969135"/>
            <a:ext cx="1497330" cy="412750"/>
            <a:chOff x="1300" y="2649"/>
            <a:chExt cx="2358" cy="650"/>
          </a:xfrm>
        </p:grpSpPr>
        <p:sp>
          <p:nvSpPr>
            <p:cNvPr id="322" name="MMConnector"/>
            <p:cNvSpPr/>
            <p:nvPr/>
          </p:nvSpPr>
          <p:spPr>
            <a:xfrm>
              <a:off x="3066" y="3241"/>
              <a:ext cx="592" cy="59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1300" y="2649"/>
              <a:ext cx="1470" cy="56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作用效果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08698" y="2400935"/>
            <a:ext cx="1315085" cy="553720"/>
            <a:chOff x="1587" y="3329"/>
            <a:chExt cx="2071" cy="872"/>
          </a:xfrm>
        </p:grpSpPr>
        <p:sp>
          <p:nvSpPr>
            <p:cNvPr id="390" name="MMConnector"/>
            <p:cNvSpPr/>
            <p:nvPr/>
          </p:nvSpPr>
          <p:spPr>
            <a:xfrm>
              <a:off x="3066" y="3581"/>
              <a:ext cx="592" cy="621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1587" y="3329"/>
              <a:ext cx="1183" cy="56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三要素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7673" y="3665220"/>
            <a:ext cx="1679575" cy="413385"/>
            <a:chOff x="672" y="5772"/>
            <a:chExt cx="2645" cy="651"/>
          </a:xfrm>
        </p:grpSpPr>
        <p:sp>
          <p:nvSpPr>
            <p:cNvPr id="392" name="MMConnector"/>
            <p:cNvSpPr/>
            <p:nvPr/>
          </p:nvSpPr>
          <p:spPr>
            <a:xfrm>
              <a:off x="2725" y="6364"/>
              <a:ext cx="592" cy="59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672" y="5772"/>
              <a:ext cx="1757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大小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、公式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08698" y="2776855"/>
            <a:ext cx="1315085" cy="825500"/>
            <a:chOff x="1587" y="3921"/>
            <a:chExt cx="2071" cy="1300"/>
          </a:xfrm>
        </p:grpSpPr>
        <p:sp>
          <p:nvSpPr>
            <p:cNvPr id="147" name="MMConnector"/>
            <p:cNvSpPr/>
            <p:nvPr/>
          </p:nvSpPr>
          <p:spPr>
            <a:xfrm>
              <a:off x="3066" y="3921"/>
              <a:ext cx="592" cy="1301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6" name="SubTopic"/>
            <p:cNvSpPr/>
            <p:nvPr/>
          </p:nvSpPr>
          <p:spPr>
            <a:xfrm>
              <a:off x="1587" y="4009"/>
              <a:ext cx="1183" cy="56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示意图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74408" y="4097020"/>
            <a:ext cx="1132840" cy="553720"/>
            <a:chOff x="1533" y="6452"/>
            <a:chExt cx="1784" cy="872"/>
          </a:xfrm>
        </p:grpSpPr>
        <p:sp>
          <p:nvSpPr>
            <p:cNvPr id="151" name="MMConnector"/>
            <p:cNvSpPr/>
            <p:nvPr/>
          </p:nvSpPr>
          <p:spPr>
            <a:xfrm>
              <a:off x="2725" y="6704"/>
              <a:ext cx="592" cy="621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1533" y="6452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74408" y="4472940"/>
            <a:ext cx="1132840" cy="825500"/>
            <a:chOff x="1533" y="7044"/>
            <a:chExt cx="1784" cy="1300"/>
          </a:xfrm>
        </p:grpSpPr>
        <p:sp>
          <p:nvSpPr>
            <p:cNvPr id="153" name="MMConnector"/>
            <p:cNvSpPr/>
            <p:nvPr/>
          </p:nvSpPr>
          <p:spPr>
            <a:xfrm>
              <a:off x="2725" y="7044"/>
              <a:ext cx="592" cy="1301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2" name="SubTopic"/>
            <p:cNvSpPr/>
            <p:nvPr/>
          </p:nvSpPr>
          <p:spPr>
            <a:xfrm>
              <a:off x="1533" y="7133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重心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278063" y="4619625"/>
            <a:ext cx="3366770" cy="1442720"/>
            <a:chOff x="3586" y="7275"/>
            <a:chExt cx="5302" cy="2272"/>
          </a:xfrm>
        </p:grpSpPr>
        <p:sp>
          <p:nvSpPr>
            <p:cNvPr id="155" name="MMConnector"/>
            <p:cNvSpPr/>
            <p:nvPr/>
          </p:nvSpPr>
          <p:spPr>
            <a:xfrm>
              <a:off x="6702" y="7275"/>
              <a:ext cx="2186" cy="2273"/>
            </a:xfrm>
            <a:custGeom>
              <a:avLst/>
              <a:gdLst/>
              <a:ahLst/>
              <a:cxnLst/>
              <a:pathLst>
                <a:path w="1053638" h="730180">
                  <a:moveTo>
                    <a:pt x="230857" y="-209142"/>
                  </a:moveTo>
                  <a:cubicBezTo>
                    <a:pt x="244964" y="-222095"/>
                    <a:pt x="246011" y="-239680"/>
                    <a:pt x="236023" y="-250370"/>
                  </a:cubicBezTo>
                  <a:cubicBezTo>
                    <a:pt x="226036" y="-261061"/>
                    <a:pt x="208193" y="-261448"/>
                    <a:pt x="194540" y="-248018"/>
                  </a:cubicBezTo>
                  <a:cubicBezTo>
                    <a:pt x="181714" y="-235402"/>
                    <a:pt x="168889" y="-222786"/>
                    <a:pt x="156300" y="-209984"/>
                  </a:cubicBezTo>
                  <a:cubicBezTo>
                    <a:pt x="143712" y="-197183"/>
                    <a:pt x="131361" y="-184195"/>
                    <a:pt x="119140" y="-171117"/>
                  </a:cubicBezTo>
                  <a:cubicBezTo>
                    <a:pt x="106920" y="-158040"/>
                    <a:pt x="94831" y="-144872"/>
                    <a:pt x="82858" y="-131629"/>
                  </a:cubicBezTo>
                  <a:cubicBezTo>
                    <a:pt x="70886" y="-118386"/>
                    <a:pt x="59029" y="-105068"/>
                    <a:pt x="47250" y="-91710"/>
                  </a:cubicBezTo>
                  <a:cubicBezTo>
                    <a:pt x="35471" y="-78351"/>
                    <a:pt x="23770" y="-64951"/>
                    <a:pt x="12113" y="-51537"/>
                  </a:cubicBezTo>
                  <a:cubicBezTo>
                    <a:pt x="456" y="-38122"/>
                    <a:pt x="-11155" y="-24693"/>
                    <a:pt x="-22756" y="-11277"/>
                  </a:cubicBezTo>
                  <a:cubicBezTo>
                    <a:pt x="-34356" y="2139"/>
                    <a:pt x="-45945" y="15543"/>
                    <a:pt x="-57556" y="28907"/>
                  </a:cubicBezTo>
                  <a:cubicBezTo>
                    <a:pt x="-69167" y="42271"/>
                    <a:pt x="-80800" y="55596"/>
                    <a:pt x="-92487" y="68853"/>
                  </a:cubicBezTo>
                  <a:cubicBezTo>
                    <a:pt x="-104174" y="82111"/>
                    <a:pt x="-115916" y="95301"/>
                    <a:pt x="-127746" y="108394"/>
                  </a:cubicBezTo>
                  <a:cubicBezTo>
                    <a:pt x="-139576" y="121487"/>
                    <a:pt x="-151493" y="134483"/>
                    <a:pt x="-163529" y="147351"/>
                  </a:cubicBezTo>
                  <a:cubicBezTo>
                    <a:pt x="-175566" y="160219"/>
                    <a:pt x="-187723" y="172957"/>
                    <a:pt x="-200031" y="185532"/>
                  </a:cubicBezTo>
                  <a:cubicBezTo>
                    <a:pt x="-212339" y="198107"/>
                    <a:pt x="-224799" y="210519"/>
                    <a:pt x="-237441" y="222727"/>
                  </a:cubicBezTo>
                  <a:cubicBezTo>
                    <a:pt x="-250083" y="234936"/>
                    <a:pt x="-262906" y="246942"/>
                    <a:pt x="-275940" y="258702"/>
                  </a:cubicBezTo>
                  <a:cubicBezTo>
                    <a:pt x="-288974" y="270463"/>
                    <a:pt x="-302218" y="281977"/>
                    <a:pt x="-315698" y="293199"/>
                  </a:cubicBezTo>
                  <a:cubicBezTo>
                    <a:pt x="-329177" y="304422"/>
                    <a:pt x="-342891" y="315351"/>
                    <a:pt x="-356860" y="325937"/>
                  </a:cubicBezTo>
                  <a:cubicBezTo>
                    <a:pt x="-370828" y="336523"/>
                    <a:pt x="-385051" y="346765"/>
                    <a:pt x="-399541" y="356612"/>
                  </a:cubicBezTo>
                  <a:cubicBezTo>
                    <a:pt x="-414031" y="366458"/>
                    <a:pt x="-428787" y="375908"/>
                    <a:pt x="-443814" y="384909"/>
                  </a:cubicBezTo>
                  <a:cubicBezTo>
                    <a:pt x="-458840" y="393911"/>
                    <a:pt x="-474136" y="402463"/>
                    <a:pt x="-489694" y="410517"/>
                  </a:cubicBezTo>
                  <a:cubicBezTo>
                    <a:pt x="-505252" y="418572"/>
                    <a:pt x="-521072" y="426128"/>
                    <a:pt x="-537135" y="433146"/>
                  </a:cubicBezTo>
                  <a:cubicBezTo>
                    <a:pt x="-553199" y="440163"/>
                    <a:pt x="-569508" y="446641"/>
                    <a:pt x="-586024" y="452549"/>
                  </a:cubicBezTo>
                  <a:cubicBezTo>
                    <a:pt x="-602541" y="458456"/>
                    <a:pt x="-619266" y="463794"/>
                    <a:pt x="-636187" y="468548"/>
                  </a:cubicBezTo>
                  <a:cubicBezTo>
                    <a:pt x="-653108" y="473302"/>
                    <a:pt x="-670226" y="477473"/>
                    <a:pt x="-687403" y="481047"/>
                  </a:cubicBezTo>
                  <a:cubicBezTo>
                    <a:pt x="-704579" y="484620"/>
                    <a:pt x="-721815" y="487595"/>
                    <a:pt x="-739425" y="490037"/>
                  </a:cubicBezTo>
                  <a:cubicBezTo>
                    <a:pt x="-757036" y="492479"/>
                    <a:pt x="-775021" y="494388"/>
                    <a:pt x="-792003" y="495593"/>
                  </a:cubicBezTo>
                  <a:cubicBezTo>
                    <a:pt x="-808985" y="496798"/>
                    <a:pt x="-824962" y="497299"/>
                    <a:pt x="-840940" y="497800"/>
                  </a:cubicBezTo>
                  <a:cubicBezTo>
                    <a:pt x="-843675" y="497886"/>
                    <a:pt x="-845500" y="499510"/>
                    <a:pt x="-845500" y="501600"/>
                  </a:cubicBezTo>
                  <a:cubicBezTo>
                    <a:pt x="-845500" y="503690"/>
                    <a:pt x="-843676" y="505392"/>
                    <a:pt x="-840940" y="505400"/>
                  </a:cubicBezTo>
                  <a:cubicBezTo>
                    <a:pt x="-824810" y="505450"/>
                    <a:pt x="-808679" y="505499"/>
                    <a:pt x="-791481" y="504871"/>
                  </a:cubicBezTo>
                  <a:cubicBezTo>
                    <a:pt x="-774284" y="504244"/>
                    <a:pt x="-756018" y="502939"/>
                    <a:pt x="-738089" y="501078"/>
                  </a:cubicBezTo>
                  <a:cubicBezTo>
                    <a:pt x="-720160" y="499218"/>
                    <a:pt x="-702567" y="496801"/>
                    <a:pt x="-684987" y="493771"/>
                  </a:cubicBezTo>
                  <a:cubicBezTo>
                    <a:pt x="-667408" y="490740"/>
                    <a:pt x="-649843" y="487096"/>
                    <a:pt x="-632435" y="482845"/>
                  </a:cubicBezTo>
                  <a:cubicBezTo>
                    <a:pt x="-615028" y="478594"/>
                    <a:pt x="-597778" y="473737"/>
                    <a:pt x="-580703" y="468284"/>
                  </a:cubicBezTo>
                  <a:cubicBezTo>
                    <a:pt x="-563629" y="462831"/>
                    <a:pt x="-546729" y="456783"/>
                    <a:pt x="-530049" y="450170"/>
                  </a:cubicBezTo>
                  <a:cubicBezTo>
                    <a:pt x="-513368" y="443556"/>
                    <a:pt x="-496907" y="436378"/>
                    <a:pt x="-480690" y="428677"/>
                  </a:cubicBezTo>
                  <a:cubicBezTo>
                    <a:pt x="-464473" y="420977"/>
                    <a:pt x="-448501" y="412754"/>
                    <a:pt x="-432789" y="404062"/>
                  </a:cubicBezTo>
                  <a:cubicBezTo>
                    <a:pt x="-417077" y="395370"/>
                    <a:pt x="-401626" y="386208"/>
                    <a:pt x="-386439" y="376634"/>
                  </a:cubicBezTo>
                  <a:cubicBezTo>
                    <a:pt x="-371251" y="367060"/>
                    <a:pt x="-356328" y="357074"/>
                    <a:pt x="-341661" y="346733"/>
                  </a:cubicBezTo>
                  <a:cubicBezTo>
                    <a:pt x="-326995" y="336393"/>
                    <a:pt x="-312586" y="325698"/>
                    <a:pt x="-298418" y="314704"/>
                  </a:cubicBezTo>
                  <a:cubicBezTo>
                    <a:pt x="-284250" y="303711"/>
                    <a:pt x="-270323" y="292420"/>
                    <a:pt x="-256616" y="280882"/>
                  </a:cubicBezTo>
                  <a:cubicBezTo>
                    <a:pt x="-242909" y="269344"/>
                    <a:pt x="-229422" y="257560"/>
                    <a:pt x="-216128" y="245577"/>
                  </a:cubicBezTo>
                  <a:cubicBezTo>
                    <a:pt x="-202834" y="233594"/>
                    <a:pt x="-189734" y="221412"/>
                    <a:pt x="-176798" y="209075"/>
                  </a:cubicBezTo>
                  <a:cubicBezTo>
                    <a:pt x="-163862" y="196737"/>
                    <a:pt x="-151091" y="184244"/>
                    <a:pt x="-138455" y="171634"/>
                  </a:cubicBezTo>
                  <a:cubicBezTo>
                    <a:pt x="-125818" y="159024"/>
                    <a:pt x="-113317" y="146297"/>
                    <a:pt x="-100918" y="133488"/>
                  </a:cubicBezTo>
                  <a:cubicBezTo>
                    <a:pt x="-88520" y="120680"/>
                    <a:pt x="-76225" y="107790"/>
                    <a:pt x="-64003" y="94851"/>
                  </a:cubicBezTo>
                  <a:cubicBezTo>
                    <a:pt x="-51781" y="81912"/>
                    <a:pt x="-39632" y="68925"/>
                    <a:pt x="-27524" y="55921"/>
                  </a:cubicBezTo>
                  <a:cubicBezTo>
                    <a:pt x="-15416" y="42916"/>
                    <a:pt x="-3350" y="29894"/>
                    <a:pt x="8704" y="16884"/>
                  </a:cubicBezTo>
                  <a:cubicBezTo>
                    <a:pt x="20759" y="3875"/>
                    <a:pt x="32802" y="-9122"/>
                    <a:pt x="44865" y="-22076"/>
                  </a:cubicBezTo>
                  <a:cubicBezTo>
                    <a:pt x="56927" y="-35030"/>
                    <a:pt x="69009" y="-47940"/>
                    <a:pt x="81139" y="-60778"/>
                  </a:cubicBezTo>
                  <a:cubicBezTo>
                    <a:pt x="93268" y="-73617"/>
                    <a:pt x="105446" y="-86382"/>
                    <a:pt x="117704" y="-99038"/>
                  </a:cubicBezTo>
                  <a:cubicBezTo>
                    <a:pt x="129962" y="-111693"/>
                    <a:pt x="142301" y="-124238"/>
                    <a:pt x="154734" y="-136659"/>
                  </a:cubicBezTo>
                  <a:cubicBezTo>
                    <a:pt x="167168" y="-149080"/>
                    <a:pt x="179696" y="-161375"/>
                    <a:pt x="192398" y="-173435"/>
                  </a:cubicBezTo>
                  <a:cubicBezTo>
                    <a:pt x="205101" y="-185495"/>
                    <a:pt x="217979" y="-197319"/>
                    <a:pt x="230857" y="-209142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54" name="MainTopic"/>
            <p:cNvSpPr/>
            <p:nvPr/>
          </p:nvSpPr>
          <p:spPr>
            <a:xfrm>
              <a:off x="3586" y="8375"/>
              <a:ext cx="1398" cy="923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弹力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0553" y="5216525"/>
            <a:ext cx="1855470" cy="412750"/>
            <a:chOff x="960" y="8215"/>
            <a:chExt cx="2922" cy="650"/>
          </a:xfrm>
        </p:grpSpPr>
        <p:sp>
          <p:nvSpPr>
            <p:cNvPr id="158" name="MMConnector"/>
            <p:cNvSpPr/>
            <p:nvPr/>
          </p:nvSpPr>
          <p:spPr>
            <a:xfrm>
              <a:off x="3290" y="8807"/>
              <a:ext cx="592" cy="59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960" y="8215"/>
              <a:ext cx="2060" cy="56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弹性形变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28308" y="5648325"/>
            <a:ext cx="2037715" cy="553720"/>
            <a:chOff x="673" y="8895"/>
            <a:chExt cx="3209" cy="872"/>
          </a:xfrm>
        </p:grpSpPr>
        <p:sp>
          <p:nvSpPr>
            <p:cNvPr id="160" name="MMConnector"/>
            <p:cNvSpPr/>
            <p:nvPr/>
          </p:nvSpPr>
          <p:spPr>
            <a:xfrm>
              <a:off x="3290" y="9147"/>
              <a:ext cx="592" cy="621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673" y="8895"/>
              <a:ext cx="2394" cy="56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弹簧测力计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48028" y="1440180"/>
            <a:ext cx="1662430" cy="412115"/>
            <a:chOff x="13145" y="2268"/>
            <a:chExt cx="2618" cy="649"/>
          </a:xfrm>
        </p:grpSpPr>
        <p:sp>
          <p:nvSpPr>
            <p:cNvPr id="165" name="MMConnector"/>
            <p:cNvSpPr/>
            <p:nvPr/>
          </p:nvSpPr>
          <p:spPr>
            <a:xfrm>
              <a:off x="13145" y="2859"/>
              <a:ext cx="592" cy="59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3" name="SubTopic"/>
            <p:cNvSpPr/>
            <p:nvPr/>
          </p:nvSpPr>
          <p:spPr>
            <a:xfrm>
              <a:off x="13441" y="2268"/>
              <a:ext cx="2322" cy="56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滑动摩擦力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348028" y="2247265"/>
            <a:ext cx="3185795" cy="825500"/>
            <a:chOff x="13145" y="3539"/>
            <a:chExt cx="5017" cy="1300"/>
          </a:xfrm>
        </p:grpSpPr>
        <p:sp>
          <p:nvSpPr>
            <p:cNvPr id="167" name="MMConnector"/>
            <p:cNvSpPr/>
            <p:nvPr/>
          </p:nvSpPr>
          <p:spPr>
            <a:xfrm>
              <a:off x="13145" y="3539"/>
              <a:ext cx="592" cy="1301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6" name="SubTopic"/>
            <p:cNvSpPr/>
            <p:nvPr/>
          </p:nvSpPr>
          <p:spPr>
            <a:xfrm>
              <a:off x="13334" y="3628"/>
              <a:ext cx="4828" cy="562"/>
            </a:xfrm>
            <a:custGeom>
              <a:avLst/>
              <a:gdLst>
                <a:gd name="rtl" fmla="*/ 54150 w 1474400"/>
                <a:gd name="rtt" fmla="*/ 26030 h 180500"/>
                <a:gd name="rtr" fmla="*/ 1422150 w 1474400"/>
                <a:gd name="rtb" fmla="*/ 162830 h 180500"/>
              </a:gdLst>
              <a:ahLst/>
              <a:cxnLst/>
              <a:rect l="rtl" t="rtt" r="rtr" b="rtb"/>
              <a:pathLst>
                <a:path w="1474400" h="180500" stroke="0">
                  <a:moveTo>
                    <a:pt x="0" y="0"/>
                  </a:moveTo>
                  <a:lnTo>
                    <a:pt x="1474400" y="0"/>
                  </a:lnTo>
                  <a:lnTo>
                    <a:pt x="1474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474400" h="180500" fill="none">
                  <a:moveTo>
                    <a:pt x="0" y="180500"/>
                  </a:moveTo>
                  <a:lnTo>
                    <a:pt x="1474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增大、减小摩擦力的方法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197783" y="1007745"/>
            <a:ext cx="756920" cy="1004570"/>
            <a:chOff x="16058" y="1587"/>
            <a:chExt cx="1192" cy="1582"/>
          </a:xfrm>
        </p:grpSpPr>
        <p:sp>
          <p:nvSpPr>
            <p:cNvPr id="171" name="MMConnector"/>
            <p:cNvSpPr/>
            <p:nvPr/>
          </p:nvSpPr>
          <p:spPr>
            <a:xfrm>
              <a:off x="16058" y="2489"/>
              <a:ext cx="592" cy="680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-125400" y="109250"/>
                  </a:moveTo>
                  <a:cubicBezTo>
                    <a:pt x="162" y="109250"/>
                    <a:pt x="-8738" y="-109250"/>
                    <a:pt x="125400" y="-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0" name="SubTopic"/>
            <p:cNvSpPr/>
            <p:nvPr/>
          </p:nvSpPr>
          <p:spPr>
            <a:xfrm>
              <a:off x="16354" y="1587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197783" y="1440180"/>
            <a:ext cx="756920" cy="371475"/>
            <a:chOff x="16058" y="2268"/>
            <a:chExt cx="1192" cy="585"/>
          </a:xfrm>
        </p:grpSpPr>
        <p:sp>
          <p:nvSpPr>
            <p:cNvPr id="173" name="MMConnector"/>
            <p:cNvSpPr/>
            <p:nvPr/>
          </p:nvSpPr>
          <p:spPr>
            <a:xfrm>
              <a:off x="16058" y="2829"/>
              <a:ext cx="592" cy="24"/>
            </a:xfrm>
            <a:custGeom>
              <a:avLst/>
              <a:gdLst/>
              <a:ahLst/>
              <a:cxnLst/>
              <a:pathLst>
                <a:path w="250800" h="7600" fill="none">
                  <a:moveTo>
                    <a:pt x="-125400" y="0"/>
                  </a:moveTo>
                  <a:cubicBezTo>
                    <a:pt x="-25080" y="0"/>
                    <a:pt x="50160" y="0"/>
                    <a:pt x="125400" y="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2" name="SubTopic"/>
            <p:cNvSpPr/>
            <p:nvPr/>
          </p:nvSpPr>
          <p:spPr>
            <a:xfrm>
              <a:off x="16354" y="2268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126028" y="1871980"/>
            <a:ext cx="1121410" cy="572770"/>
            <a:chOff x="15945" y="2948"/>
            <a:chExt cx="1766" cy="902"/>
          </a:xfrm>
        </p:grpSpPr>
        <p:sp>
          <p:nvSpPr>
            <p:cNvPr id="175" name="MMConnector"/>
            <p:cNvSpPr/>
            <p:nvPr/>
          </p:nvSpPr>
          <p:spPr>
            <a:xfrm>
              <a:off x="15945" y="3170"/>
              <a:ext cx="592" cy="680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-125400" y="-109250"/>
                  </a:moveTo>
                  <a:cubicBezTo>
                    <a:pt x="162" y="-109250"/>
                    <a:pt x="-8738" y="109250"/>
                    <a:pt x="125400" y="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4" name="SubTopic"/>
            <p:cNvSpPr/>
            <p:nvPr/>
          </p:nvSpPr>
          <p:spPr>
            <a:xfrm>
              <a:off x="16241" y="2948"/>
              <a:ext cx="1470" cy="56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585903" y="4282440"/>
            <a:ext cx="2004695" cy="946785"/>
            <a:chOff x="10370" y="6744"/>
            <a:chExt cx="3157" cy="1491"/>
          </a:xfrm>
        </p:grpSpPr>
        <p:sp>
          <p:nvSpPr>
            <p:cNvPr id="179" name="MMConnector"/>
            <p:cNvSpPr/>
            <p:nvPr/>
          </p:nvSpPr>
          <p:spPr>
            <a:xfrm>
              <a:off x="10370" y="6744"/>
              <a:ext cx="1185" cy="1303"/>
            </a:xfrm>
            <a:custGeom>
              <a:avLst/>
              <a:gdLst/>
              <a:ahLst/>
              <a:cxnLst/>
              <a:pathLst>
                <a:path w="946862" h="418573">
                  <a:moveTo>
                    <a:pt x="-91465" y="-109826"/>
                  </a:moveTo>
                  <a:cubicBezTo>
                    <a:pt x="-107263" y="-120653"/>
                    <a:pt x="-124765" y="-117127"/>
                    <a:pt x="-132716" y="-104846"/>
                  </a:cubicBezTo>
                  <a:cubicBezTo>
                    <a:pt x="-140668" y="-92566"/>
                    <a:pt x="-136631" y="-75304"/>
                    <a:pt x="-120380" y="-65170"/>
                  </a:cubicBezTo>
                  <a:cubicBezTo>
                    <a:pt x="-105441" y="-55854"/>
                    <a:pt x="-90503" y="-46538"/>
                    <a:pt x="-75615" y="-37086"/>
                  </a:cubicBezTo>
                  <a:cubicBezTo>
                    <a:pt x="-60728" y="-27634"/>
                    <a:pt x="-45892" y="-18045"/>
                    <a:pt x="-31067" y="-8404"/>
                  </a:cubicBezTo>
                  <a:cubicBezTo>
                    <a:pt x="-16241" y="1236"/>
                    <a:pt x="-1426" y="10929"/>
                    <a:pt x="13396" y="20648"/>
                  </a:cubicBezTo>
                  <a:cubicBezTo>
                    <a:pt x="28219" y="30366"/>
                    <a:pt x="43049" y="40111"/>
                    <a:pt x="57911" y="49840"/>
                  </a:cubicBezTo>
                  <a:cubicBezTo>
                    <a:pt x="72774" y="59569"/>
                    <a:pt x="87669" y="69281"/>
                    <a:pt x="102620" y="78937"/>
                  </a:cubicBezTo>
                  <a:cubicBezTo>
                    <a:pt x="117571" y="88594"/>
                    <a:pt x="132578" y="98194"/>
                    <a:pt x="147664" y="107697"/>
                  </a:cubicBezTo>
                  <a:cubicBezTo>
                    <a:pt x="162750" y="117200"/>
                    <a:pt x="177916" y="126605"/>
                    <a:pt x="193182" y="135869"/>
                  </a:cubicBezTo>
                  <a:cubicBezTo>
                    <a:pt x="208449" y="145133"/>
                    <a:pt x="223817" y="154256"/>
                    <a:pt x="239304" y="163192"/>
                  </a:cubicBezTo>
                  <a:cubicBezTo>
                    <a:pt x="254792" y="172129"/>
                    <a:pt x="270400" y="180879"/>
                    <a:pt x="286144" y="189397"/>
                  </a:cubicBezTo>
                  <a:cubicBezTo>
                    <a:pt x="301888" y="197915"/>
                    <a:pt x="317768" y="206200"/>
                    <a:pt x="333794" y="214206"/>
                  </a:cubicBezTo>
                  <a:cubicBezTo>
                    <a:pt x="349821" y="222211"/>
                    <a:pt x="365994" y="229937"/>
                    <a:pt x="382319" y="237337"/>
                  </a:cubicBezTo>
                  <a:cubicBezTo>
                    <a:pt x="398644" y="244736"/>
                    <a:pt x="415121" y="251810"/>
                    <a:pt x="431747" y="258514"/>
                  </a:cubicBezTo>
                  <a:cubicBezTo>
                    <a:pt x="448374" y="265217"/>
                    <a:pt x="465151" y="271550"/>
                    <a:pt x="482068" y="277474"/>
                  </a:cubicBezTo>
                  <a:cubicBezTo>
                    <a:pt x="498985" y="283398"/>
                    <a:pt x="516042" y="288911"/>
                    <a:pt x="533228" y="293983"/>
                  </a:cubicBezTo>
                  <a:cubicBezTo>
                    <a:pt x="550414" y="299055"/>
                    <a:pt x="567729" y="303684"/>
                    <a:pt x="585133" y="307847"/>
                  </a:cubicBezTo>
                  <a:cubicBezTo>
                    <a:pt x="602538" y="312010"/>
                    <a:pt x="620032" y="315706"/>
                    <a:pt x="637655" y="318924"/>
                  </a:cubicBezTo>
                  <a:cubicBezTo>
                    <a:pt x="655279" y="322141"/>
                    <a:pt x="673030" y="324879"/>
                    <a:pt x="690643" y="327131"/>
                  </a:cubicBezTo>
                  <a:cubicBezTo>
                    <a:pt x="708255" y="329382"/>
                    <a:pt x="725728" y="331147"/>
                    <a:pt x="743933" y="332449"/>
                  </a:cubicBezTo>
                  <a:cubicBezTo>
                    <a:pt x="762137" y="333750"/>
                    <a:pt x="781072" y="334588"/>
                    <a:pt x="797362" y="334915"/>
                  </a:cubicBezTo>
                  <a:cubicBezTo>
                    <a:pt x="813651" y="335242"/>
                    <a:pt x="827296" y="335059"/>
                    <a:pt x="840940" y="334875"/>
                  </a:cubicBezTo>
                  <a:cubicBezTo>
                    <a:pt x="843676" y="334838"/>
                    <a:pt x="845500" y="333165"/>
                    <a:pt x="845500" y="331075"/>
                  </a:cubicBezTo>
                  <a:cubicBezTo>
                    <a:pt x="845500" y="328985"/>
                    <a:pt x="843675" y="327357"/>
                    <a:pt x="840940" y="327275"/>
                  </a:cubicBezTo>
                  <a:cubicBezTo>
                    <a:pt x="827403" y="326871"/>
                    <a:pt x="813866" y="326468"/>
                    <a:pt x="797754" y="325446"/>
                  </a:cubicBezTo>
                  <a:cubicBezTo>
                    <a:pt x="781643" y="324425"/>
                    <a:pt x="762958" y="322785"/>
                    <a:pt x="745039" y="320722"/>
                  </a:cubicBezTo>
                  <a:cubicBezTo>
                    <a:pt x="727120" y="318660"/>
                    <a:pt x="709967" y="316173"/>
                    <a:pt x="692718" y="313205"/>
                  </a:cubicBezTo>
                  <a:cubicBezTo>
                    <a:pt x="675470" y="310237"/>
                    <a:pt x="658125" y="306787"/>
                    <a:pt x="640946" y="302877"/>
                  </a:cubicBezTo>
                  <a:cubicBezTo>
                    <a:pt x="623768" y="298966"/>
                    <a:pt x="606755" y="294595"/>
                    <a:pt x="589865" y="289774"/>
                  </a:cubicBezTo>
                  <a:cubicBezTo>
                    <a:pt x="572976" y="284954"/>
                    <a:pt x="556209" y="279684"/>
                    <a:pt x="539597" y="273990"/>
                  </a:cubicBezTo>
                  <a:cubicBezTo>
                    <a:pt x="522986" y="268296"/>
                    <a:pt x="506529" y="262178"/>
                    <a:pt x="490232" y="255668"/>
                  </a:cubicBezTo>
                  <a:cubicBezTo>
                    <a:pt x="473934" y="249157"/>
                    <a:pt x="457796" y="242253"/>
                    <a:pt x="441820" y="234994"/>
                  </a:cubicBezTo>
                  <a:cubicBezTo>
                    <a:pt x="425844" y="227735"/>
                    <a:pt x="410030" y="220120"/>
                    <a:pt x="394373" y="212190"/>
                  </a:cubicBezTo>
                  <a:cubicBezTo>
                    <a:pt x="378715" y="204259"/>
                    <a:pt x="363215" y="196014"/>
                    <a:pt x="347859" y="187495"/>
                  </a:cubicBezTo>
                  <a:cubicBezTo>
                    <a:pt x="332504" y="178976"/>
                    <a:pt x="317294" y="170183"/>
                    <a:pt x="302213" y="161160"/>
                  </a:cubicBezTo>
                  <a:cubicBezTo>
                    <a:pt x="287131" y="152136"/>
                    <a:pt x="272179" y="142882"/>
                    <a:pt x="257334" y="133438"/>
                  </a:cubicBezTo>
                  <a:cubicBezTo>
                    <a:pt x="242490" y="123995"/>
                    <a:pt x="227753" y="114362"/>
                    <a:pt x="213101" y="104579"/>
                  </a:cubicBezTo>
                  <a:cubicBezTo>
                    <a:pt x="198449" y="94797"/>
                    <a:pt x="183881" y="84866"/>
                    <a:pt x="169371" y="74825"/>
                  </a:cubicBezTo>
                  <a:cubicBezTo>
                    <a:pt x="154862" y="64784"/>
                    <a:pt x="140411" y="54632"/>
                    <a:pt x="125990" y="44409"/>
                  </a:cubicBezTo>
                  <a:cubicBezTo>
                    <a:pt x="111570" y="34185"/>
                    <a:pt x="97180" y="23890"/>
                    <a:pt x="82795" y="13558"/>
                  </a:cubicBezTo>
                  <a:cubicBezTo>
                    <a:pt x="68409" y="3226"/>
                    <a:pt x="54026" y="-7142"/>
                    <a:pt x="39617" y="-17508"/>
                  </a:cubicBezTo>
                  <a:cubicBezTo>
                    <a:pt x="25208" y="-27873"/>
                    <a:pt x="10771" y="-38236"/>
                    <a:pt x="-3710" y="-48571"/>
                  </a:cubicBezTo>
                  <a:cubicBezTo>
                    <a:pt x="-18191" y="-58905"/>
                    <a:pt x="-32718" y="-69211"/>
                    <a:pt x="-47351" y="-79416"/>
                  </a:cubicBezTo>
                  <a:cubicBezTo>
                    <a:pt x="-61985" y="-89620"/>
                    <a:pt x="-76725" y="-99723"/>
                    <a:pt x="-91465" y="-10982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76" name="MainTopic"/>
            <p:cNvSpPr/>
            <p:nvPr/>
          </p:nvSpPr>
          <p:spPr>
            <a:xfrm>
              <a:off x="11449" y="7313"/>
              <a:ext cx="2079" cy="923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二力平衡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585903" y="4791075"/>
            <a:ext cx="3227705" cy="1785620"/>
            <a:chOff x="10370" y="7545"/>
            <a:chExt cx="5083" cy="2812"/>
          </a:xfrm>
        </p:grpSpPr>
        <p:sp>
          <p:nvSpPr>
            <p:cNvPr id="181" name="MMConnector"/>
            <p:cNvSpPr/>
            <p:nvPr/>
          </p:nvSpPr>
          <p:spPr>
            <a:xfrm>
              <a:off x="10370" y="7545"/>
              <a:ext cx="1592" cy="2813"/>
            </a:xfrm>
            <a:custGeom>
              <a:avLst/>
              <a:gdLst/>
              <a:ahLst/>
              <a:cxnLst/>
              <a:pathLst>
                <a:path w="1098417" h="903450">
                  <a:moveTo>
                    <a:pt x="-238246" y="-333302"/>
                  </a:moveTo>
                  <a:cubicBezTo>
                    <a:pt x="-251117" y="-347484"/>
                    <a:pt x="-268953" y="-348110"/>
                    <a:pt x="-279530" y="-338003"/>
                  </a:cubicBezTo>
                  <a:cubicBezTo>
                    <a:pt x="-290107" y="-327895"/>
                    <a:pt x="-290010" y="-310327"/>
                    <a:pt x="-276709" y="-296548"/>
                  </a:cubicBezTo>
                  <a:cubicBezTo>
                    <a:pt x="-264603" y="-284008"/>
                    <a:pt x="-252498" y="-271469"/>
                    <a:pt x="-240628" y="-258660"/>
                  </a:cubicBezTo>
                  <a:cubicBezTo>
                    <a:pt x="-228757" y="-245851"/>
                    <a:pt x="-217121" y="-232772"/>
                    <a:pt x="-205621" y="-219546"/>
                  </a:cubicBezTo>
                  <a:cubicBezTo>
                    <a:pt x="-194122" y="-206319"/>
                    <a:pt x="-182759" y="-192946"/>
                    <a:pt x="-171522" y="-179436"/>
                  </a:cubicBezTo>
                  <a:cubicBezTo>
                    <a:pt x="-160286" y="-165926"/>
                    <a:pt x="-149176" y="-152281"/>
                    <a:pt x="-138158" y="-138535"/>
                  </a:cubicBezTo>
                  <a:cubicBezTo>
                    <a:pt x="-127141" y="-124790"/>
                    <a:pt x="-116216" y="-110946"/>
                    <a:pt x="-105355" y="-97027"/>
                  </a:cubicBezTo>
                  <a:cubicBezTo>
                    <a:pt x="-94495" y="-83109"/>
                    <a:pt x="-83699" y="-69117"/>
                    <a:pt x="-72938" y="-55078"/>
                  </a:cubicBezTo>
                  <a:cubicBezTo>
                    <a:pt x="-62177" y="-41038"/>
                    <a:pt x="-51451" y="-26951"/>
                    <a:pt x="-40731" y="-12841"/>
                  </a:cubicBezTo>
                  <a:cubicBezTo>
                    <a:pt x="-30011" y="1270"/>
                    <a:pt x="-19298" y="15404"/>
                    <a:pt x="-8560" y="29538"/>
                  </a:cubicBezTo>
                  <a:cubicBezTo>
                    <a:pt x="2177" y="43672"/>
                    <a:pt x="12937" y="57806"/>
                    <a:pt x="23751" y="71915"/>
                  </a:cubicBezTo>
                  <a:cubicBezTo>
                    <a:pt x="34564" y="86024"/>
                    <a:pt x="45430" y="100110"/>
                    <a:pt x="56380" y="114146"/>
                  </a:cubicBezTo>
                  <a:cubicBezTo>
                    <a:pt x="67329" y="128182"/>
                    <a:pt x="78361" y="142169"/>
                    <a:pt x="89506" y="156079"/>
                  </a:cubicBezTo>
                  <a:cubicBezTo>
                    <a:pt x="100652" y="169990"/>
                    <a:pt x="111911" y="183825"/>
                    <a:pt x="123314" y="197555"/>
                  </a:cubicBezTo>
                  <a:cubicBezTo>
                    <a:pt x="134718" y="211284"/>
                    <a:pt x="146265" y="224908"/>
                    <a:pt x="157988" y="238393"/>
                  </a:cubicBezTo>
                  <a:cubicBezTo>
                    <a:pt x="169711" y="251879"/>
                    <a:pt x="181610" y="265225"/>
                    <a:pt x="193715" y="278396"/>
                  </a:cubicBezTo>
                  <a:cubicBezTo>
                    <a:pt x="205820" y="291567"/>
                    <a:pt x="218131" y="304562"/>
                    <a:pt x="230678" y="317338"/>
                  </a:cubicBezTo>
                  <a:cubicBezTo>
                    <a:pt x="243226" y="330114"/>
                    <a:pt x="256009" y="342671"/>
                    <a:pt x="269056" y="354961"/>
                  </a:cubicBezTo>
                  <a:cubicBezTo>
                    <a:pt x="282103" y="367251"/>
                    <a:pt x="295413" y="379274"/>
                    <a:pt x="309010" y="390975"/>
                  </a:cubicBezTo>
                  <a:cubicBezTo>
                    <a:pt x="322607" y="402676"/>
                    <a:pt x="336490" y="414055"/>
                    <a:pt x="350675" y="425053"/>
                  </a:cubicBezTo>
                  <a:cubicBezTo>
                    <a:pt x="364861" y="436051"/>
                    <a:pt x="379349" y="446668"/>
                    <a:pt x="394147" y="456841"/>
                  </a:cubicBezTo>
                  <a:cubicBezTo>
                    <a:pt x="408944" y="467014"/>
                    <a:pt x="424050" y="476743"/>
                    <a:pt x="439460" y="485966"/>
                  </a:cubicBezTo>
                  <a:cubicBezTo>
                    <a:pt x="454870" y="495189"/>
                    <a:pt x="470583" y="503905"/>
                    <a:pt x="486580" y="512059"/>
                  </a:cubicBezTo>
                  <a:cubicBezTo>
                    <a:pt x="502577" y="520212"/>
                    <a:pt x="518856" y="527802"/>
                    <a:pt x="535390" y="534783"/>
                  </a:cubicBezTo>
                  <a:cubicBezTo>
                    <a:pt x="551923" y="541763"/>
                    <a:pt x="568710" y="548134"/>
                    <a:pt x="585692" y="553865"/>
                  </a:cubicBezTo>
                  <a:cubicBezTo>
                    <a:pt x="602673" y="559596"/>
                    <a:pt x="619848" y="564686"/>
                    <a:pt x="637223" y="569126"/>
                  </a:cubicBezTo>
                  <a:cubicBezTo>
                    <a:pt x="654598" y="573566"/>
                    <a:pt x="672173" y="577357"/>
                    <a:pt x="689682" y="580497"/>
                  </a:cubicBezTo>
                  <a:cubicBezTo>
                    <a:pt x="707190" y="583636"/>
                    <a:pt x="724634" y="586124"/>
                    <a:pt x="742753" y="588019"/>
                  </a:cubicBezTo>
                  <a:cubicBezTo>
                    <a:pt x="760873" y="589913"/>
                    <a:pt x="779667" y="591214"/>
                    <a:pt x="796144" y="591832"/>
                  </a:cubicBezTo>
                  <a:cubicBezTo>
                    <a:pt x="812621" y="592451"/>
                    <a:pt x="826781" y="592388"/>
                    <a:pt x="840940" y="592325"/>
                  </a:cubicBezTo>
                  <a:cubicBezTo>
                    <a:pt x="843676" y="592313"/>
                    <a:pt x="845500" y="590615"/>
                    <a:pt x="845500" y="588525"/>
                  </a:cubicBezTo>
                  <a:cubicBezTo>
                    <a:pt x="845500" y="586435"/>
                    <a:pt x="843675" y="584797"/>
                    <a:pt x="840940" y="584725"/>
                  </a:cubicBezTo>
                  <a:cubicBezTo>
                    <a:pt x="826916" y="584355"/>
                    <a:pt x="812891" y="583985"/>
                    <a:pt x="796621" y="582872"/>
                  </a:cubicBezTo>
                  <a:cubicBezTo>
                    <a:pt x="780351" y="581759"/>
                    <a:pt x="761836" y="579903"/>
                    <a:pt x="744031" y="577485"/>
                  </a:cubicBezTo>
                  <a:cubicBezTo>
                    <a:pt x="726226" y="575068"/>
                    <a:pt x="709133" y="572089"/>
                    <a:pt x="692018" y="568473"/>
                  </a:cubicBezTo>
                  <a:cubicBezTo>
                    <a:pt x="674904" y="564857"/>
                    <a:pt x="657768" y="560604"/>
                    <a:pt x="640870" y="555727"/>
                  </a:cubicBezTo>
                  <a:cubicBezTo>
                    <a:pt x="623972" y="550850"/>
                    <a:pt x="607312" y="545348"/>
                    <a:pt x="590877" y="539232"/>
                  </a:cubicBezTo>
                  <a:cubicBezTo>
                    <a:pt x="574443" y="533116"/>
                    <a:pt x="558235" y="526387"/>
                    <a:pt x="542306" y="519075"/>
                  </a:cubicBezTo>
                  <a:cubicBezTo>
                    <a:pt x="526376" y="511764"/>
                    <a:pt x="510724" y="503870"/>
                    <a:pt x="495371" y="495440"/>
                  </a:cubicBezTo>
                  <a:cubicBezTo>
                    <a:pt x="480018" y="487009"/>
                    <a:pt x="464964" y="478041"/>
                    <a:pt x="450222" y="468590"/>
                  </a:cubicBezTo>
                  <a:cubicBezTo>
                    <a:pt x="435480" y="459138"/>
                    <a:pt x="421049" y="449203"/>
                    <a:pt x="406929" y="438841"/>
                  </a:cubicBezTo>
                  <a:cubicBezTo>
                    <a:pt x="392809" y="428479"/>
                    <a:pt x="378999" y="417691"/>
                    <a:pt x="365489" y="406534"/>
                  </a:cubicBezTo>
                  <a:cubicBezTo>
                    <a:pt x="351980" y="395378"/>
                    <a:pt x="338769" y="383852"/>
                    <a:pt x="325838" y="372012"/>
                  </a:cubicBezTo>
                  <a:cubicBezTo>
                    <a:pt x="312907" y="360172"/>
                    <a:pt x="300256" y="348017"/>
                    <a:pt x="287860" y="335598"/>
                  </a:cubicBezTo>
                  <a:cubicBezTo>
                    <a:pt x="275464" y="323179"/>
                    <a:pt x="263323" y="310495"/>
                    <a:pt x="251408" y="297591"/>
                  </a:cubicBezTo>
                  <a:cubicBezTo>
                    <a:pt x="239492" y="284687"/>
                    <a:pt x="227803" y="271563"/>
                    <a:pt x="216310" y="258257"/>
                  </a:cubicBezTo>
                  <a:cubicBezTo>
                    <a:pt x="204816" y="244952"/>
                    <a:pt x="193518" y="231465"/>
                    <a:pt x="182384" y="217831"/>
                  </a:cubicBezTo>
                  <a:cubicBezTo>
                    <a:pt x="171250" y="204198"/>
                    <a:pt x="160280" y="190417"/>
                    <a:pt x="149443" y="176520"/>
                  </a:cubicBezTo>
                  <a:cubicBezTo>
                    <a:pt x="138605" y="162623"/>
                    <a:pt x="127900" y="148609"/>
                    <a:pt x="117296" y="134505"/>
                  </a:cubicBezTo>
                  <a:cubicBezTo>
                    <a:pt x="106692" y="120401"/>
                    <a:pt x="96188" y="106207"/>
                    <a:pt x="85755" y="91947"/>
                  </a:cubicBezTo>
                  <a:cubicBezTo>
                    <a:pt x="75321" y="77687"/>
                    <a:pt x="64956" y="63362"/>
                    <a:pt x="54630" y="48993"/>
                  </a:cubicBezTo>
                  <a:cubicBezTo>
                    <a:pt x="44304" y="34624"/>
                    <a:pt x="34017" y="20212"/>
                    <a:pt x="23736" y="5777"/>
                  </a:cubicBezTo>
                  <a:cubicBezTo>
                    <a:pt x="13456" y="-8657"/>
                    <a:pt x="3183" y="-23114"/>
                    <a:pt x="-7115" y="-37572"/>
                  </a:cubicBezTo>
                  <a:cubicBezTo>
                    <a:pt x="-17412" y="-52029"/>
                    <a:pt x="-27734" y="-66489"/>
                    <a:pt x="-38111" y="-80928"/>
                  </a:cubicBezTo>
                  <a:cubicBezTo>
                    <a:pt x="-48489" y="-95367"/>
                    <a:pt x="-58923" y="-109787"/>
                    <a:pt x="-69446" y="-124164"/>
                  </a:cubicBezTo>
                  <a:cubicBezTo>
                    <a:pt x="-79969" y="-138541"/>
                    <a:pt x="-90581" y="-152876"/>
                    <a:pt x="-101314" y="-167145"/>
                  </a:cubicBezTo>
                  <a:cubicBezTo>
                    <a:pt x="-112047" y="-181414"/>
                    <a:pt x="-122901" y="-195618"/>
                    <a:pt x="-133918" y="-209725"/>
                  </a:cubicBezTo>
                  <a:cubicBezTo>
                    <a:pt x="-144934" y="-223831"/>
                    <a:pt x="-156112" y="-237841"/>
                    <a:pt x="-167465" y="-251740"/>
                  </a:cubicBezTo>
                  <a:cubicBezTo>
                    <a:pt x="-178817" y="-265639"/>
                    <a:pt x="-190343" y="-279429"/>
                    <a:pt x="-202168" y="-293004"/>
                  </a:cubicBezTo>
                  <a:cubicBezTo>
                    <a:pt x="-213994" y="-306580"/>
                    <a:pt x="-226120" y="-319941"/>
                    <a:pt x="-238246" y="-333302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80" name="MainTopic"/>
            <p:cNvSpPr/>
            <p:nvPr/>
          </p:nvSpPr>
          <p:spPr>
            <a:xfrm>
              <a:off x="11555" y="8916"/>
              <a:ext cx="3899" cy="923"/>
            </a:xfrm>
            <a:custGeom>
              <a:avLst/>
              <a:gdLst>
                <a:gd name="rtl" fmla="*/ 135280 w 1314800"/>
                <a:gd name="rtt" fmla="*/ 71440 h 296400"/>
                <a:gd name="rtr" fmla="*/ 1176480 w 1314800"/>
                <a:gd name="rtb" fmla="*/ 238640 h 296400"/>
              </a:gdLst>
              <a:ahLst/>
              <a:cxnLst/>
              <a:rect l="rtl" t="rtt" r="rtr" b="rtb"/>
              <a:pathLst>
                <a:path w="1314800" h="296400">
                  <a:moveTo>
                    <a:pt x="30400" y="0"/>
                  </a:moveTo>
                  <a:lnTo>
                    <a:pt x="1284400" y="0"/>
                  </a:lnTo>
                  <a:cubicBezTo>
                    <a:pt x="1301181" y="0"/>
                    <a:pt x="1314800" y="13619"/>
                    <a:pt x="1314800" y="30400"/>
                  </a:cubicBezTo>
                  <a:lnTo>
                    <a:pt x="1314800" y="266000"/>
                  </a:lnTo>
                  <a:cubicBezTo>
                    <a:pt x="1314800" y="282781"/>
                    <a:pt x="1301181" y="296400"/>
                    <a:pt x="1284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力与运动的关系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723438" y="3423285"/>
            <a:ext cx="1264285" cy="680720"/>
            <a:chOff x="15311" y="5391"/>
            <a:chExt cx="1991" cy="1072"/>
          </a:xfrm>
        </p:grpSpPr>
        <p:sp>
          <p:nvSpPr>
            <p:cNvPr id="185" name="MMConnector"/>
            <p:cNvSpPr/>
            <p:nvPr/>
          </p:nvSpPr>
          <p:spPr>
            <a:xfrm>
              <a:off x="15311" y="6123"/>
              <a:ext cx="592" cy="340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4" name="SubTopic"/>
            <p:cNvSpPr/>
            <p:nvPr/>
          </p:nvSpPr>
          <p:spPr>
            <a:xfrm>
              <a:off x="15590" y="5391"/>
              <a:ext cx="1713" cy="56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723438" y="3855085"/>
            <a:ext cx="1662430" cy="464820"/>
            <a:chOff x="15311" y="6071"/>
            <a:chExt cx="2618" cy="732"/>
          </a:xfrm>
        </p:grpSpPr>
        <p:sp>
          <p:nvSpPr>
            <p:cNvPr id="187" name="MMConnector"/>
            <p:cNvSpPr/>
            <p:nvPr/>
          </p:nvSpPr>
          <p:spPr>
            <a:xfrm>
              <a:off x="15311" y="6463"/>
              <a:ext cx="592" cy="340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6" name="SubTopic"/>
            <p:cNvSpPr/>
            <p:nvPr/>
          </p:nvSpPr>
          <p:spPr>
            <a:xfrm>
              <a:off x="15589" y="6071"/>
              <a:ext cx="2340" cy="56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利用和防范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779828" y="4542155"/>
            <a:ext cx="1336040" cy="412750"/>
            <a:chOff x="13825" y="7153"/>
            <a:chExt cx="2104" cy="650"/>
          </a:xfrm>
        </p:grpSpPr>
        <p:sp>
          <p:nvSpPr>
            <p:cNvPr id="189" name="MMConnector"/>
            <p:cNvSpPr/>
            <p:nvPr/>
          </p:nvSpPr>
          <p:spPr>
            <a:xfrm>
              <a:off x="13825" y="7745"/>
              <a:ext cx="592" cy="59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8" name="SubTopic"/>
            <p:cNvSpPr/>
            <p:nvPr/>
          </p:nvSpPr>
          <p:spPr>
            <a:xfrm>
              <a:off x="14119" y="7153"/>
              <a:ext cx="1810" cy="56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平衡状态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779828" y="4974590"/>
            <a:ext cx="2753360" cy="553085"/>
            <a:chOff x="13825" y="7834"/>
            <a:chExt cx="4336" cy="871"/>
          </a:xfrm>
        </p:grpSpPr>
        <p:sp>
          <p:nvSpPr>
            <p:cNvPr id="191" name="MMConnector"/>
            <p:cNvSpPr/>
            <p:nvPr/>
          </p:nvSpPr>
          <p:spPr>
            <a:xfrm>
              <a:off x="13825" y="8085"/>
              <a:ext cx="592" cy="621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0" name="SubTopic"/>
            <p:cNvSpPr/>
            <p:nvPr/>
          </p:nvSpPr>
          <p:spPr>
            <a:xfrm>
              <a:off x="14119" y="7834"/>
              <a:ext cx="4042" cy="562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平衡力与相互作用力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74433" y="1090295"/>
            <a:ext cx="1132840" cy="1713230"/>
            <a:chOff x="1874" y="1969"/>
            <a:chExt cx="1784" cy="2698"/>
          </a:xfrm>
        </p:grpSpPr>
        <p:sp>
          <p:nvSpPr>
            <p:cNvPr id="3" name="MMConnector"/>
            <p:cNvSpPr/>
            <p:nvPr/>
          </p:nvSpPr>
          <p:spPr>
            <a:xfrm>
              <a:off x="3066" y="3239"/>
              <a:ext cx="592" cy="1428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1" name="SubTopic"/>
            <p:cNvSpPr/>
            <p:nvPr/>
          </p:nvSpPr>
          <p:spPr>
            <a:xfrm>
              <a:off x="1874" y="1969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594360" y="2348230"/>
            <a:ext cx="10210800" cy="523080"/>
            <a:chOff x="894" y="3246"/>
            <a:chExt cx="16080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力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897699" y="94361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9450" y="1501140"/>
            <a:ext cx="2638425" cy="596900"/>
            <a:chOff x="1456" y="3131"/>
            <a:chExt cx="4155" cy="940"/>
          </a:xfrm>
        </p:grpSpPr>
        <p:sp>
          <p:nvSpPr>
            <p:cNvPr id="4" name="文本框 3"/>
            <p:cNvSpPr txBox="1"/>
            <p:nvPr/>
          </p:nvSpPr>
          <p:spPr>
            <a:xfrm>
              <a:off x="2824" y="3180"/>
              <a:ext cx="27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6" y="3131"/>
              <a:ext cx="1144" cy="940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522605" y="2870200"/>
            <a:ext cx="107118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力</a:t>
            </a:r>
            <a:endParaRPr 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(1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概念：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力是物体对物体的作用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在物理学中，力用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发生作用的两个物体，一个是</a:t>
            </a:r>
            <a:r>
              <a:rPr lang="zh-CN" sz="2400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　　　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，另一个是</a:t>
            </a:r>
            <a:r>
              <a:rPr lang="zh-CN" sz="2400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　　　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，力不能离开物体单独存在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单位：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牛顿，简称牛，符号是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N.</a:t>
            </a:r>
            <a:endParaRPr 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力产生的条件：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必须有两个或两个以上的物体；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物体间必须有相互作用(可以不接触)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72590" y="4021455"/>
            <a:ext cx="1447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施力物体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691380" y="4021455"/>
            <a:ext cx="1517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受力物体</a:t>
            </a:r>
            <a:endParaRPr lang="zh-CN" altLang="en-US"/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311005" y="577024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43560" y="1079500"/>
            <a:ext cx="114274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力的作用是相互的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考)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一个物体对另一个物体施力时，另一个物体也同时对它施加力的作用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也就是说，物体间力的作用是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的，如拍桌子感到手疼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两物体相互作用时，施力物体同时也是受力物体，反之，受力物体也是施力物体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相互作用力的特点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：大小相等，方向相反，在同一直线上，作用于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不同物体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力的作用效果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(1)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力能改变物体的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．如：用力捏橡皮泥．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(2)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力可以改变物体的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．物体运动状态的变化包括速度大小的改变、方向的改变或二者均发生改变．如：箭被射出．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[2017.35(3)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涉及，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2014.18⑤]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50260" y="2244725"/>
            <a:ext cx="1243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相互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321050" y="4426585"/>
            <a:ext cx="1153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形状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875405" y="4998085"/>
            <a:ext cx="21437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运动状态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167495" y="107950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90585" y="2742565"/>
            <a:ext cx="3107690" cy="18040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7525" y="1802765"/>
            <a:ext cx="79730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力的三要素和力的示意图(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)力的三要素：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力的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)力的示意图：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物理学中通常用一条带箭头的线段表示力，箭头表示力的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，线段的起点或终点表示力的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，在同一图中力越大，线段越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有时还需在力的示意图上用数值和单位标出力的大小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493770" y="2497455"/>
            <a:ext cx="851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大小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28210" y="2497455"/>
            <a:ext cx="822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方向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948680" y="2497455"/>
            <a:ext cx="1220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作用点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540635" y="3580765"/>
            <a:ext cx="1135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方向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4250" y="3629025"/>
            <a:ext cx="18021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作用点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420235" y="4116070"/>
            <a:ext cx="605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长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095740" y="512445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41375" y="882650"/>
            <a:ext cx="2929255" cy="521970"/>
            <a:chOff x="894" y="3246"/>
            <a:chExt cx="4613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61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弹力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754380" y="1369060"/>
            <a:ext cx="109601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弹力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考)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)弹性：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在受力时会发生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，不受力时，又能自动地恢复到原来形状的性质，如橡皮筋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：物体由于发生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而产生的力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      b.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大小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：在弹性限度内，物体形变越大，弹力越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      c.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：弹力的方向与物体形变的方向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d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.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常见的弹力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：支持力、压力等.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注：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物体的弹性有一定的限度，超过这个限度就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自动地恢复到原来的形状.例如，使用弹簧时不能超过它的弹性限度，否则会使弹簧损坏.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31030" y="1992630"/>
            <a:ext cx="808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形变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87520" y="3098800"/>
            <a:ext cx="1555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弹性形变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687310" y="3653155"/>
            <a:ext cx="1588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505575" y="4185285"/>
            <a:ext cx="799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相反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93610" y="5288915"/>
            <a:ext cx="967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402445" y="110998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" name="组合 29"/>
          <p:cNvGrpSpPr/>
          <p:nvPr/>
        </p:nvGrpSpPr>
        <p:grpSpPr>
          <a:xfrm>
            <a:off x="9436735" y="277495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25400" cap="flat" cmpd="sng" algn="ctr">
                <a:solidFill>
                  <a:srgbClr val="FFC410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 cap="flat" cmpd="sng" algn="ctr">
                  <a:solidFill>
                    <a:srgbClr val="FFC410"/>
                  </a:solidFill>
                  <a:prstDash val="soli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 w="25400" cap="flat" cmpd="sng" algn="ctr">
                  <a:solidFill>
                    <a:srgbClr val="FFC410"/>
                  </a:solidFill>
                  <a:prstDash val="soli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 w="25400" cap="flat" cmpd="sng" algn="ctr">
                    <a:solidFill>
                      <a:srgbClr val="FFC410"/>
                    </a:solidFill>
                    <a:prstDash val="solid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25400" cap="flat" cmpd="sng" algn="ctr">
                    <a:solidFill>
                      <a:srgbClr val="FFC410"/>
                    </a:solidFill>
                    <a:prstDash val="solid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40715" y="1950720"/>
            <a:ext cx="102425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弹簧测力计的使用和读数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)测力计：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测量力的大小的工具叫做测力计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)常见测力计：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、握力计、弹簧秤、托盘秤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)弹簧测力计原理：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在弹性限度内，弹簧受到的拉力越大，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弹簧的伸长量就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0735" y="3126105"/>
            <a:ext cx="18840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弹簧测力计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32125" y="4196715"/>
            <a:ext cx="894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越长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239250" y="505269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44805" y="1269365"/>
            <a:ext cx="3329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)弹簧测力计的使用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24180" y="1945005"/>
          <a:ext cx="1141349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6435"/>
                <a:gridCol w="10727055"/>
              </a:tblGrid>
              <a:tr h="783590">
                <a:tc rowSpan="3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使用前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看清它的</a:t>
                      </a:r>
                      <a:r>
                        <a:rPr lang="en-US" sz="2400" u="sng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　　　　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和</a:t>
                      </a:r>
                      <a:r>
                        <a:rPr lang="en-US" sz="2400" u="sng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　　　　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，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所测力的大小应在它的量程内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7815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检查弹簧测力计的指针是否指在_________上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，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如果不在应该把指针调节到_________上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359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轻轻拉动挂钩几次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，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防止弹簧被外壳卡住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140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测力时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使弹簧的伸长方向与所测拉力方向</a:t>
                      </a:r>
                      <a:r>
                        <a:rPr lang="en-US" sz="2400" b="0" u="sng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避免弹簧与外壳发生摩擦.加在弹簧测力计上的力不允许超过它的________</a:t>
                      </a:r>
                      <a:r>
                        <a:rPr lang="en-US" sz="2400" b="0" u="sng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 　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796030" y="2016760"/>
            <a:ext cx="1007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量程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44465" y="2016760"/>
            <a:ext cx="1249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分度值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466080" y="2548890"/>
            <a:ext cx="1943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零刻度线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2525" y="3070225"/>
            <a:ext cx="1943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零刻度线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953760" y="4414520"/>
            <a:ext cx="2624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一致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727065" y="5018405"/>
            <a:ext cx="880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量程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526270" y="505269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UNIT_TABLE_BEAUTIFY" val="smartTable{03da925e-1f52-4936-95be-abbfc97ae515}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SLIDE_ITEM_CNT" val="1"/>
  <p:tag name="KSO_WM_SLIDE_MODEL_TYPE" val="timeline"/>
</p:tagLst>
</file>

<file path=ppt/tags/tag23.xml><?xml version="1.0" encoding="utf-8"?>
<p:tagLst xmlns:p="http://schemas.openxmlformats.org/presentationml/2006/main">
  <p:tag name="KSO_WM_SLIDE_ITEM_CNT" val="1"/>
  <p:tag name="KSO_WM_SLIDE_MODEL_TYPE" val="timeline"/>
</p:tagLst>
</file>

<file path=ppt/tags/tag24.xml><?xml version="1.0" encoding="utf-8"?>
<p:tagLst xmlns:p="http://schemas.openxmlformats.org/presentationml/2006/main">
  <p:tag name="KSO_WM_SLIDE_ITEM_CNT" val="1"/>
  <p:tag name="KSO_WM_SLIDE_MODEL_TYPE" val="timeline"/>
</p:tagLst>
</file>

<file path=ppt/tags/tag25.xml><?xml version="1.0" encoding="utf-8"?>
<p:tagLst xmlns:p="http://schemas.openxmlformats.org/presentationml/2006/main">
  <p:tag name="KSO_WM_SLIDE_ITEM_CNT" val="1"/>
  <p:tag name="KSO_WM_SLIDE_MODEL_TYPE" val="timeline"/>
</p:tagLst>
</file>

<file path=ppt/tags/tag26.xml><?xml version="1.0" encoding="utf-8"?>
<p:tagLst xmlns:p="http://schemas.openxmlformats.org/presentationml/2006/main">
  <p:tag name="KSO_WM_SLIDE_ITEM_CNT" val="1"/>
  <p:tag name="KSO_WM_SLIDE_MODEL_TYPE" val="timeline"/>
</p:tagLst>
</file>

<file path=ppt/tags/tag27.xml><?xml version="1.0" encoding="utf-8"?>
<p:tagLst xmlns:p="http://schemas.openxmlformats.org/presentationml/2006/main">
  <p:tag name="KSO_WM_UNIT_TABLE_BEAUTIFY" val="smartTable{1fc9d62e-436c-4729-b931-3c729882c1de}"/>
</p:tagLst>
</file>

<file path=ppt/tags/tag28.xml><?xml version="1.0" encoding="utf-8"?>
<p:tagLst xmlns:p="http://schemas.openxmlformats.org/presentationml/2006/main">
  <p:tag name="KSO_WM_SLIDE_ITEM_CNT" val="1"/>
  <p:tag name="KSO_WM_SLIDE_MODEL_TYPE" val="timeline"/>
</p:tagLst>
</file>

<file path=ppt/tags/tag29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0.xml><?xml version="1.0" encoding="utf-8"?>
<p:tagLst xmlns:p="http://schemas.openxmlformats.org/presentationml/2006/main">
  <p:tag name="KSO_WM_SLIDE_ITEM_CNT" val="1"/>
  <p:tag name="KSO_WM_SLIDE_MODEL_TYPE" val="timeline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.xml><?xml version="1.0" encoding="utf-8"?>
<p:tagLst xmlns:p="http://schemas.openxmlformats.org/presentationml/2006/main">
  <p:tag name="KSO_WM_SLIDE_ITEM_CNT" val="4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5075</Words>
  <Application>WPS 演示</Application>
  <PresentationFormat>宽屏</PresentationFormat>
  <Paragraphs>456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</vt:lpstr>
      <vt:lpstr>宋体</vt:lpstr>
      <vt:lpstr>Wingdings</vt:lpstr>
      <vt:lpstr>黑体</vt:lpstr>
      <vt:lpstr>Times New Roman</vt:lpstr>
      <vt:lpstr>微软雅黑</vt:lpstr>
      <vt:lpstr>方正粗黑宋简体</vt:lpstr>
      <vt:lpstr>仿宋_GB2312</vt:lpstr>
      <vt:lpstr>仿宋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2020-01-08T14:25:55Z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