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2" r:id="rId2"/>
    <p:sldMasterId id="2147483655" r:id="rId3"/>
  </p:sldMasterIdLst>
  <p:notesMasterIdLst>
    <p:notesMasterId r:id="rId25"/>
  </p:notesMasterIdLst>
  <p:sldIdLst>
    <p:sldId id="256" r:id="rId4"/>
    <p:sldId id="257" r:id="rId5"/>
    <p:sldId id="258" r:id="rId6"/>
    <p:sldId id="279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3" r:id="rId21"/>
    <p:sldId id="274" r:id="rId22"/>
    <p:sldId id="275" r:id="rId23"/>
    <p:sldId id="272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7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BF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86" d="100"/>
          <a:sy n="86" d="100"/>
        </p:scale>
        <p:origin x="418" y="72"/>
      </p:cViewPr>
      <p:guideLst>
        <p:guide orient="horz" pos="2159"/>
        <p:guide pos="37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堂小结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课堂小结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课后作业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课后作业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DB197-84B0-484E-9C0F-88358ECCB797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7DA78-E013-4A8C-AD75-63A150561B10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2025/4/16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前言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67982" y="28888"/>
            <a:ext cx="1398117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>
                <a:solidFill>
                  <a:schemeClr val="bg1"/>
                </a:solidFill>
              </a:rPr>
              <a:t>前</a:t>
            </a:r>
            <a:r>
              <a:rPr lang="en-US" altLang="zh-CN" sz="2935" b="1">
                <a:solidFill>
                  <a:schemeClr val="bg1"/>
                </a:solidFill>
              </a:rPr>
              <a:t>  </a:t>
            </a:r>
            <a:r>
              <a:rPr lang="zh-CN" altLang="en-US" sz="2935" b="1">
                <a:solidFill>
                  <a:schemeClr val="bg1"/>
                </a:solidFill>
              </a:rPr>
              <a:t>言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导入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导入新课</a:t>
            </a:r>
            <a:endParaRPr lang="en-US" altLang="zh-CN" sz="2935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讲授新课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讲授新课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木牍原创课件-习题解析">
    <p:bg>
      <p:bgPr>
        <a:blipFill rotWithShape="1">
          <a:blip r:embed="rId2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-9907" y="28888"/>
            <a:ext cx="2343988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2935" b="1">
                <a:solidFill>
                  <a:schemeClr val="bg1"/>
                </a:solidFill>
              </a:rPr>
              <a:t>习题解析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矩形 169"/>
          <p:cNvSpPr/>
          <p:nvPr userDrawn="1"/>
        </p:nvSpPr>
        <p:spPr>
          <a:xfrm>
            <a:off x="0" y="1303655"/>
            <a:ext cx="12192000" cy="4018280"/>
          </a:xfrm>
          <a:prstGeom prst="rect">
            <a:avLst/>
          </a:prstGeom>
          <a:solidFill>
            <a:srgbClr val="008D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>
              <a:cs typeface="+mn-ea"/>
              <a:sym typeface="+mn-lt"/>
            </a:endParaRP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sp>
        <p:nvSpPr>
          <p:cNvPr id="242" name="文本框 241"/>
          <p:cNvSpPr txBox="1"/>
          <p:nvPr userDrawn="1"/>
        </p:nvSpPr>
        <p:spPr>
          <a:xfrm>
            <a:off x="7773670" y="5741035"/>
            <a:ext cx="113157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935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物理</a:t>
            </a:r>
          </a:p>
        </p:txBody>
      </p:sp>
      <p:grpSp>
        <p:nvGrpSpPr>
          <p:cNvPr id="247" name="组合 246"/>
          <p:cNvGrpSpPr/>
          <p:nvPr userDrawn="1"/>
        </p:nvGrpSpPr>
        <p:grpSpPr>
          <a:xfrm>
            <a:off x="8905114" y="5773420"/>
            <a:ext cx="636061" cy="514985"/>
            <a:chOff x="3590" y="9087"/>
            <a:chExt cx="1042" cy="815"/>
          </a:xfrm>
        </p:grpSpPr>
        <p:sp>
          <p:nvSpPr>
            <p:cNvPr id="245" name="椭圆 244"/>
            <p:cNvSpPr/>
            <p:nvPr userDrawn="1"/>
          </p:nvSpPr>
          <p:spPr>
            <a:xfrm>
              <a:off x="3590" y="9087"/>
              <a:ext cx="815" cy="815"/>
            </a:xfrm>
            <a:prstGeom prst="ellipse">
              <a:avLst/>
            </a:prstGeom>
            <a:solidFill>
              <a:srgbClr val="008D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85"/>
            </a:p>
          </p:txBody>
        </p:sp>
        <p:sp>
          <p:nvSpPr>
            <p:cNvPr id="246" name="文本框 245"/>
            <p:cNvSpPr txBox="1"/>
            <p:nvPr userDrawn="1"/>
          </p:nvSpPr>
          <p:spPr>
            <a:xfrm>
              <a:off x="3590" y="9130"/>
              <a:ext cx="1042" cy="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205" b="1" dirty="0">
                  <a:solidFill>
                    <a:srgbClr val="FFFF00"/>
                  </a:solidFill>
                  <a:latin typeface="微软雅黑" panose="020B0503020204020204" charset="-122"/>
                  <a:ea typeface="微软雅黑" panose="020B0503020204020204" charset="-122"/>
                  <a:cs typeface="Times New Roman" panose="02020603050405020304" pitchFamily="18" charset="0"/>
                </a:rPr>
                <a:t>RJ</a:t>
              </a:r>
            </a:p>
          </p:txBody>
        </p:sp>
      </p:grpSp>
      <p:sp>
        <p:nvSpPr>
          <p:cNvPr id="243" name="文本框 242"/>
          <p:cNvSpPr txBox="1"/>
          <p:nvPr userDrawn="1"/>
        </p:nvSpPr>
        <p:spPr>
          <a:xfrm>
            <a:off x="9469755" y="5741035"/>
            <a:ext cx="2279650" cy="542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935" b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八年级下册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alphaModFix amt="14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 userDrawn="1"/>
        </p:nvSpPr>
        <p:spPr>
          <a:xfrm>
            <a:off x="635" y="0"/>
            <a:ext cx="1428115" cy="685800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75" name="文本框 74"/>
          <p:cNvSpPr txBox="1"/>
          <p:nvPr userDrawn="1"/>
        </p:nvSpPr>
        <p:spPr>
          <a:xfrm>
            <a:off x="156210" y="1054735"/>
            <a:ext cx="111696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目</a:t>
            </a:r>
          </a:p>
        </p:txBody>
      </p:sp>
      <p:sp>
        <p:nvSpPr>
          <p:cNvPr id="76" name="文本框 75"/>
          <p:cNvSpPr txBox="1"/>
          <p:nvPr userDrawn="1"/>
        </p:nvSpPr>
        <p:spPr>
          <a:xfrm>
            <a:off x="185420" y="2625090"/>
            <a:ext cx="1058545" cy="1108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1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录</a:t>
            </a:r>
          </a:p>
        </p:txBody>
      </p:sp>
      <p:pic>
        <p:nvPicPr>
          <p:cNvPr id="227" name="图片 226" descr="C:/Users/Administrator/Desktop/依据新课标编写-02.png依据新课标编写-0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8703310" y="196850"/>
            <a:ext cx="2861310" cy="687705"/>
          </a:xfrm>
          <a:prstGeom prst="rect">
            <a:avLst/>
          </a:prstGeom>
        </p:spPr>
      </p:pic>
      <p:grpSp>
        <p:nvGrpSpPr>
          <p:cNvPr id="3" name="组合 2"/>
          <p:cNvGrpSpPr/>
          <p:nvPr userDrawn="1"/>
        </p:nvGrpSpPr>
        <p:grpSpPr>
          <a:xfrm>
            <a:off x="2756021" y="2327928"/>
            <a:ext cx="2936104" cy="607259"/>
            <a:chOff x="4408" y="1365"/>
            <a:chExt cx="5038" cy="1009"/>
          </a:xfrm>
        </p:grpSpPr>
        <p:sp>
          <p:nvSpPr>
            <p:cNvPr id="5" name="文本框 4"/>
            <p:cNvSpPr txBox="1"/>
            <p:nvPr userDrawn="1"/>
          </p:nvSpPr>
          <p:spPr>
            <a:xfrm>
              <a:off x="5966" y="1365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导入新课</a:t>
              </a:r>
              <a:endParaRPr lang="en-US" altLang="zh-CN" sz="3120" b="1" u="none" baseline="0" dirty="0">
                <a:solidFill>
                  <a:srgbClr val="008DFF"/>
                </a:solidFill>
                <a:uFill>
                  <a:solidFill>
                    <a:srgbClr val="FE970E"/>
                  </a:solidFill>
                </a:uFill>
              </a:endParaRPr>
            </a:p>
          </p:txBody>
        </p:sp>
        <p:sp>
          <p:nvSpPr>
            <p:cNvPr id="4" name="文本框 3"/>
            <p:cNvSpPr txBox="1"/>
            <p:nvPr userDrawn="1"/>
          </p:nvSpPr>
          <p:spPr>
            <a:xfrm>
              <a:off x="4408" y="1425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01</a:t>
              </a:r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5600" y="1564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8" name="组合 7"/>
          <p:cNvGrpSpPr/>
          <p:nvPr userDrawn="1"/>
        </p:nvGrpSpPr>
        <p:grpSpPr>
          <a:xfrm>
            <a:off x="6464907" y="2345984"/>
            <a:ext cx="2936104" cy="571149"/>
            <a:chOff x="4408" y="2978"/>
            <a:chExt cx="5038" cy="949"/>
          </a:xfrm>
        </p:grpSpPr>
        <p:sp>
          <p:nvSpPr>
            <p:cNvPr id="10" name="文本框 9"/>
            <p:cNvSpPr txBox="1"/>
            <p:nvPr/>
          </p:nvSpPr>
          <p:spPr>
            <a:xfrm>
              <a:off x="5966" y="2978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讲授新课</a:t>
              </a:r>
            </a:p>
          </p:txBody>
        </p:sp>
        <p:sp>
          <p:nvSpPr>
            <p:cNvPr id="13" name="文本框 12"/>
            <p:cNvSpPr txBox="1"/>
            <p:nvPr userDrawn="1"/>
          </p:nvSpPr>
          <p:spPr>
            <a:xfrm>
              <a:off x="4408" y="2978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02</a:t>
              </a:r>
            </a:p>
          </p:txBody>
        </p:sp>
        <p:sp>
          <p:nvSpPr>
            <p:cNvPr id="46" name="矩形 45"/>
            <p:cNvSpPr/>
            <p:nvPr userDrawn="1"/>
          </p:nvSpPr>
          <p:spPr>
            <a:xfrm>
              <a:off x="5600" y="3120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4" name="组合 13"/>
          <p:cNvGrpSpPr/>
          <p:nvPr userDrawn="1"/>
        </p:nvGrpSpPr>
        <p:grpSpPr>
          <a:xfrm>
            <a:off x="2756021" y="3678464"/>
            <a:ext cx="2936104" cy="571149"/>
            <a:chOff x="4408" y="5262"/>
            <a:chExt cx="5038" cy="949"/>
          </a:xfrm>
        </p:grpSpPr>
        <p:sp>
          <p:nvSpPr>
            <p:cNvPr id="15" name="文本框 14"/>
            <p:cNvSpPr txBox="1"/>
            <p:nvPr/>
          </p:nvSpPr>
          <p:spPr>
            <a:xfrm>
              <a:off x="5966" y="5262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习题解析</a:t>
              </a:r>
            </a:p>
          </p:txBody>
        </p:sp>
        <p:sp>
          <p:nvSpPr>
            <p:cNvPr id="44" name="文本框 43"/>
            <p:cNvSpPr txBox="1"/>
            <p:nvPr userDrawn="1"/>
          </p:nvSpPr>
          <p:spPr>
            <a:xfrm>
              <a:off x="4408" y="5262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03</a:t>
              </a:r>
            </a:p>
          </p:txBody>
        </p:sp>
        <p:sp>
          <p:nvSpPr>
            <p:cNvPr id="51" name="矩形 50"/>
            <p:cNvSpPr/>
            <p:nvPr userDrawn="1"/>
          </p:nvSpPr>
          <p:spPr>
            <a:xfrm>
              <a:off x="5600" y="5429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grpSp>
        <p:nvGrpSpPr>
          <p:cNvPr id="16" name="组合 15"/>
          <p:cNvGrpSpPr/>
          <p:nvPr userDrawn="1"/>
        </p:nvGrpSpPr>
        <p:grpSpPr>
          <a:xfrm>
            <a:off x="6464907" y="3678464"/>
            <a:ext cx="2936104" cy="571149"/>
            <a:chOff x="4408" y="8000"/>
            <a:chExt cx="5038" cy="949"/>
          </a:xfrm>
        </p:grpSpPr>
        <p:sp>
          <p:nvSpPr>
            <p:cNvPr id="7" name="文本框 6"/>
            <p:cNvSpPr txBox="1"/>
            <p:nvPr userDrawn="1"/>
          </p:nvSpPr>
          <p:spPr>
            <a:xfrm>
              <a:off x="5966" y="8000"/>
              <a:ext cx="3480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120" b="1" u="none" baseline="0" dirty="0">
                  <a:solidFill>
                    <a:srgbClr val="008DFF"/>
                  </a:solidFill>
                  <a:uFill>
                    <a:solidFill>
                      <a:srgbClr val="FE970E"/>
                    </a:solidFill>
                  </a:uFill>
                </a:rPr>
                <a:t>课堂小结</a:t>
              </a:r>
            </a:p>
          </p:txBody>
        </p:sp>
        <p:sp>
          <p:nvSpPr>
            <p:cNvPr id="45" name="文本框 44"/>
            <p:cNvSpPr txBox="1"/>
            <p:nvPr userDrawn="1"/>
          </p:nvSpPr>
          <p:spPr>
            <a:xfrm>
              <a:off x="4408" y="8000"/>
              <a:ext cx="1221" cy="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120" b="1">
                  <a:solidFill>
                    <a:srgbClr val="008DFF"/>
                  </a:solidFill>
                  <a:latin typeface="微软雅黑" panose="020B0503020204020204" charset="-122"/>
                  <a:ea typeface="微软雅黑" panose="020B0503020204020204" charset="-122"/>
                </a:rPr>
                <a:t>04</a:t>
              </a:r>
            </a:p>
          </p:txBody>
        </p:sp>
        <p:sp>
          <p:nvSpPr>
            <p:cNvPr id="53" name="矩形 52"/>
            <p:cNvSpPr/>
            <p:nvPr userDrawn="1"/>
          </p:nvSpPr>
          <p:spPr>
            <a:xfrm>
              <a:off x="5600" y="8142"/>
              <a:ext cx="85" cy="683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50" b="1"/>
            </a:p>
          </p:txBody>
        </p:sp>
      </p:grpSp>
      <p:pic>
        <p:nvPicPr>
          <p:cNvPr id="9" name="图片 8" descr="数学书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68084" y="4436786"/>
            <a:ext cx="839220" cy="8666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10">
            <a:alphaModFix amt="14000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9"/>
          <p:cNvSpPr/>
          <p:nvPr userDrawn="1"/>
        </p:nvSpPr>
        <p:spPr>
          <a:xfrm>
            <a:off x="0" y="0"/>
            <a:ext cx="12192000" cy="610870"/>
          </a:xfrm>
          <a:prstGeom prst="rect">
            <a:avLst/>
          </a:prstGeom>
          <a:solidFill>
            <a:srgbClr val="008DF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  <p:sp>
        <p:nvSpPr>
          <p:cNvPr id="29" name="同侧圆角矩形 28"/>
          <p:cNvSpPr/>
          <p:nvPr userDrawn="1"/>
        </p:nvSpPr>
        <p:spPr>
          <a:xfrm rot="16200000">
            <a:off x="891272" y="-944880"/>
            <a:ext cx="619125" cy="2493645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FE970E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video" Target="NULL" TargetMode="External"/><Relationship Id="rId1" Type="http://schemas.openxmlformats.org/officeDocument/2006/relationships/tags" Target="../tags/tag12.xml"/><Relationship Id="rId5" Type="http://schemas.openxmlformats.org/officeDocument/2006/relationships/image" Target="../media/image13.png"/><Relationship Id="rId4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video" Target="NULL" TargetMode="Externa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7.xml"/><Relationship Id="rId5" Type="http://schemas.openxmlformats.org/officeDocument/2006/relationships/image" Target="../media/image18.png"/><Relationship Id="rId4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5.xml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文本框 43"/>
          <p:cNvSpPr txBox="1"/>
          <p:nvPr/>
        </p:nvSpPr>
        <p:spPr>
          <a:xfrm>
            <a:off x="2680970" y="3877310"/>
            <a:ext cx="7108825" cy="750173"/>
          </a:xfrm>
          <a:prstGeom prst="rect">
            <a:avLst/>
          </a:prstGeom>
          <a:noFill/>
        </p:spPr>
        <p:txBody>
          <a:bodyPr wrap="square" lIns="72358" tIns="36179" rIns="72358" bIns="36179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第二课时</a:t>
            </a:r>
            <a:r>
              <a:rPr lang="en-US" altLang="zh-CN" sz="44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   </a:t>
            </a:r>
            <a:r>
              <a:rPr lang="zh-CN" altLang="en-US" sz="4400" b="1" dirty="0">
                <a:solidFill>
                  <a:srgbClr val="FFFF00"/>
                </a:solidFill>
                <a:latin typeface="Cambria Math" panose="02040503050406030204" pitchFamily="18" charset="0"/>
                <a:ea typeface="微软雅黑" panose="020B0503020204020204" charset="-122"/>
                <a:cs typeface="Cambria Math" panose="02040503050406030204" pitchFamily="18" charset="0"/>
                <a:sym typeface="微软雅黑" panose="020B0503020204020204" charset="-122"/>
              </a:rPr>
              <a:t>浮沉条件的应用</a:t>
            </a:r>
          </a:p>
        </p:txBody>
      </p:sp>
      <p:sp>
        <p:nvSpPr>
          <p:cNvPr id="174" name="文本框 173"/>
          <p:cNvSpPr txBox="1"/>
          <p:nvPr userDrawn="1"/>
        </p:nvSpPr>
        <p:spPr>
          <a:xfrm>
            <a:off x="0" y="2121535"/>
            <a:ext cx="1219200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10.4  </a:t>
            </a:r>
            <a:r>
              <a:rPr lang="zh-CN" altLang="en-US" sz="7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物体浮沉条件及应用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664335"/>
            <a:ext cx="2236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轮船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1962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015" y="2334895"/>
            <a:ext cx="6271895" cy="40608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99795" y="2540000"/>
            <a:ext cx="4064000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 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我国首艘航空母舰辽宁舰的排水量约为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万吨，表示辽宁舰满载时，舰载机和舰身的质量之和约为</a:t>
            </a:r>
            <a:r>
              <a:rPr lang="en-US" altLang="zh-CN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6</a:t>
            </a:r>
            <a:r>
              <a:rPr lang="zh-CN" altLang="en-US" sz="28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万吨。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33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潜水艇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357755"/>
            <a:ext cx="5527040" cy="3538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潜水艇能潜入水下航行。它的舰身内有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水舱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向水舱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充水时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潜水艇变重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，逐渐潜入水中。</a:t>
            </a:r>
          </a:p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当水舱充水后潜水艇所受的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重力等于浮力时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，它可以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悬浮在水中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  <a:p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当用压缩空气将水舱里的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水排出一部分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时，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潜水艇变轻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，从而</a:t>
            </a:r>
            <a:r>
              <a:rPr lang="zh-CN" altLang="en-US" sz="2800" b="1">
                <a:solidFill>
                  <a:schemeClr val="accent5"/>
                </a:solidFill>
                <a:latin typeface="微软雅黑" panose="020B0503020204020204" charset="-122"/>
                <a:ea typeface="微软雅黑" panose="020B0503020204020204" charset="-122"/>
              </a:rPr>
              <a:t>上浮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</p:txBody>
      </p:sp>
      <p:pic>
        <p:nvPicPr>
          <p:cNvPr id="11" name="https://img8.file.cache.docer.com/storage/1643105007258294000/d7cbfffc52863815df4a2ef7420f2c83.gif" descr="潜水艇截面示意图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285" y="1609090"/>
            <a:ext cx="5315585" cy="5315585"/>
          </a:xfrm>
          <a:prstGeom prst="rect">
            <a:avLst/>
          </a:prstGeom>
        </p:spPr>
      </p:pic>
      <p:sp>
        <p:nvSpPr>
          <p:cNvPr id="12" name="圆角矩形 11"/>
          <p:cNvSpPr/>
          <p:nvPr/>
        </p:nvSpPr>
        <p:spPr>
          <a:xfrm>
            <a:off x="6598285" y="1925320"/>
            <a:ext cx="2912745" cy="4403090"/>
          </a:xfrm>
          <a:prstGeom prst="roundRect">
            <a:avLst/>
          </a:prstGeom>
          <a:solidFill>
            <a:srgbClr val="FDFBF8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3366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潜水艇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40460" y="2679700"/>
            <a:ext cx="293814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en-US" altLang="zh-CN" sz="2400"/>
              <a:t>  </a:t>
            </a:r>
            <a:r>
              <a:rPr lang="zh-CN" altLang="en-US" sz="2400"/>
              <a:t>实际航行时，上浮和下潜的过程中潜水艇要开动推进器加快上浮或下潜的速度。</a:t>
            </a:r>
          </a:p>
        </p:txBody>
      </p:sp>
      <p:pic>
        <p:nvPicPr>
          <p:cNvPr id="11" name="核潜艇的基本工作原理以及内部构造,军事,武器装备,好看视频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1168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6940" y="1796415"/>
            <a:ext cx="7026275" cy="394462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2078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气球和飞艇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5747385" y="2318385"/>
            <a:ext cx="5715000" cy="32385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20725" y="2437130"/>
            <a:ext cx="502666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如果气球里充的是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密度小于空气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的气体，那么气球就可以</a:t>
            </a:r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飘在空中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例如节日放飞的气球，携带气象仪器的高空探测气球，充的是</a:t>
            </a:r>
            <a:r>
              <a:rPr lang="zh-CN" altLang="en-US" sz="2800" b="1">
                <a:latin typeface="方正教材规范楷体_GBK" panose="02000000000000000000" charset="-122"/>
                <a:ea typeface="方正教材规范楷体_GBK" panose="02000000000000000000" charset="-122"/>
              </a:rPr>
              <a:t>氦气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2078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气球和飞艇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20250320_154248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end="46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78150" y="3065780"/>
            <a:ext cx="6995795" cy="36696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49960" y="2435225"/>
            <a:ext cx="1029271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800">
                <a:latin typeface="方正教材规范楷体_GBK" panose="02000000000000000000" charset="-122"/>
                <a:ea typeface="方正教材规范楷体_GBK" panose="02000000000000000000" charset="-122"/>
              </a:rPr>
              <a:t>   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体育、娱乐活动用的热气球，充的是被燃烧器加热而体积膨胀的热空气。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207835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气球和飞艇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374265"/>
            <a:ext cx="1104455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/>
              <a:t>为了能定向航行，人们还制成了飞艇：在大气囊下面装了带螺旋桨的发动机和载人、装货的吊篮。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6330315" y="3346450"/>
            <a:ext cx="5426710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/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  20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世纪</a:t>
            </a:r>
            <a:r>
              <a:rPr lang="en-US" altLang="zh-CN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20-30</a:t>
            </a:r>
            <a:r>
              <a:rPr lang="zh-CN" altLang="en-US" sz="2400">
                <a:latin typeface="Times New Roman" panose="02020603050405020304" pitchFamily="18" charset="0"/>
                <a:ea typeface="方正教材规范楷体_GBK" panose="02000000000000000000" charset="-122"/>
                <a:cs typeface="Times New Roman" panose="02020603050405020304" pitchFamily="18" charset="0"/>
              </a:rPr>
              <a:t>年代，飞艇曾盛极一时，用来进行军事侦查、轰炸地方目标或作为空中交通工具。后来连续发生了几次气囊中氢气爆炸的事故，飞艇的飞行速度又不及飞机，飞艇便逐渐被飞机取代。近年来由于能源危机，且可以用不会爆炸的氦气代替氢气，人们对装载量大的飞艇又重新重视起来。</a:t>
            </a:r>
          </a:p>
        </p:txBody>
      </p:sp>
      <p:pic>
        <p:nvPicPr>
          <p:cNvPr id="12" name="图片 11"/>
          <p:cNvPicPr/>
          <p:nvPr/>
        </p:nvPicPr>
        <p:blipFill>
          <a:blip r:embed="rId3"/>
          <a:stretch>
            <a:fillRect/>
          </a:stretch>
        </p:blipFill>
        <p:spPr>
          <a:xfrm>
            <a:off x="899795" y="3346133"/>
            <a:ext cx="5334000" cy="3000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301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密度计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3" name="图片 102"/>
          <p:cNvPicPr/>
          <p:nvPr/>
        </p:nvPicPr>
        <p:blipFill>
          <a:blip r:embed="rId3"/>
          <a:srcRect l="21495" r="27600"/>
          <a:stretch>
            <a:fillRect/>
          </a:stretch>
        </p:blipFill>
        <p:spPr>
          <a:xfrm>
            <a:off x="7739380" y="1854200"/>
            <a:ext cx="2404745" cy="45275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99795" y="2545715"/>
            <a:ext cx="6339205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0030101010101" charset="-122"/>
              </a:rPr>
              <a:t>结构：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黑体" panose="0201060003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rgbClr val="111111"/>
                </a:solidFill>
                <a:latin typeface="微软雅黑" panose="020B0503020204020204" charset="-122"/>
                <a:ea typeface="微软雅黑" panose="020B0503020204020204" charset="-122"/>
                <a:sym typeface="黑体" panose="02010600030101010101" charset="-122"/>
              </a:rPr>
              <a:t>密度计中间通常中间有一个体积较大的玻璃泡。密度计下方装着金属颗粒作为配重，使密度计漂浮时能保持竖直姿态。密度计上方是细玻璃管，它的内部标有刻度，测量时可以根据液面所处的位置直接读出液体的密度值。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30111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密度计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465070"/>
            <a:ext cx="6691630" cy="4225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342900" indent="-34290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zh-CN" sz="28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密度计的工作原理：</a:t>
            </a:r>
            <a:endParaRPr lang="zh-CN" altLang="zh-CN" sz="280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物体漂浮在液面上的条件</a:t>
            </a:r>
            <a:r>
              <a:rPr lang="zh-CN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F</a:t>
            </a:r>
            <a:r>
              <a:rPr lang="zh-CN" altLang="zh-CN" sz="2800" baseline="-25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＝</a:t>
            </a:r>
            <a:r>
              <a:rPr lang="zh-CN" altLang="zh-CN" sz="2800" i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G</a:t>
            </a:r>
            <a:endParaRPr lang="en-US" altLang="zh-CN" sz="2800" i="1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zh-CN" sz="28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密度计的刻度特点：</a:t>
            </a:r>
            <a:endParaRPr lang="zh-CN" altLang="zh-CN" sz="280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marL="342900" indent="-342900">
              <a:lnSpc>
                <a:spcPct val="120000"/>
              </a:lnSpc>
              <a:defRPr/>
            </a:pPr>
            <a:r>
              <a:rPr lang="en-US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zh-CN" altLang="zh-CN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上小下大，上稀下密</a:t>
            </a:r>
          </a:p>
          <a:p>
            <a:pPr marL="342900" indent="-342900">
              <a:lnSpc>
                <a:spcPct val="120000"/>
              </a:lnSpc>
              <a:defRPr/>
            </a:pPr>
            <a:r>
              <a:rPr lang="zh-CN" altLang="zh-CN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密度计</a:t>
            </a: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的用途：</a:t>
            </a:r>
            <a:endParaRPr lang="zh-CN" altLang="zh-CN" sz="2800" noProof="1">
              <a:solidFill>
                <a:schemeClr val="tx1"/>
              </a:solidFill>
              <a:latin typeface="方正教材规范楷体_GBK" panose="02000000000000000000" charset="-122"/>
              <a:ea typeface="方正教材规范楷体_GBK" panose="02000000000000000000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</a:t>
            </a:r>
            <a:r>
              <a:rPr lang="en-US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r>
              <a:rPr lang="zh-CN" altLang="zh-CN" sz="28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测量液体密度</a:t>
            </a:r>
            <a:endParaRPr lang="en-US" altLang="zh-CN" sz="2800" noProof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342900" indent="-342900" algn="l">
              <a:lnSpc>
                <a:spcPct val="120000"/>
              </a:lnSpc>
              <a:buClrTx/>
              <a:buSzTx/>
              <a:buFontTx/>
              <a:defRPr/>
            </a:pPr>
            <a:r>
              <a:rPr lang="zh-CN" altLang="zh-CN" sz="2800">
                <a:solidFill>
                  <a:schemeClr val="tx1"/>
                </a:solidFill>
                <a:latin typeface="方正教材规范楷体_GBK" panose="02000000000000000000" charset="-122"/>
                <a:ea typeface="方正教材规范楷体_GBK" panose="02000000000000000000" charset="-122"/>
                <a:sym typeface="+mn-ea"/>
              </a:rPr>
              <a:t>密度计的读数方法：</a:t>
            </a:r>
            <a:endParaRPr lang="zh-CN" altLang="zh-CN" sz="2800" noProof="1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>
              <a:lnSpc>
                <a:spcPct val="120000"/>
              </a:lnSpc>
              <a:defRPr/>
            </a:pPr>
            <a:r>
              <a:rPr lang="zh-CN" altLang="en-US"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静止时液面所对刻度乘以水的密度</a:t>
            </a:r>
          </a:p>
        </p:txBody>
      </p:sp>
      <p:pic>
        <p:nvPicPr>
          <p:cNvPr id="11" name="20250320_16232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08140" y="2526665"/>
            <a:ext cx="5370195" cy="30003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8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9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8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2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3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8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9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0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8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59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64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75335" y="1104900"/>
            <a:ext cx="10497820" cy="46158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1</a:t>
            </a:r>
            <a:r>
              <a:rPr lang="zh-CN" altLang="en-US" sz="2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．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下列不属于利用浮沉条件工作的是（　　）</a:t>
            </a: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．轮船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B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．潜水艇</a:t>
            </a: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．飞机</a:t>
            </a: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					D</a:t>
            </a:r>
            <a:r>
              <a:rPr lang="zh-CN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．热气球</a:t>
            </a:r>
          </a:p>
        </p:txBody>
      </p:sp>
      <p:sp>
        <p:nvSpPr>
          <p:cNvPr id="7" name="TextBox 4"/>
          <p:cNvSpPr txBox="1"/>
          <p:nvPr/>
        </p:nvSpPr>
        <p:spPr>
          <a:xfrm>
            <a:off x="7245350" y="1238885"/>
            <a:ext cx="4044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100003" name="图片 100003" descr="@@@1a7c9bd6-68be-41fe-b289-aded3b299a6a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3030" y="1924685"/>
            <a:ext cx="2011045" cy="1895475"/>
          </a:xfrm>
          <a:prstGeom prst="rect">
            <a:avLst/>
          </a:prstGeom>
        </p:spPr>
      </p:pic>
      <p:pic>
        <p:nvPicPr>
          <p:cNvPr id="100005" name="图片 100005" descr="@@@4c2a6313-fab2-4311-88fb-3141b707be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0230" y="2475865"/>
            <a:ext cx="3157855" cy="1164590"/>
          </a:xfrm>
          <a:prstGeom prst="rect">
            <a:avLst/>
          </a:prstGeom>
        </p:spPr>
      </p:pic>
      <p:pic>
        <p:nvPicPr>
          <p:cNvPr id="100007" name="图片 100007" descr="@@@854c21d6-fdef-4d41-8748-bb2e7e68286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3030" y="4556760"/>
            <a:ext cx="3002280" cy="1408430"/>
          </a:xfrm>
          <a:prstGeom prst="rect">
            <a:avLst/>
          </a:prstGeom>
        </p:spPr>
      </p:pic>
      <p:pic>
        <p:nvPicPr>
          <p:cNvPr id="100009" name="图片 100009" descr="@@@bad3934c-09b2-4d57-82d5-af703486ae6a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90230" y="3900805"/>
            <a:ext cx="1711960" cy="23704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/>
        </p:nvSpPr>
        <p:spPr>
          <a:xfrm>
            <a:off x="775335" y="1035050"/>
            <a:ext cx="994537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30000"/>
              </a:lnSpc>
            </a:pP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2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体积为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120 cm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的一块固体，重为1.8 N，放在足量的水中。（已知：</a:t>
            </a:r>
            <a:r>
              <a:rPr lang="en-US" sz="2800" b="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ρ</a:t>
            </a:r>
            <a:r>
              <a:rPr lang="zh-CN" sz="2800" b="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=1.0×10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kg/m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2800" b="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=10N/kg）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（1）求固体浸没在水中时所受浮力多大？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（2）说明在水中的固体为什么会下沉？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（3）求固体最终静止在容器底部时，它所受的支持力多大？</a:t>
            </a:r>
            <a:endParaRPr lang="zh-CN" altLang="en-US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172210" y="3666490"/>
            <a:ext cx="9847580" cy="28486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60000"/>
              </a:lnSpc>
            </a:pP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解：</a:t>
            </a:r>
          </a:p>
          <a:p>
            <a:pPr marL="266700" indent="-266700">
              <a:lnSpc>
                <a:spcPct val="160000"/>
              </a:lnSpc>
            </a:pP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∵</a:t>
            </a: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固体浸没，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∴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V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物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=120 cm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=1.2×10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sz="2800" b="0" i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66700" indent="-266700">
              <a:lnSpc>
                <a:spcPct val="160000"/>
              </a:lnSpc>
            </a:pP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浮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ρ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gV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排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=1.0×10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kg/m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×1.2×10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-4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</a:t>
            </a:r>
            <a:r>
              <a:rPr lang="en-US" sz="2800" b="0" baseline="30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×10N/kg=1.2N </a:t>
            </a:r>
          </a:p>
          <a:p>
            <a:pPr marL="266700" indent="-266700">
              <a:lnSpc>
                <a:spcPct val="160000"/>
              </a:lnSpc>
            </a:pP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</a:t>
            </a: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∵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=1.8 N根据物体浮沉条件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浮</a:t>
            </a: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＜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zh-CN" alt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∴物体下沉</a:t>
            </a:r>
            <a:endParaRPr lang="zh-CN" altLang="en-US" sz="28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文本框 104"/>
          <p:cNvSpPr txBox="1"/>
          <p:nvPr/>
        </p:nvSpPr>
        <p:spPr>
          <a:xfrm>
            <a:off x="775335" y="1035050"/>
            <a:ext cx="9945370" cy="28898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30000"/>
              </a:lnSpc>
            </a:pP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sz="2800" b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．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体积为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120 cm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的一块固体，重为1.8 N，放在足量的水中。（已知：</a:t>
            </a:r>
            <a:r>
              <a:rPr lang="en-US" sz="2800" b="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ρ</a:t>
            </a:r>
            <a:r>
              <a:rPr lang="zh-CN" sz="2800" b="0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水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=1.0×10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en-US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kg/m</a:t>
            </a:r>
            <a:r>
              <a:rPr lang="en-US" sz="2800" b="0" baseline="30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，</a:t>
            </a:r>
            <a:r>
              <a:rPr lang="en-US" sz="2800" b="0" i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</a:t>
            </a: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=10N/kg）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（1）求固体浸没在水中时所受浮力多大？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（2）说明在水中的固体为什么会下沉？</a:t>
            </a:r>
          </a:p>
          <a:p>
            <a:pPr marL="266700" indent="-266700">
              <a:lnSpc>
                <a:spcPct val="130000"/>
              </a:lnSpc>
            </a:pPr>
            <a:r>
              <a:rPr lang="zh-CN" sz="2800" b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（3）求固体最终静止在容器底部时，它所受的支持力多大？</a:t>
            </a:r>
            <a:endParaRPr lang="zh-CN" altLang="en-US" sz="2800" b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74445" y="3816350"/>
            <a:ext cx="8947785" cy="2501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indent="-266700">
              <a:lnSpc>
                <a:spcPct val="140000"/>
              </a:lnSpc>
            </a:pP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解：</a:t>
            </a:r>
          </a:p>
          <a:p>
            <a:pPr marL="266700" indent="-266700">
              <a:lnSpc>
                <a:spcPct val="140000"/>
              </a:lnSpc>
            </a:pPr>
            <a:r>
              <a:rPr lang="zh-CN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（3）固体最终静止在容器底部时，受到三个力平衡，</a:t>
            </a:r>
          </a:p>
          <a:p>
            <a:pPr marL="266700" indent="-266700">
              <a:lnSpc>
                <a:spcPct val="140000"/>
              </a:lnSpc>
            </a:pP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  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浮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+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  </a:t>
            </a:r>
          </a:p>
          <a:p>
            <a:pPr marL="266700" indent="-266700">
              <a:lnSpc>
                <a:spcPct val="140000"/>
              </a:lnSpc>
            </a:pPr>
            <a:r>
              <a:rPr lang="en-US" sz="28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 ∴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支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</a:t>
            </a:r>
            <a:r>
              <a:rPr lang="en-US" sz="2800" b="0" i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G- F</a:t>
            </a:r>
            <a:r>
              <a:rPr lang="zh-CN" sz="2800" b="0" baseline="-250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浮</a:t>
            </a:r>
            <a:r>
              <a:rPr lang="en-US" sz="28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=1.8N-1.2N=0.6N</a:t>
            </a:r>
            <a:endParaRPr lang="en-US" altLang="en-US" sz="28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323340" y="1552575"/>
            <a:ext cx="716280" cy="4358640"/>
          </a:xfrm>
          <a:prstGeom prst="roundRect">
            <a:avLst/>
          </a:prstGeom>
          <a:solidFill>
            <a:srgbClr val="036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/>
              <a:t>物体的浮沉条件</a:t>
            </a:r>
          </a:p>
        </p:txBody>
      </p:sp>
      <p:sp>
        <p:nvSpPr>
          <p:cNvPr id="14" name="右箭头 13"/>
          <p:cNvSpPr/>
          <p:nvPr/>
        </p:nvSpPr>
        <p:spPr>
          <a:xfrm>
            <a:off x="2152015" y="3493770"/>
            <a:ext cx="906145" cy="316230"/>
          </a:xfrm>
          <a:prstGeom prst="rightArrow">
            <a:avLst>
              <a:gd name="adj1" fmla="val 50000"/>
              <a:gd name="adj2" fmla="val 81124"/>
            </a:avLst>
          </a:prstGeom>
          <a:ln w="28575">
            <a:solidFill>
              <a:srgbClr val="036E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169920" y="3362325"/>
            <a:ext cx="2830195" cy="620540"/>
          </a:xfrm>
          <a:prstGeom prst="round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浮沉条件的应用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6" name="左大括号 5"/>
          <p:cNvSpPr/>
          <p:nvPr/>
        </p:nvSpPr>
        <p:spPr>
          <a:xfrm>
            <a:off x="6162040" y="1684020"/>
            <a:ext cx="806450" cy="3935730"/>
          </a:xfrm>
          <a:prstGeom prst="leftBrace">
            <a:avLst/>
          </a:prstGeom>
          <a:noFill/>
          <a:ln w="28575">
            <a:solidFill>
              <a:srgbClr val="036EB8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BDD7EE"/>
                </a:solidFill>
              </a14:hiddenFill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130415" y="2385695"/>
            <a:ext cx="1446530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轮船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7130415" y="3383280"/>
            <a:ext cx="143827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潜水艇</a:t>
            </a: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sym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30415" y="4380865"/>
            <a:ext cx="1997710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altLang="en-US" sz="2800" dirty="0">
                <a:sym typeface="宋体" panose="02010600030101010101" pitchFamily="2" charset="-122"/>
              </a:rPr>
              <a:t>气球和飞艇</a:t>
            </a:r>
            <a:endParaRPr lang="zh-CN" altLang="en-US" sz="2800" baseline="-250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130415" y="5334635"/>
            <a:ext cx="1438275" cy="478155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lnSpc>
                <a:spcPct val="90000"/>
              </a:lnSpc>
              <a:buClrTx/>
              <a:buSzTx/>
              <a:buFontTx/>
            </a:pPr>
            <a:r>
              <a:rPr lang="zh-CN" sz="2800">
                <a:sym typeface="+mn-ea"/>
              </a:rPr>
              <a:t>密度计</a:t>
            </a:r>
            <a:endParaRPr lang="zh-CN" sz="2800" baseline="-250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7130415" y="1431925"/>
            <a:ext cx="2105025" cy="521970"/>
          </a:xfrm>
          <a:prstGeom prst="rect">
            <a:avLst/>
          </a:prstGeom>
          <a:noFill/>
          <a:ln>
            <a:solidFill>
              <a:srgbClr val="036EB8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800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实心与空心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 bldLvl="0" animBg="1"/>
      <p:bldP spid="11" grpId="0" bldLvl="0" animBg="1"/>
      <p:bldP spid="9" grpId="0" bldLvl="0" animBg="1"/>
      <p:bldP spid="4" grpId="0" bldLvl="0" animBg="1"/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图片 99"/>
          <p:cNvPicPr/>
          <p:nvPr/>
        </p:nvPicPr>
        <p:blipFill>
          <a:blip r:embed="rId3">
            <a:alphaModFix amt="90000"/>
            <a:lum contrast="6000"/>
          </a:blip>
          <a:srcRect t="8907"/>
          <a:stretch>
            <a:fillRect/>
          </a:stretch>
        </p:blipFill>
        <p:spPr>
          <a:xfrm>
            <a:off x="0" y="610870"/>
            <a:ext cx="12184380" cy="62471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6534150" y="922020"/>
            <a:ext cx="5065395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zh-CN" altLang="en-US" sz="2800">
                <a:solidFill>
                  <a:srgbClr val="036EB8"/>
                </a:solidFill>
              </a:rPr>
              <a:t>我国海军潜艇正在某海域执行任务。</a:t>
            </a:r>
          </a:p>
          <a:p>
            <a:pPr>
              <a:lnSpc>
                <a:spcPct val="140000"/>
              </a:lnSpc>
            </a:pPr>
            <a:r>
              <a:rPr lang="zh-CN" altLang="en-US" sz="2800">
                <a:solidFill>
                  <a:srgbClr val="036EB8"/>
                </a:solidFill>
              </a:rPr>
              <a:t>潜艇为什么既可以上浮在海面，又可以沉入海底？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799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想想做做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162050" y="2505710"/>
            <a:ext cx="438340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>
                <a:latin typeface="方正教材规范楷体_GBK" panose="02000000000000000000" charset="-122"/>
                <a:ea typeface="方正教材规范楷体_GBK" panose="02000000000000000000" charset="-122"/>
              </a:rPr>
              <a:t>橡皮泥的密度比水大，它在水中会下沉。根据阿基米德原理，怎样把橡皮泥做成一条小船，使它能漂浮在水面，并能承载重物？</a:t>
            </a:r>
          </a:p>
        </p:txBody>
      </p:sp>
      <p:pic>
        <p:nvPicPr>
          <p:cNvPr id="11" name="https://docer-ks3.wpscdn.cn/picture/29500144/beb0153ff3eb350f92f37de1a9165ae1_612.jpg" descr="球体,儿童游戏陶土,多色的,白色背景,数字6,明亮,想法,彩色图片,休闲游戏,一个物体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145" y="2103755"/>
            <a:ext cx="6366510" cy="42506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pic>
        <p:nvPicPr>
          <p:cNvPr id="3" name="实验10-6能承载重物的橡皮泥船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66060" y="2436495"/>
            <a:ext cx="7036435" cy="403352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899795" y="1796415"/>
            <a:ext cx="1799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想想做做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2236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实心与空心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2" name="图片 101"/>
          <p:cNvPicPr/>
          <p:nvPr/>
        </p:nvPicPr>
        <p:blipFill>
          <a:blip r:embed="rId3"/>
          <a:srcRect t="8108"/>
          <a:stretch>
            <a:fillRect/>
          </a:stretch>
        </p:blipFill>
        <p:spPr>
          <a:xfrm>
            <a:off x="6882765" y="2669540"/>
            <a:ext cx="4274820" cy="294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10"/>
          <p:cNvSpPr txBox="1"/>
          <p:nvPr/>
        </p:nvSpPr>
        <p:spPr>
          <a:xfrm>
            <a:off x="899795" y="2726690"/>
            <a:ext cx="5581015" cy="2501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    </a:t>
            </a:r>
            <a:r>
              <a:rPr lang="zh-CN" altLang="en-US" sz="2800">
                <a:latin typeface="黑体" panose="02010600030101010101" charset="-122"/>
                <a:ea typeface="黑体" panose="02010600030101010101" charset="-122"/>
                <a:cs typeface="黑体" panose="02010600030101010101" charset="-122"/>
              </a:rPr>
              <a:t>把一小块橡皮泥搓圆放到水中，就沉入水底；若将相同质量橡皮泥做成小船模样，却能浮在水面上，你能解释原因吗？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图片 101"/>
          <p:cNvPicPr/>
          <p:nvPr/>
        </p:nvPicPr>
        <p:blipFill>
          <a:blip r:embed="rId3"/>
          <a:srcRect t="8108"/>
          <a:stretch>
            <a:fillRect/>
          </a:stretch>
        </p:blipFill>
        <p:spPr>
          <a:xfrm>
            <a:off x="6882765" y="2669540"/>
            <a:ext cx="4274820" cy="2949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899795" y="2806065"/>
            <a:ext cx="55645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/>
              <a:t>    </a:t>
            </a:r>
            <a:r>
              <a:rPr lang="zh-CN" altLang="en-US" sz="2800"/>
              <a:t>将橡皮泥</a:t>
            </a:r>
            <a:r>
              <a:rPr lang="zh-CN" sz="2800"/>
              <a:t>捏成瓢状放在水面</a:t>
            </a:r>
            <a:r>
              <a:rPr lang="zh-CN" altLang="en-US" sz="2800"/>
              <a:t>，虽然它所受的重力没有改变，但它排开的水的体积变大，因而受到较大的浮力，所以能漂浮在水面上。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22364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实心与空心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796415"/>
            <a:ext cx="10839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轮船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95170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899795" y="2419350"/>
            <a:ext cx="479742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/>
              <a:t>设计原理：</a:t>
            </a:r>
          </a:p>
          <a:p>
            <a:pPr indent="457200">
              <a:lnSpc>
                <a:spcPct val="150000"/>
              </a:lnSpc>
            </a:pPr>
            <a:r>
              <a:rPr lang="zh-CN" altLang="en-US" sz="2800"/>
              <a:t> 物体所受重力不变的前提下，通过</a:t>
            </a:r>
            <a:r>
              <a:rPr lang="zh-CN" altLang="en-US" sz="2800" b="1">
                <a:solidFill>
                  <a:schemeClr val="accent5"/>
                </a:solidFill>
              </a:rPr>
              <a:t>增大物体排开水的体积使物体受到更大的浮力</a:t>
            </a:r>
            <a:r>
              <a:rPr lang="zh-CN" altLang="en-US" sz="2800"/>
              <a:t>。</a:t>
            </a:r>
          </a:p>
        </p:txBody>
      </p:sp>
      <p:pic>
        <p:nvPicPr>
          <p:cNvPr id="11" name="https://docer-ks3.wpscdn.cn/picture/49817047/38f799db4c4ad6caa66f4c7c9dc9e28e_612.jpg" descr="LNG tanker is passing by Singapore Strai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3315" y="1971040"/>
            <a:ext cx="5988685" cy="39922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34900" y="1212562"/>
            <a:ext cx="295322" cy="210471"/>
            <a:chOff x="435463" y="1226414"/>
            <a:chExt cx="295380" cy="210512"/>
          </a:xfrm>
        </p:grpSpPr>
        <p:sp>
          <p:nvSpPr>
            <p:cNvPr id="7" name="矩形 6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矩形 3"/>
          <p:cNvSpPr/>
          <p:nvPr/>
        </p:nvSpPr>
        <p:spPr>
          <a:xfrm>
            <a:off x="899795" y="1025525"/>
            <a:ext cx="275209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zh-CN" altLang="en-US" sz="3200" b="1" dirty="0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浮力的应用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899795" y="1664335"/>
            <a:ext cx="10223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>
                <a:latin typeface="微软雅黑" panose="020B0503020204020204" charset="-122"/>
                <a:ea typeface="微软雅黑" panose="020B0503020204020204" charset="-122"/>
              </a:rPr>
              <a:t>轮船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34900" y="1819622"/>
            <a:ext cx="295322" cy="210471"/>
            <a:chOff x="435463" y="1226414"/>
            <a:chExt cx="295380" cy="210512"/>
          </a:xfrm>
        </p:grpSpPr>
        <p:sp>
          <p:nvSpPr>
            <p:cNvPr id="9" name="矩形 8"/>
            <p:cNvSpPr/>
            <p:nvPr/>
          </p:nvSpPr>
          <p:spPr>
            <a:xfrm rot="18900000">
              <a:off x="435463" y="1226414"/>
              <a:ext cx="210511" cy="21051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 rot="18900000">
              <a:off x="520332" y="1226415"/>
              <a:ext cx="210511" cy="210511"/>
            </a:xfrm>
            <a:prstGeom prst="rect">
              <a:avLst/>
            </a:prstGeom>
            <a:solidFill>
              <a:srgbClr val="00A0E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7547610" y="1609090"/>
            <a:ext cx="3075305" cy="47663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 Box 3"/>
          <p:cNvSpPr txBox="1"/>
          <p:nvPr/>
        </p:nvSpPr>
        <p:spPr>
          <a:xfrm>
            <a:off x="978535" y="2186305"/>
            <a:ext cx="6295390" cy="396938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zh-CN" altLang="en-US" sz="28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轮船的大小通常用排水量（</a:t>
            </a:r>
            <a:r>
              <a:rPr lang="en-US" altLang="zh-CN" sz="2800" b="1" i="1" noProof="1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排</a:t>
            </a:r>
            <a:r>
              <a:rPr lang="zh-CN" altLang="en-US" sz="2800" b="1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）表示：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latin typeface="微软雅黑" panose="020B0503020204020204" charset="-122"/>
                <a:ea typeface="微软雅黑" panose="020B0503020204020204" charset="-122"/>
              </a:rPr>
              <a:t>排水量即轮船</a:t>
            </a:r>
            <a:r>
              <a:rPr lang="zh-CN" altLang="en-US" sz="2800" noProof="1">
                <a:solidFill>
                  <a:srgbClr val="036EB8"/>
                </a:solidFill>
                <a:latin typeface="微软雅黑" panose="020B0503020204020204" charset="-122"/>
                <a:ea typeface="微软雅黑" panose="020B0503020204020204" charset="-122"/>
              </a:rPr>
              <a:t>装满货物</a:t>
            </a:r>
            <a:r>
              <a:rPr lang="zh-CN" altLang="en-US" sz="2800" noProof="1">
                <a:latin typeface="微软雅黑" panose="020B0503020204020204" charset="-122"/>
                <a:ea typeface="微软雅黑" panose="020B0503020204020204" charset="-122"/>
              </a:rPr>
              <a:t>时排开水的</a:t>
            </a:r>
            <a:r>
              <a:rPr lang="zh-CN" altLang="en-US" sz="2800" noProof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质量</a:t>
            </a:r>
            <a:r>
              <a:rPr lang="zh-CN" altLang="en-US" sz="2800" noProof="1">
                <a:latin typeface="微软雅黑" panose="020B0503020204020204" charset="-122"/>
                <a:ea typeface="微软雅黑" panose="020B0503020204020204" charset="-122"/>
              </a:rPr>
              <a:t>：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浮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排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800" noProof="1">
                <a:latin typeface="微软雅黑" panose="020B0503020204020204" charset="-122"/>
                <a:ea typeface="微软雅黑" panose="020B0503020204020204" charset="-122"/>
              </a:rPr>
              <a:t>  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2800" noProof="1">
                <a:latin typeface="微软雅黑" panose="020B0503020204020204" charset="-122"/>
                <a:ea typeface="微软雅黑" panose="020B0503020204020204" charset="-122"/>
              </a:rPr>
              <a:t>∵船只漂浮</a:t>
            </a:r>
            <a:r>
              <a:rPr lang="en-US" altLang="zh-CN" sz="2800" noProof="1">
                <a:latin typeface="微软雅黑" panose="020B0503020204020204" charset="-122"/>
                <a:ea typeface="微软雅黑" panose="020B0503020204020204" charset="-122"/>
              </a:rPr>
              <a:t>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 i="1" noProof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∴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F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浮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G</a:t>
            </a:r>
            <a:r>
              <a:rPr lang="en-US" altLang="zh-CN" sz="2800" noProof="1">
                <a:latin typeface="微软雅黑" panose="020B0503020204020204" charset="-122"/>
                <a:ea typeface="微软雅黑" panose="020B0503020204020204" charset="-122"/>
              </a:rPr>
              <a:t>     </a:t>
            </a:r>
          </a:p>
          <a:p>
            <a:pPr>
              <a:lnSpc>
                <a:spcPct val="150000"/>
              </a:lnSpc>
              <a:defRPr/>
            </a:pP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船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</a:rPr>
              <a:t>+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货</a:t>
            </a:r>
            <a:r>
              <a:rPr lang="en-US" altLang="zh-CN" sz="2800" b="1" noProof="1">
                <a:latin typeface="微软雅黑" panose="020B0503020204020204" charset="-122"/>
                <a:ea typeface="微软雅黑" panose="020B0503020204020204" charset="-122"/>
              </a:rPr>
              <a:t>= </a:t>
            </a:r>
            <a:r>
              <a:rPr lang="en-US" altLang="zh-CN" sz="2800" b="1" i="1" noProof="1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m</a:t>
            </a:r>
            <a:r>
              <a:rPr lang="zh-CN" altLang="en-US" sz="2800" b="1" baseline="-25000" noProof="1">
                <a:latin typeface="微软雅黑" panose="020B0503020204020204" charset="-122"/>
                <a:ea typeface="微软雅黑" panose="020B0503020204020204" charset="-122"/>
              </a:rPr>
              <a:t>排</a:t>
            </a:r>
            <a:endParaRPr lang="en-US" altLang="zh-CN" sz="2800" b="1" baseline="-25000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木牍原创课件-封面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木牍原创课件-目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木牍原创课件-内文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字体">
      <a:majorFont>
        <a:latin typeface="Arial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1038</Words>
  <Application>Microsoft Office PowerPoint</Application>
  <PresentationFormat>宽屏</PresentationFormat>
  <Paragraphs>95</Paragraphs>
  <Slides>21</Slides>
  <Notes>3</Notes>
  <HiddenSlides>0</HiddenSlides>
  <MMClips>4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32" baseType="lpstr">
      <vt:lpstr>方正教材规范楷体_GBK</vt:lpstr>
      <vt:lpstr>黑体</vt:lpstr>
      <vt:lpstr>宋体</vt:lpstr>
      <vt:lpstr>微软雅黑</vt:lpstr>
      <vt:lpstr>Arial</vt:lpstr>
      <vt:lpstr>Calibri</vt:lpstr>
      <vt:lpstr>Cambria Math</vt:lpstr>
      <vt:lpstr>Times New Roman</vt:lpstr>
      <vt:lpstr>木牍原创课件-封面</vt:lpstr>
      <vt:lpstr>木牍原创课件-目录</vt:lpstr>
      <vt:lpstr>木牍原创课件-内文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>Administrator</cp:lastModifiedBy>
  <cp:revision>1</cp:revision>
  <dcterms:created xsi:type="dcterms:W3CDTF">2019-06-19T02:08:00Z</dcterms:created>
  <dcterms:modified xsi:type="dcterms:W3CDTF">2025-04-16T08:42:04Z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2052-12.1.0.20305</vt:lpwstr>
  </property>
  <property fmtid="{D5CDD505-2E9C-101B-9397-08002B2CF9AE}" pid="3" name="ICV">
    <vt:lpwstr>BDCA6CC7CC9A40ECAF8CDAC1377E0517_11</vt:lpwstr>
  </property>
</Properties>
</file>