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6" r:id="rId2"/>
    <p:sldId id="449" r:id="rId3"/>
    <p:sldId id="462" r:id="rId4"/>
    <p:sldId id="463" r:id="rId5"/>
    <p:sldId id="464" r:id="rId6"/>
    <p:sldId id="465" r:id="rId7"/>
    <p:sldId id="466" r:id="rId8"/>
    <p:sldId id="467" r:id="rId9"/>
    <p:sldId id="468" r:id="rId10"/>
    <p:sldId id="469" r:id="rId11"/>
    <p:sldId id="485" r:id="rId12"/>
    <p:sldId id="470" r:id="rId13"/>
    <p:sldId id="486" r:id="rId14"/>
    <p:sldId id="471" r:id="rId15"/>
    <p:sldId id="472" r:id="rId16"/>
    <p:sldId id="487" r:id="rId17"/>
    <p:sldId id="488" r:id="rId18"/>
    <p:sldId id="489" r:id="rId19"/>
    <p:sldId id="490" r:id="rId20"/>
    <p:sldId id="491" r:id="rId21"/>
    <p:sldId id="473" r:id="rId22"/>
    <p:sldId id="474" r:id="rId23"/>
    <p:sldId id="475" r:id="rId24"/>
    <p:sldId id="476" r:id="rId25"/>
    <p:sldId id="477" r:id="rId26"/>
    <p:sldId id="478" r:id="rId27"/>
    <p:sldId id="492" r:id="rId28"/>
    <p:sldId id="493" r:id="rId29"/>
    <p:sldId id="444" r:id="rId30"/>
    <p:sldId id="484" r:id="rId31"/>
    <p:sldId id="494" r:id="rId32"/>
    <p:sldId id="495" r:id="rId33"/>
    <p:sldId id="497" r:id="rId34"/>
    <p:sldId id="452" r:id="rId35"/>
    <p:sldId id="445" r:id="rId36"/>
    <p:sldId id="498" r:id="rId37"/>
    <p:sldId id="500" r:id="rId38"/>
    <p:sldId id="499" r:id="rId39"/>
    <p:sldId id="423" r:id="rId40"/>
    <p:sldId id="460" r:id="rId41"/>
    <p:sldId id="501" r:id="rId42"/>
    <p:sldId id="502" r:id="rId43"/>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160678"/>
    <a:srgbClr val="01457D"/>
    <a:srgbClr val="007E27"/>
    <a:srgbClr val="66FF33"/>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860" autoAdjust="0"/>
    <p:restoredTop sz="94660"/>
  </p:normalViewPr>
  <p:slideViewPr>
    <p:cSldViewPr snapToGrid="0">
      <p:cViewPr varScale="1">
        <p:scale>
          <a:sx n="144" d="100"/>
          <a:sy n="144" d="100"/>
        </p:scale>
        <p:origin x="-870" y="-96"/>
      </p:cViewPr>
      <p:guideLst>
        <p:guide orient="horz" pos="1622"/>
        <p:guide pos="293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xfrm>
            <a:off x="3884613" y="8685213"/>
            <a:ext cx="2971800" cy="457200"/>
          </a:xfrm>
          <a:prstGeom prst="rect">
            <a:avLst/>
          </a:prstGeom>
          <a:noFill/>
        </p:spPr>
        <p:txBody>
          <a:bodyPr/>
          <a:lstStyle/>
          <a:p>
            <a:fld id="{27DB4AE5-26FB-4758-9A89-2AEAE3487CEB}" type="slidenum">
              <a:rPr lang="en-US" altLang="zh-CN">
                <a:latin typeface="Arial" pitchFamily="34" charset="0"/>
              </a:rPr>
              <a:pPr/>
              <a:t>31</a:t>
            </a:fld>
            <a:endParaRPr lang="en-US" altLang="zh-CN">
              <a:latin typeface="Arial" pitchFamily="34" charset="0"/>
            </a:endParaRPr>
          </a:p>
        </p:txBody>
      </p:sp>
      <p:sp>
        <p:nvSpPr>
          <p:cNvPr id="21507" name="Rectangle 2"/>
          <p:cNvSpPr>
            <a:spLocks noGrp="1" noRot="1" noChangeAspect="1" noChangeArrowheads="1" noTextEdit="1"/>
          </p:cNvSpPr>
          <p:nvPr>
            <p:ph type="sldImg"/>
          </p:nvPr>
        </p:nvSpPr>
        <p:spPr>
          <a:xfrm>
            <a:off x="374650" y="685800"/>
            <a:ext cx="6108700" cy="3429000"/>
          </a:xfrm>
          <a:ln/>
        </p:spPr>
      </p:sp>
      <p:sp>
        <p:nvSpPr>
          <p:cNvPr id="21508"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xfrm>
            <a:off x="3884613" y="8685213"/>
            <a:ext cx="2971800" cy="457200"/>
          </a:xfrm>
          <a:prstGeom prst="rect">
            <a:avLst/>
          </a:prstGeom>
          <a:noFill/>
        </p:spPr>
        <p:txBody>
          <a:bodyPr/>
          <a:lstStyle/>
          <a:p>
            <a:fld id="{27DB4AE5-26FB-4758-9A89-2AEAE3487CEB}" type="slidenum">
              <a:rPr lang="en-US" altLang="zh-CN">
                <a:latin typeface="Arial" pitchFamily="34" charset="0"/>
              </a:rPr>
              <a:pPr/>
              <a:t>33</a:t>
            </a:fld>
            <a:endParaRPr lang="en-US" altLang="zh-CN">
              <a:latin typeface="Arial" pitchFamily="34" charset="0"/>
            </a:endParaRPr>
          </a:p>
        </p:txBody>
      </p:sp>
      <p:sp>
        <p:nvSpPr>
          <p:cNvPr id="21507" name="Rectangle 2"/>
          <p:cNvSpPr>
            <a:spLocks noGrp="1" noRot="1" noChangeAspect="1" noChangeArrowheads="1" noTextEdit="1"/>
          </p:cNvSpPr>
          <p:nvPr>
            <p:ph type="sldImg"/>
          </p:nvPr>
        </p:nvSpPr>
        <p:spPr>
          <a:xfrm>
            <a:off x="374650" y="685800"/>
            <a:ext cx="6108700" cy="3429000"/>
          </a:xfrm>
          <a:ln/>
        </p:spPr>
      </p:sp>
      <p:sp>
        <p:nvSpPr>
          <p:cNvPr id="21508"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470"/>
            <a:ext cx="8229600" cy="855133"/>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197187"/>
            <a:ext cx="8229600" cy="3386091"/>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p:cNvSpPr>
          <p:nvPr>
            <p:ph type="dt" sz="half" idx="10"/>
          </p:nvPr>
        </p:nvSpPr>
        <p:spPr>
          <a:xfrm>
            <a:off x="457200" y="4672353"/>
            <a:ext cx="2133600" cy="356306"/>
          </a:xfrm>
          <a:prstGeom prst="rect">
            <a:avLst/>
          </a:prstGeom>
          <a:ln/>
        </p:spPr>
        <p:txBody>
          <a:bodyPr/>
          <a:lstStyle>
            <a:lvl1pPr>
              <a:defRPr/>
            </a:lvl1pPr>
          </a:lstStyle>
          <a:p>
            <a:pPr>
              <a:defRPr/>
            </a:pPr>
            <a:endParaRPr lang="zh-CN" altLang="en-US"/>
          </a:p>
        </p:txBody>
      </p:sp>
      <p:sp>
        <p:nvSpPr>
          <p:cNvPr id="5" name="Rectangle 5"/>
          <p:cNvSpPr>
            <a:spLocks noGrp="1"/>
          </p:cNvSpPr>
          <p:nvPr>
            <p:ph type="ftr" sz="quarter" idx="11"/>
          </p:nvPr>
        </p:nvSpPr>
        <p:spPr>
          <a:xfrm>
            <a:off x="3124200" y="4672353"/>
            <a:ext cx="2895600" cy="356306"/>
          </a:xfrm>
          <a:prstGeom prst="rect">
            <a:avLst/>
          </a:prstGeom>
          <a:ln/>
        </p:spPr>
        <p:txBody>
          <a:bodyPr/>
          <a:lstStyle>
            <a:lvl1pPr>
              <a:defRPr/>
            </a:lvl1pPr>
          </a:lstStyle>
          <a:p>
            <a:pPr>
              <a:defRPr/>
            </a:pPr>
            <a:endParaRPr lang="zh-CN" altLang="en-US"/>
          </a:p>
        </p:txBody>
      </p:sp>
      <p:sp>
        <p:nvSpPr>
          <p:cNvPr id="6" name="Rectangle 6"/>
          <p:cNvSpPr>
            <a:spLocks noGrp="1"/>
          </p:cNvSpPr>
          <p:nvPr>
            <p:ph type="sldNum" sz="quarter" idx="12"/>
          </p:nvPr>
        </p:nvSpPr>
        <p:spPr>
          <a:xfrm>
            <a:off x="6553200" y="4672353"/>
            <a:ext cx="2133600" cy="356306"/>
          </a:xfrm>
          <a:prstGeom prst="rect">
            <a:avLst/>
          </a:prstGeom>
          <a:ln/>
        </p:spPr>
        <p:txBody>
          <a:bodyPr/>
          <a:lstStyle>
            <a:lvl1pPr>
              <a:defRPr/>
            </a:lvl1pPr>
          </a:lstStyle>
          <a:p>
            <a:fld id="{629841B4-C2C0-4C0B-97FC-4E33FE049D90}"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1"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20154;&#25945;&#29289;&#29702;&#20809;&#30424;&#35201;&#27714;-&#26679;&#20363;-&#27169;&#29256;/&#21704;&#21187;&#26395;&#36828;&#38236;.mpg" TargetMode="Externa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file:///C:\Users\Administrator\Desktop\&#20843;&#19978;&#29289;&#29702;&#65288;&#20154;&#25945;&#65289;&#22235;&#28165;%20&#25945;&#24072;&#29992;&#20070;&#65298;&#65296;&#65297;&#65301;&#37049;&#26792;&#33457;&#8730;\S183.TIF" TargetMode="External"/><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file:///C:\Users\Administrator\Desktop\&#20843;&#19978;&#29289;&#29702;&#65288;&#20154;&#25945;&#65289;&#22235;&#28165;%20&#25945;&#24072;&#29992;&#20070;&#65298;&#65296;&#65297;&#65301;&#37049;&#26792;&#33457;&#8730;\S182.TIF" TargetMode="External"/><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file:///C:\Users\Administrator\Desktop\&#20843;&#19978;&#29289;&#29702;&#65288;&#20154;&#25945;&#65289;&#22235;&#28165;%20&#25945;&#24072;&#29992;&#20070;&#65298;&#65296;&#65297;&#65301;&#37049;&#26792;&#33457;&#8730;\S181.TIF" TargetMode="External"/><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file:///C:\Users\Administrator\Desktop\&#20843;&#19978;&#29289;&#29702;&#65288;&#20154;&#25945;&#65289;&#22235;&#28165;%20&#25945;&#24072;&#29992;&#20070;&#65298;&#65296;&#65297;&#65301;&#37049;&#26792;&#33457;&#8730;\S184.TIF" TargetMode="External"/><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8999" y="783946"/>
            <a:ext cx="3565649" cy="3562907"/>
          </a:xfrm>
          <a:prstGeom prst="rect">
            <a:avLst/>
          </a:prstGeom>
        </p:spPr>
      </p:pic>
      <p:sp>
        <p:nvSpPr>
          <p:cNvPr id="11" name="Shape 40"/>
          <p:cNvSpPr/>
          <p:nvPr/>
        </p:nvSpPr>
        <p:spPr>
          <a:xfrm>
            <a:off x="4842662" y="2449167"/>
            <a:ext cx="3464210"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等线" panose="02010600030101010101" pitchFamily="2" charset="-122"/>
                <a:ea typeface="等线" panose="02010600030101010101" pitchFamily="2" charset="-122"/>
              </a:rPr>
              <a:t>第五章 透镜及其应用</a:t>
            </a:r>
            <a:endParaRPr lang="zh-CN" sz="4000" baseline="-25000" dirty="0">
              <a:solidFill>
                <a:schemeClr val="tx1"/>
              </a:solidFill>
              <a:latin typeface="等线" panose="02010600030101010101" pitchFamily="2" charset="-122"/>
              <a:ea typeface="等线" panose="02010600030101010101" pitchFamily="2" charset="-122"/>
            </a:endParaRPr>
          </a:p>
        </p:txBody>
      </p:sp>
      <p:sp>
        <p:nvSpPr>
          <p:cNvPr id="12" name="Shape 40"/>
          <p:cNvSpPr/>
          <p:nvPr/>
        </p:nvSpPr>
        <p:spPr>
          <a:xfrm>
            <a:off x="4203778" y="721428"/>
            <a:ext cx="3781372"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人教</a:t>
            </a:r>
            <a:r>
              <a:rPr lang="zh-CN" altLang="en-US" sz="7200" b="1" baseline="-25000" dirty="0" smtClean="0">
                <a:solidFill>
                  <a:srgbClr val="007E27"/>
                </a:solidFill>
                <a:latin typeface="方正姚体" panose="02010601030101010101" pitchFamily="2" charset="-122"/>
                <a:ea typeface="方正姚体" panose="02010601030101010101" pitchFamily="2" charset="-122"/>
              </a:rPr>
              <a:t>版  物理</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13" name="Shape 40"/>
          <p:cNvSpPr/>
          <p:nvPr/>
        </p:nvSpPr>
        <p:spPr>
          <a:xfrm>
            <a:off x="4056112" y="3297413"/>
            <a:ext cx="4537624" cy="1077218"/>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sz="1800">
                <a:solidFill>
                  <a:srgbClr val="000000"/>
                </a:solidFill>
              </a:defRPr>
            </a:pPr>
            <a:r>
              <a:rPr lang="zh-CN" altLang="en-US" sz="4800" baseline="-25000" dirty="0" smtClean="0">
                <a:solidFill>
                  <a:srgbClr val="FF0000"/>
                </a:solidFill>
                <a:latin typeface="方正姚体" pitchFamily="2" charset="-122"/>
                <a:ea typeface="方正姚体" pitchFamily="2" charset="-122"/>
              </a:rPr>
              <a:t>第</a:t>
            </a:r>
            <a:r>
              <a:rPr lang="en-US" altLang="zh-CN" sz="4800" baseline="-25000" dirty="0" smtClean="0">
                <a:solidFill>
                  <a:srgbClr val="FF0000"/>
                </a:solidFill>
                <a:latin typeface="方正姚体" pitchFamily="2" charset="-122"/>
                <a:ea typeface="方正姚体" pitchFamily="2" charset="-122"/>
              </a:rPr>
              <a:t>5</a:t>
            </a:r>
            <a:r>
              <a:rPr lang="zh-CN" altLang="en-US" sz="4800" baseline="-25000" dirty="0" smtClean="0">
                <a:solidFill>
                  <a:srgbClr val="FF0000"/>
                </a:solidFill>
                <a:latin typeface="方正姚体" pitchFamily="2" charset="-122"/>
                <a:ea typeface="方正姚体" pitchFamily="2" charset="-122"/>
              </a:rPr>
              <a:t>节  显微镜和望远镜</a:t>
            </a:r>
            <a:endParaRPr lang="zh-CN" altLang="zh-CN" sz="4800" baseline="-25000" dirty="0" smtClean="0">
              <a:solidFill>
                <a:srgbClr val="FF0000"/>
              </a:solidFill>
              <a:latin typeface="方正姚体" pitchFamily="2" charset="-122"/>
              <a:ea typeface="方正姚体" pitchFamily="2" charset="-122"/>
            </a:endParaRPr>
          </a:p>
          <a:p>
            <a:pPr lvl="0">
              <a:defRPr sz="1800">
                <a:solidFill>
                  <a:srgbClr val="000000"/>
                </a:solidFill>
              </a:defRPr>
            </a:pPr>
            <a:endParaRPr lang="zh-CN" sz="4800" baseline="-25000" dirty="0">
              <a:solidFill>
                <a:srgbClr val="FF0000"/>
              </a:solidFill>
              <a:latin typeface="方正姚体" pitchFamily="2" charset="-122"/>
              <a:ea typeface="方正姚体" pitchFamily="2" charset="-122"/>
            </a:endParaRPr>
          </a:p>
        </p:txBody>
      </p:sp>
      <p:sp>
        <p:nvSpPr>
          <p:cNvPr id="14" name="文本框 13"/>
          <p:cNvSpPr txBox="1"/>
          <p:nvPr/>
        </p:nvSpPr>
        <p:spPr>
          <a:xfrm>
            <a:off x="6448872" y="1987946"/>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a:t>
            </a:r>
            <a:endPar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框 14337"/>
          <p:cNvSpPr txBox="1">
            <a:spLocks noChangeArrowheads="1"/>
          </p:cNvSpPr>
          <p:nvPr/>
        </p:nvSpPr>
        <p:spPr bwMode="auto">
          <a:xfrm>
            <a:off x="491589" y="474188"/>
            <a:ext cx="8104187" cy="1133195"/>
          </a:xfrm>
          <a:prstGeom prst="rect">
            <a:avLst/>
          </a:prstGeom>
          <a:noFill/>
          <a:ln w="9525">
            <a:noFill/>
            <a:miter lim="800000"/>
            <a:headEnd/>
            <a:tailEnd/>
          </a:ln>
        </p:spPr>
        <p:txBody>
          <a:bodyPr>
            <a:spAutoFit/>
          </a:bodyPr>
          <a:lstStyle/>
          <a:p>
            <a:pPr>
              <a:lnSpc>
                <a:spcPct val="130000"/>
              </a:lnSpc>
            </a:pPr>
            <a:r>
              <a:rPr lang="zh-CN" altLang="en-US" sz="2800" dirty="0" smtClean="0">
                <a:solidFill>
                  <a:srgbClr val="2F2F00"/>
                </a:solidFill>
                <a:latin typeface="宋体" pitchFamily="2" charset="-122"/>
              </a:rPr>
              <a:t>经</a:t>
            </a:r>
            <a:r>
              <a:rPr lang="zh-CN" altLang="en-US" sz="2800" dirty="0">
                <a:solidFill>
                  <a:srgbClr val="2F2F00"/>
                </a:solidFill>
                <a:latin typeface="宋体" pitchFamily="2" charset="-122"/>
              </a:rPr>
              <a:t>过两次放大作用，我们就可以看到肉眼看不见的小物体了。</a:t>
            </a:r>
          </a:p>
        </p:txBody>
      </p:sp>
      <p:sp>
        <p:nvSpPr>
          <p:cNvPr id="14339" name="文本框 14338"/>
          <p:cNvSpPr txBox="1">
            <a:spLocks noChangeArrowheads="1"/>
          </p:cNvSpPr>
          <p:nvPr/>
        </p:nvSpPr>
        <p:spPr bwMode="auto">
          <a:xfrm>
            <a:off x="2768982" y="4378058"/>
            <a:ext cx="4114800" cy="523220"/>
          </a:xfrm>
          <a:prstGeom prst="rect">
            <a:avLst/>
          </a:prstGeom>
          <a:noFill/>
          <a:ln w="9525">
            <a:noFill/>
            <a:miter lim="800000"/>
            <a:headEnd/>
            <a:tailEnd/>
          </a:ln>
        </p:spPr>
        <p:txBody>
          <a:bodyPr>
            <a:spAutoFit/>
          </a:bodyPr>
          <a:lstStyle/>
          <a:p>
            <a:r>
              <a:rPr lang="zh-CN" altLang="en-US" sz="2800" b="1" dirty="0">
                <a:solidFill>
                  <a:srgbClr val="FF0000"/>
                </a:solidFill>
                <a:latin typeface="微软雅黑" pitchFamily="34" charset="-122"/>
                <a:ea typeface="微软雅黑" pitchFamily="34" charset="-122"/>
              </a:rPr>
              <a:t>显微镜下的植物细胞</a:t>
            </a:r>
          </a:p>
        </p:txBody>
      </p:sp>
      <p:pic>
        <p:nvPicPr>
          <p:cNvPr id="14340" name="图片 14339"/>
          <p:cNvPicPr>
            <a:picLocks noChangeAspect="1"/>
          </p:cNvPicPr>
          <p:nvPr/>
        </p:nvPicPr>
        <p:blipFill>
          <a:blip r:embed="rId2" cstate="print"/>
          <a:stretch>
            <a:fillRect/>
          </a:stretch>
        </p:blipFill>
        <p:spPr>
          <a:xfrm>
            <a:off x="4556127" y="1685324"/>
            <a:ext cx="4113486" cy="2554710"/>
          </a:xfrm>
          <a:prstGeom prst="rect">
            <a:avLst/>
          </a:prstGeom>
          <a:noFill/>
          <a:ln w="9525">
            <a:noFill/>
          </a:ln>
          <a:effectLst>
            <a:outerShdw blurRad="50800" dist="38100" dir="2700000" sx="101000" sy="101000" algn="tl" rotWithShape="0">
              <a:prstClr val="black">
                <a:alpha val="40000"/>
              </a:prstClr>
            </a:outerShdw>
            <a:softEdge rad="31750"/>
          </a:effectLst>
        </p:spPr>
      </p:pic>
      <p:pic>
        <p:nvPicPr>
          <p:cNvPr id="14341" name="图片 14340"/>
          <p:cNvPicPr>
            <a:picLocks noChangeAspect="1"/>
          </p:cNvPicPr>
          <p:nvPr/>
        </p:nvPicPr>
        <p:blipFill>
          <a:blip r:embed="rId3" cstate="print"/>
          <a:stretch>
            <a:fillRect/>
          </a:stretch>
        </p:blipFill>
        <p:spPr>
          <a:xfrm>
            <a:off x="488138" y="1685324"/>
            <a:ext cx="4007662" cy="2554710"/>
          </a:xfrm>
          <a:prstGeom prst="rect">
            <a:avLst/>
          </a:prstGeom>
          <a:noFill/>
          <a:ln w="9525">
            <a:noFill/>
          </a:ln>
          <a:effectLst>
            <a:outerShdw blurRad="50800" dist="38100" dir="2700000" sx="101000" sy="101000" algn="tl" rotWithShape="0">
              <a:prstClr val="black">
                <a:alpha val="40000"/>
              </a:prstClr>
            </a:outerShdw>
            <a:softEdge rad="31750"/>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linds(horizont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14339"/>
                                        </p:tgtEl>
                                        <p:attrNameLst>
                                          <p:attrName>style.visibility</p:attrName>
                                        </p:attrNameLst>
                                      </p:cBhvr>
                                      <p:to>
                                        <p:strVal val="visible"/>
                                      </p:to>
                                    </p:set>
                                    <p:anim calcmode="lin" valueType="num">
                                      <p:cBhvr>
                                        <p:cTn id="12" dur="1000" fill="hold"/>
                                        <p:tgtEl>
                                          <p:spTgt spid="14339"/>
                                        </p:tgtEl>
                                        <p:attrNameLst>
                                          <p:attrName>ppt_w</p:attrName>
                                        </p:attrNameLst>
                                      </p:cBhvr>
                                      <p:tavLst>
                                        <p:tav tm="0">
                                          <p:val>
                                            <p:fltVal val="0"/>
                                          </p:val>
                                        </p:tav>
                                        <p:tav tm="100000">
                                          <p:val>
                                            <p:strVal val="#ppt_w"/>
                                          </p:val>
                                        </p:tav>
                                      </p:tavLst>
                                    </p:anim>
                                    <p:anim calcmode="lin" valueType="num">
                                      <p:cBhvr>
                                        <p:cTn id="13" dur="1000" fill="hold"/>
                                        <p:tgtEl>
                                          <p:spTgt spid="14339"/>
                                        </p:tgtEl>
                                        <p:attrNameLst>
                                          <p:attrName>ppt_h</p:attrName>
                                        </p:attrNameLst>
                                      </p:cBhvr>
                                      <p:tavLst>
                                        <p:tav tm="0">
                                          <p:val>
                                            <p:fltVal val="0"/>
                                          </p:val>
                                        </p:tav>
                                        <p:tav tm="100000">
                                          <p:val>
                                            <p:strVal val="#ppt_h"/>
                                          </p:val>
                                        </p:tav>
                                      </p:tavLst>
                                    </p:anim>
                                    <p:anim calcmode="lin" valueType="num">
                                      <p:cBhvr>
                                        <p:cTn id="14" dur="1000" fill="hold"/>
                                        <p:tgtEl>
                                          <p:spTgt spid="14339"/>
                                        </p:tgtEl>
                                        <p:attrNameLst>
                                          <p:attrName>style.rotation</p:attrName>
                                        </p:attrNameLst>
                                      </p:cBhvr>
                                      <p:tavLst>
                                        <p:tav tm="0">
                                          <p:val>
                                            <p:fltVal val="90"/>
                                          </p:val>
                                        </p:tav>
                                        <p:tav tm="100000">
                                          <p:val>
                                            <p:fltVal val="0"/>
                                          </p:val>
                                        </p:tav>
                                      </p:tavLst>
                                    </p:anim>
                                    <p:animEffect transition="in" filter="fade">
                                      <p:cBhvr>
                                        <p:cTn id="15" dur="1000"/>
                                        <p:tgtEl>
                                          <p:spTgt spid="14339"/>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14340"/>
                                        </p:tgtEl>
                                        <p:attrNameLst>
                                          <p:attrName>style.visibility</p:attrName>
                                        </p:attrNameLst>
                                      </p:cBhvr>
                                      <p:to>
                                        <p:strVal val="visible"/>
                                      </p:to>
                                    </p:set>
                                    <p:animEffect transition="in" filter="wedge">
                                      <p:cBhvr>
                                        <p:cTn id="20" dur="2000"/>
                                        <p:tgtEl>
                                          <p:spTgt spid="14340"/>
                                        </p:tgtEl>
                                      </p:cBhvr>
                                    </p:animEffect>
                                  </p:childTnLst>
                                </p:cTn>
                              </p:par>
                              <p:par>
                                <p:cTn id="21" presetID="20" presetClass="entr" presetSubtype="0" fill="hold" nodeType="withEffect">
                                  <p:stCondLst>
                                    <p:cond delay="0"/>
                                  </p:stCondLst>
                                  <p:childTnLst>
                                    <p:set>
                                      <p:cBhvr>
                                        <p:cTn id="22" dur="1" fill="hold">
                                          <p:stCondLst>
                                            <p:cond delay="0"/>
                                          </p:stCondLst>
                                        </p:cTn>
                                        <p:tgtEl>
                                          <p:spTgt spid="14341"/>
                                        </p:tgtEl>
                                        <p:attrNameLst>
                                          <p:attrName>style.visibility</p:attrName>
                                        </p:attrNameLst>
                                      </p:cBhvr>
                                      <p:to>
                                        <p:strVal val="visible"/>
                                      </p:to>
                                    </p:set>
                                    <p:animEffect transition="in" filter="wedge">
                                      <p:cBhvr>
                                        <p:cTn id="23"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3381" t="2718" r="2928" b="422"/>
          <a:stretch>
            <a:fillRect/>
          </a:stretch>
        </p:blipFill>
        <p:spPr bwMode="auto">
          <a:xfrm>
            <a:off x="445920" y="508763"/>
            <a:ext cx="3445436" cy="3664475"/>
          </a:xfrm>
          <a:prstGeom prst="rect">
            <a:avLst/>
          </a:prstGeom>
          <a:noFill/>
          <a:ln w="9525">
            <a:noFill/>
            <a:miter lim="800000"/>
            <a:headEnd/>
            <a:tailEnd/>
          </a:ln>
        </p:spPr>
      </p:pic>
      <p:pic>
        <p:nvPicPr>
          <p:cNvPr id="7" name="Picture 3" descr="手术显微镜"/>
          <p:cNvPicPr>
            <a:picLocks noChangeAspect="1" noChangeArrowheads="1"/>
          </p:cNvPicPr>
          <p:nvPr/>
        </p:nvPicPr>
        <p:blipFill>
          <a:blip r:embed="rId3" cstate="print"/>
          <a:srcRect/>
          <a:stretch>
            <a:fillRect/>
          </a:stretch>
        </p:blipFill>
        <p:spPr bwMode="auto">
          <a:xfrm>
            <a:off x="4138862" y="1051904"/>
            <a:ext cx="4734791" cy="2605696"/>
          </a:xfrm>
          <a:prstGeom prst="rect">
            <a:avLst/>
          </a:prstGeom>
          <a:noFill/>
          <a:ln w="9525">
            <a:noFill/>
            <a:miter lim="800000"/>
            <a:headEnd/>
            <a:tailEnd/>
          </a:ln>
        </p:spPr>
      </p:pic>
      <p:sp>
        <p:nvSpPr>
          <p:cNvPr id="9" name="TextBox 8"/>
          <p:cNvSpPr txBox="1"/>
          <p:nvPr/>
        </p:nvSpPr>
        <p:spPr>
          <a:xfrm>
            <a:off x="880025" y="4200739"/>
            <a:ext cx="2454442" cy="662554"/>
          </a:xfrm>
          <a:prstGeom prst="rect">
            <a:avLst/>
          </a:prstGeom>
          <a:noFill/>
          <a:ln w="19050">
            <a:noFill/>
          </a:ln>
        </p:spPr>
        <p:txBody>
          <a:bodyPr wrap="square" rtlCol="0">
            <a:spAutoFit/>
          </a:bodyPr>
          <a:lstStyle/>
          <a:p>
            <a:pPr>
              <a:lnSpc>
                <a:spcPct val="150000"/>
              </a:lnSpc>
            </a:pPr>
            <a:r>
              <a:rPr lang="zh-CN" altLang="en-US" sz="2800" noProof="1" smtClean="0">
                <a:solidFill>
                  <a:srgbClr val="FF0000"/>
                </a:solidFill>
                <a:latin typeface="微软雅黑" pitchFamily="34" charset="-122"/>
                <a:ea typeface="微软雅黑" pitchFamily="34" charset="-122"/>
              </a:rPr>
              <a:t>电子显微镜</a:t>
            </a:r>
            <a:endParaRPr lang="zh-CN" altLang="en-US" sz="2800" noProof="1">
              <a:solidFill>
                <a:srgbClr val="FF0000"/>
              </a:solidFill>
              <a:latin typeface="微软雅黑" pitchFamily="34" charset="-122"/>
              <a:ea typeface="微软雅黑" pitchFamily="34" charset="-122"/>
            </a:endParaRPr>
          </a:p>
        </p:txBody>
      </p:sp>
      <p:sp>
        <p:nvSpPr>
          <p:cNvPr id="10" name="TextBox 9"/>
          <p:cNvSpPr txBox="1"/>
          <p:nvPr/>
        </p:nvSpPr>
        <p:spPr>
          <a:xfrm>
            <a:off x="5692655" y="3746977"/>
            <a:ext cx="2873829" cy="662554"/>
          </a:xfrm>
          <a:prstGeom prst="rect">
            <a:avLst/>
          </a:prstGeom>
          <a:noFill/>
          <a:ln w="19050">
            <a:noFill/>
          </a:ln>
        </p:spPr>
        <p:txBody>
          <a:bodyPr wrap="square" rtlCol="0">
            <a:spAutoFit/>
          </a:bodyPr>
          <a:lstStyle/>
          <a:p>
            <a:pPr>
              <a:lnSpc>
                <a:spcPct val="150000"/>
              </a:lnSpc>
            </a:pPr>
            <a:r>
              <a:rPr lang="zh-CN" altLang="en-US" sz="2800" noProof="1" smtClean="0">
                <a:solidFill>
                  <a:srgbClr val="FF0000"/>
                </a:solidFill>
                <a:latin typeface="微软雅黑" pitchFamily="34" charset="-122"/>
                <a:ea typeface="微软雅黑" pitchFamily="34" charset="-122"/>
              </a:rPr>
              <a:t>手术显微镜</a:t>
            </a:r>
            <a:endParaRPr lang="zh-CN" altLang="en-US" sz="2800" noProof="1">
              <a:solidFill>
                <a:srgbClr val="FF0000"/>
              </a:solidFill>
              <a:latin typeface="微软雅黑" pitchFamily="34" charset="-122"/>
              <a:ea typeface="微软雅黑" pitchFamily="34"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6151"/>
          <p:cNvSpPr txBox="1">
            <a:spLocks noChangeArrowheads="1"/>
          </p:cNvSpPr>
          <p:nvPr/>
        </p:nvSpPr>
        <p:spPr bwMode="auto">
          <a:xfrm>
            <a:off x="573389" y="325329"/>
            <a:ext cx="1980029" cy="523220"/>
          </a:xfrm>
          <a:prstGeom prst="rect">
            <a:avLst/>
          </a:prstGeom>
          <a:noFill/>
          <a:ln w="9525">
            <a:noFill/>
            <a:miter lim="800000"/>
            <a:headEnd/>
            <a:tailEnd/>
          </a:ln>
        </p:spPr>
        <p:txBody>
          <a:bodyPr wrap="none">
            <a:spAutoFit/>
          </a:bodyPr>
          <a:lstStyle/>
          <a:p>
            <a:r>
              <a:rPr lang="zh-CN" altLang="en-US" sz="2800" b="1" dirty="0" smtClean="0">
                <a:solidFill>
                  <a:srgbClr val="006666"/>
                </a:solidFill>
                <a:latin typeface="微软雅黑" pitchFamily="34" charset="-122"/>
                <a:ea typeface="微软雅黑" pitchFamily="34" charset="-122"/>
                <a:sym typeface="宋体" pitchFamily="2" charset="-122"/>
              </a:rPr>
              <a:t>二、</a:t>
            </a:r>
            <a:r>
              <a:rPr lang="zh-CN" altLang="zh-CN" sz="2800" b="1" dirty="0" smtClean="0">
                <a:solidFill>
                  <a:srgbClr val="006666"/>
                </a:solidFill>
                <a:latin typeface="微软雅黑" pitchFamily="34" charset="-122"/>
                <a:ea typeface="微软雅黑" pitchFamily="34" charset="-122"/>
                <a:sym typeface="宋体" pitchFamily="2" charset="-122"/>
              </a:rPr>
              <a:t>望</a:t>
            </a:r>
            <a:r>
              <a:rPr lang="zh-CN" altLang="zh-CN" sz="2800" b="1" dirty="0">
                <a:solidFill>
                  <a:srgbClr val="006666"/>
                </a:solidFill>
                <a:latin typeface="微软雅黑" pitchFamily="34" charset="-122"/>
                <a:ea typeface="微软雅黑" pitchFamily="34" charset="-122"/>
                <a:sym typeface="宋体" pitchFamily="2" charset="-122"/>
              </a:rPr>
              <a:t>远镜</a:t>
            </a:r>
          </a:p>
        </p:txBody>
      </p:sp>
      <p:pic>
        <p:nvPicPr>
          <p:cNvPr id="3074" name="Picture 2"/>
          <p:cNvPicPr>
            <a:picLocks noChangeAspect="1" noChangeArrowheads="1"/>
          </p:cNvPicPr>
          <p:nvPr/>
        </p:nvPicPr>
        <p:blipFill>
          <a:blip r:embed="rId2" cstate="print"/>
          <a:srcRect/>
          <a:stretch>
            <a:fillRect/>
          </a:stretch>
        </p:blipFill>
        <p:spPr bwMode="auto">
          <a:xfrm>
            <a:off x="280630" y="1205903"/>
            <a:ext cx="3648914" cy="2486073"/>
          </a:xfrm>
          <a:prstGeom prst="rect">
            <a:avLst/>
          </a:prstGeom>
          <a:noFill/>
          <a:ln w="9525">
            <a:noFill/>
            <a:miter lim="800000"/>
            <a:headEnd/>
            <a:tailEnd/>
          </a:ln>
        </p:spPr>
      </p:pic>
      <p:pic>
        <p:nvPicPr>
          <p:cNvPr id="18" name="Picture 3" descr="a26ad0185b322c1035fa41e4"/>
          <p:cNvPicPr>
            <a:picLocks noChangeAspect="1" noChangeArrowheads="1"/>
          </p:cNvPicPr>
          <p:nvPr/>
        </p:nvPicPr>
        <p:blipFill>
          <a:blip r:embed="rId3" cstate="print"/>
          <a:srcRect/>
          <a:stretch>
            <a:fillRect/>
          </a:stretch>
        </p:blipFill>
        <p:spPr bwMode="auto">
          <a:xfrm>
            <a:off x="4111363" y="933977"/>
            <a:ext cx="4800600" cy="2982373"/>
          </a:xfrm>
          <a:prstGeom prst="rect">
            <a:avLst/>
          </a:prstGeom>
          <a:noFill/>
          <a:ln w="9525">
            <a:noFill/>
            <a:miter lim="800000"/>
            <a:headEnd/>
            <a:tailEnd/>
          </a:ln>
        </p:spPr>
      </p:pic>
      <p:sp>
        <p:nvSpPr>
          <p:cNvPr id="19" name="TextBox 18"/>
          <p:cNvSpPr txBox="1"/>
          <p:nvPr/>
        </p:nvSpPr>
        <p:spPr>
          <a:xfrm>
            <a:off x="763145" y="3836356"/>
            <a:ext cx="2530070" cy="662554"/>
          </a:xfrm>
          <a:prstGeom prst="rect">
            <a:avLst/>
          </a:prstGeom>
          <a:noFill/>
          <a:ln w="19050">
            <a:noFill/>
          </a:ln>
        </p:spPr>
        <p:txBody>
          <a:bodyPr wrap="square" rtlCol="0">
            <a:spAutoFit/>
          </a:bodyPr>
          <a:lstStyle/>
          <a:p>
            <a:pPr>
              <a:lnSpc>
                <a:spcPct val="150000"/>
              </a:lnSpc>
            </a:pPr>
            <a:r>
              <a:rPr lang="zh-CN" altLang="en-US" sz="2800" noProof="1" smtClean="0">
                <a:solidFill>
                  <a:srgbClr val="FF0000"/>
                </a:solidFill>
                <a:latin typeface="微软雅黑" pitchFamily="34" charset="-122"/>
                <a:ea typeface="微软雅黑" pitchFamily="34" charset="-122"/>
              </a:rPr>
              <a:t>数码望远镜</a:t>
            </a:r>
            <a:endParaRPr lang="zh-CN" altLang="en-US" sz="2800" noProof="1">
              <a:solidFill>
                <a:srgbClr val="FF0000"/>
              </a:solidFill>
              <a:latin typeface="微软雅黑" pitchFamily="34" charset="-122"/>
              <a:ea typeface="微软雅黑" pitchFamily="34" charset="-122"/>
            </a:endParaRPr>
          </a:p>
        </p:txBody>
      </p:sp>
      <p:sp>
        <p:nvSpPr>
          <p:cNvPr id="20" name="TextBox 19"/>
          <p:cNvSpPr txBox="1"/>
          <p:nvPr/>
        </p:nvSpPr>
        <p:spPr>
          <a:xfrm>
            <a:off x="5376397" y="4021986"/>
            <a:ext cx="2722575" cy="662554"/>
          </a:xfrm>
          <a:prstGeom prst="rect">
            <a:avLst/>
          </a:prstGeom>
          <a:noFill/>
          <a:ln w="19050">
            <a:noFill/>
          </a:ln>
        </p:spPr>
        <p:txBody>
          <a:bodyPr wrap="square" rtlCol="0">
            <a:spAutoFit/>
          </a:bodyPr>
          <a:lstStyle/>
          <a:p>
            <a:pPr>
              <a:lnSpc>
                <a:spcPct val="150000"/>
              </a:lnSpc>
            </a:pPr>
            <a:r>
              <a:rPr lang="zh-CN" altLang="en-US" sz="2800" noProof="1" smtClean="0">
                <a:solidFill>
                  <a:srgbClr val="FF0000"/>
                </a:solidFill>
                <a:latin typeface="微软雅黑" pitchFamily="34" charset="-122"/>
                <a:ea typeface="微软雅黑" pitchFamily="34" charset="-122"/>
              </a:rPr>
              <a:t>哈勃太空望远镜</a:t>
            </a:r>
            <a:endParaRPr lang="zh-CN" altLang="en-US" sz="2800" noProof="1">
              <a:solidFill>
                <a:srgbClr val="FF0000"/>
              </a:solidFill>
              <a:latin typeface="微软雅黑" pitchFamily="34" charset="-122"/>
              <a:ea typeface="微软雅黑"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1" name="图片 49153" descr="望远镜"/>
          <p:cNvPicPr>
            <a:picLocks noChangeAspect="1" noChangeArrowheads="1"/>
          </p:cNvPicPr>
          <p:nvPr/>
        </p:nvPicPr>
        <p:blipFill>
          <a:blip r:embed="rId2" cstate="print"/>
          <a:srcRect/>
          <a:stretch>
            <a:fillRect/>
          </a:stretch>
        </p:blipFill>
        <p:spPr bwMode="auto">
          <a:xfrm>
            <a:off x="797522" y="983660"/>
            <a:ext cx="7969202" cy="3604367"/>
          </a:xfrm>
          <a:prstGeom prst="rect">
            <a:avLst/>
          </a:prstGeom>
          <a:noFill/>
          <a:ln w="9525">
            <a:noFill/>
            <a:miter lim="800000"/>
            <a:headEnd/>
            <a:tailEnd/>
          </a:ln>
        </p:spPr>
      </p:pic>
      <p:sp>
        <p:nvSpPr>
          <p:cNvPr id="15362" name="线形标注 1(无边框) 49154"/>
          <p:cNvSpPr>
            <a:spLocks/>
          </p:cNvSpPr>
          <p:nvPr/>
        </p:nvSpPr>
        <p:spPr bwMode="auto">
          <a:xfrm>
            <a:off x="2305600" y="4416146"/>
            <a:ext cx="1147763" cy="542773"/>
          </a:xfrm>
          <a:prstGeom prst="callout1">
            <a:avLst>
              <a:gd name="adj1" fmla="val 15755"/>
              <a:gd name="adj2" fmla="val -6639"/>
              <a:gd name="adj3" fmla="val -74181"/>
              <a:gd name="adj4" fmla="val -10514"/>
            </a:avLst>
          </a:prstGeom>
          <a:noFill/>
          <a:ln w="9525">
            <a:noFill/>
            <a:miter lim="800000"/>
            <a:headEnd/>
            <a:tailEnd/>
          </a:ln>
        </p:spPr>
        <p:txBody>
          <a:bodyPr/>
          <a:lstStyle/>
          <a:p>
            <a:pPr algn="ctr"/>
            <a:r>
              <a:rPr lang="zh-CN" altLang="en-US" sz="2800" dirty="0">
                <a:solidFill>
                  <a:srgbClr val="FF0000"/>
                </a:solidFill>
                <a:latin typeface="宋体" pitchFamily="2" charset="-122"/>
              </a:rPr>
              <a:t>目镜</a:t>
            </a:r>
          </a:p>
        </p:txBody>
      </p:sp>
      <p:sp>
        <p:nvSpPr>
          <p:cNvPr id="15363" name="文本框 49155"/>
          <p:cNvSpPr txBox="1">
            <a:spLocks noChangeArrowheads="1"/>
          </p:cNvSpPr>
          <p:nvPr/>
        </p:nvSpPr>
        <p:spPr bwMode="auto">
          <a:xfrm>
            <a:off x="6121949" y="978653"/>
            <a:ext cx="1524000" cy="523220"/>
          </a:xfrm>
          <a:prstGeom prst="rect">
            <a:avLst/>
          </a:prstGeom>
          <a:noFill/>
          <a:ln w="9525">
            <a:noFill/>
            <a:miter lim="800000"/>
            <a:headEnd/>
            <a:tailEnd/>
          </a:ln>
        </p:spPr>
        <p:txBody>
          <a:bodyPr>
            <a:spAutoFit/>
          </a:bodyPr>
          <a:lstStyle/>
          <a:p>
            <a:pPr>
              <a:spcBef>
                <a:spcPct val="50000"/>
              </a:spcBef>
            </a:pPr>
            <a:r>
              <a:rPr lang="zh-CN" altLang="en-US" sz="2800">
                <a:solidFill>
                  <a:srgbClr val="FF0000"/>
                </a:solidFill>
                <a:latin typeface="宋体" pitchFamily="2" charset="-122"/>
              </a:rPr>
              <a:t>物镜</a:t>
            </a:r>
          </a:p>
        </p:txBody>
      </p:sp>
      <p:sp>
        <p:nvSpPr>
          <p:cNvPr id="15364" name="直接连接符 49156"/>
          <p:cNvSpPr>
            <a:spLocks noChangeShapeType="1"/>
          </p:cNvSpPr>
          <p:nvPr/>
        </p:nvSpPr>
        <p:spPr bwMode="auto">
          <a:xfrm>
            <a:off x="2305599" y="4103452"/>
            <a:ext cx="381000" cy="342053"/>
          </a:xfrm>
          <a:prstGeom prst="line">
            <a:avLst/>
          </a:prstGeom>
          <a:noFill/>
          <a:ln w="28575">
            <a:solidFill>
              <a:schemeClr val="tx1"/>
            </a:solidFill>
            <a:round/>
            <a:headEnd/>
            <a:tailEnd type="triangle" w="med" len="med"/>
          </a:ln>
        </p:spPr>
        <p:txBody>
          <a:bodyPr/>
          <a:lstStyle/>
          <a:p>
            <a:endParaRPr lang="zh-CN" altLang="en-US"/>
          </a:p>
        </p:txBody>
      </p:sp>
      <p:sp>
        <p:nvSpPr>
          <p:cNvPr id="15365" name="直接连接符 49157"/>
          <p:cNvSpPr>
            <a:spLocks noChangeShapeType="1"/>
          </p:cNvSpPr>
          <p:nvPr/>
        </p:nvSpPr>
        <p:spPr bwMode="auto">
          <a:xfrm>
            <a:off x="6842675" y="1463228"/>
            <a:ext cx="80963" cy="174589"/>
          </a:xfrm>
          <a:prstGeom prst="line">
            <a:avLst/>
          </a:prstGeom>
          <a:noFill/>
          <a:ln w="28575">
            <a:solidFill>
              <a:schemeClr val="tx1"/>
            </a:solidFill>
            <a:round/>
            <a:headEnd/>
            <a:tailEnd type="triangle" w="med" len="med"/>
          </a:ln>
        </p:spPr>
        <p:txBody>
          <a:bodyPr/>
          <a:lstStyle/>
          <a:p>
            <a:endParaRPr lang="zh-CN" altLang="en-US"/>
          </a:p>
        </p:txBody>
      </p:sp>
      <p:sp>
        <p:nvSpPr>
          <p:cNvPr id="49159" name="椭圆形标注 49158"/>
          <p:cNvSpPr>
            <a:spLocks noChangeArrowheads="1"/>
          </p:cNvSpPr>
          <p:nvPr/>
        </p:nvSpPr>
        <p:spPr bwMode="auto">
          <a:xfrm>
            <a:off x="838773" y="1834387"/>
            <a:ext cx="3355092" cy="819840"/>
          </a:xfrm>
          <a:prstGeom prst="wedgeEllipseCallout">
            <a:avLst>
              <a:gd name="adj1" fmla="val -4278"/>
              <a:gd name="adj2" fmla="val 196315"/>
            </a:avLst>
          </a:prstGeom>
          <a:solidFill>
            <a:schemeClr val="bg1"/>
          </a:solidFill>
          <a:ln w="3175">
            <a:solidFill>
              <a:schemeClr val="tx1"/>
            </a:solidFill>
            <a:miter lim="800000"/>
            <a:headEnd/>
            <a:tailEnd/>
          </a:ln>
        </p:spPr>
        <p:txBody>
          <a:bodyPr/>
          <a:lstStyle/>
          <a:p>
            <a:r>
              <a:rPr lang="zh-CN" altLang="en-US" sz="2400" dirty="0">
                <a:solidFill>
                  <a:srgbClr val="FF0000"/>
                </a:solidFill>
                <a:latin typeface="宋体" pitchFamily="2" charset="-122"/>
                <a:ea typeface="宋体" pitchFamily="2" charset="-122"/>
              </a:rPr>
              <a:t>靠近眼睛的透镜</a:t>
            </a:r>
          </a:p>
        </p:txBody>
      </p:sp>
      <p:sp>
        <p:nvSpPr>
          <p:cNvPr id="49160" name="椭圆形标注 49159"/>
          <p:cNvSpPr>
            <a:spLocks noChangeArrowheads="1"/>
          </p:cNvSpPr>
          <p:nvPr/>
        </p:nvSpPr>
        <p:spPr bwMode="auto">
          <a:xfrm>
            <a:off x="4824962" y="3349273"/>
            <a:ext cx="4195762" cy="538021"/>
          </a:xfrm>
          <a:prstGeom prst="wedgeEllipseCallout">
            <a:avLst>
              <a:gd name="adj1" fmla="val 9319"/>
              <a:gd name="adj2" fmla="val -187352"/>
            </a:avLst>
          </a:prstGeom>
          <a:solidFill>
            <a:schemeClr val="bg1"/>
          </a:solidFill>
          <a:ln w="3175">
            <a:solidFill>
              <a:schemeClr val="tx1"/>
            </a:solidFill>
            <a:miter lim="800000"/>
            <a:headEnd/>
            <a:tailEnd/>
          </a:ln>
        </p:spPr>
        <p:txBody>
          <a:bodyPr/>
          <a:lstStyle/>
          <a:p>
            <a:r>
              <a:rPr lang="zh-CN" altLang="en-US" sz="2400" dirty="0">
                <a:solidFill>
                  <a:srgbClr val="FF0000"/>
                </a:solidFill>
                <a:latin typeface="宋体" pitchFamily="2" charset="-122"/>
                <a:ea typeface="宋体" pitchFamily="2" charset="-122"/>
              </a:rPr>
              <a:t>靠近物体的透镜</a:t>
            </a:r>
          </a:p>
        </p:txBody>
      </p:sp>
      <p:sp>
        <p:nvSpPr>
          <p:cNvPr id="10" name="矩形 9"/>
          <p:cNvSpPr>
            <a:spLocks noChangeArrowheads="1"/>
          </p:cNvSpPr>
          <p:nvPr/>
        </p:nvSpPr>
        <p:spPr bwMode="auto">
          <a:xfrm>
            <a:off x="420666" y="291887"/>
            <a:ext cx="4264025" cy="523220"/>
          </a:xfrm>
          <a:prstGeom prst="rect">
            <a:avLst/>
          </a:prstGeom>
          <a:noFill/>
          <a:ln w="9525">
            <a:noFill/>
            <a:miter lim="800000"/>
            <a:headEnd/>
            <a:tailEnd/>
          </a:ln>
        </p:spPr>
        <p:txBody>
          <a:bodyPr>
            <a:spAutoFit/>
          </a:bodyPr>
          <a:lstStyle/>
          <a:p>
            <a:r>
              <a:rPr lang="en-US" altLang="zh-CN" sz="2800" dirty="0">
                <a:solidFill>
                  <a:srgbClr val="0000FF"/>
                </a:solidFill>
                <a:latin typeface="微软雅黑" pitchFamily="34" charset="-122"/>
                <a:ea typeface="微软雅黑" pitchFamily="34" charset="-122"/>
              </a:rPr>
              <a:t> 1.</a:t>
            </a:r>
            <a:r>
              <a:rPr lang="zh-CN" altLang="en-US" sz="2800" dirty="0">
                <a:solidFill>
                  <a:srgbClr val="0000FF"/>
                </a:solidFill>
                <a:latin typeface="微软雅黑" pitchFamily="34" charset="-122"/>
                <a:ea typeface="微软雅黑" pitchFamily="34" charset="-122"/>
              </a:rPr>
              <a:t>望远镜</a:t>
            </a:r>
            <a:r>
              <a:rPr lang="zh-CN" altLang="en-US" sz="2800" dirty="0" smtClean="0">
                <a:solidFill>
                  <a:srgbClr val="0000FF"/>
                </a:solidFill>
                <a:latin typeface="微软雅黑" pitchFamily="34" charset="-122"/>
                <a:ea typeface="微软雅黑" pitchFamily="34" charset="-122"/>
              </a:rPr>
              <a:t>的结构</a:t>
            </a:r>
            <a:endParaRPr lang="zh-CN" altLang="en-US" sz="2800" dirty="0">
              <a:solidFill>
                <a:srgbClr val="0000FF"/>
              </a:solidFill>
              <a:latin typeface="微软雅黑" pitchFamily="34" charset="-122"/>
              <a:ea typeface="微软雅黑"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160"/>
                                        </p:tgtEl>
                                        <p:attrNameLst>
                                          <p:attrName>style.visibility</p:attrName>
                                        </p:attrNameLst>
                                      </p:cBhvr>
                                      <p:to>
                                        <p:strVal val="visible"/>
                                      </p:to>
                                    </p:set>
                                    <p:animEffect transition="in" filter="wipe(up)">
                                      <p:cBhvr>
                                        <p:cTn id="7" dur="500"/>
                                        <p:tgtEl>
                                          <p:spTgt spid="491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159"/>
                                        </p:tgtEl>
                                        <p:attrNameLst>
                                          <p:attrName>style.visibility</p:attrName>
                                        </p:attrNameLst>
                                      </p:cBhvr>
                                      <p:to>
                                        <p:strVal val="visible"/>
                                      </p:to>
                                    </p:set>
                                    <p:animEffect transition="in" filter="wipe(up)">
                                      <p:cBhvr>
                                        <p:cTn id="12" dur="500"/>
                                        <p:tgtEl>
                                          <p:spTgt spid="49159"/>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360"/>
                                          </p:val>
                                        </p:tav>
                                        <p:tav tm="100000">
                                          <p:val>
                                            <p:fltVal val="0"/>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9" grpId="0" bldLvl="0" animBg="1"/>
      <p:bldP spid="49160" grpId="0" bldLvl="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下箭头 18434"/>
          <p:cNvSpPr>
            <a:spLocks noChangeArrowheads="1"/>
          </p:cNvSpPr>
          <p:nvPr/>
        </p:nvSpPr>
        <p:spPr bwMode="auto">
          <a:xfrm>
            <a:off x="5334000" y="2679418"/>
            <a:ext cx="228600" cy="399062"/>
          </a:xfrm>
          <a:prstGeom prst="downArrow">
            <a:avLst>
              <a:gd name="adj1" fmla="val 50000"/>
              <a:gd name="adj2" fmla="val 58236"/>
            </a:avLst>
          </a:prstGeom>
          <a:solidFill>
            <a:srgbClr val="0000FF"/>
          </a:solidFill>
          <a:ln w="9525">
            <a:solidFill>
              <a:srgbClr val="0000FF"/>
            </a:solidFill>
            <a:miter lim="800000"/>
            <a:headEnd/>
            <a:tailEnd/>
          </a:ln>
        </p:spPr>
        <p:txBody>
          <a:bodyPr/>
          <a:lstStyle/>
          <a:p>
            <a:endParaRPr lang="zh-CN" altLang="en-US"/>
          </a:p>
        </p:txBody>
      </p:sp>
      <p:sp>
        <p:nvSpPr>
          <p:cNvPr id="18436" name="直接连接符 18435"/>
          <p:cNvSpPr>
            <a:spLocks noChangeShapeType="1"/>
          </p:cNvSpPr>
          <p:nvPr/>
        </p:nvSpPr>
        <p:spPr bwMode="auto">
          <a:xfrm flipV="1">
            <a:off x="3048000" y="3078480"/>
            <a:ext cx="3200400" cy="969151"/>
          </a:xfrm>
          <a:prstGeom prst="line">
            <a:avLst/>
          </a:prstGeom>
          <a:noFill/>
          <a:ln w="38100">
            <a:solidFill>
              <a:srgbClr val="FF3300"/>
            </a:solidFill>
            <a:prstDash val="lgDash"/>
            <a:round/>
            <a:headEnd/>
            <a:tailEnd/>
          </a:ln>
        </p:spPr>
        <p:txBody>
          <a:bodyPr/>
          <a:lstStyle/>
          <a:p>
            <a:endParaRPr lang="zh-CN" altLang="en-US"/>
          </a:p>
        </p:txBody>
      </p:sp>
      <p:sp>
        <p:nvSpPr>
          <p:cNvPr id="18437" name="直接连接符 18436"/>
          <p:cNvSpPr>
            <a:spLocks noChangeShapeType="1"/>
          </p:cNvSpPr>
          <p:nvPr/>
        </p:nvSpPr>
        <p:spPr bwMode="auto">
          <a:xfrm flipV="1">
            <a:off x="3048000" y="3192498"/>
            <a:ext cx="3200400" cy="855133"/>
          </a:xfrm>
          <a:prstGeom prst="line">
            <a:avLst/>
          </a:prstGeom>
          <a:noFill/>
          <a:ln w="28575">
            <a:solidFill>
              <a:srgbClr val="FF3300"/>
            </a:solidFill>
            <a:prstDash val="lgDash"/>
            <a:round/>
            <a:headEnd/>
            <a:tailEnd/>
          </a:ln>
        </p:spPr>
        <p:txBody>
          <a:bodyPr/>
          <a:lstStyle/>
          <a:p>
            <a:endParaRPr lang="zh-CN" altLang="en-US"/>
          </a:p>
        </p:txBody>
      </p:sp>
      <p:sp>
        <p:nvSpPr>
          <p:cNvPr id="18438" name="下箭头 18437"/>
          <p:cNvSpPr>
            <a:spLocks noChangeArrowheads="1"/>
          </p:cNvSpPr>
          <p:nvPr/>
        </p:nvSpPr>
        <p:spPr bwMode="auto">
          <a:xfrm>
            <a:off x="2819400" y="1767276"/>
            <a:ext cx="457200" cy="2273229"/>
          </a:xfrm>
          <a:prstGeom prst="downArrow">
            <a:avLst>
              <a:gd name="adj1" fmla="val 43046"/>
              <a:gd name="adj2" fmla="val 261587"/>
            </a:avLst>
          </a:prstGeom>
          <a:noFill/>
          <a:ln w="38100">
            <a:solidFill>
              <a:srgbClr val="0000FF"/>
            </a:solidFill>
            <a:prstDash val="lgDash"/>
            <a:miter lim="800000"/>
            <a:headEnd/>
            <a:tailEnd/>
          </a:ln>
        </p:spPr>
        <p:txBody>
          <a:bodyPr/>
          <a:lstStyle/>
          <a:p>
            <a:endParaRPr lang="zh-CN" altLang="en-US"/>
          </a:p>
        </p:txBody>
      </p:sp>
      <p:grpSp>
        <p:nvGrpSpPr>
          <p:cNvPr id="2" name="组合 18438"/>
          <p:cNvGrpSpPr>
            <a:grpSpLocks/>
          </p:cNvGrpSpPr>
          <p:nvPr/>
        </p:nvGrpSpPr>
        <p:grpSpPr bwMode="auto">
          <a:xfrm rot="-430439">
            <a:off x="381000" y="2016690"/>
            <a:ext cx="2362200" cy="206657"/>
            <a:chOff x="0" y="0"/>
            <a:chExt cx="1488" cy="174"/>
          </a:xfrm>
        </p:grpSpPr>
        <p:sp>
          <p:nvSpPr>
            <p:cNvPr id="16390" name="直接连接符 18439"/>
            <p:cNvSpPr>
              <a:spLocks noChangeShapeType="1"/>
            </p:cNvSpPr>
            <p:nvPr/>
          </p:nvSpPr>
          <p:spPr bwMode="auto">
            <a:xfrm>
              <a:off x="0" y="30"/>
              <a:ext cx="1488" cy="144"/>
            </a:xfrm>
            <a:prstGeom prst="line">
              <a:avLst/>
            </a:prstGeom>
            <a:noFill/>
            <a:ln w="38100">
              <a:solidFill>
                <a:srgbClr val="FF3300"/>
              </a:solidFill>
              <a:round/>
              <a:headEnd/>
              <a:tailEnd/>
            </a:ln>
          </p:spPr>
          <p:txBody>
            <a:bodyPr/>
            <a:lstStyle/>
            <a:p>
              <a:endParaRPr lang="zh-CN" altLang="en-US"/>
            </a:p>
          </p:txBody>
        </p:sp>
        <p:grpSp>
          <p:nvGrpSpPr>
            <p:cNvPr id="3" name="组合 18440"/>
            <p:cNvGrpSpPr>
              <a:grpSpLocks/>
            </p:cNvGrpSpPr>
            <p:nvPr/>
          </p:nvGrpSpPr>
          <p:grpSpPr bwMode="auto">
            <a:xfrm>
              <a:off x="384" y="0"/>
              <a:ext cx="240" cy="144"/>
              <a:chOff x="0" y="0"/>
              <a:chExt cx="240" cy="144"/>
            </a:xfrm>
          </p:grpSpPr>
          <p:sp>
            <p:nvSpPr>
              <p:cNvPr id="16392" name="直接连接符 18441"/>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393" name="直接连接符 18442"/>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grpSp>
        <p:nvGrpSpPr>
          <p:cNvPr id="6" name="组合 18443"/>
          <p:cNvGrpSpPr>
            <a:grpSpLocks/>
          </p:cNvGrpSpPr>
          <p:nvPr/>
        </p:nvGrpSpPr>
        <p:grpSpPr bwMode="auto">
          <a:xfrm rot="243119">
            <a:off x="2663825" y="2224535"/>
            <a:ext cx="3429000" cy="969151"/>
            <a:chOff x="0" y="0"/>
            <a:chExt cx="2064" cy="768"/>
          </a:xfrm>
        </p:grpSpPr>
        <p:sp>
          <p:nvSpPr>
            <p:cNvPr id="16395" name="直接连接符 18444"/>
            <p:cNvSpPr>
              <a:spLocks noChangeShapeType="1"/>
            </p:cNvSpPr>
            <p:nvPr/>
          </p:nvSpPr>
          <p:spPr bwMode="auto">
            <a:xfrm>
              <a:off x="0" y="0"/>
              <a:ext cx="2064" cy="768"/>
            </a:xfrm>
            <a:prstGeom prst="line">
              <a:avLst/>
            </a:prstGeom>
            <a:noFill/>
            <a:ln w="38100">
              <a:solidFill>
                <a:srgbClr val="FF3300"/>
              </a:solidFill>
              <a:round/>
              <a:headEnd/>
              <a:tailEnd/>
            </a:ln>
          </p:spPr>
          <p:txBody>
            <a:bodyPr/>
            <a:lstStyle/>
            <a:p>
              <a:endParaRPr lang="zh-CN" altLang="en-US"/>
            </a:p>
          </p:txBody>
        </p:sp>
        <p:grpSp>
          <p:nvGrpSpPr>
            <p:cNvPr id="7" name="组合 18445"/>
            <p:cNvGrpSpPr>
              <a:grpSpLocks/>
            </p:cNvGrpSpPr>
            <p:nvPr/>
          </p:nvGrpSpPr>
          <p:grpSpPr bwMode="auto">
            <a:xfrm rot="684879">
              <a:off x="516" y="159"/>
              <a:ext cx="240" cy="144"/>
              <a:chOff x="0" y="0"/>
              <a:chExt cx="240" cy="144"/>
            </a:xfrm>
          </p:grpSpPr>
          <p:sp>
            <p:nvSpPr>
              <p:cNvPr id="16397" name="直接连接符 18446"/>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398" name="直接连接符 18447"/>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grpSp>
        <p:nvGrpSpPr>
          <p:cNvPr id="8" name="组合 18448"/>
          <p:cNvGrpSpPr>
            <a:grpSpLocks/>
          </p:cNvGrpSpPr>
          <p:nvPr/>
        </p:nvGrpSpPr>
        <p:grpSpPr bwMode="auto">
          <a:xfrm rot="-475728">
            <a:off x="6096001" y="2964463"/>
            <a:ext cx="1114425" cy="206657"/>
            <a:chOff x="0" y="0"/>
            <a:chExt cx="702" cy="174"/>
          </a:xfrm>
        </p:grpSpPr>
        <p:sp>
          <p:nvSpPr>
            <p:cNvPr id="16400" name="直接连接符 18449"/>
            <p:cNvSpPr>
              <a:spLocks noChangeShapeType="1"/>
            </p:cNvSpPr>
            <p:nvPr/>
          </p:nvSpPr>
          <p:spPr bwMode="auto">
            <a:xfrm flipV="1">
              <a:off x="0" y="0"/>
              <a:ext cx="702" cy="174"/>
            </a:xfrm>
            <a:prstGeom prst="line">
              <a:avLst/>
            </a:prstGeom>
            <a:noFill/>
            <a:ln w="28575">
              <a:solidFill>
                <a:srgbClr val="FF3300"/>
              </a:solidFill>
              <a:round/>
              <a:headEnd/>
              <a:tailEnd/>
            </a:ln>
          </p:spPr>
          <p:txBody>
            <a:bodyPr/>
            <a:lstStyle/>
            <a:p>
              <a:endParaRPr lang="zh-CN" altLang="en-US"/>
            </a:p>
          </p:txBody>
        </p:sp>
        <p:grpSp>
          <p:nvGrpSpPr>
            <p:cNvPr id="9" name="组合 18450"/>
            <p:cNvGrpSpPr>
              <a:grpSpLocks/>
            </p:cNvGrpSpPr>
            <p:nvPr/>
          </p:nvGrpSpPr>
          <p:grpSpPr bwMode="auto">
            <a:xfrm rot="-1418487">
              <a:off x="240" y="9"/>
              <a:ext cx="240" cy="144"/>
              <a:chOff x="0" y="0"/>
              <a:chExt cx="240" cy="144"/>
            </a:xfrm>
          </p:grpSpPr>
          <p:sp>
            <p:nvSpPr>
              <p:cNvPr id="16402" name="直接连接符 18451"/>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403" name="直接连接符 18452"/>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grpSp>
        <p:nvGrpSpPr>
          <p:cNvPr id="10" name="组合 18453"/>
          <p:cNvGrpSpPr>
            <a:grpSpLocks/>
          </p:cNvGrpSpPr>
          <p:nvPr/>
        </p:nvGrpSpPr>
        <p:grpSpPr bwMode="auto">
          <a:xfrm>
            <a:off x="457200" y="2280356"/>
            <a:ext cx="2286000" cy="456071"/>
            <a:chOff x="0" y="0"/>
            <a:chExt cx="1536" cy="210"/>
          </a:xfrm>
        </p:grpSpPr>
        <p:sp>
          <p:nvSpPr>
            <p:cNvPr id="16405" name="直接连接符 18454"/>
            <p:cNvSpPr>
              <a:spLocks noChangeShapeType="1"/>
            </p:cNvSpPr>
            <p:nvPr/>
          </p:nvSpPr>
          <p:spPr bwMode="auto">
            <a:xfrm>
              <a:off x="0" y="59"/>
              <a:ext cx="1536" cy="151"/>
            </a:xfrm>
            <a:prstGeom prst="line">
              <a:avLst/>
            </a:prstGeom>
            <a:noFill/>
            <a:ln w="38100">
              <a:solidFill>
                <a:srgbClr val="FF3300"/>
              </a:solidFill>
              <a:round/>
              <a:headEnd/>
              <a:tailEnd/>
            </a:ln>
          </p:spPr>
          <p:txBody>
            <a:bodyPr/>
            <a:lstStyle/>
            <a:p>
              <a:endParaRPr lang="zh-CN" altLang="en-US"/>
            </a:p>
          </p:txBody>
        </p:sp>
        <p:grpSp>
          <p:nvGrpSpPr>
            <p:cNvPr id="11" name="组合 18455"/>
            <p:cNvGrpSpPr>
              <a:grpSpLocks/>
            </p:cNvGrpSpPr>
            <p:nvPr/>
          </p:nvGrpSpPr>
          <p:grpSpPr bwMode="auto">
            <a:xfrm>
              <a:off x="144" y="0"/>
              <a:ext cx="240" cy="144"/>
              <a:chOff x="0" y="0"/>
              <a:chExt cx="240" cy="144"/>
            </a:xfrm>
          </p:grpSpPr>
          <p:sp>
            <p:nvSpPr>
              <p:cNvPr id="16407" name="直接连接符 18456"/>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408" name="直接连接符 18457"/>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grpSp>
        <p:nvGrpSpPr>
          <p:cNvPr id="12" name="组合 18458"/>
          <p:cNvGrpSpPr>
            <a:grpSpLocks/>
          </p:cNvGrpSpPr>
          <p:nvPr/>
        </p:nvGrpSpPr>
        <p:grpSpPr bwMode="auto">
          <a:xfrm>
            <a:off x="2819400" y="2736427"/>
            <a:ext cx="3200400" cy="399062"/>
            <a:chOff x="0" y="0"/>
            <a:chExt cx="1968" cy="240"/>
          </a:xfrm>
        </p:grpSpPr>
        <p:sp>
          <p:nvSpPr>
            <p:cNvPr id="16410" name="直接连接符 18459"/>
            <p:cNvSpPr>
              <a:spLocks noChangeShapeType="1"/>
            </p:cNvSpPr>
            <p:nvPr/>
          </p:nvSpPr>
          <p:spPr bwMode="auto">
            <a:xfrm>
              <a:off x="0" y="7"/>
              <a:ext cx="1968" cy="233"/>
            </a:xfrm>
            <a:prstGeom prst="line">
              <a:avLst/>
            </a:prstGeom>
            <a:noFill/>
            <a:ln w="38100">
              <a:solidFill>
                <a:srgbClr val="FF3300"/>
              </a:solidFill>
              <a:round/>
              <a:headEnd/>
              <a:tailEnd/>
            </a:ln>
          </p:spPr>
          <p:txBody>
            <a:bodyPr/>
            <a:lstStyle/>
            <a:p>
              <a:endParaRPr lang="zh-CN" altLang="en-US"/>
            </a:p>
          </p:txBody>
        </p:sp>
        <p:grpSp>
          <p:nvGrpSpPr>
            <p:cNvPr id="13" name="组合 18460"/>
            <p:cNvGrpSpPr>
              <a:grpSpLocks/>
            </p:cNvGrpSpPr>
            <p:nvPr/>
          </p:nvGrpSpPr>
          <p:grpSpPr bwMode="auto">
            <a:xfrm>
              <a:off x="480" y="0"/>
              <a:ext cx="240" cy="144"/>
              <a:chOff x="0" y="0"/>
              <a:chExt cx="240" cy="144"/>
            </a:xfrm>
          </p:grpSpPr>
          <p:sp>
            <p:nvSpPr>
              <p:cNvPr id="16412" name="直接连接符 18461"/>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413" name="直接连接符 18462"/>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sp>
        <p:nvSpPr>
          <p:cNvPr id="18464" name="文本框 18463"/>
          <p:cNvSpPr txBox="1">
            <a:spLocks noChangeArrowheads="1"/>
          </p:cNvSpPr>
          <p:nvPr/>
        </p:nvSpPr>
        <p:spPr bwMode="auto">
          <a:xfrm>
            <a:off x="1981200" y="1197187"/>
            <a:ext cx="1371600" cy="523220"/>
          </a:xfrm>
          <a:prstGeom prst="rect">
            <a:avLst/>
          </a:prstGeom>
          <a:noFill/>
          <a:ln w="9525">
            <a:noFill/>
            <a:miter lim="800000"/>
            <a:headEnd/>
            <a:tailEnd/>
          </a:ln>
        </p:spPr>
        <p:txBody>
          <a:bodyPr>
            <a:spAutoFit/>
          </a:bodyPr>
          <a:lstStyle/>
          <a:p>
            <a:pPr>
              <a:spcBef>
                <a:spcPct val="50000"/>
              </a:spcBef>
            </a:pPr>
            <a:r>
              <a:rPr lang="zh-CN" altLang="en-US" sz="2800">
                <a:latin typeface="宋体" pitchFamily="2" charset="-122"/>
              </a:rPr>
              <a:t>物镜</a:t>
            </a:r>
          </a:p>
        </p:txBody>
      </p:sp>
      <p:sp>
        <p:nvSpPr>
          <p:cNvPr id="18465" name="文本框 18464"/>
          <p:cNvSpPr txBox="1">
            <a:spLocks noChangeArrowheads="1"/>
          </p:cNvSpPr>
          <p:nvPr/>
        </p:nvSpPr>
        <p:spPr bwMode="auto">
          <a:xfrm>
            <a:off x="5638800" y="1254196"/>
            <a:ext cx="1143000" cy="523220"/>
          </a:xfrm>
          <a:prstGeom prst="rect">
            <a:avLst/>
          </a:prstGeom>
          <a:noFill/>
          <a:ln w="9525">
            <a:noFill/>
            <a:miter lim="800000"/>
            <a:headEnd/>
            <a:tailEnd/>
          </a:ln>
        </p:spPr>
        <p:txBody>
          <a:bodyPr>
            <a:spAutoFit/>
          </a:bodyPr>
          <a:lstStyle/>
          <a:p>
            <a:pPr>
              <a:spcBef>
                <a:spcPct val="50000"/>
              </a:spcBef>
            </a:pPr>
            <a:r>
              <a:rPr lang="zh-CN" altLang="en-US" sz="2800">
                <a:latin typeface="宋体" pitchFamily="2" charset="-122"/>
              </a:rPr>
              <a:t>目镜</a:t>
            </a:r>
          </a:p>
        </p:txBody>
      </p:sp>
      <p:sp>
        <p:nvSpPr>
          <p:cNvPr id="18466" name="文本框 18465"/>
          <p:cNvSpPr txBox="1">
            <a:spLocks noChangeArrowheads="1"/>
          </p:cNvSpPr>
          <p:nvPr/>
        </p:nvSpPr>
        <p:spPr bwMode="auto">
          <a:xfrm>
            <a:off x="4438651" y="3412052"/>
            <a:ext cx="4479925" cy="523220"/>
          </a:xfrm>
          <a:prstGeom prst="rect">
            <a:avLst/>
          </a:prstGeom>
          <a:noFill/>
          <a:ln w="9525">
            <a:solidFill>
              <a:srgbClr val="0000FF"/>
            </a:solidFill>
            <a:miter lim="800000"/>
            <a:headEnd/>
            <a:tailEnd/>
          </a:ln>
        </p:spPr>
        <p:txBody>
          <a:bodyPr>
            <a:spAutoFit/>
          </a:bodyPr>
          <a:lstStyle/>
          <a:p>
            <a:pPr algn="ctr"/>
            <a:r>
              <a:rPr lang="zh-CN" altLang="en-US" sz="2800">
                <a:solidFill>
                  <a:srgbClr val="3333FF"/>
                </a:solidFill>
                <a:latin typeface="宋体" pitchFamily="2" charset="-122"/>
                <a:ea typeface="宋体" pitchFamily="2" charset="-122"/>
              </a:rPr>
              <a:t>第一次：倒立、缩小、实像</a:t>
            </a:r>
          </a:p>
        </p:txBody>
      </p:sp>
      <p:sp>
        <p:nvSpPr>
          <p:cNvPr id="18468" name="矩形 18467"/>
          <p:cNvSpPr>
            <a:spLocks noChangeArrowheads="1"/>
          </p:cNvSpPr>
          <p:nvPr/>
        </p:nvSpPr>
        <p:spPr bwMode="auto">
          <a:xfrm>
            <a:off x="503168" y="429391"/>
            <a:ext cx="4264025" cy="519385"/>
          </a:xfrm>
          <a:prstGeom prst="rect">
            <a:avLst/>
          </a:prstGeom>
          <a:noFill/>
          <a:ln w="9525">
            <a:noFill/>
            <a:miter lim="800000"/>
            <a:headEnd/>
            <a:tailEnd/>
          </a:ln>
        </p:spPr>
        <p:txBody>
          <a:bodyPr wrap="square">
            <a:spAutoFit/>
          </a:bodyPr>
          <a:lstStyle/>
          <a:p>
            <a:r>
              <a:rPr lang="en-US" altLang="zh-CN" sz="2800" dirty="0">
                <a:solidFill>
                  <a:srgbClr val="0000FF"/>
                </a:solidFill>
                <a:latin typeface="微软雅黑" pitchFamily="34" charset="-122"/>
                <a:ea typeface="微软雅黑" pitchFamily="34" charset="-122"/>
              </a:rPr>
              <a:t> </a:t>
            </a:r>
            <a:r>
              <a:rPr lang="en-US" altLang="zh-CN" sz="2800" dirty="0" smtClean="0">
                <a:solidFill>
                  <a:srgbClr val="0000FF"/>
                </a:solidFill>
                <a:latin typeface="微软雅黑" pitchFamily="34" charset="-122"/>
                <a:ea typeface="微软雅黑" pitchFamily="34" charset="-122"/>
              </a:rPr>
              <a:t>2.</a:t>
            </a:r>
            <a:r>
              <a:rPr lang="zh-CN" altLang="en-US" sz="2800" dirty="0">
                <a:solidFill>
                  <a:srgbClr val="0000FF"/>
                </a:solidFill>
                <a:latin typeface="微软雅黑" pitchFamily="34" charset="-122"/>
                <a:ea typeface="微软雅黑" pitchFamily="34" charset="-122"/>
              </a:rPr>
              <a:t>望远镜的光路图</a:t>
            </a:r>
          </a:p>
        </p:txBody>
      </p:sp>
      <p:grpSp>
        <p:nvGrpSpPr>
          <p:cNvPr id="14" name="组合 18468"/>
          <p:cNvGrpSpPr>
            <a:grpSpLocks/>
          </p:cNvGrpSpPr>
          <p:nvPr/>
        </p:nvGrpSpPr>
        <p:grpSpPr bwMode="auto">
          <a:xfrm rot="-671998">
            <a:off x="6172201" y="2793436"/>
            <a:ext cx="1114425" cy="206657"/>
            <a:chOff x="0" y="0"/>
            <a:chExt cx="702" cy="174"/>
          </a:xfrm>
        </p:grpSpPr>
        <p:sp>
          <p:nvSpPr>
            <p:cNvPr id="16419" name="直接连接符 18469"/>
            <p:cNvSpPr>
              <a:spLocks noChangeShapeType="1"/>
            </p:cNvSpPr>
            <p:nvPr/>
          </p:nvSpPr>
          <p:spPr bwMode="auto">
            <a:xfrm flipV="1">
              <a:off x="0" y="0"/>
              <a:ext cx="702" cy="174"/>
            </a:xfrm>
            <a:prstGeom prst="line">
              <a:avLst/>
            </a:prstGeom>
            <a:noFill/>
            <a:ln w="28575">
              <a:solidFill>
                <a:srgbClr val="FF3300"/>
              </a:solidFill>
              <a:round/>
              <a:headEnd/>
              <a:tailEnd/>
            </a:ln>
          </p:spPr>
          <p:txBody>
            <a:bodyPr/>
            <a:lstStyle/>
            <a:p>
              <a:endParaRPr lang="zh-CN" altLang="en-US"/>
            </a:p>
          </p:txBody>
        </p:sp>
        <p:grpSp>
          <p:nvGrpSpPr>
            <p:cNvPr id="15" name="组合 18470"/>
            <p:cNvGrpSpPr>
              <a:grpSpLocks/>
            </p:cNvGrpSpPr>
            <p:nvPr/>
          </p:nvGrpSpPr>
          <p:grpSpPr bwMode="auto">
            <a:xfrm rot="-1418487">
              <a:off x="240" y="9"/>
              <a:ext cx="240" cy="144"/>
              <a:chOff x="0" y="0"/>
              <a:chExt cx="240" cy="144"/>
            </a:xfrm>
          </p:grpSpPr>
          <p:sp>
            <p:nvSpPr>
              <p:cNvPr id="16421" name="直接连接符 18471"/>
              <p:cNvSpPr>
                <a:spLocks noChangeShapeType="1"/>
              </p:cNvSpPr>
              <p:nvPr/>
            </p:nvSpPr>
            <p:spPr bwMode="auto">
              <a:xfrm>
                <a:off x="48" y="0"/>
                <a:ext cx="192" cy="96"/>
              </a:xfrm>
              <a:prstGeom prst="line">
                <a:avLst/>
              </a:prstGeom>
              <a:noFill/>
              <a:ln w="28575">
                <a:solidFill>
                  <a:srgbClr val="FF3300"/>
                </a:solidFill>
                <a:round/>
                <a:headEnd/>
                <a:tailEnd/>
              </a:ln>
            </p:spPr>
            <p:txBody>
              <a:bodyPr/>
              <a:lstStyle/>
              <a:p>
                <a:endParaRPr lang="zh-CN" altLang="en-US"/>
              </a:p>
            </p:txBody>
          </p:sp>
          <p:sp>
            <p:nvSpPr>
              <p:cNvPr id="16422" name="直接连接符 18472"/>
              <p:cNvSpPr>
                <a:spLocks noChangeShapeType="1"/>
              </p:cNvSpPr>
              <p:nvPr/>
            </p:nvSpPr>
            <p:spPr bwMode="auto">
              <a:xfrm flipH="1">
                <a:off x="0" y="96"/>
                <a:ext cx="240" cy="48"/>
              </a:xfrm>
              <a:prstGeom prst="line">
                <a:avLst/>
              </a:prstGeom>
              <a:noFill/>
              <a:ln w="28575">
                <a:solidFill>
                  <a:srgbClr val="FF3300"/>
                </a:solidFill>
                <a:round/>
                <a:headEnd/>
                <a:tailEnd/>
              </a:ln>
            </p:spPr>
            <p:txBody>
              <a:bodyPr/>
              <a:lstStyle/>
              <a:p>
                <a:endParaRPr lang="zh-CN" altLang="en-US"/>
              </a:p>
            </p:txBody>
          </p:sp>
        </p:grpSp>
      </p:grpSp>
      <p:sp>
        <p:nvSpPr>
          <p:cNvPr id="18474" name="文本框 18473"/>
          <p:cNvSpPr txBox="1">
            <a:spLocks noChangeArrowheads="1"/>
          </p:cNvSpPr>
          <p:nvPr/>
        </p:nvSpPr>
        <p:spPr bwMode="auto">
          <a:xfrm>
            <a:off x="1808746" y="4102634"/>
            <a:ext cx="5715000" cy="523220"/>
          </a:xfrm>
          <a:prstGeom prst="rect">
            <a:avLst/>
          </a:prstGeom>
          <a:noFill/>
          <a:ln w="9525">
            <a:solidFill>
              <a:srgbClr val="FF00FF"/>
            </a:solidFill>
            <a:miter lim="800000"/>
            <a:headEnd/>
            <a:tailEnd/>
          </a:ln>
        </p:spPr>
        <p:txBody>
          <a:bodyPr>
            <a:spAutoFit/>
          </a:bodyPr>
          <a:lstStyle/>
          <a:p>
            <a:r>
              <a:rPr lang="zh-CN" altLang="en-US" sz="2800">
                <a:solidFill>
                  <a:srgbClr val="FF0000"/>
                </a:solidFill>
                <a:latin typeface="宋体" pitchFamily="2" charset="-122"/>
                <a:ea typeface="宋体" pitchFamily="2" charset="-122"/>
              </a:rPr>
              <a:t>第二次：“正立”、放大、虚像</a:t>
            </a:r>
          </a:p>
        </p:txBody>
      </p:sp>
      <p:sp>
        <p:nvSpPr>
          <p:cNvPr id="18475" name="下箭头 18474"/>
          <p:cNvSpPr>
            <a:spLocks noChangeArrowheads="1"/>
          </p:cNvSpPr>
          <p:nvPr/>
        </p:nvSpPr>
        <p:spPr bwMode="auto">
          <a:xfrm flipH="1" flipV="1">
            <a:off x="228600" y="2109329"/>
            <a:ext cx="381000" cy="570089"/>
          </a:xfrm>
          <a:prstGeom prst="downArrow">
            <a:avLst>
              <a:gd name="adj1" fmla="val 50000"/>
              <a:gd name="adj2" fmla="val 50000"/>
            </a:avLst>
          </a:prstGeom>
          <a:solidFill>
            <a:srgbClr val="0000FF"/>
          </a:solidFill>
          <a:ln w="9525">
            <a:solidFill>
              <a:srgbClr val="0000FF"/>
            </a:solidFill>
            <a:miter lim="800000"/>
            <a:headEnd/>
            <a:tailEnd/>
          </a:ln>
        </p:spPr>
        <p:txBody>
          <a:bodyPr/>
          <a:lstStyle/>
          <a:p>
            <a:endParaRPr lang="zh-CN" altLang="en-US"/>
          </a:p>
        </p:txBody>
      </p:sp>
      <p:sp>
        <p:nvSpPr>
          <p:cNvPr id="4127" name="xjhgx2"/>
          <p:cNvSpPr>
            <a:spLocks noChangeArrowheads="1"/>
          </p:cNvSpPr>
          <p:nvPr/>
        </p:nvSpPr>
        <p:spPr bwMode="auto">
          <a:xfrm>
            <a:off x="2243138" y="1630692"/>
            <a:ext cx="576262" cy="2060633"/>
          </a:xfrm>
          <a:custGeom>
            <a:avLst/>
            <a:gdLst/>
            <a:ahLst/>
            <a:cxnLst>
              <a:cxn ang="0">
                <a:pos x="310" y="0"/>
              </a:cxn>
              <a:cxn ang="0">
                <a:pos x="237" y="270"/>
              </a:cxn>
              <a:cxn ang="0">
                <a:pos x="175" y="542"/>
              </a:cxn>
              <a:cxn ang="0">
                <a:pos x="121" y="816"/>
              </a:cxn>
              <a:cxn ang="0">
                <a:pos x="78" y="1091"/>
              </a:cxn>
              <a:cxn ang="0">
                <a:pos x="44" y="1368"/>
              </a:cxn>
              <a:cxn ang="0">
                <a:pos x="19" y="1646"/>
              </a:cxn>
              <a:cxn ang="0">
                <a:pos x="5" y="1925"/>
              </a:cxn>
              <a:cxn ang="0">
                <a:pos x="0" y="2204"/>
              </a:cxn>
              <a:cxn ang="0">
                <a:pos x="5" y="2483"/>
              </a:cxn>
              <a:cxn ang="0">
                <a:pos x="19" y="2762"/>
              </a:cxn>
              <a:cxn ang="0">
                <a:pos x="44" y="3040"/>
              </a:cxn>
              <a:cxn ang="0">
                <a:pos x="78" y="3317"/>
              </a:cxn>
              <a:cxn ang="0">
                <a:pos x="121" y="3592"/>
              </a:cxn>
              <a:cxn ang="0">
                <a:pos x="175" y="3866"/>
              </a:cxn>
              <a:cxn ang="0">
                <a:pos x="237" y="4138"/>
              </a:cxn>
              <a:cxn ang="0">
                <a:pos x="310" y="4408"/>
              </a:cxn>
              <a:cxn ang="0">
                <a:pos x="310" y="4408"/>
              </a:cxn>
              <a:cxn ang="0">
                <a:pos x="383" y="4138"/>
              </a:cxn>
              <a:cxn ang="0">
                <a:pos x="445" y="3866"/>
              </a:cxn>
              <a:cxn ang="0">
                <a:pos x="499" y="3592"/>
              </a:cxn>
              <a:cxn ang="0">
                <a:pos x="542" y="3317"/>
              </a:cxn>
              <a:cxn ang="0">
                <a:pos x="576" y="3040"/>
              </a:cxn>
              <a:cxn ang="0">
                <a:pos x="601" y="2762"/>
              </a:cxn>
              <a:cxn ang="0">
                <a:pos x="615" y="2483"/>
              </a:cxn>
              <a:cxn ang="0">
                <a:pos x="620" y="2204"/>
              </a:cxn>
              <a:cxn ang="0">
                <a:pos x="615" y="1925"/>
              </a:cxn>
              <a:cxn ang="0">
                <a:pos x="601" y="1646"/>
              </a:cxn>
              <a:cxn ang="0">
                <a:pos x="576" y="1368"/>
              </a:cxn>
              <a:cxn ang="0">
                <a:pos x="542" y="1091"/>
              </a:cxn>
              <a:cxn ang="0">
                <a:pos x="499" y="816"/>
              </a:cxn>
              <a:cxn ang="0">
                <a:pos x="445" y="542"/>
              </a:cxn>
              <a:cxn ang="0">
                <a:pos x="383" y="270"/>
              </a:cxn>
              <a:cxn ang="0">
                <a:pos x="310" y="0"/>
              </a:cxn>
            </a:cxnLst>
            <a:rect l="0" t="0" r="r" b="b"/>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solidFill>
            <a:schemeClr val="bg1"/>
          </a:solidFill>
          <a:ln w="31750">
            <a:solidFill>
              <a:srgbClr val="2D5FFF"/>
            </a:solidFill>
            <a:round/>
            <a:headEnd/>
            <a:tailEnd/>
          </a:ln>
        </p:spPr>
        <p:txBody>
          <a:bodyPr/>
          <a:lstStyle/>
          <a:p>
            <a:endParaRPr lang="zh-CN" altLang="en-US"/>
          </a:p>
        </p:txBody>
      </p:sp>
      <p:cxnSp>
        <p:nvCxnSpPr>
          <p:cNvPr id="5" name="直接连接符 4"/>
          <p:cNvCxnSpPr/>
          <p:nvPr/>
        </p:nvCxnSpPr>
        <p:spPr>
          <a:xfrm>
            <a:off x="847725" y="2665166"/>
            <a:ext cx="66532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xjhgx2"/>
          <p:cNvSpPr>
            <a:spLocks noChangeArrowheads="1"/>
          </p:cNvSpPr>
          <p:nvPr/>
        </p:nvSpPr>
        <p:spPr bwMode="auto">
          <a:xfrm>
            <a:off x="5919789" y="1956118"/>
            <a:ext cx="409575" cy="1409782"/>
          </a:xfrm>
          <a:custGeom>
            <a:avLst/>
            <a:gdLst/>
            <a:ahLst/>
            <a:cxnLst>
              <a:cxn ang="0">
                <a:pos x="310" y="0"/>
              </a:cxn>
              <a:cxn ang="0">
                <a:pos x="237" y="270"/>
              </a:cxn>
              <a:cxn ang="0">
                <a:pos x="175" y="542"/>
              </a:cxn>
              <a:cxn ang="0">
                <a:pos x="121" y="816"/>
              </a:cxn>
              <a:cxn ang="0">
                <a:pos x="78" y="1091"/>
              </a:cxn>
              <a:cxn ang="0">
                <a:pos x="44" y="1368"/>
              </a:cxn>
              <a:cxn ang="0">
                <a:pos x="19" y="1646"/>
              </a:cxn>
              <a:cxn ang="0">
                <a:pos x="5" y="1925"/>
              </a:cxn>
              <a:cxn ang="0">
                <a:pos x="0" y="2204"/>
              </a:cxn>
              <a:cxn ang="0">
                <a:pos x="5" y="2483"/>
              </a:cxn>
              <a:cxn ang="0">
                <a:pos x="19" y="2762"/>
              </a:cxn>
              <a:cxn ang="0">
                <a:pos x="44" y="3040"/>
              </a:cxn>
              <a:cxn ang="0">
                <a:pos x="78" y="3317"/>
              </a:cxn>
              <a:cxn ang="0">
                <a:pos x="121" y="3592"/>
              </a:cxn>
              <a:cxn ang="0">
                <a:pos x="175" y="3866"/>
              </a:cxn>
              <a:cxn ang="0">
                <a:pos x="237" y="4138"/>
              </a:cxn>
              <a:cxn ang="0">
                <a:pos x="310" y="4408"/>
              </a:cxn>
              <a:cxn ang="0">
                <a:pos x="310" y="4408"/>
              </a:cxn>
              <a:cxn ang="0">
                <a:pos x="383" y="4138"/>
              </a:cxn>
              <a:cxn ang="0">
                <a:pos x="445" y="3866"/>
              </a:cxn>
              <a:cxn ang="0">
                <a:pos x="499" y="3592"/>
              </a:cxn>
              <a:cxn ang="0">
                <a:pos x="542" y="3317"/>
              </a:cxn>
              <a:cxn ang="0">
                <a:pos x="576" y="3040"/>
              </a:cxn>
              <a:cxn ang="0">
                <a:pos x="601" y="2762"/>
              </a:cxn>
              <a:cxn ang="0">
                <a:pos x="615" y="2483"/>
              </a:cxn>
              <a:cxn ang="0">
                <a:pos x="620" y="2204"/>
              </a:cxn>
              <a:cxn ang="0">
                <a:pos x="615" y="1925"/>
              </a:cxn>
              <a:cxn ang="0">
                <a:pos x="601" y="1646"/>
              </a:cxn>
              <a:cxn ang="0">
                <a:pos x="576" y="1368"/>
              </a:cxn>
              <a:cxn ang="0">
                <a:pos x="542" y="1091"/>
              </a:cxn>
              <a:cxn ang="0">
                <a:pos x="499" y="816"/>
              </a:cxn>
              <a:cxn ang="0">
                <a:pos x="445" y="542"/>
              </a:cxn>
              <a:cxn ang="0">
                <a:pos x="383" y="270"/>
              </a:cxn>
              <a:cxn ang="0">
                <a:pos x="310" y="0"/>
              </a:cxn>
            </a:cxnLst>
            <a:rect l="0" t="0" r="r" b="b"/>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solidFill>
            <a:schemeClr val="bg1"/>
          </a:solidFill>
          <a:ln w="31750">
            <a:solidFill>
              <a:srgbClr val="2D5FFF"/>
            </a:solidFill>
            <a:round/>
            <a:headEnd/>
            <a:tailEnd/>
          </a:ln>
        </p:spPr>
        <p:txBody>
          <a:bodyPr/>
          <a:lstStyle/>
          <a:p>
            <a:endParaRPr lang="zh-CN"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8468"/>
                                        </p:tgtEl>
                                        <p:attrNameLst>
                                          <p:attrName>style.visibility</p:attrName>
                                        </p:attrNameLst>
                                      </p:cBhvr>
                                      <p:to>
                                        <p:strVal val="visible"/>
                                      </p:to>
                                    </p:set>
                                    <p:anim calcmode="lin" valueType="num">
                                      <p:cBhvr>
                                        <p:cTn id="7" dur="500" fill="hold"/>
                                        <p:tgtEl>
                                          <p:spTgt spid="18468"/>
                                        </p:tgtEl>
                                        <p:attrNameLst>
                                          <p:attrName>ppt_w</p:attrName>
                                        </p:attrNameLst>
                                      </p:cBhvr>
                                      <p:tavLst>
                                        <p:tav tm="0">
                                          <p:val>
                                            <p:fltVal val="0"/>
                                          </p:val>
                                        </p:tav>
                                        <p:tav tm="100000">
                                          <p:val>
                                            <p:strVal val="#ppt_w"/>
                                          </p:val>
                                        </p:tav>
                                      </p:tavLst>
                                    </p:anim>
                                    <p:anim calcmode="lin" valueType="num">
                                      <p:cBhvr>
                                        <p:cTn id="8" dur="500" fill="hold"/>
                                        <p:tgtEl>
                                          <p:spTgt spid="18468"/>
                                        </p:tgtEl>
                                        <p:attrNameLst>
                                          <p:attrName>ppt_h</p:attrName>
                                        </p:attrNameLst>
                                      </p:cBhvr>
                                      <p:tavLst>
                                        <p:tav tm="0">
                                          <p:val>
                                            <p:fltVal val="0"/>
                                          </p:val>
                                        </p:tav>
                                        <p:tav tm="100000">
                                          <p:val>
                                            <p:strVal val="#ppt_h"/>
                                          </p:val>
                                        </p:tav>
                                      </p:tavLst>
                                    </p:anim>
                                    <p:anim calcmode="lin" valueType="num">
                                      <p:cBhvr>
                                        <p:cTn id="9" dur="500" fill="hold"/>
                                        <p:tgtEl>
                                          <p:spTgt spid="18468"/>
                                        </p:tgtEl>
                                        <p:attrNameLst>
                                          <p:attrName>style.rotation</p:attrName>
                                        </p:attrNameLst>
                                      </p:cBhvr>
                                      <p:tavLst>
                                        <p:tav tm="0">
                                          <p:val>
                                            <p:fltVal val="360"/>
                                          </p:val>
                                        </p:tav>
                                        <p:tav tm="100000">
                                          <p:val>
                                            <p:fltVal val="0"/>
                                          </p:val>
                                        </p:tav>
                                      </p:tavLst>
                                    </p:anim>
                                    <p:animEffect transition="in" filter="fade">
                                      <p:cBhvr>
                                        <p:cTn id="10" dur="500"/>
                                        <p:tgtEl>
                                          <p:spTgt spid="1846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nodeType="clickEffect">
                                  <p:stCondLst>
                                    <p:cond delay="0"/>
                                  </p:stCondLst>
                                  <p:childTnLst>
                                    <p:set>
                                      <p:cBhvr>
                                        <p:cTn id="14" dur="1" fill="hold">
                                          <p:stCondLst>
                                            <p:cond delay="0"/>
                                          </p:stCondLst>
                                        </p:cTn>
                                        <p:tgtEl>
                                          <p:spTgt spid="18475"/>
                                        </p:tgtEl>
                                        <p:attrNameLst>
                                          <p:attrName>style.visibility</p:attrName>
                                        </p:attrNameLst>
                                      </p:cBhvr>
                                      <p:to>
                                        <p:strVal val="visible"/>
                                      </p:to>
                                    </p:set>
                                    <p:animEffect transition="in" filter="barn(outHorizontal)">
                                      <p:cBhvr>
                                        <p:cTn id="15" dur="500"/>
                                        <p:tgtEl>
                                          <p:spTgt spid="1847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464"/>
                                        </p:tgtEl>
                                        <p:attrNameLst>
                                          <p:attrName>style.visibility</p:attrName>
                                        </p:attrNameLst>
                                      </p:cBhvr>
                                      <p:to>
                                        <p:strVal val="visible"/>
                                      </p:to>
                                    </p:set>
                                    <p:animEffect transition="in" filter="fade">
                                      <p:cBhvr>
                                        <p:cTn id="18" dur="2000"/>
                                        <p:tgtEl>
                                          <p:spTgt spid="1846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465"/>
                                        </p:tgtEl>
                                        <p:attrNameLst>
                                          <p:attrName>style.visibility</p:attrName>
                                        </p:attrNameLst>
                                      </p:cBhvr>
                                      <p:to>
                                        <p:strVal val="visible"/>
                                      </p:to>
                                    </p:set>
                                    <p:animEffect transition="in" filter="fade">
                                      <p:cBhvr>
                                        <p:cTn id="21" dur="2000"/>
                                        <p:tgtEl>
                                          <p:spTgt spid="1846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1" nodeType="clickEffect">
                                  <p:stCondLst>
                                    <p:cond delay="0"/>
                                  </p:stCondLst>
                                  <p:childTnLst>
                                    <p:set>
                                      <p:cBhvr>
                                        <p:cTn id="25" dur="1" fill="hold">
                                          <p:stCondLst>
                                            <p:cond delay="0"/>
                                          </p:stCondLst>
                                        </p:cTn>
                                        <p:tgtEl>
                                          <p:spTgt spid="4127"/>
                                        </p:tgtEl>
                                        <p:attrNameLst>
                                          <p:attrName>style.visibility</p:attrName>
                                        </p:attrNameLst>
                                      </p:cBhvr>
                                      <p:to>
                                        <p:strVal val="visible"/>
                                      </p:to>
                                    </p:set>
                                  </p:childTnLst>
                                </p:cTn>
                              </p:par>
                              <p:par>
                                <p:cTn id="26" presetID="1" presetClass="entr" presetSubtype="0" fill="hold" grpId="1" nodeType="with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dissolv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8435"/>
                                        </p:tgtEl>
                                        <p:attrNameLst>
                                          <p:attrName>style.visibility</p:attrName>
                                        </p:attrNameLst>
                                      </p:cBhvr>
                                      <p:to>
                                        <p:strVal val="visible"/>
                                      </p:to>
                                    </p:set>
                                    <p:animEffect transition="in" filter="barn(outHorizontal)">
                                      <p:cBhvr>
                                        <p:cTn id="52" dur="500"/>
                                        <p:tgtEl>
                                          <p:spTgt spid="18435"/>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466"/>
                                        </p:tgtEl>
                                        <p:attrNameLst>
                                          <p:attrName>style.visibility</p:attrName>
                                        </p:attrNameLst>
                                      </p:cBhvr>
                                      <p:to>
                                        <p:strVal val="visible"/>
                                      </p:to>
                                    </p:set>
                                    <p:anim calcmode="lin" valueType="num">
                                      <p:cBhvr>
                                        <p:cTn id="57" dur="500" fill="hold"/>
                                        <p:tgtEl>
                                          <p:spTgt spid="18466"/>
                                        </p:tgtEl>
                                        <p:attrNameLst>
                                          <p:attrName>ppt_x</p:attrName>
                                        </p:attrNameLst>
                                      </p:cBhvr>
                                      <p:tavLst>
                                        <p:tav tm="0">
                                          <p:val>
                                            <p:strVal val="#ppt_x"/>
                                          </p:val>
                                        </p:tav>
                                        <p:tav tm="100000">
                                          <p:val>
                                            <p:strVal val="#ppt_x"/>
                                          </p:val>
                                        </p:tav>
                                      </p:tavLst>
                                    </p:anim>
                                    <p:anim calcmode="lin" valueType="num">
                                      <p:cBhvr>
                                        <p:cTn id="58" dur="500" fill="hold"/>
                                        <p:tgtEl>
                                          <p:spTgt spid="1846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dissolve">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dissolve">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42" fill="hold" grpId="0" nodeType="clickEffect">
                                  <p:stCondLst>
                                    <p:cond delay="0"/>
                                  </p:stCondLst>
                                  <p:childTnLst>
                                    <p:set>
                                      <p:cBhvr>
                                        <p:cTn id="72" dur="1" fill="hold">
                                          <p:stCondLst>
                                            <p:cond delay="0"/>
                                          </p:stCondLst>
                                        </p:cTn>
                                        <p:tgtEl>
                                          <p:spTgt spid="18437"/>
                                        </p:tgtEl>
                                        <p:attrNameLst>
                                          <p:attrName>style.visibility</p:attrName>
                                        </p:attrNameLst>
                                      </p:cBhvr>
                                      <p:to>
                                        <p:strVal val="visible"/>
                                      </p:to>
                                    </p:set>
                                    <p:animEffect transition="in" filter="barn(outHorizontal)">
                                      <p:cBhvr>
                                        <p:cTn id="73" dur="500"/>
                                        <p:tgtEl>
                                          <p:spTgt spid="18437"/>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42" fill="hold" grpId="0" nodeType="clickEffect">
                                  <p:stCondLst>
                                    <p:cond delay="0"/>
                                  </p:stCondLst>
                                  <p:childTnLst>
                                    <p:set>
                                      <p:cBhvr>
                                        <p:cTn id="77" dur="1" fill="hold">
                                          <p:stCondLst>
                                            <p:cond delay="0"/>
                                          </p:stCondLst>
                                        </p:cTn>
                                        <p:tgtEl>
                                          <p:spTgt spid="18436"/>
                                        </p:tgtEl>
                                        <p:attrNameLst>
                                          <p:attrName>style.visibility</p:attrName>
                                        </p:attrNameLst>
                                      </p:cBhvr>
                                      <p:to>
                                        <p:strVal val="visible"/>
                                      </p:to>
                                    </p:set>
                                    <p:animEffect transition="in" filter="barn(outHorizontal)">
                                      <p:cBhvr>
                                        <p:cTn id="78" dur="500"/>
                                        <p:tgtEl>
                                          <p:spTgt spid="18436"/>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nodeType="clickEffect">
                                  <p:stCondLst>
                                    <p:cond delay="0"/>
                                  </p:stCondLst>
                                  <p:childTnLst>
                                    <p:set>
                                      <p:cBhvr>
                                        <p:cTn id="82" dur="1" fill="hold">
                                          <p:stCondLst>
                                            <p:cond delay="0"/>
                                          </p:stCondLst>
                                        </p:cTn>
                                        <p:tgtEl>
                                          <p:spTgt spid="18438"/>
                                        </p:tgtEl>
                                        <p:attrNameLst>
                                          <p:attrName>style.visibility</p:attrName>
                                        </p:attrNameLst>
                                      </p:cBhvr>
                                      <p:to>
                                        <p:strVal val="visible"/>
                                      </p:to>
                                    </p:set>
                                    <p:animEffect transition="in" filter="dissolve">
                                      <p:cBhvr>
                                        <p:cTn id="83" dur="500"/>
                                        <p:tgtEl>
                                          <p:spTgt spid="18438"/>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18474"/>
                                        </p:tgtEl>
                                        <p:attrNameLst>
                                          <p:attrName>style.visibility</p:attrName>
                                        </p:attrNameLst>
                                      </p:cBhvr>
                                      <p:to>
                                        <p:strVal val="visible"/>
                                      </p:to>
                                    </p:set>
                                    <p:animEffect transition="in" filter="slide(fromBottom)">
                                      <p:cBhvr>
                                        <p:cTn id="88" dur="500"/>
                                        <p:tgtEl>
                                          <p:spTgt spid="18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animBg="1"/>
      <p:bldP spid="18464" grpId="0"/>
      <p:bldP spid="18465" grpId="0"/>
      <p:bldP spid="18466" grpId="0" bldLvl="0" animBg="1"/>
      <p:bldP spid="18468" grpId="0"/>
      <p:bldP spid="18474" grpId="0" bldLvl="0" animBg="1"/>
      <p:bldP spid="4127" grpId="0" animBg="1"/>
      <p:bldP spid="4127" grpId="1" animBg="1"/>
      <p:bldP spid="4" grpId="0" animBg="1"/>
      <p:bldP spid="4"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矩形 19457"/>
          <p:cNvSpPr>
            <a:spLocks noChangeArrowheads="1"/>
          </p:cNvSpPr>
          <p:nvPr/>
        </p:nvSpPr>
        <p:spPr bwMode="auto">
          <a:xfrm>
            <a:off x="463502" y="400385"/>
            <a:ext cx="6172200" cy="523220"/>
          </a:xfrm>
          <a:prstGeom prst="rect">
            <a:avLst/>
          </a:prstGeom>
          <a:noFill/>
          <a:ln w="9525">
            <a:noFill/>
            <a:miter lim="800000"/>
            <a:headEnd/>
            <a:tailEnd/>
          </a:ln>
        </p:spPr>
        <p:txBody>
          <a:bodyPr>
            <a:spAutoFit/>
          </a:bodyPr>
          <a:lstStyle/>
          <a:p>
            <a:r>
              <a:rPr lang="en-US" altLang="zh-CN" sz="2800" dirty="0" smtClean="0">
                <a:solidFill>
                  <a:srgbClr val="0000FF"/>
                </a:solidFill>
                <a:latin typeface="微软雅黑" pitchFamily="34" charset="-122"/>
                <a:ea typeface="微软雅黑" pitchFamily="34" charset="-122"/>
              </a:rPr>
              <a:t>3.</a:t>
            </a:r>
            <a:r>
              <a:rPr lang="zh-CN" altLang="en-US" sz="2800" dirty="0">
                <a:solidFill>
                  <a:srgbClr val="0000FF"/>
                </a:solidFill>
                <a:latin typeface="微软雅黑" pitchFamily="34" charset="-122"/>
                <a:ea typeface="微软雅黑" pitchFamily="34" charset="-122"/>
              </a:rPr>
              <a:t>望远镜的原理</a:t>
            </a:r>
          </a:p>
        </p:txBody>
      </p:sp>
      <p:sp>
        <p:nvSpPr>
          <p:cNvPr id="19459" name="矩形 19458"/>
          <p:cNvSpPr>
            <a:spLocks noChangeArrowheads="1"/>
          </p:cNvSpPr>
          <p:nvPr/>
        </p:nvSpPr>
        <p:spPr bwMode="auto">
          <a:xfrm>
            <a:off x="3977871" y="2936660"/>
            <a:ext cx="4955203" cy="584775"/>
          </a:xfrm>
          <a:prstGeom prst="rect">
            <a:avLst/>
          </a:prstGeom>
          <a:noFill/>
          <a:ln w="9525">
            <a:noFill/>
            <a:miter lim="800000"/>
            <a:headEnd/>
            <a:tailEnd/>
          </a:ln>
        </p:spPr>
        <p:txBody>
          <a:bodyPr wrap="none">
            <a:spAutoFit/>
          </a:bodyPr>
          <a:lstStyle/>
          <a:p>
            <a:r>
              <a:rPr lang="zh-CN" altLang="en-US" sz="3200">
                <a:solidFill>
                  <a:srgbClr val="FF0000"/>
                </a:solidFill>
                <a:latin typeface="宋体" pitchFamily="2" charset="-122"/>
              </a:rPr>
              <a:t>物镜</a:t>
            </a:r>
            <a:r>
              <a:rPr lang="zh-CN" altLang="en-US" sz="2800">
                <a:latin typeface="宋体" pitchFamily="2" charset="-122"/>
              </a:rPr>
              <a:t>的作用（相当于</a:t>
            </a:r>
            <a:r>
              <a:rPr lang="zh-CN" altLang="en-US" sz="2800">
                <a:solidFill>
                  <a:srgbClr val="FF3300"/>
                </a:solidFill>
                <a:latin typeface="宋体" pitchFamily="2" charset="-122"/>
              </a:rPr>
              <a:t>照相机</a:t>
            </a:r>
            <a:r>
              <a:rPr lang="zh-CN" altLang="en-US" sz="2800">
                <a:latin typeface="宋体" pitchFamily="2" charset="-122"/>
              </a:rPr>
              <a:t>）</a:t>
            </a:r>
          </a:p>
        </p:txBody>
      </p:sp>
      <p:sp>
        <p:nvSpPr>
          <p:cNvPr id="19460" name="矩形 19459"/>
          <p:cNvSpPr>
            <a:spLocks noChangeArrowheads="1"/>
          </p:cNvSpPr>
          <p:nvPr/>
        </p:nvSpPr>
        <p:spPr bwMode="auto">
          <a:xfrm>
            <a:off x="838773" y="1035228"/>
            <a:ext cx="5109091" cy="584775"/>
          </a:xfrm>
          <a:prstGeom prst="rect">
            <a:avLst/>
          </a:prstGeom>
          <a:noFill/>
          <a:ln w="9525">
            <a:noFill/>
            <a:miter lim="800000"/>
            <a:headEnd/>
            <a:tailEnd/>
          </a:ln>
        </p:spPr>
        <p:txBody>
          <a:bodyPr wrap="none">
            <a:spAutoFit/>
          </a:bodyPr>
          <a:lstStyle/>
          <a:p>
            <a:r>
              <a:rPr lang="zh-CN" altLang="en-US" sz="3200" dirty="0">
                <a:solidFill>
                  <a:srgbClr val="FF0000"/>
                </a:solidFill>
                <a:latin typeface="宋体" pitchFamily="2" charset="-122"/>
              </a:rPr>
              <a:t>目镜</a:t>
            </a:r>
            <a:r>
              <a:rPr lang="zh-CN" altLang="en-US" sz="2800" dirty="0">
                <a:latin typeface="宋体" pitchFamily="2" charset="-122"/>
              </a:rPr>
              <a:t>的作用（相当于</a:t>
            </a:r>
            <a:r>
              <a:rPr lang="zh-CN" altLang="en-US" sz="3200" dirty="0">
                <a:solidFill>
                  <a:srgbClr val="FF3300"/>
                </a:solidFill>
                <a:latin typeface="宋体" pitchFamily="2" charset="-122"/>
              </a:rPr>
              <a:t>放大镜</a:t>
            </a:r>
            <a:r>
              <a:rPr lang="zh-CN" altLang="en-US" sz="2800" dirty="0">
                <a:latin typeface="宋体" pitchFamily="2" charset="-122"/>
              </a:rPr>
              <a:t>）</a:t>
            </a:r>
          </a:p>
        </p:txBody>
      </p:sp>
      <p:sp>
        <p:nvSpPr>
          <p:cNvPr id="19461" name="矩形 19460"/>
          <p:cNvSpPr>
            <a:spLocks noChangeArrowheads="1"/>
          </p:cNvSpPr>
          <p:nvPr/>
        </p:nvSpPr>
        <p:spPr bwMode="auto">
          <a:xfrm>
            <a:off x="4288400" y="3651128"/>
            <a:ext cx="3826689" cy="1114151"/>
          </a:xfrm>
          <a:prstGeom prst="rect">
            <a:avLst/>
          </a:prstGeom>
          <a:noFill/>
          <a:ln w="12700">
            <a:solidFill>
              <a:srgbClr val="FF0000"/>
            </a:solidFill>
            <a:miter lim="800000"/>
            <a:headEnd/>
            <a:tailEnd/>
          </a:ln>
        </p:spPr>
        <p:txBody>
          <a:bodyPr wrap="none">
            <a:spAutoFit/>
          </a:bodyPr>
          <a:lstStyle/>
          <a:p>
            <a:pPr>
              <a:spcBef>
                <a:spcPct val="20000"/>
              </a:spcBef>
            </a:pPr>
            <a:r>
              <a:rPr lang="zh-CN" altLang="en-US" sz="2800" dirty="0" smtClean="0">
                <a:latin typeface="宋体" pitchFamily="2" charset="-122"/>
              </a:rPr>
              <a:t>使</a:t>
            </a:r>
            <a:r>
              <a:rPr lang="zh-CN" altLang="en-US" sz="2800" dirty="0">
                <a:latin typeface="宋体" pitchFamily="2" charset="-122"/>
              </a:rPr>
              <a:t>被观察的物体成一个</a:t>
            </a:r>
          </a:p>
          <a:p>
            <a:pPr>
              <a:spcBef>
                <a:spcPct val="20000"/>
              </a:spcBef>
            </a:pPr>
            <a:r>
              <a:rPr lang="zh-CN" altLang="en-US" sz="3200" dirty="0">
                <a:solidFill>
                  <a:srgbClr val="FF3300"/>
                </a:solidFill>
                <a:latin typeface="宋体" pitchFamily="2" charset="-122"/>
              </a:rPr>
              <a:t>倒立</a:t>
            </a:r>
            <a:r>
              <a:rPr lang="zh-CN" altLang="en-US" sz="3200" dirty="0">
                <a:latin typeface="宋体" pitchFamily="2" charset="-122"/>
              </a:rPr>
              <a:t>、</a:t>
            </a:r>
            <a:r>
              <a:rPr lang="zh-CN" altLang="en-US" sz="3200" dirty="0">
                <a:solidFill>
                  <a:srgbClr val="FF3300"/>
                </a:solidFill>
                <a:latin typeface="宋体" pitchFamily="2" charset="-122"/>
              </a:rPr>
              <a:t>缩小</a:t>
            </a:r>
            <a:r>
              <a:rPr lang="zh-CN" altLang="en-US" sz="3200" dirty="0">
                <a:latin typeface="宋体" pitchFamily="2" charset="-122"/>
              </a:rPr>
              <a:t>、</a:t>
            </a:r>
            <a:r>
              <a:rPr lang="zh-CN" altLang="en-US" sz="3200" dirty="0">
                <a:solidFill>
                  <a:srgbClr val="FF3300"/>
                </a:solidFill>
                <a:latin typeface="宋体" pitchFamily="2" charset="-122"/>
              </a:rPr>
              <a:t>实像</a:t>
            </a:r>
            <a:r>
              <a:rPr lang="zh-CN" altLang="en-US" sz="2800" dirty="0">
                <a:latin typeface="宋体" pitchFamily="2" charset="-122"/>
              </a:rPr>
              <a:t>。</a:t>
            </a:r>
          </a:p>
        </p:txBody>
      </p:sp>
      <p:sp>
        <p:nvSpPr>
          <p:cNvPr id="19462" name="矩形 19461"/>
          <p:cNvSpPr>
            <a:spLocks noChangeArrowheads="1"/>
          </p:cNvSpPr>
          <p:nvPr/>
        </p:nvSpPr>
        <p:spPr bwMode="auto">
          <a:xfrm>
            <a:off x="476106" y="1830007"/>
            <a:ext cx="4205895" cy="1114151"/>
          </a:xfrm>
          <a:prstGeom prst="rect">
            <a:avLst/>
          </a:prstGeom>
          <a:noFill/>
          <a:ln w="12700">
            <a:solidFill>
              <a:srgbClr val="FF0000"/>
            </a:solidFill>
            <a:miter lim="800000"/>
            <a:headEnd/>
            <a:tailEnd/>
          </a:ln>
        </p:spPr>
        <p:txBody>
          <a:bodyPr wrap="square">
            <a:spAutoFit/>
          </a:bodyPr>
          <a:lstStyle/>
          <a:p>
            <a:pPr>
              <a:spcBef>
                <a:spcPct val="20000"/>
              </a:spcBef>
            </a:pPr>
            <a:r>
              <a:rPr lang="zh-CN" altLang="en-US" sz="2800" dirty="0" smtClean="0">
                <a:latin typeface="宋体" pitchFamily="2" charset="-122"/>
              </a:rPr>
              <a:t>把</a:t>
            </a:r>
            <a:r>
              <a:rPr lang="zh-CN" altLang="en-US" sz="2800" dirty="0">
                <a:latin typeface="宋体" pitchFamily="2" charset="-122"/>
              </a:rPr>
              <a:t>物镜成的实像，再一次</a:t>
            </a:r>
          </a:p>
          <a:p>
            <a:pPr>
              <a:spcBef>
                <a:spcPct val="20000"/>
              </a:spcBef>
            </a:pPr>
            <a:r>
              <a:rPr lang="zh-CN" altLang="en-US" sz="3200" dirty="0">
                <a:solidFill>
                  <a:srgbClr val="FF3300"/>
                </a:solidFill>
                <a:latin typeface="宋体" pitchFamily="2" charset="-122"/>
              </a:rPr>
              <a:t>放大</a:t>
            </a:r>
            <a:r>
              <a:rPr lang="zh-CN" altLang="en-US" sz="2800" dirty="0">
                <a:latin typeface="宋体" pitchFamily="2" charset="-122"/>
              </a:rPr>
              <a:t>成</a:t>
            </a:r>
            <a:r>
              <a:rPr lang="zh-CN" altLang="en-US" sz="3200" dirty="0">
                <a:solidFill>
                  <a:srgbClr val="FF3300"/>
                </a:solidFill>
                <a:latin typeface="宋体" pitchFamily="2" charset="-122"/>
              </a:rPr>
              <a:t>虚像</a:t>
            </a:r>
            <a:r>
              <a:rPr lang="zh-CN" altLang="en-US" sz="2800" dirty="0">
                <a:latin typeface="宋体" pitchFamily="2" charset="-122"/>
              </a:rPr>
              <a:t>。</a:t>
            </a:r>
          </a:p>
        </p:txBody>
      </p:sp>
      <p:pic>
        <p:nvPicPr>
          <p:cNvPr id="19463" name="图片 19462" descr="望远镜"/>
          <p:cNvPicPr>
            <a:picLocks noChangeAspect="1" noChangeArrowheads="1"/>
          </p:cNvPicPr>
          <p:nvPr/>
        </p:nvPicPr>
        <p:blipFill>
          <a:blip r:embed="rId2" cstate="print">
            <a:clrChange>
              <a:clrFrom>
                <a:srgbClr val="FFFFFF"/>
              </a:clrFrom>
              <a:clrTo>
                <a:srgbClr val="FFFFFF">
                  <a:alpha val="0"/>
                </a:srgbClr>
              </a:clrTo>
            </a:clrChange>
          </a:blip>
          <a:srcRect l="3604" t="12019" r="1802"/>
          <a:stretch>
            <a:fillRect/>
          </a:stretch>
        </p:blipFill>
        <p:spPr bwMode="auto">
          <a:xfrm>
            <a:off x="497879" y="2353122"/>
            <a:ext cx="3962400" cy="214377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ppt_w</p:attrName>
                                        </p:attrNameLst>
                                      </p:cBhvr>
                                      <p:tavLst>
                                        <p:tav tm="0">
                                          <p:val>
                                            <p:fltVal val="0"/>
                                          </p:val>
                                        </p:tav>
                                        <p:tav tm="100000">
                                          <p:val>
                                            <p:strVal val="#ppt_w"/>
                                          </p:val>
                                        </p:tav>
                                      </p:tavLst>
                                    </p:anim>
                                    <p:anim calcmode="lin" valueType="num">
                                      <p:cBhvr>
                                        <p:cTn id="8" dur="500" fill="hold"/>
                                        <p:tgtEl>
                                          <p:spTgt spid="19458"/>
                                        </p:tgtEl>
                                        <p:attrNameLst>
                                          <p:attrName>ppt_h</p:attrName>
                                        </p:attrNameLst>
                                      </p:cBhvr>
                                      <p:tavLst>
                                        <p:tav tm="0">
                                          <p:val>
                                            <p:fltVal val="0"/>
                                          </p:val>
                                        </p:tav>
                                        <p:tav tm="100000">
                                          <p:val>
                                            <p:strVal val="#ppt_h"/>
                                          </p:val>
                                        </p:tav>
                                      </p:tavLst>
                                    </p:anim>
                                    <p:anim calcmode="lin" valueType="num">
                                      <p:cBhvr>
                                        <p:cTn id="9" dur="500" fill="hold"/>
                                        <p:tgtEl>
                                          <p:spTgt spid="19458"/>
                                        </p:tgtEl>
                                        <p:attrNameLst>
                                          <p:attrName>style.rotation</p:attrName>
                                        </p:attrNameLst>
                                      </p:cBhvr>
                                      <p:tavLst>
                                        <p:tav tm="0">
                                          <p:val>
                                            <p:fltVal val="360"/>
                                          </p:val>
                                        </p:tav>
                                        <p:tav tm="100000">
                                          <p:val>
                                            <p:fltVal val="0"/>
                                          </p:val>
                                        </p:tav>
                                      </p:tavLst>
                                    </p:anim>
                                    <p:animEffect transition="in" filter="fade">
                                      <p:cBhvr>
                                        <p:cTn id="10" dur="500"/>
                                        <p:tgtEl>
                                          <p:spTgt spid="1945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9463"/>
                                        </p:tgtEl>
                                        <p:attrNameLst>
                                          <p:attrName>style.visibility</p:attrName>
                                        </p:attrNameLst>
                                      </p:cBhvr>
                                      <p:to>
                                        <p:strVal val="visible"/>
                                      </p:to>
                                    </p:set>
                                    <p:animEffect transition="in" filter="dissolve">
                                      <p:cBhvr>
                                        <p:cTn id="15" dur="500"/>
                                        <p:tgtEl>
                                          <p:spTgt spid="1946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459"/>
                                        </p:tgtEl>
                                        <p:attrNameLst>
                                          <p:attrName>style.visibility</p:attrName>
                                        </p:attrNameLst>
                                      </p:cBhvr>
                                      <p:to>
                                        <p:strVal val="visible"/>
                                      </p:to>
                                    </p:set>
                                    <p:animEffect transition="in" filter="wipe(left)">
                                      <p:cBhvr>
                                        <p:cTn id="20" dur="500"/>
                                        <p:tgtEl>
                                          <p:spTgt spid="19459"/>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9461"/>
                                        </p:tgtEl>
                                        <p:attrNameLst>
                                          <p:attrName>style.visibility</p:attrName>
                                        </p:attrNameLst>
                                      </p:cBhvr>
                                      <p:to>
                                        <p:strVal val="visible"/>
                                      </p:to>
                                    </p:set>
                                    <p:animEffect transition="in" filter="box(in)">
                                      <p:cBhvr>
                                        <p:cTn id="25" dur="500"/>
                                        <p:tgtEl>
                                          <p:spTgt spid="19461"/>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19460"/>
                                        </p:tgtEl>
                                        <p:attrNameLst>
                                          <p:attrName>style.visibility</p:attrName>
                                        </p:attrNameLst>
                                      </p:cBhvr>
                                      <p:to>
                                        <p:strVal val="visible"/>
                                      </p:to>
                                    </p:set>
                                    <p:animEffect transition="in" filter="diamond(in)">
                                      <p:cBhvr>
                                        <p:cTn id="30" dur="2000"/>
                                        <p:tgtEl>
                                          <p:spTgt spid="1946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9462"/>
                                        </p:tgtEl>
                                        <p:attrNameLst>
                                          <p:attrName>style.visibility</p:attrName>
                                        </p:attrNameLst>
                                      </p:cBhvr>
                                      <p:to>
                                        <p:strVal val="visible"/>
                                      </p:to>
                                    </p:set>
                                    <p:animEffect transition="in" filter="checkerboard(across)">
                                      <p:cBhvr>
                                        <p:cTn id="35"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P spid="19460" grpId="0"/>
      <p:bldP spid="19461" grpId="0" bldLvl="0" animBg="1"/>
      <p:bldP spid="1946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开普勒望远镜"/>
          <p:cNvPicPr>
            <a:picLocks noChangeAspect="1" noChangeArrowheads="1"/>
          </p:cNvPicPr>
          <p:nvPr/>
        </p:nvPicPr>
        <p:blipFill>
          <a:blip r:embed="rId2" cstate="print"/>
          <a:srcRect/>
          <a:stretch>
            <a:fillRect/>
          </a:stretch>
        </p:blipFill>
        <p:spPr bwMode="auto">
          <a:xfrm>
            <a:off x="3129369" y="734241"/>
            <a:ext cx="2570162" cy="3523862"/>
          </a:xfrm>
          <a:prstGeom prst="rect">
            <a:avLst/>
          </a:prstGeom>
          <a:noFill/>
          <a:ln w="9525">
            <a:noFill/>
            <a:miter lim="800000"/>
            <a:headEnd/>
            <a:tailEnd/>
          </a:ln>
        </p:spPr>
      </p:pic>
      <p:sp>
        <p:nvSpPr>
          <p:cNvPr id="20483" name="Text Box 3"/>
          <p:cNvSpPr txBox="1">
            <a:spLocks noChangeArrowheads="1"/>
          </p:cNvSpPr>
          <p:nvPr/>
        </p:nvSpPr>
        <p:spPr bwMode="auto">
          <a:xfrm>
            <a:off x="3205556" y="4289418"/>
            <a:ext cx="2819400" cy="461665"/>
          </a:xfrm>
          <a:prstGeom prst="rect">
            <a:avLst/>
          </a:prstGeom>
          <a:noFill/>
          <a:ln w="9525">
            <a:noFill/>
            <a:miter lim="800000"/>
            <a:headEnd/>
            <a:tailEnd/>
          </a:ln>
        </p:spPr>
        <p:txBody>
          <a:bodyPr>
            <a:spAutoFit/>
          </a:bodyPr>
          <a:lstStyle/>
          <a:p>
            <a:pPr>
              <a:spcBef>
                <a:spcPct val="50000"/>
              </a:spcBef>
            </a:pPr>
            <a:r>
              <a:rPr lang="zh-CN" sz="2400" dirty="0">
                <a:solidFill>
                  <a:srgbClr val="FF0000"/>
                </a:solidFill>
                <a:latin typeface="微软雅黑" pitchFamily="34" charset="-122"/>
                <a:ea typeface="微软雅黑" pitchFamily="34" charset="-122"/>
              </a:rPr>
              <a:t>开普勒望远镜</a:t>
            </a:r>
          </a:p>
        </p:txBody>
      </p:sp>
      <p:pic>
        <p:nvPicPr>
          <p:cNvPr id="30724" name="Picture 4" descr="开普勒空间望远镜"/>
          <p:cNvPicPr>
            <a:picLocks noChangeAspect="1" noChangeArrowheads="1"/>
          </p:cNvPicPr>
          <p:nvPr/>
        </p:nvPicPr>
        <p:blipFill>
          <a:blip r:embed="rId3" cstate="print"/>
          <a:srcRect/>
          <a:stretch>
            <a:fillRect/>
          </a:stretch>
        </p:blipFill>
        <p:spPr bwMode="auto">
          <a:xfrm>
            <a:off x="6121867" y="741116"/>
            <a:ext cx="2598737" cy="3386091"/>
          </a:xfrm>
          <a:prstGeom prst="rect">
            <a:avLst/>
          </a:prstGeom>
          <a:noFill/>
          <a:ln w="9525">
            <a:noFill/>
            <a:miter lim="800000"/>
            <a:headEnd/>
            <a:tailEnd/>
          </a:ln>
        </p:spPr>
      </p:pic>
      <p:sp>
        <p:nvSpPr>
          <p:cNvPr id="20485" name="Text Box 5"/>
          <p:cNvSpPr txBox="1">
            <a:spLocks noChangeArrowheads="1"/>
          </p:cNvSpPr>
          <p:nvPr/>
        </p:nvSpPr>
        <p:spPr bwMode="auto">
          <a:xfrm>
            <a:off x="6031833" y="4271652"/>
            <a:ext cx="2886075" cy="461665"/>
          </a:xfrm>
          <a:prstGeom prst="rect">
            <a:avLst/>
          </a:prstGeom>
          <a:noFill/>
          <a:ln w="9525">
            <a:noFill/>
            <a:miter lim="800000"/>
            <a:headEnd/>
            <a:tailEnd/>
          </a:ln>
        </p:spPr>
        <p:txBody>
          <a:bodyPr>
            <a:spAutoFit/>
          </a:bodyPr>
          <a:lstStyle/>
          <a:p>
            <a:pPr>
              <a:spcBef>
                <a:spcPct val="50000"/>
              </a:spcBef>
            </a:pPr>
            <a:r>
              <a:rPr lang="zh-CN" sz="2400" dirty="0">
                <a:solidFill>
                  <a:srgbClr val="FF0000"/>
                </a:solidFill>
                <a:latin typeface="微软雅黑" pitchFamily="34" charset="-122"/>
                <a:ea typeface="微软雅黑" pitchFamily="34" charset="-122"/>
              </a:rPr>
              <a:t>开普勒空间望远镜</a:t>
            </a:r>
          </a:p>
        </p:txBody>
      </p:sp>
      <p:pic>
        <p:nvPicPr>
          <p:cNvPr id="30726" name="Picture 6" descr="伽利略望远镜"/>
          <p:cNvPicPr>
            <a:picLocks noChangeAspect="1" noChangeArrowheads="1"/>
          </p:cNvPicPr>
          <p:nvPr/>
        </p:nvPicPr>
        <p:blipFill>
          <a:blip r:embed="rId4" cstate="print"/>
          <a:srcRect/>
          <a:stretch>
            <a:fillRect/>
          </a:stretch>
        </p:blipFill>
        <p:spPr bwMode="auto">
          <a:xfrm>
            <a:off x="319577" y="741116"/>
            <a:ext cx="2339975" cy="3352836"/>
          </a:xfrm>
          <a:prstGeom prst="rect">
            <a:avLst/>
          </a:prstGeom>
          <a:noFill/>
          <a:ln w="9525">
            <a:noFill/>
            <a:miter lim="800000"/>
            <a:headEnd/>
            <a:tailEnd/>
          </a:ln>
        </p:spPr>
      </p:pic>
      <p:sp>
        <p:nvSpPr>
          <p:cNvPr id="30727" name="Text Box 7"/>
          <p:cNvSpPr txBox="1">
            <a:spLocks noChangeArrowheads="1"/>
          </p:cNvSpPr>
          <p:nvPr/>
        </p:nvSpPr>
        <p:spPr bwMode="auto">
          <a:xfrm>
            <a:off x="365018" y="4283044"/>
            <a:ext cx="2667000" cy="461665"/>
          </a:xfrm>
          <a:prstGeom prst="rect">
            <a:avLst/>
          </a:prstGeom>
          <a:noFill/>
          <a:ln w="9525">
            <a:noFill/>
            <a:miter lim="800000"/>
            <a:headEnd/>
            <a:tailEnd/>
          </a:ln>
        </p:spPr>
        <p:txBody>
          <a:bodyPr>
            <a:spAutoFit/>
          </a:bodyPr>
          <a:lstStyle/>
          <a:p>
            <a:pPr>
              <a:spcBef>
                <a:spcPct val="50000"/>
              </a:spcBef>
            </a:pPr>
            <a:r>
              <a:rPr lang="zh-CN" sz="2400" dirty="0">
                <a:solidFill>
                  <a:srgbClr val="FF0000"/>
                </a:solidFill>
                <a:latin typeface="微软雅黑" pitchFamily="34" charset="-122"/>
                <a:ea typeface="微软雅黑" pitchFamily="34" charset="-122"/>
              </a:rPr>
              <a:t>伽利略望远镜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85"/>
                                        </p:tgtEl>
                                        <p:attrNameLst>
                                          <p:attrName>style.visibility</p:attrName>
                                        </p:attrNameLst>
                                      </p:cBhvr>
                                      <p:to>
                                        <p:strVal val="visible"/>
                                      </p:to>
                                    </p:set>
                                    <p:animEffect transition="in" filter="blinds(horizontal)">
                                      <p:cBhvr>
                                        <p:cTn id="10"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P spid="2048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721542" y="3998822"/>
            <a:ext cx="3240088" cy="523220"/>
          </a:xfrm>
          <a:prstGeom prst="rect">
            <a:avLst/>
          </a:prstGeom>
          <a:noFill/>
          <a:ln w="9525">
            <a:noFill/>
            <a:miter lim="800000"/>
            <a:headEnd/>
            <a:tailEnd/>
          </a:ln>
          <a:effectLst/>
        </p:spPr>
        <p:txBody>
          <a:bodyPr>
            <a:spAutoFit/>
          </a:bodyPr>
          <a:lstStyle/>
          <a:p>
            <a:pPr>
              <a:spcBef>
                <a:spcPct val="50000"/>
              </a:spcBef>
            </a:pPr>
            <a:r>
              <a:rPr kumimoji="0" lang="zh-CN" altLang="en-US" sz="2800" dirty="0">
                <a:latin typeface="微软雅黑" pitchFamily="34" charset="-122"/>
                <a:ea typeface="微软雅黑" pitchFamily="34" charset="-122"/>
              </a:rPr>
              <a:t>哈勃空间望远镜</a:t>
            </a:r>
          </a:p>
        </p:txBody>
      </p:sp>
      <p:pic>
        <p:nvPicPr>
          <p:cNvPr id="33795" name="Picture 3" descr="哈勃空间望远镜"/>
          <p:cNvPicPr>
            <a:picLocks noChangeAspect="1" noChangeArrowheads="1"/>
          </p:cNvPicPr>
          <p:nvPr/>
        </p:nvPicPr>
        <p:blipFill>
          <a:blip r:embed="rId2" cstate="print"/>
          <a:srcRect/>
          <a:stretch>
            <a:fillRect/>
          </a:stretch>
        </p:blipFill>
        <p:spPr bwMode="auto">
          <a:xfrm>
            <a:off x="539750" y="917356"/>
            <a:ext cx="4006026" cy="2867442"/>
          </a:xfrm>
          <a:prstGeom prst="rect">
            <a:avLst/>
          </a:prstGeom>
          <a:ln>
            <a:noFill/>
          </a:ln>
          <a:effectLst>
            <a:outerShdw blurRad="292100" dist="139700" dir="2700000" algn="tl" rotWithShape="0">
              <a:srgbClr val="333333">
                <a:alpha val="65000"/>
              </a:srgbClr>
            </a:outerShdw>
          </a:effectLst>
        </p:spPr>
      </p:pic>
      <p:pic>
        <p:nvPicPr>
          <p:cNvPr id="33796" name="Picture 4" descr="全球最大的单镜面光学望远镜"/>
          <p:cNvPicPr>
            <a:picLocks noChangeAspect="1" noChangeArrowheads="1"/>
          </p:cNvPicPr>
          <p:nvPr/>
        </p:nvPicPr>
        <p:blipFill>
          <a:blip r:embed="rId3" cstate="print"/>
          <a:srcRect/>
          <a:stretch>
            <a:fillRect/>
          </a:stretch>
        </p:blipFill>
        <p:spPr bwMode="auto">
          <a:xfrm>
            <a:off x="4811651" y="943284"/>
            <a:ext cx="3717925" cy="2854007"/>
          </a:xfrm>
          <a:prstGeom prst="rect">
            <a:avLst/>
          </a:prstGeom>
          <a:ln>
            <a:noFill/>
          </a:ln>
          <a:effectLst>
            <a:outerShdw blurRad="292100" dist="139700" dir="2700000" algn="tl" rotWithShape="0">
              <a:srgbClr val="333333">
                <a:alpha val="65000"/>
              </a:srgbClr>
            </a:outerShdw>
          </a:effectLst>
        </p:spPr>
      </p:pic>
      <p:sp>
        <p:nvSpPr>
          <p:cNvPr id="33797" name="Text Box 5"/>
          <p:cNvSpPr txBox="1">
            <a:spLocks noChangeArrowheads="1"/>
          </p:cNvSpPr>
          <p:nvPr/>
        </p:nvSpPr>
        <p:spPr bwMode="auto">
          <a:xfrm>
            <a:off x="4393245" y="4023385"/>
            <a:ext cx="4503248" cy="523220"/>
          </a:xfrm>
          <a:prstGeom prst="rect">
            <a:avLst/>
          </a:prstGeom>
          <a:noFill/>
          <a:ln w="9525">
            <a:noFill/>
            <a:miter lim="800000"/>
            <a:headEnd/>
            <a:tailEnd/>
          </a:ln>
          <a:effectLst/>
        </p:spPr>
        <p:txBody>
          <a:bodyPr wrap="square">
            <a:spAutoFit/>
          </a:bodyPr>
          <a:lstStyle/>
          <a:p>
            <a:pPr>
              <a:spcBef>
                <a:spcPct val="50000"/>
              </a:spcBef>
            </a:pPr>
            <a:r>
              <a:rPr kumimoji="0" lang="zh-CN" altLang="en-US" sz="2800" dirty="0">
                <a:latin typeface="微软雅黑" pitchFamily="34" charset="-122"/>
                <a:ea typeface="微软雅黑" pitchFamily="34" charset="-122"/>
              </a:rPr>
              <a:t>全球最大单镜面光学望远镜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2" descr="欧洲xmm空间望远镜">
            <a:hlinkClick r:id="rId2" action="ppaction://hlinkfile"/>
          </p:cNvPr>
          <p:cNvPicPr>
            <a:picLocks noChangeAspect="1" noChangeArrowheads="1"/>
          </p:cNvPicPr>
          <p:nvPr/>
        </p:nvPicPr>
        <p:blipFill>
          <a:blip r:embed="rId3" cstate="print"/>
          <a:srcRect/>
          <a:stretch>
            <a:fillRect/>
          </a:stretch>
        </p:blipFill>
        <p:spPr bwMode="auto">
          <a:xfrm>
            <a:off x="575563" y="855442"/>
            <a:ext cx="3538537" cy="2855195"/>
          </a:xfrm>
          <a:prstGeom prst="rect">
            <a:avLst/>
          </a:prstGeom>
          <a:ln>
            <a:noFill/>
          </a:ln>
          <a:effectLst>
            <a:outerShdw blurRad="292100" dist="139700" dir="2700000" algn="tl" rotWithShape="0">
              <a:srgbClr val="333333">
                <a:alpha val="65000"/>
              </a:srgbClr>
            </a:outerShdw>
          </a:effectLst>
        </p:spPr>
      </p:pic>
      <p:sp>
        <p:nvSpPr>
          <p:cNvPr id="35843" name="Text Box 3"/>
          <p:cNvSpPr txBox="1">
            <a:spLocks noChangeArrowheads="1"/>
          </p:cNvSpPr>
          <p:nvPr/>
        </p:nvSpPr>
        <p:spPr bwMode="auto">
          <a:xfrm>
            <a:off x="704047" y="3980102"/>
            <a:ext cx="3677948" cy="523220"/>
          </a:xfrm>
          <a:prstGeom prst="rect">
            <a:avLst/>
          </a:prstGeom>
          <a:noFill/>
          <a:ln w="9525" algn="ctr">
            <a:noFill/>
            <a:miter lim="800000"/>
            <a:headEnd/>
            <a:tailEnd/>
          </a:ln>
          <a:effectLst/>
        </p:spPr>
        <p:txBody>
          <a:bodyPr wrap="square">
            <a:spAutoFit/>
          </a:bodyPr>
          <a:lstStyle/>
          <a:p>
            <a:pPr>
              <a:spcBef>
                <a:spcPct val="50000"/>
              </a:spcBef>
            </a:pPr>
            <a:r>
              <a:rPr kumimoji="0" lang="zh-CN" altLang="en-US" sz="2800" dirty="0">
                <a:latin typeface="微软雅黑" pitchFamily="34" charset="-122"/>
                <a:ea typeface="微软雅黑" pitchFamily="34" charset="-122"/>
              </a:rPr>
              <a:t>欧洲</a:t>
            </a:r>
            <a:r>
              <a:rPr kumimoji="0" lang="en-US" altLang="zh-CN" sz="2800" dirty="0">
                <a:latin typeface="微软雅黑" pitchFamily="34" charset="-122"/>
                <a:ea typeface="微软雅黑" pitchFamily="34" charset="-122"/>
              </a:rPr>
              <a:t>xmm</a:t>
            </a:r>
            <a:r>
              <a:rPr kumimoji="0" lang="zh-CN" altLang="en-US" sz="2800" dirty="0">
                <a:latin typeface="微软雅黑" pitchFamily="34" charset="-122"/>
                <a:ea typeface="微软雅黑" pitchFamily="34" charset="-122"/>
              </a:rPr>
              <a:t>空间望远镜</a:t>
            </a:r>
          </a:p>
        </p:txBody>
      </p:sp>
      <p:pic>
        <p:nvPicPr>
          <p:cNvPr id="35844" name="Picture 4" descr="数字式巡天望远镜"/>
          <p:cNvPicPr>
            <a:picLocks noChangeAspect="1" noChangeArrowheads="1"/>
          </p:cNvPicPr>
          <p:nvPr/>
        </p:nvPicPr>
        <p:blipFill>
          <a:blip r:embed="rId4" cstate="print"/>
          <a:srcRect/>
          <a:stretch>
            <a:fillRect/>
          </a:stretch>
        </p:blipFill>
        <p:spPr bwMode="auto">
          <a:xfrm>
            <a:off x="4655313" y="882420"/>
            <a:ext cx="3771900" cy="2820752"/>
          </a:xfrm>
          <a:prstGeom prst="rect">
            <a:avLst/>
          </a:prstGeom>
          <a:ln>
            <a:noFill/>
          </a:ln>
          <a:effectLst>
            <a:outerShdw blurRad="292100" dist="139700" dir="2700000" algn="tl" rotWithShape="0">
              <a:srgbClr val="333333">
                <a:alpha val="65000"/>
              </a:srgbClr>
            </a:outerShdw>
          </a:effectLst>
        </p:spPr>
      </p:pic>
      <p:sp>
        <p:nvSpPr>
          <p:cNvPr id="35845" name="Text Box 5"/>
          <p:cNvSpPr txBox="1">
            <a:spLocks noChangeArrowheads="1"/>
          </p:cNvSpPr>
          <p:nvPr/>
        </p:nvSpPr>
        <p:spPr bwMode="auto">
          <a:xfrm>
            <a:off x="5115408" y="3994684"/>
            <a:ext cx="3581400" cy="523220"/>
          </a:xfrm>
          <a:prstGeom prst="rect">
            <a:avLst/>
          </a:prstGeom>
          <a:noFill/>
          <a:ln w="9525" algn="ctr">
            <a:noFill/>
            <a:miter lim="800000"/>
            <a:headEnd/>
            <a:tailEnd/>
          </a:ln>
          <a:effectLst/>
        </p:spPr>
        <p:txBody>
          <a:bodyPr>
            <a:spAutoFit/>
          </a:bodyPr>
          <a:lstStyle/>
          <a:p>
            <a:pPr>
              <a:spcBef>
                <a:spcPct val="50000"/>
              </a:spcBef>
            </a:pPr>
            <a:r>
              <a:rPr kumimoji="0" lang="zh-CN" altLang="en-US" sz="2800" dirty="0">
                <a:latin typeface="微软雅黑" pitchFamily="34" charset="-122"/>
                <a:ea typeface="微软雅黑" pitchFamily="34" charset="-122"/>
              </a:rPr>
              <a:t>数字式巡天望远镜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51" name="Picture 7" descr="10404012##伽利略望远镜"/>
          <p:cNvPicPr>
            <a:picLocks noChangeAspect="1" noChangeArrowheads="1"/>
          </p:cNvPicPr>
          <p:nvPr/>
        </p:nvPicPr>
        <p:blipFill>
          <a:blip r:embed="rId2" cstate="print"/>
          <a:srcRect t="5164"/>
          <a:stretch>
            <a:fillRect/>
          </a:stretch>
        </p:blipFill>
        <p:spPr bwMode="auto">
          <a:xfrm>
            <a:off x="818422" y="1101428"/>
            <a:ext cx="2747963" cy="3097483"/>
          </a:xfrm>
          <a:prstGeom prst="rect">
            <a:avLst/>
          </a:prstGeom>
          <a:noFill/>
        </p:spPr>
      </p:pic>
      <p:sp>
        <p:nvSpPr>
          <p:cNvPr id="31747" name="Text Box 3"/>
          <p:cNvSpPr txBox="1">
            <a:spLocks noChangeArrowheads="1"/>
          </p:cNvSpPr>
          <p:nvPr/>
        </p:nvSpPr>
        <p:spPr bwMode="auto">
          <a:xfrm>
            <a:off x="941365" y="4376590"/>
            <a:ext cx="2771775" cy="461665"/>
          </a:xfrm>
          <a:prstGeom prst="rect">
            <a:avLst/>
          </a:prstGeom>
          <a:noFill/>
          <a:ln w="9525">
            <a:noFill/>
            <a:miter lim="800000"/>
            <a:headEnd/>
            <a:tailEnd/>
          </a:ln>
          <a:effectLst/>
        </p:spPr>
        <p:txBody>
          <a:bodyPr>
            <a:spAutoFit/>
          </a:bodyPr>
          <a:lstStyle/>
          <a:p>
            <a:pPr>
              <a:spcBef>
                <a:spcPct val="50000"/>
              </a:spcBef>
            </a:pPr>
            <a:r>
              <a:rPr kumimoji="0" lang="zh-CN" altLang="en-US" sz="2400" b="1" dirty="0">
                <a:latin typeface="宋体" charset="-122"/>
              </a:rPr>
              <a:t>伽利略望远镜</a:t>
            </a:r>
          </a:p>
        </p:txBody>
      </p:sp>
      <p:sp>
        <p:nvSpPr>
          <p:cNvPr id="31748" name="Text Box 4"/>
          <p:cNvSpPr txBox="1">
            <a:spLocks noChangeArrowheads="1"/>
          </p:cNvSpPr>
          <p:nvPr/>
        </p:nvSpPr>
        <p:spPr bwMode="auto">
          <a:xfrm>
            <a:off x="3883562" y="1320571"/>
            <a:ext cx="4679950" cy="2785378"/>
          </a:xfrm>
          <a:prstGeom prst="rect">
            <a:avLst/>
          </a:prstGeom>
          <a:noFill/>
          <a:ln w="9525">
            <a:noFill/>
            <a:miter lim="800000"/>
            <a:headEnd/>
            <a:tailEnd/>
          </a:ln>
          <a:effectLst/>
        </p:spPr>
        <p:txBody>
          <a:bodyPr>
            <a:spAutoFit/>
          </a:bodyPr>
          <a:lstStyle/>
          <a:p>
            <a:pPr>
              <a:lnSpc>
                <a:spcPct val="125000"/>
              </a:lnSpc>
            </a:pPr>
            <a:r>
              <a:rPr kumimoji="0" lang="zh-CN" altLang="en-US" sz="2800" dirty="0">
                <a:latin typeface="宋体" pitchFamily="2" charset="-122"/>
                <a:ea typeface="宋体" pitchFamily="2" charset="-122"/>
              </a:rPr>
              <a:t>　　第一个把望远镜指向天空的是伽利略，支持了哥白尼的“日心说”。第一个观测到了木星的卫星，太阳黑子和月球上的环形山。</a:t>
            </a:r>
          </a:p>
        </p:txBody>
      </p:sp>
      <p:sp>
        <p:nvSpPr>
          <p:cNvPr id="31749" name="Rectangle 5"/>
          <p:cNvSpPr>
            <a:spLocks noChangeArrowheads="1"/>
          </p:cNvSpPr>
          <p:nvPr/>
        </p:nvSpPr>
        <p:spPr bwMode="auto">
          <a:xfrm>
            <a:off x="802995" y="381767"/>
            <a:ext cx="2675225" cy="720323"/>
          </a:xfrm>
          <a:prstGeom prst="rect">
            <a:avLst/>
          </a:prstGeom>
          <a:noFill/>
          <a:ln w="9525">
            <a:noFill/>
            <a:miter lim="800000"/>
            <a:headEnd/>
            <a:tailEnd/>
          </a:ln>
          <a:effectLst/>
        </p:spPr>
        <p:txBody>
          <a:bodyPr anchor="ctr"/>
          <a:lstStyle/>
          <a:p>
            <a:pPr algn="just" eaLnBrk="0" hangingPunct="0"/>
            <a:r>
              <a:rPr lang="zh-CN" altLang="en-US" sz="2800" b="1" dirty="0">
                <a:solidFill>
                  <a:srgbClr val="FF0000"/>
                </a:solidFill>
                <a:latin typeface="微软雅黑" pitchFamily="34" charset="-122"/>
                <a:ea typeface="微软雅黑" pitchFamily="34" charset="-122"/>
              </a:rPr>
              <a:t> </a:t>
            </a:r>
            <a:r>
              <a:rPr lang="zh-CN" altLang="en-US" sz="2800" b="1" dirty="0" smtClean="0">
                <a:solidFill>
                  <a:srgbClr val="FF0000"/>
                </a:solidFill>
                <a:latin typeface="微软雅黑" pitchFamily="34" charset="-122"/>
                <a:ea typeface="微软雅黑" pitchFamily="34" charset="-122"/>
              </a:rPr>
              <a:t>探</a:t>
            </a:r>
            <a:r>
              <a:rPr lang="zh-CN" altLang="en-US" sz="2800" b="1" dirty="0">
                <a:solidFill>
                  <a:srgbClr val="FF0000"/>
                </a:solidFill>
                <a:latin typeface="微软雅黑" pitchFamily="34" charset="-122"/>
                <a:ea typeface="微软雅黑" pitchFamily="34" charset="-122"/>
              </a:rPr>
              <a:t>索宇宙</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271805" y="86954"/>
            <a:ext cx="608220" cy="51118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Shape 112"/>
          <p:cNvSpPr/>
          <p:nvPr/>
        </p:nvSpPr>
        <p:spPr>
          <a:xfrm>
            <a:off x="174115" y="86817"/>
            <a:ext cx="809896" cy="523220"/>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8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28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5" name="文本框 1"/>
          <p:cNvSpPr txBox="1"/>
          <p:nvPr/>
        </p:nvSpPr>
        <p:spPr>
          <a:xfrm>
            <a:off x="1149087" y="128067"/>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6" name="直接连接符 5"/>
          <p:cNvCxnSpPr/>
          <p:nvPr/>
        </p:nvCxnSpPr>
        <p:spPr>
          <a:xfrm>
            <a:off x="1018621" y="536062"/>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7" name="图片 6" descr="xwj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9600" y="2223347"/>
            <a:ext cx="4340535" cy="2355180"/>
          </a:xfrm>
          <a:prstGeom prst="rect">
            <a:avLst/>
          </a:prstGeom>
          <a:noFill/>
          <a:ln w="9525">
            <a:noFill/>
            <a:miter lim="800000"/>
            <a:headEnd/>
            <a:tailEnd/>
          </a:ln>
        </p:spPr>
      </p:pic>
      <p:sp>
        <p:nvSpPr>
          <p:cNvPr id="8" name="文本框 5122"/>
          <p:cNvSpPr txBox="1">
            <a:spLocks noChangeArrowheads="1"/>
          </p:cNvSpPr>
          <p:nvPr/>
        </p:nvSpPr>
        <p:spPr bwMode="auto">
          <a:xfrm>
            <a:off x="407344" y="618199"/>
            <a:ext cx="8518525" cy="662554"/>
          </a:xfrm>
          <a:prstGeom prst="rect">
            <a:avLst/>
          </a:prstGeom>
          <a:noFill/>
          <a:ln w="9525">
            <a:noFill/>
            <a:miter lim="800000"/>
            <a:headEnd/>
            <a:tailEnd/>
          </a:ln>
        </p:spPr>
        <p:txBody>
          <a:bodyPr>
            <a:spAutoFit/>
          </a:bodyPr>
          <a:lstStyle/>
          <a:p>
            <a:pPr>
              <a:lnSpc>
                <a:spcPct val="150000"/>
              </a:lnSpc>
            </a:pPr>
            <a:r>
              <a:rPr lang="zh-CN" altLang="en-US" sz="2800" dirty="0">
                <a:solidFill>
                  <a:srgbClr val="0000FF"/>
                </a:solidFill>
                <a:latin typeface="微软雅黑" pitchFamily="34" charset="-122"/>
                <a:ea typeface="微软雅黑" pitchFamily="34" charset="-122"/>
              </a:rPr>
              <a:t>这个仪器是我们在生物实验课上用过的，这是什么？</a:t>
            </a:r>
          </a:p>
        </p:txBody>
      </p:sp>
      <p:pic>
        <p:nvPicPr>
          <p:cNvPr id="9" name="图片 8" descr="CJ002"/>
          <p:cNvPicPr>
            <a:picLocks noChangeAspect="1" noChangeArrowheads="1"/>
          </p:cNvPicPr>
          <p:nvPr/>
        </p:nvPicPr>
        <p:blipFill>
          <a:blip r:embed="rId3" cstate="print"/>
          <a:srcRect/>
          <a:stretch>
            <a:fillRect/>
          </a:stretch>
        </p:blipFill>
        <p:spPr bwMode="auto">
          <a:xfrm>
            <a:off x="3789374" y="1594259"/>
            <a:ext cx="2438400" cy="1294577"/>
          </a:xfrm>
          <a:prstGeom prst="rect">
            <a:avLst/>
          </a:prstGeom>
          <a:noFill/>
          <a:ln w="9525">
            <a:noFill/>
            <a:miter lim="800000"/>
            <a:headEnd/>
            <a:tailEnd/>
          </a:ln>
        </p:spPr>
      </p:pic>
      <p:pic>
        <p:nvPicPr>
          <p:cNvPr id="10" name="图片 9" descr="显微镜"/>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6460959" y="1938603"/>
            <a:ext cx="2074863" cy="2612771"/>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631002" y="520945"/>
            <a:ext cx="2808288" cy="523220"/>
          </a:xfrm>
          <a:prstGeom prst="rect">
            <a:avLst/>
          </a:prstGeom>
          <a:noFill/>
          <a:ln w="9525">
            <a:noFill/>
            <a:miter lim="800000"/>
            <a:headEnd/>
            <a:tailEnd/>
          </a:ln>
          <a:effectLst/>
        </p:spPr>
        <p:txBody>
          <a:bodyPr>
            <a:spAutoFit/>
          </a:bodyPr>
          <a:lstStyle/>
          <a:p>
            <a:pPr>
              <a:spcBef>
                <a:spcPct val="50000"/>
              </a:spcBef>
            </a:pPr>
            <a:r>
              <a:rPr kumimoji="0" lang="zh-CN" altLang="en-US" sz="2800" b="1" dirty="0">
                <a:solidFill>
                  <a:srgbClr val="FF0000"/>
                </a:solidFill>
                <a:latin typeface="微软雅黑" pitchFamily="34" charset="-122"/>
                <a:ea typeface="微软雅黑" pitchFamily="34" charset="-122"/>
              </a:rPr>
              <a:t>海王星的发现</a:t>
            </a:r>
          </a:p>
        </p:txBody>
      </p:sp>
      <p:pic>
        <p:nvPicPr>
          <p:cNvPr id="32771" name="Picture 3" descr="海王星"/>
          <p:cNvPicPr>
            <a:picLocks noChangeAspect="1" noChangeArrowheads="1"/>
          </p:cNvPicPr>
          <p:nvPr/>
        </p:nvPicPr>
        <p:blipFill>
          <a:blip r:embed="rId2" cstate="print"/>
          <a:srcRect/>
          <a:stretch>
            <a:fillRect/>
          </a:stretch>
        </p:blipFill>
        <p:spPr bwMode="auto">
          <a:xfrm>
            <a:off x="323850" y="1326645"/>
            <a:ext cx="3168650" cy="2557836"/>
          </a:xfrm>
          <a:prstGeom prst="rect">
            <a:avLst/>
          </a:prstGeom>
          <a:noFill/>
        </p:spPr>
      </p:pic>
      <p:sp>
        <p:nvSpPr>
          <p:cNvPr id="32773" name="Rectangle 5"/>
          <p:cNvSpPr>
            <a:spLocks noChangeArrowheads="1"/>
          </p:cNvSpPr>
          <p:nvPr/>
        </p:nvSpPr>
        <p:spPr bwMode="auto">
          <a:xfrm>
            <a:off x="3855645" y="700293"/>
            <a:ext cx="5116476" cy="4137850"/>
          </a:xfrm>
          <a:prstGeom prst="rect">
            <a:avLst/>
          </a:prstGeom>
          <a:solidFill>
            <a:srgbClr val="FAFAFA"/>
          </a:solidFill>
          <a:ln w="9525">
            <a:noFill/>
            <a:miter lim="800000"/>
            <a:headEnd/>
            <a:tailEnd/>
          </a:ln>
          <a:effectLst/>
        </p:spPr>
        <p:txBody>
          <a:bodyPr wrap="square" tIns="44436" rIns="17457" anchor="ctr">
            <a:spAutoFit/>
          </a:bodyPr>
          <a:lstStyle/>
          <a:p>
            <a:pPr>
              <a:lnSpc>
                <a:spcPct val="135000"/>
              </a:lnSpc>
            </a:pPr>
            <a:r>
              <a:rPr lang="zh-CN" altLang="en-US" sz="2200" b="1" dirty="0">
                <a:latin typeface="宋体" pitchFamily="2" charset="-122"/>
                <a:ea typeface="宋体" pitchFamily="2" charset="-122"/>
              </a:rPr>
              <a:t>　　海王星外观为蓝色，原因是其大气层中的甲烷。海王星大气层</a:t>
            </a:r>
            <a:r>
              <a:rPr lang="en-US" altLang="zh-CN" sz="2200" b="1" dirty="0">
                <a:latin typeface="宋体" pitchFamily="2" charset="-122"/>
                <a:ea typeface="宋体" pitchFamily="2" charset="-122"/>
              </a:rPr>
              <a:t>85%</a:t>
            </a:r>
            <a:r>
              <a:rPr lang="zh-CN" altLang="en-US" sz="2200" b="1" dirty="0">
                <a:latin typeface="宋体" pitchFamily="2" charset="-122"/>
                <a:ea typeface="宋体" pitchFamily="2" charset="-122"/>
              </a:rPr>
              <a:t>是氢气，</a:t>
            </a:r>
            <a:r>
              <a:rPr lang="en-US" altLang="zh-CN" sz="2200" b="1" dirty="0">
                <a:latin typeface="宋体" pitchFamily="2" charset="-122"/>
                <a:ea typeface="宋体" pitchFamily="2" charset="-122"/>
              </a:rPr>
              <a:t>13%</a:t>
            </a:r>
            <a:r>
              <a:rPr lang="zh-CN" altLang="en-US" sz="2200" b="1" dirty="0">
                <a:latin typeface="宋体" pitchFamily="2" charset="-122"/>
                <a:ea typeface="宋体" pitchFamily="2" charset="-122"/>
              </a:rPr>
              <a:t>是氦气，</a:t>
            </a:r>
            <a:r>
              <a:rPr lang="en-US" altLang="zh-CN" sz="2200" b="1" dirty="0">
                <a:latin typeface="宋体" pitchFamily="2" charset="-122"/>
                <a:ea typeface="宋体" pitchFamily="2" charset="-122"/>
              </a:rPr>
              <a:t>2%</a:t>
            </a:r>
            <a:r>
              <a:rPr lang="zh-CN" altLang="en-US" sz="2200" b="1" dirty="0">
                <a:latin typeface="宋体" pitchFamily="2" charset="-122"/>
                <a:ea typeface="宋体" pitchFamily="2" charset="-122"/>
              </a:rPr>
              <a:t>是甲烷， 除此之外还有少量氨气。 海王星可能有一个固态的核，其表面可能覆盖有一层冰。外面的大气层可能分层。海王星表面温度为摄氏</a:t>
            </a:r>
            <a:r>
              <a:rPr lang="en-US" altLang="zh-CN" sz="2200" b="1" dirty="0">
                <a:latin typeface="宋体" pitchFamily="2" charset="-122"/>
                <a:ea typeface="宋体" pitchFamily="2" charset="-122"/>
              </a:rPr>
              <a:t>-218</a:t>
            </a:r>
            <a:r>
              <a:rPr lang="zh-CN" altLang="en-US" sz="2200" b="1" dirty="0">
                <a:latin typeface="宋体" pitchFamily="2" charset="-122"/>
                <a:ea typeface="宋体" pitchFamily="2" charset="-122"/>
              </a:rPr>
              <a:t>度，表面风速可达每小时</a:t>
            </a:r>
            <a:r>
              <a:rPr lang="en-US" altLang="zh-CN" sz="2200" b="1" dirty="0">
                <a:latin typeface="宋体" pitchFamily="2" charset="-122"/>
                <a:ea typeface="宋体" pitchFamily="2" charset="-122"/>
              </a:rPr>
              <a:t>2000</a:t>
            </a:r>
            <a:r>
              <a:rPr lang="zh-CN" altLang="en-US" sz="2200" b="1" dirty="0">
                <a:latin typeface="宋体" pitchFamily="2" charset="-122"/>
                <a:ea typeface="宋体" pitchFamily="2" charset="-122"/>
              </a:rPr>
              <a:t>公里。 此外，海王星有磁场和极光。还有因甲烷受太阳照射而产生的烟雾。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0481"/>
          <p:cNvSpPr txBox="1">
            <a:spLocks noChangeArrowheads="1"/>
          </p:cNvSpPr>
          <p:nvPr/>
        </p:nvSpPr>
        <p:spPr bwMode="auto">
          <a:xfrm>
            <a:off x="3014770" y="340247"/>
            <a:ext cx="3048000" cy="684107"/>
          </a:xfrm>
          <a:prstGeom prst="rect">
            <a:avLst/>
          </a:prstGeom>
          <a:noFill/>
          <a:ln w="9525">
            <a:noFill/>
            <a:miter lim="800000"/>
            <a:headEnd/>
            <a:tailEnd/>
          </a:ln>
        </p:spPr>
        <p:txBody>
          <a:bodyPr anchor="ctr"/>
          <a:lstStyle/>
          <a:p>
            <a:pPr algn="ctr"/>
            <a:r>
              <a:rPr lang="zh-CN" altLang="en-US" sz="3200" b="1" i="1" dirty="0">
                <a:solidFill>
                  <a:srgbClr val="FF0000"/>
                </a:solidFill>
                <a:latin typeface="微软雅黑" pitchFamily="34" charset="-122"/>
                <a:ea typeface="微软雅黑" pitchFamily="34" charset="-122"/>
              </a:rPr>
              <a:t>思考</a:t>
            </a:r>
          </a:p>
        </p:txBody>
      </p:sp>
      <p:sp>
        <p:nvSpPr>
          <p:cNvPr id="20483" name="文本框 20482"/>
          <p:cNvSpPr txBox="1">
            <a:spLocks noChangeArrowheads="1"/>
          </p:cNvSpPr>
          <p:nvPr/>
        </p:nvSpPr>
        <p:spPr bwMode="auto">
          <a:xfrm>
            <a:off x="703275" y="878702"/>
            <a:ext cx="8001000" cy="388373"/>
          </a:xfrm>
          <a:prstGeom prst="rect">
            <a:avLst/>
          </a:prstGeom>
          <a:noFill/>
          <a:ln w="9525">
            <a:noFill/>
            <a:miter lim="800000"/>
            <a:headEnd/>
            <a:tailEnd/>
          </a:ln>
        </p:spPr>
        <p:txBody>
          <a:bodyPr/>
          <a:lstStyle/>
          <a:p>
            <a:pPr>
              <a:lnSpc>
                <a:spcPct val="150000"/>
              </a:lnSpc>
            </a:pPr>
            <a:r>
              <a:rPr lang="en-US" altLang="zh-CN" sz="2800" dirty="0">
                <a:latin typeface="宋体" pitchFamily="2" charset="-122"/>
              </a:rPr>
              <a:t>    </a:t>
            </a:r>
            <a:r>
              <a:rPr lang="zh-CN" altLang="en-US" sz="2800" dirty="0">
                <a:latin typeface="宋体" pitchFamily="2" charset="-122"/>
              </a:rPr>
              <a:t>物体距离物镜很远，它的像却离物镜很近，这样的像应该是缩小的，为什么用望远镜观察物体时会感到像被放大了？</a:t>
            </a:r>
          </a:p>
        </p:txBody>
      </p:sp>
      <p:sp>
        <p:nvSpPr>
          <p:cNvPr id="20484" name="文本框 20483"/>
          <p:cNvSpPr txBox="1">
            <a:spLocks noChangeArrowheads="1"/>
          </p:cNvSpPr>
          <p:nvPr/>
        </p:nvSpPr>
        <p:spPr bwMode="auto">
          <a:xfrm>
            <a:off x="2062187" y="3002502"/>
            <a:ext cx="6717428" cy="1384995"/>
          </a:xfrm>
          <a:prstGeom prst="rect">
            <a:avLst/>
          </a:prstGeom>
          <a:noFill/>
          <a:ln w="19050">
            <a:solidFill>
              <a:srgbClr val="FF0000"/>
            </a:solidFill>
            <a:prstDash val="dash"/>
            <a:round/>
            <a:headEnd/>
            <a:tailEnd/>
          </a:ln>
        </p:spPr>
        <p:txBody>
          <a:bodyPr wrap="square">
            <a:spAutoFit/>
          </a:bodyPr>
          <a:lstStyle/>
          <a:p>
            <a:pPr>
              <a:lnSpc>
                <a:spcPct val="150000"/>
              </a:lnSpc>
            </a:pPr>
            <a:r>
              <a:rPr lang="en-US" altLang="zh-CN" sz="2800">
                <a:latin typeface="宋体" pitchFamily="2" charset="-122"/>
              </a:rPr>
              <a:t>    </a:t>
            </a:r>
            <a:r>
              <a:rPr lang="zh-CN" altLang="en-US" sz="2800">
                <a:latin typeface="宋体" pitchFamily="2" charset="-122"/>
              </a:rPr>
              <a:t>原来，我们能不能看清一个物体，它对我们的眼睛所成“</a:t>
            </a:r>
            <a:r>
              <a:rPr lang="zh-CN" altLang="en-US" sz="2800">
                <a:solidFill>
                  <a:srgbClr val="FF0000"/>
                </a:solidFill>
                <a:latin typeface="宋体" pitchFamily="2" charset="-122"/>
              </a:rPr>
              <a:t>视角</a:t>
            </a:r>
            <a:r>
              <a:rPr lang="zh-CN" altLang="en-US" sz="2800">
                <a:latin typeface="宋体" pitchFamily="2" charset="-122"/>
              </a:rPr>
              <a:t>”的大小十分重要。</a:t>
            </a:r>
          </a:p>
        </p:txBody>
      </p:sp>
      <p:pic>
        <p:nvPicPr>
          <p:cNvPr id="20485" name="图片 20484" descr="图片3"/>
          <p:cNvPicPr>
            <a:picLocks noChangeAspect="1" noChangeArrowheads="1"/>
          </p:cNvPicPr>
          <p:nvPr/>
        </p:nvPicPr>
        <p:blipFill>
          <a:blip r:embed="rId2" cstate="print"/>
          <a:srcRect/>
          <a:stretch>
            <a:fillRect/>
          </a:stretch>
        </p:blipFill>
        <p:spPr bwMode="auto">
          <a:xfrm>
            <a:off x="249226" y="3142498"/>
            <a:ext cx="1595438" cy="1197187"/>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1+#ppt_w/2"/>
                                          </p:val>
                                        </p:tav>
                                        <p:tav tm="100000">
                                          <p:val>
                                            <p:strVal val="#ppt_x"/>
                                          </p:val>
                                        </p:tav>
                                      </p:tavLst>
                                    </p:anim>
                                    <p:anim calcmode="lin" valueType="num">
                                      <p:cBhvr>
                                        <p:cTn id="8" dur="500" fill="hold"/>
                                        <p:tgtEl>
                                          <p:spTgt spid="2048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p:cTn id="13" dur="500" fill="hold"/>
                                        <p:tgtEl>
                                          <p:spTgt spid="20483"/>
                                        </p:tgtEl>
                                        <p:attrNameLst>
                                          <p:attrName>ppt_w</p:attrName>
                                        </p:attrNameLst>
                                      </p:cBhvr>
                                      <p:tavLst>
                                        <p:tav tm="0">
                                          <p:val>
                                            <p:fltVal val="0"/>
                                          </p:val>
                                        </p:tav>
                                        <p:tav tm="100000">
                                          <p:val>
                                            <p:strVal val="#ppt_w"/>
                                          </p:val>
                                        </p:tav>
                                      </p:tavLst>
                                    </p:anim>
                                    <p:anim calcmode="lin" valueType="num">
                                      <p:cBhvr>
                                        <p:cTn id="14" dur="500" fill="hold"/>
                                        <p:tgtEl>
                                          <p:spTgt spid="20483"/>
                                        </p:tgtEl>
                                        <p:attrNameLst>
                                          <p:attrName>ppt_h</p:attrName>
                                        </p:attrNameLst>
                                      </p:cBhvr>
                                      <p:tavLst>
                                        <p:tav tm="0">
                                          <p:val>
                                            <p:fltVal val="0"/>
                                          </p:val>
                                        </p:tav>
                                        <p:tav tm="100000">
                                          <p:val>
                                            <p:strVal val="#ppt_h"/>
                                          </p:val>
                                        </p:tav>
                                      </p:tavLst>
                                    </p:anim>
                                    <p:animEffect transition="in" filter="fade">
                                      <p:cBhvr>
                                        <p:cTn id="15" dur="500"/>
                                        <p:tgtEl>
                                          <p:spTgt spid="2048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485"/>
                                        </p:tgtEl>
                                        <p:attrNameLst>
                                          <p:attrName>style.visibility</p:attrName>
                                        </p:attrNameLst>
                                      </p:cBhvr>
                                      <p:to>
                                        <p:strVal val="visible"/>
                                      </p:to>
                                    </p:set>
                                    <p:animEffect transition="in" filter="fade">
                                      <p:cBhvr>
                                        <p:cTn id="20" dur="2000"/>
                                        <p:tgtEl>
                                          <p:spTgt spid="2048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0484"/>
                                        </p:tgtEl>
                                        <p:attrNameLst>
                                          <p:attrName>style.visibility</p:attrName>
                                        </p:attrNameLst>
                                      </p:cBhvr>
                                      <p:to>
                                        <p:strVal val="visible"/>
                                      </p:to>
                                    </p:set>
                                    <p:anim calcmode="lin" valueType="num">
                                      <p:cBhvr>
                                        <p:cTn id="23" dur="500" fill="hold"/>
                                        <p:tgtEl>
                                          <p:spTgt spid="20484"/>
                                        </p:tgtEl>
                                        <p:attrNameLst>
                                          <p:attrName>ppt_w</p:attrName>
                                        </p:attrNameLst>
                                      </p:cBhvr>
                                      <p:tavLst>
                                        <p:tav tm="0">
                                          <p:val>
                                            <p:fltVal val="0"/>
                                          </p:val>
                                        </p:tav>
                                        <p:tav tm="100000">
                                          <p:val>
                                            <p:strVal val="#ppt_w"/>
                                          </p:val>
                                        </p:tav>
                                      </p:tavLst>
                                    </p:anim>
                                    <p:anim calcmode="lin" valueType="num">
                                      <p:cBhvr>
                                        <p:cTn id="24" dur="500" fill="hold"/>
                                        <p:tgtEl>
                                          <p:spTgt spid="20484"/>
                                        </p:tgtEl>
                                        <p:attrNameLst>
                                          <p:attrName>ppt_h</p:attrName>
                                        </p:attrNameLst>
                                      </p:cBhvr>
                                      <p:tavLst>
                                        <p:tav tm="0">
                                          <p:val>
                                            <p:fltVal val="0"/>
                                          </p:val>
                                        </p:tav>
                                        <p:tav tm="100000">
                                          <p:val>
                                            <p:strVal val="#ppt_h"/>
                                          </p:val>
                                        </p:tav>
                                      </p:tavLst>
                                    </p:anim>
                                    <p:animEffect transition="in" filter="fade">
                                      <p:cBhvr>
                                        <p:cTn id="25"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P spid="2048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文本框 21506"/>
          <p:cNvSpPr txBox="1">
            <a:spLocks noChangeArrowheads="1"/>
          </p:cNvSpPr>
          <p:nvPr/>
        </p:nvSpPr>
        <p:spPr bwMode="auto">
          <a:xfrm>
            <a:off x="644526" y="783872"/>
            <a:ext cx="7693025" cy="798124"/>
          </a:xfrm>
          <a:prstGeom prst="rect">
            <a:avLst/>
          </a:prstGeom>
          <a:noFill/>
          <a:ln w="9525">
            <a:noFill/>
            <a:miter lim="800000"/>
            <a:headEnd/>
            <a:tailEnd/>
          </a:ln>
        </p:spPr>
        <p:txBody>
          <a:bodyPr/>
          <a:lstStyle/>
          <a:p>
            <a:pPr>
              <a:lnSpc>
                <a:spcPct val="150000"/>
              </a:lnSpc>
            </a:pPr>
            <a:r>
              <a:rPr lang="en-US" altLang="zh-CN" sz="2800" dirty="0">
                <a:latin typeface="宋体" pitchFamily="2" charset="-122"/>
              </a:rPr>
              <a:t>   </a:t>
            </a:r>
            <a:r>
              <a:rPr lang="zh-CN" altLang="en-US" sz="2800" dirty="0">
                <a:latin typeface="宋体" pitchFamily="2" charset="-122"/>
              </a:rPr>
              <a:t>从眼睛的光心向观察物体的两端所引的两条直线的夹角。</a:t>
            </a:r>
          </a:p>
        </p:txBody>
      </p:sp>
      <p:grpSp>
        <p:nvGrpSpPr>
          <p:cNvPr id="2" name="组合 21507"/>
          <p:cNvGrpSpPr>
            <a:grpSpLocks/>
          </p:cNvGrpSpPr>
          <p:nvPr/>
        </p:nvGrpSpPr>
        <p:grpSpPr bwMode="auto">
          <a:xfrm>
            <a:off x="1219200" y="1368214"/>
            <a:ext cx="7234238" cy="2292232"/>
            <a:chOff x="0" y="0"/>
            <a:chExt cx="4557" cy="1930"/>
          </a:xfrm>
        </p:grpSpPr>
        <p:pic>
          <p:nvPicPr>
            <p:cNvPr id="19460" name="图片 21508" descr="人 "/>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0" y="970"/>
              <a:ext cx="431" cy="555"/>
            </a:xfrm>
            <a:prstGeom prst="rect">
              <a:avLst/>
            </a:prstGeom>
            <a:noFill/>
            <a:ln w="9525">
              <a:noFill/>
              <a:miter lim="800000"/>
              <a:headEnd/>
              <a:tailEnd/>
            </a:ln>
          </p:spPr>
        </p:pic>
        <p:pic>
          <p:nvPicPr>
            <p:cNvPr id="19461" name="图片 21509" descr="树 "/>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552" y="0"/>
              <a:ext cx="1005" cy="1930"/>
            </a:xfrm>
            <a:prstGeom prst="rect">
              <a:avLst/>
            </a:prstGeom>
            <a:noFill/>
            <a:ln w="9525">
              <a:noFill/>
              <a:miter lim="800000"/>
              <a:headEnd/>
              <a:tailEnd/>
            </a:ln>
          </p:spPr>
        </p:pic>
        <p:sp>
          <p:nvSpPr>
            <p:cNvPr id="19462" name="直接连接符 21510"/>
            <p:cNvSpPr>
              <a:spLocks noChangeShapeType="1"/>
            </p:cNvSpPr>
            <p:nvPr/>
          </p:nvSpPr>
          <p:spPr bwMode="auto">
            <a:xfrm flipV="1">
              <a:off x="336" y="28"/>
              <a:ext cx="3744" cy="1200"/>
            </a:xfrm>
            <a:prstGeom prst="line">
              <a:avLst/>
            </a:prstGeom>
            <a:noFill/>
            <a:ln w="38100">
              <a:solidFill>
                <a:schemeClr val="tx1"/>
              </a:solidFill>
              <a:round/>
              <a:headEnd/>
              <a:tailEnd/>
            </a:ln>
          </p:spPr>
          <p:txBody>
            <a:bodyPr/>
            <a:lstStyle/>
            <a:p>
              <a:endParaRPr lang="zh-CN" altLang="en-US"/>
            </a:p>
          </p:txBody>
        </p:sp>
        <p:sp>
          <p:nvSpPr>
            <p:cNvPr id="19463" name="直接连接符 21511"/>
            <p:cNvSpPr>
              <a:spLocks noChangeShapeType="1"/>
            </p:cNvSpPr>
            <p:nvPr/>
          </p:nvSpPr>
          <p:spPr bwMode="auto">
            <a:xfrm>
              <a:off x="327" y="1249"/>
              <a:ext cx="3696" cy="576"/>
            </a:xfrm>
            <a:prstGeom prst="line">
              <a:avLst/>
            </a:prstGeom>
            <a:noFill/>
            <a:ln w="38100">
              <a:solidFill>
                <a:schemeClr val="tx1"/>
              </a:solidFill>
              <a:round/>
              <a:headEnd/>
              <a:tailEnd/>
            </a:ln>
          </p:spPr>
          <p:txBody>
            <a:bodyPr/>
            <a:lstStyle/>
            <a:p>
              <a:endParaRPr lang="zh-CN" altLang="en-US"/>
            </a:p>
          </p:txBody>
        </p:sp>
        <p:sp>
          <p:nvSpPr>
            <p:cNvPr id="19464" name="任意多边形 21512"/>
            <p:cNvSpPr>
              <a:spLocks noChangeArrowheads="1"/>
            </p:cNvSpPr>
            <p:nvPr/>
          </p:nvSpPr>
          <p:spPr bwMode="auto">
            <a:xfrm>
              <a:off x="864" y="1066"/>
              <a:ext cx="48" cy="279"/>
            </a:xfrm>
            <a:custGeom>
              <a:avLst/>
              <a:gdLst/>
              <a:ahLst/>
              <a:cxnLst>
                <a:cxn ang="0">
                  <a:pos x="0" y="0"/>
                </a:cxn>
                <a:cxn ang="0">
                  <a:pos x="21600" y="21600"/>
                </a:cxn>
                <a:cxn ang="0">
                  <a:pos x="0" y="0"/>
                </a:cxn>
                <a:cxn ang="0">
                  <a:pos x="21600" y="21600"/>
                </a:cxn>
                <a:cxn ang="0">
                  <a:pos x="0" y="21600"/>
                </a:cxn>
              </a:cxnLst>
              <a:rect l="0" t="0" r="r" b="b"/>
              <a:pathLst>
                <a:path w="21600" h="21600" fill="none">
                  <a:moveTo>
                    <a:pt x="0" y="0"/>
                  </a:moveTo>
                  <a:cubicBezTo>
                    <a:pt x="11929" y="0"/>
                    <a:pt x="21600" y="9671"/>
                    <a:pt x="21600" y="21600"/>
                  </a:cubicBezTo>
                </a:path>
                <a:path w="21600" h="21600" stroke="0">
                  <a:moveTo>
                    <a:pt x="0" y="0"/>
                  </a:moveTo>
                  <a:cubicBezTo>
                    <a:pt x="11929" y="0"/>
                    <a:pt x="21600" y="9671"/>
                    <a:pt x="21600" y="21600"/>
                  </a:cubicBezTo>
                  <a:lnTo>
                    <a:pt x="0" y="21600"/>
                  </a:lnTo>
                  <a:close/>
                </a:path>
              </a:pathLst>
            </a:custGeom>
            <a:noFill/>
            <a:ln w="38100">
              <a:solidFill>
                <a:srgbClr val="FF0000"/>
              </a:solidFill>
              <a:round/>
              <a:headEnd/>
              <a:tailEnd/>
            </a:ln>
          </p:spPr>
          <p:txBody>
            <a:bodyPr/>
            <a:lstStyle/>
            <a:p>
              <a:endParaRPr lang="zh-CN" altLang="en-US"/>
            </a:p>
          </p:txBody>
        </p:sp>
        <p:sp>
          <p:nvSpPr>
            <p:cNvPr id="19465" name="文本框 21513"/>
            <p:cNvSpPr txBox="1">
              <a:spLocks noChangeArrowheads="1"/>
            </p:cNvSpPr>
            <p:nvPr/>
          </p:nvSpPr>
          <p:spPr bwMode="auto">
            <a:xfrm>
              <a:off x="1152" y="1018"/>
              <a:ext cx="864" cy="441"/>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ea typeface="黑体" pitchFamily="49" charset="-122"/>
                </a:rPr>
                <a:t>视角</a:t>
              </a:r>
            </a:p>
          </p:txBody>
        </p:sp>
      </p:grpSp>
      <p:sp>
        <p:nvSpPr>
          <p:cNvPr id="21515" name="文本框 21514"/>
          <p:cNvSpPr txBox="1">
            <a:spLocks noChangeArrowheads="1"/>
          </p:cNvSpPr>
          <p:nvPr/>
        </p:nvSpPr>
        <p:spPr bwMode="auto">
          <a:xfrm>
            <a:off x="757238" y="3660446"/>
            <a:ext cx="7467600" cy="1169551"/>
          </a:xfrm>
          <a:prstGeom prst="rect">
            <a:avLst/>
          </a:prstGeom>
          <a:noFill/>
          <a:ln w="9525">
            <a:noFill/>
            <a:miter lim="800000"/>
            <a:headEnd/>
            <a:tailEnd/>
          </a:ln>
        </p:spPr>
        <p:txBody>
          <a:bodyPr>
            <a:spAutoFit/>
          </a:bodyPr>
          <a:lstStyle/>
          <a:p>
            <a:pPr>
              <a:lnSpc>
                <a:spcPct val="125000"/>
              </a:lnSpc>
            </a:pPr>
            <a:r>
              <a:rPr lang="en-US" altLang="zh-CN" sz="2800" dirty="0">
                <a:solidFill>
                  <a:srgbClr val="3333FF"/>
                </a:solidFill>
                <a:latin typeface="宋体" pitchFamily="2" charset="-122"/>
              </a:rPr>
              <a:t>    </a:t>
            </a:r>
            <a:r>
              <a:rPr lang="zh-CN" altLang="en-US" sz="2800" dirty="0">
                <a:latin typeface="宋体" pitchFamily="2" charset="-122"/>
              </a:rPr>
              <a:t>物体对眼睛所成视角的大小不仅和</a:t>
            </a:r>
            <a:r>
              <a:rPr lang="zh-CN" altLang="en-US" sz="2800" dirty="0">
                <a:solidFill>
                  <a:srgbClr val="FF0000"/>
                </a:solidFill>
                <a:latin typeface="宋体" pitchFamily="2" charset="-122"/>
              </a:rPr>
              <a:t>物体本身的大小</a:t>
            </a:r>
            <a:r>
              <a:rPr lang="zh-CN" altLang="en-US" sz="2800" dirty="0">
                <a:latin typeface="宋体" pitchFamily="2" charset="-122"/>
              </a:rPr>
              <a:t>有关，还和</a:t>
            </a:r>
            <a:r>
              <a:rPr lang="zh-CN" altLang="en-US" sz="2800" dirty="0">
                <a:solidFill>
                  <a:srgbClr val="FF0000"/>
                </a:solidFill>
                <a:latin typeface="宋体" pitchFamily="2" charset="-122"/>
              </a:rPr>
              <a:t>物体到眼睛的距离</a:t>
            </a:r>
            <a:r>
              <a:rPr lang="zh-CN" altLang="en-US" sz="2800" dirty="0">
                <a:latin typeface="宋体" pitchFamily="2" charset="-122"/>
              </a:rPr>
              <a:t>有关。</a:t>
            </a:r>
          </a:p>
        </p:txBody>
      </p:sp>
      <p:sp>
        <p:nvSpPr>
          <p:cNvPr id="13" name="文本框 6151"/>
          <p:cNvSpPr txBox="1">
            <a:spLocks noChangeArrowheads="1"/>
          </p:cNvSpPr>
          <p:nvPr/>
        </p:nvSpPr>
        <p:spPr bwMode="auto">
          <a:xfrm>
            <a:off x="545888" y="263452"/>
            <a:ext cx="1620957" cy="523220"/>
          </a:xfrm>
          <a:prstGeom prst="rect">
            <a:avLst/>
          </a:prstGeom>
          <a:noFill/>
          <a:ln w="9525">
            <a:noFill/>
            <a:miter lim="800000"/>
            <a:headEnd/>
            <a:tailEnd/>
          </a:ln>
        </p:spPr>
        <p:txBody>
          <a:bodyPr wrap="none">
            <a:spAutoFit/>
          </a:bodyPr>
          <a:lstStyle/>
          <a:p>
            <a:r>
              <a:rPr lang="zh-CN" altLang="en-US" sz="2800" b="1" dirty="0" smtClean="0">
                <a:solidFill>
                  <a:srgbClr val="006666"/>
                </a:solidFill>
                <a:latin typeface="微软雅黑" pitchFamily="34" charset="-122"/>
                <a:ea typeface="微软雅黑" pitchFamily="34" charset="-122"/>
                <a:sym typeface="宋体" pitchFamily="2" charset="-122"/>
              </a:rPr>
              <a:t>三、视角</a:t>
            </a:r>
            <a:endParaRPr lang="zh-CN" altLang="zh-CN" sz="2800" b="1" dirty="0">
              <a:solidFill>
                <a:srgbClr val="006666"/>
              </a:solidFill>
              <a:latin typeface="微软雅黑" pitchFamily="34" charset="-122"/>
              <a:ea typeface="微软雅黑" pitchFamily="34" charset="-122"/>
              <a:sym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up)">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515"/>
                                        </p:tgtEl>
                                        <p:attrNameLst>
                                          <p:attrName>style.visibility</p:attrName>
                                        </p:attrNameLst>
                                      </p:cBhvr>
                                      <p:to>
                                        <p:strVal val="visible"/>
                                      </p:to>
                                    </p:set>
                                    <p:animEffect transition="in" filter="dissolve">
                                      <p:cBhvr>
                                        <p:cTn id="17" dur="5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1" name="图片 22529" descr="眼睛"/>
          <p:cNvPicPr>
            <a:picLocks noChangeAspect="1" noChangeArrowheads="1"/>
          </p:cNvPicPr>
          <p:nvPr/>
        </p:nvPicPr>
        <p:blipFill>
          <a:blip r:embed="rId2" cstate="print"/>
          <a:srcRect/>
          <a:stretch>
            <a:fillRect/>
          </a:stretch>
        </p:blipFill>
        <p:spPr bwMode="auto">
          <a:xfrm rot="2438882">
            <a:off x="7721601" y="2922894"/>
            <a:ext cx="752475" cy="562963"/>
          </a:xfrm>
          <a:prstGeom prst="rect">
            <a:avLst/>
          </a:prstGeom>
          <a:noFill/>
          <a:ln w="9525">
            <a:noFill/>
            <a:miter lim="800000"/>
            <a:headEnd/>
            <a:tailEnd/>
          </a:ln>
        </p:spPr>
      </p:pic>
      <p:pic>
        <p:nvPicPr>
          <p:cNvPr id="20482" name="图片 22530" descr="眼睛"/>
          <p:cNvPicPr>
            <a:picLocks noChangeAspect="1" noChangeArrowheads="1"/>
          </p:cNvPicPr>
          <p:nvPr/>
        </p:nvPicPr>
        <p:blipFill>
          <a:blip r:embed="rId2" cstate="print"/>
          <a:srcRect/>
          <a:stretch>
            <a:fillRect/>
          </a:stretch>
        </p:blipFill>
        <p:spPr bwMode="auto">
          <a:xfrm rot="2438882">
            <a:off x="7721601" y="1541616"/>
            <a:ext cx="752475" cy="562963"/>
          </a:xfrm>
          <a:prstGeom prst="rect">
            <a:avLst/>
          </a:prstGeom>
          <a:noFill/>
          <a:ln w="9525">
            <a:noFill/>
            <a:miter lim="800000"/>
            <a:headEnd/>
            <a:tailEnd/>
          </a:ln>
        </p:spPr>
      </p:pic>
      <p:sp>
        <p:nvSpPr>
          <p:cNvPr id="22532" name="直接连接符 22531"/>
          <p:cNvSpPr>
            <a:spLocks noChangeShapeType="1"/>
          </p:cNvSpPr>
          <p:nvPr/>
        </p:nvSpPr>
        <p:spPr bwMode="auto">
          <a:xfrm flipV="1">
            <a:off x="1106489" y="1845663"/>
            <a:ext cx="6796087" cy="535646"/>
          </a:xfrm>
          <a:prstGeom prst="line">
            <a:avLst/>
          </a:prstGeom>
          <a:noFill/>
          <a:ln w="19050">
            <a:solidFill>
              <a:srgbClr val="0066CC"/>
            </a:solidFill>
            <a:round/>
            <a:headEnd/>
            <a:tailEnd/>
          </a:ln>
        </p:spPr>
        <p:txBody>
          <a:bodyPr/>
          <a:lstStyle/>
          <a:p>
            <a:endParaRPr lang="zh-CN" altLang="en-US"/>
          </a:p>
        </p:txBody>
      </p:sp>
      <p:sp>
        <p:nvSpPr>
          <p:cNvPr id="20484" name="Tree"/>
          <p:cNvSpPr>
            <a:spLocks noEditPoints="1" noChangeArrowheads="1"/>
          </p:cNvSpPr>
          <p:nvPr/>
        </p:nvSpPr>
        <p:spPr bwMode="auto">
          <a:xfrm>
            <a:off x="341313" y="599781"/>
            <a:ext cx="1524000" cy="1767276"/>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2534" name="直接连接符 22533"/>
          <p:cNvSpPr>
            <a:spLocks noChangeShapeType="1"/>
          </p:cNvSpPr>
          <p:nvPr/>
        </p:nvSpPr>
        <p:spPr bwMode="auto">
          <a:xfrm>
            <a:off x="1106489" y="599782"/>
            <a:ext cx="6840537" cy="1245881"/>
          </a:xfrm>
          <a:prstGeom prst="line">
            <a:avLst/>
          </a:prstGeom>
          <a:noFill/>
          <a:ln w="19050">
            <a:solidFill>
              <a:srgbClr val="0066CC"/>
            </a:solidFill>
            <a:round/>
            <a:headEnd/>
            <a:tailEnd/>
          </a:ln>
        </p:spPr>
        <p:txBody>
          <a:bodyPr/>
          <a:lstStyle/>
          <a:p>
            <a:endParaRPr lang="zh-CN" altLang="en-US"/>
          </a:p>
        </p:txBody>
      </p:sp>
      <p:sp>
        <p:nvSpPr>
          <p:cNvPr id="22535" name="圆角矩形标注 22534"/>
          <p:cNvSpPr>
            <a:spLocks noChangeArrowheads="1"/>
          </p:cNvSpPr>
          <p:nvPr/>
        </p:nvSpPr>
        <p:spPr bwMode="auto">
          <a:xfrm>
            <a:off x="5845115" y="529389"/>
            <a:ext cx="1485900" cy="441886"/>
          </a:xfrm>
          <a:prstGeom prst="wedgeRoundRectCallout">
            <a:avLst>
              <a:gd name="adj1" fmla="val 35361"/>
              <a:gd name="adj2" fmla="val 257736"/>
              <a:gd name="adj3" fmla="val 16667"/>
            </a:avLst>
          </a:prstGeom>
          <a:solidFill>
            <a:schemeClr val="bg1"/>
          </a:solidFill>
          <a:ln w="9525">
            <a:solidFill>
              <a:schemeClr val="tx1"/>
            </a:solidFill>
            <a:miter lim="800000"/>
            <a:headEnd/>
            <a:tailEnd/>
          </a:ln>
        </p:spPr>
        <p:txBody>
          <a:bodyPr/>
          <a:lstStyle/>
          <a:p>
            <a:pPr algn="ctr"/>
            <a:r>
              <a:rPr lang="zh-CN" altLang="en-US" sz="2400" dirty="0">
                <a:solidFill>
                  <a:srgbClr val="FF3300"/>
                </a:solidFill>
                <a:latin typeface="宋体" pitchFamily="2" charset="-122"/>
                <a:ea typeface="宋体" pitchFamily="2" charset="-122"/>
              </a:rPr>
              <a:t>视角大</a:t>
            </a:r>
          </a:p>
        </p:txBody>
      </p:sp>
      <p:sp>
        <p:nvSpPr>
          <p:cNvPr id="22536" name="直接连接符 22535"/>
          <p:cNvSpPr>
            <a:spLocks noChangeShapeType="1"/>
          </p:cNvSpPr>
          <p:nvPr/>
        </p:nvSpPr>
        <p:spPr bwMode="auto">
          <a:xfrm flipV="1">
            <a:off x="1106489" y="3225753"/>
            <a:ext cx="6796087" cy="403813"/>
          </a:xfrm>
          <a:prstGeom prst="line">
            <a:avLst/>
          </a:prstGeom>
          <a:noFill/>
          <a:ln w="19050">
            <a:solidFill>
              <a:srgbClr val="0066CC"/>
            </a:solidFill>
            <a:round/>
            <a:headEnd/>
            <a:tailEnd/>
          </a:ln>
        </p:spPr>
        <p:txBody>
          <a:bodyPr/>
          <a:lstStyle/>
          <a:p>
            <a:endParaRPr lang="zh-CN" altLang="en-US"/>
          </a:p>
        </p:txBody>
      </p:sp>
      <p:sp>
        <p:nvSpPr>
          <p:cNvPr id="20488" name="Tree"/>
          <p:cNvSpPr>
            <a:spLocks noEditPoints="1" noChangeArrowheads="1"/>
          </p:cNvSpPr>
          <p:nvPr/>
        </p:nvSpPr>
        <p:spPr bwMode="auto">
          <a:xfrm>
            <a:off x="476251" y="2552336"/>
            <a:ext cx="1171575" cy="1077230"/>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2538" name="直接连接符 22537"/>
          <p:cNvSpPr>
            <a:spLocks noChangeShapeType="1"/>
          </p:cNvSpPr>
          <p:nvPr/>
        </p:nvSpPr>
        <p:spPr bwMode="auto">
          <a:xfrm>
            <a:off x="1062038" y="2552336"/>
            <a:ext cx="6840537" cy="673417"/>
          </a:xfrm>
          <a:prstGeom prst="line">
            <a:avLst/>
          </a:prstGeom>
          <a:noFill/>
          <a:ln w="19050">
            <a:solidFill>
              <a:srgbClr val="0066CC"/>
            </a:solidFill>
            <a:round/>
            <a:headEnd/>
            <a:tailEnd/>
          </a:ln>
        </p:spPr>
        <p:txBody>
          <a:bodyPr/>
          <a:lstStyle/>
          <a:p>
            <a:endParaRPr lang="zh-CN" altLang="en-US"/>
          </a:p>
        </p:txBody>
      </p:sp>
      <p:sp>
        <p:nvSpPr>
          <p:cNvPr id="22540" name="任意多边形 22539"/>
          <p:cNvSpPr>
            <a:spLocks noChangeArrowheads="1"/>
          </p:cNvSpPr>
          <p:nvPr/>
        </p:nvSpPr>
        <p:spPr bwMode="auto">
          <a:xfrm rot="13682" flipH="1">
            <a:off x="6551613" y="1609314"/>
            <a:ext cx="88900" cy="336115"/>
          </a:xfrm>
          <a:custGeom>
            <a:avLst/>
            <a:gdLst/>
            <a:ahLst/>
            <a:cxnLst>
              <a:cxn ang="0">
                <a:pos x="4402" y="0"/>
              </a:cxn>
              <a:cxn ang="0">
                <a:pos x="21600" y="21147"/>
              </a:cxn>
              <a:cxn ang="0">
                <a:pos x="5121" y="42136"/>
              </a:cxn>
              <a:cxn ang="0">
                <a:pos x="4402" y="0"/>
              </a:cxn>
              <a:cxn ang="0">
                <a:pos x="21600" y="21147"/>
              </a:cxn>
              <a:cxn ang="0">
                <a:pos x="5121" y="42136"/>
              </a:cxn>
              <a:cxn ang="0">
                <a:pos x="0" y="21147"/>
              </a:cxn>
            </a:cxnLst>
            <a:rect l="0" t="0" r="r" b="b"/>
            <a:pathLst>
              <a:path w="21600" h="42134" fill="none">
                <a:moveTo>
                  <a:pt x="4402" y="0"/>
                </a:moveTo>
                <a:cubicBezTo>
                  <a:pt x="14226" y="2035"/>
                  <a:pt x="21600" y="10730"/>
                  <a:pt x="21600" y="21147"/>
                </a:cubicBezTo>
                <a:cubicBezTo>
                  <a:pt x="21600" y="31314"/>
                  <a:pt x="14575" y="39841"/>
                  <a:pt x="5121" y="42136"/>
                </a:cubicBezTo>
              </a:path>
              <a:path w="21600" h="42134" stroke="0">
                <a:moveTo>
                  <a:pt x="4402" y="0"/>
                </a:moveTo>
                <a:cubicBezTo>
                  <a:pt x="14226" y="2035"/>
                  <a:pt x="21600" y="10730"/>
                  <a:pt x="21600" y="21147"/>
                </a:cubicBezTo>
                <a:cubicBezTo>
                  <a:pt x="21600" y="31314"/>
                  <a:pt x="14575" y="39841"/>
                  <a:pt x="5121" y="42136"/>
                </a:cubicBezTo>
                <a:lnTo>
                  <a:pt x="0" y="21147"/>
                </a:lnTo>
                <a:close/>
              </a:path>
            </a:pathLst>
          </a:custGeom>
          <a:noFill/>
          <a:ln w="28575">
            <a:solidFill>
              <a:srgbClr val="CC0000"/>
            </a:solidFill>
            <a:round/>
            <a:headEnd/>
            <a:tailEnd/>
          </a:ln>
        </p:spPr>
        <p:txBody>
          <a:bodyPr/>
          <a:lstStyle/>
          <a:p>
            <a:endParaRPr lang="zh-CN" altLang="en-US"/>
          </a:p>
        </p:txBody>
      </p:sp>
      <p:sp>
        <p:nvSpPr>
          <p:cNvPr id="22541" name="文本框 22540"/>
          <p:cNvSpPr txBox="1">
            <a:spLocks noChangeArrowheads="1"/>
          </p:cNvSpPr>
          <p:nvPr/>
        </p:nvSpPr>
        <p:spPr bwMode="auto">
          <a:xfrm>
            <a:off x="6507163" y="1576059"/>
            <a:ext cx="584200" cy="492443"/>
          </a:xfrm>
          <a:prstGeom prst="rect">
            <a:avLst/>
          </a:prstGeom>
          <a:noFill/>
          <a:ln w="9525">
            <a:noFill/>
            <a:miter lim="800000"/>
            <a:headEnd/>
            <a:tailEnd/>
          </a:ln>
        </p:spPr>
        <p:txBody>
          <a:bodyPr lIns="0" tIns="0" rIns="0" bIns="0">
            <a:spAutoFit/>
          </a:bodyPr>
          <a:lstStyle/>
          <a:p>
            <a:pPr algn="ctr"/>
            <a:r>
              <a:rPr lang="zh-CN" altLang="en-US" sz="3200" b="1" i="1">
                <a:solidFill>
                  <a:srgbClr val="0066CC"/>
                </a:solidFill>
                <a:latin typeface="Symbol" pitchFamily="18" charset="2"/>
                <a:ea typeface="楷体_GB2312" pitchFamily="1" charset="-122"/>
              </a:rPr>
              <a:t>a</a:t>
            </a:r>
            <a:endParaRPr lang="el-GR" altLang="en-US" sz="3200" b="1" i="1">
              <a:solidFill>
                <a:srgbClr val="0066CC"/>
              </a:solidFill>
              <a:latin typeface="楷体_GB2312" pitchFamily="1" charset="-122"/>
              <a:ea typeface="楷体_GB2312" pitchFamily="1" charset="-122"/>
            </a:endParaRPr>
          </a:p>
        </p:txBody>
      </p:sp>
      <p:sp>
        <p:nvSpPr>
          <p:cNvPr id="22542" name="任意多边形 22541"/>
          <p:cNvSpPr>
            <a:spLocks noChangeArrowheads="1"/>
          </p:cNvSpPr>
          <p:nvPr/>
        </p:nvSpPr>
        <p:spPr bwMode="auto">
          <a:xfrm rot="251695" flipH="1">
            <a:off x="6821488" y="3124801"/>
            <a:ext cx="44450" cy="168651"/>
          </a:xfrm>
          <a:custGeom>
            <a:avLst/>
            <a:gdLst/>
            <a:ahLst/>
            <a:cxnLst>
              <a:cxn ang="0">
                <a:pos x="4402" y="0"/>
              </a:cxn>
              <a:cxn ang="0">
                <a:pos x="21600" y="21147"/>
              </a:cxn>
              <a:cxn ang="0">
                <a:pos x="5121" y="42136"/>
              </a:cxn>
              <a:cxn ang="0">
                <a:pos x="4402" y="0"/>
              </a:cxn>
              <a:cxn ang="0">
                <a:pos x="21600" y="21147"/>
              </a:cxn>
              <a:cxn ang="0">
                <a:pos x="5121" y="42136"/>
              </a:cxn>
              <a:cxn ang="0">
                <a:pos x="0" y="21147"/>
              </a:cxn>
            </a:cxnLst>
            <a:rect l="0" t="0" r="r" b="b"/>
            <a:pathLst>
              <a:path w="21600" h="42134" fill="none">
                <a:moveTo>
                  <a:pt x="4402" y="0"/>
                </a:moveTo>
                <a:cubicBezTo>
                  <a:pt x="14226" y="2035"/>
                  <a:pt x="21600" y="10730"/>
                  <a:pt x="21600" y="21147"/>
                </a:cubicBezTo>
                <a:cubicBezTo>
                  <a:pt x="21600" y="31314"/>
                  <a:pt x="14575" y="39841"/>
                  <a:pt x="5121" y="42136"/>
                </a:cubicBezTo>
              </a:path>
              <a:path w="21600" h="42134" stroke="0">
                <a:moveTo>
                  <a:pt x="4402" y="0"/>
                </a:moveTo>
                <a:cubicBezTo>
                  <a:pt x="14226" y="2035"/>
                  <a:pt x="21600" y="10730"/>
                  <a:pt x="21600" y="21147"/>
                </a:cubicBezTo>
                <a:cubicBezTo>
                  <a:pt x="21600" y="31314"/>
                  <a:pt x="14575" y="39841"/>
                  <a:pt x="5121" y="42136"/>
                </a:cubicBezTo>
                <a:lnTo>
                  <a:pt x="0" y="21147"/>
                </a:lnTo>
                <a:close/>
              </a:path>
            </a:pathLst>
          </a:custGeom>
          <a:noFill/>
          <a:ln w="28575">
            <a:solidFill>
              <a:srgbClr val="CC0000"/>
            </a:solidFill>
            <a:round/>
            <a:headEnd/>
            <a:tailEnd/>
          </a:ln>
        </p:spPr>
        <p:txBody>
          <a:bodyPr/>
          <a:lstStyle/>
          <a:p>
            <a:endParaRPr lang="zh-CN" altLang="en-US"/>
          </a:p>
        </p:txBody>
      </p:sp>
      <p:sp>
        <p:nvSpPr>
          <p:cNvPr id="22543" name="圆角矩形标注 22542"/>
          <p:cNvSpPr>
            <a:spLocks noChangeArrowheads="1"/>
          </p:cNvSpPr>
          <p:nvPr/>
        </p:nvSpPr>
        <p:spPr bwMode="auto">
          <a:xfrm>
            <a:off x="5697538" y="2172559"/>
            <a:ext cx="1350962" cy="405636"/>
          </a:xfrm>
          <a:prstGeom prst="wedgeRoundRectCallout">
            <a:avLst>
              <a:gd name="adj1" fmla="val 52116"/>
              <a:gd name="adj2" fmla="val 217306"/>
              <a:gd name="adj3" fmla="val 16667"/>
            </a:avLst>
          </a:prstGeom>
          <a:solidFill>
            <a:schemeClr val="bg1"/>
          </a:solidFill>
          <a:ln w="9525">
            <a:solidFill>
              <a:schemeClr val="tx1"/>
            </a:solidFill>
            <a:miter lim="800000"/>
            <a:headEnd/>
            <a:tailEnd/>
          </a:ln>
        </p:spPr>
        <p:txBody>
          <a:bodyPr/>
          <a:lstStyle/>
          <a:p>
            <a:pPr algn="ctr"/>
            <a:r>
              <a:rPr lang="zh-CN" altLang="en-US" sz="2400">
                <a:solidFill>
                  <a:srgbClr val="FF3300"/>
                </a:solidFill>
                <a:latin typeface="宋体" pitchFamily="2" charset="-122"/>
                <a:ea typeface="宋体" pitchFamily="2" charset="-122"/>
              </a:rPr>
              <a:t>视角小</a:t>
            </a:r>
          </a:p>
        </p:txBody>
      </p:sp>
      <p:sp>
        <p:nvSpPr>
          <p:cNvPr id="22544" name="文本框 22543"/>
          <p:cNvSpPr txBox="1">
            <a:spLocks noChangeArrowheads="1"/>
          </p:cNvSpPr>
          <p:nvPr/>
        </p:nvSpPr>
        <p:spPr bwMode="auto">
          <a:xfrm>
            <a:off x="6237288" y="2956149"/>
            <a:ext cx="584200" cy="492443"/>
          </a:xfrm>
          <a:prstGeom prst="rect">
            <a:avLst/>
          </a:prstGeom>
          <a:noFill/>
          <a:ln w="9525">
            <a:noFill/>
            <a:miter lim="800000"/>
            <a:headEnd/>
            <a:tailEnd/>
          </a:ln>
        </p:spPr>
        <p:txBody>
          <a:bodyPr lIns="0" tIns="0" rIns="0" bIns="0">
            <a:spAutoFit/>
          </a:bodyPr>
          <a:lstStyle/>
          <a:p>
            <a:pPr algn="ctr"/>
            <a:r>
              <a:rPr lang="zh-CN" altLang="en-US" sz="3200" b="1" i="1">
                <a:solidFill>
                  <a:srgbClr val="0066CC"/>
                </a:solidFill>
                <a:latin typeface="Symbol" pitchFamily="18" charset="2"/>
                <a:ea typeface="楷体_GB2312" pitchFamily="1" charset="-122"/>
              </a:rPr>
              <a:t>a</a:t>
            </a:r>
            <a:endParaRPr lang="el-GR" altLang="en-US" sz="3200" b="1" i="1">
              <a:solidFill>
                <a:srgbClr val="0066CC"/>
              </a:solidFill>
              <a:latin typeface="楷体_GB2312" pitchFamily="1" charset="-122"/>
              <a:ea typeface="楷体_GB2312" pitchFamily="1" charset="-122"/>
            </a:endParaRPr>
          </a:p>
        </p:txBody>
      </p:sp>
      <p:sp>
        <p:nvSpPr>
          <p:cNvPr id="22545" name="文本框 22544"/>
          <p:cNvSpPr txBox="1"/>
          <p:nvPr/>
        </p:nvSpPr>
        <p:spPr>
          <a:xfrm>
            <a:off x="554038" y="4161649"/>
            <a:ext cx="8151812" cy="630942"/>
          </a:xfrm>
          <a:prstGeom prst="rect">
            <a:avLst/>
          </a:prstGeom>
          <a:solidFill>
            <a:schemeClr val="bg1"/>
          </a:solidFill>
          <a:ln w="22225">
            <a:solidFill>
              <a:schemeClr val="accent6">
                <a:lumMod val="75000"/>
              </a:schemeClr>
            </a:solidFill>
          </a:ln>
        </p:spPr>
        <p:txBody>
          <a:bodyPr>
            <a:spAutoFit/>
          </a:bodyPr>
          <a:lstStyle/>
          <a:p>
            <a:pPr>
              <a:lnSpc>
                <a:spcPct val="125000"/>
              </a:lnSpc>
            </a:pPr>
            <a:r>
              <a:rPr lang="en-US" altLang="zh-CN" sz="2800" noProof="1">
                <a:solidFill>
                  <a:srgbClr val="FF0000"/>
                </a:solidFill>
                <a:latin typeface="微软雅黑" pitchFamily="34" charset="-122"/>
                <a:ea typeface="微软雅黑" pitchFamily="34" charset="-122"/>
                <a:cs typeface="+mn-ea"/>
              </a:rPr>
              <a:t> </a:t>
            </a:r>
            <a:r>
              <a:rPr lang="zh-CN" altLang="en-US" sz="2800" noProof="1">
                <a:solidFill>
                  <a:srgbClr val="FF0000"/>
                </a:solidFill>
                <a:latin typeface="微软雅黑" pitchFamily="34" charset="-122"/>
                <a:ea typeface="微软雅黑" pitchFamily="34" charset="-122"/>
                <a:cs typeface="+mn-ea"/>
              </a:rPr>
              <a:t>距离相等时，大物体的视角大，小物体的视角小。</a:t>
            </a:r>
            <a:endParaRPr lang="zh-CN" altLang="en-US" sz="2800" noProof="1">
              <a:solidFill>
                <a:srgbClr val="FF0000"/>
              </a:solidFill>
              <a:latin typeface="微软雅黑" pitchFamily="34" charset="-122"/>
              <a:ea typeface="微软雅黑"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5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5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5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5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4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5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5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5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54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225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4" grpId="0" animBg="1"/>
      <p:bldP spid="22535" grpId="0" bldLvl="0" animBg="1"/>
      <p:bldP spid="22536" grpId="0" animBg="1"/>
      <p:bldP spid="22538" grpId="0" animBg="1"/>
      <p:bldP spid="22541" grpId="0"/>
      <p:bldP spid="22543" grpId="0" bldLvl="0" animBg="1"/>
      <p:bldP spid="22544" grpId="0"/>
      <p:bldP spid="22545" grpId="0" bldLvl="0" animBg="1"/>
      <p:bldP spid="22545"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图片 23553" descr="眼睛"/>
          <p:cNvPicPr>
            <a:picLocks noChangeAspect="1" noChangeArrowheads="1"/>
          </p:cNvPicPr>
          <p:nvPr/>
        </p:nvPicPr>
        <p:blipFill>
          <a:blip r:embed="rId2" cstate="print"/>
          <a:srcRect/>
          <a:stretch>
            <a:fillRect/>
          </a:stretch>
        </p:blipFill>
        <p:spPr bwMode="auto">
          <a:xfrm rot="2438882">
            <a:off x="7872568" y="2919381"/>
            <a:ext cx="752475" cy="562963"/>
          </a:xfrm>
          <a:prstGeom prst="rect">
            <a:avLst/>
          </a:prstGeom>
          <a:noFill/>
          <a:ln w="9525">
            <a:noFill/>
            <a:miter lim="800000"/>
            <a:headEnd/>
            <a:tailEnd/>
          </a:ln>
        </p:spPr>
      </p:pic>
      <p:pic>
        <p:nvPicPr>
          <p:cNvPr id="21506" name="图片 23554" descr="眼睛"/>
          <p:cNvPicPr>
            <a:picLocks noChangeAspect="1" noChangeArrowheads="1"/>
          </p:cNvPicPr>
          <p:nvPr/>
        </p:nvPicPr>
        <p:blipFill>
          <a:blip r:embed="rId2" cstate="print"/>
          <a:srcRect/>
          <a:stretch>
            <a:fillRect/>
          </a:stretch>
        </p:blipFill>
        <p:spPr bwMode="auto">
          <a:xfrm rot="2438882">
            <a:off x="7859868" y="1319569"/>
            <a:ext cx="752475" cy="562963"/>
          </a:xfrm>
          <a:prstGeom prst="rect">
            <a:avLst/>
          </a:prstGeom>
          <a:noFill/>
          <a:ln w="9525">
            <a:noFill/>
            <a:miter lim="800000"/>
            <a:headEnd/>
            <a:tailEnd/>
          </a:ln>
        </p:spPr>
      </p:pic>
      <p:sp>
        <p:nvSpPr>
          <p:cNvPr id="23556" name="直接连接符 23555"/>
          <p:cNvSpPr>
            <a:spLocks noChangeShapeType="1"/>
          </p:cNvSpPr>
          <p:nvPr/>
        </p:nvSpPr>
        <p:spPr bwMode="auto">
          <a:xfrm flipV="1">
            <a:off x="1027267" y="1622429"/>
            <a:ext cx="7056438" cy="618784"/>
          </a:xfrm>
          <a:prstGeom prst="line">
            <a:avLst/>
          </a:prstGeom>
          <a:noFill/>
          <a:ln w="28575">
            <a:solidFill>
              <a:srgbClr val="0066CC"/>
            </a:solidFill>
            <a:round/>
            <a:headEnd/>
            <a:tailEnd/>
          </a:ln>
        </p:spPr>
        <p:txBody>
          <a:bodyPr/>
          <a:lstStyle/>
          <a:p>
            <a:endParaRPr lang="zh-CN" altLang="en-US"/>
          </a:p>
        </p:txBody>
      </p:sp>
      <p:sp>
        <p:nvSpPr>
          <p:cNvPr id="21508" name="Tree"/>
          <p:cNvSpPr>
            <a:spLocks noEditPoints="1" noChangeArrowheads="1"/>
          </p:cNvSpPr>
          <p:nvPr/>
        </p:nvSpPr>
        <p:spPr bwMode="auto">
          <a:xfrm>
            <a:off x="3957793" y="2110567"/>
            <a:ext cx="1350963" cy="1549930"/>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3558" name="直接连接符 23557"/>
          <p:cNvSpPr>
            <a:spLocks noChangeShapeType="1"/>
          </p:cNvSpPr>
          <p:nvPr/>
        </p:nvSpPr>
        <p:spPr bwMode="auto">
          <a:xfrm>
            <a:off x="1063780" y="712662"/>
            <a:ext cx="6975475" cy="909767"/>
          </a:xfrm>
          <a:prstGeom prst="line">
            <a:avLst/>
          </a:prstGeom>
          <a:noFill/>
          <a:ln w="28575">
            <a:solidFill>
              <a:srgbClr val="0066CC"/>
            </a:solidFill>
            <a:round/>
            <a:headEnd/>
            <a:tailEnd/>
          </a:ln>
        </p:spPr>
        <p:txBody>
          <a:bodyPr/>
          <a:lstStyle/>
          <a:p>
            <a:endParaRPr lang="zh-CN" altLang="en-US"/>
          </a:p>
        </p:txBody>
      </p:sp>
      <p:sp>
        <p:nvSpPr>
          <p:cNvPr id="23559" name="圆角矩形标注 23558"/>
          <p:cNvSpPr>
            <a:spLocks noChangeArrowheads="1"/>
          </p:cNvSpPr>
          <p:nvPr/>
        </p:nvSpPr>
        <p:spPr bwMode="auto">
          <a:xfrm>
            <a:off x="6239030" y="612897"/>
            <a:ext cx="1574800" cy="399062"/>
          </a:xfrm>
          <a:prstGeom prst="wedgeRoundRectCallout">
            <a:avLst>
              <a:gd name="adj1" fmla="val 29736"/>
              <a:gd name="adj2" fmla="val 205060"/>
              <a:gd name="adj3" fmla="val 16667"/>
            </a:avLst>
          </a:prstGeom>
          <a:noFill/>
          <a:ln w="9525">
            <a:solidFill>
              <a:schemeClr val="tx1"/>
            </a:solidFill>
            <a:miter lim="800000"/>
            <a:headEnd/>
            <a:tailEnd/>
          </a:ln>
        </p:spPr>
        <p:txBody>
          <a:bodyPr/>
          <a:lstStyle/>
          <a:p>
            <a:pPr algn="ctr"/>
            <a:r>
              <a:rPr lang="zh-CN" altLang="en-US" sz="2400">
                <a:solidFill>
                  <a:srgbClr val="FF0000"/>
                </a:solidFill>
                <a:latin typeface="宋体" pitchFamily="2" charset="-122"/>
                <a:ea typeface="宋体" pitchFamily="2" charset="-122"/>
              </a:rPr>
              <a:t>视角小</a:t>
            </a:r>
          </a:p>
        </p:txBody>
      </p:sp>
      <p:sp>
        <p:nvSpPr>
          <p:cNvPr id="23560" name="直接连接符 23559"/>
          <p:cNvSpPr>
            <a:spLocks noChangeShapeType="1"/>
          </p:cNvSpPr>
          <p:nvPr/>
        </p:nvSpPr>
        <p:spPr bwMode="auto">
          <a:xfrm flipV="1">
            <a:off x="4676931" y="3255496"/>
            <a:ext cx="3392487" cy="403813"/>
          </a:xfrm>
          <a:prstGeom prst="line">
            <a:avLst/>
          </a:prstGeom>
          <a:noFill/>
          <a:ln w="28575">
            <a:solidFill>
              <a:srgbClr val="0066CC"/>
            </a:solidFill>
            <a:round/>
            <a:headEnd/>
            <a:tailEnd/>
          </a:ln>
        </p:spPr>
        <p:txBody>
          <a:bodyPr/>
          <a:lstStyle/>
          <a:p>
            <a:endParaRPr lang="zh-CN" altLang="en-US"/>
          </a:p>
        </p:txBody>
      </p:sp>
      <p:sp>
        <p:nvSpPr>
          <p:cNvPr id="21512" name="Tree"/>
          <p:cNvSpPr>
            <a:spLocks noEditPoints="1" noChangeArrowheads="1"/>
          </p:cNvSpPr>
          <p:nvPr/>
        </p:nvSpPr>
        <p:spPr bwMode="auto">
          <a:xfrm>
            <a:off x="433542" y="712662"/>
            <a:ext cx="1344613" cy="1532114"/>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3562" name="直接连接符 23561"/>
          <p:cNvSpPr>
            <a:spLocks noChangeShapeType="1"/>
          </p:cNvSpPr>
          <p:nvPr/>
        </p:nvSpPr>
        <p:spPr bwMode="auto">
          <a:xfrm>
            <a:off x="4632481" y="2110567"/>
            <a:ext cx="3419475" cy="1144929"/>
          </a:xfrm>
          <a:prstGeom prst="line">
            <a:avLst/>
          </a:prstGeom>
          <a:noFill/>
          <a:ln w="28575">
            <a:solidFill>
              <a:srgbClr val="0066CC"/>
            </a:solidFill>
            <a:round/>
            <a:headEnd/>
            <a:tailEnd/>
          </a:ln>
        </p:spPr>
        <p:txBody>
          <a:bodyPr/>
          <a:lstStyle/>
          <a:p>
            <a:endParaRPr lang="zh-CN" altLang="en-US"/>
          </a:p>
        </p:txBody>
      </p:sp>
      <p:sp>
        <p:nvSpPr>
          <p:cNvPr id="23564" name="文本框 23563"/>
          <p:cNvSpPr txBox="1"/>
          <p:nvPr/>
        </p:nvSpPr>
        <p:spPr>
          <a:xfrm>
            <a:off x="371260" y="4048368"/>
            <a:ext cx="8511481" cy="553998"/>
          </a:xfrm>
          <a:prstGeom prst="rect">
            <a:avLst/>
          </a:prstGeom>
          <a:solidFill>
            <a:schemeClr val="bg1"/>
          </a:solidFill>
          <a:ln w="22225">
            <a:solidFill>
              <a:schemeClr val="accent6">
                <a:lumMod val="75000"/>
              </a:schemeClr>
            </a:solidFill>
          </a:ln>
        </p:spPr>
        <p:txBody>
          <a:bodyPr wrap="square">
            <a:spAutoFit/>
          </a:bodyPr>
          <a:lstStyle/>
          <a:p>
            <a:pPr>
              <a:lnSpc>
                <a:spcPct val="125000"/>
              </a:lnSpc>
            </a:pPr>
            <a:r>
              <a:rPr lang="zh-CN" altLang="en-US" sz="2400" noProof="1" smtClean="0">
                <a:solidFill>
                  <a:srgbClr val="FF0000"/>
                </a:solidFill>
                <a:latin typeface="微软雅黑" pitchFamily="34" charset="-122"/>
                <a:ea typeface="微软雅黑" pitchFamily="34" charset="-122"/>
                <a:cs typeface="+mn-ea"/>
              </a:rPr>
              <a:t>物</a:t>
            </a:r>
            <a:r>
              <a:rPr lang="zh-CN" altLang="en-US" sz="2400" noProof="1">
                <a:solidFill>
                  <a:srgbClr val="FF0000"/>
                </a:solidFill>
                <a:latin typeface="微软雅黑" pitchFamily="34" charset="-122"/>
                <a:ea typeface="微软雅黑" pitchFamily="34" charset="-122"/>
                <a:cs typeface="+mn-ea"/>
              </a:rPr>
              <a:t>体大小一定时，看近处的物体，视角大，远处的物体视角小。</a:t>
            </a:r>
            <a:endParaRPr lang="zh-CN" altLang="en-US" sz="2400" noProof="1">
              <a:solidFill>
                <a:srgbClr val="FF0000"/>
              </a:solidFill>
              <a:latin typeface="微软雅黑" pitchFamily="34" charset="-122"/>
              <a:ea typeface="微软雅黑" pitchFamily="34" charset="-122"/>
            </a:endParaRPr>
          </a:p>
        </p:txBody>
      </p:sp>
      <p:sp>
        <p:nvSpPr>
          <p:cNvPr id="23565" name="圆角矩形标注 23564"/>
          <p:cNvSpPr>
            <a:spLocks noChangeArrowheads="1"/>
          </p:cNvSpPr>
          <p:nvPr/>
        </p:nvSpPr>
        <p:spPr bwMode="auto">
          <a:xfrm>
            <a:off x="6342218" y="2044057"/>
            <a:ext cx="1350963" cy="432317"/>
          </a:xfrm>
          <a:prstGeom prst="wedgeRoundRectCallout">
            <a:avLst>
              <a:gd name="adj1" fmla="val 34134"/>
              <a:gd name="adj2" fmla="val 225000"/>
              <a:gd name="adj3" fmla="val 16667"/>
            </a:avLst>
          </a:prstGeom>
          <a:noFill/>
          <a:ln w="9525">
            <a:solidFill>
              <a:schemeClr val="tx1"/>
            </a:solidFill>
            <a:miter lim="800000"/>
            <a:headEnd/>
            <a:tailEnd/>
          </a:ln>
        </p:spPr>
        <p:txBody>
          <a:bodyPr/>
          <a:lstStyle/>
          <a:p>
            <a:pPr algn="ctr"/>
            <a:r>
              <a:rPr lang="zh-CN" altLang="en-US" sz="2400">
                <a:solidFill>
                  <a:srgbClr val="FF0000"/>
                </a:solidFill>
                <a:latin typeface="宋体" pitchFamily="2" charset="-122"/>
                <a:ea typeface="宋体" pitchFamily="2" charset="-122"/>
              </a:rPr>
              <a:t>视角大</a:t>
            </a:r>
          </a:p>
        </p:txBody>
      </p:sp>
      <p:sp>
        <p:nvSpPr>
          <p:cNvPr id="23566" name="任意多边形 23565"/>
          <p:cNvSpPr>
            <a:spLocks noChangeArrowheads="1"/>
          </p:cNvSpPr>
          <p:nvPr/>
        </p:nvSpPr>
        <p:spPr bwMode="auto">
          <a:xfrm rot="13682" flipH="1">
            <a:off x="7286780" y="3020334"/>
            <a:ext cx="88900" cy="336115"/>
          </a:xfrm>
          <a:custGeom>
            <a:avLst/>
            <a:gdLst/>
            <a:ahLst/>
            <a:cxnLst>
              <a:cxn ang="0">
                <a:pos x="4402" y="0"/>
              </a:cxn>
              <a:cxn ang="0">
                <a:pos x="21600" y="21147"/>
              </a:cxn>
              <a:cxn ang="0">
                <a:pos x="5121" y="42136"/>
              </a:cxn>
              <a:cxn ang="0">
                <a:pos x="4402" y="0"/>
              </a:cxn>
              <a:cxn ang="0">
                <a:pos x="21600" y="21147"/>
              </a:cxn>
              <a:cxn ang="0">
                <a:pos x="5121" y="42136"/>
              </a:cxn>
              <a:cxn ang="0">
                <a:pos x="0" y="21147"/>
              </a:cxn>
            </a:cxnLst>
            <a:rect l="0" t="0" r="r" b="b"/>
            <a:pathLst>
              <a:path w="21600" h="42134" fill="none">
                <a:moveTo>
                  <a:pt x="4402" y="0"/>
                </a:moveTo>
                <a:cubicBezTo>
                  <a:pt x="14226" y="2035"/>
                  <a:pt x="21600" y="10730"/>
                  <a:pt x="21600" y="21147"/>
                </a:cubicBezTo>
                <a:cubicBezTo>
                  <a:pt x="21600" y="31314"/>
                  <a:pt x="14575" y="39841"/>
                  <a:pt x="5121" y="42136"/>
                </a:cubicBezTo>
              </a:path>
              <a:path w="21600" h="42134" stroke="0">
                <a:moveTo>
                  <a:pt x="4402" y="0"/>
                </a:moveTo>
                <a:cubicBezTo>
                  <a:pt x="14226" y="2035"/>
                  <a:pt x="21600" y="10730"/>
                  <a:pt x="21600" y="21147"/>
                </a:cubicBezTo>
                <a:cubicBezTo>
                  <a:pt x="21600" y="31314"/>
                  <a:pt x="14575" y="39841"/>
                  <a:pt x="5121" y="42136"/>
                </a:cubicBezTo>
                <a:lnTo>
                  <a:pt x="0" y="21147"/>
                </a:lnTo>
                <a:close/>
              </a:path>
            </a:pathLst>
          </a:custGeom>
          <a:noFill/>
          <a:ln w="28575">
            <a:solidFill>
              <a:srgbClr val="CC0000"/>
            </a:solidFill>
            <a:round/>
            <a:headEnd/>
            <a:tailEnd/>
          </a:ln>
        </p:spPr>
        <p:txBody>
          <a:bodyPr/>
          <a:lstStyle/>
          <a:p>
            <a:endParaRPr lang="zh-CN" altLang="en-US" sz="2400">
              <a:latin typeface="宋体" pitchFamily="2" charset="-122"/>
              <a:ea typeface="宋体" pitchFamily="2" charset="-122"/>
            </a:endParaRPr>
          </a:p>
        </p:txBody>
      </p:sp>
      <p:sp>
        <p:nvSpPr>
          <p:cNvPr id="23567" name="文本框 23566"/>
          <p:cNvSpPr txBox="1">
            <a:spLocks noChangeArrowheads="1"/>
          </p:cNvSpPr>
          <p:nvPr/>
        </p:nvSpPr>
        <p:spPr bwMode="auto">
          <a:xfrm>
            <a:off x="6464455" y="1386079"/>
            <a:ext cx="584200" cy="369332"/>
          </a:xfrm>
          <a:prstGeom prst="rect">
            <a:avLst/>
          </a:prstGeom>
          <a:noFill/>
          <a:ln w="9525">
            <a:noFill/>
            <a:miter lim="800000"/>
            <a:headEnd/>
            <a:tailEnd/>
          </a:ln>
        </p:spPr>
        <p:txBody>
          <a:bodyPr lIns="0" tIns="0" rIns="0" bIns="0">
            <a:spAutoFit/>
          </a:bodyPr>
          <a:lstStyle/>
          <a:p>
            <a:pPr algn="ctr"/>
            <a:r>
              <a:rPr lang="zh-CN" altLang="en-US" sz="2400" b="1" i="1" dirty="0">
                <a:solidFill>
                  <a:srgbClr val="0066CC"/>
                </a:solidFill>
                <a:latin typeface="宋体" pitchFamily="2" charset="-122"/>
                <a:ea typeface="宋体" pitchFamily="2" charset="-122"/>
              </a:rPr>
              <a:t>a</a:t>
            </a:r>
            <a:endParaRPr lang="el-GR" altLang="en-US" sz="2400" b="1" i="1" dirty="0">
              <a:solidFill>
                <a:srgbClr val="0066CC"/>
              </a:solidFill>
              <a:latin typeface="楷体_GB2312" pitchFamily="1" charset="-122"/>
              <a:ea typeface="宋体" pitchFamily="2" charset="-122"/>
            </a:endParaRPr>
          </a:p>
        </p:txBody>
      </p:sp>
      <p:sp>
        <p:nvSpPr>
          <p:cNvPr id="23568" name="任意多边形 23567"/>
          <p:cNvSpPr>
            <a:spLocks noChangeArrowheads="1"/>
          </p:cNvSpPr>
          <p:nvPr/>
        </p:nvSpPr>
        <p:spPr bwMode="auto">
          <a:xfrm rot="21564251" flipH="1">
            <a:off x="7274080" y="1521476"/>
            <a:ext cx="44450" cy="168651"/>
          </a:xfrm>
          <a:custGeom>
            <a:avLst/>
            <a:gdLst/>
            <a:ahLst/>
            <a:cxnLst>
              <a:cxn ang="0">
                <a:pos x="4402" y="0"/>
              </a:cxn>
              <a:cxn ang="0">
                <a:pos x="21600" y="21147"/>
              </a:cxn>
              <a:cxn ang="0">
                <a:pos x="5121" y="42136"/>
              </a:cxn>
              <a:cxn ang="0">
                <a:pos x="4402" y="0"/>
              </a:cxn>
              <a:cxn ang="0">
                <a:pos x="21600" y="21147"/>
              </a:cxn>
              <a:cxn ang="0">
                <a:pos x="5121" y="42136"/>
              </a:cxn>
              <a:cxn ang="0">
                <a:pos x="0" y="21147"/>
              </a:cxn>
            </a:cxnLst>
            <a:rect l="0" t="0" r="r" b="b"/>
            <a:pathLst>
              <a:path w="21600" h="42134" fill="none">
                <a:moveTo>
                  <a:pt x="4402" y="0"/>
                </a:moveTo>
                <a:cubicBezTo>
                  <a:pt x="14226" y="2035"/>
                  <a:pt x="21600" y="10730"/>
                  <a:pt x="21600" y="21147"/>
                </a:cubicBezTo>
                <a:cubicBezTo>
                  <a:pt x="21600" y="31314"/>
                  <a:pt x="14575" y="39841"/>
                  <a:pt x="5121" y="42136"/>
                </a:cubicBezTo>
              </a:path>
              <a:path w="21600" h="42134" stroke="0">
                <a:moveTo>
                  <a:pt x="4402" y="0"/>
                </a:moveTo>
                <a:cubicBezTo>
                  <a:pt x="14226" y="2035"/>
                  <a:pt x="21600" y="10730"/>
                  <a:pt x="21600" y="21147"/>
                </a:cubicBezTo>
                <a:cubicBezTo>
                  <a:pt x="21600" y="31314"/>
                  <a:pt x="14575" y="39841"/>
                  <a:pt x="5121" y="42136"/>
                </a:cubicBezTo>
                <a:lnTo>
                  <a:pt x="0" y="21147"/>
                </a:lnTo>
                <a:close/>
              </a:path>
            </a:pathLst>
          </a:custGeom>
          <a:noFill/>
          <a:ln w="28575">
            <a:solidFill>
              <a:srgbClr val="CC0000"/>
            </a:solidFill>
            <a:round/>
            <a:headEnd/>
            <a:tailEnd/>
          </a:ln>
        </p:spPr>
        <p:txBody>
          <a:bodyPr/>
          <a:lstStyle/>
          <a:p>
            <a:endParaRPr lang="zh-CN" altLang="en-US" sz="2400">
              <a:latin typeface="宋体" pitchFamily="2" charset="-122"/>
              <a:ea typeface="宋体" pitchFamily="2" charset="-122"/>
            </a:endParaRPr>
          </a:p>
        </p:txBody>
      </p:sp>
      <p:sp>
        <p:nvSpPr>
          <p:cNvPr id="23569" name="文本框 23568"/>
          <p:cNvSpPr txBox="1">
            <a:spLocks noChangeArrowheads="1"/>
          </p:cNvSpPr>
          <p:nvPr/>
        </p:nvSpPr>
        <p:spPr bwMode="auto">
          <a:xfrm>
            <a:off x="6702580" y="2952636"/>
            <a:ext cx="584200" cy="369332"/>
          </a:xfrm>
          <a:prstGeom prst="rect">
            <a:avLst/>
          </a:prstGeom>
          <a:noFill/>
          <a:ln w="9525">
            <a:noFill/>
            <a:miter lim="800000"/>
            <a:headEnd/>
            <a:tailEnd/>
          </a:ln>
        </p:spPr>
        <p:txBody>
          <a:bodyPr lIns="0" tIns="0" rIns="0" bIns="0">
            <a:spAutoFit/>
          </a:bodyPr>
          <a:lstStyle/>
          <a:p>
            <a:pPr algn="ctr"/>
            <a:r>
              <a:rPr lang="zh-CN" altLang="en-US" sz="2400" b="1" i="1">
                <a:solidFill>
                  <a:srgbClr val="0066CC"/>
                </a:solidFill>
                <a:latin typeface="宋体" pitchFamily="2" charset="-122"/>
                <a:ea typeface="宋体" pitchFamily="2" charset="-122"/>
              </a:rPr>
              <a:t>a</a:t>
            </a:r>
            <a:endParaRPr lang="el-GR" altLang="en-US" sz="2400" b="1" i="1">
              <a:solidFill>
                <a:srgbClr val="0066CC"/>
              </a:solidFill>
              <a:latin typeface="楷体_GB2312" pitchFamily="1" charset="-122"/>
              <a:ea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5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5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5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5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6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56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55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5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8" grpId="0" animBg="1"/>
      <p:bldP spid="23559" grpId="0" bldLvl="0" animBg="1"/>
      <p:bldP spid="23560" grpId="0" animBg="1"/>
      <p:bldP spid="23562" grpId="0" animBg="1"/>
      <p:bldP spid="23564" grpId="0" bldLvl="0" animBg="1"/>
      <p:bldP spid="23565" grpId="0" bldLvl="0" animBg="1"/>
      <p:bldP spid="23567" grpId="0"/>
      <p:bldP spid="2356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4577"/>
          <p:cNvGrpSpPr>
            <a:grpSpLocks/>
          </p:cNvGrpSpPr>
          <p:nvPr/>
        </p:nvGrpSpPr>
        <p:grpSpPr bwMode="auto">
          <a:xfrm>
            <a:off x="609600" y="399062"/>
            <a:ext cx="8305800" cy="1767276"/>
            <a:chOff x="0" y="0"/>
            <a:chExt cx="5232" cy="1488"/>
          </a:xfrm>
        </p:grpSpPr>
        <p:sp>
          <p:nvSpPr>
            <p:cNvPr id="22530" name="直接连接符 24578"/>
            <p:cNvSpPr>
              <a:spLocks noChangeShapeType="1"/>
            </p:cNvSpPr>
            <p:nvPr/>
          </p:nvSpPr>
          <p:spPr bwMode="auto">
            <a:xfrm flipV="1">
              <a:off x="528" y="1008"/>
              <a:ext cx="4704" cy="480"/>
            </a:xfrm>
            <a:prstGeom prst="line">
              <a:avLst/>
            </a:prstGeom>
            <a:noFill/>
            <a:ln w="38100">
              <a:solidFill>
                <a:schemeClr val="tx1"/>
              </a:solidFill>
              <a:round/>
              <a:headEnd/>
              <a:tailEnd/>
            </a:ln>
          </p:spPr>
          <p:txBody>
            <a:bodyPr/>
            <a:lstStyle/>
            <a:p>
              <a:endParaRPr lang="zh-CN" altLang="en-US"/>
            </a:p>
          </p:txBody>
        </p:sp>
        <p:grpSp>
          <p:nvGrpSpPr>
            <p:cNvPr id="3" name="组合 24579"/>
            <p:cNvGrpSpPr>
              <a:grpSpLocks/>
            </p:cNvGrpSpPr>
            <p:nvPr/>
          </p:nvGrpSpPr>
          <p:grpSpPr bwMode="auto">
            <a:xfrm>
              <a:off x="0" y="0"/>
              <a:ext cx="5232" cy="1488"/>
              <a:chOff x="0" y="0"/>
              <a:chExt cx="5232" cy="1488"/>
            </a:xfrm>
          </p:grpSpPr>
          <p:sp>
            <p:nvSpPr>
              <p:cNvPr id="22532" name="Tree"/>
              <p:cNvSpPr>
                <a:spLocks noEditPoints="1" noChangeArrowheads="1"/>
              </p:cNvSpPr>
              <p:nvPr/>
            </p:nvSpPr>
            <p:spPr bwMode="auto">
              <a:xfrm>
                <a:off x="0" y="0"/>
                <a:ext cx="960" cy="1488"/>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2533" name="直接连接符 24581"/>
              <p:cNvSpPr>
                <a:spLocks noChangeShapeType="1"/>
              </p:cNvSpPr>
              <p:nvPr/>
            </p:nvSpPr>
            <p:spPr bwMode="auto">
              <a:xfrm>
                <a:off x="480" y="0"/>
                <a:ext cx="4752" cy="1008"/>
              </a:xfrm>
              <a:prstGeom prst="line">
                <a:avLst/>
              </a:prstGeom>
              <a:noFill/>
              <a:ln w="38100">
                <a:solidFill>
                  <a:schemeClr val="tx1"/>
                </a:solidFill>
                <a:round/>
                <a:headEnd/>
                <a:tailEnd/>
              </a:ln>
            </p:spPr>
            <p:txBody>
              <a:bodyPr/>
              <a:lstStyle/>
              <a:p>
                <a:endParaRPr lang="zh-CN" altLang="en-US"/>
              </a:p>
            </p:txBody>
          </p:sp>
          <p:sp>
            <p:nvSpPr>
              <p:cNvPr id="22534" name="未知"/>
              <p:cNvSpPr>
                <a:spLocks noChangeArrowheads="1"/>
              </p:cNvSpPr>
              <p:nvPr/>
            </p:nvSpPr>
            <p:spPr bwMode="auto">
              <a:xfrm>
                <a:off x="4072" y="768"/>
                <a:ext cx="104" cy="336"/>
              </a:xfrm>
              <a:custGeom>
                <a:avLst/>
                <a:gdLst/>
                <a:ahLst/>
                <a:cxnLst>
                  <a:cxn ang="0">
                    <a:pos x="56" y="0"/>
                  </a:cxn>
                  <a:cxn ang="0">
                    <a:pos x="8" y="144"/>
                  </a:cxn>
                  <a:cxn ang="0">
                    <a:pos x="104" y="336"/>
                  </a:cxn>
                </a:cxnLst>
                <a:rect l="0" t="0" r="r" b="b"/>
                <a:pathLst>
                  <a:path w="104" h="336">
                    <a:moveTo>
                      <a:pt x="56" y="0"/>
                    </a:moveTo>
                    <a:cubicBezTo>
                      <a:pt x="28" y="44"/>
                      <a:pt x="0" y="88"/>
                      <a:pt x="8" y="144"/>
                    </a:cubicBezTo>
                    <a:cubicBezTo>
                      <a:pt x="16" y="200"/>
                      <a:pt x="88" y="304"/>
                      <a:pt x="104" y="336"/>
                    </a:cubicBezTo>
                  </a:path>
                </a:pathLst>
              </a:custGeom>
              <a:noFill/>
              <a:ln w="38100">
                <a:solidFill>
                  <a:srgbClr val="FF0000"/>
                </a:solidFill>
                <a:round/>
                <a:headEnd/>
                <a:tailEnd/>
              </a:ln>
            </p:spPr>
            <p:txBody>
              <a:bodyPr/>
              <a:lstStyle/>
              <a:p>
                <a:endParaRPr lang="zh-CN" altLang="en-US"/>
              </a:p>
            </p:txBody>
          </p:sp>
        </p:grpSp>
      </p:grpSp>
      <p:grpSp>
        <p:nvGrpSpPr>
          <p:cNvPr id="4" name="组合 24583"/>
          <p:cNvGrpSpPr>
            <a:grpSpLocks/>
          </p:cNvGrpSpPr>
          <p:nvPr/>
        </p:nvGrpSpPr>
        <p:grpSpPr bwMode="auto">
          <a:xfrm>
            <a:off x="914400" y="2850444"/>
            <a:ext cx="3048000" cy="1254196"/>
            <a:chOff x="0" y="0"/>
            <a:chExt cx="1344" cy="768"/>
          </a:xfrm>
        </p:grpSpPr>
        <p:sp>
          <p:nvSpPr>
            <p:cNvPr id="22536" name="Tree"/>
            <p:cNvSpPr>
              <a:spLocks noEditPoints="1" noChangeArrowheads="1"/>
            </p:cNvSpPr>
            <p:nvPr/>
          </p:nvSpPr>
          <p:spPr bwMode="auto">
            <a:xfrm>
              <a:off x="0" y="0"/>
              <a:ext cx="384" cy="768"/>
            </a:xfrm>
            <a:custGeom>
              <a:avLst/>
              <a:gdLst/>
              <a:ahLst/>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zh-CN" altLang="en-US"/>
            </a:p>
          </p:txBody>
        </p:sp>
        <p:sp>
          <p:nvSpPr>
            <p:cNvPr id="22537" name="直接连接符 24585"/>
            <p:cNvSpPr>
              <a:spLocks noChangeShapeType="1"/>
            </p:cNvSpPr>
            <p:nvPr/>
          </p:nvSpPr>
          <p:spPr bwMode="auto">
            <a:xfrm>
              <a:off x="192" y="0"/>
              <a:ext cx="1152" cy="384"/>
            </a:xfrm>
            <a:prstGeom prst="line">
              <a:avLst/>
            </a:prstGeom>
            <a:noFill/>
            <a:ln w="38100">
              <a:solidFill>
                <a:schemeClr val="tx1"/>
              </a:solidFill>
              <a:round/>
              <a:headEnd/>
              <a:tailEnd/>
            </a:ln>
          </p:spPr>
          <p:txBody>
            <a:bodyPr/>
            <a:lstStyle/>
            <a:p>
              <a:endParaRPr lang="zh-CN" altLang="en-US"/>
            </a:p>
          </p:txBody>
        </p:sp>
        <p:sp>
          <p:nvSpPr>
            <p:cNvPr id="22538" name="直接连接符 24586"/>
            <p:cNvSpPr>
              <a:spLocks noChangeShapeType="1"/>
            </p:cNvSpPr>
            <p:nvPr/>
          </p:nvSpPr>
          <p:spPr bwMode="auto">
            <a:xfrm flipV="1">
              <a:off x="240" y="384"/>
              <a:ext cx="1056" cy="384"/>
            </a:xfrm>
            <a:prstGeom prst="line">
              <a:avLst/>
            </a:prstGeom>
            <a:noFill/>
            <a:ln w="38100">
              <a:solidFill>
                <a:schemeClr val="tx1"/>
              </a:solidFill>
              <a:round/>
              <a:headEnd/>
              <a:tailEnd/>
            </a:ln>
          </p:spPr>
          <p:txBody>
            <a:bodyPr/>
            <a:lstStyle/>
            <a:p>
              <a:endParaRPr lang="zh-CN" altLang="en-US"/>
            </a:p>
          </p:txBody>
        </p:sp>
        <p:sp>
          <p:nvSpPr>
            <p:cNvPr id="22539" name="未知"/>
            <p:cNvSpPr>
              <a:spLocks noChangeArrowheads="1"/>
            </p:cNvSpPr>
            <p:nvPr/>
          </p:nvSpPr>
          <p:spPr bwMode="auto">
            <a:xfrm>
              <a:off x="808" y="240"/>
              <a:ext cx="104" cy="288"/>
            </a:xfrm>
            <a:custGeom>
              <a:avLst/>
              <a:gdLst/>
              <a:ahLst/>
              <a:cxnLst>
                <a:cxn ang="0">
                  <a:pos x="56" y="0"/>
                </a:cxn>
                <a:cxn ang="0">
                  <a:pos x="8" y="144"/>
                </a:cxn>
                <a:cxn ang="0">
                  <a:pos x="104" y="288"/>
                </a:cxn>
              </a:cxnLst>
              <a:rect l="0" t="0" r="r" b="b"/>
              <a:pathLst>
                <a:path w="104" h="288">
                  <a:moveTo>
                    <a:pt x="56" y="0"/>
                  </a:moveTo>
                  <a:cubicBezTo>
                    <a:pt x="28" y="48"/>
                    <a:pt x="0" y="96"/>
                    <a:pt x="8" y="144"/>
                  </a:cubicBezTo>
                  <a:cubicBezTo>
                    <a:pt x="16" y="192"/>
                    <a:pt x="88" y="264"/>
                    <a:pt x="104" y="288"/>
                  </a:cubicBezTo>
                </a:path>
              </a:pathLst>
            </a:custGeom>
            <a:noFill/>
            <a:ln w="38100">
              <a:solidFill>
                <a:srgbClr val="FF0000"/>
              </a:solidFill>
              <a:round/>
              <a:headEnd/>
              <a:tailEnd/>
            </a:ln>
          </p:spPr>
          <p:txBody>
            <a:bodyPr/>
            <a:lstStyle/>
            <a:p>
              <a:endParaRPr lang="zh-CN" altLang="en-US"/>
            </a:p>
          </p:txBody>
        </p:sp>
      </p:grpSp>
      <p:sp>
        <p:nvSpPr>
          <p:cNvPr id="24589" name="文本框 24588"/>
          <p:cNvSpPr txBox="1">
            <a:spLocks noChangeArrowheads="1"/>
          </p:cNvSpPr>
          <p:nvPr/>
        </p:nvSpPr>
        <p:spPr bwMode="auto">
          <a:xfrm>
            <a:off x="805543" y="4316918"/>
            <a:ext cx="3200400" cy="523220"/>
          </a:xfrm>
          <a:prstGeom prst="rect">
            <a:avLst/>
          </a:prstGeom>
          <a:noFill/>
          <a:ln w="9525">
            <a:noFill/>
            <a:miter lim="800000"/>
            <a:headEnd/>
            <a:tailEnd/>
          </a:ln>
        </p:spPr>
        <p:txBody>
          <a:bodyPr>
            <a:spAutoFit/>
          </a:bodyPr>
          <a:lstStyle/>
          <a:p>
            <a:pPr>
              <a:spcBef>
                <a:spcPct val="50000"/>
              </a:spcBef>
            </a:pPr>
            <a:r>
              <a:rPr lang="zh-CN" altLang="en-US" sz="2800" dirty="0">
                <a:solidFill>
                  <a:srgbClr val="3333FF"/>
                </a:solidFill>
                <a:latin typeface="微软雅黑" pitchFamily="34" charset="-122"/>
                <a:ea typeface="微软雅黑" pitchFamily="34" charset="-122"/>
              </a:rPr>
              <a:t>通过望远镜看物体</a:t>
            </a:r>
          </a:p>
        </p:txBody>
      </p:sp>
      <p:sp>
        <p:nvSpPr>
          <p:cNvPr id="24590" name="圆角矩形标注 24589"/>
          <p:cNvSpPr>
            <a:spLocks noChangeArrowheads="1"/>
          </p:cNvSpPr>
          <p:nvPr/>
        </p:nvSpPr>
        <p:spPr bwMode="auto">
          <a:xfrm>
            <a:off x="2481263" y="912142"/>
            <a:ext cx="1371600" cy="399062"/>
          </a:xfrm>
          <a:prstGeom prst="wedgeRoundRectCallout">
            <a:avLst>
              <a:gd name="adj1" fmla="val -79861"/>
              <a:gd name="adj2" fmla="val 108630"/>
              <a:gd name="adj3" fmla="val 16667"/>
            </a:avLst>
          </a:prstGeom>
          <a:noFill/>
          <a:ln w="0">
            <a:solidFill>
              <a:schemeClr val="tx1"/>
            </a:solidFill>
            <a:miter lim="800000"/>
            <a:headEnd/>
            <a:tailEnd/>
          </a:ln>
        </p:spPr>
        <p:txBody>
          <a:bodyPr/>
          <a:lstStyle/>
          <a:p>
            <a:pPr algn="ctr"/>
            <a:r>
              <a:rPr lang="zh-CN" altLang="en-US" sz="2800">
                <a:latin typeface="宋体" pitchFamily="2" charset="-122"/>
              </a:rPr>
              <a:t>物体</a:t>
            </a:r>
          </a:p>
        </p:txBody>
      </p:sp>
      <p:sp>
        <p:nvSpPr>
          <p:cNvPr id="24591" name="圆角矩形标注 24590"/>
          <p:cNvSpPr>
            <a:spLocks noChangeArrowheads="1"/>
          </p:cNvSpPr>
          <p:nvPr/>
        </p:nvSpPr>
        <p:spPr bwMode="auto">
          <a:xfrm>
            <a:off x="1905000" y="2508391"/>
            <a:ext cx="2743200" cy="456071"/>
          </a:xfrm>
          <a:prstGeom prst="wedgeRoundRectCallout">
            <a:avLst>
              <a:gd name="adj1" fmla="val -57931"/>
              <a:gd name="adj2" fmla="val 115106"/>
              <a:gd name="adj3" fmla="val 16667"/>
            </a:avLst>
          </a:prstGeom>
          <a:noFill/>
          <a:ln w="0">
            <a:solidFill>
              <a:schemeClr val="tx1"/>
            </a:solidFill>
            <a:miter lim="800000"/>
            <a:headEnd/>
            <a:tailEnd/>
          </a:ln>
        </p:spPr>
        <p:txBody>
          <a:bodyPr/>
          <a:lstStyle/>
          <a:p>
            <a:pPr algn="ctr"/>
            <a:r>
              <a:rPr lang="zh-CN" altLang="en-US" sz="2800">
                <a:latin typeface="宋体" pitchFamily="2" charset="-122"/>
              </a:rPr>
              <a:t>缩小的像</a:t>
            </a:r>
          </a:p>
        </p:txBody>
      </p:sp>
      <p:sp>
        <p:nvSpPr>
          <p:cNvPr id="24592" name="文本框 24591"/>
          <p:cNvSpPr txBox="1">
            <a:spLocks noChangeArrowheads="1"/>
          </p:cNvSpPr>
          <p:nvPr/>
        </p:nvSpPr>
        <p:spPr bwMode="auto">
          <a:xfrm>
            <a:off x="4627575" y="2146197"/>
            <a:ext cx="4343400" cy="2677656"/>
          </a:xfrm>
          <a:prstGeom prst="rect">
            <a:avLst/>
          </a:prstGeom>
          <a:noFill/>
          <a:ln w="9525">
            <a:noFill/>
            <a:miter lim="800000"/>
            <a:headEnd/>
            <a:tailEnd/>
          </a:ln>
        </p:spPr>
        <p:txBody>
          <a:bodyPr>
            <a:spAutoFit/>
          </a:bodyPr>
          <a:lstStyle/>
          <a:p>
            <a:pPr>
              <a:lnSpc>
                <a:spcPct val="150000"/>
              </a:lnSpc>
              <a:spcBef>
                <a:spcPts val="50"/>
              </a:spcBef>
            </a:pPr>
            <a:r>
              <a:rPr lang="en-US" altLang="zh-CN" sz="2800" dirty="0">
                <a:solidFill>
                  <a:schemeClr val="tx1"/>
                </a:solidFill>
                <a:latin typeface="宋体" pitchFamily="2" charset="-122"/>
              </a:rPr>
              <a:t>     </a:t>
            </a:r>
            <a:r>
              <a:rPr lang="zh-CN" altLang="en-US" sz="2800" dirty="0">
                <a:solidFill>
                  <a:schemeClr val="tx1"/>
                </a:solidFill>
                <a:latin typeface="宋体" pitchFamily="2" charset="-122"/>
              </a:rPr>
              <a:t>通过目镜可观察物体的虚像，</a:t>
            </a:r>
            <a:r>
              <a:rPr lang="zh-CN" altLang="en-US" sz="2800" dirty="0">
                <a:solidFill>
                  <a:srgbClr val="FF0000"/>
                </a:solidFill>
                <a:latin typeface="宋体" pitchFamily="2" charset="-122"/>
              </a:rPr>
              <a:t>视角增大了</a:t>
            </a:r>
            <a:r>
              <a:rPr lang="zh-CN" altLang="en-US" sz="2800" dirty="0">
                <a:solidFill>
                  <a:schemeClr val="tx1"/>
                </a:solidFill>
                <a:latin typeface="宋体" pitchFamily="2" charset="-122"/>
              </a:rPr>
              <a:t>，好像物体被移近，从而使我们能看清远处的物体。</a:t>
            </a:r>
          </a:p>
        </p:txBody>
      </p:sp>
      <p:sp>
        <p:nvSpPr>
          <p:cNvPr id="24593" name="矩形 24592"/>
          <p:cNvSpPr>
            <a:spLocks noChangeArrowheads="1"/>
          </p:cNvSpPr>
          <p:nvPr/>
        </p:nvSpPr>
        <p:spPr bwMode="auto">
          <a:xfrm>
            <a:off x="6019801" y="1311205"/>
            <a:ext cx="902811" cy="523220"/>
          </a:xfrm>
          <a:prstGeom prst="rect">
            <a:avLst/>
          </a:prstGeom>
          <a:noFill/>
          <a:ln w="9525">
            <a:noFill/>
            <a:miter lim="800000"/>
            <a:headEnd/>
            <a:tailEnd/>
          </a:ln>
        </p:spPr>
        <p:txBody>
          <a:bodyPr wrap="none">
            <a:spAutoFit/>
          </a:bodyPr>
          <a:lstStyle/>
          <a:p>
            <a:r>
              <a:rPr lang="zh-CN" altLang="en-US" sz="2800">
                <a:latin typeface="宋体" pitchFamily="2" charset="-122"/>
              </a:rPr>
              <a:t>视角</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93"/>
                                        </p:tgtEl>
                                        <p:attrNameLst>
                                          <p:attrName>style.visibility</p:attrName>
                                        </p:attrNameLst>
                                      </p:cBhvr>
                                      <p:to>
                                        <p:strVal val="visible"/>
                                      </p:to>
                                    </p:set>
                                    <p:animEffect transition="in" filter="wipe(left)">
                                      <p:cBhvr>
                                        <p:cTn id="7" dur="500"/>
                                        <p:tgtEl>
                                          <p:spTgt spid="24593"/>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4590"/>
                                        </p:tgtEl>
                                        <p:attrNameLst>
                                          <p:attrName>style.visibility</p:attrName>
                                        </p:attrNameLst>
                                      </p:cBhvr>
                                      <p:to>
                                        <p:strVal val="visible"/>
                                      </p:to>
                                    </p:set>
                                    <p:animEffect transition="in" filter="box(in)">
                                      <p:cBhvr>
                                        <p:cTn id="15" dur="500"/>
                                        <p:tgtEl>
                                          <p:spTgt spid="24590"/>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4589"/>
                                        </p:tgtEl>
                                        <p:attrNameLst>
                                          <p:attrName>style.visibility</p:attrName>
                                        </p:attrNameLst>
                                      </p:cBhvr>
                                      <p:to>
                                        <p:strVal val="visible"/>
                                      </p:to>
                                    </p:set>
                                    <p:anim calcmode="lin" valueType="num">
                                      <p:cBhvr>
                                        <p:cTn id="20" dur="500" fill="hold"/>
                                        <p:tgtEl>
                                          <p:spTgt spid="24589"/>
                                        </p:tgtEl>
                                        <p:attrNameLst>
                                          <p:attrName>ppt_w</p:attrName>
                                        </p:attrNameLst>
                                      </p:cBhvr>
                                      <p:tavLst>
                                        <p:tav tm="0">
                                          <p:val>
                                            <p:fltVal val="0"/>
                                          </p:val>
                                        </p:tav>
                                        <p:tav tm="100000">
                                          <p:val>
                                            <p:strVal val="#ppt_w"/>
                                          </p:val>
                                        </p:tav>
                                      </p:tavLst>
                                    </p:anim>
                                    <p:anim calcmode="lin" valueType="num">
                                      <p:cBhvr>
                                        <p:cTn id="21" dur="500" fill="hold"/>
                                        <p:tgtEl>
                                          <p:spTgt spid="24589"/>
                                        </p:tgtEl>
                                        <p:attrNameLst>
                                          <p:attrName>ppt_h</p:attrName>
                                        </p:attrNameLst>
                                      </p:cBhvr>
                                      <p:tavLst>
                                        <p:tav tm="0">
                                          <p:val>
                                            <p:fltVal val="0"/>
                                          </p:val>
                                        </p:tav>
                                        <p:tav tm="100000">
                                          <p:val>
                                            <p:strVal val="#ppt_h"/>
                                          </p:val>
                                        </p:tav>
                                      </p:tavLst>
                                    </p:anim>
                                    <p:animEffect transition="in" filter="fade">
                                      <p:cBhvr>
                                        <p:cTn id="22" dur="500"/>
                                        <p:tgtEl>
                                          <p:spTgt spid="2458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4591"/>
                                        </p:tgtEl>
                                        <p:attrNameLst>
                                          <p:attrName>style.visibility</p:attrName>
                                        </p:attrNameLst>
                                      </p:cBhvr>
                                      <p:to>
                                        <p:strVal val="visible"/>
                                      </p:to>
                                    </p:set>
                                    <p:animEffect transition="in" filter="box(in)">
                                      <p:cBhvr>
                                        <p:cTn id="32" dur="500"/>
                                        <p:tgtEl>
                                          <p:spTgt spid="24591"/>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4592"/>
                                        </p:tgtEl>
                                        <p:attrNameLst>
                                          <p:attrName>style.visibility</p:attrName>
                                        </p:attrNameLst>
                                      </p:cBhvr>
                                      <p:to>
                                        <p:strVal val="visible"/>
                                      </p:to>
                                    </p:set>
                                    <p:anim calcmode="lin" valueType="num">
                                      <p:cBhvr>
                                        <p:cTn id="37" dur="500" fill="hold"/>
                                        <p:tgtEl>
                                          <p:spTgt spid="24592"/>
                                        </p:tgtEl>
                                        <p:attrNameLst>
                                          <p:attrName>ppt_x</p:attrName>
                                        </p:attrNameLst>
                                      </p:cBhvr>
                                      <p:tavLst>
                                        <p:tav tm="0">
                                          <p:val>
                                            <p:strVal val="0-#ppt_w/2"/>
                                          </p:val>
                                        </p:tav>
                                        <p:tav tm="100000">
                                          <p:val>
                                            <p:strVal val="#ppt_x"/>
                                          </p:val>
                                        </p:tav>
                                      </p:tavLst>
                                    </p:anim>
                                    <p:anim calcmode="lin" valueType="num">
                                      <p:cBhvr>
                                        <p:cTn id="38" dur="500" fill="hold"/>
                                        <p:tgtEl>
                                          <p:spTgt spid="245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9" grpId="0"/>
      <p:bldP spid="24590" grpId="0" bldLvl="0" animBg="1"/>
      <p:bldP spid="24591" grpId="0" bldLvl="0" animBg="1"/>
      <p:bldP spid="24592" grpId="0"/>
      <p:bldP spid="2459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直接连接符 26625"/>
          <p:cNvSpPr>
            <a:spLocks noChangeShapeType="1"/>
          </p:cNvSpPr>
          <p:nvPr/>
        </p:nvSpPr>
        <p:spPr bwMode="auto">
          <a:xfrm flipV="1">
            <a:off x="447675" y="2434755"/>
            <a:ext cx="0" cy="1152055"/>
          </a:xfrm>
          <a:prstGeom prst="line">
            <a:avLst/>
          </a:prstGeom>
          <a:noFill/>
          <a:ln w="57150">
            <a:solidFill>
              <a:srgbClr val="000000"/>
            </a:solidFill>
            <a:round/>
            <a:headEnd/>
            <a:tailEnd type="triangle" w="med" len="med"/>
          </a:ln>
        </p:spPr>
        <p:txBody>
          <a:bodyPr/>
          <a:lstStyle/>
          <a:p>
            <a:endParaRPr lang="zh-CN" altLang="en-US"/>
          </a:p>
        </p:txBody>
      </p:sp>
      <p:sp>
        <p:nvSpPr>
          <p:cNvPr id="23554" name="直接连接符 26626"/>
          <p:cNvSpPr>
            <a:spLocks noChangeShapeType="1"/>
          </p:cNvSpPr>
          <p:nvPr/>
        </p:nvSpPr>
        <p:spPr bwMode="auto">
          <a:xfrm>
            <a:off x="6696075" y="2561838"/>
            <a:ext cx="0" cy="804062"/>
          </a:xfrm>
          <a:prstGeom prst="line">
            <a:avLst/>
          </a:prstGeom>
          <a:noFill/>
          <a:ln w="38100">
            <a:solidFill>
              <a:srgbClr val="000000"/>
            </a:solidFill>
            <a:round/>
            <a:headEnd/>
            <a:tailEnd type="triangle" w="med" len="med"/>
          </a:ln>
        </p:spPr>
        <p:txBody>
          <a:bodyPr/>
          <a:lstStyle/>
          <a:p>
            <a:endParaRPr lang="zh-CN" altLang="en-US"/>
          </a:p>
        </p:txBody>
      </p:sp>
      <p:pic>
        <p:nvPicPr>
          <p:cNvPr id="23555" name="图片 26627"/>
          <p:cNvPicPr>
            <a:picLocks noChangeAspect="1" noChangeArrowheads="1"/>
          </p:cNvPicPr>
          <p:nvPr/>
        </p:nvPicPr>
        <p:blipFill>
          <a:blip r:embed="rId2" cstate="print"/>
          <a:srcRect/>
          <a:stretch>
            <a:fillRect/>
          </a:stretch>
        </p:blipFill>
        <p:spPr bwMode="auto">
          <a:xfrm>
            <a:off x="8207376" y="2615283"/>
            <a:ext cx="714375" cy="712611"/>
          </a:xfrm>
          <a:prstGeom prst="rect">
            <a:avLst/>
          </a:prstGeom>
          <a:noFill/>
          <a:ln w="9525">
            <a:noFill/>
            <a:miter lim="800000"/>
            <a:headEnd/>
            <a:tailEnd/>
          </a:ln>
        </p:spPr>
      </p:pic>
      <p:sp>
        <p:nvSpPr>
          <p:cNvPr id="23556" name="直接连接符 26628"/>
          <p:cNvSpPr>
            <a:spLocks noChangeShapeType="1"/>
          </p:cNvSpPr>
          <p:nvPr/>
        </p:nvSpPr>
        <p:spPr bwMode="auto">
          <a:xfrm flipH="1" flipV="1">
            <a:off x="468313" y="2454946"/>
            <a:ext cx="7920037" cy="538021"/>
          </a:xfrm>
          <a:prstGeom prst="line">
            <a:avLst/>
          </a:prstGeom>
          <a:noFill/>
          <a:ln w="38100">
            <a:solidFill>
              <a:srgbClr val="000000"/>
            </a:solidFill>
            <a:round/>
            <a:headEnd/>
            <a:tailEnd/>
          </a:ln>
        </p:spPr>
        <p:txBody>
          <a:bodyPr/>
          <a:lstStyle/>
          <a:p>
            <a:endParaRPr lang="zh-CN" altLang="en-US"/>
          </a:p>
        </p:txBody>
      </p:sp>
      <p:sp>
        <p:nvSpPr>
          <p:cNvPr id="23557" name="直接连接符 26629"/>
          <p:cNvSpPr>
            <a:spLocks noChangeShapeType="1"/>
          </p:cNvSpPr>
          <p:nvPr/>
        </p:nvSpPr>
        <p:spPr bwMode="auto">
          <a:xfrm flipH="1">
            <a:off x="395288" y="2992967"/>
            <a:ext cx="7993062" cy="592655"/>
          </a:xfrm>
          <a:prstGeom prst="line">
            <a:avLst/>
          </a:prstGeom>
          <a:noFill/>
          <a:ln w="38100">
            <a:solidFill>
              <a:srgbClr val="000000"/>
            </a:solidFill>
            <a:round/>
            <a:headEnd/>
            <a:tailEnd/>
          </a:ln>
        </p:spPr>
        <p:txBody>
          <a:bodyPr/>
          <a:lstStyle/>
          <a:p>
            <a:endParaRPr lang="zh-CN" altLang="en-US"/>
          </a:p>
        </p:txBody>
      </p:sp>
      <p:sp>
        <p:nvSpPr>
          <p:cNvPr id="23558" name="直接连接符 26630"/>
          <p:cNvSpPr>
            <a:spLocks noChangeShapeType="1"/>
          </p:cNvSpPr>
          <p:nvPr/>
        </p:nvSpPr>
        <p:spPr bwMode="auto">
          <a:xfrm flipH="1" flipV="1">
            <a:off x="6659564" y="2561837"/>
            <a:ext cx="1728787" cy="431129"/>
          </a:xfrm>
          <a:prstGeom prst="line">
            <a:avLst/>
          </a:prstGeom>
          <a:noFill/>
          <a:ln w="38100">
            <a:solidFill>
              <a:srgbClr val="FF0000"/>
            </a:solidFill>
            <a:round/>
            <a:headEnd/>
            <a:tailEnd/>
          </a:ln>
        </p:spPr>
        <p:txBody>
          <a:bodyPr/>
          <a:lstStyle/>
          <a:p>
            <a:endParaRPr lang="zh-CN" altLang="en-US"/>
          </a:p>
        </p:txBody>
      </p:sp>
      <p:sp>
        <p:nvSpPr>
          <p:cNvPr id="23559" name="直接连接符 26631"/>
          <p:cNvSpPr>
            <a:spLocks noChangeShapeType="1"/>
          </p:cNvSpPr>
          <p:nvPr/>
        </p:nvSpPr>
        <p:spPr bwMode="auto">
          <a:xfrm flipH="1">
            <a:off x="6659564" y="2992967"/>
            <a:ext cx="1728787" cy="377684"/>
          </a:xfrm>
          <a:prstGeom prst="line">
            <a:avLst/>
          </a:prstGeom>
          <a:noFill/>
          <a:ln w="38100">
            <a:solidFill>
              <a:srgbClr val="FF0000"/>
            </a:solidFill>
            <a:round/>
            <a:headEnd/>
            <a:tailEnd/>
          </a:ln>
        </p:spPr>
        <p:txBody>
          <a:bodyPr/>
          <a:lstStyle/>
          <a:p>
            <a:endParaRPr lang="zh-CN" altLang="en-US"/>
          </a:p>
        </p:txBody>
      </p:sp>
      <p:sp>
        <p:nvSpPr>
          <p:cNvPr id="23560" name="未知"/>
          <p:cNvSpPr>
            <a:spLocks noChangeArrowheads="1"/>
          </p:cNvSpPr>
          <p:nvPr/>
        </p:nvSpPr>
        <p:spPr bwMode="auto">
          <a:xfrm>
            <a:off x="7224714" y="2939521"/>
            <a:ext cx="155575" cy="161525"/>
          </a:xfrm>
          <a:custGeom>
            <a:avLst/>
            <a:gdLst/>
            <a:ahLst/>
            <a:cxnLst>
              <a:cxn ang="0">
                <a:pos x="53" y="90"/>
              </a:cxn>
              <a:cxn ang="0">
                <a:pos x="7" y="45"/>
              </a:cxn>
              <a:cxn ang="0">
                <a:pos x="98" y="0"/>
              </a:cxn>
            </a:cxnLst>
            <a:rect l="0" t="0" r="r" b="b"/>
            <a:pathLst>
              <a:path w="98" h="90">
                <a:moveTo>
                  <a:pt x="53" y="90"/>
                </a:moveTo>
                <a:cubicBezTo>
                  <a:pt x="26" y="75"/>
                  <a:pt x="0" y="60"/>
                  <a:pt x="7" y="45"/>
                </a:cubicBezTo>
                <a:cubicBezTo>
                  <a:pt x="14" y="30"/>
                  <a:pt x="56" y="15"/>
                  <a:pt x="98" y="0"/>
                </a:cubicBezTo>
              </a:path>
            </a:pathLst>
          </a:custGeom>
          <a:noFill/>
          <a:ln w="38100">
            <a:solidFill>
              <a:srgbClr val="000000"/>
            </a:solidFill>
            <a:round/>
            <a:headEnd/>
            <a:tailEnd/>
          </a:ln>
        </p:spPr>
        <p:txBody>
          <a:bodyPr/>
          <a:lstStyle/>
          <a:p>
            <a:endParaRPr lang="zh-CN" altLang="en-US"/>
          </a:p>
        </p:txBody>
      </p:sp>
      <p:sp>
        <p:nvSpPr>
          <p:cNvPr id="23561" name="未知"/>
          <p:cNvSpPr>
            <a:spLocks noChangeArrowheads="1"/>
          </p:cNvSpPr>
          <p:nvPr/>
        </p:nvSpPr>
        <p:spPr bwMode="auto">
          <a:xfrm>
            <a:off x="7092951" y="2723363"/>
            <a:ext cx="142875" cy="539209"/>
          </a:xfrm>
          <a:custGeom>
            <a:avLst/>
            <a:gdLst/>
            <a:ahLst/>
            <a:cxnLst>
              <a:cxn ang="0">
                <a:pos x="90" y="454"/>
              </a:cxn>
              <a:cxn ang="0">
                <a:pos x="0" y="227"/>
              </a:cxn>
              <a:cxn ang="0">
                <a:pos x="90" y="0"/>
              </a:cxn>
            </a:cxnLst>
            <a:rect l="0" t="0" r="r" b="b"/>
            <a:pathLst>
              <a:path w="90" h="454">
                <a:moveTo>
                  <a:pt x="90" y="454"/>
                </a:moveTo>
                <a:cubicBezTo>
                  <a:pt x="45" y="378"/>
                  <a:pt x="0" y="303"/>
                  <a:pt x="0" y="227"/>
                </a:cubicBezTo>
                <a:cubicBezTo>
                  <a:pt x="0" y="151"/>
                  <a:pt x="45" y="75"/>
                  <a:pt x="90" y="0"/>
                </a:cubicBezTo>
              </a:path>
            </a:pathLst>
          </a:custGeom>
          <a:noFill/>
          <a:ln w="38100">
            <a:solidFill>
              <a:srgbClr val="FF0000"/>
            </a:solidFill>
            <a:round/>
            <a:headEnd/>
            <a:tailEnd/>
          </a:ln>
        </p:spPr>
        <p:txBody>
          <a:bodyPr/>
          <a:lstStyle/>
          <a:p>
            <a:endParaRPr lang="zh-CN" altLang="en-US"/>
          </a:p>
        </p:txBody>
      </p:sp>
      <p:sp>
        <p:nvSpPr>
          <p:cNvPr id="26635" name="文本框 26634"/>
          <p:cNvSpPr txBox="1">
            <a:spLocks noChangeArrowheads="1"/>
          </p:cNvSpPr>
          <p:nvPr/>
        </p:nvSpPr>
        <p:spPr bwMode="auto">
          <a:xfrm>
            <a:off x="319100" y="3793852"/>
            <a:ext cx="8462963" cy="1169551"/>
          </a:xfrm>
          <a:prstGeom prst="rect">
            <a:avLst/>
          </a:prstGeom>
          <a:noFill/>
          <a:ln w="9525">
            <a:noFill/>
            <a:miter lim="800000"/>
            <a:headEnd/>
            <a:tailEnd/>
          </a:ln>
        </p:spPr>
        <p:txBody>
          <a:bodyPr>
            <a:spAutoFit/>
          </a:bodyPr>
          <a:lstStyle/>
          <a:p>
            <a:pPr>
              <a:lnSpc>
                <a:spcPct val="125000"/>
              </a:lnSpc>
              <a:spcBef>
                <a:spcPts val="50"/>
              </a:spcBef>
            </a:pPr>
            <a:r>
              <a:rPr lang="zh-CN" altLang="en-US" sz="2800" dirty="0">
                <a:latin typeface="宋体" pitchFamily="2" charset="-122"/>
              </a:rPr>
              <a:t>望远镜虽然没有把物体放大，但成的像离物体很近，</a:t>
            </a:r>
            <a:r>
              <a:rPr lang="zh-CN" altLang="en-US" sz="2800" dirty="0">
                <a:solidFill>
                  <a:srgbClr val="FF0000"/>
                </a:solidFill>
                <a:latin typeface="宋体" pitchFamily="2" charset="-122"/>
              </a:rPr>
              <a:t>增大了视角</a:t>
            </a:r>
            <a:r>
              <a:rPr lang="zh-CN" altLang="en-US" sz="2800" dirty="0">
                <a:latin typeface="宋体" pitchFamily="2" charset="-122"/>
              </a:rPr>
              <a:t>，所以感觉看到的物体放大了，变清楚了。</a:t>
            </a:r>
          </a:p>
        </p:txBody>
      </p:sp>
      <p:sp>
        <p:nvSpPr>
          <p:cNvPr id="23563" name="矩形 26635"/>
          <p:cNvSpPr>
            <a:spLocks noChangeArrowheads="1"/>
          </p:cNvSpPr>
          <p:nvPr/>
        </p:nvSpPr>
        <p:spPr bwMode="auto">
          <a:xfrm>
            <a:off x="107950" y="1431161"/>
            <a:ext cx="8813800" cy="2370620"/>
          </a:xfrm>
          <a:prstGeom prst="rect">
            <a:avLst/>
          </a:prstGeom>
          <a:solidFill>
            <a:schemeClr val="bg1"/>
          </a:solidFill>
          <a:ln w="38100">
            <a:solidFill>
              <a:schemeClr val="bg1"/>
            </a:solidFill>
            <a:miter lim="800000"/>
            <a:headEnd/>
            <a:tailEnd/>
          </a:ln>
        </p:spPr>
        <p:txBody>
          <a:bodyPr/>
          <a:lstStyle/>
          <a:p>
            <a:endParaRPr lang="zh-CN" altLang="en-US"/>
          </a:p>
        </p:txBody>
      </p:sp>
      <p:sp>
        <p:nvSpPr>
          <p:cNvPr id="23564" name="直接连接符 26636"/>
          <p:cNvSpPr>
            <a:spLocks noChangeShapeType="1"/>
          </p:cNvSpPr>
          <p:nvPr/>
        </p:nvSpPr>
        <p:spPr bwMode="auto">
          <a:xfrm flipV="1">
            <a:off x="468313" y="1862291"/>
            <a:ext cx="0" cy="1508360"/>
          </a:xfrm>
          <a:prstGeom prst="line">
            <a:avLst/>
          </a:prstGeom>
          <a:noFill/>
          <a:ln w="57150">
            <a:solidFill>
              <a:srgbClr val="000000"/>
            </a:solidFill>
            <a:round/>
            <a:headEnd/>
            <a:tailEnd type="triangle" w="med" len="med"/>
          </a:ln>
        </p:spPr>
        <p:txBody>
          <a:bodyPr/>
          <a:lstStyle/>
          <a:p>
            <a:endParaRPr lang="zh-CN" altLang="en-US"/>
          </a:p>
        </p:txBody>
      </p:sp>
      <p:sp>
        <p:nvSpPr>
          <p:cNvPr id="26638" name="直接连接符 26637"/>
          <p:cNvSpPr>
            <a:spLocks noChangeShapeType="1"/>
          </p:cNvSpPr>
          <p:nvPr/>
        </p:nvSpPr>
        <p:spPr bwMode="auto">
          <a:xfrm>
            <a:off x="6696075" y="2130707"/>
            <a:ext cx="0" cy="804063"/>
          </a:xfrm>
          <a:prstGeom prst="line">
            <a:avLst/>
          </a:prstGeom>
          <a:noFill/>
          <a:ln w="38100">
            <a:solidFill>
              <a:srgbClr val="000000"/>
            </a:solidFill>
            <a:round/>
            <a:headEnd/>
            <a:tailEnd type="triangle" w="med" len="med"/>
          </a:ln>
        </p:spPr>
        <p:txBody>
          <a:bodyPr/>
          <a:lstStyle/>
          <a:p>
            <a:endParaRPr lang="zh-CN" altLang="en-US"/>
          </a:p>
        </p:txBody>
      </p:sp>
      <p:pic>
        <p:nvPicPr>
          <p:cNvPr id="23566" name="图片 26638"/>
          <p:cNvPicPr>
            <a:picLocks noChangeAspect="1" noChangeArrowheads="1"/>
          </p:cNvPicPr>
          <p:nvPr/>
        </p:nvPicPr>
        <p:blipFill>
          <a:blip r:embed="rId2" cstate="print"/>
          <a:srcRect/>
          <a:stretch>
            <a:fillRect/>
          </a:stretch>
        </p:blipFill>
        <p:spPr bwMode="auto">
          <a:xfrm>
            <a:off x="8207376" y="2184153"/>
            <a:ext cx="714375" cy="712611"/>
          </a:xfrm>
          <a:prstGeom prst="rect">
            <a:avLst/>
          </a:prstGeom>
          <a:noFill/>
          <a:ln w="9525">
            <a:noFill/>
            <a:miter lim="800000"/>
            <a:headEnd/>
            <a:tailEnd/>
          </a:ln>
        </p:spPr>
      </p:pic>
      <p:sp>
        <p:nvSpPr>
          <p:cNvPr id="26640" name="直接连接符 26639"/>
          <p:cNvSpPr>
            <a:spLocks noChangeShapeType="1"/>
          </p:cNvSpPr>
          <p:nvPr/>
        </p:nvSpPr>
        <p:spPr bwMode="auto">
          <a:xfrm flipH="1" flipV="1">
            <a:off x="468313" y="1862290"/>
            <a:ext cx="7920037" cy="699547"/>
          </a:xfrm>
          <a:prstGeom prst="line">
            <a:avLst/>
          </a:prstGeom>
          <a:noFill/>
          <a:ln w="38100">
            <a:solidFill>
              <a:srgbClr val="000000"/>
            </a:solidFill>
            <a:round/>
            <a:headEnd/>
            <a:tailEnd/>
          </a:ln>
        </p:spPr>
        <p:txBody>
          <a:bodyPr/>
          <a:lstStyle/>
          <a:p>
            <a:endParaRPr lang="zh-CN" altLang="en-US"/>
          </a:p>
        </p:txBody>
      </p:sp>
      <p:sp>
        <p:nvSpPr>
          <p:cNvPr id="26641" name="直接连接符 26640"/>
          <p:cNvSpPr>
            <a:spLocks noChangeShapeType="1"/>
          </p:cNvSpPr>
          <p:nvPr/>
        </p:nvSpPr>
        <p:spPr bwMode="auto">
          <a:xfrm flipH="1">
            <a:off x="395288" y="2561838"/>
            <a:ext cx="7993062" cy="808813"/>
          </a:xfrm>
          <a:prstGeom prst="line">
            <a:avLst/>
          </a:prstGeom>
          <a:noFill/>
          <a:ln w="38100">
            <a:solidFill>
              <a:srgbClr val="000000"/>
            </a:solidFill>
            <a:round/>
            <a:headEnd/>
            <a:tailEnd/>
          </a:ln>
        </p:spPr>
        <p:txBody>
          <a:bodyPr/>
          <a:lstStyle/>
          <a:p>
            <a:endParaRPr lang="zh-CN" altLang="en-US"/>
          </a:p>
        </p:txBody>
      </p:sp>
      <p:sp>
        <p:nvSpPr>
          <p:cNvPr id="26642" name="直接连接符 26641"/>
          <p:cNvSpPr>
            <a:spLocks noChangeShapeType="1"/>
          </p:cNvSpPr>
          <p:nvPr/>
        </p:nvSpPr>
        <p:spPr bwMode="auto">
          <a:xfrm flipH="1" flipV="1">
            <a:off x="6659564" y="2130708"/>
            <a:ext cx="1728787" cy="431130"/>
          </a:xfrm>
          <a:prstGeom prst="line">
            <a:avLst/>
          </a:prstGeom>
          <a:noFill/>
          <a:ln w="38100">
            <a:solidFill>
              <a:srgbClr val="FF0000"/>
            </a:solidFill>
            <a:round/>
            <a:headEnd/>
            <a:tailEnd/>
          </a:ln>
        </p:spPr>
        <p:txBody>
          <a:bodyPr/>
          <a:lstStyle/>
          <a:p>
            <a:endParaRPr lang="zh-CN" altLang="en-US"/>
          </a:p>
        </p:txBody>
      </p:sp>
      <p:sp>
        <p:nvSpPr>
          <p:cNvPr id="26643" name="直接连接符 26642"/>
          <p:cNvSpPr>
            <a:spLocks noChangeShapeType="1"/>
          </p:cNvSpPr>
          <p:nvPr/>
        </p:nvSpPr>
        <p:spPr bwMode="auto">
          <a:xfrm flipH="1">
            <a:off x="6659564" y="2561838"/>
            <a:ext cx="1728787" cy="377684"/>
          </a:xfrm>
          <a:prstGeom prst="line">
            <a:avLst/>
          </a:prstGeom>
          <a:noFill/>
          <a:ln w="38100">
            <a:solidFill>
              <a:srgbClr val="FF0000"/>
            </a:solidFill>
            <a:round/>
            <a:headEnd/>
            <a:tailEnd/>
          </a:ln>
        </p:spPr>
        <p:txBody>
          <a:bodyPr/>
          <a:lstStyle/>
          <a:p>
            <a:endParaRPr lang="zh-CN" altLang="en-US"/>
          </a:p>
        </p:txBody>
      </p:sp>
      <p:sp>
        <p:nvSpPr>
          <p:cNvPr id="26644" name="未知"/>
          <p:cNvSpPr>
            <a:spLocks noChangeArrowheads="1"/>
          </p:cNvSpPr>
          <p:nvPr/>
        </p:nvSpPr>
        <p:spPr bwMode="auto">
          <a:xfrm>
            <a:off x="7224714" y="2454946"/>
            <a:ext cx="84137" cy="214971"/>
          </a:xfrm>
          <a:custGeom>
            <a:avLst/>
            <a:gdLst/>
            <a:ahLst/>
            <a:cxnLst>
              <a:cxn ang="0">
                <a:pos x="53" y="90"/>
              </a:cxn>
              <a:cxn ang="0">
                <a:pos x="7" y="45"/>
              </a:cxn>
              <a:cxn ang="0">
                <a:pos x="98" y="0"/>
              </a:cxn>
            </a:cxnLst>
            <a:rect l="0" t="0" r="r" b="b"/>
            <a:pathLst>
              <a:path w="98" h="90">
                <a:moveTo>
                  <a:pt x="53" y="90"/>
                </a:moveTo>
                <a:cubicBezTo>
                  <a:pt x="26" y="75"/>
                  <a:pt x="0" y="60"/>
                  <a:pt x="7" y="45"/>
                </a:cubicBezTo>
                <a:cubicBezTo>
                  <a:pt x="14" y="30"/>
                  <a:pt x="56" y="15"/>
                  <a:pt x="98" y="0"/>
                </a:cubicBezTo>
              </a:path>
            </a:pathLst>
          </a:custGeom>
          <a:noFill/>
          <a:ln w="38100">
            <a:solidFill>
              <a:srgbClr val="000000"/>
            </a:solidFill>
            <a:round/>
            <a:headEnd/>
            <a:tailEnd/>
          </a:ln>
        </p:spPr>
        <p:txBody>
          <a:bodyPr/>
          <a:lstStyle/>
          <a:p>
            <a:endParaRPr lang="zh-CN" altLang="en-US"/>
          </a:p>
        </p:txBody>
      </p:sp>
      <p:sp>
        <p:nvSpPr>
          <p:cNvPr id="26645" name="未知"/>
          <p:cNvSpPr>
            <a:spLocks noChangeArrowheads="1"/>
          </p:cNvSpPr>
          <p:nvPr/>
        </p:nvSpPr>
        <p:spPr bwMode="auto">
          <a:xfrm>
            <a:off x="7092951" y="2292233"/>
            <a:ext cx="142875" cy="539209"/>
          </a:xfrm>
          <a:custGeom>
            <a:avLst/>
            <a:gdLst/>
            <a:ahLst/>
            <a:cxnLst>
              <a:cxn ang="0">
                <a:pos x="90" y="454"/>
              </a:cxn>
              <a:cxn ang="0">
                <a:pos x="0" y="227"/>
              </a:cxn>
              <a:cxn ang="0">
                <a:pos x="90" y="0"/>
              </a:cxn>
            </a:cxnLst>
            <a:rect l="0" t="0" r="r" b="b"/>
            <a:pathLst>
              <a:path w="90" h="454">
                <a:moveTo>
                  <a:pt x="90" y="454"/>
                </a:moveTo>
                <a:cubicBezTo>
                  <a:pt x="45" y="378"/>
                  <a:pt x="0" y="303"/>
                  <a:pt x="0" y="227"/>
                </a:cubicBezTo>
                <a:cubicBezTo>
                  <a:pt x="0" y="151"/>
                  <a:pt x="45" y="75"/>
                  <a:pt x="90" y="0"/>
                </a:cubicBezTo>
              </a:path>
            </a:pathLst>
          </a:custGeom>
          <a:noFill/>
          <a:ln w="38100">
            <a:solidFill>
              <a:srgbClr val="FF0000"/>
            </a:solidFill>
            <a:round/>
            <a:headEnd/>
            <a:tailEnd/>
          </a:ln>
        </p:spPr>
        <p:txBody>
          <a:bodyPr/>
          <a:lstStyle/>
          <a:p>
            <a:endParaRPr lang="zh-CN" altLang="en-US"/>
          </a:p>
        </p:txBody>
      </p:sp>
      <p:sp>
        <p:nvSpPr>
          <p:cNvPr id="23573" name="文本框 26645"/>
          <p:cNvSpPr txBox="1">
            <a:spLocks noChangeArrowheads="1"/>
          </p:cNvSpPr>
          <p:nvPr/>
        </p:nvSpPr>
        <p:spPr bwMode="auto">
          <a:xfrm>
            <a:off x="179388" y="3316017"/>
            <a:ext cx="1008062" cy="461665"/>
          </a:xfrm>
          <a:prstGeom prst="rect">
            <a:avLst/>
          </a:prstGeom>
          <a:noFill/>
          <a:ln w="9525">
            <a:noFill/>
            <a:miter lim="800000"/>
            <a:headEnd/>
            <a:tailEnd/>
          </a:ln>
        </p:spPr>
        <p:txBody>
          <a:bodyPr>
            <a:spAutoFit/>
          </a:bodyPr>
          <a:lstStyle/>
          <a:p>
            <a:pPr>
              <a:spcBef>
                <a:spcPct val="50000"/>
              </a:spcBef>
            </a:pPr>
            <a:r>
              <a:rPr lang="zh-CN" altLang="en-US" sz="2400" b="1">
                <a:solidFill>
                  <a:srgbClr val="FF0000"/>
                </a:solidFill>
                <a:latin typeface="Verdana" pitchFamily="34" charset="0"/>
                <a:ea typeface="楷体_GB2312" pitchFamily="1" charset="-122"/>
              </a:rPr>
              <a:t>物体</a:t>
            </a:r>
          </a:p>
        </p:txBody>
      </p:sp>
      <p:sp>
        <p:nvSpPr>
          <p:cNvPr id="26647" name="文本框 26646"/>
          <p:cNvSpPr txBox="1">
            <a:spLocks noChangeArrowheads="1"/>
          </p:cNvSpPr>
          <p:nvPr/>
        </p:nvSpPr>
        <p:spPr bwMode="auto">
          <a:xfrm>
            <a:off x="6443663" y="3046413"/>
            <a:ext cx="1008062" cy="461665"/>
          </a:xfrm>
          <a:prstGeom prst="rect">
            <a:avLst/>
          </a:prstGeom>
          <a:noFill/>
          <a:ln w="9525">
            <a:noFill/>
            <a:miter lim="800000"/>
            <a:headEnd/>
            <a:tailEnd/>
          </a:ln>
        </p:spPr>
        <p:txBody>
          <a:bodyPr>
            <a:spAutoFit/>
          </a:bodyPr>
          <a:lstStyle/>
          <a:p>
            <a:pPr>
              <a:spcBef>
                <a:spcPct val="50000"/>
              </a:spcBef>
            </a:pPr>
            <a:r>
              <a:rPr lang="zh-CN" altLang="en-US" sz="2400" b="1">
                <a:solidFill>
                  <a:srgbClr val="FF0000"/>
                </a:solidFill>
                <a:latin typeface="Verdana" pitchFamily="34" charset="0"/>
                <a:ea typeface="楷体_GB2312" pitchFamily="1" charset="-122"/>
              </a:rPr>
              <a:t>像</a:t>
            </a:r>
          </a:p>
        </p:txBody>
      </p:sp>
      <p:sp>
        <p:nvSpPr>
          <p:cNvPr id="25603" name="内容占位符 25602"/>
          <p:cNvSpPr>
            <a:spLocks noGrp="1" noChangeArrowheads="1"/>
          </p:cNvSpPr>
          <p:nvPr>
            <p:ph idx="1"/>
          </p:nvPr>
        </p:nvSpPr>
        <p:spPr bwMode="auto">
          <a:xfrm>
            <a:off x="283601" y="591200"/>
            <a:ext cx="8397875" cy="94884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Tx/>
              <a:buNone/>
            </a:pPr>
            <a:r>
              <a:rPr lang="zh-CN" altLang="en-US" sz="2800" smtClean="0"/>
              <a:t>你找到看清微小物体和很远物体的方法了吗？</a:t>
            </a:r>
          </a:p>
          <a:p>
            <a:pPr>
              <a:lnSpc>
                <a:spcPct val="90000"/>
              </a:lnSpc>
              <a:buFontTx/>
              <a:buNone/>
            </a:pPr>
            <a:endParaRPr lang="zh-CN" altLang="en-US" sz="2800" smtClean="0"/>
          </a:p>
        </p:txBody>
      </p:sp>
      <p:sp>
        <p:nvSpPr>
          <p:cNvPr id="23577" name="文本框 1"/>
          <p:cNvSpPr txBox="1">
            <a:spLocks noChangeArrowheads="1"/>
          </p:cNvSpPr>
          <p:nvPr/>
        </p:nvSpPr>
        <p:spPr bwMode="auto">
          <a:xfrm>
            <a:off x="3498325" y="1055083"/>
            <a:ext cx="1620957" cy="523220"/>
          </a:xfrm>
          <a:prstGeom prst="rect">
            <a:avLst/>
          </a:prstGeom>
          <a:noFill/>
          <a:ln w="9525">
            <a:noFill/>
            <a:miter lim="800000"/>
            <a:headEnd/>
            <a:tailEnd/>
          </a:ln>
        </p:spPr>
        <p:txBody>
          <a:bodyPr wrap="none">
            <a:spAutoFit/>
          </a:bodyPr>
          <a:lstStyle/>
          <a:p>
            <a:r>
              <a:rPr lang="zh-CN" altLang="en-US" sz="2800" dirty="0">
                <a:solidFill>
                  <a:srgbClr val="FF0000"/>
                </a:solidFill>
              </a:rPr>
              <a:t>增大视角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wipe(right)">
                                      <p:cBhvr>
                                        <p:cTn id="7" dur="500"/>
                                        <p:tgtEl>
                                          <p:spTgt spid="2664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6641"/>
                                        </p:tgtEl>
                                        <p:attrNameLst>
                                          <p:attrName>style.visibility</p:attrName>
                                        </p:attrNameLst>
                                      </p:cBhvr>
                                      <p:to>
                                        <p:strVal val="visible"/>
                                      </p:to>
                                    </p:set>
                                    <p:animEffect transition="in" filter="wipe(right)">
                                      <p:cBhvr>
                                        <p:cTn id="10" dur="500"/>
                                        <p:tgtEl>
                                          <p:spTgt spid="26641"/>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26644"/>
                                        </p:tgtEl>
                                        <p:attrNameLst>
                                          <p:attrName>style.visibility</p:attrName>
                                        </p:attrNameLst>
                                      </p:cBhvr>
                                      <p:to>
                                        <p:strVal val="visible"/>
                                      </p:to>
                                    </p:set>
                                    <p:animEffect transition="in" filter="checkerboard(across)">
                                      <p:cBhvr>
                                        <p:cTn id="14" dur="500"/>
                                        <p:tgtEl>
                                          <p:spTgt spid="26644"/>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6638"/>
                                        </p:tgtEl>
                                        <p:attrNameLst>
                                          <p:attrName>style.visibility</p:attrName>
                                        </p:attrNameLst>
                                      </p:cBhvr>
                                      <p:to>
                                        <p:strVal val="visible"/>
                                      </p:to>
                                    </p:set>
                                    <p:animEffect transition="in" filter="checkerboard(across)">
                                      <p:cBhvr>
                                        <p:cTn id="19" dur="500"/>
                                        <p:tgtEl>
                                          <p:spTgt spid="26638"/>
                                        </p:tgtEl>
                                      </p:cBhvr>
                                    </p:animEffect>
                                  </p:childTnLst>
                                </p:cTn>
                              </p:par>
                            </p:childTnLst>
                          </p:cTn>
                        </p:par>
                        <p:par>
                          <p:cTn id="20" fill="hold">
                            <p:stCondLst>
                              <p:cond delay="500"/>
                            </p:stCondLst>
                            <p:childTnLst>
                              <p:par>
                                <p:cTn id="21" presetID="5" presetClass="entr" presetSubtype="10" fill="hold" grpId="0" nodeType="afterEffect">
                                  <p:stCondLst>
                                    <p:cond delay="0"/>
                                  </p:stCondLst>
                                  <p:childTnLst>
                                    <p:set>
                                      <p:cBhvr>
                                        <p:cTn id="22" dur="1" fill="hold">
                                          <p:stCondLst>
                                            <p:cond delay="0"/>
                                          </p:stCondLst>
                                        </p:cTn>
                                        <p:tgtEl>
                                          <p:spTgt spid="26647"/>
                                        </p:tgtEl>
                                        <p:attrNameLst>
                                          <p:attrName>style.visibility</p:attrName>
                                        </p:attrNameLst>
                                      </p:cBhvr>
                                      <p:to>
                                        <p:strVal val="visible"/>
                                      </p:to>
                                    </p:set>
                                    <p:animEffect transition="in" filter="checkerboard(across)">
                                      <p:cBhvr>
                                        <p:cTn id="23" dur="500"/>
                                        <p:tgtEl>
                                          <p:spTgt spid="2664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6642"/>
                                        </p:tgtEl>
                                        <p:attrNameLst>
                                          <p:attrName>style.visibility</p:attrName>
                                        </p:attrNameLst>
                                      </p:cBhvr>
                                      <p:to>
                                        <p:strVal val="visible"/>
                                      </p:to>
                                    </p:set>
                                    <p:animEffect transition="in" filter="wipe(right)">
                                      <p:cBhvr>
                                        <p:cTn id="28" dur="500"/>
                                        <p:tgtEl>
                                          <p:spTgt spid="2664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6643"/>
                                        </p:tgtEl>
                                        <p:attrNameLst>
                                          <p:attrName>style.visibility</p:attrName>
                                        </p:attrNameLst>
                                      </p:cBhvr>
                                      <p:to>
                                        <p:strVal val="visible"/>
                                      </p:to>
                                    </p:set>
                                    <p:animEffect transition="in" filter="wipe(right)">
                                      <p:cBhvr>
                                        <p:cTn id="31" dur="500"/>
                                        <p:tgtEl>
                                          <p:spTgt spid="26643"/>
                                        </p:tgtEl>
                                      </p:cBhvr>
                                    </p:animEffect>
                                  </p:childTnLst>
                                </p:cTn>
                              </p:par>
                            </p:childTnLst>
                          </p:cTn>
                        </p:par>
                        <p:par>
                          <p:cTn id="32" fill="hold">
                            <p:stCondLst>
                              <p:cond delay="500"/>
                            </p:stCondLst>
                            <p:childTnLst>
                              <p:par>
                                <p:cTn id="33" presetID="5" presetClass="entr" presetSubtype="10" fill="hold" nodeType="afterEffect">
                                  <p:stCondLst>
                                    <p:cond delay="0"/>
                                  </p:stCondLst>
                                  <p:childTnLst>
                                    <p:set>
                                      <p:cBhvr>
                                        <p:cTn id="34" dur="1" fill="hold">
                                          <p:stCondLst>
                                            <p:cond delay="0"/>
                                          </p:stCondLst>
                                        </p:cTn>
                                        <p:tgtEl>
                                          <p:spTgt spid="26645"/>
                                        </p:tgtEl>
                                        <p:attrNameLst>
                                          <p:attrName>style.visibility</p:attrName>
                                        </p:attrNameLst>
                                      </p:cBhvr>
                                      <p:to>
                                        <p:strVal val="visible"/>
                                      </p:to>
                                    </p:set>
                                    <p:animEffect transition="in" filter="checkerboard(across)">
                                      <p:cBhvr>
                                        <p:cTn id="35" dur="500"/>
                                        <p:tgtEl>
                                          <p:spTgt spid="26645"/>
                                        </p:tgtEl>
                                      </p:cBhvr>
                                    </p:animEffect>
                                  </p:childTnLst>
                                </p:cTn>
                              </p:par>
                            </p:childTnLst>
                          </p:cTn>
                        </p:par>
                        <p:par>
                          <p:cTn id="36" fill="hold">
                            <p:stCondLst>
                              <p:cond delay="1000"/>
                            </p:stCondLst>
                            <p:childTnLst>
                              <p:par>
                                <p:cTn id="37" presetID="5" presetClass="entr" presetSubtype="10" fill="hold" grpId="0" nodeType="afterEffect">
                                  <p:stCondLst>
                                    <p:cond delay="0"/>
                                  </p:stCondLst>
                                  <p:childTnLst>
                                    <p:set>
                                      <p:cBhvr>
                                        <p:cTn id="38" dur="1" fill="hold">
                                          <p:stCondLst>
                                            <p:cond delay="0"/>
                                          </p:stCondLst>
                                        </p:cTn>
                                        <p:tgtEl>
                                          <p:spTgt spid="26635"/>
                                        </p:tgtEl>
                                        <p:attrNameLst>
                                          <p:attrName>style.visibility</p:attrName>
                                        </p:attrNameLst>
                                      </p:cBhvr>
                                      <p:to>
                                        <p:strVal val="visible"/>
                                      </p:to>
                                    </p:set>
                                    <p:animEffect transition="in" filter="checkerboard(across)">
                                      <p:cBhvr>
                                        <p:cTn id="39" dur="500"/>
                                        <p:tgtEl>
                                          <p:spTgt spid="26635"/>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25603">
                                            <p:txEl>
                                              <p:pRg st="0" end="0"/>
                                            </p:txEl>
                                          </p:spTgt>
                                        </p:tgtEl>
                                        <p:attrNameLst>
                                          <p:attrName>style.visibility</p:attrName>
                                        </p:attrNameLst>
                                      </p:cBhvr>
                                      <p:to>
                                        <p:strVal val="visible"/>
                                      </p:to>
                                    </p:set>
                                    <p:animEffect transition="in" filter="wipe(down)">
                                      <p:cBhvr>
                                        <p:cTn id="44" dur="580">
                                          <p:stCondLst>
                                            <p:cond delay="0"/>
                                          </p:stCondLst>
                                        </p:cTn>
                                        <p:tgtEl>
                                          <p:spTgt spid="25603">
                                            <p:txEl>
                                              <p:pRg st="0" end="0"/>
                                            </p:txEl>
                                          </p:spTgt>
                                        </p:tgtEl>
                                      </p:cBhvr>
                                    </p:animEffect>
                                    <p:anim calcmode="lin" valueType="num">
                                      <p:cBhvr>
                                        <p:cTn id="45" dur="1822" tmFilter="0,0; 0.14,0.36; 0.43,0.73; 0.71,0.91; 1.0,1.0">
                                          <p:stCondLst>
                                            <p:cond delay="0"/>
                                          </p:stCondLst>
                                        </p:cTn>
                                        <p:tgtEl>
                                          <p:spTgt spid="25603">
                                            <p:txEl>
                                              <p:pRg st="0" end="0"/>
                                            </p:txEl>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5603">
                                            <p:txEl>
                                              <p:pRg st="0" end="0"/>
                                            </p:txEl>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5603">
                                            <p:txEl>
                                              <p:pRg st="0" end="0"/>
                                            </p:txEl>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5603">
                                            <p:txEl>
                                              <p:pRg st="0" end="0"/>
                                            </p:txEl>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5603">
                                            <p:txEl>
                                              <p:pRg st="0" end="0"/>
                                            </p:txEl>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25603">
                                            <p:txEl>
                                              <p:pRg st="0" end="0"/>
                                            </p:txEl>
                                          </p:spTgt>
                                        </p:tgtEl>
                                      </p:cBhvr>
                                      <p:to x="100000" y="60000"/>
                                    </p:animScale>
                                    <p:animScale>
                                      <p:cBhvr>
                                        <p:cTn id="51" dur="166" decel="50000">
                                          <p:stCondLst>
                                            <p:cond delay="676"/>
                                          </p:stCondLst>
                                        </p:cTn>
                                        <p:tgtEl>
                                          <p:spTgt spid="25603">
                                            <p:txEl>
                                              <p:pRg st="0" end="0"/>
                                            </p:txEl>
                                          </p:spTgt>
                                        </p:tgtEl>
                                      </p:cBhvr>
                                      <p:to x="100000" y="100000"/>
                                    </p:animScale>
                                    <p:animScale>
                                      <p:cBhvr>
                                        <p:cTn id="52" dur="26">
                                          <p:stCondLst>
                                            <p:cond delay="1312"/>
                                          </p:stCondLst>
                                        </p:cTn>
                                        <p:tgtEl>
                                          <p:spTgt spid="25603">
                                            <p:txEl>
                                              <p:pRg st="0" end="0"/>
                                            </p:txEl>
                                          </p:spTgt>
                                        </p:tgtEl>
                                      </p:cBhvr>
                                      <p:to x="100000" y="80000"/>
                                    </p:animScale>
                                    <p:animScale>
                                      <p:cBhvr>
                                        <p:cTn id="53" dur="166" decel="50000">
                                          <p:stCondLst>
                                            <p:cond delay="1338"/>
                                          </p:stCondLst>
                                        </p:cTn>
                                        <p:tgtEl>
                                          <p:spTgt spid="25603">
                                            <p:txEl>
                                              <p:pRg st="0" end="0"/>
                                            </p:txEl>
                                          </p:spTgt>
                                        </p:tgtEl>
                                      </p:cBhvr>
                                      <p:to x="100000" y="100000"/>
                                    </p:animScale>
                                    <p:animScale>
                                      <p:cBhvr>
                                        <p:cTn id="54" dur="26">
                                          <p:stCondLst>
                                            <p:cond delay="1642"/>
                                          </p:stCondLst>
                                        </p:cTn>
                                        <p:tgtEl>
                                          <p:spTgt spid="25603">
                                            <p:txEl>
                                              <p:pRg st="0" end="0"/>
                                            </p:txEl>
                                          </p:spTgt>
                                        </p:tgtEl>
                                      </p:cBhvr>
                                      <p:to x="100000" y="90000"/>
                                    </p:animScale>
                                    <p:animScale>
                                      <p:cBhvr>
                                        <p:cTn id="55" dur="166" decel="50000">
                                          <p:stCondLst>
                                            <p:cond delay="1668"/>
                                          </p:stCondLst>
                                        </p:cTn>
                                        <p:tgtEl>
                                          <p:spTgt spid="25603">
                                            <p:txEl>
                                              <p:pRg st="0" end="0"/>
                                            </p:txEl>
                                          </p:spTgt>
                                        </p:tgtEl>
                                      </p:cBhvr>
                                      <p:to x="100000" y="100000"/>
                                    </p:animScale>
                                    <p:animScale>
                                      <p:cBhvr>
                                        <p:cTn id="56" dur="26">
                                          <p:stCondLst>
                                            <p:cond delay="1808"/>
                                          </p:stCondLst>
                                        </p:cTn>
                                        <p:tgtEl>
                                          <p:spTgt spid="25603">
                                            <p:txEl>
                                              <p:pRg st="0" end="0"/>
                                            </p:txEl>
                                          </p:spTgt>
                                        </p:tgtEl>
                                      </p:cBhvr>
                                      <p:to x="100000" y="95000"/>
                                    </p:animScale>
                                    <p:animScale>
                                      <p:cBhvr>
                                        <p:cTn id="57" dur="166" decel="50000">
                                          <p:stCondLst>
                                            <p:cond delay="1834"/>
                                          </p:stCondLst>
                                        </p:cTn>
                                        <p:tgtEl>
                                          <p:spTgt spid="2560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5" grpId="0"/>
      <p:bldP spid="26638" grpId="0" animBg="1"/>
      <p:bldP spid="26640" grpId="0" animBg="1"/>
      <p:bldP spid="26641" grpId="0" animBg="1"/>
      <p:bldP spid="26642" grpId="0" animBg="1"/>
      <p:bldP spid="26643" grpId="0" animBg="1"/>
      <p:bldP spid="26647" grpId="0"/>
      <p:bldP spid="2560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530" name="Group 2"/>
          <p:cNvGraphicFramePr>
            <a:graphicFrameLocks noGrp="1"/>
          </p:cNvGraphicFramePr>
          <p:nvPr/>
        </p:nvGraphicFramePr>
        <p:xfrm>
          <a:off x="139223" y="650886"/>
          <a:ext cx="8686800" cy="3534551"/>
        </p:xfrm>
        <a:graphic>
          <a:graphicData uri="http://schemas.openxmlformats.org/drawingml/2006/table">
            <a:tbl>
              <a:tblPr/>
              <a:tblGrid>
                <a:gridCol w="1295400"/>
                <a:gridCol w="2209800"/>
                <a:gridCol w="2236788"/>
                <a:gridCol w="2944812"/>
              </a:tblGrid>
              <a:tr h="7328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0" i="0" u="none" strike="noStrike" cap="none" normalizeH="0" baseline="0" dirty="0" smtClean="0">
                        <a:ln>
                          <a:noFill/>
                        </a:ln>
                        <a:solidFill>
                          <a:schemeClr val="tx1"/>
                        </a:solidFill>
                        <a:effectLst/>
                        <a:latin typeface="Arial" pitchFamily="34" charset="0"/>
                        <a:ea typeface="宋体" pitchFamily="2" charset="-122"/>
                      </a:endParaRPr>
                    </a:p>
                  </a:txBody>
                  <a:tcPr marT="34205" marB="3420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smtClean="0">
                          <a:ln>
                            <a:noFill/>
                          </a:ln>
                          <a:solidFill>
                            <a:srgbClr val="FF33CC"/>
                          </a:solidFill>
                          <a:effectLst/>
                          <a:latin typeface="Times New Roman" pitchFamily="18" charset="0"/>
                          <a:ea typeface="方正姚体" pitchFamily="2" charset="-122"/>
                        </a:rPr>
                        <a:t>物镜</a:t>
                      </a:r>
                      <a:r>
                        <a:rPr kumimoji="0" lang="zh-CN" sz="2100" b="1" i="0" u="none" strike="noStrike" cap="none" normalizeH="0" baseline="0" smtClean="0">
                          <a:ln>
                            <a:noFill/>
                          </a:ln>
                          <a:solidFill>
                            <a:schemeClr val="tx1"/>
                          </a:solidFill>
                          <a:effectLst/>
                          <a:latin typeface="Arial" pitchFamily="34" charset="0"/>
                          <a:ea typeface="宋体" pitchFamily="2" charset="-122"/>
                        </a:rPr>
                        <a:t>的作用</a:t>
                      </a: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smtClean="0">
                          <a:ln>
                            <a:noFill/>
                          </a:ln>
                          <a:solidFill>
                            <a:srgbClr val="FF33CC"/>
                          </a:solidFill>
                          <a:effectLst/>
                          <a:latin typeface="Times New Roman" pitchFamily="18" charset="0"/>
                          <a:ea typeface="方正姚体" pitchFamily="2" charset="-122"/>
                        </a:rPr>
                        <a:t>目镜</a:t>
                      </a:r>
                      <a:r>
                        <a:rPr kumimoji="0" lang="zh-CN" sz="2100" b="1" i="0" u="none" strike="noStrike" cap="none" normalizeH="0" baseline="0" smtClean="0">
                          <a:ln>
                            <a:noFill/>
                          </a:ln>
                          <a:solidFill>
                            <a:schemeClr val="tx1"/>
                          </a:solidFill>
                          <a:effectLst/>
                          <a:latin typeface="Arial" pitchFamily="34" charset="0"/>
                          <a:ea typeface="宋体" pitchFamily="2" charset="-122"/>
                        </a:rPr>
                        <a:t>的作用</a:t>
                      </a: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100" b="1" i="0" u="none" strike="noStrike" cap="none" normalizeH="0" baseline="0" smtClean="0">
                          <a:ln>
                            <a:noFill/>
                          </a:ln>
                          <a:solidFill>
                            <a:schemeClr val="tx1"/>
                          </a:solidFill>
                          <a:effectLst/>
                          <a:latin typeface="Arial" pitchFamily="34" charset="0"/>
                          <a:ea typeface="宋体" pitchFamily="2" charset="-122"/>
                        </a:rPr>
                        <a:t>增大</a:t>
                      </a:r>
                      <a:r>
                        <a:rPr kumimoji="0" lang="zh-CN" sz="2400" b="1" i="0" u="none" strike="noStrike" cap="none" normalizeH="0" baseline="0" smtClean="0">
                          <a:ln>
                            <a:noFill/>
                          </a:ln>
                          <a:solidFill>
                            <a:srgbClr val="FF33CC"/>
                          </a:solidFill>
                          <a:effectLst/>
                          <a:latin typeface="Times New Roman" pitchFamily="18" charset="0"/>
                          <a:ea typeface="方正姚体" pitchFamily="2" charset="-122"/>
                        </a:rPr>
                        <a:t>视角</a:t>
                      </a:r>
                      <a:r>
                        <a:rPr kumimoji="0" lang="zh-CN" sz="2100" b="1" i="0" u="none" strike="noStrike" cap="none" normalizeH="0" baseline="0" smtClean="0">
                          <a:ln>
                            <a:noFill/>
                          </a:ln>
                          <a:solidFill>
                            <a:schemeClr val="tx1"/>
                          </a:solidFill>
                          <a:effectLst/>
                          <a:latin typeface="Arial" pitchFamily="34" charset="0"/>
                          <a:ea typeface="宋体" pitchFamily="2" charset="-122"/>
                        </a:rPr>
                        <a:t>的方法</a:t>
                      </a:r>
                    </a:p>
                  </a:txBody>
                  <a:tcPr marT="34205" marB="3420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3536">
                <a:tc>
                  <a:txBody>
                    <a:bodyPr/>
                    <a:lstStyle/>
                    <a:p>
                      <a:pPr marL="0" marR="0" lvl="0" indent="0" algn="l" defTabSz="914400" rtl="0" eaLnBrk="1" fontAlgn="base" latinLnBrk="0" hangingPunct="1">
                        <a:lnSpc>
                          <a:spcPct val="100000"/>
                        </a:lnSpc>
                        <a:spcBef>
                          <a:spcPct val="20000"/>
                        </a:spcBef>
                        <a:spcAft>
                          <a:spcPct val="0"/>
                        </a:spcAft>
                        <a:buClr>
                          <a:srgbClr val="FF3300"/>
                        </a:buClr>
                        <a:buSzTx/>
                        <a:buFont typeface="Wingdings" pitchFamily="2" charset="2"/>
                        <a:buNone/>
                        <a:tabLst/>
                      </a:pPr>
                      <a:r>
                        <a:rPr kumimoji="0" lang="zh-CN" sz="2100" b="1" i="0" u="none" strike="noStrike" cap="none" normalizeH="0" baseline="0" dirty="0" smtClean="0">
                          <a:ln>
                            <a:noFill/>
                          </a:ln>
                          <a:solidFill>
                            <a:schemeClr val="tx1"/>
                          </a:solidFill>
                          <a:effectLst/>
                          <a:latin typeface="Arial" pitchFamily="34" charset="0"/>
                          <a:ea typeface="宋体" pitchFamily="2" charset="-122"/>
                        </a:rPr>
                        <a:t>显微镜</a:t>
                      </a:r>
                    </a:p>
                  </a:txBody>
                  <a:tcPr marT="34205" marB="3420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r>
              <a:tr h="1368213">
                <a:tc>
                  <a:txBody>
                    <a:bodyPr/>
                    <a:lstStyle/>
                    <a:p>
                      <a:pPr marL="0" marR="0" lvl="0" indent="0" algn="l" defTabSz="914400" rtl="0" eaLnBrk="1" fontAlgn="base" latinLnBrk="0" hangingPunct="1">
                        <a:lnSpc>
                          <a:spcPct val="100000"/>
                        </a:lnSpc>
                        <a:spcBef>
                          <a:spcPct val="20000"/>
                        </a:spcBef>
                        <a:spcAft>
                          <a:spcPct val="0"/>
                        </a:spcAft>
                        <a:buClr>
                          <a:srgbClr val="FF3300"/>
                        </a:buClr>
                        <a:buSzTx/>
                        <a:buFont typeface="Wingdings" pitchFamily="2" charset="2"/>
                        <a:buNone/>
                        <a:tabLst/>
                      </a:pPr>
                      <a:r>
                        <a:rPr kumimoji="0" lang="zh-CN" sz="2100" b="1" i="0" u="none" strike="noStrike" cap="none" normalizeH="0" baseline="0" smtClean="0">
                          <a:ln>
                            <a:noFill/>
                          </a:ln>
                          <a:solidFill>
                            <a:schemeClr val="tx1"/>
                          </a:solidFill>
                          <a:effectLst/>
                          <a:latin typeface="Arial" pitchFamily="34" charset="0"/>
                          <a:ea typeface="宋体" pitchFamily="2" charset="-122"/>
                        </a:rPr>
                        <a:t>望远镜</a:t>
                      </a:r>
                    </a:p>
                  </a:txBody>
                  <a:tcPr marT="34205" marB="3420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100" b="1" i="0" u="none" strike="noStrike" cap="none" normalizeH="0" baseline="0" dirty="0" smtClean="0">
                        <a:ln>
                          <a:noFill/>
                        </a:ln>
                        <a:solidFill>
                          <a:srgbClr val="FF3300"/>
                        </a:solidFill>
                        <a:effectLst/>
                        <a:latin typeface="Arial" pitchFamily="34" charset="0"/>
                        <a:ea typeface="宋体" pitchFamily="2" charset="-122"/>
                      </a:endParaRPr>
                    </a:p>
                  </a:txBody>
                  <a:tcPr marT="34205" marB="3420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alpha val="50000"/>
                      </a:srgbClr>
                    </a:solidFill>
                  </a:tcPr>
                </a:tc>
              </a:tr>
            </a:tbl>
          </a:graphicData>
        </a:graphic>
      </p:graphicFrame>
      <p:sp>
        <p:nvSpPr>
          <p:cNvPr id="32792" name="Text Box 24"/>
          <p:cNvSpPr txBox="1">
            <a:spLocks noChangeArrowheads="1"/>
          </p:cNvSpPr>
          <p:nvPr/>
        </p:nvSpPr>
        <p:spPr bwMode="auto">
          <a:xfrm>
            <a:off x="1494948" y="2823782"/>
            <a:ext cx="184731" cy="461665"/>
          </a:xfrm>
          <a:prstGeom prst="rect">
            <a:avLst/>
          </a:prstGeom>
          <a:noFill/>
          <a:ln w="9525">
            <a:noFill/>
            <a:miter lim="800000"/>
            <a:headEnd/>
            <a:tailEnd/>
          </a:ln>
        </p:spPr>
        <p:txBody>
          <a:bodyPr wrap="none">
            <a:spAutoFit/>
          </a:bodyPr>
          <a:lstStyle/>
          <a:p>
            <a:endParaRPr lang="zh-CN" altLang="zh-CN" sz="2400">
              <a:latin typeface="宋体" pitchFamily="2" charset="-122"/>
              <a:ea typeface="宋体" pitchFamily="2" charset="-122"/>
            </a:endParaRPr>
          </a:p>
        </p:txBody>
      </p:sp>
      <p:sp>
        <p:nvSpPr>
          <p:cNvPr id="22553" name="Text Box 25"/>
          <p:cNvSpPr txBox="1">
            <a:spLocks noChangeArrowheads="1"/>
          </p:cNvSpPr>
          <p:nvPr/>
        </p:nvSpPr>
        <p:spPr bwMode="auto">
          <a:xfrm>
            <a:off x="1510823" y="1383119"/>
            <a:ext cx="2209800" cy="1200329"/>
          </a:xfrm>
          <a:prstGeom prst="rect">
            <a:avLst/>
          </a:prstGeom>
          <a:noFill/>
          <a:ln w="9525">
            <a:noFill/>
            <a:miter lim="800000"/>
            <a:headEnd/>
            <a:tailEnd/>
          </a:ln>
        </p:spPr>
        <p:txBody>
          <a:bodyPr>
            <a:spAutoFit/>
          </a:bodyPr>
          <a:lstStyle/>
          <a:p>
            <a:pPr algn="ctr">
              <a:spcBef>
                <a:spcPct val="20000"/>
              </a:spcBef>
            </a:pPr>
            <a:r>
              <a:rPr lang="zh-CN" sz="2400" b="1">
                <a:latin typeface="宋体" pitchFamily="2" charset="-122"/>
                <a:ea typeface="宋体" pitchFamily="2" charset="-122"/>
              </a:rPr>
              <a:t>使被观察的物体成一个</a:t>
            </a:r>
            <a:r>
              <a:rPr lang="zh-CN" sz="2400" b="1">
                <a:solidFill>
                  <a:srgbClr val="FF3300"/>
                </a:solidFill>
                <a:latin typeface="宋体" pitchFamily="2" charset="-122"/>
                <a:ea typeface="宋体" pitchFamily="2" charset="-122"/>
              </a:rPr>
              <a:t>倒立</a:t>
            </a:r>
            <a:r>
              <a:rPr lang="zh-CN" sz="2400" b="1">
                <a:latin typeface="宋体" pitchFamily="2" charset="-122"/>
                <a:ea typeface="宋体" pitchFamily="2" charset="-122"/>
              </a:rPr>
              <a:t>、</a:t>
            </a:r>
            <a:r>
              <a:rPr lang="zh-CN" sz="2400" b="1">
                <a:solidFill>
                  <a:srgbClr val="FF3300"/>
                </a:solidFill>
                <a:latin typeface="宋体" pitchFamily="2" charset="-122"/>
                <a:ea typeface="宋体" pitchFamily="2" charset="-122"/>
              </a:rPr>
              <a:t>放大实像</a:t>
            </a:r>
            <a:endParaRPr lang="zh-CN" sz="2400">
              <a:latin typeface="宋体" pitchFamily="2" charset="-122"/>
              <a:ea typeface="宋体" pitchFamily="2" charset="-122"/>
            </a:endParaRPr>
          </a:p>
        </p:txBody>
      </p:sp>
      <p:sp>
        <p:nvSpPr>
          <p:cNvPr id="22554" name="Text Box 26"/>
          <p:cNvSpPr txBox="1">
            <a:spLocks noChangeArrowheads="1"/>
          </p:cNvSpPr>
          <p:nvPr/>
        </p:nvSpPr>
        <p:spPr bwMode="auto">
          <a:xfrm>
            <a:off x="3796823" y="1611155"/>
            <a:ext cx="2133600" cy="1200329"/>
          </a:xfrm>
          <a:prstGeom prst="rect">
            <a:avLst/>
          </a:prstGeom>
          <a:noFill/>
          <a:ln w="9525">
            <a:noFill/>
            <a:miter lim="800000"/>
            <a:headEnd/>
            <a:tailEnd/>
          </a:ln>
        </p:spPr>
        <p:txBody>
          <a:bodyPr>
            <a:spAutoFit/>
          </a:bodyPr>
          <a:lstStyle/>
          <a:p>
            <a:pPr algn="ctr">
              <a:spcBef>
                <a:spcPct val="20000"/>
              </a:spcBef>
            </a:pPr>
            <a:r>
              <a:rPr lang="zh-CN" sz="2400" b="1">
                <a:latin typeface="宋体" pitchFamily="2" charset="-122"/>
                <a:ea typeface="宋体" pitchFamily="2" charset="-122"/>
              </a:rPr>
              <a:t>把物镜成的实像，再次</a:t>
            </a:r>
            <a:r>
              <a:rPr lang="zh-CN" sz="2400" b="1">
                <a:solidFill>
                  <a:srgbClr val="FF3300"/>
                </a:solidFill>
                <a:latin typeface="宋体" pitchFamily="2" charset="-122"/>
                <a:ea typeface="宋体" pitchFamily="2" charset="-122"/>
              </a:rPr>
              <a:t>放大</a:t>
            </a:r>
            <a:r>
              <a:rPr lang="zh-CN" sz="2400" b="1">
                <a:latin typeface="宋体" pitchFamily="2" charset="-122"/>
                <a:ea typeface="宋体" pitchFamily="2" charset="-122"/>
              </a:rPr>
              <a:t>成</a:t>
            </a:r>
            <a:r>
              <a:rPr lang="zh-CN" sz="2400" b="1">
                <a:solidFill>
                  <a:srgbClr val="FF3300"/>
                </a:solidFill>
                <a:latin typeface="宋体" pitchFamily="2" charset="-122"/>
                <a:ea typeface="宋体" pitchFamily="2" charset="-122"/>
              </a:rPr>
              <a:t>虚像</a:t>
            </a:r>
            <a:endParaRPr lang="zh-CN" sz="2400">
              <a:latin typeface="宋体" pitchFamily="2" charset="-122"/>
              <a:ea typeface="宋体" pitchFamily="2" charset="-122"/>
            </a:endParaRPr>
          </a:p>
        </p:txBody>
      </p:sp>
      <p:sp>
        <p:nvSpPr>
          <p:cNvPr id="22555" name="Text Box 27"/>
          <p:cNvSpPr txBox="1">
            <a:spLocks noChangeArrowheads="1"/>
          </p:cNvSpPr>
          <p:nvPr/>
        </p:nvSpPr>
        <p:spPr bwMode="auto">
          <a:xfrm>
            <a:off x="6006623" y="1896199"/>
            <a:ext cx="3048000" cy="461665"/>
          </a:xfrm>
          <a:prstGeom prst="rect">
            <a:avLst/>
          </a:prstGeom>
          <a:noFill/>
          <a:ln w="9525">
            <a:noFill/>
            <a:miter lim="800000"/>
            <a:headEnd/>
            <a:tailEnd/>
          </a:ln>
        </p:spPr>
        <p:txBody>
          <a:bodyPr>
            <a:spAutoFit/>
          </a:bodyPr>
          <a:lstStyle/>
          <a:p>
            <a:pPr>
              <a:spcBef>
                <a:spcPct val="50000"/>
              </a:spcBef>
            </a:pPr>
            <a:r>
              <a:rPr lang="zh-CN" sz="2400" b="1">
                <a:latin typeface="宋体" pitchFamily="2" charset="-122"/>
                <a:ea typeface="宋体" pitchFamily="2" charset="-122"/>
              </a:rPr>
              <a:t>把物体的像</a:t>
            </a:r>
            <a:r>
              <a:rPr lang="zh-CN" sz="2400" b="1">
                <a:solidFill>
                  <a:srgbClr val="FF3300"/>
                </a:solidFill>
                <a:latin typeface="宋体" pitchFamily="2" charset="-122"/>
                <a:ea typeface="宋体" pitchFamily="2" charset="-122"/>
              </a:rPr>
              <a:t>放大</a:t>
            </a:r>
          </a:p>
        </p:txBody>
      </p:sp>
      <p:sp>
        <p:nvSpPr>
          <p:cNvPr id="22556" name="Text Box 28"/>
          <p:cNvSpPr txBox="1">
            <a:spLocks noChangeArrowheads="1"/>
          </p:cNvSpPr>
          <p:nvPr/>
        </p:nvSpPr>
        <p:spPr bwMode="auto">
          <a:xfrm>
            <a:off x="1510823" y="2808342"/>
            <a:ext cx="2362200" cy="1200329"/>
          </a:xfrm>
          <a:prstGeom prst="rect">
            <a:avLst/>
          </a:prstGeom>
          <a:noFill/>
          <a:ln w="9525">
            <a:noFill/>
            <a:miter lim="800000"/>
            <a:headEnd/>
            <a:tailEnd/>
          </a:ln>
        </p:spPr>
        <p:txBody>
          <a:bodyPr>
            <a:spAutoFit/>
          </a:bodyPr>
          <a:lstStyle/>
          <a:p>
            <a:pPr algn="ctr">
              <a:spcBef>
                <a:spcPct val="50000"/>
              </a:spcBef>
            </a:pPr>
            <a:r>
              <a:rPr lang="zh-CN" sz="2400" b="1" dirty="0">
                <a:latin typeface="宋体" pitchFamily="2" charset="-122"/>
                <a:ea typeface="宋体" pitchFamily="2" charset="-122"/>
              </a:rPr>
              <a:t>使远处的物体在焦点附近成</a:t>
            </a:r>
            <a:r>
              <a:rPr lang="zh-CN" sz="2400" b="1" dirty="0">
                <a:solidFill>
                  <a:srgbClr val="FF3300"/>
                </a:solidFill>
                <a:latin typeface="宋体" pitchFamily="2" charset="-122"/>
                <a:ea typeface="宋体" pitchFamily="2" charset="-122"/>
              </a:rPr>
              <a:t>倒立</a:t>
            </a:r>
            <a:r>
              <a:rPr lang="zh-CN" sz="2400" b="1" dirty="0">
                <a:latin typeface="宋体" pitchFamily="2" charset="-122"/>
                <a:ea typeface="宋体" pitchFamily="2" charset="-122"/>
              </a:rPr>
              <a:t>、</a:t>
            </a:r>
            <a:r>
              <a:rPr lang="zh-CN" sz="2400" b="1" dirty="0">
                <a:solidFill>
                  <a:srgbClr val="FF3300"/>
                </a:solidFill>
                <a:latin typeface="宋体" pitchFamily="2" charset="-122"/>
                <a:ea typeface="宋体" pitchFamily="2" charset="-122"/>
              </a:rPr>
              <a:t>缩小</a:t>
            </a:r>
            <a:r>
              <a:rPr lang="zh-CN" sz="2400" b="1" dirty="0">
                <a:latin typeface="宋体" pitchFamily="2" charset="-122"/>
                <a:ea typeface="宋体" pitchFamily="2" charset="-122"/>
              </a:rPr>
              <a:t>、</a:t>
            </a:r>
            <a:r>
              <a:rPr lang="zh-CN" sz="2400" b="1" dirty="0">
                <a:solidFill>
                  <a:srgbClr val="FF3300"/>
                </a:solidFill>
                <a:latin typeface="宋体" pitchFamily="2" charset="-122"/>
                <a:ea typeface="宋体" pitchFamily="2" charset="-122"/>
              </a:rPr>
              <a:t>实像</a:t>
            </a:r>
          </a:p>
        </p:txBody>
      </p:sp>
      <p:sp>
        <p:nvSpPr>
          <p:cNvPr id="22557" name="Text Box 29"/>
          <p:cNvSpPr txBox="1">
            <a:spLocks noChangeArrowheads="1"/>
          </p:cNvSpPr>
          <p:nvPr/>
        </p:nvSpPr>
        <p:spPr bwMode="auto">
          <a:xfrm>
            <a:off x="3720623" y="2979368"/>
            <a:ext cx="2362200" cy="830997"/>
          </a:xfrm>
          <a:prstGeom prst="rect">
            <a:avLst/>
          </a:prstGeom>
          <a:noFill/>
          <a:ln w="9525">
            <a:noFill/>
            <a:miter lim="800000"/>
            <a:headEnd/>
            <a:tailEnd/>
          </a:ln>
        </p:spPr>
        <p:txBody>
          <a:bodyPr>
            <a:spAutoFit/>
          </a:bodyPr>
          <a:lstStyle/>
          <a:p>
            <a:pPr algn="ctr">
              <a:spcBef>
                <a:spcPct val="20000"/>
              </a:spcBef>
            </a:pPr>
            <a:r>
              <a:rPr lang="zh-CN" sz="2400" b="1">
                <a:latin typeface="宋体" pitchFamily="2" charset="-122"/>
                <a:ea typeface="宋体" pitchFamily="2" charset="-122"/>
              </a:rPr>
              <a:t>把物镜成的实像，再次</a:t>
            </a:r>
            <a:r>
              <a:rPr lang="zh-CN" sz="2400" b="1">
                <a:solidFill>
                  <a:srgbClr val="FF3300"/>
                </a:solidFill>
                <a:latin typeface="宋体" pitchFamily="2" charset="-122"/>
                <a:ea typeface="宋体" pitchFamily="2" charset="-122"/>
              </a:rPr>
              <a:t>放大</a:t>
            </a:r>
            <a:r>
              <a:rPr lang="zh-CN" sz="2400" b="1">
                <a:latin typeface="宋体" pitchFamily="2" charset="-122"/>
                <a:ea typeface="宋体" pitchFamily="2" charset="-122"/>
              </a:rPr>
              <a:t>成</a:t>
            </a:r>
            <a:r>
              <a:rPr lang="zh-CN" sz="2400" b="1">
                <a:solidFill>
                  <a:srgbClr val="FF3300"/>
                </a:solidFill>
                <a:latin typeface="宋体" pitchFamily="2" charset="-122"/>
                <a:ea typeface="宋体" pitchFamily="2" charset="-122"/>
              </a:rPr>
              <a:t>虚像</a:t>
            </a:r>
            <a:endParaRPr lang="zh-CN" sz="2400">
              <a:latin typeface="宋体" pitchFamily="2" charset="-122"/>
              <a:ea typeface="宋体" pitchFamily="2" charset="-122"/>
            </a:endParaRPr>
          </a:p>
        </p:txBody>
      </p:sp>
      <p:sp>
        <p:nvSpPr>
          <p:cNvPr id="22558" name="Text Box 30"/>
          <p:cNvSpPr txBox="1">
            <a:spLocks noChangeArrowheads="1"/>
          </p:cNvSpPr>
          <p:nvPr/>
        </p:nvSpPr>
        <p:spPr bwMode="auto">
          <a:xfrm>
            <a:off x="6006623" y="2979368"/>
            <a:ext cx="3048000" cy="904863"/>
          </a:xfrm>
          <a:prstGeom prst="rect">
            <a:avLst/>
          </a:prstGeom>
          <a:noFill/>
          <a:ln w="9525">
            <a:noFill/>
            <a:miter lim="800000"/>
            <a:headEnd/>
            <a:tailEnd/>
          </a:ln>
        </p:spPr>
        <p:txBody>
          <a:bodyPr>
            <a:spAutoFit/>
          </a:bodyPr>
          <a:lstStyle/>
          <a:p>
            <a:pPr>
              <a:spcBef>
                <a:spcPct val="20000"/>
              </a:spcBef>
            </a:pPr>
            <a:r>
              <a:rPr lang="zh-CN" sz="2400" b="1">
                <a:latin typeface="宋体" pitchFamily="2" charset="-122"/>
                <a:ea typeface="宋体" pitchFamily="2" charset="-122"/>
              </a:rPr>
              <a:t>把物体的像</a:t>
            </a:r>
            <a:r>
              <a:rPr lang="zh-CN" sz="2400" b="1">
                <a:solidFill>
                  <a:srgbClr val="FF3300"/>
                </a:solidFill>
                <a:latin typeface="宋体" pitchFamily="2" charset="-122"/>
                <a:ea typeface="宋体" pitchFamily="2" charset="-122"/>
              </a:rPr>
              <a:t>移近</a:t>
            </a:r>
          </a:p>
          <a:p>
            <a:pPr>
              <a:spcBef>
                <a:spcPct val="20000"/>
              </a:spcBef>
            </a:pPr>
            <a:r>
              <a:rPr lang="zh-CN" sz="2400" b="1">
                <a:latin typeface="宋体" pitchFamily="2" charset="-122"/>
                <a:ea typeface="宋体" pitchFamily="2" charset="-122"/>
              </a:rPr>
              <a:t>把物体的像</a:t>
            </a:r>
            <a:r>
              <a:rPr lang="zh-CN" sz="2400" b="1">
                <a:solidFill>
                  <a:srgbClr val="FF3300"/>
                </a:solidFill>
                <a:latin typeface="宋体" pitchFamily="2" charset="-122"/>
                <a:ea typeface="宋体" pitchFamily="2" charset="-122"/>
              </a:rPr>
              <a:t>放大</a:t>
            </a:r>
            <a:endParaRPr lang="zh-CN" sz="2400">
              <a:latin typeface="宋体" pitchFamily="2" charset="-122"/>
              <a:ea typeface="宋体" pitchFamily="2" charset="-122"/>
            </a:endParaRPr>
          </a:p>
        </p:txBody>
      </p:sp>
      <p:sp>
        <p:nvSpPr>
          <p:cNvPr id="13" name="文本框 31770"/>
          <p:cNvSpPr txBox="1">
            <a:spLocks noChangeArrowheads="1"/>
          </p:cNvSpPr>
          <p:nvPr/>
        </p:nvSpPr>
        <p:spPr bwMode="auto">
          <a:xfrm>
            <a:off x="1337224" y="4297162"/>
            <a:ext cx="6629400" cy="523220"/>
          </a:xfrm>
          <a:prstGeom prst="rect">
            <a:avLst/>
          </a:prstGeom>
          <a:noFill/>
          <a:ln w="9525">
            <a:noFill/>
            <a:miter lim="800000"/>
            <a:headEnd/>
            <a:tailEnd/>
          </a:ln>
        </p:spPr>
        <p:txBody>
          <a:bodyPr>
            <a:spAutoFit/>
          </a:bodyPr>
          <a:lstStyle/>
          <a:p>
            <a:r>
              <a:rPr lang="zh-CN" altLang="en-US" sz="2800" dirty="0">
                <a:solidFill>
                  <a:srgbClr val="3333FF"/>
                </a:solidFill>
                <a:latin typeface="微软雅黑" pitchFamily="34" charset="-122"/>
                <a:ea typeface="微软雅黑" pitchFamily="34" charset="-122"/>
              </a:rPr>
              <a:t>在显微镜和望远镜中看到的像都是倒立的</a:t>
            </a:r>
            <a:r>
              <a:rPr lang="zh-CN" altLang="en-US" sz="2800" dirty="0">
                <a:latin typeface="微软雅黑" pitchFamily="34" charset="-122"/>
                <a:ea typeface="微软雅黑" pitchFamily="34" charset="-122"/>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up)">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53"/>
                                        </p:tgtEl>
                                        <p:attrNameLst>
                                          <p:attrName>style.visibility</p:attrName>
                                        </p:attrNameLst>
                                      </p:cBhvr>
                                      <p:to>
                                        <p:strVal val="visible"/>
                                      </p:to>
                                    </p:set>
                                    <p:animEffect transition="in" filter="dissolve">
                                      <p:cBhvr>
                                        <p:cTn id="12" dur="500"/>
                                        <p:tgtEl>
                                          <p:spTgt spid="2255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2554"/>
                                        </p:tgtEl>
                                        <p:attrNameLst>
                                          <p:attrName>style.visibility</p:attrName>
                                        </p:attrNameLst>
                                      </p:cBhvr>
                                      <p:to>
                                        <p:strVal val="visible"/>
                                      </p:to>
                                    </p:set>
                                    <p:animEffect transition="in" filter="dissolve">
                                      <p:cBhvr>
                                        <p:cTn id="17" dur="500"/>
                                        <p:tgtEl>
                                          <p:spTgt spid="2255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555"/>
                                        </p:tgtEl>
                                        <p:attrNameLst>
                                          <p:attrName>style.visibility</p:attrName>
                                        </p:attrNameLst>
                                      </p:cBhvr>
                                      <p:to>
                                        <p:strVal val="visible"/>
                                      </p:to>
                                    </p:set>
                                    <p:animEffect transition="in" filter="dissolve">
                                      <p:cBhvr>
                                        <p:cTn id="22" dur="500"/>
                                        <p:tgtEl>
                                          <p:spTgt spid="2255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556"/>
                                        </p:tgtEl>
                                        <p:attrNameLst>
                                          <p:attrName>style.visibility</p:attrName>
                                        </p:attrNameLst>
                                      </p:cBhvr>
                                      <p:to>
                                        <p:strVal val="visible"/>
                                      </p:to>
                                    </p:set>
                                    <p:animEffect transition="in" filter="dissolve">
                                      <p:cBhvr>
                                        <p:cTn id="27" dur="500"/>
                                        <p:tgtEl>
                                          <p:spTgt spid="2255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2557"/>
                                        </p:tgtEl>
                                        <p:attrNameLst>
                                          <p:attrName>style.visibility</p:attrName>
                                        </p:attrNameLst>
                                      </p:cBhvr>
                                      <p:to>
                                        <p:strVal val="visible"/>
                                      </p:to>
                                    </p:set>
                                    <p:animEffect transition="in" filter="dissolve">
                                      <p:cBhvr>
                                        <p:cTn id="32" dur="500"/>
                                        <p:tgtEl>
                                          <p:spTgt spid="2255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558"/>
                                        </p:tgtEl>
                                        <p:attrNameLst>
                                          <p:attrName>style.visibility</p:attrName>
                                        </p:attrNameLst>
                                      </p:cBhvr>
                                      <p:to>
                                        <p:strVal val="visible"/>
                                      </p:to>
                                    </p:set>
                                    <p:animEffect transition="in" filter="dissolve">
                                      <p:cBhvr>
                                        <p:cTn id="37" dur="500"/>
                                        <p:tgtEl>
                                          <p:spTgt spid="22558"/>
                                        </p:tgtEl>
                                      </p:cBhvr>
                                    </p:animEffect>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22"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800" decel="100000"/>
                                        <p:tgtEl>
                                          <p:spTgt spid="13"/>
                                        </p:tgtEl>
                                      </p:cBhvr>
                                    </p:animEffect>
                                    <p:anim calcmode="lin" valueType="num">
                                      <p:cBhvr>
                                        <p:cTn id="43" dur="800" decel="100000" fill="hold"/>
                                        <p:tgtEl>
                                          <p:spTgt spid="13"/>
                                        </p:tgtEl>
                                        <p:attrNameLst>
                                          <p:attrName>style.rotation</p:attrName>
                                        </p:attrNameLst>
                                      </p:cBhvr>
                                      <p:tavLst>
                                        <p:tav tm="0">
                                          <p:val>
                                            <p:fltVal val="-90"/>
                                          </p:val>
                                        </p:tav>
                                        <p:tav tm="100000">
                                          <p:val>
                                            <p:fltVal val="0"/>
                                          </p:val>
                                        </p:tav>
                                      </p:tavLst>
                                    </p:anim>
                                    <p:anim calcmode="lin" valueType="num">
                                      <p:cBhvr>
                                        <p:cTn id="44" dur="800" decel="100000" fill="hold"/>
                                        <p:tgtEl>
                                          <p:spTgt spid="13"/>
                                        </p:tgtEl>
                                        <p:attrNameLst>
                                          <p:attrName>ppt_x</p:attrName>
                                        </p:attrNameLst>
                                      </p:cBhvr>
                                      <p:tavLst>
                                        <p:tav tm="0">
                                          <p:val>
                                            <p:strVal val="#ppt_x+0.4"/>
                                          </p:val>
                                        </p:tav>
                                        <p:tav tm="100000">
                                          <p:val>
                                            <p:strVal val="#ppt_x-0.05"/>
                                          </p:val>
                                        </p:tav>
                                      </p:tavLst>
                                    </p:anim>
                                    <p:anim calcmode="lin" valueType="num">
                                      <p:cBhvr>
                                        <p:cTn id="45" dur="800" decel="100000" fill="hold"/>
                                        <p:tgtEl>
                                          <p:spTgt spid="13"/>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3" grpId="0" autoUpdateAnimBg="0"/>
      <p:bldP spid="22554" grpId="0" autoUpdateAnimBg="0"/>
      <p:bldP spid="22555" grpId="0" autoUpdateAnimBg="0"/>
      <p:bldP spid="22556" grpId="0" autoUpdateAnimBg="0"/>
      <p:bldP spid="22557" grpId="0" autoUpdateAnimBg="0"/>
      <p:bldP spid="22558" grpId="0" autoUpdateAnimBg="0"/>
      <p:bldP spid="13" grpId="0" bldLvl="0"/>
      <p:bldP spid="13" grpId="1" bldLvl="0"/>
      <p:bldP spid="13" grpId="2" bldLvl="0"/>
      <p:bldP spid="13" grpId="3" bldLvl="0"/>
      <p:bldP spid="13" grpId="4" bldLvl="0"/>
      <p:bldP spid="13" grpId="5" bldLvl="0"/>
      <p:bldP spid="13" grpId="6" bldLvl="0"/>
      <p:bldP spid="13" grpId="7" bldLvl="0"/>
      <p:bldP spid="13" grpId="8" bldLvl="0"/>
      <p:bldP spid="13" grpId="9" bldLvl="0"/>
      <p:bldP spid="13" grpId="10" bldLvl="0"/>
      <p:bldP spid="13" grpId="11" bldLvl="0"/>
      <p:bldP spid="13" grpId="12" bldLvl="0"/>
      <p:bldP spid="13" grpId="13" bldLvl="0"/>
      <p:bldP spid="13" grpId="14" bldLvl="0"/>
      <p:bldP spid="13" grpId="15" bldLvl="0"/>
      <p:bldP spid="13" grpId="16" bldLvl="0"/>
      <p:bldP spid="13" grpId="17" bldLvl="0"/>
      <p:bldP spid="13" grpId="18" bldLvl="0"/>
      <p:bldP spid="13" grpId="19" bldLvl="0"/>
      <p:bldP spid="13" grpId="20" bldLvl="0"/>
      <p:bldP spid="13" grpId="21" bldLvl="0"/>
      <p:bldP spid="13" grpId="22" bldLvl="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259572" y="1837189"/>
            <a:ext cx="664797" cy="2246769"/>
          </a:xfrm>
          <a:prstGeom prst="rect">
            <a:avLst/>
          </a:prstGeom>
          <a:noFill/>
          <a:ln w="9525">
            <a:noFill/>
            <a:miter lim="800000"/>
            <a:headEnd/>
            <a:tailEnd/>
          </a:ln>
          <a:effectLst/>
        </p:spPr>
        <p:txBody>
          <a:bodyPr vert="eaVert" wrap="none">
            <a:spAutoFit/>
          </a:bodyPr>
          <a:lstStyle/>
          <a:p>
            <a:pPr>
              <a:lnSpc>
                <a:spcPct val="130000"/>
              </a:lnSpc>
            </a:pPr>
            <a:r>
              <a:rPr kumimoji="0" lang="zh-CN" altLang="en-US" sz="2400" b="1" dirty="0">
                <a:solidFill>
                  <a:schemeClr val="tx1"/>
                </a:solidFill>
                <a:latin typeface="微软雅黑" pitchFamily="34" charset="-122"/>
                <a:ea typeface="微软雅黑" pitchFamily="34" charset="-122"/>
              </a:rPr>
              <a:t>显微镜和望远镜</a:t>
            </a:r>
          </a:p>
        </p:txBody>
      </p:sp>
      <p:sp>
        <p:nvSpPr>
          <p:cNvPr id="37891" name="Text Box 3"/>
          <p:cNvSpPr txBox="1">
            <a:spLocks noChangeArrowheads="1"/>
          </p:cNvSpPr>
          <p:nvPr/>
        </p:nvSpPr>
        <p:spPr bwMode="auto">
          <a:xfrm>
            <a:off x="1073652" y="1684462"/>
            <a:ext cx="2520950" cy="504369"/>
          </a:xfrm>
          <a:prstGeom prst="rect">
            <a:avLst/>
          </a:prstGeom>
          <a:noFill/>
          <a:ln w="9525">
            <a:noFill/>
            <a:miter lim="800000"/>
            <a:headEnd/>
            <a:tailEnd/>
          </a:ln>
          <a:effectLst/>
        </p:spPr>
        <p:txBody>
          <a:bodyPr>
            <a:spAutoFit/>
          </a:bodyPr>
          <a:lstStyle/>
          <a:p>
            <a:pPr>
              <a:lnSpc>
                <a:spcPct val="130000"/>
              </a:lnSpc>
            </a:pPr>
            <a:r>
              <a:rPr kumimoji="0" lang="zh-CN" altLang="en-US" sz="2400">
                <a:solidFill>
                  <a:schemeClr val="tx1"/>
                </a:solidFill>
                <a:latin typeface="宋体" pitchFamily="2" charset="-122"/>
                <a:ea typeface="宋体" pitchFamily="2" charset="-122"/>
              </a:rPr>
              <a:t>显微镜</a:t>
            </a:r>
          </a:p>
        </p:txBody>
      </p:sp>
      <p:sp>
        <p:nvSpPr>
          <p:cNvPr id="37892" name="AutoShape 4"/>
          <p:cNvSpPr>
            <a:spLocks/>
          </p:cNvSpPr>
          <p:nvPr/>
        </p:nvSpPr>
        <p:spPr bwMode="auto">
          <a:xfrm>
            <a:off x="2221988" y="1527938"/>
            <a:ext cx="163702" cy="1332140"/>
          </a:xfrm>
          <a:prstGeom prst="leftBrace">
            <a:avLst>
              <a:gd name="adj1" fmla="val 80637"/>
              <a:gd name="adj2" fmla="val 34144"/>
            </a:avLst>
          </a:prstGeom>
          <a:ln>
            <a:headEnd/>
            <a:tailEnd/>
          </a:ln>
        </p:spPr>
        <p:style>
          <a:lnRef idx="1">
            <a:schemeClr val="dk1"/>
          </a:lnRef>
          <a:fillRef idx="0">
            <a:schemeClr val="dk1"/>
          </a:fillRef>
          <a:effectRef idx="0">
            <a:schemeClr val="dk1"/>
          </a:effectRef>
          <a:fontRef idx="minor">
            <a:schemeClr val="tx1"/>
          </a:fontRef>
        </p:style>
        <p:txBody>
          <a:bodyPr wrap="none" anchor="ctr"/>
          <a:lstStyle/>
          <a:p>
            <a:pPr>
              <a:lnSpc>
                <a:spcPct val="130000"/>
              </a:lnSpc>
            </a:pPr>
            <a:endParaRPr lang="zh-CN" altLang="en-US" sz="2400">
              <a:solidFill>
                <a:schemeClr val="tx1"/>
              </a:solidFill>
              <a:latin typeface="宋体" pitchFamily="2" charset="-122"/>
              <a:ea typeface="宋体" pitchFamily="2" charset="-122"/>
            </a:endParaRPr>
          </a:p>
        </p:txBody>
      </p:sp>
      <p:sp>
        <p:nvSpPr>
          <p:cNvPr id="37893" name="Text Box 5"/>
          <p:cNvSpPr txBox="1">
            <a:spLocks noChangeArrowheads="1"/>
          </p:cNvSpPr>
          <p:nvPr/>
        </p:nvSpPr>
        <p:spPr bwMode="auto">
          <a:xfrm>
            <a:off x="2370640" y="1319843"/>
            <a:ext cx="1439862" cy="504369"/>
          </a:xfrm>
          <a:prstGeom prst="rect">
            <a:avLst/>
          </a:prstGeom>
          <a:noFill/>
          <a:ln w="9525" algn="ctr">
            <a:noFill/>
            <a:miter lim="800000"/>
            <a:headEnd/>
            <a:tailEnd/>
          </a:ln>
          <a:effectLst/>
        </p:spPr>
        <p:txBody>
          <a:bodyPr>
            <a:spAutoFit/>
          </a:bodyPr>
          <a:lstStyle/>
          <a:p>
            <a:pPr>
              <a:lnSpc>
                <a:spcPct val="130000"/>
              </a:lnSpc>
            </a:pPr>
            <a:r>
              <a:rPr kumimoji="0" lang="zh-CN" altLang="en-US" sz="2400" dirty="0">
                <a:solidFill>
                  <a:schemeClr val="tx1"/>
                </a:solidFill>
                <a:latin typeface="宋体" pitchFamily="2" charset="-122"/>
                <a:ea typeface="宋体" pitchFamily="2" charset="-122"/>
              </a:rPr>
              <a:t>结构</a:t>
            </a:r>
          </a:p>
        </p:txBody>
      </p:sp>
      <p:sp>
        <p:nvSpPr>
          <p:cNvPr id="37894" name="AutoShape 6"/>
          <p:cNvSpPr>
            <a:spLocks/>
          </p:cNvSpPr>
          <p:nvPr/>
        </p:nvSpPr>
        <p:spPr bwMode="auto">
          <a:xfrm>
            <a:off x="3246301" y="752099"/>
            <a:ext cx="144463" cy="1669885"/>
          </a:xfrm>
          <a:prstGeom prst="leftBrace">
            <a:avLst>
              <a:gd name="adj1" fmla="val 128754"/>
              <a:gd name="adj2" fmla="val 50000"/>
            </a:avLst>
          </a:prstGeom>
          <a:noFill/>
          <a:ln w="9525">
            <a:solidFill>
              <a:schemeClr val="tx2"/>
            </a:solidFill>
            <a:round/>
            <a:headEnd/>
            <a:tailEnd/>
          </a:ln>
          <a:effectLst/>
        </p:spPr>
        <p:txBody>
          <a:bodyPr wrap="none" anchor="ctr"/>
          <a:lstStyle/>
          <a:p>
            <a:pPr>
              <a:lnSpc>
                <a:spcPct val="130000"/>
              </a:lnSpc>
            </a:pPr>
            <a:endParaRPr lang="zh-CN" altLang="en-US" sz="2400">
              <a:latin typeface="宋体" pitchFamily="2" charset="-122"/>
              <a:ea typeface="宋体" pitchFamily="2" charset="-122"/>
            </a:endParaRPr>
          </a:p>
        </p:txBody>
      </p:sp>
      <p:sp>
        <p:nvSpPr>
          <p:cNvPr id="37895" name="Text Box 7"/>
          <p:cNvSpPr txBox="1">
            <a:spLocks noChangeArrowheads="1"/>
          </p:cNvSpPr>
          <p:nvPr/>
        </p:nvSpPr>
        <p:spPr bwMode="auto">
          <a:xfrm>
            <a:off x="3442214" y="607785"/>
            <a:ext cx="5488655" cy="2012859"/>
          </a:xfrm>
          <a:prstGeom prst="rect">
            <a:avLst/>
          </a:prstGeom>
          <a:noFill/>
          <a:ln w="9525">
            <a:noFill/>
            <a:miter lim="800000"/>
            <a:headEnd/>
            <a:tailEnd/>
          </a:ln>
          <a:effectLst/>
        </p:spPr>
        <p:txBody>
          <a:bodyPr wrap="square">
            <a:spAutoFit/>
          </a:bodyPr>
          <a:lstStyle/>
          <a:p>
            <a:pPr>
              <a:lnSpc>
                <a:spcPct val="130000"/>
              </a:lnSpc>
            </a:pPr>
            <a:r>
              <a:rPr lang="zh-CN" altLang="en-US" sz="2400" dirty="0" smtClean="0">
                <a:solidFill>
                  <a:srgbClr val="FF0000"/>
                </a:solidFill>
                <a:latin typeface="宋体" pitchFamily="2" charset="-122"/>
                <a:ea typeface="宋体" pitchFamily="2" charset="-122"/>
              </a:rPr>
              <a:t>物镜</a:t>
            </a:r>
            <a:r>
              <a:rPr lang="zh-CN" altLang="en-US" sz="2400" dirty="0" smtClean="0">
                <a:solidFill>
                  <a:schemeClr val="tx2"/>
                </a:solidFill>
                <a:latin typeface="宋体" pitchFamily="2" charset="-122"/>
                <a:ea typeface="宋体" pitchFamily="2" charset="-122"/>
              </a:rPr>
              <a:t>：</a:t>
            </a:r>
            <a:r>
              <a:rPr lang="zh-CN" altLang="en-US" sz="2400" dirty="0" smtClean="0">
                <a:solidFill>
                  <a:schemeClr val="tx1"/>
                </a:solidFill>
                <a:latin typeface="宋体" pitchFamily="2" charset="-122"/>
                <a:ea typeface="宋体" pitchFamily="2" charset="-122"/>
              </a:rPr>
              <a:t>作用相当于</a:t>
            </a:r>
            <a:r>
              <a:rPr lang="zh-CN" altLang="en-US" sz="2400" dirty="0" smtClean="0">
                <a:solidFill>
                  <a:srgbClr val="FF0000"/>
                </a:solidFill>
                <a:latin typeface="宋体" pitchFamily="2" charset="-122"/>
                <a:ea typeface="宋体" pitchFamily="2" charset="-122"/>
              </a:rPr>
              <a:t>投影仪</a:t>
            </a:r>
            <a:r>
              <a:rPr lang="zh-CN" altLang="en-US" sz="2400" dirty="0" smtClean="0">
                <a:solidFill>
                  <a:schemeClr val="tx1"/>
                </a:solidFill>
                <a:latin typeface="宋体" pitchFamily="2" charset="-122"/>
                <a:ea typeface="宋体" pitchFamily="2" charset="-122"/>
              </a:rPr>
              <a:t>的镜头</a:t>
            </a:r>
            <a:r>
              <a:rPr lang="zh-CN" altLang="en-US" sz="2400" dirty="0" smtClean="0">
                <a:solidFill>
                  <a:schemeClr val="tx2"/>
                </a:solidFill>
                <a:latin typeface="宋体" pitchFamily="2" charset="-122"/>
                <a:ea typeface="宋体" pitchFamily="2" charset="-122"/>
              </a:rPr>
              <a:t>。</a:t>
            </a:r>
            <a:endParaRPr kumimoji="0" lang="en-US" altLang="zh-CN" sz="2400" dirty="0" smtClean="0">
              <a:solidFill>
                <a:srgbClr val="FF0000"/>
              </a:solidFill>
              <a:latin typeface="宋体" pitchFamily="2" charset="-122"/>
              <a:ea typeface="宋体" pitchFamily="2" charset="-122"/>
            </a:endParaRPr>
          </a:p>
          <a:p>
            <a:pPr>
              <a:lnSpc>
                <a:spcPct val="130000"/>
              </a:lnSpc>
            </a:pPr>
            <a:r>
              <a:rPr kumimoji="0" lang="zh-CN" altLang="en-US" sz="2400" dirty="0" smtClean="0">
                <a:solidFill>
                  <a:srgbClr val="FF0000"/>
                </a:solidFill>
                <a:latin typeface="宋体" pitchFamily="2" charset="-122"/>
                <a:ea typeface="宋体" pitchFamily="2" charset="-122"/>
              </a:rPr>
              <a:t>目</a:t>
            </a:r>
            <a:r>
              <a:rPr kumimoji="0" lang="zh-CN" altLang="en-US" sz="2400" dirty="0">
                <a:solidFill>
                  <a:srgbClr val="FF0000"/>
                </a:solidFill>
                <a:latin typeface="宋体" pitchFamily="2" charset="-122"/>
                <a:ea typeface="宋体" pitchFamily="2" charset="-122"/>
              </a:rPr>
              <a:t>镜</a:t>
            </a:r>
            <a:r>
              <a:rPr kumimoji="0" lang="zh-CN" altLang="en-US" sz="2400" dirty="0" smtClean="0">
                <a:solidFill>
                  <a:schemeClr val="tx2"/>
                </a:solidFill>
                <a:latin typeface="宋体" pitchFamily="2" charset="-122"/>
                <a:ea typeface="宋体" pitchFamily="2" charset="-122"/>
              </a:rPr>
              <a:t>：</a:t>
            </a:r>
            <a:r>
              <a:rPr kumimoji="0" lang="zh-CN" altLang="en-US" sz="2400" dirty="0" smtClean="0">
                <a:solidFill>
                  <a:schemeClr val="tx1"/>
                </a:solidFill>
                <a:latin typeface="宋体" pitchFamily="2" charset="-122"/>
                <a:ea typeface="宋体" pitchFamily="2" charset="-122"/>
              </a:rPr>
              <a:t>作用像</a:t>
            </a:r>
            <a:r>
              <a:rPr kumimoji="0" lang="zh-CN" altLang="en-US" sz="2400" dirty="0">
                <a:solidFill>
                  <a:schemeClr val="tx1"/>
                </a:solidFill>
                <a:latin typeface="宋体" pitchFamily="2" charset="-122"/>
                <a:ea typeface="宋体" pitchFamily="2" charset="-122"/>
              </a:rPr>
              <a:t>一个普通的</a:t>
            </a:r>
            <a:r>
              <a:rPr kumimoji="0" lang="zh-CN" altLang="en-US" sz="2400" dirty="0">
                <a:solidFill>
                  <a:srgbClr val="FF0000"/>
                </a:solidFill>
                <a:latin typeface="宋体" pitchFamily="2" charset="-122"/>
                <a:ea typeface="宋体" pitchFamily="2" charset="-122"/>
              </a:rPr>
              <a:t>放大镜</a:t>
            </a:r>
            <a:r>
              <a:rPr kumimoji="0" lang="zh-CN" altLang="en-US" sz="2400" dirty="0">
                <a:solidFill>
                  <a:schemeClr val="tx2"/>
                </a:solidFill>
                <a:latin typeface="宋体" pitchFamily="2" charset="-122"/>
                <a:ea typeface="宋体" pitchFamily="2" charset="-122"/>
              </a:rPr>
              <a:t>。</a:t>
            </a:r>
          </a:p>
          <a:p>
            <a:pPr>
              <a:lnSpc>
                <a:spcPct val="130000"/>
              </a:lnSpc>
            </a:pPr>
            <a:r>
              <a:rPr kumimoji="0" lang="zh-CN" altLang="en-US" sz="2400" dirty="0" smtClean="0">
                <a:solidFill>
                  <a:schemeClr val="tx1"/>
                </a:solidFill>
                <a:latin typeface="宋体" pitchFamily="2" charset="-122"/>
                <a:ea typeface="宋体" pitchFamily="2" charset="-122"/>
              </a:rPr>
              <a:t>载</a:t>
            </a:r>
            <a:r>
              <a:rPr kumimoji="0" lang="zh-CN" altLang="en-US" sz="2400" dirty="0">
                <a:solidFill>
                  <a:schemeClr val="tx1"/>
                </a:solidFill>
                <a:latin typeface="宋体" pitchFamily="2" charset="-122"/>
                <a:ea typeface="宋体" pitchFamily="2" charset="-122"/>
              </a:rPr>
              <a:t>物台：承载被观察物体。</a:t>
            </a:r>
          </a:p>
          <a:p>
            <a:pPr>
              <a:lnSpc>
                <a:spcPct val="130000"/>
              </a:lnSpc>
            </a:pPr>
            <a:r>
              <a:rPr kumimoji="0" lang="zh-CN" altLang="en-US" sz="2400" dirty="0">
                <a:solidFill>
                  <a:schemeClr val="tx1"/>
                </a:solidFill>
                <a:latin typeface="宋体" pitchFamily="2" charset="-122"/>
                <a:ea typeface="宋体" pitchFamily="2" charset="-122"/>
              </a:rPr>
              <a:t>反光镜：增加光的强度，便于观</a:t>
            </a:r>
            <a:r>
              <a:rPr kumimoji="0" lang="zh-CN" altLang="en-US" sz="2400" dirty="0" smtClean="0">
                <a:solidFill>
                  <a:schemeClr val="tx1"/>
                </a:solidFill>
                <a:latin typeface="宋体" pitchFamily="2" charset="-122"/>
                <a:ea typeface="宋体" pitchFamily="2" charset="-122"/>
              </a:rPr>
              <a:t>察物</a:t>
            </a:r>
            <a:r>
              <a:rPr kumimoji="0" lang="zh-CN" altLang="en-US" sz="2400" dirty="0">
                <a:solidFill>
                  <a:schemeClr val="tx1"/>
                </a:solidFill>
                <a:latin typeface="宋体" pitchFamily="2" charset="-122"/>
                <a:ea typeface="宋体" pitchFamily="2" charset="-122"/>
              </a:rPr>
              <a:t>体。</a:t>
            </a:r>
          </a:p>
        </p:txBody>
      </p:sp>
      <p:sp>
        <p:nvSpPr>
          <p:cNvPr id="37896" name="AutoShape 8"/>
          <p:cNvSpPr>
            <a:spLocks/>
          </p:cNvSpPr>
          <p:nvPr/>
        </p:nvSpPr>
        <p:spPr bwMode="auto">
          <a:xfrm>
            <a:off x="786315" y="1899433"/>
            <a:ext cx="360362" cy="2209094"/>
          </a:xfrm>
          <a:prstGeom prst="leftBrace">
            <a:avLst>
              <a:gd name="adj1" fmla="val 68282"/>
              <a:gd name="adj2" fmla="val 50000"/>
            </a:avLst>
          </a:prstGeom>
          <a:ln>
            <a:headEnd/>
            <a:tailEnd/>
          </a:ln>
        </p:spPr>
        <p:style>
          <a:lnRef idx="1">
            <a:schemeClr val="dk1"/>
          </a:lnRef>
          <a:fillRef idx="0">
            <a:schemeClr val="dk1"/>
          </a:fillRef>
          <a:effectRef idx="0">
            <a:schemeClr val="dk1"/>
          </a:effectRef>
          <a:fontRef idx="minor">
            <a:schemeClr val="tx1"/>
          </a:fontRef>
        </p:style>
        <p:txBody>
          <a:bodyPr wrap="none" anchor="ctr"/>
          <a:lstStyle/>
          <a:p>
            <a:pPr>
              <a:lnSpc>
                <a:spcPct val="130000"/>
              </a:lnSpc>
            </a:pPr>
            <a:endParaRPr lang="zh-CN" altLang="en-US" sz="2400">
              <a:solidFill>
                <a:schemeClr val="tx1"/>
              </a:solidFill>
              <a:latin typeface="宋体" pitchFamily="2" charset="-122"/>
              <a:ea typeface="宋体" pitchFamily="2" charset="-122"/>
            </a:endParaRPr>
          </a:p>
        </p:txBody>
      </p:sp>
      <p:sp>
        <p:nvSpPr>
          <p:cNvPr id="37897" name="Text Box 9"/>
          <p:cNvSpPr txBox="1">
            <a:spLocks noChangeArrowheads="1"/>
          </p:cNvSpPr>
          <p:nvPr/>
        </p:nvSpPr>
        <p:spPr bwMode="auto">
          <a:xfrm>
            <a:off x="2384389" y="2553279"/>
            <a:ext cx="6264597" cy="504369"/>
          </a:xfrm>
          <a:prstGeom prst="rect">
            <a:avLst/>
          </a:prstGeom>
          <a:noFill/>
          <a:ln w="9525" algn="ctr">
            <a:noFill/>
            <a:miter lim="800000"/>
            <a:headEnd/>
            <a:tailEnd/>
          </a:ln>
          <a:effectLst/>
        </p:spPr>
        <p:txBody>
          <a:bodyPr wrap="square">
            <a:spAutoFit/>
          </a:bodyPr>
          <a:lstStyle/>
          <a:p>
            <a:pPr>
              <a:lnSpc>
                <a:spcPct val="130000"/>
              </a:lnSpc>
            </a:pPr>
            <a:r>
              <a:rPr kumimoji="0" lang="zh-CN" altLang="en-US" sz="2400" dirty="0">
                <a:solidFill>
                  <a:schemeClr val="tx1"/>
                </a:solidFill>
                <a:latin typeface="宋体" pitchFamily="2" charset="-122"/>
                <a:ea typeface="宋体" pitchFamily="2" charset="-122"/>
              </a:rPr>
              <a:t>原理</a:t>
            </a:r>
            <a:r>
              <a:rPr kumimoji="0" lang="zh-CN" altLang="en-US" sz="2400" dirty="0" smtClean="0">
                <a:solidFill>
                  <a:schemeClr val="tx1"/>
                </a:solidFill>
                <a:latin typeface="宋体" pitchFamily="2" charset="-122"/>
                <a:ea typeface="宋体" pitchFamily="2" charset="-122"/>
              </a:rPr>
              <a:t>：</a:t>
            </a:r>
            <a:r>
              <a:rPr lang="zh-CN" altLang="zh-CN" sz="2400" dirty="0" smtClean="0">
                <a:solidFill>
                  <a:srgbClr val="9900CC"/>
                </a:solidFill>
                <a:latin typeface="宋体" pitchFamily="2" charset="-122"/>
                <a:ea typeface="宋体" pitchFamily="2" charset="-122"/>
              </a:rPr>
              <a:t>放大的实像  </a:t>
            </a:r>
            <a:r>
              <a:rPr lang="en-US" altLang="zh-CN" sz="2400" dirty="0" smtClean="0">
                <a:solidFill>
                  <a:srgbClr val="9900CC"/>
                </a:solidFill>
                <a:latin typeface="宋体" pitchFamily="2" charset="-122"/>
                <a:ea typeface="宋体" pitchFamily="2" charset="-122"/>
              </a:rPr>
              <a:t>   </a:t>
            </a:r>
            <a:r>
              <a:rPr lang="zh-CN" altLang="zh-CN" sz="2400" dirty="0" smtClean="0">
                <a:solidFill>
                  <a:srgbClr val="9900CC"/>
                </a:solidFill>
                <a:latin typeface="宋体" pitchFamily="2" charset="-122"/>
                <a:ea typeface="宋体" pitchFamily="2" charset="-122"/>
              </a:rPr>
              <a:t> 放大的虚像</a:t>
            </a:r>
            <a:endParaRPr kumimoji="0" lang="zh-CN" altLang="en-US" sz="2400" dirty="0">
              <a:solidFill>
                <a:schemeClr val="tx2"/>
              </a:solidFill>
              <a:latin typeface="宋体" pitchFamily="2" charset="-122"/>
              <a:ea typeface="宋体" pitchFamily="2" charset="-122"/>
            </a:endParaRPr>
          </a:p>
        </p:txBody>
      </p:sp>
      <p:sp>
        <p:nvSpPr>
          <p:cNvPr id="37898" name="Text Box 10"/>
          <p:cNvSpPr txBox="1">
            <a:spLocks noChangeArrowheads="1"/>
          </p:cNvSpPr>
          <p:nvPr/>
        </p:nvSpPr>
        <p:spPr bwMode="auto">
          <a:xfrm>
            <a:off x="2513516" y="3139376"/>
            <a:ext cx="6211887" cy="504369"/>
          </a:xfrm>
          <a:prstGeom prst="rect">
            <a:avLst/>
          </a:prstGeom>
          <a:noFill/>
          <a:ln w="9525">
            <a:noFill/>
            <a:miter lim="800000"/>
            <a:headEnd/>
            <a:tailEnd/>
          </a:ln>
          <a:effectLst/>
        </p:spPr>
        <p:txBody>
          <a:bodyPr>
            <a:spAutoFit/>
          </a:bodyPr>
          <a:lstStyle/>
          <a:p>
            <a:pPr>
              <a:lnSpc>
                <a:spcPct val="130000"/>
              </a:lnSpc>
            </a:pPr>
            <a:endParaRPr kumimoji="0" lang="zh-CN" altLang="en-US" sz="2400">
              <a:latin typeface="宋体" pitchFamily="2" charset="-122"/>
              <a:ea typeface="宋体" pitchFamily="2" charset="-122"/>
            </a:endParaRPr>
          </a:p>
        </p:txBody>
      </p:sp>
      <p:sp>
        <p:nvSpPr>
          <p:cNvPr id="37899" name="Text Box 11"/>
          <p:cNvSpPr txBox="1">
            <a:spLocks noChangeArrowheads="1"/>
          </p:cNvSpPr>
          <p:nvPr/>
        </p:nvSpPr>
        <p:spPr bwMode="auto">
          <a:xfrm>
            <a:off x="1218115" y="3947002"/>
            <a:ext cx="2087562" cy="504369"/>
          </a:xfrm>
          <a:prstGeom prst="rect">
            <a:avLst/>
          </a:prstGeom>
          <a:noFill/>
          <a:ln w="9525" algn="ctr">
            <a:noFill/>
            <a:miter lim="800000"/>
            <a:headEnd/>
            <a:tailEnd/>
          </a:ln>
          <a:effectLst/>
        </p:spPr>
        <p:txBody>
          <a:bodyPr>
            <a:spAutoFit/>
          </a:bodyPr>
          <a:lstStyle/>
          <a:p>
            <a:pPr>
              <a:lnSpc>
                <a:spcPct val="130000"/>
              </a:lnSpc>
            </a:pPr>
            <a:r>
              <a:rPr kumimoji="0" lang="zh-CN" altLang="en-US" sz="2400">
                <a:solidFill>
                  <a:schemeClr val="tx1"/>
                </a:solidFill>
                <a:latin typeface="宋体" pitchFamily="2" charset="-122"/>
                <a:ea typeface="宋体" pitchFamily="2" charset="-122"/>
              </a:rPr>
              <a:t>望远镜</a:t>
            </a:r>
          </a:p>
        </p:txBody>
      </p:sp>
      <p:sp>
        <p:nvSpPr>
          <p:cNvPr id="37900" name="AutoShape 12"/>
          <p:cNvSpPr>
            <a:spLocks/>
          </p:cNvSpPr>
          <p:nvPr/>
        </p:nvSpPr>
        <p:spPr bwMode="auto">
          <a:xfrm>
            <a:off x="2513514" y="3664475"/>
            <a:ext cx="236561" cy="976276"/>
          </a:xfrm>
          <a:prstGeom prst="leftBrace">
            <a:avLst>
              <a:gd name="adj1" fmla="val 50000"/>
              <a:gd name="adj2" fmla="val 50000"/>
            </a:avLst>
          </a:prstGeom>
          <a:ln>
            <a:headEnd/>
            <a:tailEnd/>
          </a:ln>
        </p:spPr>
        <p:style>
          <a:lnRef idx="1">
            <a:schemeClr val="dk1"/>
          </a:lnRef>
          <a:fillRef idx="0">
            <a:schemeClr val="dk1"/>
          </a:fillRef>
          <a:effectRef idx="0">
            <a:schemeClr val="dk1"/>
          </a:effectRef>
          <a:fontRef idx="minor">
            <a:schemeClr val="tx1"/>
          </a:fontRef>
        </p:style>
        <p:txBody>
          <a:bodyPr wrap="none" anchor="ctr"/>
          <a:lstStyle/>
          <a:p>
            <a:pPr>
              <a:lnSpc>
                <a:spcPct val="130000"/>
              </a:lnSpc>
            </a:pPr>
            <a:endParaRPr lang="zh-CN" altLang="en-US" sz="2400">
              <a:solidFill>
                <a:schemeClr val="tx1"/>
              </a:solidFill>
              <a:latin typeface="宋体" pitchFamily="2" charset="-122"/>
              <a:ea typeface="宋体" pitchFamily="2" charset="-122"/>
            </a:endParaRPr>
          </a:p>
        </p:txBody>
      </p:sp>
      <p:sp>
        <p:nvSpPr>
          <p:cNvPr id="37901" name="Text Box 13"/>
          <p:cNvSpPr txBox="1">
            <a:spLocks noChangeArrowheads="1"/>
          </p:cNvSpPr>
          <p:nvPr/>
        </p:nvSpPr>
        <p:spPr bwMode="auto">
          <a:xfrm>
            <a:off x="2729416" y="3462427"/>
            <a:ext cx="1152525" cy="504369"/>
          </a:xfrm>
          <a:prstGeom prst="rect">
            <a:avLst/>
          </a:prstGeom>
          <a:noFill/>
          <a:ln w="9525" algn="ctr">
            <a:noFill/>
            <a:miter lim="800000"/>
            <a:headEnd/>
            <a:tailEnd/>
          </a:ln>
          <a:effectLst/>
        </p:spPr>
        <p:txBody>
          <a:bodyPr>
            <a:spAutoFit/>
          </a:bodyPr>
          <a:lstStyle/>
          <a:p>
            <a:pPr>
              <a:lnSpc>
                <a:spcPct val="130000"/>
              </a:lnSpc>
            </a:pPr>
            <a:r>
              <a:rPr kumimoji="0" lang="zh-CN" altLang="en-US" sz="2400" dirty="0">
                <a:solidFill>
                  <a:schemeClr val="tx1"/>
                </a:solidFill>
                <a:latin typeface="宋体" pitchFamily="2" charset="-122"/>
                <a:ea typeface="宋体" pitchFamily="2" charset="-122"/>
              </a:rPr>
              <a:t>结构</a:t>
            </a:r>
          </a:p>
        </p:txBody>
      </p:sp>
      <p:sp>
        <p:nvSpPr>
          <p:cNvPr id="37902" name="AutoShape 14"/>
          <p:cNvSpPr>
            <a:spLocks/>
          </p:cNvSpPr>
          <p:nvPr/>
        </p:nvSpPr>
        <p:spPr bwMode="auto">
          <a:xfrm>
            <a:off x="3594602" y="3246268"/>
            <a:ext cx="152400" cy="684107"/>
          </a:xfrm>
          <a:prstGeom prst="leftBrace">
            <a:avLst>
              <a:gd name="adj1" fmla="val 50000"/>
              <a:gd name="adj2" fmla="val 50000"/>
            </a:avLst>
          </a:prstGeom>
          <a:noFill/>
          <a:ln w="9525">
            <a:solidFill>
              <a:schemeClr val="tx2"/>
            </a:solidFill>
            <a:round/>
            <a:headEnd/>
            <a:tailEnd/>
          </a:ln>
          <a:effectLst/>
        </p:spPr>
        <p:txBody>
          <a:bodyPr wrap="none" anchor="ctr"/>
          <a:lstStyle/>
          <a:p>
            <a:pPr>
              <a:lnSpc>
                <a:spcPct val="130000"/>
              </a:lnSpc>
            </a:pPr>
            <a:endParaRPr lang="zh-CN" altLang="en-US" sz="2400">
              <a:latin typeface="宋体" pitchFamily="2" charset="-122"/>
              <a:ea typeface="宋体" pitchFamily="2" charset="-122"/>
            </a:endParaRPr>
          </a:p>
        </p:txBody>
      </p:sp>
      <p:sp>
        <p:nvSpPr>
          <p:cNvPr id="37903" name="Text Box 15"/>
          <p:cNvSpPr txBox="1">
            <a:spLocks noChangeArrowheads="1"/>
          </p:cNvSpPr>
          <p:nvPr/>
        </p:nvSpPr>
        <p:spPr bwMode="auto">
          <a:xfrm>
            <a:off x="3831676" y="3174121"/>
            <a:ext cx="5106068" cy="984500"/>
          </a:xfrm>
          <a:prstGeom prst="rect">
            <a:avLst/>
          </a:prstGeom>
          <a:noFill/>
          <a:ln w="9525">
            <a:noFill/>
            <a:miter lim="800000"/>
            <a:headEnd/>
            <a:tailEnd/>
          </a:ln>
          <a:effectLst/>
        </p:spPr>
        <p:txBody>
          <a:bodyPr wrap="square">
            <a:spAutoFit/>
          </a:bodyPr>
          <a:lstStyle/>
          <a:p>
            <a:pPr>
              <a:lnSpc>
                <a:spcPct val="130000"/>
              </a:lnSpc>
            </a:pPr>
            <a:r>
              <a:rPr kumimoji="0" lang="zh-CN" altLang="en-US" sz="2400" dirty="0">
                <a:solidFill>
                  <a:srgbClr val="0066CC"/>
                </a:solidFill>
                <a:latin typeface="宋体" pitchFamily="2" charset="-122"/>
                <a:ea typeface="宋体" pitchFamily="2" charset="-122"/>
              </a:rPr>
              <a:t>物镜</a:t>
            </a:r>
            <a:r>
              <a:rPr kumimoji="0" lang="zh-CN" altLang="en-US" sz="2400" dirty="0" smtClean="0">
                <a:solidFill>
                  <a:schemeClr val="tx2"/>
                </a:solidFill>
                <a:latin typeface="宋体" pitchFamily="2" charset="-122"/>
                <a:ea typeface="宋体" pitchFamily="2" charset="-122"/>
              </a:rPr>
              <a:t>：</a:t>
            </a:r>
            <a:r>
              <a:rPr kumimoji="0" lang="zh-CN" altLang="en-US" sz="2400" dirty="0" smtClean="0">
                <a:solidFill>
                  <a:schemeClr val="tx1"/>
                </a:solidFill>
                <a:latin typeface="宋体" pitchFamily="2" charset="-122"/>
                <a:ea typeface="宋体" pitchFamily="2" charset="-122"/>
              </a:rPr>
              <a:t>远处物</a:t>
            </a:r>
            <a:r>
              <a:rPr kumimoji="0" lang="zh-CN" altLang="en-US" sz="2400" dirty="0">
                <a:solidFill>
                  <a:schemeClr val="tx1"/>
                </a:solidFill>
                <a:latin typeface="宋体" pitchFamily="2" charset="-122"/>
                <a:ea typeface="宋体" pitchFamily="2" charset="-122"/>
              </a:rPr>
              <a:t>体在焦点附</a:t>
            </a:r>
            <a:r>
              <a:rPr kumimoji="0" lang="zh-CN" altLang="en-US" sz="2400" dirty="0" smtClean="0">
                <a:solidFill>
                  <a:schemeClr val="tx1"/>
                </a:solidFill>
                <a:latin typeface="宋体" pitchFamily="2" charset="-122"/>
                <a:ea typeface="宋体" pitchFamily="2" charset="-122"/>
              </a:rPr>
              <a:t>近成</a:t>
            </a:r>
            <a:r>
              <a:rPr kumimoji="0" lang="zh-CN" altLang="en-US" sz="2400" dirty="0">
                <a:solidFill>
                  <a:srgbClr val="FF0000"/>
                </a:solidFill>
                <a:latin typeface="宋体" pitchFamily="2" charset="-122"/>
                <a:ea typeface="宋体" pitchFamily="2" charset="-122"/>
              </a:rPr>
              <a:t>实象</a:t>
            </a:r>
            <a:r>
              <a:rPr kumimoji="0" lang="zh-CN" altLang="en-US" sz="2400" dirty="0">
                <a:solidFill>
                  <a:schemeClr val="tx2"/>
                </a:solidFill>
                <a:latin typeface="宋体" pitchFamily="2" charset="-122"/>
                <a:ea typeface="宋体" pitchFamily="2" charset="-122"/>
              </a:rPr>
              <a:t>。</a:t>
            </a:r>
          </a:p>
          <a:p>
            <a:pPr>
              <a:lnSpc>
                <a:spcPct val="130000"/>
              </a:lnSpc>
            </a:pPr>
            <a:r>
              <a:rPr kumimoji="0" lang="zh-CN" altLang="en-US" sz="2400" dirty="0">
                <a:solidFill>
                  <a:srgbClr val="0066CC"/>
                </a:solidFill>
                <a:latin typeface="宋体" pitchFamily="2" charset="-122"/>
                <a:ea typeface="宋体" pitchFamily="2" charset="-122"/>
              </a:rPr>
              <a:t>目镜</a:t>
            </a:r>
            <a:r>
              <a:rPr kumimoji="0" lang="zh-CN" altLang="en-US" sz="2400" dirty="0">
                <a:solidFill>
                  <a:schemeClr val="tx2"/>
                </a:solidFill>
                <a:latin typeface="宋体" pitchFamily="2" charset="-122"/>
                <a:ea typeface="宋体" pitchFamily="2" charset="-122"/>
              </a:rPr>
              <a:t>：</a:t>
            </a:r>
            <a:r>
              <a:rPr kumimoji="0" lang="zh-CN" altLang="en-US" sz="2400" dirty="0">
                <a:solidFill>
                  <a:schemeClr val="tx1"/>
                </a:solidFill>
                <a:latin typeface="宋体" pitchFamily="2" charset="-122"/>
                <a:ea typeface="宋体" pitchFamily="2" charset="-122"/>
              </a:rPr>
              <a:t>靠近眼睛，作用相当于</a:t>
            </a:r>
            <a:r>
              <a:rPr kumimoji="0" lang="zh-CN" altLang="en-US" sz="2400" dirty="0" smtClean="0">
                <a:solidFill>
                  <a:srgbClr val="0066CC"/>
                </a:solidFill>
                <a:latin typeface="宋体" pitchFamily="2" charset="-122"/>
                <a:ea typeface="宋体" pitchFamily="2" charset="-122"/>
              </a:rPr>
              <a:t>放大</a:t>
            </a:r>
            <a:r>
              <a:rPr kumimoji="0" lang="zh-CN" altLang="en-US" sz="2400" dirty="0">
                <a:solidFill>
                  <a:srgbClr val="0066CC"/>
                </a:solidFill>
                <a:latin typeface="宋体" pitchFamily="2" charset="-122"/>
                <a:ea typeface="宋体" pitchFamily="2" charset="-122"/>
              </a:rPr>
              <a:t>镜</a:t>
            </a:r>
            <a:r>
              <a:rPr kumimoji="0" lang="zh-CN" altLang="en-US" sz="2400" dirty="0">
                <a:solidFill>
                  <a:schemeClr val="tx2"/>
                </a:solidFill>
                <a:latin typeface="宋体" pitchFamily="2" charset="-122"/>
                <a:ea typeface="宋体" pitchFamily="2" charset="-122"/>
              </a:rPr>
              <a:t>。</a:t>
            </a:r>
          </a:p>
        </p:txBody>
      </p:sp>
      <p:sp>
        <p:nvSpPr>
          <p:cNvPr id="37904" name="Text Box 16"/>
          <p:cNvSpPr txBox="1">
            <a:spLocks noChangeArrowheads="1"/>
          </p:cNvSpPr>
          <p:nvPr/>
        </p:nvSpPr>
        <p:spPr bwMode="auto">
          <a:xfrm>
            <a:off x="2729416" y="4270053"/>
            <a:ext cx="5878319" cy="504369"/>
          </a:xfrm>
          <a:prstGeom prst="rect">
            <a:avLst/>
          </a:prstGeom>
          <a:noFill/>
          <a:ln w="9525" algn="ctr">
            <a:noFill/>
            <a:miter lim="800000"/>
            <a:headEnd/>
            <a:tailEnd/>
          </a:ln>
          <a:effectLst/>
        </p:spPr>
        <p:txBody>
          <a:bodyPr wrap="square">
            <a:spAutoFit/>
          </a:bodyPr>
          <a:lstStyle/>
          <a:p>
            <a:pPr>
              <a:lnSpc>
                <a:spcPct val="130000"/>
              </a:lnSpc>
            </a:pPr>
            <a:r>
              <a:rPr kumimoji="0" lang="zh-CN" altLang="en-US" sz="2400" dirty="0">
                <a:solidFill>
                  <a:schemeClr val="tx1"/>
                </a:solidFill>
                <a:latin typeface="宋体" pitchFamily="2" charset="-122"/>
                <a:ea typeface="宋体" pitchFamily="2" charset="-122"/>
              </a:rPr>
              <a:t>原理</a:t>
            </a:r>
            <a:r>
              <a:rPr kumimoji="0" lang="zh-CN" altLang="en-US" sz="2400" dirty="0" smtClean="0">
                <a:solidFill>
                  <a:schemeClr val="tx1"/>
                </a:solidFill>
                <a:latin typeface="宋体" pitchFamily="2" charset="-122"/>
                <a:ea typeface="宋体" pitchFamily="2" charset="-122"/>
              </a:rPr>
              <a:t>：</a:t>
            </a:r>
            <a:r>
              <a:rPr lang="zh-CN" altLang="zh-CN" sz="2400" dirty="0" smtClean="0">
                <a:solidFill>
                  <a:srgbClr val="9900CC"/>
                </a:solidFill>
                <a:latin typeface="宋体" pitchFamily="2" charset="-122"/>
                <a:ea typeface="宋体" pitchFamily="2" charset="-122"/>
              </a:rPr>
              <a:t>缩小的实像   </a:t>
            </a:r>
            <a:r>
              <a:rPr lang="en-US" altLang="zh-CN" sz="2400" dirty="0" smtClean="0">
                <a:solidFill>
                  <a:srgbClr val="9900CC"/>
                </a:solidFill>
                <a:latin typeface="宋体" pitchFamily="2" charset="-122"/>
                <a:ea typeface="宋体" pitchFamily="2" charset="-122"/>
              </a:rPr>
              <a:t>  </a:t>
            </a:r>
            <a:r>
              <a:rPr lang="zh-CN" altLang="zh-CN" sz="2400" dirty="0" smtClean="0">
                <a:solidFill>
                  <a:srgbClr val="9900CC"/>
                </a:solidFill>
                <a:latin typeface="宋体" pitchFamily="2" charset="-122"/>
                <a:ea typeface="宋体" pitchFamily="2" charset="-122"/>
              </a:rPr>
              <a:t>  放大的虚像</a:t>
            </a:r>
            <a:endParaRPr kumimoji="0" lang="zh-CN" altLang="en-US" sz="2400" dirty="0">
              <a:solidFill>
                <a:schemeClr val="tx2"/>
              </a:solidFill>
              <a:latin typeface="宋体" pitchFamily="2" charset="-122"/>
              <a:ea typeface="宋体" pitchFamily="2" charset="-122"/>
            </a:endParaRPr>
          </a:p>
        </p:txBody>
      </p:sp>
      <p:sp>
        <p:nvSpPr>
          <p:cNvPr id="20" name="右箭头 19"/>
          <p:cNvSpPr/>
          <p:nvPr/>
        </p:nvSpPr>
        <p:spPr>
          <a:xfrm>
            <a:off x="5369522" y="4503247"/>
            <a:ext cx="859398" cy="137504"/>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右箭头 20"/>
          <p:cNvSpPr/>
          <p:nvPr/>
        </p:nvSpPr>
        <p:spPr>
          <a:xfrm>
            <a:off x="4977636" y="2805076"/>
            <a:ext cx="859398" cy="137504"/>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Shape 108"/>
          <p:cNvSpPr/>
          <p:nvPr/>
        </p:nvSpPr>
        <p:spPr>
          <a:xfrm>
            <a:off x="99925" y="100704"/>
            <a:ext cx="546343" cy="559314"/>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23" name="Shape 112"/>
          <p:cNvSpPr/>
          <p:nvPr/>
        </p:nvSpPr>
        <p:spPr>
          <a:xfrm>
            <a:off x="116877" y="137503"/>
            <a:ext cx="591267" cy="523220"/>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8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28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4" name="文本框 1"/>
          <p:cNvSpPr txBox="1"/>
          <p:nvPr/>
        </p:nvSpPr>
        <p:spPr>
          <a:xfrm>
            <a:off x="867204" y="155567"/>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25" name="直接连接符 24"/>
          <p:cNvCxnSpPr/>
          <p:nvPr/>
        </p:nvCxnSpPr>
        <p:spPr>
          <a:xfrm>
            <a:off x="819242" y="57043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8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89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8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89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89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90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90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90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790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9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2" grpId="0" animBg="1"/>
      <p:bldP spid="37893" grpId="0"/>
      <p:bldP spid="37894" grpId="0" animBg="1"/>
      <p:bldP spid="37895" grpId="0"/>
      <p:bldP spid="37896" grpId="0" animBg="1"/>
      <p:bldP spid="37897" grpId="0"/>
      <p:bldP spid="37899" grpId="0"/>
      <p:bldP spid="37900" grpId="0" animBg="1"/>
      <p:bldP spid="37901" grpId="0"/>
      <p:bldP spid="37902" grpId="0" animBg="1"/>
      <p:bldP spid="37903" grpId="0"/>
      <p:bldP spid="3790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Shape 108"/>
          <p:cNvSpPr/>
          <p:nvPr/>
        </p:nvSpPr>
        <p:spPr>
          <a:xfrm>
            <a:off x="99925" y="100704"/>
            <a:ext cx="546343" cy="559314"/>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4" name="Shape 112"/>
          <p:cNvSpPr/>
          <p:nvPr/>
        </p:nvSpPr>
        <p:spPr>
          <a:xfrm>
            <a:off x="89377" y="137503"/>
            <a:ext cx="576140" cy="5232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8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sz="28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5" name="文本框 1"/>
          <p:cNvSpPr txBox="1"/>
          <p:nvPr/>
        </p:nvSpPr>
        <p:spPr>
          <a:xfrm>
            <a:off x="867204" y="155567"/>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a:t>
            </a:r>
            <a:r>
              <a:rPr lang="zh-CN" altLang="en-US" sz="2000" b="1" dirty="0" smtClean="0">
                <a:solidFill>
                  <a:srgbClr val="000000"/>
                </a:solidFill>
                <a:latin typeface="微软雅黑" panose="020B0503020204020204" charset="-122"/>
                <a:ea typeface="微软雅黑" panose="020B0503020204020204" charset="-122"/>
              </a:rPr>
              <a:t>练习</a:t>
            </a:r>
            <a:endPar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6" name="直接连接符 15"/>
          <p:cNvCxnSpPr/>
          <p:nvPr/>
        </p:nvCxnSpPr>
        <p:spPr>
          <a:xfrm>
            <a:off x="819242" y="57043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7" name="矩形: 圆角 3"/>
          <p:cNvSpPr/>
          <p:nvPr/>
        </p:nvSpPr>
        <p:spPr>
          <a:xfrm>
            <a:off x="650475" y="1092109"/>
            <a:ext cx="1293222"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kumimoji="0" lang="en-US" altLang="zh-CN"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 name="文本框 6"/>
          <p:cNvSpPr txBox="1"/>
          <p:nvPr/>
        </p:nvSpPr>
        <p:spPr>
          <a:xfrm>
            <a:off x="662257" y="623954"/>
            <a:ext cx="224676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rPr>
              <a:t>考点一</a:t>
            </a:r>
            <a:r>
              <a:rPr kumimoji="0" lang="zh-CN" altLang="en-US" sz="240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a:t>
            </a:r>
            <a:r>
              <a:rPr lang="zh-CN" altLang="en-US" sz="2400" dirty="0" smtClean="0">
                <a:latin typeface="黑体" pitchFamily="49" charset="-122"/>
                <a:ea typeface="黑体" pitchFamily="49" charset="-122"/>
                <a:cs typeface="Times New Roman" pitchFamily="18" charset="0"/>
              </a:rPr>
              <a:t>显微镜</a:t>
            </a:r>
            <a:endParaRPr kumimoji="0" lang="zh-CN" altLang="en-US" sz="240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8" name="文本框 33793"/>
          <p:cNvSpPr txBox="1">
            <a:spLocks noChangeArrowheads="1"/>
          </p:cNvSpPr>
          <p:nvPr/>
        </p:nvSpPr>
        <p:spPr bwMode="auto">
          <a:xfrm>
            <a:off x="505278" y="1531930"/>
            <a:ext cx="8229600" cy="3429144"/>
          </a:xfrm>
          <a:prstGeom prst="rect">
            <a:avLst/>
          </a:prstGeom>
          <a:noFill/>
          <a:ln w="9525">
            <a:noFill/>
            <a:miter lim="800000"/>
            <a:headEnd/>
            <a:tailEnd/>
          </a:ln>
        </p:spPr>
        <p:txBody>
          <a:bodyPr>
            <a:spAutoFit/>
          </a:bodyPr>
          <a:lstStyle/>
          <a:p>
            <a:pPr>
              <a:lnSpc>
                <a:spcPct val="150000"/>
              </a:lnSpc>
              <a:buClr>
                <a:srgbClr val="FF3300"/>
              </a:buClr>
              <a:buFont typeface="Wingdings" pitchFamily="2" charset="2"/>
              <a:buNone/>
            </a:pP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显</a:t>
            </a:r>
            <a:r>
              <a:rPr lang="zh-CN" altLang="en-US" sz="2400" dirty="0">
                <a:latin typeface="宋体" pitchFamily="2" charset="-122"/>
                <a:ea typeface="宋体" pitchFamily="2" charset="-122"/>
              </a:rPr>
              <a:t>微镜镜筒两端各有一组</a:t>
            </a:r>
            <a:r>
              <a:rPr lang="en-US" altLang="zh-CN" sz="2400" dirty="0">
                <a:latin typeface="宋体" pitchFamily="2" charset="-122"/>
                <a:ea typeface="宋体" pitchFamily="2" charset="-122"/>
              </a:rPr>
              <a:t>_______</a:t>
            </a:r>
            <a:r>
              <a:rPr lang="zh-CN" altLang="en-US" sz="2400" dirty="0">
                <a:latin typeface="宋体" pitchFamily="2" charset="-122"/>
                <a:ea typeface="宋体" pitchFamily="2" charset="-122"/>
              </a:rPr>
              <a:t>，靠近眼睛的叫</a:t>
            </a:r>
            <a:r>
              <a:rPr lang="en-US" altLang="zh-CN" sz="2400" dirty="0">
                <a:latin typeface="宋体" pitchFamily="2" charset="-122"/>
                <a:ea typeface="宋体" pitchFamily="2" charset="-122"/>
              </a:rPr>
              <a:t>______</a:t>
            </a:r>
            <a:r>
              <a:rPr lang="zh-CN" altLang="en-US" sz="2400" dirty="0">
                <a:latin typeface="宋体" pitchFamily="2" charset="-122"/>
                <a:ea typeface="宋体" pitchFamily="2" charset="-122"/>
              </a:rPr>
              <a:t>，靠近被观察物体的是</a:t>
            </a:r>
            <a:r>
              <a:rPr lang="en-US" altLang="zh-CN" sz="2400" dirty="0">
                <a:latin typeface="宋体" pitchFamily="2" charset="-122"/>
                <a:ea typeface="宋体" pitchFamily="2" charset="-122"/>
              </a:rPr>
              <a:t>_______ </a:t>
            </a:r>
            <a:r>
              <a:rPr lang="zh-CN" altLang="en-US" sz="2400" dirty="0">
                <a:latin typeface="宋体" pitchFamily="2" charset="-122"/>
                <a:ea typeface="宋体" pitchFamily="2" charset="-122"/>
              </a:rPr>
              <a:t>。</a:t>
            </a:r>
          </a:p>
          <a:p>
            <a:pPr>
              <a:lnSpc>
                <a:spcPct val="150000"/>
              </a:lnSpc>
              <a:buClr>
                <a:srgbClr val="FF3300"/>
              </a:buClr>
              <a:buFont typeface="Wingdings" pitchFamily="2" charset="2"/>
              <a:buNone/>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smtClean="0">
                <a:latin typeface="宋体" pitchFamily="2" charset="-122"/>
                <a:ea typeface="宋体" pitchFamily="2" charset="-122"/>
              </a:rPr>
              <a:t>用</a:t>
            </a:r>
            <a:r>
              <a:rPr lang="zh-CN" altLang="en-US" sz="2400" dirty="0">
                <a:latin typeface="宋体" pitchFamily="2" charset="-122"/>
                <a:ea typeface="宋体" pitchFamily="2" charset="-122"/>
              </a:rPr>
              <a:t>显微镜观察物体时，物镜对物体所成的像是一个放大的</a:t>
            </a:r>
            <a:r>
              <a:rPr lang="en-US" altLang="zh-CN" sz="2400" dirty="0">
                <a:latin typeface="宋体" pitchFamily="2" charset="-122"/>
                <a:ea typeface="宋体" pitchFamily="2" charset="-122"/>
              </a:rPr>
              <a:t>____</a:t>
            </a:r>
            <a:r>
              <a:rPr lang="zh-CN" altLang="en-US" sz="2400" dirty="0">
                <a:latin typeface="宋体" pitchFamily="2" charset="-122"/>
                <a:ea typeface="宋体" pitchFamily="2" charset="-122"/>
              </a:rPr>
              <a:t>像（“虚”或“实”），道理就像</a:t>
            </a:r>
            <a:r>
              <a:rPr lang="en-US" altLang="zh-CN" sz="2400" dirty="0">
                <a:latin typeface="宋体" pitchFamily="2" charset="-122"/>
                <a:ea typeface="宋体" pitchFamily="2" charset="-122"/>
              </a:rPr>
              <a:t>_______</a:t>
            </a:r>
            <a:r>
              <a:rPr lang="zh-CN" altLang="en-US" sz="2400" dirty="0">
                <a:latin typeface="宋体" pitchFamily="2" charset="-122"/>
                <a:ea typeface="宋体" pitchFamily="2" charset="-122"/>
              </a:rPr>
              <a:t>的镜头成像一样，目镜的作用则像一个</a:t>
            </a:r>
            <a:r>
              <a:rPr lang="en-US" altLang="zh-CN" sz="2400" dirty="0">
                <a:latin typeface="宋体" pitchFamily="2" charset="-122"/>
                <a:ea typeface="宋体" pitchFamily="2" charset="-122"/>
              </a:rPr>
              <a:t>_______</a:t>
            </a:r>
            <a:r>
              <a:rPr lang="zh-CN" altLang="en-US" sz="2400" dirty="0">
                <a:latin typeface="宋体" pitchFamily="2" charset="-122"/>
                <a:ea typeface="宋体" pitchFamily="2" charset="-122"/>
              </a:rPr>
              <a:t>再次对这个像成放大的</a:t>
            </a:r>
            <a:r>
              <a:rPr lang="en-US" altLang="zh-CN" sz="2400" dirty="0">
                <a:latin typeface="宋体" pitchFamily="2" charset="-122"/>
                <a:ea typeface="宋体" pitchFamily="2" charset="-122"/>
              </a:rPr>
              <a:t>______ </a:t>
            </a:r>
            <a:r>
              <a:rPr lang="zh-CN" altLang="en-US" sz="2400" dirty="0">
                <a:latin typeface="宋体" pitchFamily="2" charset="-122"/>
                <a:ea typeface="宋体" pitchFamily="2" charset="-122"/>
              </a:rPr>
              <a:t>（“虚像”或“实像</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9" name="文本框 33794"/>
          <p:cNvSpPr txBox="1">
            <a:spLocks noChangeArrowheads="1"/>
          </p:cNvSpPr>
          <p:nvPr/>
        </p:nvSpPr>
        <p:spPr bwMode="auto">
          <a:xfrm>
            <a:off x="4267892" y="1574068"/>
            <a:ext cx="1462088"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FF3300"/>
                </a:solidFill>
                <a:latin typeface="宋体" pitchFamily="2" charset="-122"/>
                <a:ea typeface="宋体" pitchFamily="2" charset="-122"/>
              </a:rPr>
              <a:t>凸透镜</a:t>
            </a:r>
          </a:p>
        </p:txBody>
      </p:sp>
      <p:sp>
        <p:nvSpPr>
          <p:cNvPr id="10" name="文本框 33795"/>
          <p:cNvSpPr txBox="1">
            <a:spLocks noChangeArrowheads="1"/>
          </p:cNvSpPr>
          <p:nvPr/>
        </p:nvSpPr>
        <p:spPr bwMode="auto">
          <a:xfrm>
            <a:off x="7402643" y="1586998"/>
            <a:ext cx="1219200"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FF3300"/>
                </a:solidFill>
                <a:latin typeface="宋体" pitchFamily="2" charset="-122"/>
                <a:ea typeface="宋体" pitchFamily="2" charset="-122"/>
              </a:rPr>
              <a:t>目镜</a:t>
            </a:r>
          </a:p>
        </p:txBody>
      </p:sp>
      <p:sp>
        <p:nvSpPr>
          <p:cNvPr id="11" name="文本框 33796"/>
          <p:cNvSpPr txBox="1">
            <a:spLocks noChangeArrowheads="1"/>
          </p:cNvSpPr>
          <p:nvPr/>
        </p:nvSpPr>
        <p:spPr bwMode="auto">
          <a:xfrm>
            <a:off x="3331506" y="2110700"/>
            <a:ext cx="1371600"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FF3300"/>
                </a:solidFill>
                <a:latin typeface="宋体" pitchFamily="2" charset="-122"/>
                <a:ea typeface="宋体" pitchFamily="2" charset="-122"/>
              </a:rPr>
              <a:t>物镜</a:t>
            </a:r>
          </a:p>
        </p:txBody>
      </p:sp>
      <p:sp>
        <p:nvSpPr>
          <p:cNvPr id="12" name="文本框 33797"/>
          <p:cNvSpPr txBox="1">
            <a:spLocks noChangeArrowheads="1"/>
          </p:cNvSpPr>
          <p:nvPr/>
        </p:nvSpPr>
        <p:spPr bwMode="auto">
          <a:xfrm>
            <a:off x="623445" y="3236108"/>
            <a:ext cx="698500"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FF3300"/>
                </a:solidFill>
                <a:latin typeface="宋体" pitchFamily="2" charset="-122"/>
                <a:ea typeface="宋体" pitchFamily="2" charset="-122"/>
              </a:rPr>
              <a:t>实</a:t>
            </a:r>
          </a:p>
        </p:txBody>
      </p:sp>
      <p:sp>
        <p:nvSpPr>
          <p:cNvPr id="19" name="文本框 33798"/>
          <p:cNvSpPr txBox="1">
            <a:spLocks noChangeArrowheads="1"/>
          </p:cNvSpPr>
          <p:nvPr/>
        </p:nvSpPr>
        <p:spPr bwMode="auto">
          <a:xfrm>
            <a:off x="5669919" y="3288299"/>
            <a:ext cx="1205269" cy="461665"/>
          </a:xfrm>
          <a:prstGeom prst="rect">
            <a:avLst/>
          </a:prstGeom>
          <a:noFill/>
          <a:ln w="9525">
            <a:noFill/>
            <a:miter lim="800000"/>
            <a:headEnd/>
            <a:tailEnd/>
          </a:ln>
        </p:spPr>
        <p:txBody>
          <a:bodyPr wrap="square">
            <a:spAutoFit/>
          </a:bodyPr>
          <a:lstStyle/>
          <a:p>
            <a:pPr>
              <a:spcBef>
                <a:spcPct val="50000"/>
              </a:spcBef>
            </a:pPr>
            <a:r>
              <a:rPr lang="zh-CN" altLang="en-US" sz="2400" b="1" dirty="0">
                <a:solidFill>
                  <a:srgbClr val="FF3300"/>
                </a:solidFill>
                <a:latin typeface="宋体" pitchFamily="2" charset="-122"/>
                <a:ea typeface="宋体" pitchFamily="2" charset="-122"/>
              </a:rPr>
              <a:t>投影仪</a:t>
            </a:r>
          </a:p>
        </p:txBody>
      </p:sp>
      <p:sp>
        <p:nvSpPr>
          <p:cNvPr id="20" name="文本框 33799"/>
          <p:cNvSpPr txBox="1">
            <a:spLocks noChangeArrowheads="1"/>
          </p:cNvSpPr>
          <p:nvPr/>
        </p:nvSpPr>
        <p:spPr bwMode="auto">
          <a:xfrm>
            <a:off x="4179887" y="3803370"/>
            <a:ext cx="1334013" cy="461665"/>
          </a:xfrm>
          <a:prstGeom prst="rect">
            <a:avLst/>
          </a:prstGeom>
          <a:noFill/>
          <a:ln w="9525">
            <a:noFill/>
            <a:miter lim="800000"/>
            <a:headEnd/>
            <a:tailEnd/>
          </a:ln>
        </p:spPr>
        <p:txBody>
          <a:bodyPr wrap="square">
            <a:spAutoFit/>
          </a:bodyPr>
          <a:lstStyle/>
          <a:p>
            <a:pPr>
              <a:spcBef>
                <a:spcPct val="50000"/>
              </a:spcBef>
            </a:pPr>
            <a:r>
              <a:rPr lang="zh-CN" altLang="en-US" sz="2400" b="1" dirty="0">
                <a:solidFill>
                  <a:srgbClr val="FF3300"/>
                </a:solidFill>
                <a:latin typeface="宋体" pitchFamily="2" charset="-122"/>
                <a:ea typeface="宋体" pitchFamily="2" charset="-122"/>
              </a:rPr>
              <a:t>放大镜</a:t>
            </a:r>
          </a:p>
        </p:txBody>
      </p:sp>
      <p:sp>
        <p:nvSpPr>
          <p:cNvPr id="21" name="文本框 33800"/>
          <p:cNvSpPr txBox="1">
            <a:spLocks noChangeArrowheads="1"/>
          </p:cNvSpPr>
          <p:nvPr/>
        </p:nvSpPr>
        <p:spPr bwMode="auto">
          <a:xfrm>
            <a:off x="609683" y="4329815"/>
            <a:ext cx="957859" cy="461665"/>
          </a:xfrm>
          <a:prstGeom prst="rect">
            <a:avLst/>
          </a:prstGeom>
          <a:noFill/>
          <a:ln w="9525">
            <a:noFill/>
            <a:miter lim="800000"/>
            <a:headEnd/>
            <a:tailEnd/>
          </a:ln>
        </p:spPr>
        <p:txBody>
          <a:bodyPr wrap="square">
            <a:spAutoFit/>
          </a:bodyPr>
          <a:lstStyle/>
          <a:p>
            <a:pPr>
              <a:spcBef>
                <a:spcPct val="50000"/>
              </a:spcBef>
            </a:pPr>
            <a:r>
              <a:rPr lang="zh-CN" altLang="en-US" sz="2400" b="1" dirty="0">
                <a:solidFill>
                  <a:srgbClr val="FF3300"/>
                </a:solidFill>
                <a:latin typeface="宋体" pitchFamily="2" charset="-122"/>
                <a:ea typeface="宋体" pitchFamily="2" charset="-122"/>
              </a:rPr>
              <a:t>虚像</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dissolv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图片 6145"/>
          <p:cNvPicPr>
            <a:picLocks noChangeAspect="1"/>
          </p:cNvPicPr>
          <p:nvPr/>
        </p:nvPicPr>
        <p:blipFill>
          <a:blip r:embed="rId2" cstate="print"/>
          <a:stretch>
            <a:fillRect/>
          </a:stretch>
        </p:blipFill>
        <p:spPr>
          <a:xfrm>
            <a:off x="1084274" y="1211682"/>
            <a:ext cx="6733540" cy="3546428"/>
          </a:xfrm>
          <a:prstGeom prst="rect">
            <a:avLst/>
          </a:prstGeom>
          <a:noFill/>
          <a:ln w="9525">
            <a:noFill/>
          </a:ln>
          <a:effectLst>
            <a:outerShdw blurRad="50800" dist="38100" dir="2700000" sx="101000" sy="101000" algn="tl" rotWithShape="0">
              <a:prstClr val="black">
                <a:alpha val="40000"/>
              </a:prstClr>
            </a:outerShdw>
            <a:softEdge rad="31750"/>
          </a:effectLst>
        </p:spPr>
      </p:pic>
      <p:sp>
        <p:nvSpPr>
          <p:cNvPr id="6147" name="文本框 6146"/>
          <p:cNvSpPr txBox="1">
            <a:spLocks noChangeArrowheads="1"/>
          </p:cNvSpPr>
          <p:nvPr/>
        </p:nvSpPr>
        <p:spPr bwMode="auto">
          <a:xfrm>
            <a:off x="1187521" y="539762"/>
            <a:ext cx="7010400" cy="523220"/>
          </a:xfrm>
          <a:prstGeom prst="rect">
            <a:avLst/>
          </a:prstGeom>
          <a:noFill/>
          <a:ln w="9525">
            <a:noFill/>
            <a:miter lim="800000"/>
            <a:headEnd/>
            <a:tailEnd/>
          </a:ln>
        </p:spPr>
        <p:txBody>
          <a:bodyPr>
            <a:spAutoFit/>
          </a:bodyPr>
          <a:lstStyle/>
          <a:p>
            <a:r>
              <a:rPr lang="zh-CN" altLang="en-US" sz="2800" dirty="0">
                <a:solidFill>
                  <a:srgbClr val="0000FF"/>
                </a:solidFill>
                <a:latin typeface="微软雅黑" pitchFamily="34" charset="-122"/>
                <a:ea typeface="微软雅黑" pitchFamily="34" charset="-122"/>
              </a:rPr>
              <a:t>科学家在观察夜象时，要用什么？</a:t>
            </a:r>
          </a:p>
        </p:txBody>
      </p:sp>
      <p:pic>
        <p:nvPicPr>
          <p:cNvPr id="6148" name="图片 6147" descr="d80_900"/>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6342074" y="1901016"/>
            <a:ext cx="2425700" cy="2964462"/>
          </a:xfrm>
          <a:prstGeom prst="rect">
            <a:avLst/>
          </a:prstGeom>
          <a:noFill/>
          <a:ln w="9525">
            <a:noFill/>
            <a:miter lim="800000"/>
            <a:headEnd/>
            <a:tailEnd/>
          </a:ln>
        </p:spPr>
      </p:pic>
      <p:pic>
        <p:nvPicPr>
          <p:cNvPr id="6149" name="图片 6148" descr="20080526102111418"/>
          <p:cNvPicPr>
            <a:picLocks noChangeAspect="1" noChangeArrowheads="1"/>
          </p:cNvPicPr>
          <p:nvPr/>
        </p:nvPicPr>
        <p:blipFill>
          <a:blip r:embed="rId4" cstate="print">
            <a:clrChange>
              <a:clrFrom>
                <a:srgbClr val="FFFFFF"/>
              </a:clrFrom>
              <a:clrTo>
                <a:srgbClr val="FFFFFF">
                  <a:alpha val="0"/>
                </a:srgbClr>
              </a:clrTo>
            </a:clrChange>
          </a:blip>
          <a:srcRect l="3999" t="5492" b="11198"/>
          <a:stretch>
            <a:fillRect/>
          </a:stretch>
        </p:blipFill>
        <p:spPr bwMode="auto">
          <a:xfrm>
            <a:off x="230199" y="2769215"/>
            <a:ext cx="3124200" cy="1777964"/>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 fill="hold"/>
                                        <p:tgtEl>
                                          <p:spTgt spid="6147"/>
                                        </p:tgtEl>
                                        <p:attrNameLst>
                                          <p:attrName>ppt_x</p:attrName>
                                        </p:attrNameLst>
                                      </p:cBhvr>
                                      <p:tavLst>
                                        <p:tav tm="0">
                                          <p:val>
                                            <p:strVal val="#ppt_x"/>
                                          </p:val>
                                        </p:tav>
                                        <p:tav tm="100000">
                                          <p:val>
                                            <p:strVal val="#ppt_x"/>
                                          </p:val>
                                        </p:tav>
                                      </p:tavLst>
                                    </p:anim>
                                    <p:anim calcmode="lin" valueType="num">
                                      <p:cBhvr>
                                        <p:cTn id="8" dur="500" fill="hold"/>
                                        <p:tgtEl>
                                          <p:spTgt spid="614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2000"/>
                                        <p:tgtEl>
                                          <p:spTgt spid="614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ppt_x</p:attrName>
                                        </p:attrNameLst>
                                      </p:cBhvr>
                                      <p:tavLst>
                                        <p:tav tm="0">
                                          <p:val>
                                            <p:strVal val="1+#ppt_w/2"/>
                                          </p:val>
                                        </p:tav>
                                        <p:tav tm="100000">
                                          <p:val>
                                            <p:strVal val="#ppt_x"/>
                                          </p:val>
                                        </p:tav>
                                      </p:tavLst>
                                    </p:anim>
                                    <p:anim calcmode="lin" valueType="num">
                                      <p:cBhvr>
                                        <p:cTn id="19"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6149"/>
                                        </p:tgtEl>
                                        <p:attrNameLst>
                                          <p:attrName>style.visibility</p:attrName>
                                        </p:attrNameLst>
                                      </p:cBhvr>
                                      <p:to>
                                        <p:strVal val="visible"/>
                                      </p:to>
                                    </p:set>
                                    <p:anim calcmode="lin" valueType="num">
                                      <p:cBhvr>
                                        <p:cTn id="24" dur="500" fill="hold"/>
                                        <p:tgtEl>
                                          <p:spTgt spid="6149"/>
                                        </p:tgtEl>
                                        <p:attrNameLst>
                                          <p:attrName>ppt_x</p:attrName>
                                        </p:attrNameLst>
                                      </p:cBhvr>
                                      <p:tavLst>
                                        <p:tav tm="0">
                                          <p:val>
                                            <p:strVal val="0-#ppt_w/2"/>
                                          </p:val>
                                        </p:tav>
                                        <p:tav tm="100000">
                                          <p:val>
                                            <p:strVal val="#ppt_x"/>
                                          </p:val>
                                        </p:tav>
                                      </p:tavLst>
                                    </p:anim>
                                    <p:anim calcmode="lin" valueType="num">
                                      <p:cBhvr>
                                        <p:cTn id="25"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文本框 35841"/>
          <p:cNvSpPr txBox="1">
            <a:spLocks noChangeArrowheads="1"/>
          </p:cNvSpPr>
          <p:nvPr/>
        </p:nvSpPr>
        <p:spPr bwMode="auto">
          <a:xfrm>
            <a:off x="563766" y="947990"/>
            <a:ext cx="8208974" cy="3600986"/>
          </a:xfrm>
          <a:prstGeom prst="rect">
            <a:avLst/>
          </a:prstGeom>
          <a:noFill/>
          <a:ln w="9525">
            <a:noFill/>
            <a:miter lim="800000"/>
            <a:headEnd/>
            <a:tailEnd/>
          </a:ln>
        </p:spPr>
        <p:txBody>
          <a:bodyPr wrap="square">
            <a:spAutoFit/>
          </a:bodyPr>
          <a:lstStyle/>
          <a:p>
            <a:pPr>
              <a:lnSpc>
                <a:spcPct val="150000"/>
              </a:lnSpc>
              <a:spcBef>
                <a:spcPct val="50000"/>
              </a:spcBef>
            </a:pP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小</a:t>
            </a:r>
            <a:r>
              <a:rPr lang="zh-CN" altLang="en-US" sz="2400" dirty="0">
                <a:latin typeface="宋体" pitchFamily="2" charset="-122"/>
                <a:ea typeface="宋体" pitchFamily="2" charset="-122"/>
              </a:rPr>
              <a:t>明在用显微镜时，物镜和目镜的成像情况是（     ）</a:t>
            </a:r>
          </a:p>
          <a:p>
            <a:pPr>
              <a:lnSpc>
                <a:spcPct val="150000"/>
              </a:lnSpc>
              <a:spcBef>
                <a:spcPct val="50000"/>
              </a:spcBef>
            </a:pP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、物镜成放大的虚像，目镜成放大的虚像</a:t>
            </a:r>
          </a:p>
          <a:p>
            <a:pPr>
              <a:lnSpc>
                <a:spcPct val="150000"/>
              </a:lnSpc>
              <a:spcBef>
                <a:spcPct val="50000"/>
              </a:spcBef>
            </a:pP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、物镜成放大的实像，目镜成放大的实像</a:t>
            </a:r>
          </a:p>
          <a:p>
            <a:pPr>
              <a:lnSpc>
                <a:spcPct val="150000"/>
              </a:lnSpc>
              <a:spcBef>
                <a:spcPct val="50000"/>
              </a:spcBef>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、物镜成放大的虚像，目镜成放大的实像</a:t>
            </a:r>
          </a:p>
          <a:p>
            <a:pPr>
              <a:lnSpc>
                <a:spcPct val="150000"/>
              </a:lnSpc>
              <a:spcBef>
                <a:spcPct val="50000"/>
              </a:spcBef>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、物镜成放大的实像，目镜成放大的虚像</a:t>
            </a:r>
          </a:p>
        </p:txBody>
      </p:sp>
      <p:sp>
        <p:nvSpPr>
          <p:cNvPr id="35843" name="文本框 35842"/>
          <p:cNvSpPr txBox="1">
            <a:spLocks noChangeArrowheads="1"/>
          </p:cNvSpPr>
          <p:nvPr/>
        </p:nvSpPr>
        <p:spPr bwMode="auto">
          <a:xfrm>
            <a:off x="7588765" y="1045565"/>
            <a:ext cx="407484" cy="461665"/>
          </a:xfrm>
          <a:prstGeom prst="rect">
            <a:avLst/>
          </a:prstGeom>
          <a:noFill/>
          <a:ln w="9525">
            <a:noFill/>
            <a:miter lim="800000"/>
            <a:headEnd/>
            <a:tailEnd/>
          </a:ln>
        </p:spPr>
        <p:txBody>
          <a:bodyPr wrap="none">
            <a:spAutoFit/>
          </a:bodyPr>
          <a:lstStyle/>
          <a:p>
            <a:r>
              <a:rPr lang="en-US" altLang="zh-CN" sz="2400" b="1" dirty="0">
                <a:solidFill>
                  <a:srgbClr val="FF3300"/>
                </a:solidFill>
                <a:latin typeface="Times New Roman" pitchFamily="18" charset="0"/>
              </a:rPr>
              <a:t>D</a:t>
            </a:r>
          </a:p>
        </p:txBody>
      </p:sp>
      <p:sp>
        <p:nvSpPr>
          <p:cNvPr id="5" name="矩形: 圆角 6"/>
          <p:cNvSpPr/>
          <p:nvPr/>
        </p:nvSpPr>
        <p:spPr>
          <a:xfrm>
            <a:off x="614292" y="410524"/>
            <a:ext cx="1482639"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训练  </a:t>
            </a:r>
            <a:r>
              <a:rPr kumimoji="0" lang="en-US" altLang="zh-CN"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58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532826" y="826377"/>
            <a:ext cx="8322415" cy="3416320"/>
          </a:xfrm>
          <a:prstGeom prst="rect">
            <a:avLst/>
          </a:prstGeom>
          <a:noFill/>
          <a:ln w="9525">
            <a:noFill/>
            <a:miter lim="800000"/>
            <a:headEnd/>
            <a:tailEnd/>
          </a:ln>
        </p:spPr>
        <p:txBody>
          <a:bodyPr wrap="square" anchor="ctr">
            <a:spAutoFit/>
          </a:bodyPr>
          <a:lstStyle/>
          <a:p>
            <a:pPr algn="just">
              <a:lnSpc>
                <a:spcPct val="150000"/>
              </a:lnSpc>
            </a:pPr>
            <a:r>
              <a:rPr lang="en-US" altLang="zh-CN" sz="2400" dirty="0" smtClean="0">
                <a:solidFill>
                  <a:srgbClr val="000000"/>
                </a:solidFill>
                <a:latin typeface="宋体" pitchFamily="2" charset="-122"/>
                <a:ea typeface="宋体" pitchFamily="2" charset="-122"/>
                <a:cs typeface="Times New Roman" pitchFamily="18" charset="0"/>
              </a:rPr>
              <a:t>4</a:t>
            </a:r>
            <a:r>
              <a:rPr lang="en-US" altLang="zh-CN" sz="2400" dirty="0" smtClean="0">
                <a:solidFill>
                  <a:srgbClr val="000000"/>
                </a:solidFill>
                <a:latin typeface="宋体" pitchFamily="2" charset="-122"/>
                <a:ea typeface="宋体" pitchFamily="2" charset="-122"/>
              </a:rPr>
              <a:t>.</a:t>
            </a:r>
            <a:r>
              <a:rPr lang="zh-CN" altLang="en-US" sz="2400" dirty="0" smtClean="0">
                <a:solidFill>
                  <a:srgbClr val="000000"/>
                </a:solidFill>
                <a:latin typeface="宋体" pitchFamily="2" charset="-122"/>
                <a:ea typeface="宋体" pitchFamily="2" charset="-122"/>
                <a:cs typeface="Times New Roman" pitchFamily="18" charset="0"/>
              </a:rPr>
              <a:t>显</a:t>
            </a:r>
            <a:r>
              <a:rPr lang="zh-CN" altLang="en-US" sz="2400" dirty="0">
                <a:solidFill>
                  <a:srgbClr val="000000"/>
                </a:solidFill>
                <a:latin typeface="宋体" pitchFamily="2" charset="-122"/>
                <a:ea typeface="宋体" pitchFamily="2" charset="-122"/>
                <a:cs typeface="Times New Roman" pitchFamily="18" charset="0"/>
              </a:rPr>
              <a:t>微镜由目镜和物镜等元件构成</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下列关于显微镜的说法正确的是</a:t>
            </a:r>
            <a:r>
              <a:rPr lang="en-US" altLang="zh-CN" sz="2400" dirty="0">
                <a:solidFill>
                  <a:srgbClr val="000000"/>
                </a:solidFill>
                <a:latin typeface="宋体" pitchFamily="2" charset="-122"/>
                <a:ea typeface="宋体" pitchFamily="2" charset="-122"/>
                <a:cs typeface="Times New Roman" pitchFamily="18" charset="0"/>
              </a:rPr>
              <a:t>(     )</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A</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目镜的焦距很短</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B</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通过目镜看到放大的实像</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C</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物镜的焦距很短</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D</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显微镜的放大倍数等于物镜和目镜放大倍数之和</a:t>
            </a:r>
          </a:p>
        </p:txBody>
      </p:sp>
      <p:sp>
        <p:nvSpPr>
          <p:cNvPr id="339989" name="Rectangle 21"/>
          <p:cNvSpPr>
            <a:spLocks noChangeArrowheads="1"/>
          </p:cNvSpPr>
          <p:nvPr/>
        </p:nvSpPr>
        <p:spPr bwMode="auto">
          <a:xfrm>
            <a:off x="2237301" y="1503761"/>
            <a:ext cx="389850" cy="461665"/>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cs typeface="Times New Roman" pitchFamily="18" charset="0"/>
              </a:rPr>
              <a:t>C</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39989"/>
                                        </p:tgtEl>
                                        <p:attrNameLst>
                                          <p:attrName>style.visibility</p:attrName>
                                        </p:attrNameLst>
                                      </p:cBhvr>
                                      <p:to>
                                        <p:strVal val="visible"/>
                                      </p:to>
                                    </p:set>
                                    <p:anim calcmode="lin" valueType="num">
                                      <p:cBhvr>
                                        <p:cTn id="7" dur="500" fill="hold"/>
                                        <p:tgtEl>
                                          <p:spTgt spid="339989"/>
                                        </p:tgtEl>
                                        <p:attrNameLst>
                                          <p:attrName>ppt_w</p:attrName>
                                        </p:attrNameLst>
                                      </p:cBhvr>
                                      <p:tavLst>
                                        <p:tav tm="0">
                                          <p:val>
                                            <p:fltVal val="0"/>
                                          </p:val>
                                        </p:tav>
                                        <p:tav tm="100000">
                                          <p:val>
                                            <p:strVal val="#ppt_w"/>
                                          </p:val>
                                        </p:tav>
                                      </p:tavLst>
                                    </p:anim>
                                    <p:anim calcmode="lin" valueType="num">
                                      <p:cBhvr>
                                        <p:cTn id="8" dur="500" fill="hold"/>
                                        <p:tgtEl>
                                          <p:spTgt spid="339989"/>
                                        </p:tgtEl>
                                        <p:attrNameLst>
                                          <p:attrName>ppt_h</p:attrName>
                                        </p:attrNameLst>
                                      </p:cBhvr>
                                      <p:tavLst>
                                        <p:tav tm="0">
                                          <p:val>
                                            <p:fltVal val="0"/>
                                          </p:val>
                                        </p:tav>
                                        <p:tav tm="100000">
                                          <p:val>
                                            <p:strVal val="#ppt_h"/>
                                          </p:val>
                                        </p:tav>
                                      </p:tavLst>
                                    </p:anim>
                                    <p:animEffect transition="in" filter="fade">
                                      <p:cBhvr>
                                        <p:cTn id="9" dur="500"/>
                                        <p:tgtEl>
                                          <p:spTgt spid="339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19"/>
          <p:cNvSpPr>
            <a:spLocks noChangeArrowheads="1"/>
          </p:cNvSpPr>
          <p:nvPr/>
        </p:nvSpPr>
        <p:spPr bwMode="auto">
          <a:xfrm>
            <a:off x="581526" y="647429"/>
            <a:ext cx="8229600" cy="3970318"/>
          </a:xfrm>
          <a:prstGeom prst="rect">
            <a:avLst/>
          </a:prstGeom>
          <a:noFill/>
          <a:ln w="9525">
            <a:noFill/>
            <a:miter lim="800000"/>
            <a:headEnd/>
            <a:tailEnd/>
          </a:ln>
        </p:spPr>
        <p:txBody>
          <a:bodyPr anchor="ctr">
            <a:spAutoFit/>
          </a:bodyPr>
          <a:lstStyle/>
          <a:p>
            <a:pPr algn="l">
              <a:lnSpc>
                <a:spcPct val="150000"/>
              </a:lnSpc>
            </a:pPr>
            <a:r>
              <a:rPr lang="en-US" altLang="zh-CN" sz="2400" dirty="0" smtClean="0">
                <a:latin typeface="宋体" pitchFamily="2" charset="-122"/>
                <a:ea typeface="宋体" pitchFamily="2" charset="-122"/>
                <a:cs typeface="Times New Roman" pitchFamily="18" charset="0"/>
              </a:rPr>
              <a:t>5</a:t>
            </a:r>
            <a:r>
              <a:rPr lang="zh-CN" altLang="en-US" sz="2400" dirty="0" smtClean="0">
                <a:latin typeface="宋体" pitchFamily="2" charset="-122"/>
                <a:ea typeface="宋体" pitchFamily="2" charset="-122"/>
                <a:cs typeface="Times New Roman" pitchFamily="18" charset="0"/>
              </a:rPr>
              <a:t>．</a:t>
            </a:r>
            <a:r>
              <a:rPr lang="zh-CN" altLang="en-US" sz="2400" dirty="0">
                <a:latin typeface="宋体" pitchFamily="2" charset="-122"/>
                <a:ea typeface="宋体" pitchFamily="2" charset="-122"/>
                <a:cs typeface="Times New Roman" pitchFamily="18" charset="0"/>
              </a:rPr>
              <a:t>李洋在用显微镜观察上皮组织细胞时，通过调节，被观察的物体已经处在视野中央了，但像太小，观察不清楚，这时应该</a:t>
            </a:r>
            <a:r>
              <a:rPr lang="en-US" altLang="zh-CN" sz="2400" dirty="0">
                <a:latin typeface="宋体" pitchFamily="2" charset="-122"/>
                <a:ea typeface="宋体" pitchFamily="2" charset="-122"/>
                <a:cs typeface="Times New Roman" pitchFamily="18" charset="0"/>
              </a:rPr>
              <a:t>(     )</a:t>
            </a:r>
          </a:p>
          <a:p>
            <a:pPr algn="l">
              <a:lnSpc>
                <a:spcPct val="150000"/>
              </a:lnSpc>
            </a:pPr>
            <a:r>
              <a:rPr lang="en-US" altLang="zh-CN" sz="2400" dirty="0">
                <a:latin typeface="宋体" pitchFamily="2" charset="-122"/>
                <a:ea typeface="宋体" pitchFamily="2" charset="-122"/>
                <a:cs typeface="Times New Roman" pitchFamily="18" charset="0"/>
              </a:rPr>
              <a:t>A</a:t>
            </a:r>
            <a:r>
              <a:rPr lang="zh-CN" altLang="en-US" sz="2400" dirty="0">
                <a:latin typeface="宋体" pitchFamily="2" charset="-122"/>
                <a:ea typeface="宋体" pitchFamily="2" charset="-122"/>
                <a:cs typeface="Times New Roman" pitchFamily="18" charset="0"/>
              </a:rPr>
              <a:t>．使物镜远离物体，目镜位置不变</a:t>
            </a:r>
          </a:p>
          <a:p>
            <a:pPr algn="l">
              <a:lnSpc>
                <a:spcPct val="150000"/>
              </a:lnSpc>
            </a:pPr>
            <a:r>
              <a:rPr lang="en-US" altLang="zh-CN" sz="2400" dirty="0">
                <a:latin typeface="宋体" pitchFamily="2" charset="-122"/>
                <a:ea typeface="宋体" pitchFamily="2" charset="-122"/>
                <a:cs typeface="Times New Roman" pitchFamily="18" charset="0"/>
              </a:rPr>
              <a:t>B</a:t>
            </a:r>
            <a:r>
              <a:rPr lang="zh-CN" altLang="en-US" sz="2400" dirty="0">
                <a:latin typeface="宋体" pitchFamily="2" charset="-122"/>
                <a:ea typeface="宋体" pitchFamily="2" charset="-122"/>
                <a:cs typeface="Times New Roman" pitchFamily="18" charset="0"/>
              </a:rPr>
              <a:t>．使物镜靠近物体，目镜远离物镜一些</a:t>
            </a:r>
          </a:p>
          <a:p>
            <a:pPr algn="l">
              <a:lnSpc>
                <a:spcPct val="150000"/>
              </a:lnSpc>
            </a:pPr>
            <a:r>
              <a:rPr lang="en-US" altLang="zh-CN" sz="2400" dirty="0">
                <a:latin typeface="宋体" pitchFamily="2" charset="-122"/>
                <a:ea typeface="宋体" pitchFamily="2" charset="-122"/>
                <a:cs typeface="Times New Roman" pitchFamily="18" charset="0"/>
              </a:rPr>
              <a:t>C</a:t>
            </a:r>
            <a:r>
              <a:rPr lang="zh-CN" altLang="en-US" sz="2400" dirty="0">
                <a:latin typeface="宋体" pitchFamily="2" charset="-122"/>
                <a:ea typeface="宋体" pitchFamily="2" charset="-122"/>
                <a:cs typeface="Times New Roman" pitchFamily="18" charset="0"/>
              </a:rPr>
              <a:t>．使物镜远离物体，目镜靠近物镜一些</a:t>
            </a:r>
          </a:p>
          <a:p>
            <a:pPr algn="l">
              <a:lnSpc>
                <a:spcPct val="150000"/>
              </a:lnSpc>
            </a:pPr>
            <a:r>
              <a:rPr lang="en-US" altLang="zh-CN" sz="2400" dirty="0">
                <a:latin typeface="宋体" pitchFamily="2" charset="-122"/>
                <a:ea typeface="宋体" pitchFamily="2" charset="-122"/>
                <a:cs typeface="Times New Roman" pitchFamily="18" charset="0"/>
              </a:rPr>
              <a:t>D</a:t>
            </a:r>
            <a:r>
              <a:rPr lang="zh-CN" altLang="en-US" sz="2400" dirty="0">
                <a:latin typeface="宋体" pitchFamily="2" charset="-122"/>
                <a:ea typeface="宋体" pitchFamily="2" charset="-122"/>
                <a:cs typeface="Times New Roman" pitchFamily="18" charset="0"/>
              </a:rPr>
              <a:t>．使物镜位置不变，目镜靠近物镜一些</a:t>
            </a:r>
          </a:p>
        </p:txBody>
      </p:sp>
      <p:sp>
        <p:nvSpPr>
          <p:cNvPr id="333849" name="Rectangle 25"/>
          <p:cNvSpPr>
            <a:spLocks noChangeArrowheads="1"/>
          </p:cNvSpPr>
          <p:nvPr/>
        </p:nvSpPr>
        <p:spPr bwMode="auto">
          <a:xfrm>
            <a:off x="1923907" y="1817410"/>
            <a:ext cx="389850" cy="461665"/>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cs typeface="Times New Roman" pitchFamily="18" charset="0"/>
              </a:rPr>
              <a:t>B</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33849"/>
                                        </p:tgtEl>
                                        <p:attrNameLst>
                                          <p:attrName>style.visibility</p:attrName>
                                        </p:attrNameLst>
                                      </p:cBhvr>
                                      <p:to>
                                        <p:strVal val="visible"/>
                                      </p:to>
                                    </p:set>
                                    <p:anim calcmode="lin" valueType="num">
                                      <p:cBhvr>
                                        <p:cTn id="7" dur="500" fill="hold"/>
                                        <p:tgtEl>
                                          <p:spTgt spid="333849"/>
                                        </p:tgtEl>
                                        <p:attrNameLst>
                                          <p:attrName>ppt_w</p:attrName>
                                        </p:attrNameLst>
                                      </p:cBhvr>
                                      <p:tavLst>
                                        <p:tav tm="0">
                                          <p:val>
                                            <p:fltVal val="0"/>
                                          </p:val>
                                        </p:tav>
                                        <p:tav tm="100000">
                                          <p:val>
                                            <p:strVal val="#ppt_w"/>
                                          </p:val>
                                        </p:tav>
                                      </p:tavLst>
                                    </p:anim>
                                    <p:anim calcmode="lin" valueType="num">
                                      <p:cBhvr>
                                        <p:cTn id="8" dur="500" fill="hold"/>
                                        <p:tgtEl>
                                          <p:spTgt spid="333849"/>
                                        </p:tgtEl>
                                        <p:attrNameLst>
                                          <p:attrName>ppt_h</p:attrName>
                                        </p:attrNameLst>
                                      </p:cBhvr>
                                      <p:tavLst>
                                        <p:tav tm="0">
                                          <p:val>
                                            <p:fltVal val="0"/>
                                          </p:val>
                                        </p:tav>
                                        <p:tav tm="100000">
                                          <p:val>
                                            <p:strVal val="#ppt_h"/>
                                          </p:val>
                                        </p:tav>
                                      </p:tavLst>
                                    </p:anim>
                                    <p:animEffect transition="in" filter="fade">
                                      <p:cBhvr>
                                        <p:cTn id="9" dur="500"/>
                                        <p:tgtEl>
                                          <p:spTgt spid="333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4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567202" y="792001"/>
            <a:ext cx="8153400" cy="3416320"/>
          </a:xfrm>
          <a:prstGeom prst="rect">
            <a:avLst/>
          </a:prstGeom>
          <a:noFill/>
          <a:ln w="9525">
            <a:noFill/>
            <a:miter lim="800000"/>
            <a:headEnd/>
            <a:tailEnd/>
          </a:ln>
        </p:spPr>
        <p:txBody>
          <a:bodyPr anchor="ctr">
            <a:spAutoFit/>
          </a:bodyPr>
          <a:lstStyle/>
          <a:p>
            <a:pPr algn="just">
              <a:lnSpc>
                <a:spcPct val="150000"/>
              </a:lnSpc>
            </a:pPr>
            <a:r>
              <a:rPr lang="en-US" altLang="zh-CN" sz="2400" dirty="0" smtClean="0">
                <a:solidFill>
                  <a:srgbClr val="000000"/>
                </a:solidFill>
                <a:latin typeface="宋体" pitchFamily="2" charset="-122"/>
                <a:ea typeface="宋体" pitchFamily="2" charset="-122"/>
                <a:cs typeface="Times New Roman" pitchFamily="18" charset="0"/>
              </a:rPr>
              <a:t>6</a:t>
            </a:r>
            <a:r>
              <a:rPr lang="zh-CN" altLang="en-US" sz="2400" dirty="0" smtClean="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显微镜由目镜和物镜等元件构成</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下列关于显微镜的说法正确的是</a:t>
            </a:r>
            <a:r>
              <a:rPr lang="en-US" altLang="zh-CN" sz="2400" dirty="0">
                <a:solidFill>
                  <a:srgbClr val="000000"/>
                </a:solidFill>
                <a:latin typeface="宋体" pitchFamily="2" charset="-122"/>
                <a:ea typeface="宋体" pitchFamily="2" charset="-122"/>
                <a:cs typeface="Times New Roman" pitchFamily="18" charset="0"/>
              </a:rPr>
              <a:t>(     )</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A</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目镜的焦距很短</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B</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通过目镜看到放大的实像</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C</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物镜的焦距很短</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D</a:t>
            </a:r>
            <a:r>
              <a:rPr lang="zh-CN" altLang="en-US" sz="2400" dirty="0">
                <a:solidFill>
                  <a:srgbClr val="000000"/>
                </a:solidFill>
                <a:latin typeface="宋体" pitchFamily="2" charset="-122"/>
                <a:ea typeface="宋体" pitchFamily="2" charset="-122"/>
              </a:rPr>
              <a:t>．</a:t>
            </a:r>
            <a:r>
              <a:rPr lang="zh-CN" altLang="en-US" sz="2400" dirty="0">
                <a:solidFill>
                  <a:srgbClr val="000000"/>
                </a:solidFill>
                <a:latin typeface="宋体" pitchFamily="2" charset="-122"/>
                <a:ea typeface="宋体" pitchFamily="2" charset="-122"/>
                <a:cs typeface="Times New Roman" pitchFamily="18" charset="0"/>
              </a:rPr>
              <a:t>显微镜的放大倍数等于物镜和目镜放大倍数之和</a:t>
            </a:r>
          </a:p>
        </p:txBody>
      </p:sp>
      <p:sp>
        <p:nvSpPr>
          <p:cNvPr id="339989" name="Rectangle 21"/>
          <p:cNvSpPr>
            <a:spLocks noChangeArrowheads="1"/>
          </p:cNvSpPr>
          <p:nvPr/>
        </p:nvSpPr>
        <p:spPr bwMode="auto">
          <a:xfrm>
            <a:off x="2498558" y="1496886"/>
            <a:ext cx="389850" cy="46166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C</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39989"/>
                                        </p:tgtEl>
                                        <p:attrNameLst>
                                          <p:attrName>style.visibility</p:attrName>
                                        </p:attrNameLst>
                                      </p:cBhvr>
                                      <p:to>
                                        <p:strVal val="visible"/>
                                      </p:to>
                                    </p:set>
                                    <p:anim calcmode="lin" valueType="num">
                                      <p:cBhvr>
                                        <p:cTn id="7" dur="500" fill="hold"/>
                                        <p:tgtEl>
                                          <p:spTgt spid="339989"/>
                                        </p:tgtEl>
                                        <p:attrNameLst>
                                          <p:attrName>ppt_w</p:attrName>
                                        </p:attrNameLst>
                                      </p:cBhvr>
                                      <p:tavLst>
                                        <p:tav tm="0">
                                          <p:val>
                                            <p:fltVal val="0"/>
                                          </p:val>
                                        </p:tav>
                                        <p:tav tm="100000">
                                          <p:val>
                                            <p:strVal val="#ppt_w"/>
                                          </p:val>
                                        </p:tav>
                                      </p:tavLst>
                                    </p:anim>
                                    <p:anim calcmode="lin" valueType="num">
                                      <p:cBhvr>
                                        <p:cTn id="8" dur="500" fill="hold"/>
                                        <p:tgtEl>
                                          <p:spTgt spid="339989"/>
                                        </p:tgtEl>
                                        <p:attrNameLst>
                                          <p:attrName>ppt_h</p:attrName>
                                        </p:attrNameLst>
                                      </p:cBhvr>
                                      <p:tavLst>
                                        <p:tav tm="0">
                                          <p:val>
                                            <p:fltVal val="0"/>
                                          </p:val>
                                        </p:tav>
                                        <p:tav tm="100000">
                                          <p:val>
                                            <p:strVal val="#ppt_h"/>
                                          </p:val>
                                        </p:tav>
                                      </p:tavLst>
                                    </p:anim>
                                    <p:animEffect transition="in" filter="fade">
                                      <p:cBhvr>
                                        <p:cTn id="9" dur="500"/>
                                        <p:tgtEl>
                                          <p:spTgt spid="339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圆角 3"/>
          <p:cNvSpPr/>
          <p:nvPr/>
        </p:nvSpPr>
        <p:spPr>
          <a:xfrm>
            <a:off x="617183" y="1116937"/>
            <a:ext cx="1293222"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nvSpPr>
        <p:spPr>
          <a:xfrm>
            <a:off x="559128" y="403948"/>
            <a:ext cx="224676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rPr>
              <a:t>考</a:t>
            </a:r>
            <a:r>
              <a:rPr kumimoji="0" lang="zh-CN" altLang="en-US" sz="240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点二：</a:t>
            </a:r>
            <a:r>
              <a:rPr lang="zh-CN" altLang="en-US" sz="2400" dirty="0" smtClean="0">
                <a:solidFill>
                  <a:srgbClr val="000000"/>
                </a:solidFill>
                <a:latin typeface="微软雅黑" panose="020B0503020204020204" charset="-122"/>
                <a:ea typeface="微软雅黑" panose="020B0503020204020204" charset="-122"/>
              </a:rPr>
              <a:t>望远镜</a:t>
            </a:r>
            <a:endParaRPr kumimoji="0" lang="zh-CN" altLang="en-US" sz="240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4" name="文本框 34817"/>
          <p:cNvSpPr txBox="1">
            <a:spLocks noChangeArrowheads="1"/>
          </p:cNvSpPr>
          <p:nvPr/>
        </p:nvSpPr>
        <p:spPr bwMode="auto">
          <a:xfrm>
            <a:off x="543977" y="1692151"/>
            <a:ext cx="8208963" cy="2308324"/>
          </a:xfrm>
          <a:prstGeom prst="rect">
            <a:avLst/>
          </a:prstGeom>
          <a:noFill/>
          <a:ln w="9525">
            <a:noFill/>
            <a:miter lim="800000"/>
            <a:headEnd/>
            <a:tailEnd/>
          </a:ln>
        </p:spPr>
        <p:txBody>
          <a:bodyPr>
            <a:spAutoFit/>
          </a:bodyPr>
          <a:lstStyle/>
          <a:p>
            <a:pPr>
              <a:lnSpc>
                <a:spcPct val="150000"/>
              </a:lnSpc>
              <a:spcBef>
                <a:spcPts val="50"/>
              </a:spcBef>
              <a:buClr>
                <a:srgbClr val="FF3300"/>
              </a:buClr>
              <a:buFont typeface="Wingdings" pitchFamily="2" charset="2"/>
              <a:buNone/>
            </a:pPr>
            <a:r>
              <a:rPr lang="en-US" altLang="zh-CN" sz="2400" dirty="0" smtClean="0">
                <a:latin typeface="宋体" pitchFamily="2" charset="-122"/>
                <a:ea typeface="宋体" pitchFamily="2" charset="-122"/>
              </a:rPr>
              <a:t>7.</a:t>
            </a:r>
            <a:r>
              <a:rPr lang="zh-CN" altLang="en-US" sz="2400" dirty="0" smtClean="0">
                <a:latin typeface="宋体" pitchFamily="2" charset="-122"/>
                <a:ea typeface="宋体" pitchFamily="2" charset="-122"/>
              </a:rPr>
              <a:t>望</a:t>
            </a:r>
            <a:r>
              <a:rPr lang="zh-CN" altLang="en-US" sz="2400" dirty="0">
                <a:latin typeface="宋体" pitchFamily="2" charset="-122"/>
                <a:ea typeface="宋体" pitchFamily="2" charset="-122"/>
              </a:rPr>
              <a:t>远镜物镜的作用是使远处的物体在焦点附近成</a:t>
            </a:r>
            <a:r>
              <a:rPr lang="en-US" altLang="zh-CN" sz="2400" dirty="0">
                <a:latin typeface="宋体" pitchFamily="2" charset="-122"/>
                <a:ea typeface="宋体" pitchFamily="2" charset="-122"/>
              </a:rPr>
              <a:t>_____</a:t>
            </a:r>
            <a:r>
              <a:rPr lang="zh-CN" altLang="en-US" sz="2400" dirty="0">
                <a:latin typeface="宋体" pitchFamily="2" charset="-122"/>
                <a:ea typeface="宋体" pitchFamily="2" charset="-122"/>
              </a:rPr>
              <a:t>像（填“虚”或“实”），这个像是</a:t>
            </a:r>
            <a:r>
              <a:rPr lang="en-US" altLang="zh-CN" sz="2400" dirty="0">
                <a:latin typeface="宋体" pitchFamily="2" charset="-122"/>
                <a:ea typeface="宋体" pitchFamily="2" charset="-122"/>
              </a:rPr>
              <a:t>__________ </a:t>
            </a:r>
            <a:r>
              <a:rPr lang="zh-CN" altLang="en-US" sz="2400" dirty="0">
                <a:latin typeface="宋体" pitchFamily="2" charset="-122"/>
                <a:ea typeface="宋体" pitchFamily="2" charset="-122"/>
              </a:rPr>
              <a:t>（填“放大的”或“缩小的”），道理就像</a:t>
            </a:r>
            <a:r>
              <a:rPr lang="en-US" altLang="zh-CN" sz="2400" dirty="0">
                <a:latin typeface="宋体" pitchFamily="2" charset="-122"/>
                <a:ea typeface="宋体" pitchFamily="2" charset="-122"/>
              </a:rPr>
              <a:t>__________</a:t>
            </a:r>
            <a:r>
              <a:rPr lang="zh-CN" altLang="en-US" sz="2400" dirty="0">
                <a:latin typeface="宋体" pitchFamily="2" charset="-122"/>
                <a:ea typeface="宋体" pitchFamily="2" charset="-122"/>
              </a:rPr>
              <a:t>的镜头成像一样，目镜的作用则像一个</a:t>
            </a:r>
            <a:r>
              <a:rPr lang="en-US" altLang="zh-CN" sz="2400" dirty="0">
                <a:latin typeface="宋体" pitchFamily="2" charset="-122"/>
                <a:ea typeface="宋体" pitchFamily="2" charset="-122"/>
              </a:rPr>
              <a:t>__________</a:t>
            </a:r>
            <a:r>
              <a:rPr lang="zh-CN" altLang="en-US" sz="2400" dirty="0">
                <a:latin typeface="宋体" pitchFamily="2" charset="-122"/>
                <a:ea typeface="宋体" pitchFamily="2" charset="-122"/>
              </a:rPr>
              <a:t>用来把这个像放大</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5" name="文本框 34818"/>
          <p:cNvSpPr txBox="1">
            <a:spLocks noChangeArrowheads="1"/>
          </p:cNvSpPr>
          <p:nvPr/>
        </p:nvSpPr>
        <p:spPr bwMode="auto">
          <a:xfrm>
            <a:off x="7370321" y="1755100"/>
            <a:ext cx="685800" cy="461665"/>
          </a:xfrm>
          <a:prstGeom prst="rect">
            <a:avLst/>
          </a:prstGeom>
          <a:noFill/>
          <a:ln w="9525">
            <a:noFill/>
            <a:miter lim="800000"/>
            <a:headEnd/>
            <a:tailEnd/>
          </a:ln>
        </p:spPr>
        <p:txBody>
          <a:bodyPr>
            <a:spAutoFit/>
          </a:bodyPr>
          <a:lstStyle/>
          <a:p>
            <a:pPr>
              <a:spcBef>
                <a:spcPct val="50000"/>
              </a:spcBef>
            </a:pPr>
            <a:r>
              <a:rPr lang="zh-CN" altLang="en-US" sz="2400" dirty="0">
                <a:solidFill>
                  <a:srgbClr val="FF0000"/>
                </a:solidFill>
                <a:latin typeface="宋体" pitchFamily="2" charset="-122"/>
                <a:ea typeface="宋体" pitchFamily="2" charset="-122"/>
              </a:rPr>
              <a:t>实</a:t>
            </a:r>
          </a:p>
        </p:txBody>
      </p:sp>
      <p:sp>
        <p:nvSpPr>
          <p:cNvPr id="8" name="文本框 34819"/>
          <p:cNvSpPr txBox="1">
            <a:spLocks noChangeArrowheads="1"/>
          </p:cNvSpPr>
          <p:nvPr/>
        </p:nvSpPr>
        <p:spPr bwMode="auto">
          <a:xfrm>
            <a:off x="5347237" y="2298239"/>
            <a:ext cx="1905000" cy="461665"/>
          </a:xfrm>
          <a:prstGeom prst="rect">
            <a:avLst/>
          </a:prstGeom>
          <a:noFill/>
          <a:ln w="9525">
            <a:noFill/>
            <a:miter lim="800000"/>
            <a:headEnd/>
            <a:tailEnd/>
          </a:ln>
        </p:spPr>
        <p:txBody>
          <a:bodyPr>
            <a:spAutoFit/>
          </a:bodyPr>
          <a:lstStyle/>
          <a:p>
            <a:pPr>
              <a:spcBef>
                <a:spcPct val="50000"/>
              </a:spcBef>
            </a:pPr>
            <a:r>
              <a:rPr lang="zh-CN" altLang="en-US" sz="2400" dirty="0">
                <a:solidFill>
                  <a:srgbClr val="FF0000"/>
                </a:solidFill>
                <a:latin typeface="宋体" pitchFamily="2" charset="-122"/>
                <a:ea typeface="宋体" pitchFamily="2" charset="-122"/>
              </a:rPr>
              <a:t>缩小的</a:t>
            </a:r>
          </a:p>
        </p:txBody>
      </p:sp>
      <p:sp>
        <p:nvSpPr>
          <p:cNvPr id="9" name="文本框 34820"/>
          <p:cNvSpPr txBox="1">
            <a:spLocks noChangeArrowheads="1"/>
          </p:cNvSpPr>
          <p:nvPr/>
        </p:nvSpPr>
        <p:spPr bwMode="auto">
          <a:xfrm>
            <a:off x="5140945" y="2840627"/>
            <a:ext cx="1600200" cy="461665"/>
          </a:xfrm>
          <a:prstGeom prst="rect">
            <a:avLst/>
          </a:prstGeom>
          <a:noFill/>
          <a:ln w="9525">
            <a:noFill/>
            <a:miter lim="800000"/>
            <a:headEnd/>
            <a:tailEnd/>
          </a:ln>
        </p:spPr>
        <p:txBody>
          <a:bodyPr>
            <a:spAutoFit/>
          </a:bodyPr>
          <a:lstStyle/>
          <a:p>
            <a:pPr>
              <a:spcBef>
                <a:spcPct val="50000"/>
              </a:spcBef>
            </a:pPr>
            <a:r>
              <a:rPr lang="zh-CN" altLang="en-US" sz="2400" dirty="0">
                <a:solidFill>
                  <a:srgbClr val="FF0000"/>
                </a:solidFill>
                <a:latin typeface="宋体" pitchFamily="2" charset="-122"/>
                <a:ea typeface="宋体" pitchFamily="2" charset="-122"/>
              </a:rPr>
              <a:t>照相机</a:t>
            </a:r>
          </a:p>
        </p:txBody>
      </p:sp>
      <p:sp>
        <p:nvSpPr>
          <p:cNvPr id="10" name="文本框 34821"/>
          <p:cNvSpPr txBox="1">
            <a:spLocks noChangeArrowheads="1"/>
          </p:cNvSpPr>
          <p:nvPr/>
        </p:nvSpPr>
        <p:spPr bwMode="auto">
          <a:xfrm>
            <a:off x="3521541" y="3381575"/>
            <a:ext cx="1600200" cy="461665"/>
          </a:xfrm>
          <a:prstGeom prst="rect">
            <a:avLst/>
          </a:prstGeom>
          <a:noFill/>
          <a:ln w="9525">
            <a:noFill/>
            <a:miter lim="800000"/>
            <a:headEnd/>
            <a:tailEnd/>
          </a:ln>
        </p:spPr>
        <p:txBody>
          <a:bodyPr>
            <a:spAutoFit/>
          </a:bodyPr>
          <a:lstStyle/>
          <a:p>
            <a:pPr>
              <a:spcBef>
                <a:spcPct val="50000"/>
              </a:spcBef>
            </a:pPr>
            <a:r>
              <a:rPr lang="zh-CN" altLang="en-US" sz="2400" dirty="0">
                <a:solidFill>
                  <a:srgbClr val="FF0000"/>
                </a:solidFill>
                <a:latin typeface="宋体" pitchFamily="2" charset="-122"/>
                <a:ea typeface="宋体" pitchFamily="2" charset="-122"/>
              </a:rPr>
              <a:t>放大镜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圆角 6"/>
          <p:cNvSpPr/>
          <p:nvPr/>
        </p:nvSpPr>
        <p:spPr>
          <a:xfrm>
            <a:off x="669294" y="334899"/>
            <a:ext cx="1482639"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训练  </a:t>
            </a:r>
            <a:r>
              <a:rPr lang="en-US" altLang="zh-CN"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Rectangle 306"/>
          <p:cNvSpPr>
            <a:spLocks noChangeArrowheads="1"/>
          </p:cNvSpPr>
          <p:nvPr/>
        </p:nvSpPr>
        <p:spPr bwMode="auto">
          <a:xfrm>
            <a:off x="499596" y="938482"/>
            <a:ext cx="7924800" cy="2862322"/>
          </a:xfrm>
          <a:prstGeom prst="rect">
            <a:avLst/>
          </a:prstGeom>
          <a:noFill/>
          <a:ln w="9525">
            <a:noFill/>
            <a:miter lim="800000"/>
            <a:headEnd/>
            <a:tailEnd/>
          </a:ln>
        </p:spPr>
        <p:txBody>
          <a:bodyPr anchor="ctr">
            <a:spAutoFit/>
          </a:bodyPr>
          <a:lstStyle/>
          <a:p>
            <a:pPr algn="l">
              <a:lnSpc>
                <a:spcPct val="150000"/>
              </a:lnSpc>
            </a:pPr>
            <a:r>
              <a:rPr lang="en-US" altLang="zh-CN" sz="2400" dirty="0" smtClean="0">
                <a:latin typeface="宋体" pitchFamily="2" charset="-122"/>
                <a:ea typeface="宋体" pitchFamily="2" charset="-122"/>
              </a:rPr>
              <a:t>8</a:t>
            </a:r>
            <a:r>
              <a:rPr lang="zh-CN" altLang="en-US" sz="2400" dirty="0" smtClean="0">
                <a:latin typeface="宋体" pitchFamily="2" charset="-122"/>
                <a:ea typeface="宋体" pitchFamily="2" charset="-122"/>
              </a:rPr>
              <a:t>．对</a:t>
            </a:r>
            <a:r>
              <a:rPr lang="zh-CN" altLang="en-US" sz="2400" dirty="0">
                <a:latin typeface="宋体" pitchFamily="2" charset="-122"/>
                <a:ea typeface="宋体" pitchFamily="2" charset="-122"/>
              </a:rPr>
              <a:t>于天文望远镜，下列说法正确的是</a:t>
            </a:r>
            <a:r>
              <a:rPr lang="en-US" altLang="zh-CN" sz="2400" dirty="0">
                <a:latin typeface="宋体" pitchFamily="2" charset="-122"/>
                <a:ea typeface="宋体" pitchFamily="2" charset="-122"/>
              </a:rPr>
              <a:t>(      )</a:t>
            </a:r>
          </a:p>
          <a:p>
            <a:pPr algn="l">
              <a:lnSpc>
                <a:spcPct val="150000"/>
              </a:lnSpc>
            </a:pP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．望远镜看到的是景物的正立的像</a:t>
            </a:r>
          </a:p>
          <a:p>
            <a:pPr algn="l">
              <a:lnSpc>
                <a:spcPct val="150000"/>
              </a:lnSpc>
            </a:pP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．望远镜的目镜、物镜一定都是凸透镜</a:t>
            </a:r>
          </a:p>
          <a:p>
            <a:pPr algn="l">
              <a:lnSpc>
                <a:spcPct val="150000"/>
              </a:lnSpc>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．望远镜的目镜、物镜都成实像</a:t>
            </a:r>
          </a:p>
          <a:p>
            <a:pPr algn="l">
              <a:lnSpc>
                <a:spcPct val="150000"/>
              </a:lnSpc>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．望远镜的物镜都尽量会聚更多的</a:t>
            </a:r>
            <a:r>
              <a:rPr lang="zh-CN" altLang="en-US" sz="2400" dirty="0" smtClean="0">
                <a:latin typeface="宋体" pitchFamily="2" charset="-122"/>
                <a:ea typeface="宋体" pitchFamily="2" charset="-122"/>
              </a:rPr>
              <a:t>光</a:t>
            </a:r>
            <a:endParaRPr lang="zh-CN" altLang="en-US" sz="2400" dirty="0">
              <a:latin typeface="宋体" pitchFamily="2" charset="-122"/>
              <a:ea typeface="宋体" pitchFamily="2" charset="-122"/>
            </a:endParaRPr>
          </a:p>
        </p:txBody>
      </p:sp>
      <p:sp>
        <p:nvSpPr>
          <p:cNvPr id="5" name="Rectangle 314"/>
          <p:cNvSpPr>
            <a:spLocks noChangeArrowheads="1"/>
          </p:cNvSpPr>
          <p:nvPr/>
        </p:nvSpPr>
        <p:spPr bwMode="auto">
          <a:xfrm>
            <a:off x="6348663" y="1082269"/>
            <a:ext cx="404813" cy="457200"/>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15"/>
          <p:cNvSpPr>
            <a:spLocks noChangeArrowheads="1"/>
          </p:cNvSpPr>
          <p:nvPr/>
        </p:nvSpPr>
        <p:spPr bwMode="auto">
          <a:xfrm>
            <a:off x="543140" y="761557"/>
            <a:ext cx="8243350" cy="3416320"/>
          </a:xfrm>
          <a:prstGeom prst="rect">
            <a:avLst/>
          </a:prstGeom>
          <a:noFill/>
          <a:ln w="9525">
            <a:noFill/>
            <a:miter lim="800000"/>
            <a:headEnd/>
            <a:tailEnd/>
          </a:ln>
        </p:spPr>
        <p:txBody>
          <a:bodyPr wrap="square" anchor="ctr">
            <a:spAutoFit/>
          </a:bodyPr>
          <a:lstStyle/>
          <a:p>
            <a:pPr algn="just">
              <a:lnSpc>
                <a:spcPct val="150000"/>
              </a:lnSpc>
            </a:pPr>
            <a:r>
              <a:rPr lang="en-US" altLang="zh-CN" sz="2400" dirty="0" smtClean="0">
                <a:solidFill>
                  <a:srgbClr val="000000"/>
                </a:solidFill>
                <a:latin typeface="宋体" pitchFamily="2" charset="-122"/>
                <a:ea typeface="宋体" pitchFamily="2" charset="-122"/>
                <a:cs typeface="Times New Roman" pitchFamily="18" charset="0"/>
              </a:rPr>
              <a:t>9</a:t>
            </a:r>
            <a:r>
              <a:rPr lang="zh-CN" altLang="en-US" sz="2400" dirty="0" smtClean="0">
                <a:solidFill>
                  <a:srgbClr val="000000"/>
                </a:solidFill>
                <a:latin typeface="宋体" pitchFamily="2" charset="-122"/>
                <a:ea typeface="宋体" pitchFamily="2" charset="-122"/>
                <a:cs typeface="Times New Roman" pitchFamily="18" charset="0"/>
              </a:rPr>
              <a:t>．</a:t>
            </a:r>
            <a:r>
              <a:rPr lang="zh-CN" altLang="en-US" sz="2400" dirty="0">
                <a:solidFill>
                  <a:srgbClr val="000000"/>
                </a:solidFill>
                <a:latin typeface="宋体" pitchFamily="2" charset="-122"/>
                <a:ea typeface="宋体" pitchFamily="2" charset="-122"/>
                <a:cs typeface="Times New Roman" pitchFamily="18" charset="0"/>
              </a:rPr>
              <a:t>关于显微镜和望远镜的物镜和目镜成像的特点，下列说法中正确的是</a:t>
            </a:r>
            <a:r>
              <a:rPr lang="en-US" altLang="zh-CN" sz="2400" dirty="0">
                <a:solidFill>
                  <a:srgbClr val="000000"/>
                </a:solidFill>
                <a:latin typeface="宋体" pitchFamily="2" charset="-122"/>
                <a:ea typeface="宋体" pitchFamily="2" charset="-122"/>
                <a:cs typeface="Times New Roman" pitchFamily="18" charset="0"/>
              </a:rPr>
              <a:t>(     )</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A</a:t>
            </a:r>
            <a:r>
              <a:rPr lang="zh-CN" altLang="en-US" sz="2400" dirty="0">
                <a:solidFill>
                  <a:srgbClr val="000000"/>
                </a:solidFill>
                <a:latin typeface="宋体" pitchFamily="2" charset="-122"/>
                <a:ea typeface="宋体" pitchFamily="2" charset="-122"/>
                <a:cs typeface="Times New Roman" pitchFamily="18" charset="0"/>
              </a:rPr>
              <a:t>．显微镜的物镜成像与照相机成像特点相同</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B</a:t>
            </a:r>
            <a:r>
              <a:rPr lang="zh-CN" altLang="en-US" sz="2400" dirty="0">
                <a:solidFill>
                  <a:srgbClr val="000000"/>
                </a:solidFill>
                <a:latin typeface="宋体" pitchFamily="2" charset="-122"/>
                <a:ea typeface="宋体" pitchFamily="2" charset="-122"/>
                <a:cs typeface="Times New Roman" pitchFamily="18" charset="0"/>
              </a:rPr>
              <a:t>．望远镜的物镜成像与投影仪成像特点相同</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C</a:t>
            </a:r>
            <a:r>
              <a:rPr lang="zh-CN" altLang="en-US" sz="2400" dirty="0">
                <a:solidFill>
                  <a:srgbClr val="000000"/>
                </a:solidFill>
                <a:latin typeface="宋体" pitchFamily="2" charset="-122"/>
                <a:ea typeface="宋体" pitchFamily="2" charset="-122"/>
                <a:cs typeface="Times New Roman" pitchFamily="18" charset="0"/>
              </a:rPr>
              <a:t>．两者的目镜成像都与放大镜成像特点相同</a:t>
            </a:r>
          </a:p>
          <a:p>
            <a:pPr algn="just">
              <a:lnSpc>
                <a:spcPct val="150000"/>
              </a:lnSpc>
            </a:pPr>
            <a:r>
              <a:rPr lang="en-US" altLang="zh-CN" sz="2400" dirty="0">
                <a:solidFill>
                  <a:srgbClr val="000000"/>
                </a:solidFill>
                <a:latin typeface="宋体" pitchFamily="2" charset="-122"/>
                <a:ea typeface="宋体" pitchFamily="2" charset="-122"/>
                <a:cs typeface="Times New Roman" pitchFamily="18" charset="0"/>
              </a:rPr>
              <a:t>D</a:t>
            </a:r>
            <a:r>
              <a:rPr lang="zh-CN" altLang="en-US" sz="2400" dirty="0">
                <a:solidFill>
                  <a:srgbClr val="000000"/>
                </a:solidFill>
                <a:latin typeface="宋体" pitchFamily="2" charset="-122"/>
                <a:ea typeface="宋体" pitchFamily="2" charset="-122"/>
                <a:cs typeface="Times New Roman" pitchFamily="18" charset="0"/>
              </a:rPr>
              <a:t>．两者的物镜成像都与放大镜成像特点相同</a:t>
            </a:r>
          </a:p>
        </p:txBody>
      </p:sp>
      <p:sp>
        <p:nvSpPr>
          <p:cNvPr id="329761" name="Rectangle 33"/>
          <p:cNvSpPr>
            <a:spLocks noChangeArrowheads="1"/>
          </p:cNvSpPr>
          <p:nvPr/>
        </p:nvSpPr>
        <p:spPr bwMode="auto">
          <a:xfrm>
            <a:off x="2782733" y="1473348"/>
            <a:ext cx="389850" cy="46166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C</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29761"/>
                                        </p:tgtEl>
                                        <p:attrNameLst>
                                          <p:attrName>style.visibility</p:attrName>
                                        </p:attrNameLst>
                                      </p:cBhvr>
                                      <p:to>
                                        <p:strVal val="visible"/>
                                      </p:to>
                                    </p:set>
                                    <p:anim calcmode="lin" valueType="num">
                                      <p:cBhvr>
                                        <p:cTn id="7" dur="500" fill="hold"/>
                                        <p:tgtEl>
                                          <p:spTgt spid="329761"/>
                                        </p:tgtEl>
                                        <p:attrNameLst>
                                          <p:attrName>ppt_w</p:attrName>
                                        </p:attrNameLst>
                                      </p:cBhvr>
                                      <p:tavLst>
                                        <p:tav tm="0">
                                          <p:val>
                                            <p:fltVal val="0"/>
                                          </p:val>
                                        </p:tav>
                                        <p:tav tm="100000">
                                          <p:val>
                                            <p:strVal val="#ppt_w"/>
                                          </p:val>
                                        </p:tav>
                                      </p:tavLst>
                                    </p:anim>
                                    <p:anim calcmode="lin" valueType="num">
                                      <p:cBhvr>
                                        <p:cTn id="8" dur="500" fill="hold"/>
                                        <p:tgtEl>
                                          <p:spTgt spid="329761"/>
                                        </p:tgtEl>
                                        <p:attrNameLst>
                                          <p:attrName>ppt_h</p:attrName>
                                        </p:attrNameLst>
                                      </p:cBhvr>
                                      <p:tavLst>
                                        <p:tav tm="0">
                                          <p:val>
                                            <p:fltVal val="0"/>
                                          </p:val>
                                        </p:tav>
                                        <p:tav tm="100000">
                                          <p:val>
                                            <p:strVal val="#ppt_h"/>
                                          </p:val>
                                        </p:tav>
                                      </p:tavLst>
                                    </p:anim>
                                    <p:animEffect transition="in" filter="fade">
                                      <p:cBhvr>
                                        <p:cTn id="9" dur="500"/>
                                        <p:tgtEl>
                                          <p:spTgt spid="329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6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13"/>
          <p:cNvSpPr>
            <a:spLocks noChangeArrowheads="1"/>
          </p:cNvSpPr>
          <p:nvPr/>
        </p:nvSpPr>
        <p:spPr bwMode="auto">
          <a:xfrm>
            <a:off x="429126" y="576365"/>
            <a:ext cx="8382000" cy="2973122"/>
          </a:xfrm>
          <a:prstGeom prst="rect">
            <a:avLst/>
          </a:prstGeom>
          <a:noFill/>
          <a:ln w="9525">
            <a:noFill/>
            <a:miter lim="800000"/>
            <a:headEnd/>
            <a:tailEnd/>
          </a:ln>
        </p:spPr>
        <p:txBody>
          <a:bodyPr anchor="ctr">
            <a:spAutoFit/>
          </a:bodyPr>
          <a:lstStyle/>
          <a:p>
            <a:pPr algn="l">
              <a:lnSpc>
                <a:spcPct val="130000"/>
              </a:lnSpc>
            </a:pPr>
            <a:r>
              <a:rPr lang="en-US" altLang="zh-CN" sz="2400" dirty="0" smtClean="0">
                <a:latin typeface="宋体" pitchFamily="2" charset="-122"/>
                <a:ea typeface="宋体" pitchFamily="2" charset="-122"/>
                <a:cs typeface="Times New Roman" pitchFamily="18" charset="0"/>
              </a:rPr>
              <a:t>10</a:t>
            </a:r>
            <a:r>
              <a:rPr lang="zh-CN" altLang="en-US" sz="2400" dirty="0" smtClean="0">
                <a:latin typeface="宋体" pitchFamily="2" charset="-122"/>
                <a:ea typeface="宋体" pitchFamily="2" charset="-122"/>
                <a:cs typeface="Times New Roman" pitchFamily="18" charset="0"/>
              </a:rPr>
              <a:t>．</a:t>
            </a:r>
            <a:r>
              <a:rPr lang="zh-CN" altLang="en-US" sz="2400" dirty="0">
                <a:latin typeface="宋体" pitchFamily="2" charset="-122"/>
                <a:ea typeface="宋体" pitchFamily="2" charset="-122"/>
                <a:cs typeface="Times New Roman" pitchFamily="18" charset="0"/>
              </a:rPr>
              <a:t>如图所示，望远镜的物镜的直径比我们眼睛的瞳孔大得多，这样做的目的是</a:t>
            </a:r>
            <a:r>
              <a:rPr lang="en-US" altLang="zh-CN" sz="2400" dirty="0">
                <a:latin typeface="宋体" pitchFamily="2" charset="-122"/>
                <a:ea typeface="宋体" pitchFamily="2" charset="-122"/>
                <a:cs typeface="Times New Roman" pitchFamily="18" charset="0"/>
              </a:rPr>
              <a:t>(      )</a:t>
            </a:r>
          </a:p>
          <a:p>
            <a:pPr algn="l">
              <a:lnSpc>
                <a:spcPct val="130000"/>
              </a:lnSpc>
            </a:pPr>
            <a:r>
              <a:rPr lang="en-US" altLang="zh-CN" sz="2400" dirty="0">
                <a:latin typeface="宋体" pitchFamily="2" charset="-122"/>
                <a:ea typeface="宋体" pitchFamily="2" charset="-122"/>
                <a:cs typeface="Times New Roman" pitchFamily="18" charset="0"/>
              </a:rPr>
              <a:t>A</a:t>
            </a:r>
            <a:r>
              <a:rPr lang="zh-CN" altLang="en-US" sz="2400" dirty="0">
                <a:latin typeface="宋体" pitchFamily="2" charset="-122"/>
                <a:ea typeface="宋体" pitchFamily="2" charset="-122"/>
                <a:cs typeface="Times New Roman" pitchFamily="18" charset="0"/>
              </a:rPr>
              <a:t>．这样可以会聚更多的光，使得所成的像更明亮</a:t>
            </a:r>
          </a:p>
          <a:p>
            <a:pPr algn="l">
              <a:lnSpc>
                <a:spcPct val="130000"/>
              </a:lnSpc>
            </a:pPr>
            <a:r>
              <a:rPr lang="en-US" altLang="zh-CN" sz="2400" dirty="0">
                <a:latin typeface="宋体" pitchFamily="2" charset="-122"/>
                <a:ea typeface="宋体" pitchFamily="2" charset="-122"/>
                <a:cs typeface="Times New Roman" pitchFamily="18" charset="0"/>
              </a:rPr>
              <a:t>B</a:t>
            </a:r>
            <a:r>
              <a:rPr lang="zh-CN" altLang="en-US" sz="2400" dirty="0">
                <a:latin typeface="宋体" pitchFamily="2" charset="-122"/>
                <a:ea typeface="宋体" pitchFamily="2" charset="-122"/>
                <a:cs typeface="Times New Roman" pitchFamily="18" charset="0"/>
              </a:rPr>
              <a:t>．这样它可以扩大视角，使我们看到更广阔的宇宙</a:t>
            </a:r>
          </a:p>
          <a:p>
            <a:pPr algn="l">
              <a:lnSpc>
                <a:spcPct val="130000"/>
              </a:lnSpc>
            </a:pPr>
            <a:r>
              <a:rPr lang="en-US" altLang="zh-CN" sz="2400" dirty="0">
                <a:latin typeface="宋体" pitchFamily="2" charset="-122"/>
                <a:ea typeface="宋体" pitchFamily="2" charset="-122"/>
                <a:cs typeface="Times New Roman" pitchFamily="18" charset="0"/>
              </a:rPr>
              <a:t>C</a:t>
            </a:r>
            <a:r>
              <a:rPr lang="zh-CN" altLang="en-US" sz="2400" dirty="0">
                <a:latin typeface="宋体" pitchFamily="2" charset="-122"/>
                <a:ea typeface="宋体" pitchFamily="2" charset="-122"/>
                <a:cs typeface="Times New Roman" pitchFamily="18" charset="0"/>
              </a:rPr>
              <a:t>．这样做既美观又有气势</a:t>
            </a:r>
          </a:p>
          <a:p>
            <a:pPr algn="l">
              <a:lnSpc>
                <a:spcPct val="130000"/>
              </a:lnSpc>
            </a:pPr>
            <a:r>
              <a:rPr lang="en-US" altLang="zh-CN" sz="2400" dirty="0">
                <a:latin typeface="宋体" pitchFamily="2" charset="-122"/>
                <a:ea typeface="宋体" pitchFamily="2" charset="-122"/>
                <a:cs typeface="Times New Roman" pitchFamily="18" charset="0"/>
              </a:rPr>
              <a:t>D</a:t>
            </a:r>
            <a:r>
              <a:rPr lang="zh-CN" altLang="en-US" sz="2400" dirty="0">
                <a:latin typeface="宋体" pitchFamily="2" charset="-122"/>
                <a:ea typeface="宋体" pitchFamily="2" charset="-122"/>
                <a:cs typeface="Times New Roman" pitchFamily="18" charset="0"/>
              </a:rPr>
              <a:t>．这样做可以使物镜焦距更长，从而使人看得更远</a:t>
            </a:r>
          </a:p>
        </p:txBody>
      </p:sp>
      <p:sp>
        <p:nvSpPr>
          <p:cNvPr id="342032" name="Rectangle 16"/>
          <p:cNvSpPr>
            <a:spLocks noChangeArrowheads="1"/>
          </p:cNvSpPr>
          <p:nvPr/>
        </p:nvSpPr>
        <p:spPr bwMode="auto">
          <a:xfrm>
            <a:off x="3620933" y="1128435"/>
            <a:ext cx="407484" cy="461665"/>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cs typeface="Times New Roman" pitchFamily="18" charset="0"/>
              </a:rPr>
              <a:t>A</a:t>
            </a:r>
          </a:p>
        </p:txBody>
      </p:sp>
      <p:pic>
        <p:nvPicPr>
          <p:cNvPr id="16388" name="Picture 17" descr="C:\Users\Administrator\Desktop\八上物理（人教）四清 教师用书２０１５邹梨花√\S183.TIF"/>
          <p:cNvPicPr>
            <a:picLocks noChangeAspect="1" noChangeArrowheads="1"/>
          </p:cNvPicPr>
          <p:nvPr/>
        </p:nvPicPr>
        <p:blipFill>
          <a:blip r:embed="rId2" r:link="rId3" cstate="print">
            <a:clrChange>
              <a:clrFrom>
                <a:srgbClr val="FEFEFE"/>
              </a:clrFrom>
              <a:clrTo>
                <a:srgbClr val="FEFEFE">
                  <a:alpha val="0"/>
                </a:srgbClr>
              </a:clrTo>
            </a:clrChange>
          </a:blip>
          <a:srcRect/>
          <a:stretch>
            <a:fillRect/>
          </a:stretch>
        </p:blipFill>
        <p:spPr bwMode="auto">
          <a:xfrm>
            <a:off x="3682237" y="3540721"/>
            <a:ext cx="1647825" cy="1416743"/>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42032"/>
                                        </p:tgtEl>
                                        <p:attrNameLst>
                                          <p:attrName>style.visibility</p:attrName>
                                        </p:attrNameLst>
                                      </p:cBhvr>
                                      <p:to>
                                        <p:strVal val="visible"/>
                                      </p:to>
                                    </p:set>
                                    <p:anim calcmode="lin" valueType="num">
                                      <p:cBhvr>
                                        <p:cTn id="7" dur="500" fill="hold"/>
                                        <p:tgtEl>
                                          <p:spTgt spid="342032"/>
                                        </p:tgtEl>
                                        <p:attrNameLst>
                                          <p:attrName>ppt_w</p:attrName>
                                        </p:attrNameLst>
                                      </p:cBhvr>
                                      <p:tavLst>
                                        <p:tav tm="0">
                                          <p:val>
                                            <p:fltVal val="0"/>
                                          </p:val>
                                        </p:tav>
                                        <p:tav tm="100000">
                                          <p:val>
                                            <p:strVal val="#ppt_w"/>
                                          </p:val>
                                        </p:tav>
                                      </p:tavLst>
                                    </p:anim>
                                    <p:anim calcmode="lin" valueType="num">
                                      <p:cBhvr>
                                        <p:cTn id="8" dur="500" fill="hold"/>
                                        <p:tgtEl>
                                          <p:spTgt spid="342032"/>
                                        </p:tgtEl>
                                        <p:attrNameLst>
                                          <p:attrName>ppt_h</p:attrName>
                                        </p:attrNameLst>
                                      </p:cBhvr>
                                      <p:tavLst>
                                        <p:tav tm="0">
                                          <p:val>
                                            <p:fltVal val="0"/>
                                          </p:val>
                                        </p:tav>
                                        <p:tav tm="100000">
                                          <p:val>
                                            <p:strVal val="#ppt_h"/>
                                          </p:val>
                                        </p:tav>
                                      </p:tavLst>
                                    </p:anim>
                                    <p:animEffect transition="in" filter="fade">
                                      <p:cBhvr>
                                        <p:cTn id="9" dur="500"/>
                                        <p:tgtEl>
                                          <p:spTgt spid="342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3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30"/>
          <p:cNvSpPr>
            <a:spLocks noChangeArrowheads="1"/>
          </p:cNvSpPr>
          <p:nvPr/>
        </p:nvSpPr>
        <p:spPr bwMode="auto">
          <a:xfrm>
            <a:off x="458346" y="701939"/>
            <a:ext cx="8176890" cy="3453253"/>
          </a:xfrm>
          <a:prstGeom prst="rect">
            <a:avLst/>
          </a:prstGeom>
          <a:noFill/>
          <a:ln w="9525">
            <a:noFill/>
            <a:miter lim="800000"/>
            <a:headEnd/>
            <a:tailEnd/>
          </a:ln>
        </p:spPr>
        <p:txBody>
          <a:bodyPr wrap="square" anchor="ctr">
            <a:spAutoFit/>
          </a:bodyPr>
          <a:lstStyle/>
          <a:p>
            <a:pPr algn="l">
              <a:lnSpc>
                <a:spcPct val="130000"/>
              </a:lnSpc>
            </a:pPr>
            <a:r>
              <a:rPr lang="en-US" altLang="zh-CN" sz="2400" dirty="0" smtClean="0">
                <a:latin typeface="宋体" pitchFamily="2" charset="-122"/>
                <a:ea typeface="宋体" pitchFamily="2" charset="-122"/>
                <a:cs typeface="Times New Roman" pitchFamily="18" charset="0"/>
              </a:rPr>
              <a:t>11</a:t>
            </a:r>
            <a:r>
              <a:rPr lang="zh-CN" altLang="en-US" sz="2400" dirty="0" smtClean="0">
                <a:latin typeface="宋体" pitchFamily="2" charset="-122"/>
                <a:ea typeface="宋体" pitchFamily="2" charset="-122"/>
                <a:cs typeface="Times New Roman" pitchFamily="18" charset="0"/>
              </a:rPr>
              <a:t>．</a:t>
            </a:r>
            <a:r>
              <a:rPr lang="zh-CN" altLang="en-US" sz="2400" dirty="0">
                <a:latin typeface="宋体" pitchFamily="2" charset="-122"/>
                <a:ea typeface="宋体" pitchFamily="2" charset="-122"/>
                <a:cs typeface="Times New Roman" pitchFamily="18" charset="0"/>
              </a:rPr>
              <a:t>如图所示</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小强同学用两只焦距不同的放大镜一前一后放在眼前观察远处的物体</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则下列说法中正确的是</a:t>
            </a:r>
            <a:r>
              <a:rPr lang="en-US" altLang="zh-CN" sz="2400" dirty="0">
                <a:latin typeface="宋体" pitchFamily="2" charset="-122"/>
                <a:ea typeface="宋体" pitchFamily="2" charset="-122"/>
                <a:cs typeface="Times New Roman" pitchFamily="18" charset="0"/>
              </a:rPr>
              <a:t>(      )</a:t>
            </a:r>
            <a:endParaRPr lang="en-US" altLang="zh-CN"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A</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两只放大镜对物体进行了两次放大</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B</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两只放大镜组合在一起相当于一台显微镜</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C</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两只放大镜组合在一起相当于一架望远镜</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D</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将两只放大镜的位置对换后</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观察同一物体的大小是相同的</a:t>
            </a:r>
          </a:p>
        </p:txBody>
      </p:sp>
      <p:sp>
        <p:nvSpPr>
          <p:cNvPr id="341024" name="Rectangle 32"/>
          <p:cNvSpPr>
            <a:spLocks noChangeArrowheads="1"/>
          </p:cNvSpPr>
          <p:nvPr/>
        </p:nvSpPr>
        <p:spPr bwMode="auto">
          <a:xfrm>
            <a:off x="7637761" y="1334139"/>
            <a:ext cx="389850" cy="461665"/>
          </a:xfrm>
          <a:prstGeom prst="rect">
            <a:avLst/>
          </a:prstGeom>
          <a:noFill/>
          <a:ln w="9525">
            <a:noFill/>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C</a:t>
            </a:r>
          </a:p>
        </p:txBody>
      </p:sp>
      <p:pic>
        <p:nvPicPr>
          <p:cNvPr id="15364" name="Picture 33" descr="C:\Users\Administrator\Desktop\八上物理（人教）四清 教师用书２０１５邹梨花√\S182.TIF"/>
          <p:cNvPicPr>
            <a:picLocks noChangeAspect="1" noChangeArrowheads="1"/>
          </p:cNvPicPr>
          <p:nvPr/>
        </p:nvPicPr>
        <p:blipFill>
          <a:blip r:embed="rId2" r:link="rId3" cstate="print">
            <a:clrChange>
              <a:clrFrom>
                <a:srgbClr val="FFFFFF"/>
              </a:clrFrom>
              <a:clrTo>
                <a:srgbClr val="FFFFFF">
                  <a:alpha val="0"/>
                </a:srgbClr>
              </a:clrTo>
            </a:clrChange>
          </a:blip>
          <a:srcRect/>
          <a:stretch>
            <a:fillRect/>
          </a:stretch>
        </p:blipFill>
        <p:spPr bwMode="auto">
          <a:xfrm>
            <a:off x="5339729" y="3737095"/>
            <a:ext cx="1294827" cy="1194007"/>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41024"/>
                                        </p:tgtEl>
                                        <p:attrNameLst>
                                          <p:attrName>style.visibility</p:attrName>
                                        </p:attrNameLst>
                                      </p:cBhvr>
                                      <p:to>
                                        <p:strVal val="visible"/>
                                      </p:to>
                                    </p:set>
                                    <p:anim calcmode="lin" valueType="num">
                                      <p:cBhvr>
                                        <p:cTn id="7" dur="500" fill="hold"/>
                                        <p:tgtEl>
                                          <p:spTgt spid="341024"/>
                                        </p:tgtEl>
                                        <p:attrNameLst>
                                          <p:attrName>ppt_w</p:attrName>
                                        </p:attrNameLst>
                                      </p:cBhvr>
                                      <p:tavLst>
                                        <p:tav tm="0">
                                          <p:val>
                                            <p:fltVal val="0"/>
                                          </p:val>
                                        </p:tav>
                                        <p:tav tm="100000">
                                          <p:val>
                                            <p:strVal val="#ppt_w"/>
                                          </p:val>
                                        </p:tav>
                                      </p:tavLst>
                                    </p:anim>
                                    <p:anim calcmode="lin" valueType="num">
                                      <p:cBhvr>
                                        <p:cTn id="8" dur="500" fill="hold"/>
                                        <p:tgtEl>
                                          <p:spTgt spid="341024"/>
                                        </p:tgtEl>
                                        <p:attrNameLst>
                                          <p:attrName>ppt_h</p:attrName>
                                        </p:attrNameLst>
                                      </p:cBhvr>
                                      <p:tavLst>
                                        <p:tav tm="0">
                                          <p:val>
                                            <p:fltVal val="0"/>
                                          </p:val>
                                        </p:tav>
                                        <p:tav tm="100000">
                                          <p:val>
                                            <p:strVal val="#ppt_h"/>
                                          </p:val>
                                        </p:tav>
                                      </p:tavLst>
                                    </p:anim>
                                    <p:animEffect transition="in" filter="fade">
                                      <p:cBhvr>
                                        <p:cTn id="9" dur="500"/>
                                        <p:tgtEl>
                                          <p:spTgt spid="341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02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3"/>
          <p:cNvSpPr/>
          <p:nvPr/>
        </p:nvSpPr>
        <p:spPr>
          <a:xfrm>
            <a:off x="609226" y="960335"/>
            <a:ext cx="1293222"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6"/>
          <p:cNvSpPr txBox="1"/>
          <p:nvPr/>
        </p:nvSpPr>
        <p:spPr>
          <a:xfrm>
            <a:off x="559128" y="403948"/>
            <a:ext cx="193899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考点</a:t>
            </a:r>
            <a:r>
              <a:rPr lang="zh-CN" altLang="en-US" sz="2400" dirty="0" smtClean="0">
                <a:solidFill>
                  <a:srgbClr val="000000"/>
                </a:solidFill>
                <a:latin typeface="微软雅黑" panose="020B0503020204020204" charset="-122"/>
                <a:ea typeface="微软雅黑" panose="020B0503020204020204" charset="-122"/>
              </a:rPr>
              <a:t>三</a:t>
            </a:r>
            <a:r>
              <a:rPr kumimoji="0" lang="zh-CN" altLang="en-US" sz="240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a:t>
            </a:r>
            <a:r>
              <a:rPr lang="zh-CN" altLang="en-US" sz="2400" dirty="0" smtClean="0">
                <a:solidFill>
                  <a:srgbClr val="000000"/>
                </a:solidFill>
                <a:latin typeface="微软雅黑" panose="020B0503020204020204" charset="-122"/>
                <a:ea typeface="微软雅黑" panose="020B0503020204020204" charset="-122"/>
              </a:rPr>
              <a:t>视角</a:t>
            </a:r>
            <a:endParaRPr kumimoji="0" lang="zh-CN" altLang="en-US" sz="240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4" name="Rectangle 30"/>
          <p:cNvSpPr>
            <a:spLocks noChangeArrowheads="1"/>
          </p:cNvSpPr>
          <p:nvPr/>
        </p:nvSpPr>
        <p:spPr bwMode="auto">
          <a:xfrm>
            <a:off x="472669" y="1389595"/>
            <a:ext cx="7848600" cy="2973122"/>
          </a:xfrm>
          <a:prstGeom prst="rect">
            <a:avLst/>
          </a:prstGeom>
          <a:noFill/>
          <a:ln w="9525">
            <a:noFill/>
            <a:miter lim="800000"/>
            <a:headEnd/>
            <a:tailEnd/>
          </a:ln>
        </p:spPr>
        <p:txBody>
          <a:bodyPr anchor="ctr">
            <a:spAutoFit/>
          </a:bodyPr>
          <a:lstStyle/>
          <a:p>
            <a:pPr algn="l">
              <a:lnSpc>
                <a:spcPct val="130000"/>
              </a:lnSpc>
            </a:pPr>
            <a:r>
              <a:rPr lang="en-US" altLang="zh-CN" sz="2400" dirty="0" smtClean="0">
                <a:latin typeface="宋体" pitchFamily="2" charset="-122"/>
                <a:ea typeface="宋体" pitchFamily="2" charset="-122"/>
                <a:cs typeface="Times New Roman" pitchFamily="18" charset="0"/>
              </a:rPr>
              <a:t>12</a:t>
            </a:r>
            <a:r>
              <a:rPr lang="zh-CN" altLang="en-US" sz="2400" dirty="0" smtClean="0">
                <a:latin typeface="宋体" pitchFamily="2" charset="-122"/>
                <a:ea typeface="宋体" pitchFamily="2" charset="-122"/>
                <a:cs typeface="Times New Roman" pitchFamily="18" charset="0"/>
              </a:rPr>
              <a:t>．</a:t>
            </a:r>
            <a:r>
              <a:rPr lang="zh-CN" altLang="en-US" sz="2400" dirty="0">
                <a:latin typeface="宋体" pitchFamily="2" charset="-122"/>
                <a:ea typeface="宋体" pitchFamily="2" charset="-122"/>
                <a:cs typeface="Times New Roman" pitchFamily="18" charset="0"/>
              </a:rPr>
              <a:t>如图所示</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小芳向平面镜走近时</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看到自己的像在不断变大</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则下列说法正确的是</a:t>
            </a:r>
            <a:r>
              <a:rPr lang="en-US" altLang="zh-CN" sz="2400" dirty="0">
                <a:latin typeface="宋体" pitchFamily="2" charset="-122"/>
                <a:ea typeface="宋体" pitchFamily="2" charset="-122"/>
                <a:cs typeface="Times New Roman" pitchFamily="18" charset="0"/>
              </a:rPr>
              <a:t>(    )</a:t>
            </a:r>
            <a:endParaRPr lang="en-US" altLang="zh-CN"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A</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因为平面镜能成放大的像</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B</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这是小芳的一种错误感觉</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C</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因为走近时</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像相对于眼睛的视角变大了</a:t>
            </a:r>
            <a:endParaRPr lang="zh-CN" altLang="en-US" sz="2400" dirty="0">
              <a:latin typeface="宋体" pitchFamily="2" charset="-122"/>
              <a:ea typeface="宋体" pitchFamily="2" charset="-122"/>
            </a:endParaRPr>
          </a:p>
          <a:p>
            <a:pPr algn="l" eaLnBrk="0" hangingPunct="0">
              <a:lnSpc>
                <a:spcPct val="130000"/>
              </a:lnSpc>
            </a:pPr>
            <a:r>
              <a:rPr lang="en-US" altLang="zh-CN" sz="2400" dirty="0">
                <a:latin typeface="宋体" pitchFamily="2" charset="-122"/>
                <a:ea typeface="宋体" pitchFamily="2" charset="-122"/>
                <a:cs typeface="Times New Roman" pitchFamily="18" charset="0"/>
              </a:rPr>
              <a:t>D</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上述三种说法都正确</a:t>
            </a:r>
          </a:p>
        </p:txBody>
      </p:sp>
      <p:sp>
        <p:nvSpPr>
          <p:cNvPr id="5" name="Rectangle 32"/>
          <p:cNvSpPr>
            <a:spLocks noChangeArrowheads="1"/>
          </p:cNvSpPr>
          <p:nvPr/>
        </p:nvSpPr>
        <p:spPr bwMode="auto">
          <a:xfrm>
            <a:off x="4793725" y="1993857"/>
            <a:ext cx="389850" cy="461665"/>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cs typeface="Times New Roman" pitchFamily="18" charset="0"/>
              </a:rPr>
              <a:t>C</a:t>
            </a:r>
          </a:p>
        </p:txBody>
      </p:sp>
      <p:pic>
        <p:nvPicPr>
          <p:cNvPr id="6" name="Picture 33" descr="C:\Users\Administrator\Desktop\八上物理（人教）四清 教师用书２０１５邹梨花√\S181.TIF"/>
          <p:cNvPicPr>
            <a:picLocks noChangeAspect="1" noChangeArrowheads="1"/>
          </p:cNvPicPr>
          <p:nvPr/>
        </p:nvPicPr>
        <p:blipFill>
          <a:blip r:embed="rId2" r:link="rId3" cstate="print">
            <a:clrChange>
              <a:clrFrom>
                <a:srgbClr val="FFFFFF"/>
              </a:clrFrom>
              <a:clrTo>
                <a:srgbClr val="FFFFFF">
                  <a:alpha val="0"/>
                </a:srgbClr>
              </a:clrTo>
            </a:clrChange>
          </a:blip>
          <a:srcRect/>
          <a:stretch>
            <a:fillRect/>
          </a:stretch>
        </p:blipFill>
        <p:spPr bwMode="auto">
          <a:xfrm>
            <a:off x="6911281" y="2870518"/>
            <a:ext cx="1785938" cy="1680856"/>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文本框 99"/>
          <p:cNvSpPr txBox="1">
            <a:spLocks noChangeArrowheads="1"/>
          </p:cNvSpPr>
          <p:nvPr/>
        </p:nvSpPr>
        <p:spPr bwMode="auto">
          <a:xfrm>
            <a:off x="536050" y="980159"/>
            <a:ext cx="8058150" cy="2677656"/>
          </a:xfrm>
          <a:prstGeom prst="rect">
            <a:avLst/>
          </a:prstGeom>
          <a:noFill/>
          <a:ln w="9525">
            <a:noFill/>
            <a:miter lim="800000"/>
            <a:headEnd/>
            <a:tailEnd/>
          </a:ln>
        </p:spPr>
        <p:txBody>
          <a:bodyPr>
            <a:spAutoFit/>
          </a:bodyPr>
          <a:lstStyle/>
          <a:p>
            <a:pPr>
              <a:lnSpc>
                <a:spcPct val="150000"/>
              </a:lnSpc>
            </a:pPr>
            <a:r>
              <a:rPr lang="en-US" altLang="zh-CN" sz="2800" b="1" dirty="0">
                <a:latin typeface="宋体" pitchFamily="2" charset="-122"/>
                <a:ea typeface="宋体" pitchFamily="2" charset="-122"/>
              </a:rPr>
              <a:t>                </a:t>
            </a:r>
            <a:r>
              <a:rPr lang="zh-CN" altLang="en-US" sz="2800" b="1" dirty="0">
                <a:latin typeface="宋体" pitchFamily="2" charset="-122"/>
                <a:ea typeface="宋体" pitchFamily="2" charset="-122"/>
              </a:rPr>
              <a:t>学习目标</a:t>
            </a:r>
          </a:p>
          <a:p>
            <a:pPr>
              <a:lnSpc>
                <a:spcPct val="150000"/>
              </a:lnSpc>
            </a:pPr>
            <a:r>
              <a:rPr lang="en-US" altLang="zh-CN" sz="2800" dirty="0">
                <a:latin typeface="宋体" pitchFamily="2" charset="-122"/>
                <a:ea typeface="宋体" pitchFamily="2" charset="-122"/>
              </a:rPr>
              <a:t>1.</a:t>
            </a:r>
            <a:r>
              <a:rPr lang="zh-CN" altLang="en-US" sz="2800" dirty="0">
                <a:latin typeface="宋体" pitchFamily="2" charset="-122"/>
                <a:ea typeface="宋体" pitchFamily="2" charset="-122"/>
              </a:rPr>
              <a:t>了解显微镜和望远镜的基本结构。（重点）</a:t>
            </a:r>
          </a:p>
          <a:p>
            <a:pPr>
              <a:lnSpc>
                <a:spcPct val="150000"/>
              </a:lnSpc>
            </a:pPr>
            <a:r>
              <a:rPr lang="en-US" altLang="zh-CN" sz="2800" dirty="0">
                <a:latin typeface="宋体" pitchFamily="2" charset="-122"/>
                <a:ea typeface="宋体" pitchFamily="2" charset="-122"/>
              </a:rPr>
              <a:t>2.</a:t>
            </a:r>
            <a:r>
              <a:rPr lang="zh-CN" altLang="en-US" sz="2800" dirty="0">
                <a:latin typeface="宋体" pitchFamily="2" charset="-122"/>
                <a:ea typeface="宋体" pitchFamily="2" charset="-122"/>
              </a:rPr>
              <a:t>知道影响视角大小的因素。（重点） </a:t>
            </a:r>
          </a:p>
          <a:p>
            <a:pPr>
              <a:lnSpc>
                <a:spcPct val="150000"/>
              </a:lnSpc>
            </a:pPr>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能说出显微镜和望远镜的成像原理。（难点）</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lvl="0">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p:txBody>
      </p:sp>
      <p:sp>
        <p:nvSpPr>
          <p:cNvPr id="4" name="Shape 112"/>
          <p:cNvSpPr/>
          <p:nvPr/>
        </p:nvSpPr>
        <p:spPr>
          <a:xfrm>
            <a:off x="390231" y="352255"/>
            <a:ext cx="245403" cy="24384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1000" dirty="0" smtClean="0">
                <a:solidFill>
                  <a:srgbClr val="FFFFFF"/>
                </a:solidFill>
              </a:rPr>
              <a:t>0</a:t>
            </a:r>
            <a:r>
              <a:rPr lang="en-US" altLang="zh-CN" sz="1000" dirty="0" smtClean="0">
                <a:solidFill>
                  <a:srgbClr val="FFFFFF"/>
                </a:solidFill>
              </a:rPr>
              <a:t>2</a:t>
            </a:r>
            <a:endParaRPr sz="1000" dirty="0">
              <a:solidFill>
                <a:srgbClr val="FFFFFF"/>
              </a:solidFill>
            </a:endParaRPr>
          </a:p>
        </p:txBody>
      </p:sp>
      <p:sp>
        <p:nvSpPr>
          <p:cNvPr id="5" name="Shape 120"/>
          <p:cNvSpPr/>
          <p:nvPr/>
        </p:nvSpPr>
        <p:spPr>
          <a:xfrm>
            <a:off x="715634" y="316668"/>
            <a:ext cx="923330" cy="276999"/>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b="0">
                <a:solidFill>
                  <a:srgbClr val="000000"/>
                </a:solidFill>
              </a:defRPr>
            </a:pPr>
            <a:r>
              <a:rPr lang="zh-CN" altLang="en-US" b="1" dirty="0" smtClean="0">
                <a:solidFill>
                  <a:srgbClr val="007E27"/>
                </a:solidFill>
              </a:rPr>
              <a:t>学习目标</a:t>
            </a:r>
            <a:endParaRPr b="1" dirty="0">
              <a:solidFill>
                <a:srgbClr val="007E27"/>
              </a:solidFill>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6"/>
          <p:cNvSpPr/>
          <p:nvPr/>
        </p:nvSpPr>
        <p:spPr>
          <a:xfrm>
            <a:off x="738046" y="293647"/>
            <a:ext cx="1482639" cy="408620"/>
          </a:xfrm>
          <a:prstGeom prst="roundRect">
            <a:avLst/>
          </a:prstGeom>
          <a:solidFill>
            <a:srgbClr val="92D05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训练  </a:t>
            </a:r>
            <a:r>
              <a:rPr lang="en-US" altLang="zh-CN" dirty="0" smtClean="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Rectangle 306"/>
          <p:cNvSpPr>
            <a:spLocks noChangeArrowheads="1"/>
          </p:cNvSpPr>
          <p:nvPr/>
        </p:nvSpPr>
        <p:spPr bwMode="auto">
          <a:xfrm>
            <a:off x="492721" y="847113"/>
            <a:ext cx="8238767" cy="3416320"/>
          </a:xfrm>
          <a:prstGeom prst="rect">
            <a:avLst/>
          </a:prstGeom>
          <a:noFill/>
          <a:ln w="9525">
            <a:noFill/>
            <a:miter lim="800000"/>
            <a:headEnd/>
            <a:tailEnd/>
          </a:ln>
        </p:spPr>
        <p:txBody>
          <a:bodyPr wrap="square" anchor="ctr">
            <a:spAutoFit/>
          </a:bodyPr>
          <a:lstStyle/>
          <a:p>
            <a:pPr algn="l">
              <a:lnSpc>
                <a:spcPct val="150000"/>
              </a:lnSpc>
            </a:pPr>
            <a:r>
              <a:rPr lang="en-US" altLang="zh-CN" sz="2400" dirty="0" smtClean="0">
                <a:latin typeface="宋体" pitchFamily="2" charset="-122"/>
                <a:ea typeface="宋体" pitchFamily="2" charset="-122"/>
              </a:rPr>
              <a:t>13</a:t>
            </a:r>
            <a:r>
              <a:rPr lang="zh-CN" altLang="en-US" sz="2400" dirty="0" smtClean="0">
                <a:latin typeface="宋体" pitchFamily="2" charset="-122"/>
                <a:ea typeface="宋体" pitchFamily="2" charset="-122"/>
              </a:rPr>
              <a:t>．物</a:t>
            </a:r>
            <a:r>
              <a:rPr lang="zh-CN" altLang="en-US" sz="2400" dirty="0">
                <a:latin typeface="宋体" pitchFamily="2" charset="-122"/>
                <a:ea typeface="宋体" pitchFamily="2" charset="-122"/>
              </a:rPr>
              <a:t>体在视网膜上所成的像的大小是由视角决定的。下面四种情况中，眼睛感觉到最高的物体是</a:t>
            </a:r>
            <a:r>
              <a:rPr lang="en-US" altLang="zh-CN" sz="2400" dirty="0">
                <a:latin typeface="宋体" pitchFamily="2" charset="-122"/>
                <a:ea typeface="宋体" pitchFamily="2" charset="-122"/>
              </a:rPr>
              <a:t>(     )</a:t>
            </a:r>
          </a:p>
          <a:p>
            <a:pPr algn="l">
              <a:lnSpc>
                <a:spcPct val="150000"/>
              </a:lnSpc>
            </a:pP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．站在</a:t>
            </a:r>
            <a:r>
              <a:rPr lang="en-US" altLang="zh-CN" sz="2400" dirty="0">
                <a:latin typeface="宋体" pitchFamily="2" charset="-122"/>
                <a:ea typeface="宋体" pitchFamily="2" charset="-122"/>
              </a:rPr>
              <a:t>20 m</a:t>
            </a:r>
            <a:r>
              <a:rPr lang="zh-CN" altLang="en-US" sz="2400" dirty="0">
                <a:latin typeface="宋体" pitchFamily="2" charset="-122"/>
                <a:ea typeface="宋体" pitchFamily="2" charset="-122"/>
              </a:rPr>
              <a:t>远的高</a:t>
            </a:r>
            <a:r>
              <a:rPr lang="en-US" altLang="zh-CN" sz="2400" dirty="0">
                <a:latin typeface="宋体" pitchFamily="2" charset="-122"/>
                <a:ea typeface="宋体" pitchFamily="2" charset="-122"/>
              </a:rPr>
              <a:t>1.6 m</a:t>
            </a:r>
            <a:r>
              <a:rPr lang="zh-CN" altLang="en-US" sz="2400" dirty="0">
                <a:latin typeface="宋体" pitchFamily="2" charset="-122"/>
                <a:ea typeface="宋体" pitchFamily="2" charset="-122"/>
              </a:rPr>
              <a:t>的人</a:t>
            </a:r>
          </a:p>
          <a:p>
            <a:pPr algn="l">
              <a:lnSpc>
                <a:spcPct val="150000"/>
              </a:lnSpc>
            </a:pP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18 m</a:t>
            </a:r>
            <a:r>
              <a:rPr lang="zh-CN" altLang="en-US" sz="2400" dirty="0">
                <a:latin typeface="宋体" pitchFamily="2" charset="-122"/>
                <a:ea typeface="宋体" pitchFamily="2" charset="-122"/>
              </a:rPr>
              <a:t>远的一棵高</a:t>
            </a:r>
            <a:r>
              <a:rPr lang="en-US" altLang="zh-CN" sz="2400" dirty="0">
                <a:latin typeface="宋体" pitchFamily="2" charset="-122"/>
                <a:ea typeface="宋体" pitchFamily="2" charset="-122"/>
              </a:rPr>
              <a:t>1.7 m</a:t>
            </a:r>
            <a:r>
              <a:rPr lang="zh-CN" altLang="en-US" sz="2400" dirty="0">
                <a:latin typeface="宋体" pitchFamily="2" charset="-122"/>
                <a:ea typeface="宋体" pitchFamily="2" charset="-122"/>
              </a:rPr>
              <a:t>的小树</a:t>
            </a:r>
          </a:p>
          <a:p>
            <a:pPr algn="l">
              <a:lnSpc>
                <a:spcPct val="150000"/>
              </a:lnSpc>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20 m</a:t>
            </a:r>
            <a:r>
              <a:rPr lang="zh-CN" altLang="en-US" sz="2400" dirty="0">
                <a:latin typeface="宋体" pitchFamily="2" charset="-122"/>
                <a:ea typeface="宋体" pitchFamily="2" charset="-122"/>
              </a:rPr>
              <a:t>远的高</a:t>
            </a:r>
            <a:r>
              <a:rPr lang="en-US" altLang="zh-CN" sz="2400" dirty="0">
                <a:latin typeface="宋体" pitchFamily="2" charset="-122"/>
                <a:ea typeface="宋体" pitchFamily="2" charset="-122"/>
              </a:rPr>
              <a:t>1.7 m</a:t>
            </a:r>
            <a:r>
              <a:rPr lang="zh-CN" altLang="en-US" sz="2400" dirty="0">
                <a:latin typeface="宋体" pitchFamily="2" charset="-122"/>
                <a:ea typeface="宋体" pitchFamily="2" charset="-122"/>
              </a:rPr>
              <a:t>的栏杆</a:t>
            </a:r>
          </a:p>
          <a:p>
            <a:pPr algn="l">
              <a:lnSpc>
                <a:spcPct val="150000"/>
              </a:lnSpc>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40 m</a:t>
            </a:r>
            <a:r>
              <a:rPr lang="zh-CN" altLang="en-US" sz="2400" dirty="0">
                <a:latin typeface="宋体" pitchFamily="2" charset="-122"/>
                <a:ea typeface="宋体" pitchFamily="2" charset="-122"/>
              </a:rPr>
              <a:t>远的高</a:t>
            </a:r>
            <a:r>
              <a:rPr lang="en-US" altLang="zh-CN" sz="2400" dirty="0">
                <a:latin typeface="宋体" pitchFamily="2" charset="-122"/>
                <a:ea typeface="宋体" pitchFamily="2" charset="-122"/>
              </a:rPr>
              <a:t>1.7 m</a:t>
            </a:r>
            <a:r>
              <a:rPr lang="zh-CN" altLang="en-US" sz="2400" dirty="0">
                <a:latin typeface="宋体" pitchFamily="2" charset="-122"/>
                <a:ea typeface="宋体" pitchFamily="2" charset="-122"/>
              </a:rPr>
              <a:t>的竹竿</a:t>
            </a:r>
          </a:p>
        </p:txBody>
      </p:sp>
      <p:sp>
        <p:nvSpPr>
          <p:cNvPr id="5" name="Rectangle 315"/>
          <p:cNvSpPr>
            <a:spLocks noChangeArrowheads="1"/>
          </p:cNvSpPr>
          <p:nvPr/>
        </p:nvSpPr>
        <p:spPr bwMode="auto">
          <a:xfrm>
            <a:off x="6016935" y="1515406"/>
            <a:ext cx="387350" cy="457200"/>
          </a:xfrm>
          <a:prstGeom prst="rect">
            <a:avLst/>
          </a:prstGeom>
          <a:noFill/>
          <a:ln w="9525">
            <a:noFill/>
            <a:miter lim="800000"/>
            <a:headEnd/>
            <a:tailEnd/>
          </a:ln>
        </p:spPr>
        <p:txBody>
          <a:bodyPr wrap="none">
            <a:spAutoFit/>
          </a:bodyPr>
          <a:lstStyle/>
          <a:p>
            <a:r>
              <a:rPr lang="en-US" altLang="zh-CN" sz="2400" dirty="0">
                <a:solidFill>
                  <a:srgbClr val="FF0000"/>
                </a:solidFill>
                <a:latin typeface="Times New Roman" pitchFamily="18" charset="0"/>
              </a:rPr>
              <a:t>B</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464076" y="604316"/>
            <a:ext cx="8229600" cy="1532727"/>
          </a:xfrm>
          <a:prstGeom prst="rect">
            <a:avLst/>
          </a:prstGeom>
          <a:noFill/>
          <a:ln w="9525">
            <a:noFill/>
            <a:miter lim="800000"/>
            <a:headEnd/>
            <a:tailEnd/>
          </a:ln>
        </p:spPr>
        <p:txBody>
          <a:bodyPr anchor="ctr">
            <a:spAutoFit/>
          </a:bodyPr>
          <a:lstStyle/>
          <a:p>
            <a:pPr algn="l">
              <a:lnSpc>
                <a:spcPct val="130000"/>
              </a:lnSpc>
            </a:pPr>
            <a:r>
              <a:rPr lang="en-US" altLang="zh-CN" sz="2400" dirty="0" smtClean="0">
                <a:latin typeface="宋体" pitchFamily="2" charset="-122"/>
                <a:ea typeface="宋体" pitchFamily="2" charset="-122"/>
                <a:cs typeface="Times New Roman" pitchFamily="18" charset="0"/>
              </a:rPr>
              <a:t>14</a:t>
            </a:r>
            <a:r>
              <a:rPr lang="zh-CN" altLang="en-US" sz="2400" dirty="0" smtClean="0">
                <a:latin typeface="宋体" pitchFamily="2" charset="-122"/>
                <a:ea typeface="宋体" pitchFamily="2" charset="-122"/>
                <a:cs typeface="Times New Roman" pitchFamily="18" charset="0"/>
              </a:rPr>
              <a:t>．</a:t>
            </a:r>
            <a:r>
              <a:rPr lang="zh-CN" altLang="en-US" sz="2400" dirty="0">
                <a:latin typeface="宋体" pitchFamily="2" charset="-122"/>
                <a:ea typeface="宋体" pitchFamily="2" charset="-122"/>
                <a:cs typeface="Times New Roman" pitchFamily="18" charset="0"/>
              </a:rPr>
              <a:t>小明同学为了“探究物体对眼睛视角大小的相关因素”</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他通过观察不同高度的树木且不断地改变眼睛与树木的距离</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如图所示</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得到数据如表格所示：</a:t>
            </a:r>
          </a:p>
        </p:txBody>
      </p:sp>
      <p:pic>
        <p:nvPicPr>
          <p:cNvPr id="18435" name="Picture 6" descr="C:\Users\Administrator\Desktop\八上物理（人教）四清 教师用书２０１５邹梨花√\S184.TIF"/>
          <p:cNvPicPr>
            <a:picLocks noChangeAspect="1" noChangeArrowheads="1"/>
          </p:cNvPicPr>
          <p:nvPr/>
        </p:nvPicPr>
        <p:blipFill>
          <a:blip r:embed="rId2" r:link="rId3" cstate="print">
            <a:clrChange>
              <a:clrFrom>
                <a:srgbClr val="FFFFFF"/>
              </a:clrFrom>
              <a:clrTo>
                <a:srgbClr val="FFFFFF">
                  <a:alpha val="0"/>
                </a:srgbClr>
              </a:clrTo>
            </a:clrChange>
          </a:blip>
          <a:srcRect/>
          <a:stretch>
            <a:fillRect/>
          </a:stretch>
        </p:blipFill>
        <p:spPr bwMode="auto">
          <a:xfrm>
            <a:off x="5219986" y="1807673"/>
            <a:ext cx="2895600" cy="1286161"/>
          </a:xfrm>
          <a:prstGeom prst="rect">
            <a:avLst/>
          </a:prstGeom>
          <a:noFill/>
          <a:ln w="9525">
            <a:noFill/>
            <a:miter lim="800000"/>
            <a:headEnd/>
            <a:tailEnd/>
          </a:ln>
        </p:spPr>
      </p:pic>
      <p:graphicFrame>
        <p:nvGraphicFramePr>
          <p:cNvPr id="350417" name="Group 209"/>
          <p:cNvGraphicFramePr>
            <a:graphicFrameLocks noGrp="1"/>
          </p:cNvGraphicFramePr>
          <p:nvPr/>
        </p:nvGraphicFramePr>
        <p:xfrm>
          <a:off x="996329" y="3267271"/>
          <a:ext cx="7239000" cy="1459428"/>
        </p:xfrm>
        <a:graphic>
          <a:graphicData uri="http://schemas.openxmlformats.org/drawingml/2006/table">
            <a:tbl>
              <a:tblPr/>
              <a:tblGrid>
                <a:gridCol w="1676400"/>
                <a:gridCol w="712788"/>
                <a:gridCol w="709612"/>
                <a:gridCol w="563563"/>
                <a:gridCol w="561975"/>
                <a:gridCol w="563562"/>
                <a:gridCol w="561975"/>
                <a:gridCol w="614363"/>
                <a:gridCol w="711200"/>
                <a:gridCol w="563562"/>
              </a:tblGrid>
              <a:tr h="5700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物体高度</a:t>
                      </a:r>
                      <a:r>
                        <a:rPr kumimoji="0" lang="en-US" altLang="zh-CN" sz="1600" b="0" i="1"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h</a:t>
                      </a: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/m</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4</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2</a:t>
                      </a: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1</a:t>
                      </a: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5700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距物体距离</a:t>
                      </a:r>
                      <a:r>
                        <a:rPr kumimoji="0" lang="en-US" altLang="zh-CN" sz="1600" b="0" i="1"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s</a:t>
                      </a: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/m</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6</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4</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2</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6</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4</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2</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6</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4</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2</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9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视角</a:t>
                      </a:r>
                      <a:r>
                        <a:rPr kumimoji="0" lang="en-US" altLang="zh-CN" sz="1600" b="0" i="1"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α</a:t>
                      </a: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a:t>
                      </a:r>
                      <a:r>
                        <a:rPr kumimoji="0" lang="zh-CN" altLang="en-US"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度</a:t>
                      </a:r>
                      <a:endParaRPr kumimoji="0" lang="zh-CN" altLang="en-US"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36.8</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53.1</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90</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19</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28</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53</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9.5</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14.2</a:t>
                      </a:r>
                      <a:endParaRPr kumimoji="0" lang="en-US" altLang="zh-CN" sz="1600" b="0" i="0" u="none" strike="noStrike" cap="none" normalizeH="0" baseline="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Times New Roman" pitchFamily="18" charset="0"/>
                          <a:ea typeface="楷体_GB2312" pitchFamily="49" charset="-122"/>
                          <a:cs typeface="Times New Roman" pitchFamily="18" charset="0"/>
                        </a:rPr>
                        <a:t>28</a:t>
                      </a:r>
                      <a:endParaRPr kumimoji="0" lang="en-US" altLang="zh-CN" sz="1600" b="0" i="0" u="none" strike="noStrike" cap="none" normalizeH="0" baseline="0" dirty="0" smtClean="0">
                        <a:ln>
                          <a:noFill/>
                        </a:ln>
                        <a:solidFill>
                          <a:schemeClr val="tx1"/>
                        </a:solidFill>
                        <a:effectLst/>
                        <a:latin typeface="Arial" charset="0"/>
                        <a:ea typeface="楷体_GB2312" pitchFamily="49" charset="-122"/>
                        <a:cs typeface="Times New Roman" pitchFamily="18" charset="0"/>
                      </a:endParaRPr>
                    </a:p>
                  </a:txBody>
                  <a:tcPr marT="34205" marB="342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5"/>
          <p:cNvSpPr>
            <a:spLocks noChangeArrowheads="1"/>
          </p:cNvSpPr>
          <p:nvPr/>
        </p:nvSpPr>
        <p:spPr bwMode="auto">
          <a:xfrm>
            <a:off x="540847" y="908779"/>
            <a:ext cx="8190641" cy="2862322"/>
          </a:xfrm>
          <a:prstGeom prst="rect">
            <a:avLst/>
          </a:prstGeom>
          <a:noFill/>
          <a:ln w="9525">
            <a:noFill/>
            <a:miter lim="800000"/>
            <a:headEnd/>
            <a:tailEnd/>
          </a:ln>
        </p:spPr>
        <p:txBody>
          <a:bodyPr wrap="square" anchor="ctr">
            <a:spAutoFit/>
          </a:bodyPr>
          <a:lstStyle/>
          <a:p>
            <a:pPr algn="l">
              <a:lnSpc>
                <a:spcPct val="150000"/>
              </a:lnSpc>
            </a:pPr>
            <a:r>
              <a:rPr lang="zh-CN" altLang="en-US" sz="2400" dirty="0">
                <a:latin typeface="宋体" pitchFamily="2" charset="-122"/>
                <a:ea typeface="宋体" pitchFamily="2" charset="-122"/>
                <a:cs typeface="Times New Roman" pitchFamily="18" charset="0"/>
              </a:rPr>
              <a:t>分析表格中的数据可得到的结论有：</a:t>
            </a:r>
            <a:endParaRPr lang="zh-CN" altLang="en-US" sz="2400" dirty="0">
              <a:latin typeface="宋体" pitchFamily="2" charset="-122"/>
              <a:ea typeface="宋体" pitchFamily="2" charset="-122"/>
            </a:endParaRPr>
          </a:p>
          <a:p>
            <a:pPr algn="l" eaLnBrk="0" hangingPunct="0">
              <a:lnSpc>
                <a:spcPct val="150000"/>
              </a:lnSpc>
            </a:pPr>
            <a:r>
              <a:rPr lang="en-US" altLang="zh-CN" sz="2400" dirty="0">
                <a:latin typeface="宋体" pitchFamily="2" charset="-122"/>
                <a:ea typeface="宋体" pitchFamily="2" charset="-122"/>
                <a:cs typeface="Times New Roman" pitchFamily="18" charset="0"/>
              </a:rPr>
              <a:t>(1)</a:t>
            </a:r>
            <a:r>
              <a:rPr lang="zh-CN" altLang="en-US" sz="2400" dirty="0">
                <a:latin typeface="宋体" pitchFamily="2" charset="-122"/>
                <a:ea typeface="宋体" pitchFamily="2" charset="-122"/>
                <a:cs typeface="Times New Roman" pitchFamily="18" charset="0"/>
              </a:rPr>
              <a:t>在观察相同高度的物体时，视角的大小与</a:t>
            </a:r>
            <a:r>
              <a:rPr lang="en-US" altLang="zh-CN" sz="2400" dirty="0" smtClean="0">
                <a:latin typeface="宋体" pitchFamily="2" charset="-122"/>
                <a:ea typeface="宋体" pitchFamily="2" charset="-122"/>
                <a:cs typeface="Times New Roman" pitchFamily="18" charset="0"/>
              </a:rPr>
              <a:t>_____________</a:t>
            </a:r>
            <a:r>
              <a:rPr lang="zh-CN" altLang="en-US" sz="2400" dirty="0">
                <a:latin typeface="宋体" pitchFamily="2" charset="-122"/>
                <a:ea typeface="宋体" pitchFamily="2" charset="-122"/>
                <a:cs typeface="Times New Roman" pitchFamily="18" charset="0"/>
              </a:rPr>
              <a:t>有关</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cs typeface="Times New Roman" pitchFamily="18" charset="0"/>
              </a:rPr>
              <a:t>________</a:t>
            </a:r>
            <a:r>
              <a:rPr lang="zh-CN" altLang="en-US" sz="2400" dirty="0">
                <a:latin typeface="宋体" pitchFamily="2" charset="-122"/>
                <a:ea typeface="宋体" pitchFamily="2" charset="-122"/>
                <a:cs typeface="Times New Roman" pitchFamily="18" charset="0"/>
              </a:rPr>
              <a:t>越远</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视角越</a:t>
            </a:r>
            <a:r>
              <a:rPr lang="en-US" altLang="zh-CN" sz="2400" dirty="0">
                <a:latin typeface="宋体" pitchFamily="2" charset="-122"/>
                <a:ea typeface="宋体" pitchFamily="2" charset="-122"/>
                <a:cs typeface="Times New Roman" pitchFamily="18" charset="0"/>
              </a:rPr>
              <a:t>______</a:t>
            </a:r>
            <a:r>
              <a:rPr lang="zh-CN" altLang="en-US" sz="2400" dirty="0">
                <a:latin typeface="宋体" pitchFamily="2" charset="-122"/>
                <a:ea typeface="宋体" pitchFamily="2" charset="-122"/>
                <a:cs typeface="Times New Roman" pitchFamily="18" charset="0"/>
              </a:rPr>
              <a:t>； </a:t>
            </a:r>
            <a:endParaRPr lang="zh-CN" altLang="en-US" sz="2400" dirty="0">
              <a:latin typeface="宋体" pitchFamily="2" charset="-122"/>
              <a:ea typeface="宋体" pitchFamily="2" charset="-122"/>
            </a:endParaRPr>
          </a:p>
          <a:p>
            <a:pPr algn="l" eaLnBrk="0" hangingPunct="0">
              <a:lnSpc>
                <a:spcPct val="150000"/>
              </a:lnSpc>
            </a:pPr>
            <a:r>
              <a:rPr lang="en-US" altLang="zh-CN" sz="2400" dirty="0">
                <a:latin typeface="宋体" pitchFamily="2" charset="-122"/>
                <a:ea typeface="宋体" pitchFamily="2" charset="-122"/>
                <a:cs typeface="Times New Roman" pitchFamily="18" charset="0"/>
              </a:rPr>
              <a:t>(2)</a:t>
            </a:r>
            <a:r>
              <a:rPr lang="zh-CN" altLang="en-US" sz="2400" dirty="0">
                <a:latin typeface="宋体" pitchFamily="2" charset="-122"/>
                <a:ea typeface="宋体" pitchFamily="2" charset="-122"/>
                <a:cs typeface="Times New Roman" pitchFamily="18" charset="0"/>
              </a:rPr>
              <a:t>观察者的眼睛与物体距离不变时</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视角的大小与</a:t>
            </a:r>
            <a:r>
              <a:rPr lang="en-US" altLang="zh-CN" sz="2400" dirty="0">
                <a:latin typeface="宋体" pitchFamily="2" charset="-122"/>
                <a:ea typeface="宋体" pitchFamily="2" charset="-122"/>
                <a:cs typeface="Times New Roman" pitchFamily="18" charset="0"/>
              </a:rPr>
              <a:t>________________</a:t>
            </a:r>
            <a:r>
              <a:rPr lang="zh-CN" altLang="en-US" sz="2400" dirty="0">
                <a:latin typeface="宋体" pitchFamily="2" charset="-122"/>
                <a:ea typeface="宋体" pitchFamily="2" charset="-122"/>
                <a:cs typeface="Times New Roman" pitchFamily="18" charset="0"/>
              </a:rPr>
              <a:t>有关</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cs typeface="Times New Roman" pitchFamily="18" charset="0"/>
              </a:rPr>
              <a:t>________</a:t>
            </a:r>
            <a:r>
              <a:rPr lang="zh-CN" altLang="en-US" sz="2400" dirty="0">
                <a:latin typeface="宋体" pitchFamily="2" charset="-122"/>
                <a:ea typeface="宋体" pitchFamily="2" charset="-122"/>
                <a:cs typeface="Times New Roman" pitchFamily="18" charset="0"/>
              </a:rPr>
              <a:t>越大</a:t>
            </a:r>
            <a:r>
              <a:rPr lang="zh-CN" altLang="en-US" sz="2400" dirty="0">
                <a:latin typeface="宋体" pitchFamily="2" charset="-122"/>
                <a:ea typeface="宋体" pitchFamily="2" charset="-122"/>
              </a:rPr>
              <a:t>，</a:t>
            </a:r>
            <a:r>
              <a:rPr lang="zh-CN" altLang="en-US" sz="2400" dirty="0">
                <a:latin typeface="宋体" pitchFamily="2" charset="-122"/>
                <a:ea typeface="宋体" pitchFamily="2" charset="-122"/>
                <a:cs typeface="Times New Roman" pitchFamily="18" charset="0"/>
              </a:rPr>
              <a:t>视角越</a:t>
            </a:r>
            <a:r>
              <a:rPr lang="en-US" altLang="zh-CN" sz="2400" dirty="0">
                <a:latin typeface="宋体" pitchFamily="2" charset="-122"/>
                <a:ea typeface="宋体" pitchFamily="2" charset="-122"/>
                <a:cs typeface="Times New Roman" pitchFamily="18" charset="0"/>
              </a:rPr>
              <a:t>____</a:t>
            </a:r>
            <a:r>
              <a:rPr lang="zh-CN" altLang="en-US" sz="2400" dirty="0">
                <a:latin typeface="宋体" pitchFamily="2" charset="-122"/>
                <a:ea typeface="宋体" pitchFamily="2" charset="-122"/>
                <a:cs typeface="Times New Roman" pitchFamily="18" charset="0"/>
              </a:rPr>
              <a:t>。</a:t>
            </a:r>
          </a:p>
        </p:txBody>
      </p:sp>
      <p:sp>
        <p:nvSpPr>
          <p:cNvPr id="351238" name="Rectangle 6"/>
          <p:cNvSpPr>
            <a:spLocks noChangeArrowheads="1"/>
          </p:cNvSpPr>
          <p:nvPr/>
        </p:nvSpPr>
        <p:spPr bwMode="auto">
          <a:xfrm>
            <a:off x="6553773" y="1539190"/>
            <a:ext cx="2031325"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距物体的距离</a:t>
            </a:r>
          </a:p>
        </p:txBody>
      </p:sp>
      <p:sp>
        <p:nvSpPr>
          <p:cNvPr id="351239" name="Rectangle 7"/>
          <p:cNvSpPr>
            <a:spLocks noChangeArrowheads="1"/>
          </p:cNvSpPr>
          <p:nvPr/>
        </p:nvSpPr>
        <p:spPr bwMode="auto">
          <a:xfrm>
            <a:off x="1745725" y="2082330"/>
            <a:ext cx="800219"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距离</a:t>
            </a:r>
          </a:p>
        </p:txBody>
      </p:sp>
      <p:sp>
        <p:nvSpPr>
          <p:cNvPr id="351240" name="Rectangle 8"/>
          <p:cNvSpPr>
            <a:spLocks noChangeArrowheads="1"/>
          </p:cNvSpPr>
          <p:nvPr/>
        </p:nvSpPr>
        <p:spPr bwMode="auto">
          <a:xfrm>
            <a:off x="4739297" y="2068579"/>
            <a:ext cx="492443"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小</a:t>
            </a:r>
          </a:p>
        </p:txBody>
      </p:sp>
      <p:sp>
        <p:nvSpPr>
          <p:cNvPr id="351241" name="Rectangle 9"/>
          <p:cNvSpPr>
            <a:spLocks noChangeArrowheads="1"/>
          </p:cNvSpPr>
          <p:nvPr/>
        </p:nvSpPr>
        <p:spPr bwMode="auto">
          <a:xfrm>
            <a:off x="852523" y="3156616"/>
            <a:ext cx="1723549"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物体的高度</a:t>
            </a:r>
          </a:p>
        </p:txBody>
      </p:sp>
      <p:sp>
        <p:nvSpPr>
          <p:cNvPr id="351242" name="Rectangle 10"/>
          <p:cNvSpPr>
            <a:spLocks noChangeArrowheads="1"/>
          </p:cNvSpPr>
          <p:nvPr/>
        </p:nvSpPr>
        <p:spPr bwMode="auto">
          <a:xfrm>
            <a:off x="4184125" y="3156617"/>
            <a:ext cx="800219"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高度</a:t>
            </a:r>
          </a:p>
        </p:txBody>
      </p:sp>
      <p:sp>
        <p:nvSpPr>
          <p:cNvPr id="351243" name="Rectangle 11"/>
          <p:cNvSpPr>
            <a:spLocks noChangeArrowheads="1"/>
          </p:cNvSpPr>
          <p:nvPr/>
        </p:nvSpPr>
        <p:spPr bwMode="auto">
          <a:xfrm>
            <a:off x="7094048" y="3197868"/>
            <a:ext cx="492443" cy="461665"/>
          </a:xfrm>
          <a:prstGeom prst="rect">
            <a:avLst/>
          </a:prstGeom>
          <a:noFill/>
          <a:ln w="9525">
            <a:noFill/>
            <a:miter lim="800000"/>
            <a:headEnd/>
            <a:tailEnd/>
          </a:ln>
        </p:spPr>
        <p:txBody>
          <a:bodyPr wrap="none">
            <a:spAutoFit/>
          </a:bodyPr>
          <a:lstStyle/>
          <a:p>
            <a:r>
              <a:rPr lang="zh-CN" altLang="en-US" sz="2400" dirty="0">
                <a:solidFill>
                  <a:srgbClr val="FF0000"/>
                </a:solidFill>
                <a:latin typeface="宋体" pitchFamily="2" charset="-122"/>
                <a:ea typeface="宋体" pitchFamily="2" charset="-122"/>
              </a:rPr>
              <a:t>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51238"/>
                                        </p:tgtEl>
                                        <p:attrNameLst>
                                          <p:attrName>style.visibility</p:attrName>
                                        </p:attrNameLst>
                                      </p:cBhvr>
                                      <p:to>
                                        <p:strVal val="visible"/>
                                      </p:to>
                                    </p:set>
                                    <p:anim calcmode="lin" valueType="num">
                                      <p:cBhvr>
                                        <p:cTn id="7" dur="500" fill="hold"/>
                                        <p:tgtEl>
                                          <p:spTgt spid="351238"/>
                                        </p:tgtEl>
                                        <p:attrNameLst>
                                          <p:attrName>ppt_w</p:attrName>
                                        </p:attrNameLst>
                                      </p:cBhvr>
                                      <p:tavLst>
                                        <p:tav tm="0">
                                          <p:val>
                                            <p:fltVal val="0"/>
                                          </p:val>
                                        </p:tav>
                                        <p:tav tm="100000">
                                          <p:val>
                                            <p:strVal val="#ppt_w"/>
                                          </p:val>
                                        </p:tav>
                                      </p:tavLst>
                                    </p:anim>
                                    <p:anim calcmode="lin" valueType="num">
                                      <p:cBhvr>
                                        <p:cTn id="8" dur="500" fill="hold"/>
                                        <p:tgtEl>
                                          <p:spTgt spid="351238"/>
                                        </p:tgtEl>
                                        <p:attrNameLst>
                                          <p:attrName>ppt_h</p:attrName>
                                        </p:attrNameLst>
                                      </p:cBhvr>
                                      <p:tavLst>
                                        <p:tav tm="0">
                                          <p:val>
                                            <p:fltVal val="0"/>
                                          </p:val>
                                        </p:tav>
                                        <p:tav tm="100000">
                                          <p:val>
                                            <p:strVal val="#ppt_h"/>
                                          </p:val>
                                        </p:tav>
                                      </p:tavLst>
                                    </p:anim>
                                    <p:animEffect transition="in" filter="fade">
                                      <p:cBhvr>
                                        <p:cTn id="9" dur="500"/>
                                        <p:tgtEl>
                                          <p:spTgt spid="35123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51239"/>
                                        </p:tgtEl>
                                        <p:attrNameLst>
                                          <p:attrName>style.visibility</p:attrName>
                                        </p:attrNameLst>
                                      </p:cBhvr>
                                      <p:to>
                                        <p:strVal val="visible"/>
                                      </p:to>
                                    </p:set>
                                    <p:anim calcmode="lin" valueType="num">
                                      <p:cBhvr>
                                        <p:cTn id="14" dur="500" fill="hold"/>
                                        <p:tgtEl>
                                          <p:spTgt spid="351239"/>
                                        </p:tgtEl>
                                        <p:attrNameLst>
                                          <p:attrName>ppt_w</p:attrName>
                                        </p:attrNameLst>
                                      </p:cBhvr>
                                      <p:tavLst>
                                        <p:tav tm="0">
                                          <p:val>
                                            <p:fltVal val="0"/>
                                          </p:val>
                                        </p:tav>
                                        <p:tav tm="100000">
                                          <p:val>
                                            <p:strVal val="#ppt_w"/>
                                          </p:val>
                                        </p:tav>
                                      </p:tavLst>
                                    </p:anim>
                                    <p:anim calcmode="lin" valueType="num">
                                      <p:cBhvr>
                                        <p:cTn id="15" dur="500" fill="hold"/>
                                        <p:tgtEl>
                                          <p:spTgt spid="351239"/>
                                        </p:tgtEl>
                                        <p:attrNameLst>
                                          <p:attrName>ppt_h</p:attrName>
                                        </p:attrNameLst>
                                      </p:cBhvr>
                                      <p:tavLst>
                                        <p:tav tm="0">
                                          <p:val>
                                            <p:fltVal val="0"/>
                                          </p:val>
                                        </p:tav>
                                        <p:tav tm="100000">
                                          <p:val>
                                            <p:strVal val="#ppt_h"/>
                                          </p:val>
                                        </p:tav>
                                      </p:tavLst>
                                    </p:anim>
                                    <p:animEffect transition="in" filter="fade">
                                      <p:cBhvr>
                                        <p:cTn id="16" dur="500"/>
                                        <p:tgtEl>
                                          <p:spTgt spid="35123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51240"/>
                                        </p:tgtEl>
                                        <p:attrNameLst>
                                          <p:attrName>style.visibility</p:attrName>
                                        </p:attrNameLst>
                                      </p:cBhvr>
                                      <p:to>
                                        <p:strVal val="visible"/>
                                      </p:to>
                                    </p:set>
                                    <p:anim calcmode="lin" valueType="num">
                                      <p:cBhvr>
                                        <p:cTn id="21" dur="500" fill="hold"/>
                                        <p:tgtEl>
                                          <p:spTgt spid="351240"/>
                                        </p:tgtEl>
                                        <p:attrNameLst>
                                          <p:attrName>ppt_w</p:attrName>
                                        </p:attrNameLst>
                                      </p:cBhvr>
                                      <p:tavLst>
                                        <p:tav tm="0">
                                          <p:val>
                                            <p:fltVal val="0"/>
                                          </p:val>
                                        </p:tav>
                                        <p:tav tm="100000">
                                          <p:val>
                                            <p:strVal val="#ppt_w"/>
                                          </p:val>
                                        </p:tav>
                                      </p:tavLst>
                                    </p:anim>
                                    <p:anim calcmode="lin" valueType="num">
                                      <p:cBhvr>
                                        <p:cTn id="22" dur="500" fill="hold"/>
                                        <p:tgtEl>
                                          <p:spTgt spid="351240"/>
                                        </p:tgtEl>
                                        <p:attrNameLst>
                                          <p:attrName>ppt_h</p:attrName>
                                        </p:attrNameLst>
                                      </p:cBhvr>
                                      <p:tavLst>
                                        <p:tav tm="0">
                                          <p:val>
                                            <p:fltVal val="0"/>
                                          </p:val>
                                        </p:tav>
                                        <p:tav tm="100000">
                                          <p:val>
                                            <p:strVal val="#ppt_h"/>
                                          </p:val>
                                        </p:tav>
                                      </p:tavLst>
                                    </p:anim>
                                    <p:animEffect transition="in" filter="fade">
                                      <p:cBhvr>
                                        <p:cTn id="23" dur="500"/>
                                        <p:tgtEl>
                                          <p:spTgt spid="35124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51241"/>
                                        </p:tgtEl>
                                        <p:attrNameLst>
                                          <p:attrName>style.visibility</p:attrName>
                                        </p:attrNameLst>
                                      </p:cBhvr>
                                      <p:to>
                                        <p:strVal val="visible"/>
                                      </p:to>
                                    </p:set>
                                    <p:anim calcmode="lin" valueType="num">
                                      <p:cBhvr>
                                        <p:cTn id="28" dur="500" fill="hold"/>
                                        <p:tgtEl>
                                          <p:spTgt spid="351241"/>
                                        </p:tgtEl>
                                        <p:attrNameLst>
                                          <p:attrName>ppt_w</p:attrName>
                                        </p:attrNameLst>
                                      </p:cBhvr>
                                      <p:tavLst>
                                        <p:tav tm="0">
                                          <p:val>
                                            <p:fltVal val="0"/>
                                          </p:val>
                                        </p:tav>
                                        <p:tav tm="100000">
                                          <p:val>
                                            <p:strVal val="#ppt_w"/>
                                          </p:val>
                                        </p:tav>
                                      </p:tavLst>
                                    </p:anim>
                                    <p:anim calcmode="lin" valueType="num">
                                      <p:cBhvr>
                                        <p:cTn id="29" dur="500" fill="hold"/>
                                        <p:tgtEl>
                                          <p:spTgt spid="351241"/>
                                        </p:tgtEl>
                                        <p:attrNameLst>
                                          <p:attrName>ppt_h</p:attrName>
                                        </p:attrNameLst>
                                      </p:cBhvr>
                                      <p:tavLst>
                                        <p:tav tm="0">
                                          <p:val>
                                            <p:fltVal val="0"/>
                                          </p:val>
                                        </p:tav>
                                        <p:tav tm="100000">
                                          <p:val>
                                            <p:strVal val="#ppt_h"/>
                                          </p:val>
                                        </p:tav>
                                      </p:tavLst>
                                    </p:anim>
                                    <p:animEffect transition="in" filter="fade">
                                      <p:cBhvr>
                                        <p:cTn id="30" dur="500"/>
                                        <p:tgtEl>
                                          <p:spTgt spid="35124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51242"/>
                                        </p:tgtEl>
                                        <p:attrNameLst>
                                          <p:attrName>style.visibility</p:attrName>
                                        </p:attrNameLst>
                                      </p:cBhvr>
                                      <p:to>
                                        <p:strVal val="visible"/>
                                      </p:to>
                                    </p:set>
                                    <p:anim calcmode="lin" valueType="num">
                                      <p:cBhvr>
                                        <p:cTn id="35" dur="500" fill="hold"/>
                                        <p:tgtEl>
                                          <p:spTgt spid="351242"/>
                                        </p:tgtEl>
                                        <p:attrNameLst>
                                          <p:attrName>ppt_w</p:attrName>
                                        </p:attrNameLst>
                                      </p:cBhvr>
                                      <p:tavLst>
                                        <p:tav tm="0">
                                          <p:val>
                                            <p:fltVal val="0"/>
                                          </p:val>
                                        </p:tav>
                                        <p:tav tm="100000">
                                          <p:val>
                                            <p:strVal val="#ppt_w"/>
                                          </p:val>
                                        </p:tav>
                                      </p:tavLst>
                                    </p:anim>
                                    <p:anim calcmode="lin" valueType="num">
                                      <p:cBhvr>
                                        <p:cTn id="36" dur="500" fill="hold"/>
                                        <p:tgtEl>
                                          <p:spTgt spid="351242"/>
                                        </p:tgtEl>
                                        <p:attrNameLst>
                                          <p:attrName>ppt_h</p:attrName>
                                        </p:attrNameLst>
                                      </p:cBhvr>
                                      <p:tavLst>
                                        <p:tav tm="0">
                                          <p:val>
                                            <p:fltVal val="0"/>
                                          </p:val>
                                        </p:tav>
                                        <p:tav tm="100000">
                                          <p:val>
                                            <p:strVal val="#ppt_h"/>
                                          </p:val>
                                        </p:tav>
                                      </p:tavLst>
                                    </p:anim>
                                    <p:animEffect transition="in" filter="fade">
                                      <p:cBhvr>
                                        <p:cTn id="37" dur="500"/>
                                        <p:tgtEl>
                                          <p:spTgt spid="35124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51243"/>
                                        </p:tgtEl>
                                        <p:attrNameLst>
                                          <p:attrName>style.visibility</p:attrName>
                                        </p:attrNameLst>
                                      </p:cBhvr>
                                      <p:to>
                                        <p:strVal val="visible"/>
                                      </p:to>
                                    </p:set>
                                    <p:anim calcmode="lin" valueType="num">
                                      <p:cBhvr>
                                        <p:cTn id="42" dur="500" fill="hold"/>
                                        <p:tgtEl>
                                          <p:spTgt spid="351243"/>
                                        </p:tgtEl>
                                        <p:attrNameLst>
                                          <p:attrName>ppt_w</p:attrName>
                                        </p:attrNameLst>
                                      </p:cBhvr>
                                      <p:tavLst>
                                        <p:tav tm="0">
                                          <p:val>
                                            <p:fltVal val="0"/>
                                          </p:val>
                                        </p:tav>
                                        <p:tav tm="100000">
                                          <p:val>
                                            <p:strVal val="#ppt_w"/>
                                          </p:val>
                                        </p:tav>
                                      </p:tavLst>
                                    </p:anim>
                                    <p:anim calcmode="lin" valueType="num">
                                      <p:cBhvr>
                                        <p:cTn id="43" dur="500" fill="hold"/>
                                        <p:tgtEl>
                                          <p:spTgt spid="351243"/>
                                        </p:tgtEl>
                                        <p:attrNameLst>
                                          <p:attrName>ppt_h</p:attrName>
                                        </p:attrNameLst>
                                      </p:cBhvr>
                                      <p:tavLst>
                                        <p:tav tm="0">
                                          <p:val>
                                            <p:fltVal val="0"/>
                                          </p:val>
                                        </p:tav>
                                        <p:tav tm="100000">
                                          <p:val>
                                            <p:strVal val="#ppt_h"/>
                                          </p:val>
                                        </p:tav>
                                      </p:tavLst>
                                    </p:anim>
                                    <p:animEffect transition="in" filter="fade">
                                      <p:cBhvr>
                                        <p:cTn id="44" dur="500"/>
                                        <p:tgtEl>
                                          <p:spTgt spid="351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8" grpId="0"/>
      <p:bldP spid="351239" grpId="0"/>
      <p:bldP spid="351240" grpId="0"/>
      <p:bldP spid="351241" grpId="0"/>
      <p:bldP spid="351242" grpId="0"/>
      <p:bldP spid="35124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文本框 8193"/>
          <p:cNvSpPr txBox="1">
            <a:spLocks noChangeArrowheads="1"/>
          </p:cNvSpPr>
          <p:nvPr/>
        </p:nvSpPr>
        <p:spPr bwMode="auto">
          <a:xfrm>
            <a:off x="3954546" y="908830"/>
            <a:ext cx="4953000" cy="2677656"/>
          </a:xfrm>
          <a:prstGeom prst="rect">
            <a:avLst/>
          </a:prstGeom>
          <a:noFill/>
          <a:ln w="9525">
            <a:noFill/>
            <a:miter lim="800000"/>
            <a:headEnd/>
            <a:tailEnd/>
          </a:ln>
        </p:spPr>
        <p:txBody>
          <a:bodyPr>
            <a:spAutoFit/>
          </a:bodyPr>
          <a:lstStyle/>
          <a:p>
            <a:pPr>
              <a:lnSpc>
                <a:spcPct val="150000"/>
              </a:lnSpc>
            </a:pPr>
            <a:r>
              <a:rPr lang="en-US" altLang="zh-CN" sz="2800" dirty="0">
                <a:latin typeface="宋体" pitchFamily="2" charset="-122"/>
                <a:ea typeface="宋体" pitchFamily="2" charset="-122"/>
              </a:rPr>
              <a:t>    </a:t>
            </a:r>
            <a:r>
              <a:rPr lang="zh-CN" altLang="en-US" sz="2800" dirty="0">
                <a:latin typeface="宋体" pitchFamily="2" charset="-122"/>
                <a:ea typeface="宋体" pitchFamily="2" charset="-122"/>
              </a:rPr>
              <a:t>一般的放大镜，放大倍数有限，要想看清楚动植物的细胞等非常小的物体，就要使用</a:t>
            </a:r>
            <a:r>
              <a:rPr lang="zh-CN" altLang="en-US" sz="2800" dirty="0">
                <a:solidFill>
                  <a:srgbClr val="FF0000"/>
                </a:solidFill>
                <a:latin typeface="宋体" pitchFamily="2" charset="-122"/>
                <a:ea typeface="宋体" pitchFamily="2" charset="-122"/>
              </a:rPr>
              <a:t>显微镜</a:t>
            </a:r>
            <a:r>
              <a:rPr lang="zh-CN" altLang="en-US" sz="2800" dirty="0">
                <a:latin typeface="宋体" pitchFamily="2" charset="-122"/>
                <a:ea typeface="宋体" pitchFamily="2" charset="-122"/>
              </a:rPr>
              <a:t>。</a:t>
            </a:r>
          </a:p>
        </p:txBody>
      </p:sp>
      <p:pic>
        <p:nvPicPr>
          <p:cNvPr id="8195" name="图片 8194" descr="C:\Users\Administrator\Desktop\timg.jpgtimg"/>
          <p:cNvPicPr>
            <a:picLocks noChangeAspect="1" noChangeArrowheads="1"/>
          </p:cNvPicPr>
          <p:nvPr/>
        </p:nvPicPr>
        <p:blipFill>
          <a:blip r:embed="rId2" cstate="print"/>
          <a:srcRect/>
          <a:stretch>
            <a:fillRect/>
          </a:stretch>
        </p:blipFill>
        <p:spPr bwMode="auto">
          <a:xfrm>
            <a:off x="5593134" y="3054090"/>
            <a:ext cx="2824163" cy="1877731"/>
          </a:xfrm>
          <a:prstGeom prst="rect">
            <a:avLst/>
          </a:prstGeom>
          <a:noFill/>
          <a:ln w="9525">
            <a:noFill/>
            <a:miter lim="800000"/>
            <a:headEnd/>
            <a:tailEnd/>
          </a:ln>
        </p:spPr>
      </p:pic>
      <p:pic>
        <p:nvPicPr>
          <p:cNvPr id="8197" name="图片 8196"/>
          <p:cNvPicPr>
            <a:picLocks noChangeAspect="1"/>
          </p:cNvPicPr>
          <p:nvPr/>
        </p:nvPicPr>
        <p:blipFill>
          <a:blip r:embed="rId3" cstate="print"/>
          <a:stretch>
            <a:fillRect/>
          </a:stretch>
        </p:blipFill>
        <p:spPr>
          <a:xfrm>
            <a:off x="548250" y="1335148"/>
            <a:ext cx="3033724" cy="3544053"/>
          </a:xfrm>
          <a:prstGeom prst="rect">
            <a:avLst/>
          </a:prstGeom>
          <a:noFill/>
          <a:ln w="9525">
            <a:noFill/>
          </a:ln>
          <a:effectLst>
            <a:outerShdw blurRad="50800" dist="38100" dir="2700000" sx="101000" sy="101000" algn="tl" rotWithShape="0">
              <a:prstClr val="black">
                <a:alpha val="40000"/>
              </a:prstClr>
            </a:outerShdw>
            <a:softEdge rad="31750"/>
          </a:effectLst>
        </p:spPr>
      </p:pic>
      <p:sp>
        <p:nvSpPr>
          <p:cNvPr id="12" name="文本框 6151"/>
          <p:cNvSpPr txBox="1">
            <a:spLocks noChangeArrowheads="1"/>
          </p:cNvSpPr>
          <p:nvPr/>
        </p:nvSpPr>
        <p:spPr bwMode="auto">
          <a:xfrm>
            <a:off x="611478" y="662213"/>
            <a:ext cx="1980029" cy="523220"/>
          </a:xfrm>
          <a:prstGeom prst="rect">
            <a:avLst/>
          </a:prstGeom>
          <a:noFill/>
          <a:ln w="9525">
            <a:noFill/>
            <a:miter lim="800000"/>
            <a:headEnd/>
            <a:tailEnd/>
          </a:ln>
        </p:spPr>
        <p:txBody>
          <a:bodyPr wrap="none">
            <a:spAutoFit/>
          </a:bodyPr>
          <a:lstStyle/>
          <a:p>
            <a:r>
              <a:rPr lang="zh-CN" altLang="en-US" sz="2800" b="1" dirty="0" smtClean="0">
                <a:solidFill>
                  <a:srgbClr val="006666"/>
                </a:solidFill>
                <a:latin typeface="微软雅黑" pitchFamily="34" charset="-122"/>
                <a:ea typeface="微软雅黑" pitchFamily="34" charset="-122"/>
                <a:sym typeface="宋体" pitchFamily="2" charset="-122"/>
              </a:rPr>
              <a:t>一、</a:t>
            </a:r>
            <a:r>
              <a:rPr lang="zh-CN" altLang="zh-CN" sz="2800" b="1" dirty="0" smtClean="0">
                <a:solidFill>
                  <a:srgbClr val="006666"/>
                </a:solidFill>
                <a:latin typeface="微软雅黑" pitchFamily="34" charset="-122"/>
                <a:ea typeface="微软雅黑" pitchFamily="34" charset="-122"/>
                <a:sym typeface="宋体" pitchFamily="2" charset="-122"/>
              </a:rPr>
              <a:t>显</a:t>
            </a:r>
            <a:r>
              <a:rPr lang="zh-CN" altLang="zh-CN" sz="2800" b="1" dirty="0">
                <a:solidFill>
                  <a:srgbClr val="006666"/>
                </a:solidFill>
                <a:latin typeface="微软雅黑" pitchFamily="34" charset="-122"/>
                <a:ea typeface="微软雅黑" pitchFamily="34" charset="-122"/>
                <a:sym typeface="宋体" pitchFamily="2" charset="-122"/>
              </a:rPr>
              <a:t>微镜</a:t>
            </a:r>
          </a:p>
        </p:txBody>
      </p:sp>
      <p:sp>
        <p:nvSpPr>
          <p:cNvPr id="6" name="Shape 108"/>
          <p:cNvSpPr/>
          <p:nvPr/>
        </p:nvSpPr>
        <p:spPr>
          <a:xfrm>
            <a:off x="161803" y="86953"/>
            <a:ext cx="601344" cy="55243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146616" y="107442"/>
            <a:ext cx="623405"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4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24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1"/>
          <p:cNvSpPr txBox="1"/>
          <p:nvPr/>
        </p:nvSpPr>
        <p:spPr>
          <a:xfrm>
            <a:off x="942833" y="134942"/>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p:nvCxnSpPr>
        <p:spPr>
          <a:xfrm>
            <a:off x="819242" y="57043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2000"/>
                                        <p:tgtEl>
                                          <p:spTgt spid="8194"/>
                                        </p:tgtEl>
                                      </p:cBhvr>
                                    </p:animEffect>
                                  </p:childTnLst>
                                </p:cTn>
                              </p:par>
                              <p:par>
                                <p:cTn id="8" presetID="8" presetClass="entr" presetSubtype="16"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diamond(in)">
                                      <p:cBhvr>
                                        <p:cTn id="10" dur="2000"/>
                                        <p:tgtEl>
                                          <p:spTgt spid="819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slide(fromBottom)">
                                      <p:cBhvr>
                                        <p:cTn id="15"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1" name="图片 45057" descr="显微镜"/>
          <p:cNvPicPr>
            <a:picLocks noChangeAspect="1" noChangeArrowheads="1"/>
          </p:cNvPicPr>
          <p:nvPr/>
        </p:nvPicPr>
        <p:blipFill>
          <a:blip r:embed="rId2" cstate="print"/>
          <a:srcRect/>
          <a:stretch>
            <a:fillRect/>
          </a:stretch>
        </p:blipFill>
        <p:spPr bwMode="auto">
          <a:xfrm>
            <a:off x="3604690" y="583395"/>
            <a:ext cx="4583659" cy="4442738"/>
          </a:xfrm>
          <a:prstGeom prst="rect">
            <a:avLst/>
          </a:prstGeom>
          <a:noFill/>
          <a:ln w="9525">
            <a:noFill/>
            <a:miter lim="800000"/>
            <a:headEnd/>
            <a:tailEnd/>
          </a:ln>
        </p:spPr>
      </p:pic>
      <p:pic>
        <p:nvPicPr>
          <p:cNvPr id="10242" name="图片 45061" descr="xwj1"/>
          <p:cNvPicPr>
            <a:picLocks noChangeAspect="1" noChangeArrowheads="1"/>
          </p:cNvPicPr>
          <p:nvPr/>
        </p:nvPicPr>
        <p:blipFill>
          <a:blip r:embed="rId3" cstate="print"/>
          <a:srcRect/>
          <a:stretch>
            <a:fillRect/>
          </a:stretch>
        </p:blipFill>
        <p:spPr bwMode="auto">
          <a:xfrm>
            <a:off x="478852" y="2811185"/>
            <a:ext cx="1509713" cy="1767690"/>
          </a:xfrm>
          <a:prstGeom prst="rect">
            <a:avLst/>
          </a:prstGeom>
          <a:noFill/>
          <a:ln w="9525">
            <a:noFill/>
            <a:miter lim="800000"/>
            <a:headEnd/>
            <a:tailEnd/>
          </a:ln>
        </p:spPr>
      </p:pic>
      <p:sp>
        <p:nvSpPr>
          <p:cNvPr id="45059" name="椭圆形标注 45058"/>
          <p:cNvSpPr>
            <a:spLocks noChangeArrowheads="1"/>
          </p:cNvSpPr>
          <p:nvPr/>
        </p:nvSpPr>
        <p:spPr bwMode="auto">
          <a:xfrm>
            <a:off x="2344439" y="1057040"/>
            <a:ext cx="3272136" cy="943640"/>
          </a:xfrm>
          <a:prstGeom prst="wedgeEllipseCallout">
            <a:avLst>
              <a:gd name="adj1" fmla="val 68648"/>
              <a:gd name="adj2" fmla="val -47301"/>
            </a:avLst>
          </a:prstGeom>
          <a:solidFill>
            <a:schemeClr val="bg1"/>
          </a:solidFill>
          <a:ln w="9525">
            <a:solidFill>
              <a:schemeClr val="tx1"/>
            </a:solidFill>
            <a:miter lim="800000"/>
            <a:headEnd/>
            <a:tailEnd/>
          </a:ln>
        </p:spPr>
        <p:txBody>
          <a:bodyPr/>
          <a:lstStyle/>
          <a:p>
            <a:pPr algn="ctr"/>
            <a:r>
              <a:rPr lang="zh-CN" altLang="en-US" sz="2400" dirty="0">
                <a:solidFill>
                  <a:srgbClr val="FF0000"/>
                </a:solidFill>
                <a:latin typeface="宋体" pitchFamily="2" charset="-122"/>
                <a:ea typeface="宋体" pitchFamily="2" charset="-122"/>
              </a:rPr>
              <a:t>靠近眼睛的透镜叫目镜</a:t>
            </a:r>
          </a:p>
        </p:txBody>
      </p:sp>
      <p:sp>
        <p:nvSpPr>
          <p:cNvPr id="45060" name="椭圆形标注 45059"/>
          <p:cNvSpPr>
            <a:spLocks noChangeArrowheads="1"/>
          </p:cNvSpPr>
          <p:nvPr/>
        </p:nvSpPr>
        <p:spPr bwMode="auto">
          <a:xfrm>
            <a:off x="2282561" y="2826691"/>
            <a:ext cx="3016513" cy="1016539"/>
          </a:xfrm>
          <a:prstGeom prst="wedgeEllipseCallout">
            <a:avLst>
              <a:gd name="adj1" fmla="val 76653"/>
              <a:gd name="adj2" fmla="val -10222"/>
            </a:avLst>
          </a:prstGeom>
          <a:solidFill>
            <a:schemeClr val="bg1"/>
          </a:solidFill>
          <a:ln w="3175">
            <a:solidFill>
              <a:schemeClr val="tx1"/>
            </a:solidFill>
            <a:miter lim="800000"/>
            <a:headEnd/>
            <a:tailEnd/>
          </a:ln>
        </p:spPr>
        <p:txBody>
          <a:bodyPr/>
          <a:lstStyle/>
          <a:p>
            <a:pPr algn="ctr"/>
            <a:r>
              <a:rPr lang="zh-CN" altLang="en-US" sz="2400">
                <a:solidFill>
                  <a:srgbClr val="FF0000"/>
                </a:solidFill>
                <a:latin typeface="宋体" pitchFamily="2" charset="-122"/>
                <a:ea typeface="宋体" pitchFamily="2" charset="-122"/>
              </a:rPr>
              <a:t>靠近物体的透镜叫物镜</a:t>
            </a:r>
          </a:p>
        </p:txBody>
      </p:sp>
      <p:sp>
        <p:nvSpPr>
          <p:cNvPr id="10245" name="文本框 9228"/>
          <p:cNvSpPr txBox="1">
            <a:spLocks noChangeArrowheads="1"/>
          </p:cNvSpPr>
          <p:nvPr/>
        </p:nvSpPr>
        <p:spPr bwMode="auto">
          <a:xfrm>
            <a:off x="410102" y="402074"/>
            <a:ext cx="2836863" cy="523220"/>
          </a:xfrm>
          <a:prstGeom prst="rect">
            <a:avLst/>
          </a:prstGeom>
          <a:noFill/>
          <a:ln w="9525">
            <a:noFill/>
            <a:miter lim="800000"/>
            <a:headEnd/>
            <a:tailEnd/>
          </a:ln>
        </p:spPr>
        <p:txBody>
          <a:bodyPr>
            <a:spAutoFit/>
          </a:bodyPr>
          <a:lstStyle/>
          <a:p>
            <a:r>
              <a:rPr lang="en-US" altLang="zh-CN" sz="2800" dirty="0">
                <a:solidFill>
                  <a:srgbClr val="0000FF"/>
                </a:solidFill>
                <a:latin typeface="微软雅黑" pitchFamily="34" charset="-122"/>
                <a:ea typeface="微软雅黑" pitchFamily="34" charset="-122"/>
              </a:rPr>
              <a:t>1.</a:t>
            </a:r>
            <a:r>
              <a:rPr lang="zh-CN" altLang="en-US" sz="2800" dirty="0">
                <a:solidFill>
                  <a:srgbClr val="0000FF"/>
                </a:solidFill>
                <a:latin typeface="微软雅黑" pitchFamily="34" charset="-122"/>
                <a:ea typeface="微软雅黑" pitchFamily="34" charset="-122"/>
              </a:rPr>
              <a:t>显微镜的结构</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wipe(up)">
                                      <p:cBhvr>
                                        <p:cTn id="7" dur="500"/>
                                        <p:tgtEl>
                                          <p:spTgt spid="450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wipe(up)">
                                      <p:cBhvr>
                                        <p:cTn id="12"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10271"/>
          <p:cNvSpPr>
            <a:spLocks noChangeArrowheads="1"/>
          </p:cNvSpPr>
          <p:nvPr/>
        </p:nvSpPr>
        <p:spPr bwMode="auto">
          <a:xfrm>
            <a:off x="429617" y="378319"/>
            <a:ext cx="3489325" cy="523220"/>
          </a:xfrm>
          <a:prstGeom prst="rect">
            <a:avLst/>
          </a:prstGeom>
          <a:noFill/>
          <a:ln w="9525">
            <a:noFill/>
            <a:miter lim="800000"/>
            <a:headEnd/>
            <a:tailEnd/>
          </a:ln>
        </p:spPr>
        <p:txBody>
          <a:bodyPr>
            <a:spAutoFit/>
          </a:bodyPr>
          <a:lstStyle/>
          <a:p>
            <a:r>
              <a:rPr lang="en-US" altLang="zh-CN" sz="2800" dirty="0">
                <a:solidFill>
                  <a:srgbClr val="0000FF"/>
                </a:solidFill>
                <a:latin typeface="微软雅黑" pitchFamily="34" charset="-122"/>
                <a:ea typeface="微软雅黑" pitchFamily="34" charset="-122"/>
              </a:rPr>
              <a:t> 2.</a:t>
            </a:r>
            <a:r>
              <a:rPr lang="zh-CN" altLang="en-US" sz="2800" dirty="0">
                <a:solidFill>
                  <a:srgbClr val="0000FF"/>
                </a:solidFill>
                <a:latin typeface="微软雅黑" pitchFamily="34" charset="-122"/>
                <a:ea typeface="微软雅黑" pitchFamily="34" charset="-122"/>
              </a:rPr>
              <a:t>显微镜成像原理</a:t>
            </a:r>
          </a:p>
        </p:txBody>
      </p:sp>
    </p:spTree>
    <p:controls>
      <p:control spid="1026" name="ShockwaveFlash1" r:id="rId2" imgW="6382641" imgH="4441620"/>
    </p:controls>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0241"/>
          <p:cNvGrpSpPr>
            <a:grpSpLocks/>
          </p:cNvGrpSpPr>
          <p:nvPr/>
        </p:nvGrpSpPr>
        <p:grpSpPr bwMode="auto">
          <a:xfrm>
            <a:off x="1434623" y="1994458"/>
            <a:ext cx="2362200" cy="1175808"/>
            <a:chOff x="0" y="0"/>
            <a:chExt cx="1488" cy="990"/>
          </a:xfrm>
        </p:grpSpPr>
        <p:sp>
          <p:nvSpPr>
            <p:cNvPr id="12290" name="直接连接符 10242"/>
            <p:cNvSpPr>
              <a:spLocks noChangeShapeType="1"/>
            </p:cNvSpPr>
            <p:nvPr/>
          </p:nvSpPr>
          <p:spPr bwMode="auto">
            <a:xfrm>
              <a:off x="0" y="0"/>
              <a:ext cx="1488" cy="990"/>
            </a:xfrm>
            <a:prstGeom prst="line">
              <a:avLst/>
            </a:prstGeom>
            <a:noFill/>
            <a:ln w="28575">
              <a:solidFill>
                <a:srgbClr val="FF3300"/>
              </a:solidFill>
              <a:round/>
              <a:headEnd/>
              <a:tailEnd/>
            </a:ln>
          </p:spPr>
          <p:txBody>
            <a:bodyPr/>
            <a:lstStyle/>
            <a:p>
              <a:endParaRPr lang="zh-CN" altLang="en-US"/>
            </a:p>
          </p:txBody>
        </p:sp>
        <p:sp>
          <p:nvSpPr>
            <p:cNvPr id="12291" name="未知"/>
            <p:cNvSpPr>
              <a:spLocks noChangeArrowheads="1"/>
            </p:cNvSpPr>
            <p:nvPr/>
          </p:nvSpPr>
          <p:spPr bwMode="auto">
            <a:xfrm rot="1738114">
              <a:off x="192" y="126"/>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sp>
          <p:nvSpPr>
            <p:cNvPr id="12292" name="未知"/>
            <p:cNvSpPr>
              <a:spLocks noChangeArrowheads="1"/>
            </p:cNvSpPr>
            <p:nvPr/>
          </p:nvSpPr>
          <p:spPr bwMode="auto">
            <a:xfrm rot="1738114">
              <a:off x="960" y="629"/>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pic>
        <p:nvPicPr>
          <p:cNvPr id="10246" name="图片 10245" descr="反人"/>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320823" y="1196333"/>
            <a:ext cx="1735138" cy="1553492"/>
          </a:xfrm>
          <a:prstGeom prst="rect">
            <a:avLst/>
          </a:prstGeom>
          <a:noFill/>
          <a:ln w="9525">
            <a:noFill/>
            <a:miter lim="800000"/>
            <a:headEnd/>
            <a:tailEnd/>
          </a:ln>
        </p:spPr>
      </p:pic>
      <p:sp>
        <p:nvSpPr>
          <p:cNvPr id="12294" name="未知"/>
          <p:cNvSpPr>
            <a:spLocks noChangeArrowheads="1"/>
          </p:cNvSpPr>
          <p:nvPr/>
        </p:nvSpPr>
        <p:spPr bwMode="auto">
          <a:xfrm>
            <a:off x="5936773" y="2407772"/>
            <a:ext cx="228600" cy="945397"/>
          </a:xfrm>
          <a:custGeom>
            <a:avLst/>
            <a:gdLst/>
            <a:ahLst/>
            <a:cxnLst>
              <a:cxn ang="0">
                <a:pos x="664" y="2052"/>
              </a:cxn>
              <a:cxn ang="0">
                <a:pos x="638" y="2344"/>
              </a:cxn>
              <a:cxn ang="0">
                <a:pos x="606" y="2695"/>
              </a:cxn>
              <a:cxn ang="0">
                <a:pos x="586" y="2895"/>
              </a:cxn>
              <a:cxn ang="0">
                <a:pos x="564" y="3075"/>
              </a:cxn>
              <a:cxn ang="0">
                <a:pos x="541" y="3232"/>
              </a:cxn>
              <a:cxn ang="0">
                <a:pos x="519" y="3372"/>
              </a:cxn>
              <a:cxn ang="0">
                <a:pos x="504" y="3453"/>
              </a:cxn>
              <a:cxn ang="0">
                <a:pos x="484" y="3541"/>
              </a:cxn>
              <a:cxn ang="0">
                <a:pos x="471" y="3588"/>
              </a:cxn>
              <a:cxn ang="0">
                <a:pos x="446" y="3667"/>
              </a:cxn>
              <a:cxn ang="0">
                <a:pos x="421" y="3724"/>
              </a:cxn>
              <a:cxn ang="0">
                <a:pos x="399" y="3756"/>
              </a:cxn>
              <a:cxn ang="0">
                <a:pos x="386" y="3770"/>
              </a:cxn>
              <a:cxn ang="0">
                <a:pos x="359" y="3780"/>
              </a:cxn>
              <a:cxn ang="0">
                <a:pos x="331" y="3770"/>
              </a:cxn>
              <a:cxn ang="0">
                <a:pos x="303" y="3739"/>
              </a:cxn>
              <a:cxn ang="0">
                <a:pos x="277" y="3688"/>
              </a:cxn>
              <a:cxn ang="0">
                <a:pos x="251" y="3617"/>
              </a:cxn>
              <a:cxn ang="0">
                <a:pos x="226" y="3525"/>
              </a:cxn>
              <a:cxn ang="0">
                <a:pos x="204" y="3414"/>
              </a:cxn>
              <a:cxn ang="0">
                <a:pos x="179" y="3281"/>
              </a:cxn>
              <a:cxn ang="0">
                <a:pos x="158" y="3130"/>
              </a:cxn>
              <a:cxn ang="0">
                <a:pos x="137" y="2957"/>
              </a:cxn>
              <a:cxn ang="0">
                <a:pos x="116" y="2764"/>
              </a:cxn>
              <a:cxn ang="0">
                <a:pos x="90" y="2486"/>
              </a:cxn>
              <a:cxn ang="0">
                <a:pos x="55" y="2052"/>
              </a:cxn>
              <a:cxn ang="0">
                <a:pos x="55" y="2092"/>
              </a:cxn>
              <a:cxn ang="0">
                <a:pos x="80" y="2559"/>
              </a:cxn>
              <a:cxn ang="0">
                <a:pos x="110" y="2894"/>
              </a:cxn>
              <a:cxn ang="0">
                <a:pos x="130" y="3095"/>
              </a:cxn>
              <a:cxn ang="0">
                <a:pos x="150" y="3274"/>
              </a:cxn>
              <a:cxn ang="0">
                <a:pos x="172" y="3432"/>
              </a:cxn>
              <a:cxn ang="0">
                <a:pos x="195" y="3571"/>
              </a:cxn>
              <a:cxn ang="0">
                <a:pos x="220" y="3690"/>
              </a:cxn>
              <a:cxn ang="0">
                <a:pos x="242" y="3788"/>
              </a:cxn>
              <a:cxn ang="0">
                <a:pos x="268" y="3866"/>
              </a:cxn>
              <a:cxn ang="0">
                <a:pos x="294" y="3924"/>
              </a:cxn>
              <a:cxn ang="0">
                <a:pos x="322" y="3961"/>
              </a:cxn>
              <a:cxn ang="0">
                <a:pos x="349" y="3978"/>
              </a:cxn>
              <a:cxn ang="0">
                <a:pos x="377" y="3975"/>
              </a:cxn>
              <a:cxn ang="0">
                <a:pos x="396" y="3958"/>
              </a:cxn>
              <a:cxn ang="0">
                <a:pos x="412" y="3939"/>
              </a:cxn>
              <a:cxn ang="0">
                <a:pos x="437" y="3888"/>
              </a:cxn>
              <a:cxn ang="0">
                <a:pos x="464" y="3816"/>
              </a:cxn>
              <a:cxn ang="0">
                <a:pos x="481" y="3748"/>
              </a:cxn>
              <a:cxn ang="0">
                <a:pos x="497" y="3690"/>
              </a:cxn>
              <a:cxn ang="0">
                <a:pos x="512" y="3613"/>
              </a:cxn>
              <a:cxn ang="0">
                <a:pos x="535" y="3481"/>
              </a:cxn>
              <a:cxn ang="0">
                <a:pos x="557" y="3330"/>
              </a:cxn>
              <a:cxn ang="0">
                <a:pos x="578" y="3156"/>
              </a:cxn>
              <a:cxn ang="0">
                <a:pos x="599" y="2964"/>
              </a:cxn>
              <a:cxn ang="0">
                <a:pos x="620" y="2737"/>
              </a:cxn>
              <a:cxn ang="0">
                <a:pos x="641" y="2468"/>
              </a:cxn>
              <a:cxn ang="0">
                <a:pos x="658" y="2187"/>
              </a:cxn>
            </a:cxnLst>
            <a:rect l="0" t="0" r="r" b="b"/>
            <a:pathLst>
              <a:path w="719" h="3979">
                <a:moveTo>
                  <a:pt x="719" y="39"/>
                </a:moveTo>
                <a:lnTo>
                  <a:pt x="719" y="0"/>
                </a:lnTo>
                <a:lnTo>
                  <a:pt x="664" y="2052"/>
                </a:lnTo>
                <a:lnTo>
                  <a:pt x="650" y="2199"/>
                </a:lnTo>
                <a:lnTo>
                  <a:pt x="644" y="2272"/>
                </a:lnTo>
                <a:lnTo>
                  <a:pt x="638" y="2344"/>
                </a:lnTo>
                <a:lnTo>
                  <a:pt x="624" y="2486"/>
                </a:lnTo>
                <a:lnTo>
                  <a:pt x="613" y="2626"/>
                </a:lnTo>
                <a:lnTo>
                  <a:pt x="606" y="2695"/>
                </a:lnTo>
                <a:lnTo>
                  <a:pt x="599" y="2764"/>
                </a:lnTo>
                <a:lnTo>
                  <a:pt x="593" y="2831"/>
                </a:lnTo>
                <a:lnTo>
                  <a:pt x="586" y="2895"/>
                </a:lnTo>
                <a:lnTo>
                  <a:pt x="578" y="2957"/>
                </a:lnTo>
                <a:lnTo>
                  <a:pt x="571" y="3017"/>
                </a:lnTo>
                <a:lnTo>
                  <a:pt x="564" y="3075"/>
                </a:lnTo>
                <a:lnTo>
                  <a:pt x="557" y="3130"/>
                </a:lnTo>
                <a:lnTo>
                  <a:pt x="548" y="3181"/>
                </a:lnTo>
                <a:lnTo>
                  <a:pt x="541" y="3232"/>
                </a:lnTo>
                <a:lnTo>
                  <a:pt x="535" y="3281"/>
                </a:lnTo>
                <a:lnTo>
                  <a:pt x="528" y="3328"/>
                </a:lnTo>
                <a:lnTo>
                  <a:pt x="519" y="3372"/>
                </a:lnTo>
                <a:lnTo>
                  <a:pt x="512" y="3414"/>
                </a:lnTo>
                <a:lnTo>
                  <a:pt x="507" y="3433"/>
                </a:lnTo>
                <a:lnTo>
                  <a:pt x="504" y="3453"/>
                </a:lnTo>
                <a:lnTo>
                  <a:pt x="497" y="3491"/>
                </a:lnTo>
                <a:lnTo>
                  <a:pt x="488" y="3525"/>
                </a:lnTo>
                <a:lnTo>
                  <a:pt x="484" y="3541"/>
                </a:lnTo>
                <a:lnTo>
                  <a:pt x="481" y="3549"/>
                </a:lnTo>
                <a:lnTo>
                  <a:pt x="480" y="3558"/>
                </a:lnTo>
                <a:lnTo>
                  <a:pt x="471" y="3588"/>
                </a:lnTo>
                <a:lnTo>
                  <a:pt x="464" y="3617"/>
                </a:lnTo>
                <a:lnTo>
                  <a:pt x="455" y="3643"/>
                </a:lnTo>
                <a:lnTo>
                  <a:pt x="446" y="3667"/>
                </a:lnTo>
                <a:lnTo>
                  <a:pt x="437" y="3688"/>
                </a:lnTo>
                <a:lnTo>
                  <a:pt x="430" y="3707"/>
                </a:lnTo>
                <a:lnTo>
                  <a:pt x="421" y="3724"/>
                </a:lnTo>
                <a:lnTo>
                  <a:pt x="412" y="3739"/>
                </a:lnTo>
                <a:lnTo>
                  <a:pt x="403" y="3752"/>
                </a:lnTo>
                <a:lnTo>
                  <a:pt x="399" y="3756"/>
                </a:lnTo>
                <a:lnTo>
                  <a:pt x="396" y="3758"/>
                </a:lnTo>
                <a:lnTo>
                  <a:pt x="395" y="3762"/>
                </a:lnTo>
                <a:lnTo>
                  <a:pt x="386" y="3770"/>
                </a:lnTo>
                <a:lnTo>
                  <a:pt x="377" y="3775"/>
                </a:lnTo>
                <a:lnTo>
                  <a:pt x="368" y="3779"/>
                </a:lnTo>
                <a:lnTo>
                  <a:pt x="359" y="3780"/>
                </a:lnTo>
                <a:lnTo>
                  <a:pt x="349" y="3779"/>
                </a:lnTo>
                <a:lnTo>
                  <a:pt x="340" y="3775"/>
                </a:lnTo>
                <a:lnTo>
                  <a:pt x="331" y="3770"/>
                </a:lnTo>
                <a:lnTo>
                  <a:pt x="322" y="3762"/>
                </a:lnTo>
                <a:lnTo>
                  <a:pt x="312" y="3752"/>
                </a:lnTo>
                <a:lnTo>
                  <a:pt x="303" y="3739"/>
                </a:lnTo>
                <a:lnTo>
                  <a:pt x="294" y="3724"/>
                </a:lnTo>
                <a:lnTo>
                  <a:pt x="286" y="3707"/>
                </a:lnTo>
                <a:lnTo>
                  <a:pt x="277" y="3688"/>
                </a:lnTo>
                <a:lnTo>
                  <a:pt x="268" y="3667"/>
                </a:lnTo>
                <a:lnTo>
                  <a:pt x="259" y="3643"/>
                </a:lnTo>
                <a:lnTo>
                  <a:pt x="251" y="3617"/>
                </a:lnTo>
                <a:lnTo>
                  <a:pt x="242" y="3588"/>
                </a:lnTo>
                <a:lnTo>
                  <a:pt x="235" y="3558"/>
                </a:lnTo>
                <a:lnTo>
                  <a:pt x="226" y="3525"/>
                </a:lnTo>
                <a:lnTo>
                  <a:pt x="220" y="3491"/>
                </a:lnTo>
                <a:lnTo>
                  <a:pt x="210" y="3453"/>
                </a:lnTo>
                <a:lnTo>
                  <a:pt x="204" y="3414"/>
                </a:lnTo>
                <a:lnTo>
                  <a:pt x="195" y="3372"/>
                </a:lnTo>
                <a:lnTo>
                  <a:pt x="188" y="3328"/>
                </a:lnTo>
                <a:lnTo>
                  <a:pt x="179" y="3281"/>
                </a:lnTo>
                <a:lnTo>
                  <a:pt x="172" y="3232"/>
                </a:lnTo>
                <a:lnTo>
                  <a:pt x="165" y="3181"/>
                </a:lnTo>
                <a:lnTo>
                  <a:pt x="158" y="3130"/>
                </a:lnTo>
                <a:lnTo>
                  <a:pt x="150" y="3075"/>
                </a:lnTo>
                <a:lnTo>
                  <a:pt x="144" y="3017"/>
                </a:lnTo>
                <a:lnTo>
                  <a:pt x="137" y="2957"/>
                </a:lnTo>
                <a:lnTo>
                  <a:pt x="130" y="2895"/>
                </a:lnTo>
                <a:lnTo>
                  <a:pt x="123" y="2831"/>
                </a:lnTo>
                <a:lnTo>
                  <a:pt x="116" y="2764"/>
                </a:lnTo>
                <a:lnTo>
                  <a:pt x="110" y="2695"/>
                </a:lnTo>
                <a:lnTo>
                  <a:pt x="104" y="2626"/>
                </a:lnTo>
                <a:lnTo>
                  <a:pt x="90" y="2486"/>
                </a:lnTo>
                <a:lnTo>
                  <a:pt x="79" y="2344"/>
                </a:lnTo>
                <a:lnTo>
                  <a:pt x="66" y="2199"/>
                </a:lnTo>
                <a:lnTo>
                  <a:pt x="55" y="2052"/>
                </a:lnTo>
                <a:lnTo>
                  <a:pt x="0" y="0"/>
                </a:lnTo>
                <a:lnTo>
                  <a:pt x="0" y="39"/>
                </a:lnTo>
                <a:lnTo>
                  <a:pt x="55" y="2092"/>
                </a:lnTo>
                <a:lnTo>
                  <a:pt x="63" y="2282"/>
                </a:lnTo>
                <a:lnTo>
                  <a:pt x="74" y="2468"/>
                </a:lnTo>
                <a:lnTo>
                  <a:pt x="80" y="2559"/>
                </a:lnTo>
                <a:lnTo>
                  <a:pt x="87" y="2648"/>
                </a:lnTo>
                <a:lnTo>
                  <a:pt x="104" y="2825"/>
                </a:lnTo>
                <a:lnTo>
                  <a:pt x="110" y="2894"/>
                </a:lnTo>
                <a:lnTo>
                  <a:pt x="116" y="2964"/>
                </a:lnTo>
                <a:lnTo>
                  <a:pt x="123" y="3030"/>
                </a:lnTo>
                <a:lnTo>
                  <a:pt x="130" y="3095"/>
                </a:lnTo>
                <a:lnTo>
                  <a:pt x="137" y="3156"/>
                </a:lnTo>
                <a:lnTo>
                  <a:pt x="144" y="3216"/>
                </a:lnTo>
                <a:lnTo>
                  <a:pt x="150" y="3274"/>
                </a:lnTo>
                <a:lnTo>
                  <a:pt x="158" y="3330"/>
                </a:lnTo>
                <a:lnTo>
                  <a:pt x="165" y="3381"/>
                </a:lnTo>
                <a:lnTo>
                  <a:pt x="172" y="3432"/>
                </a:lnTo>
                <a:lnTo>
                  <a:pt x="179" y="3481"/>
                </a:lnTo>
                <a:lnTo>
                  <a:pt x="188" y="3527"/>
                </a:lnTo>
                <a:lnTo>
                  <a:pt x="195" y="3571"/>
                </a:lnTo>
                <a:lnTo>
                  <a:pt x="204" y="3613"/>
                </a:lnTo>
                <a:lnTo>
                  <a:pt x="210" y="3653"/>
                </a:lnTo>
                <a:lnTo>
                  <a:pt x="220" y="3690"/>
                </a:lnTo>
                <a:lnTo>
                  <a:pt x="226" y="3724"/>
                </a:lnTo>
                <a:lnTo>
                  <a:pt x="235" y="3757"/>
                </a:lnTo>
                <a:lnTo>
                  <a:pt x="242" y="3788"/>
                </a:lnTo>
                <a:lnTo>
                  <a:pt x="251" y="3816"/>
                </a:lnTo>
                <a:lnTo>
                  <a:pt x="259" y="3842"/>
                </a:lnTo>
                <a:lnTo>
                  <a:pt x="268" y="3866"/>
                </a:lnTo>
                <a:lnTo>
                  <a:pt x="277" y="3888"/>
                </a:lnTo>
                <a:lnTo>
                  <a:pt x="286" y="3907"/>
                </a:lnTo>
                <a:lnTo>
                  <a:pt x="294" y="3924"/>
                </a:lnTo>
                <a:lnTo>
                  <a:pt x="303" y="3939"/>
                </a:lnTo>
                <a:lnTo>
                  <a:pt x="312" y="3951"/>
                </a:lnTo>
                <a:lnTo>
                  <a:pt x="322" y="3961"/>
                </a:lnTo>
                <a:lnTo>
                  <a:pt x="331" y="3969"/>
                </a:lnTo>
                <a:lnTo>
                  <a:pt x="340" y="3975"/>
                </a:lnTo>
                <a:lnTo>
                  <a:pt x="349" y="3978"/>
                </a:lnTo>
                <a:lnTo>
                  <a:pt x="359" y="3979"/>
                </a:lnTo>
                <a:lnTo>
                  <a:pt x="368" y="3978"/>
                </a:lnTo>
                <a:lnTo>
                  <a:pt x="377" y="3975"/>
                </a:lnTo>
                <a:lnTo>
                  <a:pt x="386" y="3969"/>
                </a:lnTo>
                <a:lnTo>
                  <a:pt x="395" y="3961"/>
                </a:lnTo>
                <a:lnTo>
                  <a:pt x="396" y="3958"/>
                </a:lnTo>
                <a:lnTo>
                  <a:pt x="399" y="3956"/>
                </a:lnTo>
                <a:lnTo>
                  <a:pt x="403" y="3951"/>
                </a:lnTo>
                <a:lnTo>
                  <a:pt x="412" y="3939"/>
                </a:lnTo>
                <a:lnTo>
                  <a:pt x="421" y="3924"/>
                </a:lnTo>
                <a:lnTo>
                  <a:pt x="430" y="3907"/>
                </a:lnTo>
                <a:lnTo>
                  <a:pt x="437" y="3888"/>
                </a:lnTo>
                <a:lnTo>
                  <a:pt x="446" y="3866"/>
                </a:lnTo>
                <a:lnTo>
                  <a:pt x="455" y="3842"/>
                </a:lnTo>
                <a:lnTo>
                  <a:pt x="464" y="3816"/>
                </a:lnTo>
                <a:lnTo>
                  <a:pt x="471" y="3788"/>
                </a:lnTo>
                <a:lnTo>
                  <a:pt x="480" y="3757"/>
                </a:lnTo>
                <a:lnTo>
                  <a:pt x="481" y="3748"/>
                </a:lnTo>
                <a:lnTo>
                  <a:pt x="484" y="3740"/>
                </a:lnTo>
                <a:lnTo>
                  <a:pt x="488" y="3724"/>
                </a:lnTo>
                <a:lnTo>
                  <a:pt x="497" y="3690"/>
                </a:lnTo>
                <a:lnTo>
                  <a:pt x="504" y="3653"/>
                </a:lnTo>
                <a:lnTo>
                  <a:pt x="507" y="3633"/>
                </a:lnTo>
                <a:lnTo>
                  <a:pt x="512" y="3613"/>
                </a:lnTo>
                <a:lnTo>
                  <a:pt x="519" y="3571"/>
                </a:lnTo>
                <a:lnTo>
                  <a:pt x="528" y="3527"/>
                </a:lnTo>
                <a:lnTo>
                  <a:pt x="535" y="3481"/>
                </a:lnTo>
                <a:lnTo>
                  <a:pt x="541" y="3432"/>
                </a:lnTo>
                <a:lnTo>
                  <a:pt x="548" y="3381"/>
                </a:lnTo>
                <a:lnTo>
                  <a:pt x="557" y="3330"/>
                </a:lnTo>
                <a:lnTo>
                  <a:pt x="564" y="3274"/>
                </a:lnTo>
                <a:lnTo>
                  <a:pt x="571" y="3216"/>
                </a:lnTo>
                <a:lnTo>
                  <a:pt x="578" y="3156"/>
                </a:lnTo>
                <a:lnTo>
                  <a:pt x="586" y="3095"/>
                </a:lnTo>
                <a:lnTo>
                  <a:pt x="593" y="3030"/>
                </a:lnTo>
                <a:lnTo>
                  <a:pt x="599" y="2964"/>
                </a:lnTo>
                <a:lnTo>
                  <a:pt x="606" y="2894"/>
                </a:lnTo>
                <a:lnTo>
                  <a:pt x="613" y="2825"/>
                </a:lnTo>
                <a:lnTo>
                  <a:pt x="620" y="2737"/>
                </a:lnTo>
                <a:lnTo>
                  <a:pt x="628" y="2648"/>
                </a:lnTo>
                <a:lnTo>
                  <a:pt x="634" y="2559"/>
                </a:lnTo>
                <a:lnTo>
                  <a:pt x="641" y="2468"/>
                </a:lnTo>
                <a:lnTo>
                  <a:pt x="647" y="2375"/>
                </a:lnTo>
                <a:lnTo>
                  <a:pt x="654" y="2282"/>
                </a:lnTo>
                <a:lnTo>
                  <a:pt x="658" y="2187"/>
                </a:lnTo>
                <a:lnTo>
                  <a:pt x="664" y="2092"/>
                </a:lnTo>
                <a:lnTo>
                  <a:pt x="719" y="39"/>
                </a:lnTo>
                <a:close/>
              </a:path>
            </a:pathLst>
          </a:custGeom>
          <a:solidFill>
            <a:srgbClr val="FFFFFF"/>
          </a:solidFill>
          <a:ln w="9525">
            <a:noFill/>
            <a:round/>
            <a:headEnd/>
            <a:tailEnd/>
          </a:ln>
        </p:spPr>
        <p:txBody>
          <a:bodyPr/>
          <a:lstStyle/>
          <a:p>
            <a:endParaRPr lang="zh-CN" altLang="en-US"/>
          </a:p>
        </p:txBody>
      </p:sp>
      <p:sp>
        <p:nvSpPr>
          <p:cNvPr id="12295" name="未知"/>
          <p:cNvSpPr>
            <a:spLocks noChangeArrowheads="1"/>
          </p:cNvSpPr>
          <p:nvPr/>
        </p:nvSpPr>
        <p:spPr bwMode="auto">
          <a:xfrm>
            <a:off x="1961673" y="1433871"/>
            <a:ext cx="31750" cy="3563"/>
          </a:xfrm>
          <a:custGeom>
            <a:avLst/>
            <a:gdLst/>
            <a:ahLst/>
            <a:cxnLst>
              <a:cxn ang="0">
                <a:pos x="25" y="0"/>
              </a:cxn>
              <a:cxn ang="0">
                <a:pos x="0" y="3"/>
              </a:cxn>
              <a:cxn ang="0">
                <a:pos x="3" y="3"/>
              </a:cxn>
              <a:cxn ang="0">
                <a:pos x="25" y="3"/>
              </a:cxn>
              <a:cxn ang="0">
                <a:pos x="62" y="4"/>
              </a:cxn>
              <a:cxn ang="0">
                <a:pos x="80" y="7"/>
              </a:cxn>
              <a:cxn ang="0">
                <a:pos x="99" y="14"/>
              </a:cxn>
              <a:cxn ang="0">
                <a:pos x="80" y="7"/>
              </a:cxn>
              <a:cxn ang="0">
                <a:pos x="62" y="4"/>
              </a:cxn>
              <a:cxn ang="0">
                <a:pos x="25" y="0"/>
              </a:cxn>
            </a:cxnLst>
            <a:rect l="0" t="0" r="r" b="b"/>
            <a:pathLst>
              <a:path w="99" h="14">
                <a:moveTo>
                  <a:pt x="25" y="0"/>
                </a:moveTo>
                <a:lnTo>
                  <a:pt x="0" y="3"/>
                </a:lnTo>
                <a:lnTo>
                  <a:pt x="3" y="3"/>
                </a:lnTo>
                <a:lnTo>
                  <a:pt x="25" y="3"/>
                </a:lnTo>
                <a:lnTo>
                  <a:pt x="62" y="4"/>
                </a:lnTo>
                <a:lnTo>
                  <a:pt x="80" y="7"/>
                </a:lnTo>
                <a:lnTo>
                  <a:pt x="99" y="14"/>
                </a:lnTo>
                <a:lnTo>
                  <a:pt x="80" y="7"/>
                </a:lnTo>
                <a:lnTo>
                  <a:pt x="62" y="4"/>
                </a:lnTo>
                <a:lnTo>
                  <a:pt x="25" y="0"/>
                </a:lnTo>
                <a:close/>
              </a:path>
            </a:pathLst>
          </a:custGeom>
          <a:solidFill>
            <a:srgbClr val="FFFFFF"/>
          </a:solidFill>
          <a:ln w="9525">
            <a:noFill/>
            <a:round/>
            <a:headEnd/>
            <a:tailEnd/>
          </a:ln>
        </p:spPr>
        <p:txBody>
          <a:bodyPr/>
          <a:lstStyle/>
          <a:p>
            <a:endParaRPr lang="zh-CN" altLang="en-US"/>
          </a:p>
        </p:txBody>
      </p:sp>
      <p:sp>
        <p:nvSpPr>
          <p:cNvPr id="10249" name="未知"/>
          <p:cNvSpPr>
            <a:spLocks noChangeArrowheads="1"/>
          </p:cNvSpPr>
          <p:nvPr/>
        </p:nvSpPr>
        <p:spPr bwMode="auto">
          <a:xfrm>
            <a:off x="2077561" y="1709414"/>
            <a:ext cx="423862" cy="1311204"/>
          </a:xfrm>
          <a:custGeom>
            <a:avLst/>
            <a:gdLst/>
            <a:ahLst/>
            <a:cxnLst>
              <a:cxn ang="0">
                <a:pos x="610" y="17"/>
              </a:cxn>
              <a:cxn ang="0">
                <a:pos x="543" y="71"/>
              </a:cxn>
              <a:cxn ang="0">
                <a:pos x="479" y="160"/>
              </a:cxn>
              <a:cxn ang="0">
                <a:pos x="403" y="321"/>
              </a:cxn>
              <a:cxn ang="0">
                <a:pos x="330" y="539"/>
              </a:cxn>
              <a:cxn ang="0">
                <a:pos x="276" y="754"/>
              </a:cxn>
              <a:cxn ang="0">
                <a:pos x="224" y="1004"/>
              </a:cxn>
              <a:cxn ang="0">
                <a:pos x="130" y="1586"/>
              </a:cxn>
              <a:cxn ang="0">
                <a:pos x="62" y="2232"/>
              </a:cxn>
              <a:cxn ang="0">
                <a:pos x="17" y="2936"/>
              </a:cxn>
              <a:cxn ang="0">
                <a:pos x="0" y="3699"/>
              </a:cxn>
              <a:cxn ang="0">
                <a:pos x="3" y="4313"/>
              </a:cxn>
              <a:cxn ang="0">
                <a:pos x="28" y="5056"/>
              </a:cxn>
              <a:cxn ang="0">
                <a:pos x="78" y="5741"/>
              </a:cxn>
              <a:cxn ang="0">
                <a:pos x="151" y="6367"/>
              </a:cxn>
              <a:cxn ang="0">
                <a:pos x="224" y="6795"/>
              </a:cxn>
              <a:cxn ang="0">
                <a:pos x="276" y="7045"/>
              </a:cxn>
              <a:cxn ang="0">
                <a:pos x="330" y="7259"/>
              </a:cxn>
              <a:cxn ang="0">
                <a:pos x="388" y="7437"/>
              </a:cxn>
              <a:cxn ang="0">
                <a:pos x="448" y="7580"/>
              </a:cxn>
              <a:cxn ang="0">
                <a:pos x="511" y="7688"/>
              </a:cxn>
              <a:cxn ang="0">
                <a:pos x="576" y="7759"/>
              </a:cxn>
              <a:cxn ang="0">
                <a:pos x="644" y="7796"/>
              </a:cxn>
              <a:cxn ang="0">
                <a:pos x="715" y="7796"/>
              </a:cxn>
              <a:cxn ang="0">
                <a:pos x="772" y="7765"/>
              </a:cxn>
              <a:cxn ang="0">
                <a:pos x="831" y="7709"/>
              </a:cxn>
              <a:cxn ang="0">
                <a:pos x="886" y="7624"/>
              </a:cxn>
              <a:cxn ang="0">
                <a:pos x="941" y="7514"/>
              </a:cxn>
              <a:cxn ang="0">
                <a:pos x="970" y="7437"/>
              </a:cxn>
              <a:cxn ang="0">
                <a:pos x="1028" y="7259"/>
              </a:cxn>
              <a:cxn ang="0">
                <a:pos x="1058" y="7142"/>
              </a:cxn>
              <a:cxn ang="0">
                <a:pos x="1096" y="6985"/>
              </a:cxn>
              <a:cxn ang="0">
                <a:pos x="1122" y="6860"/>
              </a:cxn>
              <a:cxn ang="0">
                <a:pos x="1184" y="6514"/>
              </a:cxn>
              <a:cxn ang="0">
                <a:pos x="1255" y="5982"/>
              </a:cxn>
              <a:cxn ang="0">
                <a:pos x="1288" y="5658"/>
              </a:cxn>
              <a:cxn ang="0">
                <a:pos x="1310" y="5406"/>
              </a:cxn>
              <a:cxn ang="0">
                <a:pos x="1335" y="4965"/>
              </a:cxn>
              <a:cxn ang="0">
                <a:pos x="1343" y="4784"/>
              </a:cxn>
              <a:cxn ang="0">
                <a:pos x="1359" y="4118"/>
              </a:cxn>
              <a:cxn ang="0">
                <a:pos x="1360" y="3699"/>
              </a:cxn>
              <a:cxn ang="0">
                <a:pos x="1344" y="3028"/>
              </a:cxn>
              <a:cxn ang="0">
                <a:pos x="1322" y="2576"/>
              </a:cxn>
              <a:cxn ang="0">
                <a:pos x="1274" y="1982"/>
              </a:cxn>
              <a:cxn ang="0">
                <a:pos x="1228" y="1586"/>
              </a:cxn>
              <a:cxn ang="0">
                <a:pos x="1161" y="1143"/>
              </a:cxn>
              <a:cxn ang="0">
                <a:pos x="1109" y="874"/>
              </a:cxn>
              <a:cxn ang="0">
                <a:pos x="1056" y="643"/>
              </a:cxn>
              <a:cxn ang="0">
                <a:pos x="999" y="446"/>
              </a:cxn>
              <a:cxn ang="0">
                <a:pos x="926" y="251"/>
              </a:cxn>
              <a:cxn ang="0">
                <a:pos x="863" y="134"/>
              </a:cxn>
              <a:cxn ang="0">
                <a:pos x="797" y="54"/>
              </a:cxn>
              <a:cxn ang="0">
                <a:pos x="731" y="9"/>
              </a:cxn>
            </a:cxnLst>
            <a:rect l="0" t="0" r="r" b="b"/>
            <a:pathLst>
              <a:path w="1361" h="7800">
                <a:moveTo>
                  <a:pt x="681" y="0"/>
                </a:moveTo>
                <a:lnTo>
                  <a:pt x="644" y="3"/>
                </a:lnTo>
                <a:lnTo>
                  <a:pt x="626" y="9"/>
                </a:lnTo>
                <a:lnTo>
                  <a:pt x="610" y="17"/>
                </a:lnTo>
                <a:lnTo>
                  <a:pt x="592" y="27"/>
                </a:lnTo>
                <a:lnTo>
                  <a:pt x="576" y="40"/>
                </a:lnTo>
                <a:lnTo>
                  <a:pt x="559" y="54"/>
                </a:lnTo>
                <a:lnTo>
                  <a:pt x="543" y="71"/>
                </a:lnTo>
                <a:lnTo>
                  <a:pt x="526" y="89"/>
                </a:lnTo>
                <a:lnTo>
                  <a:pt x="511" y="110"/>
                </a:lnTo>
                <a:lnTo>
                  <a:pt x="495" y="134"/>
                </a:lnTo>
                <a:lnTo>
                  <a:pt x="479" y="160"/>
                </a:lnTo>
                <a:lnTo>
                  <a:pt x="448" y="218"/>
                </a:lnTo>
                <a:lnTo>
                  <a:pt x="432" y="251"/>
                </a:lnTo>
                <a:lnTo>
                  <a:pt x="419" y="286"/>
                </a:lnTo>
                <a:lnTo>
                  <a:pt x="403" y="321"/>
                </a:lnTo>
                <a:lnTo>
                  <a:pt x="388" y="361"/>
                </a:lnTo>
                <a:lnTo>
                  <a:pt x="359" y="446"/>
                </a:lnTo>
                <a:lnTo>
                  <a:pt x="344" y="490"/>
                </a:lnTo>
                <a:lnTo>
                  <a:pt x="330" y="539"/>
                </a:lnTo>
                <a:lnTo>
                  <a:pt x="317" y="590"/>
                </a:lnTo>
                <a:lnTo>
                  <a:pt x="303" y="643"/>
                </a:lnTo>
                <a:lnTo>
                  <a:pt x="290" y="696"/>
                </a:lnTo>
                <a:lnTo>
                  <a:pt x="276" y="754"/>
                </a:lnTo>
                <a:lnTo>
                  <a:pt x="262" y="812"/>
                </a:lnTo>
                <a:lnTo>
                  <a:pt x="250" y="874"/>
                </a:lnTo>
                <a:lnTo>
                  <a:pt x="236" y="937"/>
                </a:lnTo>
                <a:lnTo>
                  <a:pt x="224" y="1004"/>
                </a:lnTo>
                <a:lnTo>
                  <a:pt x="199" y="1143"/>
                </a:lnTo>
                <a:lnTo>
                  <a:pt x="174" y="1286"/>
                </a:lnTo>
                <a:lnTo>
                  <a:pt x="151" y="1434"/>
                </a:lnTo>
                <a:lnTo>
                  <a:pt x="130" y="1586"/>
                </a:lnTo>
                <a:lnTo>
                  <a:pt x="112" y="1743"/>
                </a:lnTo>
                <a:lnTo>
                  <a:pt x="92" y="1902"/>
                </a:lnTo>
                <a:lnTo>
                  <a:pt x="76" y="2065"/>
                </a:lnTo>
                <a:lnTo>
                  <a:pt x="62" y="2232"/>
                </a:lnTo>
                <a:lnTo>
                  <a:pt x="49" y="2403"/>
                </a:lnTo>
                <a:lnTo>
                  <a:pt x="37" y="2576"/>
                </a:lnTo>
                <a:lnTo>
                  <a:pt x="26" y="2754"/>
                </a:lnTo>
                <a:lnTo>
                  <a:pt x="17" y="2936"/>
                </a:lnTo>
                <a:lnTo>
                  <a:pt x="12" y="3122"/>
                </a:lnTo>
                <a:lnTo>
                  <a:pt x="6" y="3310"/>
                </a:lnTo>
                <a:lnTo>
                  <a:pt x="3" y="3503"/>
                </a:lnTo>
                <a:lnTo>
                  <a:pt x="0" y="3699"/>
                </a:lnTo>
                <a:lnTo>
                  <a:pt x="0" y="3901"/>
                </a:lnTo>
                <a:lnTo>
                  <a:pt x="0" y="3921"/>
                </a:lnTo>
                <a:lnTo>
                  <a:pt x="0" y="4118"/>
                </a:lnTo>
                <a:lnTo>
                  <a:pt x="3" y="4313"/>
                </a:lnTo>
                <a:lnTo>
                  <a:pt x="6" y="4504"/>
                </a:lnTo>
                <a:lnTo>
                  <a:pt x="13" y="4692"/>
                </a:lnTo>
                <a:lnTo>
                  <a:pt x="19" y="4876"/>
                </a:lnTo>
                <a:lnTo>
                  <a:pt x="28" y="5056"/>
                </a:lnTo>
                <a:lnTo>
                  <a:pt x="38" y="5233"/>
                </a:lnTo>
                <a:lnTo>
                  <a:pt x="50" y="5406"/>
                </a:lnTo>
                <a:lnTo>
                  <a:pt x="63" y="5575"/>
                </a:lnTo>
                <a:lnTo>
                  <a:pt x="78" y="5741"/>
                </a:lnTo>
                <a:lnTo>
                  <a:pt x="93" y="5903"/>
                </a:lnTo>
                <a:lnTo>
                  <a:pt x="112" y="6062"/>
                </a:lnTo>
                <a:lnTo>
                  <a:pt x="130" y="6216"/>
                </a:lnTo>
                <a:lnTo>
                  <a:pt x="151" y="6367"/>
                </a:lnTo>
                <a:lnTo>
                  <a:pt x="174" y="6514"/>
                </a:lnTo>
                <a:lnTo>
                  <a:pt x="199" y="6658"/>
                </a:lnTo>
                <a:lnTo>
                  <a:pt x="210" y="6727"/>
                </a:lnTo>
                <a:lnTo>
                  <a:pt x="224" y="6795"/>
                </a:lnTo>
                <a:lnTo>
                  <a:pt x="236" y="6860"/>
                </a:lnTo>
                <a:lnTo>
                  <a:pt x="250" y="6925"/>
                </a:lnTo>
                <a:lnTo>
                  <a:pt x="262" y="6985"/>
                </a:lnTo>
                <a:lnTo>
                  <a:pt x="276" y="7045"/>
                </a:lnTo>
                <a:lnTo>
                  <a:pt x="290" y="7102"/>
                </a:lnTo>
                <a:lnTo>
                  <a:pt x="303" y="7157"/>
                </a:lnTo>
                <a:lnTo>
                  <a:pt x="317" y="7208"/>
                </a:lnTo>
                <a:lnTo>
                  <a:pt x="330" y="7259"/>
                </a:lnTo>
                <a:lnTo>
                  <a:pt x="344" y="7307"/>
                </a:lnTo>
                <a:lnTo>
                  <a:pt x="359" y="7353"/>
                </a:lnTo>
                <a:lnTo>
                  <a:pt x="372" y="7395"/>
                </a:lnTo>
                <a:lnTo>
                  <a:pt x="388" y="7437"/>
                </a:lnTo>
                <a:lnTo>
                  <a:pt x="403" y="7477"/>
                </a:lnTo>
                <a:lnTo>
                  <a:pt x="419" y="7514"/>
                </a:lnTo>
                <a:lnTo>
                  <a:pt x="432" y="7547"/>
                </a:lnTo>
                <a:lnTo>
                  <a:pt x="448" y="7580"/>
                </a:lnTo>
                <a:lnTo>
                  <a:pt x="463" y="7611"/>
                </a:lnTo>
                <a:lnTo>
                  <a:pt x="479" y="7639"/>
                </a:lnTo>
                <a:lnTo>
                  <a:pt x="495" y="7664"/>
                </a:lnTo>
                <a:lnTo>
                  <a:pt x="511" y="7688"/>
                </a:lnTo>
                <a:lnTo>
                  <a:pt x="526" y="7709"/>
                </a:lnTo>
                <a:lnTo>
                  <a:pt x="543" y="7729"/>
                </a:lnTo>
                <a:lnTo>
                  <a:pt x="559" y="7745"/>
                </a:lnTo>
                <a:lnTo>
                  <a:pt x="576" y="7759"/>
                </a:lnTo>
                <a:lnTo>
                  <a:pt x="592" y="7772"/>
                </a:lnTo>
                <a:lnTo>
                  <a:pt x="610" y="7782"/>
                </a:lnTo>
                <a:lnTo>
                  <a:pt x="626" y="7790"/>
                </a:lnTo>
                <a:lnTo>
                  <a:pt x="644" y="7796"/>
                </a:lnTo>
                <a:lnTo>
                  <a:pt x="663" y="7799"/>
                </a:lnTo>
                <a:lnTo>
                  <a:pt x="681" y="7800"/>
                </a:lnTo>
                <a:lnTo>
                  <a:pt x="697" y="7799"/>
                </a:lnTo>
                <a:lnTo>
                  <a:pt x="715" y="7796"/>
                </a:lnTo>
                <a:lnTo>
                  <a:pt x="731" y="7790"/>
                </a:lnTo>
                <a:lnTo>
                  <a:pt x="749" y="7782"/>
                </a:lnTo>
                <a:lnTo>
                  <a:pt x="765" y="7772"/>
                </a:lnTo>
                <a:lnTo>
                  <a:pt x="772" y="7765"/>
                </a:lnTo>
                <a:lnTo>
                  <a:pt x="782" y="7759"/>
                </a:lnTo>
                <a:lnTo>
                  <a:pt x="797" y="7745"/>
                </a:lnTo>
                <a:lnTo>
                  <a:pt x="816" y="7729"/>
                </a:lnTo>
                <a:lnTo>
                  <a:pt x="831" y="7709"/>
                </a:lnTo>
                <a:lnTo>
                  <a:pt x="847" y="7688"/>
                </a:lnTo>
                <a:lnTo>
                  <a:pt x="863" y="7664"/>
                </a:lnTo>
                <a:lnTo>
                  <a:pt x="879" y="7639"/>
                </a:lnTo>
                <a:lnTo>
                  <a:pt x="886" y="7624"/>
                </a:lnTo>
                <a:lnTo>
                  <a:pt x="894" y="7611"/>
                </a:lnTo>
                <a:lnTo>
                  <a:pt x="910" y="7580"/>
                </a:lnTo>
                <a:lnTo>
                  <a:pt x="926" y="7547"/>
                </a:lnTo>
                <a:lnTo>
                  <a:pt x="941" y="7514"/>
                </a:lnTo>
                <a:lnTo>
                  <a:pt x="955" y="7477"/>
                </a:lnTo>
                <a:lnTo>
                  <a:pt x="962" y="7457"/>
                </a:lnTo>
                <a:lnTo>
                  <a:pt x="965" y="7446"/>
                </a:lnTo>
                <a:lnTo>
                  <a:pt x="970" y="7437"/>
                </a:lnTo>
                <a:lnTo>
                  <a:pt x="983" y="7395"/>
                </a:lnTo>
                <a:lnTo>
                  <a:pt x="999" y="7353"/>
                </a:lnTo>
                <a:lnTo>
                  <a:pt x="1013" y="7307"/>
                </a:lnTo>
                <a:lnTo>
                  <a:pt x="1028" y="7259"/>
                </a:lnTo>
                <a:lnTo>
                  <a:pt x="1041" y="7208"/>
                </a:lnTo>
                <a:lnTo>
                  <a:pt x="1048" y="7182"/>
                </a:lnTo>
                <a:lnTo>
                  <a:pt x="1056" y="7157"/>
                </a:lnTo>
                <a:lnTo>
                  <a:pt x="1058" y="7142"/>
                </a:lnTo>
                <a:lnTo>
                  <a:pt x="1062" y="7129"/>
                </a:lnTo>
                <a:lnTo>
                  <a:pt x="1068" y="7102"/>
                </a:lnTo>
                <a:lnTo>
                  <a:pt x="1082" y="7045"/>
                </a:lnTo>
                <a:lnTo>
                  <a:pt x="1096" y="6985"/>
                </a:lnTo>
                <a:lnTo>
                  <a:pt x="1109" y="6925"/>
                </a:lnTo>
                <a:lnTo>
                  <a:pt x="1111" y="6908"/>
                </a:lnTo>
                <a:lnTo>
                  <a:pt x="1115" y="6892"/>
                </a:lnTo>
                <a:lnTo>
                  <a:pt x="1122" y="6860"/>
                </a:lnTo>
                <a:lnTo>
                  <a:pt x="1135" y="6795"/>
                </a:lnTo>
                <a:lnTo>
                  <a:pt x="1148" y="6727"/>
                </a:lnTo>
                <a:lnTo>
                  <a:pt x="1161" y="6658"/>
                </a:lnTo>
                <a:lnTo>
                  <a:pt x="1184" y="6514"/>
                </a:lnTo>
                <a:lnTo>
                  <a:pt x="1207" y="6367"/>
                </a:lnTo>
                <a:lnTo>
                  <a:pt x="1227" y="6216"/>
                </a:lnTo>
                <a:lnTo>
                  <a:pt x="1248" y="6062"/>
                </a:lnTo>
                <a:lnTo>
                  <a:pt x="1255" y="5982"/>
                </a:lnTo>
                <a:lnTo>
                  <a:pt x="1265" y="5903"/>
                </a:lnTo>
                <a:lnTo>
                  <a:pt x="1272" y="5821"/>
                </a:lnTo>
                <a:lnTo>
                  <a:pt x="1282" y="5741"/>
                </a:lnTo>
                <a:lnTo>
                  <a:pt x="1288" y="5658"/>
                </a:lnTo>
                <a:lnTo>
                  <a:pt x="1289" y="5637"/>
                </a:lnTo>
                <a:lnTo>
                  <a:pt x="1292" y="5616"/>
                </a:lnTo>
                <a:lnTo>
                  <a:pt x="1296" y="5575"/>
                </a:lnTo>
                <a:lnTo>
                  <a:pt x="1310" y="5406"/>
                </a:lnTo>
                <a:lnTo>
                  <a:pt x="1321" y="5233"/>
                </a:lnTo>
                <a:lnTo>
                  <a:pt x="1326" y="5145"/>
                </a:lnTo>
                <a:lnTo>
                  <a:pt x="1331" y="5056"/>
                </a:lnTo>
                <a:lnTo>
                  <a:pt x="1335" y="4965"/>
                </a:lnTo>
                <a:lnTo>
                  <a:pt x="1339" y="4876"/>
                </a:lnTo>
                <a:lnTo>
                  <a:pt x="1339" y="4852"/>
                </a:lnTo>
                <a:lnTo>
                  <a:pt x="1341" y="4829"/>
                </a:lnTo>
                <a:lnTo>
                  <a:pt x="1343" y="4784"/>
                </a:lnTo>
                <a:lnTo>
                  <a:pt x="1347" y="4692"/>
                </a:lnTo>
                <a:lnTo>
                  <a:pt x="1352" y="4504"/>
                </a:lnTo>
                <a:lnTo>
                  <a:pt x="1356" y="4313"/>
                </a:lnTo>
                <a:lnTo>
                  <a:pt x="1359" y="4118"/>
                </a:lnTo>
                <a:lnTo>
                  <a:pt x="1361" y="3921"/>
                </a:lnTo>
                <a:lnTo>
                  <a:pt x="1361" y="3901"/>
                </a:lnTo>
                <a:lnTo>
                  <a:pt x="1360" y="3799"/>
                </a:lnTo>
                <a:lnTo>
                  <a:pt x="1360" y="3699"/>
                </a:lnTo>
                <a:lnTo>
                  <a:pt x="1358" y="3503"/>
                </a:lnTo>
                <a:lnTo>
                  <a:pt x="1353" y="3310"/>
                </a:lnTo>
                <a:lnTo>
                  <a:pt x="1348" y="3122"/>
                </a:lnTo>
                <a:lnTo>
                  <a:pt x="1344" y="3028"/>
                </a:lnTo>
                <a:lnTo>
                  <a:pt x="1341" y="2936"/>
                </a:lnTo>
                <a:lnTo>
                  <a:pt x="1336" y="2844"/>
                </a:lnTo>
                <a:lnTo>
                  <a:pt x="1333" y="2754"/>
                </a:lnTo>
                <a:lnTo>
                  <a:pt x="1322" y="2576"/>
                </a:lnTo>
                <a:lnTo>
                  <a:pt x="1311" y="2403"/>
                </a:lnTo>
                <a:lnTo>
                  <a:pt x="1297" y="2232"/>
                </a:lnTo>
                <a:lnTo>
                  <a:pt x="1283" y="2065"/>
                </a:lnTo>
                <a:lnTo>
                  <a:pt x="1274" y="1982"/>
                </a:lnTo>
                <a:lnTo>
                  <a:pt x="1266" y="1902"/>
                </a:lnTo>
                <a:lnTo>
                  <a:pt x="1257" y="1821"/>
                </a:lnTo>
                <a:lnTo>
                  <a:pt x="1249" y="1743"/>
                </a:lnTo>
                <a:lnTo>
                  <a:pt x="1228" y="1586"/>
                </a:lnTo>
                <a:lnTo>
                  <a:pt x="1208" y="1434"/>
                </a:lnTo>
                <a:lnTo>
                  <a:pt x="1185" y="1286"/>
                </a:lnTo>
                <a:lnTo>
                  <a:pt x="1173" y="1213"/>
                </a:lnTo>
                <a:lnTo>
                  <a:pt x="1161" y="1143"/>
                </a:lnTo>
                <a:lnTo>
                  <a:pt x="1148" y="1072"/>
                </a:lnTo>
                <a:lnTo>
                  <a:pt x="1135" y="1004"/>
                </a:lnTo>
                <a:lnTo>
                  <a:pt x="1122" y="937"/>
                </a:lnTo>
                <a:lnTo>
                  <a:pt x="1109" y="874"/>
                </a:lnTo>
                <a:lnTo>
                  <a:pt x="1096" y="812"/>
                </a:lnTo>
                <a:lnTo>
                  <a:pt x="1082" y="754"/>
                </a:lnTo>
                <a:lnTo>
                  <a:pt x="1068" y="696"/>
                </a:lnTo>
                <a:lnTo>
                  <a:pt x="1056" y="643"/>
                </a:lnTo>
                <a:lnTo>
                  <a:pt x="1041" y="590"/>
                </a:lnTo>
                <a:lnTo>
                  <a:pt x="1028" y="539"/>
                </a:lnTo>
                <a:lnTo>
                  <a:pt x="1013" y="490"/>
                </a:lnTo>
                <a:lnTo>
                  <a:pt x="999" y="446"/>
                </a:lnTo>
                <a:lnTo>
                  <a:pt x="970" y="361"/>
                </a:lnTo>
                <a:lnTo>
                  <a:pt x="955" y="321"/>
                </a:lnTo>
                <a:lnTo>
                  <a:pt x="941" y="286"/>
                </a:lnTo>
                <a:lnTo>
                  <a:pt x="926" y="251"/>
                </a:lnTo>
                <a:lnTo>
                  <a:pt x="910" y="218"/>
                </a:lnTo>
                <a:lnTo>
                  <a:pt x="894" y="187"/>
                </a:lnTo>
                <a:lnTo>
                  <a:pt x="879" y="160"/>
                </a:lnTo>
                <a:lnTo>
                  <a:pt x="863" y="134"/>
                </a:lnTo>
                <a:lnTo>
                  <a:pt x="847" y="110"/>
                </a:lnTo>
                <a:lnTo>
                  <a:pt x="831" y="89"/>
                </a:lnTo>
                <a:lnTo>
                  <a:pt x="816" y="71"/>
                </a:lnTo>
                <a:lnTo>
                  <a:pt x="797" y="54"/>
                </a:lnTo>
                <a:lnTo>
                  <a:pt x="782" y="40"/>
                </a:lnTo>
                <a:lnTo>
                  <a:pt x="765" y="27"/>
                </a:lnTo>
                <a:lnTo>
                  <a:pt x="749" y="17"/>
                </a:lnTo>
                <a:lnTo>
                  <a:pt x="731" y="9"/>
                </a:lnTo>
                <a:lnTo>
                  <a:pt x="715" y="3"/>
                </a:lnTo>
                <a:lnTo>
                  <a:pt x="681" y="0"/>
                </a:lnTo>
              </a:path>
            </a:pathLst>
          </a:custGeom>
          <a:noFill/>
          <a:ln w="12700">
            <a:solidFill>
              <a:srgbClr val="000000"/>
            </a:solidFill>
            <a:round/>
            <a:headEnd/>
            <a:tailEnd/>
          </a:ln>
        </p:spPr>
        <p:txBody>
          <a:bodyPr/>
          <a:lstStyle/>
          <a:p>
            <a:endParaRPr lang="zh-CN" altLang="en-US"/>
          </a:p>
        </p:txBody>
      </p:sp>
      <p:sp>
        <p:nvSpPr>
          <p:cNvPr id="10250" name="未知"/>
          <p:cNvSpPr>
            <a:spLocks noChangeArrowheads="1"/>
          </p:cNvSpPr>
          <p:nvPr/>
        </p:nvSpPr>
        <p:spPr bwMode="auto">
          <a:xfrm>
            <a:off x="4463573" y="1443372"/>
            <a:ext cx="228600" cy="1871792"/>
          </a:xfrm>
          <a:custGeom>
            <a:avLst/>
            <a:gdLst/>
            <a:ahLst/>
            <a:cxnLst>
              <a:cxn ang="0">
                <a:pos x="600" y="1014"/>
              </a:cxn>
              <a:cxn ang="0">
                <a:pos x="578" y="820"/>
              </a:cxn>
              <a:cxn ang="0">
                <a:pos x="558" y="649"/>
              </a:cxn>
              <a:cxn ang="0">
                <a:pos x="535" y="496"/>
              </a:cxn>
              <a:cxn ang="0">
                <a:pos x="513" y="363"/>
              </a:cxn>
              <a:cxn ang="0">
                <a:pos x="489" y="253"/>
              </a:cxn>
              <a:cxn ang="0">
                <a:pos x="465" y="161"/>
              </a:cxn>
              <a:cxn ang="0">
                <a:pos x="431" y="71"/>
              </a:cxn>
              <a:cxn ang="0">
                <a:pos x="404" y="27"/>
              </a:cxn>
              <a:cxn ang="0">
                <a:pos x="378" y="3"/>
              </a:cxn>
              <a:cxn ang="0">
                <a:pos x="331" y="9"/>
              </a:cxn>
              <a:cxn ang="0">
                <a:pos x="304" y="40"/>
              </a:cxn>
              <a:cxn ang="0">
                <a:pos x="269" y="111"/>
              </a:cxn>
              <a:cxn ang="0">
                <a:pos x="243" y="189"/>
              </a:cxn>
              <a:cxn ang="0">
                <a:pos x="220" y="288"/>
              </a:cxn>
              <a:cxn ang="0">
                <a:pos x="195" y="405"/>
              </a:cxn>
              <a:cxn ang="0">
                <a:pos x="173" y="544"/>
              </a:cxn>
              <a:cxn ang="0">
                <a:pos x="151" y="702"/>
              </a:cxn>
              <a:cxn ang="0">
                <a:pos x="131" y="882"/>
              </a:cxn>
              <a:cxn ang="0">
                <a:pos x="110" y="1083"/>
              </a:cxn>
              <a:cxn ang="0">
                <a:pos x="75" y="1510"/>
              </a:cxn>
              <a:cxn ang="0">
                <a:pos x="3" y="3921"/>
              </a:cxn>
              <a:cxn ang="0">
                <a:pos x="0" y="3980"/>
              </a:cxn>
              <a:cxn ang="0">
                <a:pos x="0" y="4100"/>
              </a:cxn>
              <a:cxn ang="0">
                <a:pos x="80" y="6445"/>
              </a:cxn>
              <a:cxn ang="0">
                <a:pos x="110" y="6795"/>
              </a:cxn>
              <a:cxn ang="0">
                <a:pos x="131" y="6996"/>
              </a:cxn>
              <a:cxn ang="0">
                <a:pos x="151" y="7175"/>
              </a:cxn>
              <a:cxn ang="0">
                <a:pos x="173" y="7333"/>
              </a:cxn>
              <a:cxn ang="0">
                <a:pos x="195" y="7472"/>
              </a:cxn>
              <a:cxn ang="0">
                <a:pos x="220" y="7591"/>
              </a:cxn>
              <a:cxn ang="0">
                <a:pos x="243" y="7689"/>
              </a:cxn>
              <a:cxn ang="0">
                <a:pos x="269" y="7767"/>
              </a:cxn>
              <a:cxn ang="0">
                <a:pos x="295" y="7825"/>
              </a:cxn>
              <a:cxn ang="0">
                <a:pos x="322" y="7862"/>
              </a:cxn>
              <a:cxn ang="0">
                <a:pos x="349" y="7879"/>
              </a:cxn>
              <a:cxn ang="0">
                <a:pos x="378" y="7876"/>
              </a:cxn>
              <a:cxn ang="0">
                <a:pos x="397" y="7859"/>
              </a:cxn>
              <a:cxn ang="0">
                <a:pos x="413" y="7840"/>
              </a:cxn>
              <a:cxn ang="0">
                <a:pos x="438" y="7789"/>
              </a:cxn>
              <a:cxn ang="0">
                <a:pos x="465" y="7717"/>
              </a:cxn>
              <a:cxn ang="0">
                <a:pos x="482" y="7649"/>
              </a:cxn>
              <a:cxn ang="0">
                <a:pos x="498" y="7591"/>
              </a:cxn>
              <a:cxn ang="0">
                <a:pos x="513" y="7514"/>
              </a:cxn>
              <a:cxn ang="0">
                <a:pos x="535" y="7382"/>
              </a:cxn>
              <a:cxn ang="0">
                <a:pos x="558" y="7231"/>
              </a:cxn>
              <a:cxn ang="0">
                <a:pos x="578" y="7057"/>
              </a:cxn>
              <a:cxn ang="0">
                <a:pos x="600" y="6865"/>
              </a:cxn>
              <a:cxn ang="0">
                <a:pos x="625" y="6587"/>
              </a:cxn>
              <a:cxn ang="0">
                <a:pos x="664" y="6153"/>
              </a:cxn>
              <a:cxn ang="0">
                <a:pos x="720" y="4021"/>
              </a:cxn>
              <a:cxn ang="0">
                <a:pos x="720" y="3940"/>
              </a:cxn>
              <a:cxn ang="0">
                <a:pos x="658" y="1793"/>
              </a:cxn>
              <a:cxn ang="0">
                <a:pos x="628" y="1329"/>
              </a:cxn>
            </a:cxnLst>
            <a:rect l="0" t="0" r="r" b="b"/>
            <a:pathLst>
              <a:path w="720" h="7881">
                <a:moveTo>
                  <a:pt x="614" y="1154"/>
                </a:moveTo>
                <a:lnTo>
                  <a:pt x="607" y="1083"/>
                </a:lnTo>
                <a:lnTo>
                  <a:pt x="600" y="1014"/>
                </a:lnTo>
                <a:lnTo>
                  <a:pt x="593" y="947"/>
                </a:lnTo>
                <a:lnTo>
                  <a:pt x="586" y="882"/>
                </a:lnTo>
                <a:lnTo>
                  <a:pt x="578" y="820"/>
                </a:lnTo>
                <a:lnTo>
                  <a:pt x="572" y="760"/>
                </a:lnTo>
                <a:lnTo>
                  <a:pt x="565" y="702"/>
                </a:lnTo>
                <a:lnTo>
                  <a:pt x="558" y="649"/>
                </a:lnTo>
                <a:lnTo>
                  <a:pt x="549" y="595"/>
                </a:lnTo>
                <a:lnTo>
                  <a:pt x="542" y="544"/>
                </a:lnTo>
                <a:lnTo>
                  <a:pt x="535" y="496"/>
                </a:lnTo>
                <a:lnTo>
                  <a:pt x="529" y="449"/>
                </a:lnTo>
                <a:lnTo>
                  <a:pt x="520" y="405"/>
                </a:lnTo>
                <a:lnTo>
                  <a:pt x="513" y="363"/>
                </a:lnTo>
                <a:lnTo>
                  <a:pt x="505" y="323"/>
                </a:lnTo>
                <a:lnTo>
                  <a:pt x="498" y="288"/>
                </a:lnTo>
                <a:lnTo>
                  <a:pt x="489" y="253"/>
                </a:lnTo>
                <a:lnTo>
                  <a:pt x="481" y="220"/>
                </a:lnTo>
                <a:lnTo>
                  <a:pt x="472" y="189"/>
                </a:lnTo>
                <a:lnTo>
                  <a:pt x="465" y="161"/>
                </a:lnTo>
                <a:lnTo>
                  <a:pt x="456" y="135"/>
                </a:lnTo>
                <a:lnTo>
                  <a:pt x="447" y="111"/>
                </a:lnTo>
                <a:lnTo>
                  <a:pt x="431" y="71"/>
                </a:lnTo>
                <a:lnTo>
                  <a:pt x="422" y="54"/>
                </a:lnTo>
                <a:lnTo>
                  <a:pt x="413" y="40"/>
                </a:lnTo>
                <a:lnTo>
                  <a:pt x="404" y="27"/>
                </a:lnTo>
                <a:lnTo>
                  <a:pt x="396" y="17"/>
                </a:lnTo>
                <a:lnTo>
                  <a:pt x="387" y="9"/>
                </a:lnTo>
                <a:lnTo>
                  <a:pt x="378" y="3"/>
                </a:lnTo>
                <a:lnTo>
                  <a:pt x="360" y="0"/>
                </a:lnTo>
                <a:lnTo>
                  <a:pt x="340" y="3"/>
                </a:lnTo>
                <a:lnTo>
                  <a:pt x="331" y="9"/>
                </a:lnTo>
                <a:lnTo>
                  <a:pt x="322" y="17"/>
                </a:lnTo>
                <a:lnTo>
                  <a:pt x="313" y="27"/>
                </a:lnTo>
                <a:lnTo>
                  <a:pt x="304" y="40"/>
                </a:lnTo>
                <a:lnTo>
                  <a:pt x="295" y="54"/>
                </a:lnTo>
                <a:lnTo>
                  <a:pt x="287" y="71"/>
                </a:lnTo>
                <a:lnTo>
                  <a:pt x="269" y="111"/>
                </a:lnTo>
                <a:lnTo>
                  <a:pt x="260" y="135"/>
                </a:lnTo>
                <a:lnTo>
                  <a:pt x="252" y="161"/>
                </a:lnTo>
                <a:lnTo>
                  <a:pt x="243" y="189"/>
                </a:lnTo>
                <a:lnTo>
                  <a:pt x="236" y="220"/>
                </a:lnTo>
                <a:lnTo>
                  <a:pt x="227" y="253"/>
                </a:lnTo>
                <a:lnTo>
                  <a:pt x="220" y="288"/>
                </a:lnTo>
                <a:lnTo>
                  <a:pt x="211" y="323"/>
                </a:lnTo>
                <a:lnTo>
                  <a:pt x="204" y="363"/>
                </a:lnTo>
                <a:lnTo>
                  <a:pt x="195" y="405"/>
                </a:lnTo>
                <a:lnTo>
                  <a:pt x="188" y="449"/>
                </a:lnTo>
                <a:lnTo>
                  <a:pt x="179" y="496"/>
                </a:lnTo>
                <a:lnTo>
                  <a:pt x="173" y="544"/>
                </a:lnTo>
                <a:lnTo>
                  <a:pt x="166" y="595"/>
                </a:lnTo>
                <a:lnTo>
                  <a:pt x="159" y="649"/>
                </a:lnTo>
                <a:lnTo>
                  <a:pt x="151" y="702"/>
                </a:lnTo>
                <a:lnTo>
                  <a:pt x="144" y="760"/>
                </a:lnTo>
                <a:lnTo>
                  <a:pt x="137" y="820"/>
                </a:lnTo>
                <a:lnTo>
                  <a:pt x="131" y="882"/>
                </a:lnTo>
                <a:lnTo>
                  <a:pt x="124" y="947"/>
                </a:lnTo>
                <a:lnTo>
                  <a:pt x="117" y="1014"/>
                </a:lnTo>
                <a:lnTo>
                  <a:pt x="110" y="1083"/>
                </a:lnTo>
                <a:lnTo>
                  <a:pt x="105" y="1154"/>
                </a:lnTo>
                <a:lnTo>
                  <a:pt x="88" y="1329"/>
                </a:lnTo>
                <a:lnTo>
                  <a:pt x="75" y="1510"/>
                </a:lnTo>
                <a:lnTo>
                  <a:pt x="64" y="1697"/>
                </a:lnTo>
                <a:lnTo>
                  <a:pt x="56" y="1890"/>
                </a:lnTo>
                <a:lnTo>
                  <a:pt x="3" y="3921"/>
                </a:lnTo>
                <a:lnTo>
                  <a:pt x="0" y="3940"/>
                </a:lnTo>
                <a:lnTo>
                  <a:pt x="0" y="3961"/>
                </a:lnTo>
                <a:lnTo>
                  <a:pt x="0" y="3980"/>
                </a:lnTo>
                <a:lnTo>
                  <a:pt x="0" y="4021"/>
                </a:lnTo>
                <a:lnTo>
                  <a:pt x="0" y="4061"/>
                </a:lnTo>
                <a:lnTo>
                  <a:pt x="0" y="4100"/>
                </a:lnTo>
                <a:lnTo>
                  <a:pt x="56" y="6153"/>
                </a:lnTo>
                <a:lnTo>
                  <a:pt x="67" y="6300"/>
                </a:lnTo>
                <a:lnTo>
                  <a:pt x="80" y="6445"/>
                </a:lnTo>
                <a:lnTo>
                  <a:pt x="91" y="6587"/>
                </a:lnTo>
                <a:lnTo>
                  <a:pt x="105" y="6726"/>
                </a:lnTo>
                <a:lnTo>
                  <a:pt x="110" y="6795"/>
                </a:lnTo>
                <a:lnTo>
                  <a:pt x="117" y="6865"/>
                </a:lnTo>
                <a:lnTo>
                  <a:pt x="124" y="6932"/>
                </a:lnTo>
                <a:lnTo>
                  <a:pt x="131" y="6996"/>
                </a:lnTo>
                <a:lnTo>
                  <a:pt x="137" y="7057"/>
                </a:lnTo>
                <a:lnTo>
                  <a:pt x="144" y="7118"/>
                </a:lnTo>
                <a:lnTo>
                  <a:pt x="151" y="7175"/>
                </a:lnTo>
                <a:lnTo>
                  <a:pt x="159" y="7231"/>
                </a:lnTo>
                <a:lnTo>
                  <a:pt x="166" y="7282"/>
                </a:lnTo>
                <a:lnTo>
                  <a:pt x="173" y="7333"/>
                </a:lnTo>
                <a:lnTo>
                  <a:pt x="179" y="7382"/>
                </a:lnTo>
                <a:lnTo>
                  <a:pt x="188" y="7428"/>
                </a:lnTo>
                <a:lnTo>
                  <a:pt x="195" y="7472"/>
                </a:lnTo>
                <a:lnTo>
                  <a:pt x="204" y="7514"/>
                </a:lnTo>
                <a:lnTo>
                  <a:pt x="211" y="7554"/>
                </a:lnTo>
                <a:lnTo>
                  <a:pt x="220" y="7591"/>
                </a:lnTo>
                <a:lnTo>
                  <a:pt x="227" y="7625"/>
                </a:lnTo>
                <a:lnTo>
                  <a:pt x="236" y="7658"/>
                </a:lnTo>
                <a:lnTo>
                  <a:pt x="243" y="7689"/>
                </a:lnTo>
                <a:lnTo>
                  <a:pt x="252" y="7717"/>
                </a:lnTo>
                <a:lnTo>
                  <a:pt x="260" y="7743"/>
                </a:lnTo>
                <a:lnTo>
                  <a:pt x="269" y="7767"/>
                </a:lnTo>
                <a:lnTo>
                  <a:pt x="278" y="7789"/>
                </a:lnTo>
                <a:lnTo>
                  <a:pt x="287" y="7808"/>
                </a:lnTo>
                <a:lnTo>
                  <a:pt x="295" y="7825"/>
                </a:lnTo>
                <a:lnTo>
                  <a:pt x="304" y="7840"/>
                </a:lnTo>
                <a:lnTo>
                  <a:pt x="313" y="7852"/>
                </a:lnTo>
                <a:lnTo>
                  <a:pt x="322" y="7862"/>
                </a:lnTo>
                <a:lnTo>
                  <a:pt x="331" y="7870"/>
                </a:lnTo>
                <a:lnTo>
                  <a:pt x="340" y="7876"/>
                </a:lnTo>
                <a:lnTo>
                  <a:pt x="349" y="7879"/>
                </a:lnTo>
                <a:lnTo>
                  <a:pt x="360" y="7881"/>
                </a:lnTo>
                <a:lnTo>
                  <a:pt x="369" y="7879"/>
                </a:lnTo>
                <a:lnTo>
                  <a:pt x="378" y="7876"/>
                </a:lnTo>
                <a:lnTo>
                  <a:pt x="387" y="7870"/>
                </a:lnTo>
                <a:lnTo>
                  <a:pt x="396" y="7862"/>
                </a:lnTo>
                <a:lnTo>
                  <a:pt x="397" y="7859"/>
                </a:lnTo>
                <a:lnTo>
                  <a:pt x="399" y="7857"/>
                </a:lnTo>
                <a:lnTo>
                  <a:pt x="404" y="7852"/>
                </a:lnTo>
                <a:lnTo>
                  <a:pt x="413" y="7840"/>
                </a:lnTo>
                <a:lnTo>
                  <a:pt x="422" y="7825"/>
                </a:lnTo>
                <a:lnTo>
                  <a:pt x="431" y="7808"/>
                </a:lnTo>
                <a:lnTo>
                  <a:pt x="438" y="7789"/>
                </a:lnTo>
                <a:lnTo>
                  <a:pt x="447" y="7767"/>
                </a:lnTo>
                <a:lnTo>
                  <a:pt x="456" y="7743"/>
                </a:lnTo>
                <a:lnTo>
                  <a:pt x="465" y="7717"/>
                </a:lnTo>
                <a:lnTo>
                  <a:pt x="472" y="7689"/>
                </a:lnTo>
                <a:lnTo>
                  <a:pt x="481" y="7658"/>
                </a:lnTo>
                <a:lnTo>
                  <a:pt x="482" y="7649"/>
                </a:lnTo>
                <a:lnTo>
                  <a:pt x="484" y="7641"/>
                </a:lnTo>
                <a:lnTo>
                  <a:pt x="489" y="7625"/>
                </a:lnTo>
                <a:lnTo>
                  <a:pt x="498" y="7591"/>
                </a:lnTo>
                <a:lnTo>
                  <a:pt x="505" y="7554"/>
                </a:lnTo>
                <a:lnTo>
                  <a:pt x="508" y="7534"/>
                </a:lnTo>
                <a:lnTo>
                  <a:pt x="513" y="7514"/>
                </a:lnTo>
                <a:lnTo>
                  <a:pt x="520" y="7472"/>
                </a:lnTo>
                <a:lnTo>
                  <a:pt x="529" y="7428"/>
                </a:lnTo>
                <a:lnTo>
                  <a:pt x="535" y="7382"/>
                </a:lnTo>
                <a:lnTo>
                  <a:pt x="542" y="7333"/>
                </a:lnTo>
                <a:lnTo>
                  <a:pt x="549" y="7282"/>
                </a:lnTo>
                <a:lnTo>
                  <a:pt x="558" y="7231"/>
                </a:lnTo>
                <a:lnTo>
                  <a:pt x="565" y="7175"/>
                </a:lnTo>
                <a:lnTo>
                  <a:pt x="572" y="7118"/>
                </a:lnTo>
                <a:lnTo>
                  <a:pt x="578" y="7057"/>
                </a:lnTo>
                <a:lnTo>
                  <a:pt x="586" y="6996"/>
                </a:lnTo>
                <a:lnTo>
                  <a:pt x="593" y="6932"/>
                </a:lnTo>
                <a:lnTo>
                  <a:pt x="600" y="6865"/>
                </a:lnTo>
                <a:lnTo>
                  <a:pt x="607" y="6795"/>
                </a:lnTo>
                <a:lnTo>
                  <a:pt x="614" y="6726"/>
                </a:lnTo>
                <a:lnTo>
                  <a:pt x="625" y="6587"/>
                </a:lnTo>
                <a:lnTo>
                  <a:pt x="639" y="6445"/>
                </a:lnTo>
                <a:lnTo>
                  <a:pt x="650" y="6300"/>
                </a:lnTo>
                <a:lnTo>
                  <a:pt x="664" y="6153"/>
                </a:lnTo>
                <a:lnTo>
                  <a:pt x="720" y="4100"/>
                </a:lnTo>
                <a:lnTo>
                  <a:pt x="720" y="4061"/>
                </a:lnTo>
                <a:lnTo>
                  <a:pt x="720" y="4021"/>
                </a:lnTo>
                <a:lnTo>
                  <a:pt x="720" y="3980"/>
                </a:lnTo>
                <a:lnTo>
                  <a:pt x="720" y="3961"/>
                </a:lnTo>
                <a:lnTo>
                  <a:pt x="720" y="3940"/>
                </a:lnTo>
                <a:lnTo>
                  <a:pt x="720" y="3921"/>
                </a:lnTo>
                <a:lnTo>
                  <a:pt x="664" y="1890"/>
                </a:lnTo>
                <a:lnTo>
                  <a:pt x="658" y="1793"/>
                </a:lnTo>
                <a:lnTo>
                  <a:pt x="653" y="1697"/>
                </a:lnTo>
                <a:lnTo>
                  <a:pt x="642" y="1510"/>
                </a:lnTo>
                <a:lnTo>
                  <a:pt x="628" y="1329"/>
                </a:lnTo>
                <a:lnTo>
                  <a:pt x="620" y="1241"/>
                </a:lnTo>
                <a:lnTo>
                  <a:pt x="614" y="1154"/>
                </a:lnTo>
              </a:path>
            </a:pathLst>
          </a:custGeom>
          <a:gradFill rotWithShape="1">
            <a:gsLst>
              <a:gs pos="0">
                <a:srgbClr val="FFFFFB"/>
              </a:gs>
              <a:gs pos="999">
                <a:srgbClr val="FFFFFB"/>
              </a:gs>
              <a:gs pos="58000">
                <a:srgbClr val="FFFFFB"/>
              </a:gs>
              <a:gs pos="100000">
                <a:srgbClr val="FFFFFD"/>
              </a:gs>
            </a:gsLst>
            <a:lin ang="5400000"/>
          </a:gradFill>
          <a:ln w="12700">
            <a:solidFill>
              <a:srgbClr val="000000"/>
            </a:solidFill>
            <a:round/>
            <a:headEnd/>
            <a:tailEnd/>
          </a:ln>
        </p:spPr>
        <p:txBody>
          <a:bodyPr/>
          <a:lstStyle/>
          <a:p>
            <a:endParaRPr lang="zh-CN" altLang="en-US"/>
          </a:p>
        </p:txBody>
      </p:sp>
      <p:sp>
        <p:nvSpPr>
          <p:cNvPr id="10251" name="直接连接符 10250"/>
          <p:cNvSpPr>
            <a:spLocks noChangeShapeType="1"/>
          </p:cNvSpPr>
          <p:nvPr/>
        </p:nvSpPr>
        <p:spPr bwMode="auto">
          <a:xfrm flipH="1">
            <a:off x="2730023" y="3134636"/>
            <a:ext cx="1066800" cy="1083169"/>
          </a:xfrm>
          <a:prstGeom prst="line">
            <a:avLst/>
          </a:prstGeom>
          <a:noFill/>
          <a:ln w="28575">
            <a:solidFill>
              <a:srgbClr val="FF3300"/>
            </a:solidFill>
            <a:prstDash val="lgDash"/>
            <a:round/>
            <a:headEnd/>
            <a:tailEnd/>
          </a:ln>
        </p:spPr>
        <p:txBody>
          <a:bodyPr/>
          <a:lstStyle/>
          <a:p>
            <a:endParaRPr lang="zh-CN" altLang="en-US"/>
          </a:p>
        </p:txBody>
      </p:sp>
      <p:sp>
        <p:nvSpPr>
          <p:cNvPr id="10252" name="直接连接符 10251"/>
          <p:cNvSpPr>
            <a:spLocks noChangeShapeType="1"/>
          </p:cNvSpPr>
          <p:nvPr/>
        </p:nvSpPr>
        <p:spPr bwMode="auto">
          <a:xfrm flipV="1">
            <a:off x="2730023" y="3134636"/>
            <a:ext cx="1828800" cy="1083169"/>
          </a:xfrm>
          <a:prstGeom prst="line">
            <a:avLst/>
          </a:prstGeom>
          <a:noFill/>
          <a:ln w="28575">
            <a:solidFill>
              <a:srgbClr val="FF3300"/>
            </a:solidFill>
            <a:prstDash val="lgDash"/>
            <a:round/>
            <a:headEnd/>
            <a:tailEnd/>
          </a:ln>
        </p:spPr>
        <p:txBody>
          <a:bodyPr/>
          <a:lstStyle/>
          <a:p>
            <a:endParaRPr lang="zh-CN" altLang="en-US"/>
          </a:p>
        </p:txBody>
      </p:sp>
      <p:grpSp>
        <p:nvGrpSpPr>
          <p:cNvPr id="3" name="组合 10252"/>
          <p:cNvGrpSpPr>
            <a:grpSpLocks/>
          </p:cNvGrpSpPr>
          <p:nvPr/>
        </p:nvGrpSpPr>
        <p:grpSpPr bwMode="auto">
          <a:xfrm>
            <a:off x="1434623" y="1872127"/>
            <a:ext cx="1066800" cy="122331"/>
            <a:chOff x="0" y="0"/>
            <a:chExt cx="672" cy="103"/>
          </a:xfrm>
        </p:grpSpPr>
        <p:sp>
          <p:nvSpPr>
            <p:cNvPr id="12301" name="直接连接符 10253"/>
            <p:cNvSpPr>
              <a:spLocks noChangeShapeType="1"/>
            </p:cNvSpPr>
            <p:nvPr/>
          </p:nvSpPr>
          <p:spPr bwMode="auto">
            <a:xfrm>
              <a:off x="0" y="73"/>
              <a:ext cx="672" cy="0"/>
            </a:xfrm>
            <a:prstGeom prst="line">
              <a:avLst/>
            </a:prstGeom>
            <a:noFill/>
            <a:ln w="28575">
              <a:solidFill>
                <a:srgbClr val="FF3300"/>
              </a:solidFill>
              <a:round/>
              <a:headEnd/>
              <a:tailEnd/>
            </a:ln>
          </p:spPr>
          <p:txBody>
            <a:bodyPr/>
            <a:lstStyle/>
            <a:p>
              <a:endParaRPr lang="zh-CN" altLang="en-US"/>
            </a:p>
          </p:txBody>
        </p:sp>
        <p:sp>
          <p:nvSpPr>
            <p:cNvPr id="12302" name="未知"/>
            <p:cNvSpPr>
              <a:spLocks noChangeArrowheads="1"/>
            </p:cNvSpPr>
            <p:nvPr/>
          </p:nvSpPr>
          <p:spPr bwMode="auto">
            <a:xfrm>
              <a:off x="240" y="0"/>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grpSp>
        <p:nvGrpSpPr>
          <p:cNvPr id="4" name="组合 10255"/>
          <p:cNvGrpSpPr>
            <a:grpSpLocks/>
          </p:cNvGrpSpPr>
          <p:nvPr/>
        </p:nvGrpSpPr>
        <p:grpSpPr bwMode="auto">
          <a:xfrm>
            <a:off x="3796823" y="3047935"/>
            <a:ext cx="762000" cy="122331"/>
            <a:chOff x="0" y="0"/>
            <a:chExt cx="480" cy="103"/>
          </a:xfrm>
        </p:grpSpPr>
        <p:sp>
          <p:nvSpPr>
            <p:cNvPr id="12304" name="直接连接符 10256"/>
            <p:cNvSpPr>
              <a:spLocks noChangeShapeType="1"/>
            </p:cNvSpPr>
            <p:nvPr/>
          </p:nvSpPr>
          <p:spPr bwMode="auto">
            <a:xfrm>
              <a:off x="0" y="73"/>
              <a:ext cx="480" cy="0"/>
            </a:xfrm>
            <a:prstGeom prst="line">
              <a:avLst/>
            </a:prstGeom>
            <a:noFill/>
            <a:ln w="28575">
              <a:solidFill>
                <a:srgbClr val="FF3300"/>
              </a:solidFill>
              <a:round/>
              <a:headEnd/>
              <a:tailEnd/>
            </a:ln>
          </p:spPr>
          <p:txBody>
            <a:bodyPr/>
            <a:lstStyle/>
            <a:p>
              <a:endParaRPr lang="zh-CN" altLang="en-US"/>
            </a:p>
          </p:txBody>
        </p:sp>
        <p:sp>
          <p:nvSpPr>
            <p:cNvPr id="12305" name="未知"/>
            <p:cNvSpPr>
              <a:spLocks noChangeArrowheads="1"/>
            </p:cNvSpPr>
            <p:nvPr/>
          </p:nvSpPr>
          <p:spPr bwMode="auto">
            <a:xfrm>
              <a:off x="144" y="0"/>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grpSp>
        <p:nvGrpSpPr>
          <p:cNvPr id="5" name="组合 10258"/>
          <p:cNvGrpSpPr>
            <a:grpSpLocks/>
          </p:cNvGrpSpPr>
          <p:nvPr/>
        </p:nvGrpSpPr>
        <p:grpSpPr bwMode="auto">
          <a:xfrm>
            <a:off x="4558823" y="2279502"/>
            <a:ext cx="1428750" cy="855133"/>
            <a:chOff x="0" y="0"/>
            <a:chExt cx="900" cy="720"/>
          </a:xfrm>
        </p:grpSpPr>
        <p:sp>
          <p:nvSpPr>
            <p:cNvPr id="12307" name="直接连接符 10259"/>
            <p:cNvSpPr>
              <a:spLocks noChangeShapeType="1"/>
            </p:cNvSpPr>
            <p:nvPr/>
          </p:nvSpPr>
          <p:spPr bwMode="auto">
            <a:xfrm flipV="1">
              <a:off x="0" y="0"/>
              <a:ext cx="900" cy="720"/>
            </a:xfrm>
            <a:prstGeom prst="line">
              <a:avLst/>
            </a:prstGeom>
            <a:noFill/>
            <a:ln w="28575">
              <a:solidFill>
                <a:srgbClr val="FF3300"/>
              </a:solidFill>
              <a:round/>
              <a:headEnd/>
              <a:tailEnd/>
            </a:ln>
          </p:spPr>
          <p:txBody>
            <a:bodyPr/>
            <a:lstStyle/>
            <a:p>
              <a:endParaRPr lang="zh-CN" altLang="en-US"/>
            </a:p>
          </p:txBody>
        </p:sp>
        <p:sp>
          <p:nvSpPr>
            <p:cNvPr id="12308" name="未知"/>
            <p:cNvSpPr>
              <a:spLocks noChangeArrowheads="1"/>
            </p:cNvSpPr>
            <p:nvPr/>
          </p:nvSpPr>
          <p:spPr bwMode="auto">
            <a:xfrm rot="-2706508">
              <a:off x="224" y="367"/>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grpSp>
        <p:nvGrpSpPr>
          <p:cNvPr id="6" name="组合 10261"/>
          <p:cNvGrpSpPr>
            <a:grpSpLocks/>
          </p:cNvGrpSpPr>
          <p:nvPr/>
        </p:nvGrpSpPr>
        <p:grpSpPr bwMode="auto">
          <a:xfrm>
            <a:off x="3796823" y="1937449"/>
            <a:ext cx="1219200" cy="1197187"/>
            <a:chOff x="0" y="0"/>
            <a:chExt cx="768" cy="1008"/>
          </a:xfrm>
        </p:grpSpPr>
        <p:sp>
          <p:nvSpPr>
            <p:cNvPr id="12310" name="直接连接符 10262"/>
            <p:cNvSpPr>
              <a:spLocks noChangeShapeType="1"/>
            </p:cNvSpPr>
            <p:nvPr/>
          </p:nvSpPr>
          <p:spPr bwMode="auto">
            <a:xfrm flipV="1">
              <a:off x="0" y="0"/>
              <a:ext cx="768" cy="1008"/>
            </a:xfrm>
            <a:prstGeom prst="line">
              <a:avLst/>
            </a:prstGeom>
            <a:noFill/>
            <a:ln w="28575">
              <a:solidFill>
                <a:srgbClr val="FF3300"/>
              </a:solidFill>
              <a:round/>
              <a:headEnd/>
              <a:tailEnd/>
            </a:ln>
          </p:spPr>
          <p:txBody>
            <a:bodyPr/>
            <a:lstStyle/>
            <a:p>
              <a:endParaRPr lang="zh-CN" altLang="en-US"/>
            </a:p>
          </p:txBody>
        </p:sp>
        <p:sp>
          <p:nvSpPr>
            <p:cNvPr id="12311" name="未知"/>
            <p:cNvSpPr>
              <a:spLocks noChangeArrowheads="1"/>
            </p:cNvSpPr>
            <p:nvPr/>
          </p:nvSpPr>
          <p:spPr bwMode="auto">
            <a:xfrm rot="-4126384">
              <a:off x="128" y="616"/>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grpSp>
        <p:nvGrpSpPr>
          <p:cNvPr id="7" name="组合 10264"/>
          <p:cNvGrpSpPr>
            <a:grpSpLocks/>
          </p:cNvGrpSpPr>
          <p:nvPr/>
        </p:nvGrpSpPr>
        <p:grpSpPr bwMode="auto">
          <a:xfrm>
            <a:off x="2425224" y="1937449"/>
            <a:ext cx="1323975" cy="1197187"/>
            <a:chOff x="0" y="0"/>
            <a:chExt cx="834" cy="1008"/>
          </a:xfrm>
        </p:grpSpPr>
        <p:sp>
          <p:nvSpPr>
            <p:cNvPr id="12313" name="直接连接符 10265"/>
            <p:cNvSpPr>
              <a:spLocks noChangeShapeType="1"/>
            </p:cNvSpPr>
            <p:nvPr/>
          </p:nvSpPr>
          <p:spPr bwMode="auto">
            <a:xfrm>
              <a:off x="0" y="0"/>
              <a:ext cx="834" cy="1008"/>
            </a:xfrm>
            <a:prstGeom prst="line">
              <a:avLst/>
            </a:prstGeom>
            <a:noFill/>
            <a:ln w="28575">
              <a:solidFill>
                <a:srgbClr val="FF3300"/>
              </a:solidFill>
              <a:round/>
              <a:headEnd/>
              <a:tailEnd/>
            </a:ln>
          </p:spPr>
          <p:txBody>
            <a:bodyPr/>
            <a:lstStyle/>
            <a:p>
              <a:endParaRPr lang="zh-CN" altLang="en-US"/>
            </a:p>
          </p:txBody>
        </p:sp>
        <p:sp>
          <p:nvSpPr>
            <p:cNvPr id="12314" name="未知"/>
            <p:cNvSpPr>
              <a:spLocks noChangeArrowheads="1"/>
            </p:cNvSpPr>
            <p:nvPr/>
          </p:nvSpPr>
          <p:spPr bwMode="auto">
            <a:xfrm rot="2926402">
              <a:off x="101" y="154"/>
              <a:ext cx="192" cy="103"/>
            </a:xfrm>
            <a:custGeom>
              <a:avLst/>
              <a:gdLst/>
              <a:ahLst/>
              <a:cxnLst>
                <a:cxn ang="0">
                  <a:pos x="0" y="0"/>
                </a:cxn>
                <a:cxn ang="0">
                  <a:pos x="144" y="144"/>
                </a:cxn>
                <a:cxn ang="0">
                  <a:pos x="48" y="199"/>
                </a:cxn>
              </a:cxnLst>
              <a:rect l="0" t="0" r="r" b="b"/>
              <a:pathLst>
                <a:path w="152" h="199">
                  <a:moveTo>
                    <a:pt x="0" y="0"/>
                  </a:moveTo>
                  <a:cubicBezTo>
                    <a:pt x="68" y="55"/>
                    <a:pt x="136" y="111"/>
                    <a:pt x="144" y="144"/>
                  </a:cubicBezTo>
                  <a:cubicBezTo>
                    <a:pt x="152" y="177"/>
                    <a:pt x="72" y="191"/>
                    <a:pt x="48" y="199"/>
                  </a:cubicBezTo>
                </a:path>
              </a:pathLst>
            </a:custGeom>
            <a:noFill/>
            <a:ln w="28575">
              <a:solidFill>
                <a:srgbClr val="FF3300"/>
              </a:solidFill>
              <a:round/>
              <a:headEnd/>
              <a:tailEnd/>
            </a:ln>
          </p:spPr>
          <p:txBody>
            <a:bodyPr/>
            <a:lstStyle/>
            <a:p>
              <a:endParaRPr lang="zh-CN" altLang="en-US"/>
            </a:p>
          </p:txBody>
        </p:sp>
      </p:grpSp>
      <p:sp>
        <p:nvSpPr>
          <p:cNvPr id="10268" name="文本框 10267"/>
          <p:cNvSpPr txBox="1">
            <a:spLocks noChangeArrowheads="1"/>
          </p:cNvSpPr>
          <p:nvPr/>
        </p:nvSpPr>
        <p:spPr bwMode="auto">
          <a:xfrm>
            <a:off x="1739423" y="1139325"/>
            <a:ext cx="1441450" cy="584775"/>
          </a:xfrm>
          <a:prstGeom prst="rect">
            <a:avLst/>
          </a:prstGeom>
          <a:noFill/>
          <a:ln w="9525">
            <a:noFill/>
            <a:miter lim="800000"/>
            <a:headEnd/>
            <a:tailEnd/>
          </a:ln>
        </p:spPr>
        <p:txBody>
          <a:bodyPr>
            <a:spAutoFit/>
          </a:bodyPr>
          <a:lstStyle/>
          <a:p>
            <a:pPr>
              <a:spcBef>
                <a:spcPct val="50000"/>
              </a:spcBef>
            </a:pPr>
            <a:r>
              <a:rPr lang="zh-CN" altLang="en-US" sz="3200" b="1">
                <a:latin typeface="宋体" pitchFamily="2" charset="-122"/>
              </a:rPr>
              <a:t>物镜</a:t>
            </a:r>
          </a:p>
        </p:txBody>
      </p:sp>
      <p:sp>
        <p:nvSpPr>
          <p:cNvPr id="10269" name="文本框 10268"/>
          <p:cNvSpPr txBox="1">
            <a:spLocks noChangeArrowheads="1"/>
          </p:cNvSpPr>
          <p:nvPr/>
        </p:nvSpPr>
        <p:spPr bwMode="auto">
          <a:xfrm>
            <a:off x="4101623" y="1139325"/>
            <a:ext cx="1219200" cy="584775"/>
          </a:xfrm>
          <a:prstGeom prst="rect">
            <a:avLst/>
          </a:prstGeom>
          <a:noFill/>
          <a:ln w="9525">
            <a:noFill/>
            <a:miter lim="800000"/>
            <a:headEnd/>
            <a:tailEnd/>
          </a:ln>
        </p:spPr>
        <p:txBody>
          <a:bodyPr>
            <a:spAutoFit/>
          </a:bodyPr>
          <a:lstStyle/>
          <a:p>
            <a:pPr>
              <a:spcBef>
                <a:spcPct val="50000"/>
              </a:spcBef>
            </a:pPr>
            <a:r>
              <a:rPr lang="zh-CN" altLang="en-US" sz="3200" b="1">
                <a:latin typeface="宋体" pitchFamily="2" charset="-122"/>
              </a:rPr>
              <a:t>目镜</a:t>
            </a:r>
          </a:p>
        </p:txBody>
      </p:sp>
      <p:sp>
        <p:nvSpPr>
          <p:cNvPr id="10270" name="文本框 10269"/>
          <p:cNvSpPr txBox="1">
            <a:spLocks noChangeArrowheads="1"/>
          </p:cNvSpPr>
          <p:nvPr/>
        </p:nvSpPr>
        <p:spPr bwMode="auto">
          <a:xfrm>
            <a:off x="3390948" y="3317624"/>
            <a:ext cx="5334000" cy="523220"/>
          </a:xfrm>
          <a:prstGeom prst="rect">
            <a:avLst/>
          </a:prstGeom>
          <a:solidFill>
            <a:schemeClr val="bg1"/>
          </a:solidFill>
          <a:ln w="9525">
            <a:solidFill>
              <a:srgbClr val="0000FF"/>
            </a:solidFill>
            <a:miter lim="800000"/>
            <a:headEnd/>
            <a:tailEnd/>
          </a:ln>
        </p:spPr>
        <p:txBody>
          <a:bodyPr>
            <a:spAutoFit/>
          </a:bodyPr>
          <a:lstStyle/>
          <a:p>
            <a:pPr algn="ctr"/>
            <a:r>
              <a:rPr lang="zh-CN" altLang="en-US" sz="2800">
                <a:solidFill>
                  <a:srgbClr val="3333FF"/>
                </a:solidFill>
                <a:latin typeface="宋体" pitchFamily="2" charset="-122"/>
              </a:rPr>
              <a:t>第一次：“倒立”、放大、实像</a:t>
            </a:r>
          </a:p>
        </p:txBody>
      </p:sp>
      <p:sp>
        <p:nvSpPr>
          <p:cNvPr id="10271" name="文本框 10270"/>
          <p:cNvSpPr txBox="1">
            <a:spLocks noChangeArrowheads="1"/>
          </p:cNvSpPr>
          <p:nvPr/>
        </p:nvSpPr>
        <p:spPr bwMode="auto">
          <a:xfrm>
            <a:off x="1891823" y="4217805"/>
            <a:ext cx="5638800" cy="523220"/>
          </a:xfrm>
          <a:prstGeom prst="rect">
            <a:avLst/>
          </a:prstGeom>
          <a:solidFill>
            <a:schemeClr val="bg1"/>
          </a:solidFill>
          <a:ln w="9525">
            <a:solidFill>
              <a:srgbClr val="FF0000"/>
            </a:solidFill>
            <a:miter lim="800000"/>
            <a:headEnd/>
            <a:tailEnd/>
          </a:ln>
        </p:spPr>
        <p:txBody>
          <a:bodyPr>
            <a:spAutoFit/>
          </a:bodyPr>
          <a:lstStyle/>
          <a:p>
            <a:pPr algn="ctr"/>
            <a:r>
              <a:rPr lang="zh-CN" altLang="en-US" sz="2800">
                <a:solidFill>
                  <a:srgbClr val="FF0000"/>
                </a:solidFill>
                <a:latin typeface="宋体" pitchFamily="2" charset="-122"/>
              </a:rPr>
              <a:t>第二次：“正立”、放大、虚像</a:t>
            </a:r>
          </a:p>
        </p:txBody>
      </p:sp>
      <p:sp>
        <p:nvSpPr>
          <p:cNvPr id="10272" name="矩形 10271"/>
          <p:cNvSpPr>
            <a:spLocks noChangeArrowheads="1"/>
          </p:cNvSpPr>
          <p:nvPr/>
        </p:nvSpPr>
        <p:spPr bwMode="auto">
          <a:xfrm>
            <a:off x="502176" y="409953"/>
            <a:ext cx="5410200" cy="523220"/>
          </a:xfrm>
          <a:prstGeom prst="rect">
            <a:avLst/>
          </a:prstGeom>
          <a:noFill/>
          <a:ln w="9525">
            <a:noFill/>
            <a:miter lim="800000"/>
            <a:headEnd/>
            <a:tailEnd/>
          </a:ln>
        </p:spPr>
        <p:txBody>
          <a:bodyPr>
            <a:spAutoFit/>
          </a:bodyPr>
          <a:lstStyle/>
          <a:p>
            <a:r>
              <a:rPr lang="en-US" altLang="zh-CN" sz="2800" dirty="0">
                <a:solidFill>
                  <a:srgbClr val="0000FF"/>
                </a:solidFill>
                <a:latin typeface="微软雅黑" pitchFamily="34" charset="-122"/>
                <a:ea typeface="微软雅黑" pitchFamily="34" charset="-122"/>
              </a:rPr>
              <a:t> 3</a:t>
            </a:r>
            <a:r>
              <a:rPr lang="en-US" altLang="zh-CN" sz="2800" dirty="0" smtClean="0">
                <a:solidFill>
                  <a:srgbClr val="0000FF"/>
                </a:solidFill>
                <a:latin typeface="微软雅黑" pitchFamily="34" charset="-122"/>
                <a:ea typeface="微软雅黑" pitchFamily="34" charset="-122"/>
              </a:rPr>
              <a:t>.</a:t>
            </a:r>
            <a:r>
              <a:rPr lang="zh-CN" altLang="en-US" sz="2800" dirty="0" smtClean="0">
                <a:solidFill>
                  <a:srgbClr val="0000FF"/>
                </a:solidFill>
                <a:latin typeface="微软雅黑" pitchFamily="34" charset="-122"/>
                <a:ea typeface="微软雅黑" pitchFamily="34" charset="-122"/>
              </a:rPr>
              <a:t>显微镜的光</a:t>
            </a:r>
            <a:r>
              <a:rPr lang="zh-CN" altLang="en-US" sz="2800" dirty="0">
                <a:solidFill>
                  <a:srgbClr val="0000FF"/>
                </a:solidFill>
                <a:latin typeface="微软雅黑" pitchFamily="34" charset="-122"/>
                <a:ea typeface="微软雅黑" pitchFamily="34" charset="-122"/>
              </a:rPr>
              <a:t>路</a:t>
            </a:r>
            <a:r>
              <a:rPr lang="zh-CN" altLang="en-US" sz="2800" dirty="0" smtClean="0">
                <a:solidFill>
                  <a:srgbClr val="0000FF"/>
                </a:solidFill>
                <a:latin typeface="微软雅黑" pitchFamily="34" charset="-122"/>
                <a:ea typeface="微软雅黑" pitchFamily="34" charset="-122"/>
              </a:rPr>
              <a:t>图</a:t>
            </a:r>
            <a:endParaRPr lang="zh-CN" altLang="en-US" sz="2800" dirty="0">
              <a:solidFill>
                <a:srgbClr val="0000FF"/>
              </a:solidFill>
              <a:latin typeface="微软雅黑" pitchFamily="34" charset="-122"/>
              <a:ea typeface="微软雅黑" pitchFamily="34" charset="-122"/>
            </a:endParaRPr>
          </a:p>
        </p:txBody>
      </p:sp>
      <p:sp>
        <p:nvSpPr>
          <p:cNvPr id="10274" name="直接连接符 10273"/>
          <p:cNvSpPr>
            <a:spLocks noChangeShapeType="1"/>
          </p:cNvSpPr>
          <p:nvPr/>
        </p:nvSpPr>
        <p:spPr bwMode="auto">
          <a:xfrm>
            <a:off x="558323" y="2336511"/>
            <a:ext cx="7696200" cy="0"/>
          </a:xfrm>
          <a:prstGeom prst="line">
            <a:avLst/>
          </a:prstGeom>
          <a:noFill/>
          <a:ln w="38100">
            <a:solidFill>
              <a:schemeClr val="tx1"/>
            </a:solidFill>
            <a:prstDash val="dashDot"/>
            <a:round/>
            <a:headEnd/>
            <a:tailEnd/>
          </a:ln>
        </p:spPr>
        <p:txBody>
          <a:bodyPr/>
          <a:lstStyle/>
          <a:p>
            <a:endParaRPr lang="zh-CN" altLang="en-US"/>
          </a:p>
        </p:txBody>
      </p:sp>
      <p:sp>
        <p:nvSpPr>
          <p:cNvPr id="10275" name="下箭头 10274"/>
          <p:cNvSpPr>
            <a:spLocks noChangeArrowheads="1"/>
          </p:cNvSpPr>
          <p:nvPr/>
        </p:nvSpPr>
        <p:spPr bwMode="auto">
          <a:xfrm flipH="1" flipV="1">
            <a:off x="1282223" y="1937449"/>
            <a:ext cx="228600" cy="399062"/>
          </a:xfrm>
          <a:prstGeom prst="downArrow">
            <a:avLst>
              <a:gd name="adj1" fmla="val 50000"/>
              <a:gd name="adj2" fmla="val 58236"/>
            </a:avLst>
          </a:prstGeom>
          <a:solidFill>
            <a:srgbClr val="0000FF"/>
          </a:solidFill>
          <a:ln w="9525">
            <a:solidFill>
              <a:srgbClr val="0000FF"/>
            </a:solidFill>
            <a:miter lim="800000"/>
            <a:headEnd/>
            <a:tailEnd/>
          </a:ln>
        </p:spPr>
        <p:txBody>
          <a:bodyPr/>
          <a:lstStyle/>
          <a:p>
            <a:endParaRPr lang="zh-CN" altLang="en-US"/>
          </a:p>
        </p:txBody>
      </p:sp>
      <p:sp>
        <p:nvSpPr>
          <p:cNvPr id="10276" name="下箭头 10275"/>
          <p:cNvSpPr>
            <a:spLocks noChangeArrowheads="1"/>
          </p:cNvSpPr>
          <p:nvPr/>
        </p:nvSpPr>
        <p:spPr bwMode="auto">
          <a:xfrm flipH="1">
            <a:off x="3644423" y="2336511"/>
            <a:ext cx="304800" cy="798124"/>
          </a:xfrm>
          <a:prstGeom prst="downArrow">
            <a:avLst>
              <a:gd name="adj1" fmla="val 50000"/>
              <a:gd name="adj2" fmla="val 87500"/>
            </a:avLst>
          </a:prstGeom>
          <a:solidFill>
            <a:srgbClr val="0000FF"/>
          </a:solidFill>
          <a:ln w="9525">
            <a:solidFill>
              <a:srgbClr val="0000FF"/>
            </a:solidFill>
            <a:miter lim="800000"/>
            <a:headEnd/>
            <a:tailEnd/>
          </a:ln>
        </p:spPr>
        <p:txBody>
          <a:bodyPr/>
          <a:lstStyle/>
          <a:p>
            <a:endParaRPr lang="zh-CN" altLang="en-US"/>
          </a:p>
        </p:txBody>
      </p:sp>
      <p:sp>
        <p:nvSpPr>
          <p:cNvPr id="10277" name="下箭头 10276"/>
          <p:cNvSpPr>
            <a:spLocks noChangeArrowheads="1"/>
          </p:cNvSpPr>
          <p:nvPr/>
        </p:nvSpPr>
        <p:spPr bwMode="auto">
          <a:xfrm>
            <a:off x="2577623" y="2336511"/>
            <a:ext cx="381000" cy="1824284"/>
          </a:xfrm>
          <a:prstGeom prst="downArrow">
            <a:avLst>
              <a:gd name="adj1" fmla="val 43046"/>
              <a:gd name="adj2" fmla="val 252000"/>
            </a:avLst>
          </a:prstGeom>
          <a:noFill/>
          <a:ln w="38100">
            <a:solidFill>
              <a:srgbClr val="0000FF"/>
            </a:solidFill>
            <a:prstDash val="lgDash"/>
            <a:miter lim="800000"/>
            <a:headEnd/>
            <a:tailEnd/>
          </a:ln>
        </p:spPr>
        <p:txBody>
          <a:bodyPr/>
          <a:lstStyle/>
          <a:p>
            <a:endParaRPr lang="zh-CN"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272"/>
                                        </p:tgtEl>
                                        <p:attrNameLst>
                                          <p:attrName>style.visibility</p:attrName>
                                        </p:attrNameLst>
                                      </p:cBhvr>
                                      <p:to>
                                        <p:strVal val="visible"/>
                                      </p:to>
                                    </p:set>
                                    <p:anim calcmode="lin" valueType="num">
                                      <p:cBhvr>
                                        <p:cTn id="7" dur="500" fill="hold"/>
                                        <p:tgtEl>
                                          <p:spTgt spid="10272"/>
                                        </p:tgtEl>
                                        <p:attrNameLst>
                                          <p:attrName>ppt_x</p:attrName>
                                        </p:attrNameLst>
                                      </p:cBhvr>
                                      <p:tavLst>
                                        <p:tav tm="0">
                                          <p:val>
                                            <p:strVal val="#ppt_x"/>
                                          </p:val>
                                        </p:tav>
                                        <p:tav tm="100000">
                                          <p:val>
                                            <p:strVal val="#ppt_x"/>
                                          </p:val>
                                        </p:tav>
                                      </p:tavLst>
                                    </p:anim>
                                    <p:anim calcmode="lin" valueType="num">
                                      <p:cBhvr>
                                        <p:cTn id="8" dur="500" fill="hold"/>
                                        <p:tgtEl>
                                          <p:spTgt spid="1027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274"/>
                                        </p:tgtEl>
                                        <p:attrNameLst>
                                          <p:attrName>style.visibility</p:attrName>
                                        </p:attrNameLst>
                                      </p:cBhvr>
                                      <p:to>
                                        <p:strVal val="visible"/>
                                      </p:to>
                                    </p:set>
                                    <p:animEffect transition="in" filter="diamond(in)">
                                      <p:cBhvr>
                                        <p:cTn id="13" dur="2000"/>
                                        <p:tgtEl>
                                          <p:spTgt spid="1027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0268"/>
                                        </p:tgtEl>
                                        <p:attrNameLst>
                                          <p:attrName>style.visibility</p:attrName>
                                        </p:attrNameLst>
                                      </p:cBhvr>
                                      <p:to>
                                        <p:strVal val="visible"/>
                                      </p:to>
                                    </p:set>
                                    <p:anim calcmode="lin" valueType="num">
                                      <p:cBhvr>
                                        <p:cTn id="18" dur="500" fill="hold"/>
                                        <p:tgtEl>
                                          <p:spTgt spid="10268"/>
                                        </p:tgtEl>
                                        <p:attrNameLst>
                                          <p:attrName>ppt_x</p:attrName>
                                        </p:attrNameLst>
                                      </p:cBhvr>
                                      <p:tavLst>
                                        <p:tav tm="0">
                                          <p:val>
                                            <p:strVal val="1+#ppt_w/2"/>
                                          </p:val>
                                        </p:tav>
                                        <p:tav tm="100000">
                                          <p:val>
                                            <p:strVal val="#ppt_x"/>
                                          </p:val>
                                        </p:tav>
                                      </p:tavLst>
                                    </p:anim>
                                    <p:anim calcmode="lin" valueType="num">
                                      <p:cBhvr>
                                        <p:cTn id="19" dur="500" fill="hold"/>
                                        <p:tgtEl>
                                          <p:spTgt spid="1026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0269"/>
                                        </p:tgtEl>
                                        <p:attrNameLst>
                                          <p:attrName>style.visibility</p:attrName>
                                        </p:attrNameLst>
                                      </p:cBhvr>
                                      <p:to>
                                        <p:strVal val="visible"/>
                                      </p:to>
                                    </p:set>
                                    <p:anim calcmode="lin" valueType="num">
                                      <p:cBhvr>
                                        <p:cTn id="22" dur="500" fill="hold"/>
                                        <p:tgtEl>
                                          <p:spTgt spid="10269"/>
                                        </p:tgtEl>
                                        <p:attrNameLst>
                                          <p:attrName>ppt_x</p:attrName>
                                        </p:attrNameLst>
                                      </p:cBhvr>
                                      <p:tavLst>
                                        <p:tav tm="0">
                                          <p:val>
                                            <p:strVal val="1+#ppt_w/2"/>
                                          </p:val>
                                        </p:tav>
                                        <p:tav tm="100000">
                                          <p:val>
                                            <p:strVal val="#ppt_x"/>
                                          </p:val>
                                        </p:tav>
                                      </p:tavLst>
                                    </p:anim>
                                    <p:anim calcmode="lin" valueType="num">
                                      <p:cBhvr>
                                        <p:cTn id="23" dur="500" fill="hold"/>
                                        <p:tgtEl>
                                          <p:spTgt spid="10269"/>
                                        </p:tgtEl>
                                        <p:attrNameLst>
                                          <p:attrName>ppt_y</p:attrName>
                                        </p:attrNameLst>
                                      </p:cBhvr>
                                      <p:tavLst>
                                        <p:tav tm="0">
                                          <p:val>
                                            <p:strVal val="#ppt_y"/>
                                          </p:val>
                                        </p:tav>
                                        <p:tav tm="100000">
                                          <p:val>
                                            <p:strVal val="#ppt_y"/>
                                          </p:val>
                                        </p:tav>
                                      </p:tavLst>
                                    </p:anim>
                                  </p:childTnLst>
                                </p:cTn>
                              </p:par>
                              <p:par>
                                <p:cTn id="24" presetID="8" presetClass="entr" presetSubtype="16" fill="hold" nodeType="withEffect">
                                  <p:stCondLst>
                                    <p:cond delay="0"/>
                                  </p:stCondLst>
                                  <p:childTnLst>
                                    <p:set>
                                      <p:cBhvr>
                                        <p:cTn id="25" dur="1" fill="hold">
                                          <p:stCondLst>
                                            <p:cond delay="0"/>
                                          </p:stCondLst>
                                        </p:cTn>
                                        <p:tgtEl>
                                          <p:spTgt spid="10249"/>
                                        </p:tgtEl>
                                        <p:attrNameLst>
                                          <p:attrName>style.visibility</p:attrName>
                                        </p:attrNameLst>
                                      </p:cBhvr>
                                      <p:to>
                                        <p:strVal val="visible"/>
                                      </p:to>
                                    </p:set>
                                    <p:animEffect transition="in" filter="diamond(in)">
                                      <p:cBhvr>
                                        <p:cTn id="26" dur="2000"/>
                                        <p:tgtEl>
                                          <p:spTgt spid="10249"/>
                                        </p:tgtEl>
                                      </p:cBhvr>
                                    </p:animEffect>
                                  </p:childTnLst>
                                </p:cTn>
                              </p:par>
                              <p:par>
                                <p:cTn id="27" presetID="8" presetClass="entr" presetSubtype="16" fill="hold" nodeType="withEffect">
                                  <p:stCondLst>
                                    <p:cond delay="0"/>
                                  </p:stCondLst>
                                  <p:childTnLst>
                                    <p:set>
                                      <p:cBhvr>
                                        <p:cTn id="28" dur="1" fill="hold">
                                          <p:stCondLst>
                                            <p:cond delay="0"/>
                                          </p:stCondLst>
                                        </p:cTn>
                                        <p:tgtEl>
                                          <p:spTgt spid="10250"/>
                                        </p:tgtEl>
                                        <p:attrNameLst>
                                          <p:attrName>style.visibility</p:attrName>
                                        </p:attrNameLst>
                                      </p:cBhvr>
                                      <p:to>
                                        <p:strVal val="visible"/>
                                      </p:to>
                                    </p:set>
                                    <p:animEffect transition="in" filter="diamond(in)">
                                      <p:cBhvr>
                                        <p:cTn id="29" dur="2000"/>
                                        <p:tgtEl>
                                          <p:spTgt spid="1025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42" fill="hold" nodeType="clickEffect">
                                  <p:stCondLst>
                                    <p:cond delay="0"/>
                                  </p:stCondLst>
                                  <p:childTnLst>
                                    <p:set>
                                      <p:cBhvr>
                                        <p:cTn id="33" dur="1" fill="hold">
                                          <p:stCondLst>
                                            <p:cond delay="0"/>
                                          </p:stCondLst>
                                        </p:cTn>
                                        <p:tgtEl>
                                          <p:spTgt spid="10275"/>
                                        </p:tgtEl>
                                        <p:attrNameLst>
                                          <p:attrName>style.visibility</p:attrName>
                                        </p:attrNameLst>
                                      </p:cBhvr>
                                      <p:to>
                                        <p:strVal val="visible"/>
                                      </p:to>
                                    </p:set>
                                    <p:animEffect transition="in" filter="barn(outHorizontal)">
                                      <p:cBhvr>
                                        <p:cTn id="34" dur="500"/>
                                        <p:tgtEl>
                                          <p:spTgt spid="10275"/>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dissolv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dissolv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dissolv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42" fill="hold" nodeType="clickEffect">
                                  <p:stCondLst>
                                    <p:cond delay="0"/>
                                  </p:stCondLst>
                                  <p:childTnLst>
                                    <p:set>
                                      <p:cBhvr>
                                        <p:cTn id="53" dur="1" fill="hold">
                                          <p:stCondLst>
                                            <p:cond delay="0"/>
                                          </p:stCondLst>
                                        </p:cTn>
                                        <p:tgtEl>
                                          <p:spTgt spid="10276"/>
                                        </p:tgtEl>
                                        <p:attrNameLst>
                                          <p:attrName>style.visibility</p:attrName>
                                        </p:attrNameLst>
                                      </p:cBhvr>
                                      <p:to>
                                        <p:strVal val="visible"/>
                                      </p:to>
                                    </p:set>
                                    <p:animEffect transition="in" filter="barn(outHorizontal)">
                                      <p:cBhvr>
                                        <p:cTn id="54" dur="500"/>
                                        <p:tgtEl>
                                          <p:spTgt spid="10276"/>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270"/>
                                        </p:tgtEl>
                                        <p:attrNameLst>
                                          <p:attrName>style.visibility</p:attrName>
                                        </p:attrNameLst>
                                      </p:cBhvr>
                                      <p:to>
                                        <p:strVal val="visible"/>
                                      </p:to>
                                    </p:set>
                                    <p:anim calcmode="lin" valueType="num">
                                      <p:cBhvr>
                                        <p:cTn id="59" dur="500" fill="hold"/>
                                        <p:tgtEl>
                                          <p:spTgt spid="10270"/>
                                        </p:tgtEl>
                                        <p:attrNameLst>
                                          <p:attrName>ppt_x</p:attrName>
                                        </p:attrNameLst>
                                      </p:cBhvr>
                                      <p:tavLst>
                                        <p:tav tm="0">
                                          <p:val>
                                            <p:strVal val="#ppt_x"/>
                                          </p:val>
                                        </p:tav>
                                        <p:tav tm="100000">
                                          <p:val>
                                            <p:strVal val="#ppt_x"/>
                                          </p:val>
                                        </p:tav>
                                      </p:tavLst>
                                    </p:anim>
                                    <p:anim calcmode="lin" valueType="num">
                                      <p:cBhvr>
                                        <p:cTn id="60" dur="500" fill="hold"/>
                                        <p:tgtEl>
                                          <p:spTgt spid="1027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dissolve">
                                      <p:cBhvr>
                                        <p:cTn id="65" dur="500"/>
                                        <p:tgtEl>
                                          <p:spTgt spid="4"/>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dissolve">
                                      <p:cBhvr>
                                        <p:cTn id="70" dur="500"/>
                                        <p:tgtEl>
                                          <p:spTgt spid="6"/>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nodeType="click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dissolve">
                                      <p:cBhvr>
                                        <p:cTn id="75" dur="500"/>
                                        <p:tgtEl>
                                          <p:spTgt spid="5"/>
                                        </p:tgtEl>
                                      </p:cBhvr>
                                    </p:animEffec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nodeType="clickEffect">
                                  <p:stCondLst>
                                    <p:cond delay="0"/>
                                  </p:stCondLst>
                                  <p:childTnLst>
                                    <p:set>
                                      <p:cBhvr>
                                        <p:cTn id="79" dur="1" fill="hold">
                                          <p:stCondLst>
                                            <p:cond delay="0"/>
                                          </p:stCondLst>
                                        </p:cTn>
                                        <p:tgtEl>
                                          <p:spTgt spid="10246"/>
                                        </p:tgtEl>
                                        <p:attrNameLst>
                                          <p:attrName>style.visibility</p:attrName>
                                        </p:attrNameLst>
                                      </p:cBhvr>
                                      <p:to>
                                        <p:strVal val="visible"/>
                                      </p:to>
                                    </p:set>
                                    <p:animEffect transition="in" filter="dissolve">
                                      <p:cBhvr>
                                        <p:cTn id="80" dur="500"/>
                                        <p:tgtEl>
                                          <p:spTgt spid="10246"/>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10251"/>
                                        </p:tgtEl>
                                        <p:attrNameLst>
                                          <p:attrName>style.visibility</p:attrName>
                                        </p:attrNameLst>
                                      </p:cBhvr>
                                      <p:to>
                                        <p:strVal val="visible"/>
                                      </p:to>
                                    </p:set>
                                    <p:animEffect transition="in" filter="dissolve">
                                      <p:cBhvr>
                                        <p:cTn id="85" dur="500"/>
                                        <p:tgtEl>
                                          <p:spTgt spid="10251"/>
                                        </p:tgtEl>
                                      </p:cBhvr>
                                    </p:animEffec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10252"/>
                                        </p:tgtEl>
                                        <p:attrNameLst>
                                          <p:attrName>style.visibility</p:attrName>
                                        </p:attrNameLst>
                                      </p:cBhvr>
                                      <p:to>
                                        <p:strVal val="visible"/>
                                      </p:to>
                                    </p:set>
                                    <p:animEffect transition="in" filter="dissolve">
                                      <p:cBhvr>
                                        <p:cTn id="90" dur="500"/>
                                        <p:tgtEl>
                                          <p:spTgt spid="10252"/>
                                        </p:tgtEl>
                                      </p:cBhvr>
                                    </p:animEffec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nodeType="clickEffect">
                                  <p:stCondLst>
                                    <p:cond delay="0"/>
                                  </p:stCondLst>
                                  <p:childTnLst>
                                    <p:set>
                                      <p:cBhvr>
                                        <p:cTn id="94" dur="1" fill="hold">
                                          <p:stCondLst>
                                            <p:cond delay="0"/>
                                          </p:stCondLst>
                                        </p:cTn>
                                        <p:tgtEl>
                                          <p:spTgt spid="10277"/>
                                        </p:tgtEl>
                                        <p:attrNameLst>
                                          <p:attrName>style.visibility</p:attrName>
                                        </p:attrNameLst>
                                      </p:cBhvr>
                                      <p:to>
                                        <p:strVal val="visible"/>
                                      </p:to>
                                    </p:set>
                                    <p:animEffect transition="in" filter="dissolve">
                                      <p:cBhvr>
                                        <p:cTn id="95" dur="500"/>
                                        <p:tgtEl>
                                          <p:spTgt spid="10277"/>
                                        </p:tgtEl>
                                      </p:cBhvr>
                                    </p:animEffect>
                                  </p:childTnLst>
                                </p:cTn>
                              </p:par>
                              <p:par>
                                <p:cTn id="96" presetID="2" presetClass="entr" presetSubtype="4" fill="hold" grpId="0" nodeType="withEffect">
                                  <p:stCondLst>
                                    <p:cond delay="0"/>
                                  </p:stCondLst>
                                  <p:childTnLst>
                                    <p:set>
                                      <p:cBhvr>
                                        <p:cTn id="97" dur="1" fill="hold">
                                          <p:stCondLst>
                                            <p:cond delay="0"/>
                                          </p:stCondLst>
                                        </p:cTn>
                                        <p:tgtEl>
                                          <p:spTgt spid="10271"/>
                                        </p:tgtEl>
                                        <p:attrNameLst>
                                          <p:attrName>style.visibility</p:attrName>
                                        </p:attrNameLst>
                                      </p:cBhvr>
                                      <p:to>
                                        <p:strVal val="visible"/>
                                      </p:to>
                                    </p:set>
                                    <p:anim calcmode="lin" valueType="num">
                                      <p:cBhvr>
                                        <p:cTn id="98" dur="500" fill="hold"/>
                                        <p:tgtEl>
                                          <p:spTgt spid="10271"/>
                                        </p:tgtEl>
                                        <p:attrNameLst>
                                          <p:attrName>ppt_x</p:attrName>
                                        </p:attrNameLst>
                                      </p:cBhvr>
                                      <p:tavLst>
                                        <p:tav tm="0">
                                          <p:val>
                                            <p:strVal val="#ppt_x"/>
                                          </p:val>
                                        </p:tav>
                                        <p:tav tm="100000">
                                          <p:val>
                                            <p:strVal val="#ppt_x"/>
                                          </p:val>
                                        </p:tav>
                                      </p:tavLst>
                                    </p:anim>
                                    <p:anim calcmode="lin" valueType="num">
                                      <p:cBhvr>
                                        <p:cTn id="99" dur="500" fill="hold"/>
                                        <p:tgtEl>
                                          <p:spTgt spid="102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animBg="1"/>
      <p:bldP spid="10252" grpId="0" animBg="1"/>
      <p:bldP spid="10268" grpId="0"/>
      <p:bldP spid="10269" grpId="0"/>
      <p:bldP spid="10270" grpId="0" bldLvl="0" animBg="1"/>
      <p:bldP spid="10271" grpId="0" bldLvl="0" animBg="1"/>
      <p:bldP spid="10272" grpId="0"/>
      <p:bldP spid="1027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3" name="图片 13313" descr="2"/>
          <p:cNvPicPr>
            <a:picLocks noChangeAspect="1" noChangeArrowheads="1"/>
          </p:cNvPicPr>
          <p:nvPr/>
        </p:nvPicPr>
        <p:blipFill>
          <a:blip r:embed="rId2" cstate="print"/>
          <a:srcRect/>
          <a:stretch>
            <a:fillRect/>
          </a:stretch>
        </p:blipFill>
        <p:spPr bwMode="auto">
          <a:xfrm>
            <a:off x="5505451" y="730427"/>
            <a:ext cx="3262313" cy="4104640"/>
          </a:xfrm>
          <a:prstGeom prst="rect">
            <a:avLst/>
          </a:prstGeom>
          <a:noFill/>
          <a:ln w="9525">
            <a:noFill/>
            <a:miter lim="800000"/>
            <a:headEnd/>
            <a:tailEnd/>
          </a:ln>
        </p:spPr>
      </p:pic>
      <p:sp>
        <p:nvSpPr>
          <p:cNvPr id="13315" name="矩形 13314"/>
          <p:cNvSpPr>
            <a:spLocks noChangeArrowheads="1"/>
          </p:cNvSpPr>
          <p:nvPr/>
        </p:nvSpPr>
        <p:spPr bwMode="auto">
          <a:xfrm>
            <a:off x="476250" y="477902"/>
            <a:ext cx="5029200" cy="523220"/>
          </a:xfrm>
          <a:prstGeom prst="rect">
            <a:avLst/>
          </a:prstGeom>
          <a:noFill/>
          <a:ln w="9525">
            <a:noFill/>
            <a:miter lim="800000"/>
            <a:headEnd/>
            <a:tailEnd/>
          </a:ln>
        </p:spPr>
        <p:txBody>
          <a:bodyPr>
            <a:spAutoFit/>
          </a:bodyPr>
          <a:lstStyle/>
          <a:p>
            <a:r>
              <a:rPr lang="en-US" altLang="zh-CN" sz="2800" dirty="0">
                <a:solidFill>
                  <a:srgbClr val="0000FF"/>
                </a:solidFill>
                <a:latin typeface="微软雅黑" pitchFamily="34" charset="-122"/>
                <a:ea typeface="微软雅黑" pitchFamily="34" charset="-122"/>
              </a:rPr>
              <a:t>4.</a:t>
            </a:r>
            <a:r>
              <a:rPr lang="zh-CN" altLang="en-US" sz="2800" dirty="0">
                <a:solidFill>
                  <a:srgbClr val="0000FF"/>
                </a:solidFill>
                <a:latin typeface="微软雅黑" pitchFamily="34" charset="-122"/>
                <a:ea typeface="微软雅黑" pitchFamily="34" charset="-122"/>
              </a:rPr>
              <a:t>显微镜</a:t>
            </a:r>
            <a:r>
              <a:rPr lang="zh-CN" altLang="en-US" sz="2800" dirty="0" smtClean="0">
                <a:solidFill>
                  <a:srgbClr val="0000FF"/>
                </a:solidFill>
                <a:latin typeface="微软雅黑" pitchFamily="34" charset="-122"/>
                <a:ea typeface="微软雅黑" pitchFamily="34" charset="-122"/>
              </a:rPr>
              <a:t>的工作原</a:t>
            </a:r>
            <a:r>
              <a:rPr lang="zh-CN" altLang="en-US" sz="2800" dirty="0">
                <a:solidFill>
                  <a:srgbClr val="0000FF"/>
                </a:solidFill>
                <a:latin typeface="微软雅黑" pitchFamily="34" charset="-122"/>
                <a:ea typeface="微软雅黑" pitchFamily="34" charset="-122"/>
              </a:rPr>
              <a:t>理</a:t>
            </a:r>
          </a:p>
        </p:txBody>
      </p:sp>
      <p:sp>
        <p:nvSpPr>
          <p:cNvPr id="13316" name="矩形 13315"/>
          <p:cNvSpPr>
            <a:spLocks noChangeArrowheads="1"/>
          </p:cNvSpPr>
          <p:nvPr/>
        </p:nvSpPr>
        <p:spPr bwMode="auto">
          <a:xfrm>
            <a:off x="623351" y="1236398"/>
            <a:ext cx="5109091" cy="584775"/>
          </a:xfrm>
          <a:prstGeom prst="rect">
            <a:avLst/>
          </a:prstGeom>
          <a:noFill/>
          <a:ln w="9525">
            <a:noFill/>
            <a:miter lim="800000"/>
            <a:headEnd/>
            <a:tailEnd/>
          </a:ln>
        </p:spPr>
        <p:txBody>
          <a:bodyPr wrap="none">
            <a:spAutoFit/>
          </a:bodyPr>
          <a:lstStyle/>
          <a:p>
            <a:r>
              <a:rPr lang="zh-CN" altLang="en-US" sz="3200" dirty="0">
                <a:solidFill>
                  <a:srgbClr val="FF0000"/>
                </a:solidFill>
                <a:latin typeface="宋体" pitchFamily="2" charset="-122"/>
                <a:ea typeface="宋体" pitchFamily="2" charset="-122"/>
              </a:rPr>
              <a:t>物镜</a:t>
            </a:r>
            <a:r>
              <a:rPr lang="zh-CN" altLang="en-US" sz="2800" dirty="0">
                <a:latin typeface="宋体" pitchFamily="2" charset="-122"/>
                <a:ea typeface="宋体" pitchFamily="2" charset="-122"/>
              </a:rPr>
              <a:t>的作用（相当于</a:t>
            </a:r>
            <a:r>
              <a:rPr lang="zh-CN" altLang="en-US" sz="3200" dirty="0">
                <a:solidFill>
                  <a:srgbClr val="FF0000"/>
                </a:solidFill>
                <a:latin typeface="宋体" pitchFamily="2" charset="-122"/>
                <a:ea typeface="宋体" pitchFamily="2" charset="-122"/>
              </a:rPr>
              <a:t>投影仪</a:t>
            </a:r>
            <a:r>
              <a:rPr lang="zh-CN" altLang="en-US" sz="2800" dirty="0">
                <a:latin typeface="宋体" pitchFamily="2" charset="-122"/>
                <a:ea typeface="宋体" pitchFamily="2" charset="-122"/>
              </a:rPr>
              <a:t>）</a:t>
            </a:r>
          </a:p>
        </p:txBody>
      </p:sp>
      <p:sp>
        <p:nvSpPr>
          <p:cNvPr id="13317" name="矩形 13316"/>
          <p:cNvSpPr>
            <a:spLocks noChangeArrowheads="1"/>
          </p:cNvSpPr>
          <p:nvPr/>
        </p:nvSpPr>
        <p:spPr bwMode="auto">
          <a:xfrm>
            <a:off x="560902" y="3127644"/>
            <a:ext cx="5109091" cy="584775"/>
          </a:xfrm>
          <a:prstGeom prst="rect">
            <a:avLst/>
          </a:prstGeom>
          <a:noFill/>
          <a:ln w="9525">
            <a:noFill/>
            <a:miter lim="800000"/>
            <a:headEnd/>
            <a:tailEnd/>
          </a:ln>
        </p:spPr>
        <p:txBody>
          <a:bodyPr wrap="none">
            <a:spAutoFit/>
          </a:bodyPr>
          <a:lstStyle/>
          <a:p>
            <a:r>
              <a:rPr lang="zh-CN" altLang="en-US" sz="3200" dirty="0">
                <a:solidFill>
                  <a:srgbClr val="FF0000"/>
                </a:solidFill>
                <a:latin typeface="宋体" pitchFamily="2" charset="-122"/>
                <a:ea typeface="宋体" pitchFamily="2" charset="-122"/>
              </a:rPr>
              <a:t>目镜</a:t>
            </a:r>
            <a:r>
              <a:rPr lang="zh-CN" altLang="en-US" sz="2800" dirty="0">
                <a:latin typeface="宋体" pitchFamily="2" charset="-122"/>
                <a:ea typeface="宋体" pitchFamily="2" charset="-122"/>
              </a:rPr>
              <a:t>的作用（相当于</a:t>
            </a:r>
            <a:r>
              <a:rPr lang="zh-CN" altLang="en-US" sz="3200" dirty="0">
                <a:solidFill>
                  <a:srgbClr val="FF0000"/>
                </a:solidFill>
                <a:latin typeface="宋体" pitchFamily="2" charset="-122"/>
                <a:ea typeface="宋体" pitchFamily="2" charset="-122"/>
              </a:rPr>
              <a:t>放大镜</a:t>
            </a:r>
            <a:r>
              <a:rPr lang="zh-CN" altLang="en-US" sz="2800" dirty="0">
                <a:latin typeface="宋体" pitchFamily="2" charset="-122"/>
                <a:ea typeface="宋体" pitchFamily="2" charset="-122"/>
              </a:rPr>
              <a:t>）</a:t>
            </a:r>
          </a:p>
        </p:txBody>
      </p:sp>
      <p:sp>
        <p:nvSpPr>
          <p:cNvPr id="13318" name="矩形 13317"/>
          <p:cNvSpPr>
            <a:spLocks noChangeArrowheads="1"/>
          </p:cNvSpPr>
          <p:nvPr/>
        </p:nvSpPr>
        <p:spPr bwMode="auto">
          <a:xfrm>
            <a:off x="893776" y="1945177"/>
            <a:ext cx="3775393" cy="1040285"/>
          </a:xfrm>
          <a:prstGeom prst="rect">
            <a:avLst/>
          </a:prstGeom>
          <a:noFill/>
          <a:ln w="12700">
            <a:solidFill>
              <a:srgbClr val="FF0000"/>
            </a:solidFill>
            <a:miter lim="800000"/>
            <a:headEnd/>
            <a:tailEnd/>
          </a:ln>
        </p:spPr>
        <p:txBody>
          <a:bodyPr wrap="none">
            <a:spAutoFit/>
          </a:bodyPr>
          <a:lstStyle/>
          <a:p>
            <a:pPr>
              <a:spcBef>
                <a:spcPct val="20000"/>
              </a:spcBef>
            </a:pPr>
            <a:r>
              <a:rPr lang="zh-CN" altLang="en-US" sz="2800" dirty="0" smtClean="0">
                <a:latin typeface="宋体" pitchFamily="2" charset="-122"/>
                <a:ea typeface="宋体" pitchFamily="2" charset="-122"/>
              </a:rPr>
              <a:t>使</a:t>
            </a:r>
            <a:r>
              <a:rPr lang="zh-CN" altLang="en-US" sz="2800" dirty="0">
                <a:latin typeface="宋体" pitchFamily="2" charset="-122"/>
                <a:ea typeface="宋体" pitchFamily="2" charset="-122"/>
              </a:rPr>
              <a:t>被观察的物体成一个</a:t>
            </a:r>
          </a:p>
          <a:p>
            <a:pPr>
              <a:spcBef>
                <a:spcPct val="20000"/>
              </a:spcBef>
            </a:pPr>
            <a:r>
              <a:rPr lang="zh-CN" altLang="en-US" sz="2800" dirty="0">
                <a:solidFill>
                  <a:srgbClr val="FF0000"/>
                </a:solidFill>
                <a:latin typeface="宋体" pitchFamily="2" charset="-122"/>
                <a:ea typeface="宋体" pitchFamily="2" charset="-122"/>
              </a:rPr>
              <a:t>倒立、放大、实像</a:t>
            </a:r>
            <a:r>
              <a:rPr lang="zh-CN" altLang="en-US" sz="2800" dirty="0">
                <a:solidFill>
                  <a:schemeClr val="tx2"/>
                </a:solidFill>
                <a:latin typeface="宋体" pitchFamily="2" charset="-122"/>
                <a:ea typeface="宋体" pitchFamily="2" charset="-122"/>
              </a:rPr>
              <a:t>。</a:t>
            </a:r>
            <a:endParaRPr lang="zh-CN" altLang="en-US" sz="2800" dirty="0">
              <a:latin typeface="宋体" pitchFamily="2" charset="-122"/>
              <a:ea typeface="宋体" pitchFamily="2" charset="-122"/>
            </a:endParaRPr>
          </a:p>
        </p:txBody>
      </p:sp>
      <p:sp>
        <p:nvSpPr>
          <p:cNvPr id="13319" name="矩形 13318"/>
          <p:cNvSpPr>
            <a:spLocks noChangeArrowheads="1"/>
          </p:cNvSpPr>
          <p:nvPr/>
        </p:nvSpPr>
        <p:spPr bwMode="auto">
          <a:xfrm>
            <a:off x="858826" y="3828178"/>
            <a:ext cx="3830052" cy="954107"/>
          </a:xfrm>
          <a:prstGeom prst="rect">
            <a:avLst/>
          </a:prstGeom>
          <a:noFill/>
          <a:ln w="12700">
            <a:solidFill>
              <a:srgbClr val="FF0000"/>
            </a:solidFill>
            <a:miter lim="800000"/>
            <a:headEnd/>
            <a:tailEnd/>
          </a:ln>
        </p:spPr>
        <p:txBody>
          <a:bodyPr wrap="square">
            <a:spAutoFit/>
          </a:bodyPr>
          <a:lstStyle/>
          <a:p>
            <a:r>
              <a:rPr lang="zh-CN" altLang="en-US" sz="2800" dirty="0" smtClean="0">
                <a:latin typeface="宋体" pitchFamily="2" charset="-122"/>
                <a:ea typeface="宋体" pitchFamily="2" charset="-122"/>
              </a:rPr>
              <a:t>把</a:t>
            </a:r>
            <a:r>
              <a:rPr lang="zh-CN" altLang="en-US" sz="2800" dirty="0">
                <a:latin typeface="宋体" pitchFamily="2" charset="-122"/>
                <a:ea typeface="宋体" pitchFamily="2" charset="-122"/>
              </a:rPr>
              <a:t>物镜成的实像，再一次</a:t>
            </a:r>
            <a:r>
              <a:rPr lang="zh-CN" altLang="en-US" sz="2800" dirty="0">
                <a:solidFill>
                  <a:srgbClr val="FF0000"/>
                </a:solidFill>
                <a:latin typeface="宋体" pitchFamily="2" charset="-122"/>
                <a:ea typeface="宋体" pitchFamily="2" charset="-122"/>
              </a:rPr>
              <a:t>放大</a:t>
            </a:r>
            <a:r>
              <a:rPr lang="zh-CN" altLang="en-US" sz="2800" dirty="0">
                <a:latin typeface="宋体" pitchFamily="2" charset="-122"/>
                <a:ea typeface="宋体" pitchFamily="2" charset="-122"/>
              </a:rPr>
              <a:t>成</a:t>
            </a:r>
            <a:r>
              <a:rPr lang="zh-CN" altLang="en-US" sz="2800" dirty="0">
                <a:solidFill>
                  <a:srgbClr val="FF0000"/>
                </a:solidFill>
                <a:latin typeface="宋体" pitchFamily="2" charset="-122"/>
                <a:ea typeface="宋体" pitchFamily="2" charset="-122"/>
              </a:rPr>
              <a:t>虚像</a:t>
            </a:r>
            <a:r>
              <a:rPr lang="zh-CN" altLang="en-US" sz="2800" dirty="0">
                <a:latin typeface="宋体" pitchFamily="2" charset="-122"/>
                <a:ea typeface="宋体" pitchFamily="2" charset="-122"/>
              </a:rPr>
              <a:t>。</a:t>
            </a:r>
          </a:p>
        </p:txBody>
      </p:sp>
      <p:sp>
        <p:nvSpPr>
          <p:cNvPr id="13320" name="左大括号 13319"/>
          <p:cNvSpPr>
            <a:spLocks/>
          </p:cNvSpPr>
          <p:nvPr/>
        </p:nvSpPr>
        <p:spPr bwMode="auto">
          <a:xfrm>
            <a:off x="381000" y="1526292"/>
            <a:ext cx="237767" cy="1925051"/>
          </a:xfrm>
          <a:prstGeom prst="leftBrace">
            <a:avLst>
              <a:gd name="adj1" fmla="val 71861"/>
              <a:gd name="adj2" fmla="val 50000"/>
            </a:avLst>
          </a:prstGeom>
          <a:noFill/>
          <a:ln w="12700">
            <a:solidFill>
              <a:schemeClr val="tx1"/>
            </a:solidFill>
            <a:round/>
            <a:headEnd/>
            <a:tailEnd/>
          </a:ln>
        </p:spPr>
        <p:txBody>
          <a:bodyPr/>
          <a:lstStyle/>
          <a:p>
            <a:endParaRPr lang="zh-CN" altLang="en-US">
              <a:latin typeface="宋体" pitchFamily="2" charset="-122"/>
              <a:ea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ppt_x</p:attrName>
                                        </p:attrNameLst>
                                      </p:cBhvr>
                                      <p:tavLst>
                                        <p:tav tm="0">
                                          <p:val>
                                            <p:strVal val="#ppt_x"/>
                                          </p:val>
                                        </p:tav>
                                        <p:tav tm="100000">
                                          <p:val>
                                            <p:strVal val="#ppt_x"/>
                                          </p:val>
                                        </p:tav>
                                      </p:tavLst>
                                    </p:anim>
                                    <p:anim calcmode="lin" valueType="num">
                                      <p:cBhvr>
                                        <p:cTn id="8" dur="500" fill="hold"/>
                                        <p:tgtEl>
                                          <p:spTgt spid="133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3320"/>
                                        </p:tgtEl>
                                        <p:attrNameLst>
                                          <p:attrName>style.visibility</p:attrName>
                                        </p:attrNameLst>
                                      </p:cBhvr>
                                      <p:to>
                                        <p:strVal val="visible"/>
                                      </p:to>
                                    </p:set>
                                    <p:animEffect transition="in" filter="box(in)">
                                      <p:cBhvr>
                                        <p:cTn id="13" dur="500"/>
                                        <p:tgtEl>
                                          <p:spTgt spid="133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316"/>
                                        </p:tgtEl>
                                        <p:attrNameLst>
                                          <p:attrName>style.visibility</p:attrName>
                                        </p:attrNameLst>
                                      </p:cBhvr>
                                      <p:to>
                                        <p:strVal val="visible"/>
                                      </p:to>
                                    </p:set>
                                    <p:animEffect transition="in" filter="fade">
                                      <p:cBhvr>
                                        <p:cTn id="18" dur="2000"/>
                                        <p:tgtEl>
                                          <p:spTgt spid="1331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3318"/>
                                        </p:tgtEl>
                                        <p:attrNameLst>
                                          <p:attrName>style.visibility</p:attrName>
                                        </p:attrNameLst>
                                      </p:cBhvr>
                                      <p:to>
                                        <p:strVal val="visible"/>
                                      </p:to>
                                    </p:set>
                                    <p:animEffect transition="in" filter="checkerboard(across)">
                                      <p:cBhvr>
                                        <p:cTn id="23" dur="500"/>
                                        <p:tgtEl>
                                          <p:spTgt spid="133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317">
                                            <p:txEl>
                                              <p:pRg st="0" end="0"/>
                                            </p:txEl>
                                          </p:spTgt>
                                        </p:tgtEl>
                                        <p:attrNameLst>
                                          <p:attrName>style.visibility</p:attrName>
                                        </p:attrNameLst>
                                      </p:cBhvr>
                                      <p:to>
                                        <p:strVal val="visible"/>
                                      </p:to>
                                    </p:set>
                                    <p:animEffect transition="in" filter="fade">
                                      <p:cBhvr>
                                        <p:cTn id="28" dur="2000"/>
                                        <p:tgtEl>
                                          <p:spTgt spid="1331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3319"/>
                                        </p:tgtEl>
                                        <p:attrNameLst>
                                          <p:attrName>style.visibility</p:attrName>
                                        </p:attrNameLst>
                                      </p:cBhvr>
                                      <p:to>
                                        <p:strVal val="visible"/>
                                      </p:to>
                                    </p:set>
                                    <p:animEffect transition="in" filter="checkerboard(across)">
                                      <p:cBhvr>
                                        <p:cTn id="33"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8" grpId="0" bldLvl="0" animBg="1"/>
      <p:bldP spid="13319" grpId="0" bldLvl="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9050">
          <a:noFill/>
        </a:ln>
      </a:spPr>
      <a:bodyPr/>
      <a:lstStyle>
        <a:defPPr>
          <a:lnSpc>
            <a:spcPct val="150000"/>
          </a:lnSpc>
          <a:defRPr sz="2400" noProof="1">
            <a:latin typeface="Times New Roman" panose="02020603050405020304" pitchFamily="18"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1860</Words>
  <Application>Microsoft Office PowerPoint</Application>
  <PresentationFormat>自定义</PresentationFormat>
  <Paragraphs>247</Paragraphs>
  <Slides>42</Slides>
  <Notes>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152</cp:revision>
  <dcterms:created xsi:type="dcterms:W3CDTF">2019-04-02T02:49:00Z</dcterms:created>
  <dcterms:modified xsi:type="dcterms:W3CDTF">2019-11-23T09:51:25Z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