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36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10" Type="http://schemas.openxmlformats.org/officeDocument/2006/relationships/image" Target="../media/image10.emf"/><Relationship Id="rId4" Type="http://schemas.openxmlformats.org/officeDocument/2006/relationships/slide" Target="slide4.xml"/><Relationship Id="rId9" Type="http://schemas.openxmlformats.org/officeDocument/2006/relationships/package" Target="../embeddings/Microsoft_Word___10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10" Type="http://schemas.openxmlformats.org/officeDocument/2006/relationships/image" Target="../media/image11.emf"/><Relationship Id="rId4" Type="http://schemas.openxmlformats.org/officeDocument/2006/relationships/slide" Target="slide4.xml"/><Relationship Id="rId9" Type="http://schemas.openxmlformats.org/officeDocument/2006/relationships/package" Target="../embeddings/Microsoft_Word___11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10" Type="http://schemas.openxmlformats.org/officeDocument/2006/relationships/image" Target="../media/image12.emf"/><Relationship Id="rId4" Type="http://schemas.openxmlformats.org/officeDocument/2006/relationships/slide" Target="slide4.xml"/><Relationship Id="rId9" Type="http://schemas.openxmlformats.org/officeDocument/2006/relationships/package" Target="../embeddings/Microsoft_Word___12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3.bin"/><Relationship Id="rId5" Type="http://schemas.openxmlformats.org/officeDocument/2006/relationships/slide" Target="slide20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4.bin"/><Relationship Id="rId5" Type="http://schemas.openxmlformats.org/officeDocument/2006/relationships/slide" Target="slide20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1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5.bin"/><Relationship Id="rId5" Type="http://schemas.openxmlformats.org/officeDocument/2006/relationships/slide" Target="slide20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10" Type="http://schemas.openxmlformats.org/officeDocument/2006/relationships/image" Target="../media/image1.emf"/><Relationship Id="rId4" Type="http://schemas.openxmlformats.org/officeDocument/2006/relationships/slide" Target="slide4.xml"/><Relationship Id="rId9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1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6.bin"/><Relationship Id="rId5" Type="http://schemas.openxmlformats.org/officeDocument/2006/relationships/slide" Target="slide20.xml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1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7.bin"/><Relationship Id="rId5" Type="http://schemas.openxmlformats.org/officeDocument/2006/relationships/slide" Target="slide20.xml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8.bin"/><Relationship Id="rId5" Type="http://schemas.openxmlformats.org/officeDocument/2006/relationships/slide" Target="slide20.xml"/><Relationship Id="rId4" Type="http://schemas.openxmlformats.org/officeDocument/2006/relationships/slide" Target="slide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__19.docx"/><Relationship Id="rId4" Type="http://schemas.openxmlformats.org/officeDocument/2006/relationships/oleObject" Target="../embeddings/oleObject19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20.emf"/><Relationship Id="rId5" Type="http://schemas.openxmlformats.org/officeDocument/2006/relationships/package" Target="../embeddings/Microsoft_Word___20.docx"/><Relationship Id="rId4" Type="http://schemas.openxmlformats.org/officeDocument/2006/relationships/oleObject" Target="../embeddings/oleObject20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21.emf"/><Relationship Id="rId5" Type="http://schemas.openxmlformats.org/officeDocument/2006/relationships/package" Target="../embeddings/Microsoft_Word___21.docx"/><Relationship Id="rId4" Type="http://schemas.openxmlformats.org/officeDocument/2006/relationships/oleObject" Target="../embeddings/oleObject21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10" Type="http://schemas.openxmlformats.org/officeDocument/2006/relationships/image" Target="../media/image2.emf"/><Relationship Id="rId4" Type="http://schemas.openxmlformats.org/officeDocument/2006/relationships/slide" Target="slide4.xml"/><Relationship Id="rId9" Type="http://schemas.openxmlformats.org/officeDocument/2006/relationships/package" Target="../embeddings/Microsoft_Word___2.docx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10" Type="http://schemas.openxmlformats.org/officeDocument/2006/relationships/image" Target="../media/image3.emf"/><Relationship Id="rId4" Type="http://schemas.openxmlformats.org/officeDocument/2006/relationships/slide" Target="slide4.xml"/><Relationship Id="rId9" Type="http://schemas.openxmlformats.org/officeDocument/2006/relationships/package" Target="../embeddings/Microsoft_Word___3.docx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10" Type="http://schemas.openxmlformats.org/officeDocument/2006/relationships/image" Target="../media/image4.emf"/><Relationship Id="rId4" Type="http://schemas.openxmlformats.org/officeDocument/2006/relationships/slide" Target="slide4.xml"/><Relationship Id="rId9" Type="http://schemas.openxmlformats.org/officeDocument/2006/relationships/package" Target="../embeddings/Microsoft_Word___4.docx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10" Type="http://schemas.openxmlformats.org/officeDocument/2006/relationships/image" Target="../media/image5.emf"/><Relationship Id="rId4" Type="http://schemas.openxmlformats.org/officeDocument/2006/relationships/slide" Target="slide4.xml"/><Relationship Id="rId9" Type="http://schemas.openxmlformats.org/officeDocument/2006/relationships/package" Target="../embeddings/Microsoft_Word___5.docx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10" Type="http://schemas.openxmlformats.org/officeDocument/2006/relationships/image" Target="../media/image6.emf"/><Relationship Id="rId4" Type="http://schemas.openxmlformats.org/officeDocument/2006/relationships/slide" Target="slide4.xml"/><Relationship Id="rId9" Type="http://schemas.openxmlformats.org/officeDocument/2006/relationships/package" Target="../embeddings/Microsoft_Word___6.doc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8.emf"/><Relationship Id="rId3" Type="http://schemas.openxmlformats.org/officeDocument/2006/relationships/slide" Target="slide2.xml"/><Relationship Id="rId7" Type="http://schemas.openxmlformats.org/officeDocument/2006/relationships/slide" Target="slide7.xml"/><Relationship Id="rId12" Type="http://schemas.openxmlformats.org/officeDocument/2006/relationships/package" Target="../embeddings/Microsoft_Word___8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slide" Target="slide6.xml"/><Relationship Id="rId11" Type="http://schemas.openxmlformats.org/officeDocument/2006/relationships/oleObject" Target="../embeddings/oleObject8.bin"/><Relationship Id="rId5" Type="http://schemas.openxmlformats.org/officeDocument/2006/relationships/slide" Target="slide5.xml"/><Relationship Id="rId10" Type="http://schemas.openxmlformats.org/officeDocument/2006/relationships/image" Target="../media/image7.emf"/><Relationship Id="rId4" Type="http://schemas.openxmlformats.org/officeDocument/2006/relationships/slide" Target="slide4.xml"/><Relationship Id="rId9" Type="http://schemas.openxmlformats.org/officeDocument/2006/relationships/package" Target="../embeddings/Microsoft_Word___7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10" Type="http://schemas.openxmlformats.org/officeDocument/2006/relationships/image" Target="../media/image9.emf"/><Relationship Id="rId4" Type="http://schemas.openxmlformats.org/officeDocument/2006/relationships/slide" Target="slide4.xml"/><Relationship Id="rId9" Type="http://schemas.openxmlformats.org/officeDocument/2006/relationships/package" Target="../embeddings/Microsoft_Word___9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6274" y="2126813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chemeClr val="accent6"/>
                </a:solidFill>
              </a:rPr>
              <a:t>第十六章　电与磁</a:t>
            </a:r>
            <a:endParaRPr lang="zh-CN" altLang="zh-CN" sz="60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99273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63552" y="1162515"/>
          <a:ext cx="8128000" cy="5695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文档" r:id="rId9" imgW="3948430" imgH="2767330" progId="Word.Document.12">
                  <p:embed/>
                </p:oleObj>
              </mc:Choice>
              <mc:Fallback>
                <p:oleObj name="文档" r:id="rId9" imgW="3948430" imgH="2767330" progId="Word.Document.12">
                  <p:embed/>
                  <p:pic>
                    <p:nvPicPr>
                      <p:cNvPr id="0" name="图片 922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63552" y="1162515"/>
                        <a:ext cx="8128000" cy="5695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9336360" y="2349609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36858" y="3120915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44424" y="5260373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33543" y="5282999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99273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135560" y="1196752"/>
          <a:ext cx="8128000" cy="5832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文档" r:id="rId9" imgW="3948430" imgH="2834640" progId="Word.Document.12">
                  <p:embed/>
                </p:oleObj>
              </mc:Choice>
              <mc:Fallback>
                <p:oleObj name="文档" r:id="rId9" imgW="3948430" imgH="2834640" progId="Word.Document.12">
                  <p:embed/>
                  <p:pic>
                    <p:nvPicPr>
                      <p:cNvPr id="0" name="图片 1024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35560" y="1196752"/>
                        <a:ext cx="8128000" cy="5832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7392144" y="2030404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16253" y="3501737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90962" y="5361868"/>
            <a:ext cx="190494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11414" y="5776775"/>
            <a:ext cx="190494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99273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32000" y="1383411"/>
          <a:ext cx="8128000" cy="43451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文档" r:id="rId9" imgW="3948430" imgH="2112010" progId="Word.Document.12">
                  <p:embed/>
                </p:oleObj>
              </mc:Choice>
              <mc:Fallback>
                <p:oleObj name="文档" r:id="rId9" imgW="3948430" imgH="2112010" progId="Word.Document.12">
                  <p:embed/>
                  <p:pic>
                    <p:nvPicPr>
                      <p:cNvPr id="0" name="图片 1126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32000" y="1383411"/>
                        <a:ext cx="8128000" cy="43451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7104112" y="2925673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68883" y="3673942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71389" y="4437112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052736"/>
            <a:ext cx="2907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磁体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磁场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磁感线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466138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湖南长沙中考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指南针是我国古代的四大发明之一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有关指南针和地磁场的说法正确的是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指南针静止时指示南北方向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是因为指南针受到地磁场的作用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指南针静止时南极指向地理北极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如果地磁场消失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指南针还能指示南北方向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信鸽是靠绑在身上的小磁铁来实现导航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456040" y="1854486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3996061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地球是一个巨大的磁体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它对放入其中的磁体产生磁力作用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指南针静止时指示南北方向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是因为指南针受到地磁场的作用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说法正确。指南针静止时南极指向地磁北极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在地理南极附近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说法错误。如果地磁场消失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指南针能停在任意方向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说法错误。信鸽是靠地磁场来实现导航的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倘若在信鸽身上绑上一个磁体会干扰它飞行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说法错误。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2132856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方法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归纳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对磁体磁场与磁感线的理解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任何磁体有且只有两个磁极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不存在单个磁极。一个磁体摔断后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每一部分分别形成两个磁极。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任何一个磁体的两端磁性最强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中间几乎无磁性。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磁场客观存在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而磁感线并不存在。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磁场中某点只有唯一确定的磁场方向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任意两条磁感线都不能相交。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340768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是利用被磁化的缝衣针制成的简易指南针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若静止时针尖指向地理位置的北方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则针尖是简易指南针的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极。此时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将指南针底座逆时针旋转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针尖静止时将指向地理位置的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北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737322" y="3029628"/>
          <a:ext cx="6717355" cy="1603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9" name="文档" r:id="rId7" imgW="3839210" imgH="917575" progId="Word.Document.12">
                  <p:embed/>
                </p:oleObj>
              </mc:Choice>
              <mc:Fallback>
                <p:oleObj name="文档" r:id="rId7" imgW="3839210" imgH="917575" progId="Word.Document.12">
                  <p:embed/>
                  <p:pic>
                    <p:nvPicPr>
                      <p:cNvPr id="0" name="图片 2048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37322" y="3029628"/>
                        <a:ext cx="6717355" cy="1603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4633233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若静止时针尖指向地理位置的北方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说明指向地磁南极附近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则针尖是简易指南针的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极。无论如何转动底座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极指向是不变的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所以针尖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极还是指向地理北方。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8031" y="2220207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70684" y="2637517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268760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山东聊城中考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关于磁场和磁感线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下列说法错误的是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磁体周围存在着磁感线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磁体之间的相互作用是通过磁场产生的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磁体外部的磁感线都是从磁体的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极出发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磁场中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小磁针静止时北极所指的方向为该点磁场的方向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824467" y="1690417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3798683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磁感线是为了描述磁场而引入的一种假想的线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磁感线不是真实存在的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磁极间的相互作用是通过磁场发生的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磁体外部的磁感线是从它的北极出来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回到它的南极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磁场中的小磁针静止时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北极所指的方向跟该点的磁场方向一致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为该点的磁场方向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268760"/>
            <a:ext cx="2697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螺线管的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磁场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767358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广西玉林中考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通电螺线管上方附近有一点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小磁针置于螺线管的左侧附近。闭合开关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下列判断正确的是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点的磁场方向向左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螺线管的左端为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小磁针静止后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极的指向向左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向右移动滑片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螺线管的磁场增强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240016" y="2996952"/>
          <a:ext cx="4087812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3" name="文档" r:id="rId7" imgW="1936750" imgH="699770" progId="Word.Document.12">
                  <p:embed/>
                </p:oleObj>
              </mc:Choice>
              <mc:Fallback>
                <p:oleObj name="文档" r:id="rId7" imgW="1936750" imgH="699770" progId="Word.Document.12">
                  <p:embed/>
                  <p:pic>
                    <p:nvPicPr>
                      <p:cNvPr id="0" name="图片 2150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40016" y="2996952"/>
                        <a:ext cx="4087812" cy="147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2338036" y="2587451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032000" y="4238100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方法点拨安培定则涉及的三个方向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电流方向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磁场方向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线圈绕向。告诉其中的两个可以确定第三个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其中的电流方向经常与电源的正负极联系在一起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磁场方向经常与磁感线方向、周围小磁针的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极联系在一起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340768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在磁体的外部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磁感线从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极指向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所以通电螺线管外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点的磁场方向向右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由安培定则可知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右手握住螺线管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四指指向电流的方向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拇指指向左端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则通电螺线管的左端为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通电螺线管的左端是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根据异名磁极相互吸引可知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小磁针的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极应靠近螺线管的左端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则小磁计的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极向左转动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小磁针会逆时针旋转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故小磁针静止时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极的指向向左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向右移动滑片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连入电路的电阻增大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电磁铁的磁性减弱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052736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3(2019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湖北武汉中考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在探究通电螺线管外部的磁场分布的实验中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开关闭合后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小磁针甲静止时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极指向右端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小磁针乙静止时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极指向左端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小磁针甲静止时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极指向左端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小磁针乙静止时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极指向右端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小磁针甲和小磁针乙静止时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极均指向右端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小磁针甲和小磁针乙静止时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极均指向左端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160879" y="3537698"/>
          <a:ext cx="6106686" cy="1273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" name="文档" r:id="rId7" imgW="3839210" imgH="801370" progId="Word.Document.12">
                  <p:embed/>
                </p:oleObj>
              </mc:Choice>
              <mc:Fallback>
                <p:oleObj name="文档" r:id="rId7" imgW="3839210" imgH="801370" progId="Word.Document.12">
                  <p:embed/>
                  <p:pic>
                    <p:nvPicPr>
                      <p:cNvPr id="0" name="图片 2253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60879" y="3537698"/>
                        <a:ext cx="6106686" cy="1273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8524219" y="1484784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2000" y="4700475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由电源的正负极可知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电流从螺线管的左后方流入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右前方流出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由右手螺旋定则可知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螺线管右端应为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因同名磁极相互排斥、异名磁极相互吸引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所以小磁针甲静止时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极指向左端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极指向右端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小磁针乙静止时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极指向右端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极指向左端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9927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24744"/>
            <a:ext cx="1859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磁现象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磁场</a:t>
            </a:r>
            <a:endParaRPr lang="zh-CN" altLang="en-US" sz="220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03547" y="1623342"/>
          <a:ext cx="8128000" cy="53097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9" imgW="3912235" imgH="2555875" progId="Word.Document.12">
                  <p:embed/>
                </p:oleObj>
              </mc:Choice>
              <mc:Fallback>
                <p:oleObj name="文档" r:id="rId9" imgW="3912235" imgH="2555875" progId="Word.Document.12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03547" y="1623342"/>
                        <a:ext cx="8128000" cy="53097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454970" y="3182532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15655" y="3976378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62798" y="4797152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03291" y="5219538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93122" y="5620413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196752"/>
            <a:ext cx="2907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三现象及其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695350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广西中考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我国的新型航母将采用自行研制的电磁弹射器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小明猜想它的工作原理如图所示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电磁弹射器的弹射车与飞机前轮连接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并处于强磁场中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当弹射车内的导体通过强电流时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即可受到强大的推力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小明的猜想与下列实验原理相同的是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728831" y="3373886"/>
          <a:ext cx="6717355" cy="1906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1" name="文档" r:id="rId7" imgW="3839210" imgH="1090930" progId="Word.Document.12">
                  <p:embed/>
                </p:oleObj>
              </mc:Choice>
              <mc:Fallback>
                <p:oleObj name="文档" r:id="rId7" imgW="3839210" imgH="1090930" progId="Word.Document.12">
                  <p:embed/>
                  <p:pic>
                    <p:nvPicPr>
                      <p:cNvPr id="0" name="图片 2355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28831" y="3373886"/>
                        <a:ext cx="6717355" cy="1906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9035958" y="2904142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99656" y="1412776"/>
          <a:ext cx="6106686" cy="3479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5" name="文档" r:id="rId7" imgW="3839210" imgH="2188210" progId="Word.Document.12">
                  <p:embed/>
                </p:oleObj>
              </mc:Choice>
              <mc:Fallback>
                <p:oleObj name="文档" r:id="rId7" imgW="3839210" imgH="2188210" progId="Word.Document.12">
                  <p:embed/>
                  <p:pic>
                    <p:nvPicPr>
                      <p:cNvPr id="0" name="图片 2458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99656" y="1412776"/>
                        <a:ext cx="6106686" cy="34790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电磁弹射器的弹射车与飞机前轮连接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并处于强磁场中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当弹射车内的导体通以强电流时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即可受到强大的推力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由此可知其原理是通电导体在磁场中受力而运动。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图中的实验说明条形磁铁对小磁针有力的作用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是磁体的基本性质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这是研究电磁铁磁性强弱的影响因素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利用的是电流的磁效应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图中有电源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通电导体棒在磁场中受力而运动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即与电磁弹射器的工作原理相同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图中没有电源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闭合电路的部分导体在磁场中做切割磁感线运动时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产生感应电流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这是电磁感应现象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方法归纳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电磁三现象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电流的磁效应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电生磁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通过小磁针的偏转来验证通电导体周围存在磁场。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电磁感应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磁生电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闭合电路的部分导体做切割磁感线运动时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电路中会产生电流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发电机和动圈式话筒是利用电磁感应原理工作的。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磁场对电流的作用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通电导体在磁场中受力会发生运动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这是电动机的原理。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052736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四川攀枝花中考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电磁感应广泛应用于我们的日常生活中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下列哪种设备应用了电磁感应原理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647628" y="1957599"/>
          <a:ext cx="6717355" cy="44522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9" name="文档" r:id="rId7" imgW="3839210" imgH="2545080" progId="Word.Document.12">
                  <p:embed/>
                </p:oleObj>
              </mc:Choice>
              <mc:Fallback>
                <p:oleObj name="文档" r:id="rId7" imgW="3839210" imgH="2545080" progId="Word.Document.12">
                  <p:embed/>
                  <p:pic>
                    <p:nvPicPr>
                      <p:cNvPr id="0" name="图片 2560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47628" y="1957599"/>
                        <a:ext cx="6717355" cy="44522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7608168" y="1460302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200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风力发电机是利用电磁感应原理工作的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在工作过程中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线圈在外力的作用下在磁场中转动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将风能转化成电能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电风扇中的主要部件是电动机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电动机的工作原理是通电线圈在磁场中受力而转动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不是应用电磁感应原理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电铃是利用电流的磁效应工作的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扬声器工作时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电流经过磁场中的线圈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线圈由于受到磁场力而运动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从而带动纸盆产生振动发声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将电信号转化为声信号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052736"/>
            <a:ext cx="35356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探究什么情况下可以产生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18502" y="1551334"/>
          <a:ext cx="8128000" cy="5540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" name="文档" r:id="rId5" imgW="4000500" imgH="2727960" progId="Word.Document.12">
                  <p:embed/>
                </p:oleObj>
              </mc:Choice>
              <mc:Fallback>
                <p:oleObj name="文档" r:id="rId5" imgW="4000500" imgH="2727960" progId="Word.Document.12">
                  <p:embed/>
                  <p:pic>
                    <p:nvPicPr>
                      <p:cNvPr id="0" name="图片 266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18502" y="1551334"/>
                        <a:ext cx="8128000" cy="55402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148899"/>
          <a:ext cx="8128000" cy="4814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7" name="文档" r:id="rId5" imgW="4000500" imgH="2369820" progId="Word.Document.12">
                  <p:embed/>
                </p:oleObj>
              </mc:Choice>
              <mc:Fallback>
                <p:oleObj name="文档" r:id="rId5" imgW="4000500" imgH="2369820" progId="Word.Document.12">
                  <p:embed/>
                  <p:pic>
                    <p:nvPicPr>
                      <p:cNvPr id="0" name="图片 2765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148899"/>
                        <a:ext cx="8128000" cy="48142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927648" y="1916832"/>
            <a:ext cx="691276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3693692"/>
            <a:ext cx="6912768" cy="959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1093" y="5085184"/>
            <a:ext cx="691276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052736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湖北武汉中考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某同学利用如图所示的实验装置探究什么情况下磁可以生电。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927648" y="1495880"/>
          <a:ext cx="6717355" cy="153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1" name="文档" r:id="rId5" imgW="3839210" imgH="877570" progId="Word.Document.12">
                  <p:embed/>
                </p:oleObj>
              </mc:Choice>
              <mc:Fallback>
                <p:oleObj name="文档" r:id="rId5" imgW="3839210" imgH="877570" progId="Word.Document.12">
                  <p:embed/>
                  <p:pic>
                    <p:nvPicPr>
                      <p:cNvPr id="0" name="图片 286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27648" y="1495880"/>
                        <a:ext cx="6717355" cy="1534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1919536" y="3030005"/>
            <a:ext cx="8384480" cy="3066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实验时应将电流表、导线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串联起来组成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闭合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回路。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该同学进行以下尝试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能使电流表指针偏转的是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CE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填字母标号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在磁场中静止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换用磁性更强的蹄形磁体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导线在磁场中静止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但不用单根导线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而用匝数很多的线圈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蹄形磁体静止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从图中所示位置水平向左或水平向右运动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蹄形磁体静止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从图中所示位置竖直向上或竖直向下运动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蹄形磁体静止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从图中所示位置斜向上或斜向下运动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5991994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如图所示的实验装置中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将电流表换成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电源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进行触接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还可以探究电动机的工作原理。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69785" y="3102742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68061" y="345655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99354" y="6098251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124744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磁生电是电磁感应现象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必须使闭合电路的一部分导体在磁场中做切割磁感线运动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所以应将电流表、导线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串联起来组成闭合回路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电流表发生偏转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说明电路中产生了感应电流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所以导体在磁场中一定做切割磁感线运动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在磁场中静止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换用磁性更强的蹄形磁体或匝数很多的线圈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导体在磁场中都没有发生相对运动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不会产生感应电流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都不符合题意。由题图知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处的磁感线是从上向下的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水平向左或向右运动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斜向上或斜向下运动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都是做切割磁感线运动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都会产生感应电流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所以会产生感应电流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电流表指针发生偏转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符合题意。导体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竖直向上或竖直向下运动时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运动方向与磁场方向平行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导体没有做切割磁感线运动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不会产生感应电流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电流表指针不发生偏转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当电流表换成电源时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就成了通电导体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在磁场中会受到力的作用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可以探究电动机的工作原理。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9927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991544" y="1124743"/>
          <a:ext cx="7920880" cy="65276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9" imgW="3915410" imgH="3230880" progId="Word.Document.12">
                  <p:embed/>
                </p:oleObj>
              </mc:Choice>
              <mc:Fallback>
                <p:oleObj name="文档" r:id="rId9" imgW="3915410" imgH="3230880" progId="Word.Document.12">
                  <p:embed/>
                  <p:pic>
                    <p:nvPicPr>
                      <p:cNvPr id="0" name="图片 205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91544" y="1124743"/>
                        <a:ext cx="7920880" cy="65276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4235938" y="3140968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88640" y="5795602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69574" y="619810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12474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无论磁铁如何放置、导体棒怎样运动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电流表指针都不发生偏转。由此小明得出结论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闭合电路的一部分导体在磁场中做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切割磁感线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电路中就产生感应电流。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小明进一步猜想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感应电流的大小可能与导体运动速度和磁场强弱有关。为了探究感应电流的大小与磁场强弱是否有关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他应进行的操作是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保持导体运动快慢相同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方向不变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改变磁场强弱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观察电流表指针的偏转角度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4031022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断开电路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不是闭合电路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无论磁铁如何放置、导体棒怎样运动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都不会产生感应电流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电流表指针都不发生偏转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由此小明得出结论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闭合电路的一部分导体在磁场中做切割磁感线运动时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电路中就产生感应电流。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为了探究感应电流的大小与磁场强弱是否有关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根据控制变量法应该保持导体运动快慢相同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改变磁场强弱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观察电流表指针的偏转角度。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31202" y="2030404"/>
            <a:ext cx="157433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93548" y="3249237"/>
            <a:ext cx="6566452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44148" y="3647743"/>
            <a:ext cx="306138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9927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96752"/>
            <a:ext cx="1859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磁效应</a:t>
            </a:r>
            <a:endParaRPr lang="zh-CN" altLang="en-US" sz="220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48946" y="1710111"/>
          <a:ext cx="8128000" cy="4717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文档" r:id="rId9" imgW="3948430" imgH="2292350" progId="Word.Document.12">
                  <p:embed/>
                </p:oleObj>
              </mc:Choice>
              <mc:Fallback>
                <p:oleObj name="文档" r:id="rId9" imgW="3948430" imgH="2292350" progId="Word.Document.12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48946" y="1710111"/>
                        <a:ext cx="8128000" cy="47179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7360971" y="220486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23050" y="2596077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71270" y="4797881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75853" y="5517232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9927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660036"/>
            <a:ext cx="24180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电磁铁及其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endParaRPr lang="zh-CN" altLang="en-US" sz="220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2132856"/>
          <a:ext cx="8128000" cy="39168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文档" r:id="rId9" imgW="3948430" imgH="1903730" progId="Word.Document.12">
                  <p:embed/>
                </p:oleObj>
              </mc:Choice>
              <mc:Fallback>
                <p:oleObj name="文档" r:id="rId9" imgW="3948430" imgH="1903730" progId="Word.Document.12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32000" y="2132856"/>
                        <a:ext cx="8128000" cy="39168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5074507" y="2618214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59272" y="3042939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69663" y="3468635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85645" y="3885632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39290" y="3895625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976320" y="3895625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160879" y="4293096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89894" y="4293096"/>
            <a:ext cx="173176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854173" y="4725264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981723" y="5131779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9927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913622"/>
          <a:ext cx="8128000" cy="32847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9" imgW="4000500" imgH="1616710" progId="Word.Document.12">
                  <p:embed/>
                </p:oleObj>
              </mc:Choice>
              <mc:Fallback>
                <p:oleObj name="文档" r:id="rId9" imgW="4000500" imgH="1616710" progId="Word.Document.12">
                  <p:embed/>
                  <p:pic>
                    <p:nvPicPr>
                      <p:cNvPr id="0" name="图片 51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32000" y="1913622"/>
                        <a:ext cx="8128000" cy="32847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2032000" y="1411917"/>
            <a:ext cx="10210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电动机</a:t>
            </a:r>
            <a:endParaRPr lang="zh-CN" altLang="en-US" sz="2200"/>
          </a:p>
        </p:txBody>
      </p:sp>
      <p:sp>
        <p:nvSpPr>
          <p:cNvPr id="11" name="矩形 10"/>
          <p:cNvSpPr/>
          <p:nvPr/>
        </p:nvSpPr>
        <p:spPr>
          <a:xfrm>
            <a:off x="7761846" y="2390444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12659" y="2812101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01023" y="2812101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62010" y="4283434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22534" y="428343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99273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052736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发电机</a:t>
            </a:r>
            <a:endParaRPr lang="zh-CN" altLang="en-US" sz="220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90311" y="1534000"/>
          <a:ext cx="8128000" cy="5496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文档" r:id="rId9" imgW="3948430" imgH="2670175" progId="Word.Document.12">
                  <p:embed/>
                </p:oleObj>
              </mc:Choice>
              <mc:Fallback>
                <p:oleObj name="文档" r:id="rId9" imgW="3948430" imgH="2670175" progId="Word.Document.12">
                  <p:embed/>
                  <p:pic>
                    <p:nvPicPr>
                      <p:cNvPr id="0" name="图片 614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90311" y="1534000"/>
                        <a:ext cx="8128000" cy="54960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7731402" y="3109795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55347" y="3521587"/>
            <a:ext cx="173176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623663" y="3521587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97759" y="3915345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54418" y="3915345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99273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207568" y="1556792"/>
          <a:ext cx="8128000" cy="625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文档" r:id="rId9" imgW="3839210" imgH="295910" progId="Word.Document.12">
                  <p:embed/>
                </p:oleObj>
              </mc:Choice>
              <mc:Fallback>
                <p:oleObj name="文档" r:id="rId9" imgW="3839210" imgH="295910" progId="Word.Document.12">
                  <p:embed/>
                  <p:pic>
                    <p:nvPicPr>
                      <p:cNvPr id="0" name="图片 717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07568" y="1556792"/>
                        <a:ext cx="8128000" cy="625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63552" y="2348880"/>
          <a:ext cx="8128000" cy="35278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文档" r:id="rId12" imgW="3948430" imgH="1714500" progId="Word.Document.12">
                  <p:embed/>
                </p:oleObj>
              </mc:Choice>
              <mc:Fallback>
                <p:oleObj name="文档" r:id="rId12" imgW="3948430" imgH="1714500" progId="Word.Document.12">
                  <p:embed/>
                  <p:pic>
                    <p:nvPicPr>
                      <p:cNvPr id="0" name="图片 717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63552" y="2348880"/>
                        <a:ext cx="8128000" cy="35278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6592284" y="4591519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75384" y="4988942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99273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733248"/>
          <a:ext cx="8128000" cy="3645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文档" r:id="rId9" imgW="3948430" imgH="1772285" progId="Word.Document.12">
                  <p:embed/>
                </p:oleObj>
              </mc:Choice>
              <mc:Fallback>
                <p:oleObj name="文档" r:id="rId9" imgW="3948430" imgH="1772285" progId="Word.Document.12">
                  <p:embed/>
                  <p:pic>
                    <p:nvPicPr>
                      <p:cNvPr id="0" name="图片 819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32000" y="1733248"/>
                        <a:ext cx="8128000" cy="36455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6001458" y="4108245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2007</Words>
  <Application>Microsoft Office PowerPoint</Application>
  <PresentationFormat>自定义</PresentationFormat>
  <Paragraphs>169</Paragraphs>
  <Slides>30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Office 主题</vt:lpstr>
      <vt:lpstr>文档</vt:lpstr>
      <vt:lpstr>第十六章　电与磁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第十六章　电与磁</dc:title>
  <dc:creator>Administrator</dc:creator>
  <cp:lastModifiedBy>User</cp:lastModifiedBy>
  <cp:revision>3</cp:revision>
  <dcterms:created xsi:type="dcterms:W3CDTF">2019-11-26T04:16:00Z</dcterms:created>
  <dcterms:modified xsi:type="dcterms:W3CDTF">2020-02-08T01:08:12Z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