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28" r:id="rId2"/>
    <p:sldId id="285" r:id="rId3"/>
    <p:sldId id="286" r:id="rId4"/>
    <p:sldId id="317" r:id="rId5"/>
    <p:sldId id="318" r:id="rId6"/>
    <p:sldId id="287" r:id="rId7"/>
    <p:sldId id="308" r:id="rId8"/>
    <p:sldId id="288" r:id="rId9"/>
    <p:sldId id="310" r:id="rId10"/>
    <p:sldId id="289" r:id="rId11"/>
    <p:sldId id="291" r:id="rId12"/>
    <p:sldId id="292" r:id="rId13"/>
    <p:sldId id="293" r:id="rId14"/>
    <p:sldId id="294" r:id="rId15"/>
    <p:sldId id="327" r:id="rId16"/>
    <p:sldId id="295" r:id="rId17"/>
    <p:sldId id="329" r:id="rId18"/>
    <p:sldId id="311" r:id="rId19"/>
    <p:sldId id="321" r:id="rId20"/>
    <p:sldId id="296" r:id="rId21"/>
    <p:sldId id="313" r:id="rId22"/>
    <p:sldId id="298" r:id="rId23"/>
    <p:sldId id="299" r:id="rId24"/>
    <p:sldId id="322" r:id="rId25"/>
    <p:sldId id="324" r:id="rId26"/>
    <p:sldId id="325" r:id="rId27"/>
    <p:sldId id="304" r:id="rId28"/>
    <p:sldId id="315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FF0000"/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1" autoAdjust="0"/>
  </p:normalViewPr>
  <p:slideViewPr>
    <p:cSldViewPr>
      <p:cViewPr varScale="1">
        <p:scale>
          <a:sx n="104" d="100"/>
          <a:sy n="104" d="100"/>
        </p:scale>
        <p:origin x="-7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0B1C7F5-3A00-4E93-A5F3-AC06D03B6169}" type="datetimeFigureOut">
              <a:rPr lang="zh-CN" altLang="en-US"/>
              <a:pPr>
                <a:defRPr/>
              </a:pPr>
              <a:t>2018/7/9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25147C5-82CD-4C2D-B69D-1F4C75288F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1112"/>
            <a:ext cx="9163050" cy="6869112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1116013" y="1196975"/>
            <a:ext cx="6908800" cy="10826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ctr">
              <a:defRPr kern="1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116013" y="2422525"/>
            <a:ext cx="6913562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kern="1200">
                <a:solidFill>
                  <a:schemeClr val="tx1"/>
                </a:solidFill>
              </a:defRPr>
            </a:lvl1pPr>
            <a:lvl2pPr marL="457200" lvl="1" indent="-457200" algn="ctr">
              <a:buNone/>
              <a:defRPr kern="1200">
                <a:solidFill>
                  <a:schemeClr val="tx1"/>
                </a:solidFill>
              </a:defRPr>
            </a:lvl2pPr>
            <a:lvl3pPr marL="914400" lvl="2" indent="-914400" algn="ctr">
              <a:buNone/>
              <a:defRPr kern="1200">
                <a:solidFill>
                  <a:schemeClr val="tx1"/>
                </a:solidFill>
              </a:defRPr>
            </a:lvl3pPr>
            <a:lvl4pPr marL="1371600" lvl="3" indent="-1371600" algn="ctr">
              <a:buNone/>
              <a:defRPr kern="1200">
                <a:solidFill>
                  <a:schemeClr val="tx1"/>
                </a:solidFill>
              </a:defRPr>
            </a:lvl4pPr>
            <a:lvl5pPr marL="1828800" lvl="4" indent="-1828800" algn="ctr">
              <a:buNone/>
              <a:defRPr kern="12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fld id="{9A0DB2DC-4C9A-4742-B13C-FB6460FD3503}" type="slidenum">
              <a:rPr lang="en-US" altLang="zh-CN"/>
              <a:pPr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52930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A65AEE6E-8C63-494D-81EC-9F2768AFCF9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7475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74750"/>
            <a:ext cx="4032504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/>
              <a:pPr lvl="0"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Administrator\Desktop\1.3%20%20&#36816;&#21160;&#30340;&#24555;&#24930;&#35838;&#20214;&#65288;29&#24352;ppt&#65289;+&#35270;&#39057;\1.wmv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1428728" y="3000372"/>
            <a:ext cx="6143668" cy="87139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第</a:t>
            </a:r>
            <a:r>
              <a:rPr lang="en-US" altLang="zh-CN" sz="4000" dirty="0" smtClean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节  运动的快慢</a:t>
            </a:r>
            <a:endParaRPr lang="zh-CN" altLang="en-US" sz="40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2265365" y="1635381"/>
            <a:ext cx="4164023" cy="793487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第一章  机械运动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7959839" cy="334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Line 3"/>
          <p:cNvSpPr>
            <a:spLocks noChangeShapeType="1"/>
          </p:cNvSpPr>
          <p:nvPr/>
        </p:nvSpPr>
        <p:spPr bwMode="auto">
          <a:xfrm>
            <a:off x="251520" y="4077072"/>
            <a:ext cx="417512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395536" y="4437112"/>
            <a:ext cx="417512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611560" y="5368552"/>
            <a:ext cx="450691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/>
              <a:t>人步行</a:t>
            </a:r>
            <a:r>
              <a:rPr lang="en-US" altLang="zh-CN" sz="2800" b="1" dirty="0"/>
              <a:t>1.1m/s</a:t>
            </a:r>
            <a:r>
              <a:rPr lang="zh-CN" altLang="en-US" sz="2800" b="1" dirty="0"/>
              <a:t>的物理含义：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716463" y="5373688"/>
            <a:ext cx="417671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/>
              <a:t>人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秒步行的</a:t>
            </a:r>
            <a:r>
              <a:rPr lang="zh-CN" altLang="en-US" sz="2800" b="1" dirty="0" smtClean="0"/>
              <a:t>路程为</a:t>
            </a:r>
            <a:r>
              <a:rPr lang="en-US" altLang="zh-CN" sz="2800" b="1" dirty="0" smtClean="0"/>
              <a:t>1.1m</a:t>
            </a:r>
            <a:r>
              <a:rPr lang="zh-CN" altLang="en-US" sz="2800" b="1" dirty="0"/>
              <a:t>。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203848" y="3861048"/>
            <a:ext cx="183736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=18km/h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80" grpId="0" animBg="1"/>
      <p:bldP spid="24582" grpId="0"/>
      <p:bldP spid="24583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467544" y="1700808"/>
            <a:ext cx="7920038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一个做匀速直线运动的物体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在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4 s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内通过的路程是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20 m,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则它在前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2 s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的速度一定是</a:t>
            </a:r>
            <a:r>
              <a:rPr lang="zh-CN" altLang="en-US" sz="3600" i="1" u="sng" dirty="0">
                <a:latin typeface="华文新魏" pitchFamily="2" charset="-122"/>
                <a:ea typeface="华文新魏" pitchFamily="2" charset="-122"/>
              </a:rPr>
              <a:t>　　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m/s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合</a:t>
            </a:r>
            <a:r>
              <a:rPr lang="zh-CN" altLang="en-US" sz="3600" i="1" u="sng" dirty="0">
                <a:latin typeface="华文新魏" pitchFamily="2" charset="-122"/>
                <a:ea typeface="华文新魏" pitchFamily="2" charset="-122"/>
              </a:rPr>
              <a:t>　　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km/h</a:t>
            </a:r>
            <a:r>
              <a:rPr lang="en-US" altLang="zh-CN" sz="3600" i="1" dirty="0">
                <a:latin typeface="华文新魏" pitchFamily="2" charset="-122"/>
                <a:ea typeface="华文新魏" pitchFamily="2" charset="-122"/>
              </a:rPr>
              <a:t>. </a:t>
            </a:r>
            <a:endParaRPr lang="zh-CN" altLang="en-US" sz="3600" i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619672" y="2780928"/>
            <a:ext cx="7239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endParaRPr lang="en-US" altLang="zh-CN" sz="3600" b="1" dirty="0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707904" y="2780928"/>
            <a:ext cx="697627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18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1560" y="1124744"/>
            <a:ext cx="18325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练习</a:t>
            </a:r>
            <a:r>
              <a:rPr lang="en-US" altLang="zh-CN" sz="3600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600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61938" y="676275"/>
            <a:ext cx="8702675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仿宋_GB2312" pitchFamily="49" charset="-122"/>
              </a:rPr>
              <a:t>4</a:t>
            </a:r>
            <a:r>
              <a:rPr kumimoji="1"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仿宋_GB2312" pitchFamily="49" charset="-122"/>
              </a:rPr>
              <a:t>：火车的速度是</a:t>
            </a:r>
            <a:r>
              <a:rPr kumimoji="1"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仿宋_GB2312" pitchFamily="49" charset="-122"/>
              </a:rPr>
              <a:t>72km/h,</a:t>
            </a:r>
            <a:r>
              <a:rPr kumimoji="1"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仿宋_GB2312" pitchFamily="49" charset="-122"/>
              </a:rPr>
              <a:t>汽车的速度是</a:t>
            </a:r>
            <a:r>
              <a:rPr kumimoji="1"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仿宋_GB2312" pitchFamily="49" charset="-122"/>
              </a:rPr>
              <a:t>30m/s</a:t>
            </a:r>
            <a:r>
              <a:rPr kumimoji="1"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仿宋_GB2312" pitchFamily="49" charset="-122"/>
              </a:rPr>
              <a:t>，是火车跑得快还是汽车跑得快？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67544" y="1974616"/>
            <a:ext cx="14335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+mj-ea"/>
                <a:ea typeface="+mj-ea"/>
              </a:rPr>
              <a:t>方法一：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543571" y="4050367"/>
            <a:ext cx="613940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>
                <a:latin typeface="Times New Roman" pitchFamily="18" charset="0"/>
                <a:ea typeface="黑体" pitchFamily="2" charset="-122"/>
              </a:rPr>
              <a:t>30m/s= </a:t>
            </a:r>
            <a:r>
              <a:rPr kumimoji="1" lang="en-US" altLang="zh-CN" b="1" dirty="0" smtClean="0">
                <a:latin typeface="Times New Roman" pitchFamily="18" charset="0"/>
                <a:ea typeface="黑体" pitchFamily="2" charset="-122"/>
              </a:rPr>
              <a:t>30×</a:t>
            </a:r>
            <a:r>
              <a:rPr kumimoji="1"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3.6km/h</a:t>
            </a:r>
            <a:r>
              <a:rPr kumimoji="1" lang="en-US" altLang="zh-CN" b="1" dirty="0" smtClean="0">
                <a:latin typeface="Times New Roman" pitchFamily="18" charset="0"/>
                <a:ea typeface="黑体" pitchFamily="2" charset="-122"/>
              </a:rPr>
              <a:t> =108km/h     </a:t>
            </a:r>
            <a:endParaRPr kumimoji="1" lang="zh-CN" altLang="en-US" b="1" dirty="0"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1763688" y="2986088"/>
            <a:ext cx="48387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 dirty="0">
                <a:solidFill>
                  <a:srgbClr val="0000FF"/>
                </a:solidFill>
                <a:latin typeface="Times New Roman" pitchFamily="18" charset="0"/>
              </a:rPr>
              <a:t>(</a:t>
            </a:r>
            <a:r>
              <a:rPr kumimoji="1" lang="en-US" altLang="zh-CN" b="1" dirty="0" smtClean="0">
                <a:solidFill>
                  <a:srgbClr val="0000FF"/>
                </a:solidFill>
                <a:latin typeface="Times New Roman" pitchFamily="18" charset="0"/>
              </a:rPr>
              <a:t>30m/s&gt;20m/s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itchFamily="18" charset="0"/>
              </a:rPr>
              <a:t>，汽车快</a:t>
            </a:r>
            <a:r>
              <a:rPr kumimoji="1" lang="zh-CN" altLang="en-US" b="1" dirty="0" smtClean="0">
                <a:solidFill>
                  <a:srgbClr val="0000FF"/>
                </a:solidFill>
                <a:latin typeface="Times New Roman" pitchFamily="18" charset="0"/>
              </a:rPr>
              <a:t>）</a:t>
            </a:r>
            <a:endParaRPr kumimoji="1" lang="en-US" altLang="zh-CN" sz="2400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467544" y="3714750"/>
            <a:ext cx="14335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+mj-ea"/>
                <a:ea typeface="+mj-ea"/>
              </a:rPr>
              <a:t>方法二：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43571" y="2215159"/>
            <a:ext cx="5513388" cy="925809"/>
            <a:chOff x="1543571" y="2215159"/>
            <a:chExt cx="5513388" cy="925809"/>
          </a:xfrm>
        </p:grpSpPr>
        <p:sp>
          <p:nvSpPr>
            <p:cNvPr id="27653" name="Text Box 5"/>
            <p:cNvSpPr txBox="1">
              <a:spLocks noChangeArrowheads="1"/>
            </p:cNvSpPr>
            <p:nvPr/>
          </p:nvSpPr>
          <p:spPr bwMode="auto">
            <a:xfrm>
              <a:off x="1543571" y="2387600"/>
              <a:ext cx="5513388" cy="57943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b="1" dirty="0" smtClean="0">
                  <a:latin typeface="Times New Roman" pitchFamily="18" charset="0"/>
                  <a:ea typeface="黑体" pitchFamily="2" charset="-122"/>
                </a:rPr>
                <a:t>72km/h= 72</a:t>
              </a:r>
              <a:r>
                <a:rPr kumimoji="1" lang="en-US" altLang="zh-CN" b="1" dirty="0" smtClean="0">
                  <a:latin typeface="Times New Roman" pitchFamily="18" charset="0"/>
                  <a:ea typeface="黑体" pitchFamily="2" charset="-122"/>
                </a:rPr>
                <a:t>×</a:t>
              </a:r>
              <a:r>
                <a:rPr kumimoji="1" lang="en-US" altLang="zh-CN" sz="2800" b="1" dirty="0" smtClean="0">
                  <a:latin typeface="Times New Roman" pitchFamily="18" charset="0"/>
                  <a:ea typeface="黑体" pitchFamily="2" charset="-122"/>
                </a:rPr>
                <a:t>            </a:t>
              </a:r>
              <a:r>
                <a:rPr kumimoji="1" lang="en-US" altLang="zh-CN" sz="2800" b="1" dirty="0" smtClean="0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m/s</a:t>
              </a:r>
              <a:r>
                <a:rPr kumimoji="1" lang="en-US" altLang="zh-CN" sz="2800" b="1" dirty="0" smtClean="0">
                  <a:latin typeface="Times New Roman" pitchFamily="18" charset="0"/>
                  <a:ea typeface="黑体" pitchFamily="2" charset="-122"/>
                </a:rPr>
                <a:t> =20m/s</a:t>
              </a:r>
              <a:endParaRPr kumimoji="1" lang="en-US" altLang="zh-CN" sz="2800" b="1" dirty="0">
                <a:latin typeface="Times New Roman" pitchFamily="18" charset="0"/>
                <a:ea typeface="黑体" pitchFamily="2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926011" y="2215159"/>
              <a:ext cx="862013" cy="925809"/>
              <a:chOff x="2701875" y="2158207"/>
              <a:chExt cx="862013" cy="925809"/>
            </a:xfrm>
          </p:grpSpPr>
          <p:sp>
            <p:nvSpPr>
              <p:cNvPr id="27664" name="Line 16"/>
              <p:cNvSpPr>
                <a:spLocks noChangeShapeType="1"/>
              </p:cNvSpPr>
              <p:nvPr/>
            </p:nvSpPr>
            <p:spPr bwMode="auto">
              <a:xfrm flipV="1">
                <a:off x="2701875" y="2677319"/>
                <a:ext cx="862013" cy="4389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Text Box 10"/>
              <p:cNvSpPr txBox="1">
                <a:spLocks noChangeArrowheads="1"/>
              </p:cNvSpPr>
              <p:nvPr/>
            </p:nvSpPr>
            <p:spPr bwMode="auto">
              <a:xfrm>
                <a:off x="2761060" y="2564904"/>
                <a:ext cx="754856" cy="51911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800" b="1" dirty="0" smtClean="0">
                    <a:solidFill>
                      <a:srgbClr val="FF0000"/>
                    </a:solidFill>
                    <a:latin typeface="Times New Roman" pitchFamily="18" charset="0"/>
                    <a:ea typeface="黑体" pitchFamily="2" charset="-122"/>
                  </a:rPr>
                  <a:t>3.6</a:t>
                </a:r>
                <a:endParaRPr kumimoji="1" lang="en-US" altLang="zh-CN" sz="2800" b="1" dirty="0">
                  <a:latin typeface="Times New Roman" pitchFamily="18" charset="0"/>
                  <a:ea typeface="黑体" pitchFamily="2" charset="-122"/>
                </a:endParaRPr>
              </a:p>
            </p:txBody>
          </p:sp>
          <p:sp>
            <p:nvSpPr>
              <p:cNvPr id="21" name="Text Box 8"/>
              <p:cNvSpPr txBox="1">
                <a:spLocks noChangeArrowheads="1"/>
              </p:cNvSpPr>
              <p:nvPr/>
            </p:nvSpPr>
            <p:spPr bwMode="auto">
              <a:xfrm>
                <a:off x="2912456" y="2158207"/>
                <a:ext cx="404438" cy="51911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8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1</a:t>
                </a:r>
                <a:endParaRPr kumimoji="1" lang="en-US" altLang="zh-CN" sz="2800" b="1" dirty="0">
                  <a:solidFill>
                    <a:srgbClr val="FF0000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2151062" y="4742846"/>
            <a:ext cx="53732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kumimoji="1" lang="en-US" altLang="zh-CN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(108km/h&gt;72km/h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，汽车快）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66" grpId="0"/>
      <p:bldP spid="27667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187624" y="188640"/>
            <a:ext cx="43211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速度公式的应用 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611064" y="824768"/>
            <a:ext cx="7993384" cy="20621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例题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1: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我国优秀运动员刘翔在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2004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年雅典奥运会上勇夺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110 m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跨栏金牌并打破奥运会纪录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成绩是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12</a:t>
            </a:r>
            <a:r>
              <a:rPr lang="en-US" altLang="zh-CN" i="1" dirty="0">
                <a:latin typeface="华文新魏" pitchFamily="2" charset="-122"/>
                <a:ea typeface="华文新魏" pitchFamily="2" charset="-122"/>
              </a:rPr>
              <a:t>.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91 s</a:t>
            </a:r>
            <a:r>
              <a:rPr lang="en-US" altLang="zh-CN" i="1" dirty="0"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这项奥运会记录的运动速度是多少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?</a:t>
            </a:r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691004" y="2787858"/>
            <a:ext cx="7265546" cy="13747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40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强调</a:t>
            </a:r>
            <a:r>
              <a:rPr lang="en-US" altLang="zh-CN" sz="2000" b="1" dirty="0" smtClean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  1:</a:t>
            </a:r>
            <a:r>
              <a:rPr lang="zh-CN" altLang="en-US" sz="20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公式中的</a:t>
            </a:r>
            <a:r>
              <a:rPr lang="en-US" altLang="zh-CN" sz="2000" b="1" i="1" dirty="0" err="1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v</a:t>
            </a:r>
            <a:r>
              <a:rPr lang="en-US" altLang="zh-CN" sz="2000" b="1" dirty="0" err="1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en-US" altLang="zh-CN" sz="2000" b="1" i="1" dirty="0" err="1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s</a:t>
            </a:r>
            <a:r>
              <a:rPr lang="en-US" altLang="zh-CN" sz="2000" b="1" dirty="0" err="1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en-US" altLang="zh-CN" sz="2000" b="1" i="1" dirty="0" err="1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t</a:t>
            </a:r>
            <a:r>
              <a:rPr lang="zh-CN" altLang="en-US" sz="20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三个物理量必须是同一个物体在同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   个</a:t>
            </a:r>
            <a:r>
              <a:rPr lang="zh-CN" altLang="en-US" sz="20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运动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中的</a:t>
            </a:r>
            <a:r>
              <a:rPr lang="zh-CN" altLang="en-US" sz="20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速度、路程及时间</a:t>
            </a:r>
            <a:r>
              <a:rPr lang="en-US" altLang="zh-CN" sz="20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;</a:t>
            </a:r>
          </a:p>
          <a:p>
            <a:pPr>
              <a:spcBef>
                <a:spcPts val="400"/>
              </a:spcBef>
              <a:buFont typeface="Arial" charset="0"/>
              <a:buNone/>
            </a:pPr>
            <a:r>
              <a:rPr lang="en-US" altLang="zh-CN" sz="2000" b="1" dirty="0" smtClean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2:</a:t>
            </a:r>
            <a:r>
              <a:rPr lang="zh-CN" altLang="en-US" sz="20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在运用公式进行计算时</a:t>
            </a:r>
            <a:r>
              <a:rPr lang="en-US" altLang="zh-CN" sz="20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0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单位要统一</a:t>
            </a:r>
            <a:r>
              <a:rPr lang="en-US" altLang="zh-CN" sz="20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0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如果不统一</a:t>
            </a:r>
            <a:r>
              <a:rPr lang="en-US" altLang="zh-CN" sz="20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000" b="1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计算结果也就没有意义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了</a:t>
            </a:r>
            <a:r>
              <a:rPr lang="en-US" altLang="zh-CN" sz="2000" b="1" dirty="0" smtClean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r>
              <a:rPr lang="zh-CN" altLang="en-US" sz="2000" b="1" dirty="0" smtClean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000" b="1" dirty="0"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786229" y="4162593"/>
            <a:ext cx="4601076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解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:s=110 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m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，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t=12</a:t>
            </a:r>
            <a:r>
              <a:rPr lang="en-US" altLang="zh-CN" i="1" dirty="0" smtClean="0">
                <a:latin typeface="华文新魏" pitchFamily="2" charset="-122"/>
                <a:ea typeface="华文新魏" pitchFamily="2" charset="-122"/>
              </a:rPr>
              <a:t>.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91 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s</a:t>
            </a:r>
            <a:r>
              <a:rPr lang="en-US" altLang="zh-CN" i="1" dirty="0">
                <a:latin typeface="华文新魏" pitchFamily="2" charset="-122"/>
                <a:ea typeface="华文新魏" pitchFamily="2" charset="-122"/>
              </a:rPr>
              <a:t>.</a:t>
            </a:r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31640" y="4437112"/>
            <a:ext cx="6264696" cy="1472601"/>
            <a:chOff x="1331640" y="4437112"/>
            <a:chExt cx="6264696" cy="1472601"/>
          </a:xfrm>
        </p:grpSpPr>
        <p:graphicFrame>
          <p:nvGraphicFramePr>
            <p:cNvPr id="28679" name="Object 9"/>
            <p:cNvGraphicFramePr>
              <a:graphicFrameLocks noChangeAspect="1"/>
            </p:cNvGraphicFramePr>
            <p:nvPr/>
          </p:nvGraphicFramePr>
          <p:xfrm>
            <a:off x="1331640" y="4437112"/>
            <a:ext cx="2243750" cy="1472601"/>
          </p:xfrm>
          <a:graphic>
            <a:graphicData uri="http://schemas.openxmlformats.org/presentationml/2006/ole">
              <p:oleObj spid="_x0000_s24577" name="Equation" r:id="rId3" imgW="8534400" imgH="9448800" progId="">
                <p:embed/>
              </p:oleObj>
            </a:graphicData>
          </a:graphic>
        </p:graphicFrame>
        <p:sp>
          <p:nvSpPr>
            <p:cNvPr id="28681" name="Text Box 9"/>
            <p:cNvSpPr txBox="1">
              <a:spLocks noChangeArrowheads="1"/>
            </p:cNvSpPr>
            <p:nvPr/>
          </p:nvSpPr>
          <p:spPr bwMode="auto">
            <a:xfrm>
              <a:off x="3511729" y="4901601"/>
              <a:ext cx="4084607" cy="58477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en-US" altLang="zh-CN" dirty="0">
                  <a:solidFill>
                    <a:srgbClr val="0000FF"/>
                  </a:solidFill>
                  <a:latin typeface="华文新魏" pitchFamily="2" charset="-122"/>
                  <a:ea typeface="华文新魏" pitchFamily="2" charset="-122"/>
                </a:rPr>
                <a:t>=             </a:t>
              </a:r>
              <a:r>
                <a:rPr lang="en-US" altLang="zh-CN" dirty="0" smtClean="0">
                  <a:solidFill>
                    <a:srgbClr val="0000FF"/>
                  </a:solidFill>
                  <a:latin typeface="华文新魏" pitchFamily="2" charset="-122"/>
                  <a:ea typeface="华文新魏" pitchFamily="2" charset="-122"/>
                </a:rPr>
                <a:t> ≈8.52m/s</a:t>
              </a:r>
              <a:endParaRPr lang="en-US" altLang="zh-CN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882846" y="4564341"/>
              <a:ext cx="1337226" cy="1231130"/>
              <a:chOff x="3852515" y="4564341"/>
              <a:chExt cx="1337226" cy="1231130"/>
            </a:xfrm>
          </p:grpSpPr>
          <p:sp>
            <p:nvSpPr>
              <p:cNvPr id="28682" name="Line 10"/>
              <p:cNvSpPr>
                <a:spLocks noChangeShapeType="1"/>
              </p:cNvSpPr>
              <p:nvPr/>
            </p:nvSpPr>
            <p:spPr bwMode="auto">
              <a:xfrm>
                <a:off x="4034373" y="5193988"/>
                <a:ext cx="1008062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</a:endParaRPr>
              </a:p>
            </p:txBody>
          </p:sp>
          <p:sp>
            <p:nvSpPr>
              <p:cNvPr id="28683" name="Rectangle 11"/>
              <p:cNvSpPr>
                <a:spLocks noChangeArrowheads="1"/>
              </p:cNvSpPr>
              <p:nvPr/>
            </p:nvSpPr>
            <p:spPr bwMode="auto">
              <a:xfrm>
                <a:off x="3937117" y="4564341"/>
                <a:ext cx="1202573" cy="5847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buFont typeface="Arial" charset="0"/>
                  <a:buNone/>
                </a:pPr>
                <a:r>
                  <a:rPr lang="en-US" altLang="zh-CN" dirty="0">
                    <a:solidFill>
                      <a:srgbClr val="0000FF"/>
                    </a:solidFill>
                    <a:latin typeface="华文新魏" pitchFamily="2" charset="-122"/>
                    <a:ea typeface="华文新魏" pitchFamily="2" charset="-122"/>
                  </a:rPr>
                  <a:t>110 m</a:t>
                </a:r>
                <a:endParaRPr lang="zh-CN" altLang="en-US" dirty="0">
                  <a:solidFill>
                    <a:srgbClr val="0000FF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  <p:sp>
            <p:nvSpPr>
              <p:cNvPr id="28684" name="Rectangle 12"/>
              <p:cNvSpPr>
                <a:spLocks noChangeArrowheads="1"/>
              </p:cNvSpPr>
              <p:nvPr/>
            </p:nvSpPr>
            <p:spPr bwMode="auto">
              <a:xfrm>
                <a:off x="3852515" y="5210696"/>
                <a:ext cx="1337226" cy="5847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buFont typeface="Arial" charset="0"/>
                  <a:buNone/>
                </a:pPr>
                <a:r>
                  <a:rPr lang="en-US" altLang="zh-CN" dirty="0">
                    <a:solidFill>
                      <a:srgbClr val="0000FF"/>
                    </a:solidFill>
                    <a:latin typeface="华文新魏" pitchFamily="2" charset="-122"/>
                    <a:ea typeface="华文新魏" pitchFamily="2" charset="-122"/>
                  </a:rPr>
                  <a:t>12</a:t>
                </a:r>
                <a:r>
                  <a:rPr lang="en-US" altLang="zh-CN" i="1" dirty="0">
                    <a:solidFill>
                      <a:srgbClr val="0000FF"/>
                    </a:solidFill>
                    <a:latin typeface="华文新魏" pitchFamily="2" charset="-122"/>
                    <a:ea typeface="华文新魏" pitchFamily="2" charset="-122"/>
                  </a:rPr>
                  <a:t>.</a:t>
                </a:r>
                <a:r>
                  <a:rPr lang="en-US" altLang="zh-CN" dirty="0">
                    <a:solidFill>
                      <a:srgbClr val="0000FF"/>
                    </a:solidFill>
                    <a:latin typeface="华文新魏" pitchFamily="2" charset="-122"/>
                    <a:ea typeface="华文新魏" pitchFamily="2" charset="-122"/>
                  </a:rPr>
                  <a:t>91 </a:t>
                </a:r>
                <a:r>
                  <a:rPr lang="en-US" altLang="zh-CN" dirty="0" smtClean="0">
                    <a:solidFill>
                      <a:srgbClr val="0000FF"/>
                    </a:solidFill>
                    <a:latin typeface="华文新魏" pitchFamily="2" charset="-122"/>
                    <a:ea typeface="华文新魏" pitchFamily="2" charset="-122"/>
                  </a:rPr>
                  <a:t>s</a:t>
                </a:r>
                <a:endParaRPr lang="zh-CN" altLang="en-US" i="1" dirty="0">
                  <a:solidFill>
                    <a:srgbClr val="0000FF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</p:grpSp>
      </p:grp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1443643" y="5793324"/>
            <a:ext cx="576026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即刘翔的平均速度为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8.52m/s.</a:t>
            </a:r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  <p:bldP spid="286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450850" y="322213"/>
            <a:ext cx="844163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kumimoji="1" lang="en-US" altLang="zh-CN" sz="3600" dirty="0">
                <a:latin typeface="华文新魏" pitchFamily="2" charset="-122"/>
                <a:ea typeface="华文新魏" pitchFamily="2" charset="-122"/>
                <a:cs typeface="Courier New" pitchFamily="49" charset="0"/>
              </a:rPr>
              <a:t> </a:t>
            </a:r>
            <a:r>
              <a:rPr kumimoji="1" lang="en-US" altLang="zh-CN" sz="3600" dirty="0" smtClean="0">
                <a:latin typeface="华文新魏" pitchFamily="2" charset="-122"/>
                <a:ea typeface="华文新魏" pitchFamily="2" charset="-122"/>
                <a:cs typeface="Courier New" pitchFamily="49" charset="0"/>
              </a:rPr>
              <a:t>    </a:t>
            </a:r>
            <a:r>
              <a:rPr kumimoji="1"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Courier New" pitchFamily="49" charset="0"/>
              </a:rPr>
              <a:t>练习</a:t>
            </a:r>
            <a:r>
              <a:rPr kumimoji="1" lang="en-US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Courier New" pitchFamily="49" charset="0"/>
              </a:rPr>
              <a:t>3</a:t>
            </a:r>
            <a:r>
              <a:rPr kumimoji="1"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Courier New" pitchFamily="49" charset="0"/>
              </a:rPr>
              <a:t>：</a:t>
            </a:r>
            <a:r>
              <a:rPr kumimoji="1" lang="zh-CN" altLang="zh-CN" sz="3600" dirty="0">
                <a:latin typeface="华文新魏" pitchFamily="2" charset="-122"/>
                <a:ea typeface="华文新魏" pitchFamily="2" charset="-122"/>
              </a:rPr>
              <a:t>火车提速后，在北京和上海之间的运行速度约为</a:t>
            </a:r>
            <a:r>
              <a:rPr kumimoji="1" lang="en-US" altLang="zh-CN" sz="3600" dirty="0">
                <a:latin typeface="华文新魏" pitchFamily="2" charset="-122"/>
                <a:ea typeface="华文新魏" pitchFamily="2" charset="-122"/>
              </a:rPr>
              <a:t>104 km</a:t>
            </a:r>
            <a:r>
              <a:rPr kumimoji="1" lang="zh-CN" altLang="en-US" sz="3600" dirty="0">
                <a:latin typeface="华文新魏" pitchFamily="2" charset="-122"/>
                <a:ea typeface="华文新魏" pitchFamily="2" charset="-122"/>
              </a:rPr>
              <a:t>／</a:t>
            </a:r>
            <a:r>
              <a:rPr kumimoji="1" lang="en-US" altLang="zh-CN" sz="3600" dirty="0">
                <a:latin typeface="华文新魏" pitchFamily="2" charset="-122"/>
                <a:ea typeface="华文新魏" pitchFamily="2" charset="-122"/>
              </a:rPr>
              <a:t>h</a:t>
            </a:r>
            <a:r>
              <a:rPr kumimoji="1" lang="zh-CN" altLang="en-US" sz="3600" dirty="0">
                <a:latin typeface="华文新魏" pitchFamily="2" charset="-122"/>
                <a:ea typeface="华文新魏" pitchFamily="2" charset="-122"/>
              </a:rPr>
              <a:t>，两地之间的铁路线长</a:t>
            </a:r>
            <a:r>
              <a:rPr kumimoji="1" lang="en-US" altLang="zh-CN" sz="3600" dirty="0">
                <a:latin typeface="华文新魏" pitchFamily="2" charset="-122"/>
                <a:ea typeface="华文新魏" pitchFamily="2" charset="-122"/>
              </a:rPr>
              <a:t>1456 km</a:t>
            </a:r>
            <a:r>
              <a:rPr kumimoji="1" lang="zh-CN" altLang="en-US" sz="3600" dirty="0">
                <a:latin typeface="华文新魏" pitchFamily="2" charset="-122"/>
                <a:ea typeface="华文新魏" pitchFamily="2" charset="-122"/>
              </a:rPr>
              <a:t>，火车从北京到上海大约要用多长时间</a:t>
            </a:r>
            <a:r>
              <a:rPr kumimoji="1" lang="en-US" altLang="zh-CN" sz="3600" dirty="0">
                <a:latin typeface="华文新魏" pitchFamily="2" charset="-122"/>
                <a:ea typeface="华文新魏" pitchFamily="2" charset="-122"/>
              </a:rPr>
              <a:t>?</a:t>
            </a:r>
            <a:endParaRPr kumimoji="1" lang="en-US" altLang="zh-CN" sz="3600" dirty="0">
              <a:latin typeface="华文新魏" pitchFamily="2" charset="-122"/>
              <a:ea typeface="华文新魏" pitchFamily="2" charset="-122"/>
              <a:cs typeface="Courier New" pitchFamily="49" charset="0"/>
            </a:endParaRPr>
          </a:p>
        </p:txBody>
      </p:sp>
      <p:graphicFrame>
        <p:nvGraphicFramePr>
          <p:cNvPr id="29702" name="Object 7"/>
          <p:cNvGraphicFramePr>
            <a:graphicFrameLocks noChangeAspect="1"/>
          </p:cNvGraphicFramePr>
          <p:nvPr/>
        </p:nvGraphicFramePr>
        <p:xfrm>
          <a:off x="3125163" y="3576025"/>
          <a:ext cx="1879438" cy="1149119"/>
        </p:xfrm>
        <a:graphic>
          <a:graphicData uri="http://schemas.openxmlformats.org/presentationml/2006/ole">
            <p:oleObj spid="_x0000_s28675" name="Equation" r:id="rId3" imgW="15240000" imgH="9448800" progId="">
              <p:embed/>
            </p:oleObj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836474" y="2232911"/>
            <a:ext cx="4751750" cy="1433044"/>
            <a:chOff x="701316" y="2232911"/>
            <a:chExt cx="4751750" cy="1433044"/>
          </a:xfrm>
        </p:grpSpPr>
        <p:graphicFrame>
          <p:nvGraphicFramePr>
            <p:cNvPr id="29698" name="Object 3"/>
            <p:cNvGraphicFramePr>
              <a:graphicFrameLocks noChangeAspect="1"/>
            </p:cNvGraphicFramePr>
            <p:nvPr/>
          </p:nvGraphicFramePr>
          <p:xfrm>
            <a:off x="3591545" y="2232911"/>
            <a:ext cx="1131181" cy="1433044"/>
          </p:xfrm>
          <a:graphic>
            <a:graphicData uri="http://schemas.openxmlformats.org/presentationml/2006/ole">
              <p:oleObj spid="_x0000_s28674" name="公式" r:id="rId4" imgW="3352800" imgH="9448800" progId="Equation.3">
                <p:embed/>
              </p:oleObj>
            </a:graphicData>
          </a:graphic>
        </p:graphicFrame>
        <p:sp>
          <p:nvSpPr>
            <p:cNvPr id="29700" name="Rectangle 5"/>
            <p:cNvSpPr>
              <a:spLocks noChangeArrowheads="1"/>
            </p:cNvSpPr>
            <p:nvPr/>
          </p:nvSpPr>
          <p:spPr bwMode="auto">
            <a:xfrm>
              <a:off x="701316" y="2626268"/>
              <a:ext cx="3126177" cy="6463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zh-CN" altLang="en-US" sz="3600" dirty="0">
                  <a:latin typeface="华文新魏" pitchFamily="2" charset="-122"/>
                  <a:ea typeface="华文新魏" pitchFamily="2" charset="-122"/>
                </a:rPr>
                <a:t>解：由公式</a:t>
              </a:r>
              <a:r>
                <a:rPr kumimoji="1" lang="en-US" altLang="zh-CN" sz="3600" dirty="0">
                  <a:latin typeface="华文新魏" pitchFamily="2" charset="-122"/>
                  <a:ea typeface="华文新魏" pitchFamily="2" charset="-122"/>
                </a:rPr>
                <a:t>v=</a:t>
              </a:r>
            </a:p>
          </p:txBody>
        </p:sp>
        <p:sp>
          <p:nvSpPr>
            <p:cNvPr id="29703" name="Rectangle 8"/>
            <p:cNvSpPr>
              <a:spLocks noChangeArrowheads="1"/>
            </p:cNvSpPr>
            <p:nvPr/>
          </p:nvSpPr>
          <p:spPr bwMode="auto">
            <a:xfrm>
              <a:off x="4664067" y="2630537"/>
              <a:ext cx="788999" cy="6463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r>
                <a:rPr kumimoji="1" lang="zh-CN" altLang="en-US" sz="3600" dirty="0">
                  <a:latin typeface="华文新魏" pitchFamily="2" charset="-122"/>
                  <a:ea typeface="华文新魏" pitchFamily="2" charset="-122"/>
                  <a:cs typeface="Times New Roman" pitchFamily="18" charset="0"/>
                </a:rPr>
                <a:t>得</a:t>
              </a:r>
              <a:r>
                <a:rPr kumimoji="1" lang="en-US" altLang="zh-CN" sz="3600" dirty="0">
                  <a:latin typeface="华文新魏" pitchFamily="2" charset="-122"/>
                  <a:ea typeface="华文新魏" pitchFamily="2" charset="-122"/>
                </a:rPr>
                <a:t>:</a:t>
              </a:r>
              <a:endParaRPr kumimoji="1" lang="zh-CN" altLang="en-US" sz="3600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29704" name="Rectangle 9"/>
          <p:cNvSpPr>
            <a:spLocks noChangeArrowheads="1"/>
          </p:cNvSpPr>
          <p:nvPr/>
        </p:nvSpPr>
        <p:spPr bwMode="auto">
          <a:xfrm>
            <a:off x="2555776" y="3862789"/>
            <a:ext cx="569387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kumimoji="1" lang="en-US" altLang="zh-CN" sz="3600" dirty="0">
                <a:latin typeface="华文新魏" pitchFamily="2" charset="-122"/>
                <a:ea typeface="华文新魏" pitchFamily="2" charset="-122"/>
              </a:rPr>
              <a:t>=</a:t>
            </a:r>
          </a:p>
        </p:txBody>
      </p:sp>
      <p:sp>
        <p:nvSpPr>
          <p:cNvPr id="29705" name="Rectangle 10"/>
          <p:cNvSpPr>
            <a:spLocks noChangeArrowheads="1"/>
          </p:cNvSpPr>
          <p:nvPr/>
        </p:nvSpPr>
        <p:spPr bwMode="auto">
          <a:xfrm>
            <a:off x="4932040" y="3838994"/>
            <a:ext cx="1312862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r>
              <a:rPr kumimoji="1" lang="en-US" altLang="zh-CN" sz="3600" dirty="0">
                <a:latin typeface="华文新魏" pitchFamily="2" charset="-122"/>
                <a:ea typeface="华文新魏" pitchFamily="2" charset="-122"/>
              </a:rPr>
              <a:t>=</a:t>
            </a:r>
            <a:r>
              <a:rPr kumimoji="1" lang="en-US" altLang="zh-CN" sz="3600" dirty="0" smtClean="0">
                <a:latin typeface="华文新魏" pitchFamily="2" charset="-122"/>
                <a:ea typeface="华文新魏" pitchFamily="2" charset="-122"/>
              </a:rPr>
              <a:t>14h</a:t>
            </a:r>
            <a:endParaRPr kumimoji="1"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9706" name="Rectangle 12"/>
          <p:cNvSpPr>
            <a:spLocks noChangeArrowheads="1"/>
          </p:cNvSpPr>
          <p:nvPr/>
        </p:nvSpPr>
        <p:spPr bwMode="auto">
          <a:xfrm>
            <a:off x="664430" y="4848835"/>
            <a:ext cx="8014469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kumimoji="1" lang="en-US" altLang="zh-CN" sz="2800" b="1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kumimoji="1" lang="zh-CN" altLang="en-US" sz="2800" b="1" dirty="0">
                <a:solidFill>
                  <a:srgbClr val="FC1806"/>
                </a:solidFill>
                <a:latin typeface="华文新魏" pitchFamily="2" charset="-122"/>
                <a:ea typeface="华文新魏" pitchFamily="2" charset="-122"/>
              </a:rPr>
              <a:t>注意：</a:t>
            </a:r>
            <a:r>
              <a:rPr kumimoji="1" lang="en-US" altLang="zh-CN" sz="2800" b="1" dirty="0">
                <a:solidFill>
                  <a:srgbClr val="FC1806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kumimoji="1" lang="zh-CN" altLang="en-US" sz="2800" b="1" dirty="0">
                <a:solidFill>
                  <a:srgbClr val="FC1806"/>
                </a:solidFill>
                <a:latin typeface="华文新魏" pitchFamily="2" charset="-122"/>
                <a:ea typeface="华文新魏" pitchFamily="2" charset="-122"/>
              </a:rPr>
              <a:t>、计算过程和结果都应带单位。</a:t>
            </a:r>
          </a:p>
          <a:p>
            <a:r>
              <a:rPr kumimoji="1" lang="en-US" altLang="zh-CN" sz="2800" b="1" dirty="0" smtClean="0">
                <a:solidFill>
                  <a:srgbClr val="FC1806"/>
                </a:solidFill>
                <a:latin typeface="华文新魏" pitchFamily="2" charset="-122"/>
                <a:ea typeface="华文新魏" pitchFamily="2" charset="-122"/>
              </a:rPr>
              <a:t>             2</a:t>
            </a:r>
            <a:r>
              <a:rPr kumimoji="1" lang="zh-CN" altLang="en-US" sz="2800" b="1" dirty="0">
                <a:solidFill>
                  <a:srgbClr val="FC1806"/>
                </a:solidFill>
                <a:latin typeface="华文新魏" pitchFamily="2" charset="-122"/>
                <a:ea typeface="华文新魏" pitchFamily="2" charset="-122"/>
              </a:rPr>
              <a:t>、解题过程要写出所依据的公式，把数值</a:t>
            </a:r>
            <a:r>
              <a:rPr kumimoji="1" lang="zh-CN" altLang="en-US" sz="2800" b="1" dirty="0" smtClean="0">
                <a:solidFill>
                  <a:srgbClr val="FC1806"/>
                </a:solidFill>
                <a:latin typeface="华文新魏" pitchFamily="2" charset="-122"/>
                <a:ea typeface="华文新魏" pitchFamily="2" charset="-122"/>
              </a:rPr>
              <a:t>和单位代入</a:t>
            </a:r>
            <a:r>
              <a:rPr kumimoji="1" lang="zh-CN" altLang="en-US" sz="2800" b="1" dirty="0">
                <a:solidFill>
                  <a:srgbClr val="FC1806"/>
                </a:solidFill>
                <a:latin typeface="华文新魏" pitchFamily="2" charset="-122"/>
                <a:ea typeface="华文新魏" pitchFamily="2" charset="-122"/>
              </a:rPr>
              <a:t>时，单位要统一</a:t>
            </a:r>
            <a:r>
              <a:rPr kumimoji="1" lang="zh-CN" altLang="en-US" sz="2800" b="1" dirty="0" smtClean="0">
                <a:solidFill>
                  <a:srgbClr val="FC1806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kumimoji="1" lang="zh-CN" altLang="en-US" sz="2800" b="1" dirty="0">
              <a:solidFill>
                <a:srgbClr val="FC1806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77755" y="3429000"/>
            <a:ext cx="1594045" cy="1486720"/>
            <a:chOff x="1465787" y="3454448"/>
            <a:chExt cx="1594045" cy="1486720"/>
          </a:xfrm>
        </p:grpSpPr>
        <p:graphicFrame>
          <p:nvGraphicFramePr>
            <p:cNvPr id="29701" name="Object 6"/>
            <p:cNvGraphicFramePr>
              <a:graphicFrameLocks noChangeAspect="1"/>
            </p:cNvGraphicFramePr>
            <p:nvPr/>
          </p:nvGraphicFramePr>
          <p:xfrm>
            <a:off x="2050884" y="3454448"/>
            <a:ext cx="1008948" cy="1486720"/>
          </p:xfrm>
          <a:graphic>
            <a:graphicData uri="http://schemas.openxmlformats.org/presentationml/2006/ole">
              <p:oleObj spid="_x0000_s28673" name="Equation" r:id="rId5" imgW="3352800" imgH="9448800" progId="">
                <p:embed/>
              </p:oleObj>
            </a:graphicData>
          </a:graphic>
        </p:graphicFrame>
        <p:sp>
          <p:nvSpPr>
            <p:cNvPr id="29707" name="矩形 1"/>
            <p:cNvSpPr>
              <a:spLocks noChangeArrowheads="1"/>
            </p:cNvSpPr>
            <p:nvPr/>
          </p:nvSpPr>
          <p:spPr bwMode="auto">
            <a:xfrm>
              <a:off x="1465787" y="3864443"/>
              <a:ext cx="798617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600" i="1" dirty="0">
                  <a:latin typeface="华文新魏" pitchFamily="2" charset="-122"/>
                  <a:ea typeface="华文新魏" pitchFamily="2" charset="-122"/>
                </a:rPr>
                <a:t>t</a:t>
              </a:r>
              <a:r>
                <a:rPr kumimoji="1" lang="zh-CN" altLang="en-US" sz="3600" dirty="0">
                  <a:latin typeface="华文新魏" pitchFamily="2" charset="-122"/>
                  <a:ea typeface="华文新魏" pitchFamily="2" charset="-122"/>
                  <a:cs typeface="Times New Roman" pitchFamily="18" charset="0"/>
                </a:rPr>
                <a:t>＝</a:t>
              </a:r>
              <a:endParaRPr kumimoji="1" lang="zh-CN" altLang="en-US" sz="3600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/>
      <p:bldP spid="29705" grpId="0"/>
      <p:bldP spid="2970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97842" y="2375228"/>
            <a:ext cx="176530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dirty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速度单位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71437" y="4581525"/>
            <a:ext cx="176530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dirty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速度大小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6981823" y="2735590"/>
            <a:ext cx="176530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dirty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总里程表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6959226" y="4104015"/>
            <a:ext cx="235085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dirty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分段里程表</a:t>
            </a:r>
          </a:p>
        </p:txBody>
      </p:sp>
      <p:pic>
        <p:nvPicPr>
          <p:cNvPr id="25607" name="Picture 7" descr="twl9s020128052"/>
          <p:cNvPicPr>
            <a:picLocks noChangeAspect="1" noChangeArrowheads="1"/>
          </p:cNvPicPr>
          <p:nvPr/>
        </p:nvPicPr>
        <p:blipFill>
          <a:blip r:embed="rId2" cstate="print"/>
          <a:srcRect l="4996" t="6592" r="5032" b="4709"/>
          <a:stretch>
            <a:fillRect/>
          </a:stretch>
        </p:blipFill>
        <p:spPr bwMode="auto">
          <a:xfrm>
            <a:off x="1979613" y="1341438"/>
            <a:ext cx="4751387" cy="4751387"/>
          </a:xfrm>
          <a:prstGeom prst="rect">
            <a:avLst/>
          </a:prstGeom>
          <a:noFill/>
        </p:spPr>
      </p:pic>
      <p:sp>
        <p:nvSpPr>
          <p:cNvPr id="25608" name="Line 8"/>
          <p:cNvSpPr>
            <a:spLocks noChangeShapeType="1"/>
          </p:cNvSpPr>
          <p:nvPr/>
        </p:nvSpPr>
        <p:spPr bwMode="auto">
          <a:xfrm flipH="1">
            <a:off x="1476375" y="2565400"/>
            <a:ext cx="2590800" cy="71438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 flipH="1">
            <a:off x="1547663" y="4652963"/>
            <a:ext cx="936774" cy="190172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 flipH="1">
            <a:off x="5148263" y="2997200"/>
            <a:ext cx="1871662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 flipH="1" flipV="1">
            <a:off x="5076825" y="4365625"/>
            <a:ext cx="2016125" cy="71438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4777602" y="6047115"/>
            <a:ext cx="214486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dirty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归零按钮</a:t>
            </a:r>
          </a:p>
        </p:txBody>
      </p:sp>
      <p:sp>
        <p:nvSpPr>
          <p:cNvPr id="25613" name="Line 13"/>
          <p:cNvSpPr>
            <a:spLocks noChangeShapeType="1"/>
          </p:cNvSpPr>
          <p:nvPr/>
        </p:nvSpPr>
        <p:spPr bwMode="auto">
          <a:xfrm>
            <a:off x="4211637" y="5949280"/>
            <a:ext cx="576261" cy="35944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329788" y="620688"/>
            <a:ext cx="8916223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汽车等交通工具中用来测量运动速度大小的仪表 </a:t>
            </a:r>
          </a:p>
        </p:txBody>
      </p:sp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3708400" y="4762080"/>
            <a:ext cx="1439863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"/>
              </a:rPr>
              <a:t>速度表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5" grpId="0"/>
      <p:bldP spid="25606" grpId="0"/>
      <p:bldP spid="25608" grpId="0" animBg="1"/>
      <p:bldP spid="25609" grpId="0" animBg="1"/>
      <p:bldP spid="25610" grpId="0" animBg="1"/>
      <p:bldP spid="25611" grpId="0" animBg="1"/>
      <p:bldP spid="25612" grpId="0"/>
      <p:bldP spid="256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467544" y="692696"/>
            <a:ext cx="7937852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三、匀速直线运动和变速直线运动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49551" y="1340768"/>
            <a:ext cx="8496944" cy="4736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5200"/>
              </a:lnSpc>
              <a:spcBef>
                <a:spcPts val="400"/>
              </a:spcBef>
              <a:buFont typeface="Arial" charset="0"/>
              <a:buNone/>
            </a:pPr>
            <a:r>
              <a:rPr lang="en-US" altLang="zh-CN" sz="4000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en-US" altLang="zh-CN" sz="4000" i="1" dirty="0"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sz="4000" dirty="0">
                <a:latin typeface="华文新魏" pitchFamily="2" charset="-122"/>
                <a:ea typeface="华文新魏" pitchFamily="2" charset="-122"/>
              </a:rPr>
              <a:t>匀速直线运动的定义</a:t>
            </a:r>
          </a:p>
          <a:p>
            <a:pPr>
              <a:lnSpc>
                <a:spcPts val="5200"/>
              </a:lnSpc>
              <a:buFont typeface="Arial" charset="0"/>
              <a:buNone/>
            </a:pPr>
            <a:r>
              <a:rPr lang="zh-CN" altLang="en-US" sz="4000" dirty="0">
                <a:latin typeface="华文新魏" pitchFamily="2" charset="-122"/>
                <a:ea typeface="华文新魏" pitchFamily="2" charset="-122"/>
              </a:rPr>
              <a:t>自学</a:t>
            </a:r>
            <a:r>
              <a:rPr lang="en-US" altLang="zh-CN" sz="4000" dirty="0"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4000" dirty="0">
                <a:latin typeface="华文新魏" pitchFamily="2" charset="-122"/>
                <a:ea typeface="华文新魏" pitchFamily="2" charset="-122"/>
              </a:rPr>
              <a:t>在</a:t>
            </a:r>
            <a:r>
              <a:rPr lang="en-US" altLang="zh-CN" sz="4000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000" dirty="0">
                <a:latin typeface="华文新魏" pitchFamily="2" charset="-122"/>
                <a:ea typeface="华文新魏" pitchFamily="2" charset="-122"/>
              </a:rPr>
              <a:t>分钟内迅速阅读课文</a:t>
            </a:r>
            <a:r>
              <a:rPr lang="en-US" altLang="zh-CN" sz="4000" dirty="0">
                <a:latin typeface="华文新魏" pitchFamily="2" charset="-122"/>
                <a:ea typeface="华文新魏" pitchFamily="2" charset="-122"/>
              </a:rPr>
              <a:t>P20</a:t>
            </a:r>
            <a:r>
              <a:rPr lang="en-US" altLang="zh-CN" sz="4000" i="1" dirty="0">
                <a:latin typeface="华文新魏" pitchFamily="2" charset="-122"/>
                <a:ea typeface="华文新魏" pitchFamily="2" charset="-122"/>
              </a:rPr>
              <a:t>-</a:t>
            </a:r>
            <a:r>
              <a:rPr lang="en-US" altLang="zh-CN" sz="4000" dirty="0">
                <a:latin typeface="华文新魏" pitchFamily="2" charset="-122"/>
                <a:ea typeface="华文新魏" pitchFamily="2" charset="-122"/>
              </a:rPr>
              <a:t>21</a:t>
            </a:r>
            <a:r>
              <a:rPr lang="zh-CN" altLang="en-US" sz="4000" dirty="0">
                <a:latin typeface="华文新魏" pitchFamily="2" charset="-122"/>
                <a:ea typeface="华文新魏" pitchFamily="2" charset="-122"/>
              </a:rPr>
              <a:t>页的内容</a:t>
            </a:r>
            <a:r>
              <a:rPr lang="en-US" altLang="zh-CN" sz="40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4000" dirty="0">
                <a:latin typeface="华文新魏" pitchFamily="2" charset="-122"/>
                <a:ea typeface="华文新魏" pitchFamily="2" charset="-122"/>
              </a:rPr>
              <a:t>回答以下问题</a:t>
            </a:r>
            <a:r>
              <a:rPr lang="en-US" altLang="zh-CN" sz="4000" dirty="0">
                <a:latin typeface="华文新魏" pitchFamily="2" charset="-122"/>
                <a:ea typeface="华文新魏" pitchFamily="2" charset="-122"/>
              </a:rPr>
              <a:t>:</a:t>
            </a:r>
          </a:p>
          <a:p>
            <a:pPr>
              <a:lnSpc>
                <a:spcPts val="5200"/>
              </a:lnSpc>
              <a:buFont typeface="Arial" charset="0"/>
              <a:buNone/>
            </a:pPr>
            <a:r>
              <a:rPr lang="en-US" altLang="zh-CN" sz="4000" dirty="0">
                <a:latin typeface="华文新魏" pitchFamily="2" charset="-122"/>
                <a:ea typeface="华文新魏" pitchFamily="2" charset="-122"/>
              </a:rPr>
              <a:t>(1)</a:t>
            </a:r>
            <a:r>
              <a:rPr lang="zh-CN" altLang="en-US" sz="4000" dirty="0">
                <a:latin typeface="华文新魏" pitchFamily="2" charset="-122"/>
                <a:ea typeface="华文新魏" pitchFamily="2" charset="-122"/>
              </a:rPr>
              <a:t>机械运动是如何分类的</a:t>
            </a:r>
            <a:r>
              <a:rPr lang="en-US" altLang="zh-CN" sz="4000" dirty="0">
                <a:latin typeface="华文新魏" pitchFamily="2" charset="-122"/>
                <a:ea typeface="华文新魏" pitchFamily="2" charset="-122"/>
              </a:rPr>
              <a:t>?</a:t>
            </a:r>
          </a:p>
          <a:p>
            <a:pPr>
              <a:lnSpc>
                <a:spcPts val="5200"/>
              </a:lnSpc>
              <a:buFont typeface="Arial" charset="0"/>
              <a:buNone/>
            </a:pPr>
            <a:r>
              <a:rPr lang="en-US" altLang="zh-CN" sz="4000" dirty="0">
                <a:latin typeface="华文新魏" pitchFamily="2" charset="-122"/>
                <a:ea typeface="华文新魏" pitchFamily="2" charset="-122"/>
              </a:rPr>
              <a:t>(2)</a:t>
            </a:r>
            <a:r>
              <a:rPr lang="zh-CN" altLang="en-US" sz="4000" dirty="0">
                <a:latin typeface="华文新魏" pitchFamily="2" charset="-122"/>
                <a:ea typeface="华文新魏" pitchFamily="2" charset="-122"/>
              </a:rPr>
              <a:t>物体怎样的运动叫做匀速直线运动</a:t>
            </a:r>
            <a:r>
              <a:rPr lang="en-US" altLang="zh-CN" sz="4000" dirty="0">
                <a:latin typeface="华文新魏" pitchFamily="2" charset="-122"/>
                <a:ea typeface="华文新魏" pitchFamily="2" charset="-122"/>
              </a:rPr>
              <a:t>?</a:t>
            </a:r>
          </a:p>
          <a:p>
            <a:pPr>
              <a:lnSpc>
                <a:spcPts val="5200"/>
              </a:lnSpc>
              <a:buFont typeface="Arial" charset="0"/>
              <a:buNone/>
            </a:pPr>
            <a:r>
              <a:rPr lang="en-US" altLang="zh-CN" sz="4000" dirty="0">
                <a:latin typeface="华文新魏" pitchFamily="2" charset="-122"/>
                <a:ea typeface="华文新魏" pitchFamily="2" charset="-122"/>
              </a:rPr>
              <a:t>(3)</a:t>
            </a:r>
            <a:r>
              <a:rPr lang="zh-CN" altLang="en-US" sz="4000" dirty="0">
                <a:latin typeface="华文新魏" pitchFamily="2" charset="-122"/>
                <a:ea typeface="华文新魏" pitchFamily="2" charset="-122"/>
              </a:rPr>
              <a:t>物体怎样的运动叫做变速直线运动</a:t>
            </a:r>
            <a:r>
              <a:rPr lang="en-US" altLang="zh-CN" sz="4000" dirty="0">
                <a:latin typeface="华文新魏" pitchFamily="2" charset="-122"/>
                <a:ea typeface="华文新魏" pitchFamily="2" charset="-122"/>
              </a:rPr>
              <a:t>?</a:t>
            </a:r>
          </a:p>
          <a:p>
            <a:pPr>
              <a:lnSpc>
                <a:spcPts val="5200"/>
              </a:lnSpc>
              <a:buFont typeface="Arial" charset="0"/>
              <a:buNone/>
            </a:pPr>
            <a:r>
              <a:rPr lang="en-US" altLang="zh-CN" sz="4000" dirty="0">
                <a:latin typeface="华文新魏" pitchFamily="2" charset="-122"/>
                <a:ea typeface="华文新魏" pitchFamily="2" charset="-122"/>
              </a:rPr>
              <a:t>(4)</a:t>
            </a:r>
            <a:r>
              <a:rPr lang="zh-CN" altLang="en-US" sz="4000" dirty="0">
                <a:latin typeface="华文新魏" pitchFamily="2" charset="-122"/>
                <a:ea typeface="华文新魏" pitchFamily="2" charset="-122"/>
              </a:rPr>
              <a:t>怎样粗略地描述物体的变速运动</a:t>
            </a:r>
            <a:r>
              <a:rPr lang="en-US" altLang="zh-CN" sz="4000" dirty="0">
                <a:latin typeface="华文新魏" pitchFamily="2" charset="-122"/>
                <a:ea typeface="华文新魏" pitchFamily="2" charset="-122"/>
              </a:rPr>
              <a:t>? </a:t>
            </a:r>
            <a:endParaRPr lang="zh-CN" altLang="en-US" sz="40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539750" y="3213100"/>
            <a:ext cx="7920038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232774" cy="4852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562654" y="1256566"/>
            <a:ext cx="5953561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en-US" altLang="zh-CN" sz="4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1)</a:t>
            </a:r>
            <a:r>
              <a:rPr lang="zh-CN" altLang="en-US" sz="4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机械运动是如何分类的</a:t>
            </a:r>
            <a:r>
              <a:rPr lang="en-US" altLang="zh-CN" sz="40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?                     </a:t>
            </a:r>
            <a:endParaRPr lang="zh-CN" altLang="en-US" sz="40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1638" y="1937036"/>
            <a:ext cx="864572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　　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按照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运动路线，机械运动分为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直线运动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和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曲线运动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201638" y="2996952"/>
            <a:ext cx="849788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　　在直线运动中，按速度是否变化可分为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匀速直线运动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和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变速直线运动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804281" y="4985881"/>
            <a:ext cx="7728159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我们</a:t>
            </a:r>
            <a:r>
              <a:rPr lang="zh-CN" altLang="en-US" sz="4000" b="1" dirty="0">
                <a:latin typeface="华文新魏" pitchFamily="2" charset="-122"/>
                <a:ea typeface="华文新魏" pitchFamily="2" charset="-122"/>
              </a:rPr>
              <a:t>把物体沿着直线且速度不变的运动叫做匀速直线运动。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0" y="4233282"/>
            <a:ext cx="914400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4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(2)</a:t>
            </a:r>
            <a:r>
              <a:rPr lang="zh-CN" altLang="en-US" sz="4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物体怎样的运动叫做匀速直线运动</a:t>
            </a:r>
            <a:r>
              <a:rPr lang="en-US" altLang="zh-CN" sz="40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7" grpId="0"/>
      <p:bldP spid="307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11135" y="1124744"/>
            <a:ext cx="8581345" cy="6052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buFont typeface="Arial" charset="0"/>
              <a:buNone/>
            </a:pPr>
            <a:r>
              <a:rPr lang="en-US" altLang="zh-CN" sz="36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lang="en-US" altLang="zh-CN" sz="36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3)</a:t>
            </a:r>
            <a:r>
              <a:rPr lang="zh-CN" altLang="en-US" sz="36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物体怎样的运动叫做变速直线运动</a:t>
            </a:r>
            <a:r>
              <a:rPr lang="en-US" altLang="zh-CN" sz="36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?   </a:t>
            </a:r>
            <a:endParaRPr lang="zh-CN" altLang="en-US" sz="36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827088" y="3933825"/>
            <a:ext cx="6481762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 sz="1800"/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395536" y="1772816"/>
            <a:ext cx="8424862" cy="16312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物体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做直线运动，速度大小改变（</a:t>
            </a:r>
            <a:r>
              <a:rPr lang="zh-CN" altLang="en-US" sz="36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在任意相等时间内通过的路程不相等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）这种运动叫做变速直线运动。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3429000"/>
            <a:ext cx="8059367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(4)</a:t>
            </a:r>
            <a:r>
              <a:rPr lang="zh-CN" altLang="en-US" sz="36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怎样粗略地描述物体的变速运动</a:t>
            </a:r>
            <a:r>
              <a:rPr lang="en-US" altLang="zh-CN" sz="36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? 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1029" y="3812251"/>
            <a:ext cx="8536487" cy="2353053"/>
            <a:chOff x="451029" y="3812251"/>
            <a:chExt cx="8536487" cy="2353053"/>
          </a:xfrm>
        </p:grpSpPr>
        <p:sp>
          <p:nvSpPr>
            <p:cNvPr id="30729" name="Text Box 9"/>
            <p:cNvSpPr txBox="1">
              <a:spLocks noChangeArrowheads="1"/>
            </p:cNvSpPr>
            <p:nvPr/>
          </p:nvSpPr>
          <p:spPr bwMode="auto">
            <a:xfrm>
              <a:off x="451029" y="4021127"/>
              <a:ext cx="8536487" cy="214417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zh-CN" altLang="en-US" sz="3600" b="1" dirty="0" smtClean="0">
                  <a:latin typeface="华文新魏" pitchFamily="2" charset="-122"/>
                  <a:ea typeface="华文新魏" pitchFamily="2" charset="-122"/>
                </a:rPr>
                <a:t>对</a:t>
              </a:r>
              <a:r>
                <a:rPr lang="zh-CN" altLang="en-US" sz="3600" b="1" dirty="0">
                  <a:latin typeface="华文新魏" pitchFamily="2" charset="-122"/>
                  <a:ea typeface="华文新魏" pitchFamily="2" charset="-122"/>
                </a:rPr>
                <a:t>变速直线运动，也可以根据 公式</a:t>
              </a:r>
              <a:r>
                <a:rPr lang="zh-CN" altLang="en-US" sz="3600" b="1" dirty="0" smtClean="0">
                  <a:latin typeface="华文新魏" pitchFamily="2" charset="-122"/>
                  <a:ea typeface="华文新魏" pitchFamily="2" charset="-122"/>
                </a:rPr>
                <a:t>                   </a:t>
              </a:r>
              <a:r>
                <a:rPr lang="zh-CN" altLang="en-US" sz="3600" b="1" dirty="0">
                  <a:latin typeface="华文新魏" pitchFamily="2" charset="-122"/>
                  <a:ea typeface="华文新魏" pitchFamily="2" charset="-122"/>
                </a:rPr>
                <a:t>来描述物体运动快慢，表示物体在</a:t>
              </a:r>
              <a:r>
                <a:rPr lang="zh-CN" altLang="en-US" sz="3600" b="1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某一段路程中或某一段时间内的平均快慢程度，即平均速度。</a:t>
              </a:r>
              <a:endParaRPr lang="zh-CN" altLang="en-US" sz="3600" dirty="0">
                <a:latin typeface="华文新魏" pitchFamily="2" charset="-122"/>
                <a:ea typeface="华文新魏" pitchFamily="2" charset="-122"/>
              </a:endParaRPr>
            </a:p>
          </p:txBody>
        </p:sp>
        <p:graphicFrame>
          <p:nvGraphicFramePr>
            <p:cNvPr id="13" name="Object 3"/>
            <p:cNvGraphicFramePr>
              <a:graphicFrameLocks noChangeAspect="1"/>
            </p:cNvGraphicFramePr>
            <p:nvPr/>
          </p:nvGraphicFramePr>
          <p:xfrm>
            <a:off x="7572047" y="3812251"/>
            <a:ext cx="810848" cy="976573"/>
          </p:xfrm>
          <a:graphic>
            <a:graphicData uri="http://schemas.openxmlformats.org/presentationml/2006/ole">
              <p:oleObj spid="_x0000_s29697" name="公式" r:id="rId3" imgW="8534400" imgH="944880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971600" y="692696"/>
            <a:ext cx="727233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/>
              <a:t>中学生的运动和列车的运动相比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有什么不同</a:t>
            </a:r>
            <a:r>
              <a:rPr lang="en-US" altLang="zh-CN" sz="2800" b="1" dirty="0"/>
              <a:t>? </a:t>
            </a:r>
            <a:endParaRPr lang="zh-CN" altLang="en-US" sz="2800" b="1" dirty="0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539552" y="5373216"/>
            <a:ext cx="6840538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/>
              <a:t>运动的物体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有的运动得快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有的运动得慢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在物理学中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如何比较物体运动的快慢呢</a:t>
            </a:r>
            <a:r>
              <a:rPr lang="en-US" altLang="zh-CN" sz="2800" b="1" dirty="0"/>
              <a:t>? </a:t>
            </a:r>
            <a:endParaRPr lang="zh-CN" altLang="en-US" sz="2800" b="1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772816"/>
            <a:ext cx="4716785" cy="298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132856"/>
            <a:ext cx="3996368" cy="2614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187624" y="260648"/>
            <a:ext cx="676764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物体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沿着直线且速度不变的运动叫做匀速直线运动。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23528" y="1700808"/>
            <a:ext cx="8604447" cy="14427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  <a:spcBef>
                <a:spcPts val="0"/>
              </a:spcBef>
              <a:buFont typeface="Arial" charset="0"/>
              <a:buNone/>
            </a:pPr>
            <a:r>
              <a:rPr lang="zh-CN" altLang="en-US" sz="2800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点拨</a:t>
            </a:r>
            <a:r>
              <a:rPr lang="en-US" altLang="zh-CN" sz="2800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匀速直线运动是最简单的机械运动，是研究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其他复杂</a:t>
            </a:r>
            <a:r>
              <a:rPr lang="zh-CN" altLang="en-US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运动的基础。</a:t>
            </a:r>
            <a:r>
              <a:rPr lang="zh-CN" altLang="en-US" sz="2800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做匀速直线运动的物体</a:t>
            </a:r>
            <a:r>
              <a:rPr lang="en-US" altLang="zh-CN" sz="2800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在任何一段相等的时间内</a:t>
            </a:r>
            <a:r>
              <a:rPr lang="en-US" altLang="zh-CN" sz="2800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通过的路程都是相等的</a:t>
            </a:r>
            <a:r>
              <a:rPr lang="en-US" altLang="zh-CN" sz="2800" i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sz="2800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在任何时刻、任何一段路程内</a:t>
            </a:r>
            <a:r>
              <a:rPr lang="en-US" altLang="zh-CN" sz="2800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速度都是相等的</a:t>
            </a:r>
            <a:r>
              <a:rPr lang="en-US" altLang="zh-CN" sz="2800" i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.</a:t>
            </a:r>
            <a:endParaRPr lang="zh-CN" altLang="en-US" sz="2800" i="1" dirty="0">
              <a:solidFill>
                <a:srgbClr val="FFFF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323528" y="2996952"/>
            <a:ext cx="849650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Font typeface="Arial" charset="0"/>
              <a:buNone/>
            </a:pPr>
            <a:r>
              <a:rPr lang="zh-CN" altLang="en-US" sz="28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平直轨道上平稳运行的列车近似认为是匀速直线运动。</a:t>
            </a:r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645024"/>
            <a:ext cx="4716785" cy="298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50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936206" y="283295"/>
            <a:ext cx="3940049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400" b="1" dirty="0" smtClean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en-US" altLang="zh-CN" sz="4400" b="1" i="1" dirty="0" smtClean="0">
                <a:latin typeface="华文新魏" pitchFamily="2" charset="-122"/>
                <a:ea typeface="华文新魏" pitchFamily="2" charset="-122"/>
              </a:rPr>
              <a:t>. </a:t>
            </a:r>
            <a:r>
              <a:rPr lang="zh-CN" altLang="en-US" sz="4400" b="1" dirty="0" smtClean="0">
                <a:latin typeface="华文新魏" pitchFamily="2" charset="-122"/>
                <a:ea typeface="华文新魏" pitchFamily="2" charset="-122"/>
              </a:rPr>
              <a:t>平 均 速 度</a:t>
            </a:r>
            <a:endParaRPr lang="zh-CN" altLang="en-US" sz="4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611956" y="5108991"/>
            <a:ext cx="806450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以上物体的速度大小是变化的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那么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我们如何来比较物体做变速运动的快慢呢</a:t>
            </a:r>
            <a:r>
              <a:rPr lang="en-US" altLang="zh-CN" sz="3600" b="1" dirty="0">
                <a:latin typeface="华文新魏" pitchFamily="2" charset="-122"/>
                <a:ea typeface="华文新魏" pitchFamily="2" charset="-122"/>
              </a:rPr>
              <a:t>? 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340768"/>
            <a:ext cx="5832648" cy="3687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451028" y="2276872"/>
            <a:ext cx="828040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 b="1" dirty="0" smtClean="0">
                <a:latin typeface="华文行楷" pitchFamily="2" charset="-122"/>
                <a:ea typeface="华文行楷" pitchFamily="2" charset="-122"/>
              </a:rPr>
              <a:t>      物体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做变速运动时</a:t>
            </a:r>
            <a:r>
              <a:rPr lang="en-US" altLang="zh-CN" sz="4000" b="1" dirty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在不同路程上或不同时间内的速度是变化的</a:t>
            </a:r>
            <a:r>
              <a:rPr lang="en-US" altLang="zh-CN" sz="4000" b="1" dirty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所以计算后的速度只能表示物体的平均快慢程度</a:t>
            </a:r>
            <a:r>
              <a:rPr lang="en-US" altLang="zh-CN" sz="4000" b="1" dirty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不能表示物体在某一时刻</a:t>
            </a:r>
            <a:r>
              <a:rPr lang="en-US" altLang="zh-CN" sz="4000" b="1" dirty="0">
                <a:latin typeface="华文行楷" pitchFamily="2" charset="-122"/>
                <a:ea typeface="华文行楷" pitchFamily="2" charset="-122"/>
              </a:rPr>
              <a:t>(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位置</a:t>
            </a:r>
            <a:r>
              <a:rPr lang="en-US" altLang="zh-CN" sz="4000" b="1" dirty="0">
                <a:latin typeface="华文行楷" pitchFamily="2" charset="-122"/>
                <a:ea typeface="华文行楷" pitchFamily="2" charset="-122"/>
              </a:rPr>
              <a:t>)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的快慢程度</a:t>
            </a:r>
            <a:r>
              <a:rPr lang="en-US" altLang="zh-CN" sz="4000" b="1" dirty="0" smtClean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000" b="1" dirty="0" smtClean="0">
                <a:latin typeface="华文行楷" pitchFamily="2" charset="-122"/>
                <a:ea typeface="华文行楷" pitchFamily="2" charset="-122"/>
              </a:rPr>
              <a:t> 此时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得出的速度叫做</a:t>
            </a:r>
            <a:r>
              <a:rPr lang="zh-CN" altLang="en-US" sz="40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平均速度</a:t>
            </a:r>
            <a:r>
              <a:rPr lang="en-US" altLang="zh-CN" sz="4000" b="1" i="1" dirty="0">
                <a:latin typeface="华文行楷" pitchFamily="2" charset="-122"/>
                <a:ea typeface="华文行楷" pitchFamily="2" charset="-122"/>
              </a:rPr>
              <a:t>.</a:t>
            </a:r>
            <a:endParaRPr lang="zh-CN" altLang="en-US" sz="4000" b="1" i="1" dirty="0"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1028" y="764704"/>
            <a:ext cx="8536487" cy="1478616"/>
            <a:chOff x="451028" y="1052736"/>
            <a:chExt cx="8536487" cy="1478616"/>
          </a:xfrm>
        </p:grpSpPr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451028" y="1412776"/>
              <a:ext cx="8536487" cy="111857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zh-CN" altLang="en-US" sz="3600" b="1" dirty="0" smtClean="0">
                  <a:latin typeface="华文新魏" pitchFamily="2" charset="-122"/>
                  <a:ea typeface="华文新魏" pitchFamily="2" charset="-122"/>
                </a:rPr>
                <a:t>对</a:t>
              </a:r>
              <a:r>
                <a:rPr lang="zh-CN" altLang="en-US" sz="3600" b="1" dirty="0">
                  <a:latin typeface="华文新魏" pitchFamily="2" charset="-122"/>
                  <a:ea typeface="华文新魏" pitchFamily="2" charset="-122"/>
                </a:rPr>
                <a:t>变速直线运动</a:t>
              </a:r>
              <a:r>
                <a:rPr lang="zh-CN" altLang="en-US" sz="3600" b="1" dirty="0" smtClean="0">
                  <a:latin typeface="华文新魏" pitchFamily="2" charset="-122"/>
                  <a:ea typeface="华文新魏" pitchFamily="2" charset="-122"/>
                </a:rPr>
                <a:t>，可以</a:t>
              </a:r>
              <a:r>
                <a:rPr lang="zh-CN" altLang="en-US" sz="3600" b="1" dirty="0">
                  <a:latin typeface="华文新魏" pitchFamily="2" charset="-122"/>
                  <a:ea typeface="华文新魏" pitchFamily="2" charset="-122"/>
                </a:rPr>
                <a:t>根据 公式</a:t>
              </a:r>
              <a:r>
                <a:rPr lang="zh-CN" altLang="en-US" sz="3600" b="1" dirty="0" smtClean="0">
                  <a:latin typeface="华文新魏" pitchFamily="2" charset="-122"/>
                  <a:ea typeface="华文新魏" pitchFamily="2" charset="-122"/>
                </a:rPr>
                <a:t>                   </a:t>
              </a:r>
              <a:r>
                <a:rPr lang="zh-CN" altLang="en-US" sz="3600" b="1" dirty="0">
                  <a:latin typeface="华文新魏" pitchFamily="2" charset="-122"/>
                  <a:ea typeface="华文新魏" pitchFamily="2" charset="-122"/>
                </a:rPr>
                <a:t>来描述物体运动</a:t>
              </a:r>
              <a:r>
                <a:rPr lang="zh-CN" altLang="en-US" sz="3600" b="1" dirty="0" smtClean="0">
                  <a:latin typeface="华文新魏" pitchFamily="2" charset="-122"/>
                  <a:ea typeface="华文新魏" pitchFamily="2" charset="-122"/>
                </a:rPr>
                <a:t>快慢</a:t>
              </a:r>
              <a:endParaRPr lang="zh-CN" altLang="en-US" sz="3600" dirty="0">
                <a:latin typeface="华文新魏" pitchFamily="2" charset="-122"/>
                <a:ea typeface="华文新魏" pitchFamily="2" charset="-122"/>
              </a:endParaRPr>
            </a:p>
          </p:txBody>
        </p:sp>
        <p:graphicFrame>
          <p:nvGraphicFramePr>
            <p:cNvPr id="11" name="Object 3"/>
            <p:cNvGraphicFramePr>
              <a:graphicFrameLocks noChangeAspect="1"/>
            </p:cNvGraphicFramePr>
            <p:nvPr/>
          </p:nvGraphicFramePr>
          <p:xfrm>
            <a:off x="7236296" y="1052736"/>
            <a:ext cx="1080120" cy="1300880"/>
          </p:xfrm>
          <a:graphic>
            <a:graphicData uri="http://schemas.openxmlformats.org/presentationml/2006/ole">
              <p:oleObj spid="_x0000_s33793" name="公式" r:id="rId3" imgW="8534400" imgH="944880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836712"/>
            <a:ext cx="8280920" cy="3250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ts val="3500"/>
              </a:lnSpc>
            </a:pPr>
            <a:r>
              <a:rPr lang="zh-CN" altLang="en-US" sz="3600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        一</a:t>
            </a:r>
            <a:r>
              <a:rPr lang="zh-CN" altLang="en-US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辆在平直公路上行驶的汽车，在第</a:t>
            </a:r>
            <a:r>
              <a:rPr lang="en-US" altLang="zh-CN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1h</a:t>
            </a:r>
            <a:r>
              <a:rPr lang="zh-CN" altLang="en-US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内通过的路程是</a:t>
            </a:r>
            <a:r>
              <a:rPr lang="en-US" altLang="zh-CN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80km</a:t>
            </a:r>
            <a:r>
              <a:rPr lang="zh-CN" altLang="en-US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，在第</a:t>
            </a:r>
            <a:r>
              <a:rPr lang="en-US" altLang="zh-CN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2h</a:t>
            </a:r>
            <a:r>
              <a:rPr lang="zh-CN" altLang="en-US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内通过的路程是</a:t>
            </a:r>
            <a:r>
              <a:rPr lang="en-US" altLang="zh-CN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80km</a:t>
            </a:r>
            <a:r>
              <a:rPr lang="zh-CN" altLang="en-US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，在第</a:t>
            </a:r>
            <a:r>
              <a:rPr lang="en-US" altLang="zh-CN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3h</a:t>
            </a:r>
            <a:r>
              <a:rPr lang="zh-CN" altLang="en-US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内通过的路程还是</a:t>
            </a:r>
            <a:r>
              <a:rPr lang="en-US" altLang="zh-CN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80km</a:t>
            </a:r>
            <a:r>
              <a:rPr lang="zh-CN" altLang="en-US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，小华说该汽车在这</a:t>
            </a:r>
            <a:r>
              <a:rPr lang="en-US" altLang="zh-CN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3h</a:t>
            </a:r>
            <a:r>
              <a:rPr lang="zh-CN" altLang="en-US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内一定做匀速直线运动，小明则认为汽车在这</a:t>
            </a:r>
            <a:r>
              <a:rPr lang="en-US" altLang="zh-CN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3h</a:t>
            </a:r>
            <a:r>
              <a:rPr lang="zh-CN" altLang="en-US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rPr>
              <a:t>内不一定做匀速直线运动，他们谁说得对？谈谈你的看法。</a:t>
            </a:r>
          </a:p>
        </p:txBody>
      </p:sp>
      <p:sp>
        <p:nvSpPr>
          <p:cNvPr id="3" name="矩形 2"/>
          <p:cNvSpPr/>
          <p:nvPr/>
        </p:nvSpPr>
        <p:spPr>
          <a:xfrm>
            <a:off x="235913" y="4122437"/>
            <a:ext cx="8748464" cy="2042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hangingPunct="0">
              <a:lnSpc>
                <a:spcPts val="3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b="1" dirty="0">
                <a:solidFill>
                  <a:srgbClr val="FC1806"/>
                </a:solidFill>
                <a:latin typeface="华文新魏" pitchFamily="2" charset="-122"/>
                <a:ea typeface="华文新魏" pitchFamily="2" charset="-122"/>
              </a:rPr>
              <a:t>小明说得对，虽然每个小时都是通过了</a:t>
            </a:r>
            <a:r>
              <a:rPr lang="en-US" altLang="zh-CN" b="1" dirty="0">
                <a:solidFill>
                  <a:srgbClr val="FC1806"/>
                </a:solidFill>
                <a:latin typeface="华文新魏" pitchFamily="2" charset="-122"/>
                <a:ea typeface="华文新魏" pitchFamily="2" charset="-122"/>
              </a:rPr>
              <a:t>80km</a:t>
            </a:r>
            <a:r>
              <a:rPr lang="zh-CN" altLang="en-US" b="1" dirty="0">
                <a:solidFill>
                  <a:srgbClr val="FC1806"/>
                </a:solidFill>
                <a:latin typeface="华文新魏" pitchFamily="2" charset="-122"/>
                <a:ea typeface="华文新魏" pitchFamily="2" charset="-122"/>
              </a:rPr>
              <a:t>，但是每个小时里面的每一分钟通过的距离是可以不相同的，也就是说前十几分钟可以快一点，后二三十分钟开慢一点，总之一个小时内通过</a:t>
            </a:r>
            <a:r>
              <a:rPr lang="en-US" altLang="zh-CN" b="1" dirty="0">
                <a:solidFill>
                  <a:srgbClr val="FC1806"/>
                </a:solidFill>
                <a:latin typeface="华文新魏" pitchFamily="2" charset="-122"/>
                <a:ea typeface="华文新魏" pitchFamily="2" charset="-122"/>
              </a:rPr>
              <a:t>80km</a:t>
            </a:r>
            <a:r>
              <a:rPr lang="zh-CN" altLang="en-US" b="1" dirty="0">
                <a:solidFill>
                  <a:srgbClr val="FC1806"/>
                </a:solidFill>
                <a:latin typeface="华文新魏" pitchFamily="2" charset="-122"/>
                <a:ea typeface="华文新魏" pitchFamily="2" charset="-122"/>
              </a:rPr>
              <a:t>就可以。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231791" y="116632"/>
            <a:ext cx="278792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800" b="1" dirty="0" smtClean="0">
                <a:latin typeface="华文新魏" pitchFamily="2" charset="-122"/>
                <a:ea typeface="华文新魏" pitchFamily="2" charset="-122"/>
              </a:rPr>
              <a:t>讨论交流</a:t>
            </a:r>
            <a:endParaRPr lang="zh-CN" altLang="en-US" sz="48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899592" y="472787"/>
            <a:ext cx="787455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用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图像来表示物体匀速直线运动的规律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: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971600" y="1057562"/>
            <a:ext cx="7416824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(1)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用横坐标表示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时间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t,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纵坐标表示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路程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s,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就得到了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路程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s—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时间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t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图像</a:t>
            </a:r>
            <a:r>
              <a:rPr lang="en-US" altLang="zh-CN" i="1" dirty="0">
                <a:latin typeface="华文新魏" pitchFamily="2" charset="-122"/>
                <a:ea typeface="华文新魏" pitchFamily="2" charset="-122"/>
              </a:rPr>
              <a:t>.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如图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a)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899096" y="1991742"/>
            <a:ext cx="7561336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(2)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用横坐标表示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时间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t,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纵坐标表示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速度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v,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就得到了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速度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v—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时间</a:t>
            </a:r>
            <a:r>
              <a:rPr lang="en-US" altLang="zh-CN" dirty="0" smtClean="0">
                <a:latin typeface="华文新魏" pitchFamily="2" charset="-122"/>
                <a:ea typeface="华文新魏" pitchFamily="2" charset="-122"/>
              </a:rPr>
              <a:t>t</a:t>
            </a:r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图像</a:t>
            </a:r>
            <a:r>
              <a:rPr lang="en-US" altLang="zh-CN" i="1" dirty="0">
                <a:latin typeface="华文新魏" pitchFamily="2" charset="-122"/>
                <a:ea typeface="华文新魏" pitchFamily="2" charset="-122"/>
              </a:rPr>
              <a:t>.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dirty="0">
                <a:latin typeface="华文新魏" pitchFamily="2" charset="-122"/>
                <a:ea typeface="华文新魏" pitchFamily="2" charset="-122"/>
              </a:rPr>
              <a:t>如图</a:t>
            </a:r>
            <a:r>
              <a:rPr lang="en-US" altLang="zh-CN" dirty="0">
                <a:latin typeface="华文新魏" pitchFamily="2" charset="-122"/>
                <a:ea typeface="华文新魏" pitchFamily="2" charset="-122"/>
              </a:rPr>
              <a:t>b)</a:t>
            </a:r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1187624" y="3136994"/>
            <a:ext cx="3456384" cy="2808312"/>
            <a:chOff x="1187624" y="3136994"/>
            <a:chExt cx="3456384" cy="2808312"/>
          </a:xfrm>
        </p:grpSpPr>
        <p:grpSp>
          <p:nvGrpSpPr>
            <p:cNvPr id="3" name="组合 25"/>
            <p:cNvGrpSpPr/>
            <p:nvPr/>
          </p:nvGrpSpPr>
          <p:grpSpPr>
            <a:xfrm>
              <a:off x="1619672" y="3136994"/>
              <a:ext cx="3024336" cy="2808312"/>
              <a:chOff x="1691680" y="3212976"/>
              <a:chExt cx="3024336" cy="2808312"/>
            </a:xfrm>
          </p:grpSpPr>
          <p:grpSp>
            <p:nvGrpSpPr>
              <p:cNvPr id="4" name="组合 21"/>
              <p:cNvGrpSpPr/>
              <p:nvPr/>
            </p:nvGrpSpPr>
            <p:grpSpPr>
              <a:xfrm>
                <a:off x="1691680" y="3501008"/>
                <a:ext cx="2376264" cy="2016224"/>
                <a:chOff x="1691680" y="3501008"/>
                <a:chExt cx="2376264" cy="2016224"/>
              </a:xfrm>
            </p:grpSpPr>
            <p:cxnSp>
              <p:nvCxnSpPr>
                <p:cNvPr id="15" name="直接箭头连接符 14"/>
                <p:cNvCxnSpPr/>
                <p:nvPr/>
              </p:nvCxnSpPr>
              <p:spPr>
                <a:xfrm>
                  <a:off x="1691680" y="5517232"/>
                  <a:ext cx="2376264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箭头连接符 16"/>
                <p:cNvCxnSpPr/>
                <p:nvPr/>
              </p:nvCxnSpPr>
              <p:spPr>
                <a:xfrm flipV="1">
                  <a:off x="1691680" y="3501008"/>
                  <a:ext cx="0" cy="2016224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9" name="直接连接符 18"/>
              <p:cNvCxnSpPr/>
              <p:nvPr/>
            </p:nvCxnSpPr>
            <p:spPr>
              <a:xfrm flipV="1">
                <a:off x="1691680" y="4185084"/>
                <a:ext cx="1440160" cy="1332148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TextBox 22"/>
              <p:cNvSpPr txBox="1"/>
              <p:nvPr/>
            </p:nvSpPr>
            <p:spPr>
              <a:xfrm>
                <a:off x="1691680" y="3212976"/>
                <a:ext cx="14401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/>
                  <a:t>S</a:t>
                </a:r>
                <a:r>
                  <a:rPr lang="zh-CN" altLang="en-US" sz="2800" dirty="0" smtClean="0"/>
                  <a:t>（</a:t>
                </a:r>
                <a:r>
                  <a:rPr lang="en-US" altLang="zh-CN" sz="2800" dirty="0" smtClean="0"/>
                  <a:t>m</a:t>
                </a:r>
                <a:r>
                  <a:rPr lang="zh-CN" altLang="en-US" sz="2800" dirty="0" smtClean="0"/>
                  <a:t>）</a:t>
                </a:r>
                <a:endParaRPr lang="zh-CN" altLang="en-US" sz="2800" dirty="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3563888" y="5445224"/>
                <a:ext cx="11521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/>
                  <a:t>t</a:t>
                </a:r>
                <a:r>
                  <a:rPr lang="zh-CN" altLang="en-US" sz="2800" dirty="0" smtClean="0"/>
                  <a:t>（</a:t>
                </a:r>
                <a:r>
                  <a:rPr lang="en-US" altLang="zh-CN" sz="2800" dirty="0" smtClean="0"/>
                  <a:t>s</a:t>
                </a:r>
                <a:r>
                  <a:rPr lang="zh-CN" altLang="en-US" sz="2800" dirty="0" smtClean="0"/>
                  <a:t>）</a:t>
                </a:r>
                <a:endParaRPr lang="zh-CN" altLang="en-US" sz="2800" dirty="0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2627784" y="5498068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/>
                  <a:t>a</a:t>
                </a:r>
                <a:endParaRPr lang="zh-CN" altLang="en-US" sz="2800" dirty="0"/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1187624" y="5255622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华文新魏" pitchFamily="2" charset="-122"/>
                  <a:ea typeface="华文新魏" pitchFamily="2" charset="-122"/>
                </a:rPr>
                <a:t>O</a:t>
              </a:r>
              <a:endParaRPr lang="zh-CN" altLang="en-US" sz="2800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5" name="组合 30"/>
          <p:cNvGrpSpPr/>
          <p:nvPr/>
        </p:nvGrpSpPr>
        <p:grpSpPr>
          <a:xfrm>
            <a:off x="4644008" y="3140968"/>
            <a:ext cx="3528392" cy="2755468"/>
            <a:chOff x="4644008" y="3284984"/>
            <a:chExt cx="3528392" cy="2755468"/>
          </a:xfrm>
        </p:grpSpPr>
        <p:grpSp>
          <p:nvGrpSpPr>
            <p:cNvPr id="6" name="组合 26"/>
            <p:cNvGrpSpPr/>
            <p:nvPr/>
          </p:nvGrpSpPr>
          <p:grpSpPr>
            <a:xfrm>
              <a:off x="5070053" y="3284984"/>
              <a:ext cx="3102347" cy="2755468"/>
              <a:chOff x="4782021" y="3284984"/>
              <a:chExt cx="3102347" cy="2755468"/>
            </a:xfrm>
          </p:grpSpPr>
          <p:grpSp>
            <p:nvGrpSpPr>
              <p:cNvPr id="7" name="组合 27"/>
              <p:cNvGrpSpPr/>
              <p:nvPr/>
            </p:nvGrpSpPr>
            <p:grpSpPr>
              <a:xfrm>
                <a:off x="4782021" y="3501008"/>
                <a:ext cx="2376264" cy="2016224"/>
                <a:chOff x="1691680" y="3501008"/>
                <a:chExt cx="2376264" cy="2016224"/>
              </a:xfrm>
            </p:grpSpPr>
            <p:cxnSp>
              <p:nvCxnSpPr>
                <p:cNvPr id="29" name="直接箭头连接符 28"/>
                <p:cNvCxnSpPr/>
                <p:nvPr/>
              </p:nvCxnSpPr>
              <p:spPr>
                <a:xfrm>
                  <a:off x="1691680" y="5517232"/>
                  <a:ext cx="2376264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箭头连接符 29"/>
                <p:cNvCxnSpPr/>
                <p:nvPr/>
              </p:nvCxnSpPr>
              <p:spPr>
                <a:xfrm flipV="1">
                  <a:off x="1691680" y="3501008"/>
                  <a:ext cx="0" cy="2016224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TextBox 31"/>
              <p:cNvSpPr txBox="1"/>
              <p:nvPr/>
            </p:nvSpPr>
            <p:spPr>
              <a:xfrm>
                <a:off x="4791296" y="3284984"/>
                <a:ext cx="17249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/>
                  <a:t>V</a:t>
                </a:r>
                <a:r>
                  <a:rPr lang="zh-CN" altLang="en-US" sz="2800" dirty="0" smtClean="0"/>
                  <a:t>（</a:t>
                </a:r>
                <a:r>
                  <a:rPr lang="en-US" altLang="zh-CN" sz="2800" dirty="0" smtClean="0"/>
                  <a:t>m/s</a:t>
                </a:r>
                <a:r>
                  <a:rPr lang="zh-CN" altLang="en-US" sz="2800" dirty="0" smtClean="0"/>
                  <a:t>）</a:t>
                </a:r>
                <a:endParaRPr lang="zh-CN" altLang="en-US" sz="2800" dirty="0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6732240" y="5445224"/>
                <a:ext cx="11521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/>
                  <a:t>t</a:t>
                </a:r>
                <a:r>
                  <a:rPr lang="zh-CN" altLang="en-US" sz="2800" dirty="0" smtClean="0"/>
                  <a:t>（</a:t>
                </a:r>
                <a:r>
                  <a:rPr lang="en-US" altLang="zh-CN" sz="2800" dirty="0" smtClean="0"/>
                  <a:t>s</a:t>
                </a:r>
                <a:r>
                  <a:rPr lang="zh-CN" altLang="en-US" sz="2800" dirty="0" smtClean="0"/>
                  <a:t>）</a:t>
                </a:r>
                <a:endParaRPr lang="zh-CN" altLang="en-US" sz="2800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5653756" y="5517232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dirty="0" smtClean="0"/>
                  <a:t>b</a:t>
                </a:r>
                <a:endParaRPr lang="zh-CN" altLang="en-US" sz="2800" dirty="0"/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4782021" y="4653136"/>
                <a:ext cx="1734195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41"/>
            <p:cNvSpPr txBox="1"/>
            <p:nvPr/>
          </p:nvSpPr>
          <p:spPr>
            <a:xfrm>
              <a:off x="4644008" y="5301208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华文新魏" pitchFamily="2" charset="-122"/>
                  <a:ea typeface="华文新魏" pitchFamily="2" charset="-122"/>
                </a:rPr>
                <a:t>O</a:t>
              </a:r>
              <a:endParaRPr lang="zh-CN" altLang="en-US" sz="2800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196752"/>
            <a:ext cx="763284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 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解析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由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左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图可以看出他们运动的时间是相同的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但他们所通过的路程不相同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所以由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左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图可以表明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在相同时间内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通过的路程越长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物体运动越快</a:t>
            </a:r>
            <a:r>
              <a:rPr lang="en-US" altLang="zh-CN" i="1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由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右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图可以看出他们通过的路程是相同的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但他们所用的时间不相同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所以由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右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图可以表明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在通过相同的路程时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物体所用时间越短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zh-CN" dirty="0" smtClean="0">
                <a:latin typeface="黑体" pitchFamily="49" charset="-122"/>
                <a:ea typeface="黑体" pitchFamily="49" charset="-122"/>
              </a:rPr>
              <a:t>运动越快</a:t>
            </a:r>
            <a:r>
              <a:rPr lang="en-US" altLang="zh-CN" i="1" dirty="0" smtClean="0">
                <a:latin typeface="黑体" pitchFamily="49" charset="-122"/>
                <a:ea typeface="黑体" pitchFamily="49" charset="-122"/>
              </a:rPr>
              <a:t>.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251520" y="836712"/>
            <a:ext cx="8640960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HZ-S92"/>
                <a:cs typeface="Times New Roman" pitchFamily="18" charset="0"/>
              </a:rPr>
              <a:t>2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.</a:t>
            </a:r>
            <a:r>
              <a:rPr kumimoji="0" lang="zh-CN" altLang="en-US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甲、乙、丙、丁四个物体的速度分别是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10 m/s,18 km/h,450 cm/s,1200 cm/min,</a:t>
            </a:r>
            <a:r>
              <a:rPr kumimoji="0" lang="zh-CN" altLang="en-US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则由大到小的顺序是</a:t>
            </a:r>
            <a:r>
              <a:rPr kumimoji="0" lang="zh-CN" altLang="en-US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	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(</a:t>
            </a:r>
            <a:r>
              <a:rPr kumimoji="0" lang="zh-CN" altLang="en-US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　　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)</a:t>
            </a:r>
            <a:endParaRPr kumimoji="0" lang="en-US" altLang="zh-CN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A.v</a:t>
            </a:r>
            <a:r>
              <a:rPr kumimoji="0" lang="zh-CN" altLang="en-US" b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丁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&gt;v</a:t>
            </a:r>
            <a:r>
              <a:rPr kumimoji="0" lang="zh-CN" altLang="en-US" b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丙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&gt;v</a:t>
            </a:r>
            <a:r>
              <a:rPr kumimoji="0" lang="zh-CN" altLang="en-US" b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乙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&gt;v</a:t>
            </a:r>
            <a:r>
              <a:rPr kumimoji="0" lang="zh-CN" altLang="en-US" b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甲</a:t>
            </a:r>
            <a:r>
              <a:rPr kumimoji="0" lang="zh-CN" altLang="en-US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	</a:t>
            </a:r>
            <a:r>
              <a:rPr kumimoji="0" lang="en-US" altLang="zh-CN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B.v</a:t>
            </a:r>
            <a:r>
              <a:rPr kumimoji="0" lang="zh-CN" altLang="en-US" b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甲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&gt;v</a:t>
            </a:r>
            <a:r>
              <a:rPr kumimoji="0" lang="zh-CN" altLang="en-US" b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乙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&gt;v</a:t>
            </a:r>
            <a:r>
              <a:rPr kumimoji="0" lang="zh-CN" altLang="en-US" b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丙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&gt;v</a:t>
            </a:r>
            <a:r>
              <a:rPr kumimoji="0" lang="zh-CN" altLang="en-US" b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丁</a:t>
            </a:r>
            <a:endParaRPr kumimoji="0" lang="zh-CN" altLang="en-US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C.v</a:t>
            </a:r>
            <a:r>
              <a:rPr kumimoji="0" lang="zh-CN" altLang="en-US" b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甲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&gt;v</a:t>
            </a:r>
            <a:r>
              <a:rPr kumimoji="0" lang="zh-CN" altLang="en-US" b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乙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&gt;v</a:t>
            </a:r>
            <a:r>
              <a:rPr kumimoji="0" lang="zh-CN" altLang="en-US" b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丁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&gt;v</a:t>
            </a:r>
            <a:r>
              <a:rPr kumimoji="0" lang="zh-CN" altLang="en-US" b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丙</a:t>
            </a:r>
            <a:r>
              <a:rPr kumimoji="0" lang="zh-CN" altLang="en-US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	</a:t>
            </a:r>
            <a:r>
              <a:rPr kumimoji="0" lang="en-US" altLang="zh-CN" b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D.v</a:t>
            </a:r>
            <a:r>
              <a:rPr kumimoji="0" lang="zh-CN" altLang="en-US" b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乙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&gt;v</a:t>
            </a:r>
            <a:r>
              <a:rPr kumimoji="0" lang="zh-CN" altLang="en-US" b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甲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&gt;v</a:t>
            </a:r>
            <a:r>
              <a:rPr kumimoji="0" lang="zh-CN" altLang="en-US" b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丙</a:t>
            </a:r>
            <a:r>
              <a:rPr kumimoji="0" lang="en-US" altLang="zh-CN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NEU-BZ-S92"/>
                <a:cs typeface="Times New Roman" pitchFamily="18" charset="0"/>
              </a:rPr>
              <a:t>&gt;v</a:t>
            </a:r>
            <a:r>
              <a:rPr kumimoji="0" lang="zh-CN" altLang="en-US" b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itchFamily="18" charset="0"/>
              </a:rPr>
              <a:t>丁</a:t>
            </a:r>
            <a:endParaRPr kumimoji="0" lang="zh-CN" altLang="en-US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4932040" y="3717032"/>
          <a:ext cx="432048" cy="669675"/>
        </p:xfrm>
        <a:graphic>
          <a:graphicData uri="http://schemas.openxmlformats.org/presentationml/2006/ole">
            <p:oleObj spid="_x0000_s36867" name="Equation" r:id="rId3" imgW="6096000" imgH="9448800" progId="">
              <p:embed/>
            </p:oleObj>
          </a:graphicData>
        </a:graphic>
      </p:graphicFrame>
      <p:graphicFrame>
        <p:nvGraphicFramePr>
          <p:cNvPr id="80899" name="Object 3"/>
          <p:cNvGraphicFramePr>
            <a:graphicFrameLocks noChangeAspect="1"/>
          </p:cNvGraphicFramePr>
          <p:nvPr/>
        </p:nvGraphicFramePr>
        <p:xfrm>
          <a:off x="3851920" y="4221088"/>
          <a:ext cx="504056" cy="710261"/>
        </p:xfrm>
        <a:graphic>
          <a:graphicData uri="http://schemas.openxmlformats.org/presentationml/2006/ole">
            <p:oleObj spid="_x0000_s36866" name="Equation" r:id="rId4" imgW="6705600" imgH="9448800" progId="">
              <p:embed/>
            </p:oleObj>
          </a:graphicData>
        </a:graphic>
      </p:graphicFrame>
      <p:graphicFrame>
        <p:nvGraphicFramePr>
          <p:cNvPr id="80900" name="Object 4"/>
          <p:cNvGraphicFramePr>
            <a:graphicFrameLocks noChangeAspect="1"/>
          </p:cNvGraphicFramePr>
          <p:nvPr/>
        </p:nvGraphicFramePr>
        <p:xfrm>
          <a:off x="4860032" y="4653136"/>
          <a:ext cx="360040" cy="675075"/>
        </p:xfrm>
        <a:graphic>
          <a:graphicData uri="http://schemas.openxmlformats.org/presentationml/2006/ole">
            <p:oleObj spid="_x0000_s36865" name="Equation" r:id="rId5" imgW="7315200" imgH="13716000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39552" y="3789040"/>
            <a:ext cx="7776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/>
              <a:t>解析</a:t>
            </a:r>
            <a:r>
              <a:rPr lang="en-US" altLang="zh-CN" dirty="0" smtClean="0"/>
              <a:t>:</a:t>
            </a:r>
            <a:r>
              <a:rPr lang="en-US" altLang="zh-CN" i="1" dirty="0" smtClean="0"/>
              <a:t>v</a:t>
            </a:r>
            <a:r>
              <a:rPr lang="zh-CN" altLang="zh-CN" baseline="-25000" dirty="0" smtClean="0"/>
              <a:t>乙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18 km/h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18×</a:t>
            </a:r>
            <a:r>
              <a:rPr lang="en-US" altLang="zh-CN" i="1" dirty="0" smtClean="0"/>
              <a:t>      </a:t>
            </a:r>
            <a:r>
              <a:rPr lang="en-US" altLang="zh-CN" dirty="0" smtClean="0"/>
              <a:t>m/s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5 m/</a:t>
            </a:r>
            <a:r>
              <a:rPr lang="en-US" altLang="zh-CN" dirty="0" err="1" smtClean="0"/>
              <a:t>s,</a:t>
            </a:r>
            <a:r>
              <a:rPr lang="en-US" altLang="zh-CN" i="1" dirty="0" err="1" smtClean="0"/>
              <a:t>v</a:t>
            </a:r>
            <a:r>
              <a:rPr lang="zh-CN" altLang="zh-CN" baseline="-25000" dirty="0" smtClean="0"/>
              <a:t>丙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450 cm/s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450×</a:t>
            </a:r>
            <a:r>
              <a:rPr lang="en-US" altLang="zh-CN" i="1" dirty="0" smtClean="0"/>
              <a:t>     </a:t>
            </a:r>
            <a:r>
              <a:rPr lang="en-US" altLang="zh-CN" dirty="0" smtClean="0"/>
              <a:t>m/s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4</a:t>
            </a:r>
            <a:r>
              <a:rPr lang="en-US" altLang="zh-CN" i="1" dirty="0" smtClean="0"/>
              <a:t>.</a:t>
            </a:r>
            <a:r>
              <a:rPr lang="en-US" altLang="zh-CN" dirty="0" smtClean="0"/>
              <a:t>5 m/</a:t>
            </a:r>
            <a:r>
              <a:rPr lang="en-US" altLang="zh-CN" dirty="0" err="1" smtClean="0"/>
              <a:t>s,</a:t>
            </a:r>
            <a:r>
              <a:rPr lang="en-US" altLang="zh-CN" i="1" dirty="0" err="1" smtClean="0"/>
              <a:t>v</a:t>
            </a:r>
            <a:r>
              <a:rPr lang="zh-CN" altLang="zh-CN" baseline="-25000" dirty="0" smtClean="0"/>
              <a:t>丁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1200 cm/min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1200×</a:t>
            </a:r>
            <a:r>
              <a:rPr lang="en-US" altLang="zh-CN" i="1" dirty="0" smtClean="0"/>
              <a:t>     </a:t>
            </a:r>
            <a:r>
              <a:rPr lang="en-US" altLang="zh-CN" dirty="0" smtClean="0"/>
              <a:t>m/s</a:t>
            </a:r>
            <a:r>
              <a:rPr lang="en-US" altLang="zh-CN" i="1" dirty="0" smtClean="0"/>
              <a:t>=</a:t>
            </a:r>
            <a:r>
              <a:rPr lang="en-US" altLang="zh-CN" dirty="0" smtClean="0"/>
              <a:t>0</a:t>
            </a:r>
            <a:r>
              <a:rPr lang="en-US" altLang="zh-CN" i="1" dirty="0" smtClean="0"/>
              <a:t>.</a:t>
            </a:r>
            <a:r>
              <a:rPr lang="en-US" altLang="zh-CN" dirty="0" smtClean="0"/>
              <a:t>2 m/s,</a:t>
            </a:r>
            <a:r>
              <a:rPr lang="zh-CN" altLang="zh-CN" dirty="0" smtClean="0"/>
              <a:t>所以</a:t>
            </a:r>
            <a:r>
              <a:rPr lang="en-US" altLang="zh-CN" dirty="0" smtClean="0"/>
              <a:t>:</a:t>
            </a:r>
            <a:r>
              <a:rPr lang="en-US" altLang="zh-CN" i="1" dirty="0" smtClean="0"/>
              <a:t>v</a:t>
            </a:r>
            <a:r>
              <a:rPr lang="zh-CN" altLang="zh-CN" baseline="-25000" dirty="0" smtClean="0"/>
              <a:t>甲</a:t>
            </a:r>
            <a:r>
              <a:rPr lang="en-US" altLang="zh-CN" i="1" dirty="0" smtClean="0"/>
              <a:t>&gt;v</a:t>
            </a:r>
            <a:r>
              <a:rPr lang="zh-CN" altLang="zh-CN" baseline="-25000" dirty="0" smtClean="0"/>
              <a:t>乙</a:t>
            </a:r>
            <a:r>
              <a:rPr lang="en-US" altLang="zh-CN" i="1" dirty="0" smtClean="0"/>
              <a:t>&gt;v</a:t>
            </a:r>
            <a:r>
              <a:rPr lang="zh-CN" altLang="zh-CN" baseline="-25000" dirty="0" smtClean="0"/>
              <a:t>丙</a:t>
            </a:r>
            <a:r>
              <a:rPr lang="en-US" altLang="zh-CN" i="1" dirty="0" smtClean="0"/>
              <a:t>&gt;v</a:t>
            </a:r>
            <a:r>
              <a:rPr lang="zh-CN" altLang="zh-CN" baseline="-25000" dirty="0" smtClean="0"/>
              <a:t>丁</a:t>
            </a:r>
            <a:r>
              <a:rPr lang="en-US" altLang="zh-CN" i="1" dirty="0" smtClean="0"/>
              <a:t>.</a:t>
            </a:r>
            <a:r>
              <a:rPr lang="zh-CN" altLang="zh-CN" dirty="0" smtClean="0"/>
              <a:t>故选</a:t>
            </a:r>
            <a:r>
              <a:rPr lang="en-US" altLang="zh-CN" dirty="0" smtClean="0"/>
              <a:t>B</a:t>
            </a:r>
            <a:r>
              <a:rPr lang="en-US" altLang="zh-CN" i="1" dirty="0" smtClean="0"/>
              <a:t>.</a:t>
            </a:r>
            <a:endParaRPr lang="zh-CN" altLang="zh-CN" dirty="0"/>
          </a:p>
        </p:txBody>
      </p:sp>
      <p:sp>
        <p:nvSpPr>
          <p:cNvPr id="7" name="矩形 6"/>
          <p:cNvSpPr/>
          <p:nvPr/>
        </p:nvSpPr>
        <p:spPr>
          <a:xfrm>
            <a:off x="3347864" y="184482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629816" y="1268760"/>
            <a:ext cx="8118648" cy="28007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400" kern="900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en-US" altLang="zh-CN" sz="4400" i="1" kern="900" dirty="0"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sz="4400" kern="900" dirty="0">
                <a:latin typeface="华文新魏" pitchFamily="2" charset="-122"/>
                <a:ea typeface="华文新魏" pitchFamily="2" charset="-122"/>
              </a:rPr>
              <a:t>建在公路边的速度标志牌写着</a:t>
            </a:r>
            <a:r>
              <a:rPr lang="en-US" altLang="zh-CN" sz="4400" kern="900" dirty="0">
                <a:latin typeface="华文新魏" pitchFamily="2" charset="-122"/>
                <a:ea typeface="华文新魏" pitchFamily="2" charset="-122"/>
              </a:rPr>
              <a:t>60 km/h,</a:t>
            </a:r>
            <a:r>
              <a:rPr lang="zh-CN" altLang="en-US" sz="4400" kern="900" dirty="0">
                <a:latin typeface="华文新魏" pitchFamily="2" charset="-122"/>
                <a:ea typeface="华文新魏" pitchFamily="2" charset="-122"/>
              </a:rPr>
              <a:t>它表示经过这一路段的汽车车速不允许超过这个速度</a:t>
            </a:r>
            <a:r>
              <a:rPr lang="en-US" altLang="zh-CN" sz="4400" kern="900" dirty="0" smtClean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4400" kern="900" dirty="0" smtClean="0">
                <a:latin typeface="华文新魏" pitchFamily="2" charset="-122"/>
                <a:ea typeface="华文新魏" pitchFamily="2" charset="-122"/>
              </a:rPr>
              <a:t>这个速度 合多少 </a:t>
            </a:r>
            <a:r>
              <a:rPr lang="en-US" altLang="zh-CN" sz="4400" kern="900" dirty="0" smtClean="0">
                <a:latin typeface="华文新魏" pitchFamily="2" charset="-122"/>
                <a:ea typeface="华文新魏" pitchFamily="2" charset="-122"/>
              </a:rPr>
              <a:t>m/s</a:t>
            </a:r>
            <a:r>
              <a:rPr lang="en-US" altLang="zh-CN" sz="4400" kern="900" dirty="0">
                <a:latin typeface="华文新魏" pitchFamily="2" charset="-122"/>
                <a:ea typeface="华文新魏" pitchFamily="2" charset="-122"/>
              </a:rPr>
              <a:t>?</a:t>
            </a:r>
            <a:endParaRPr lang="zh-CN" altLang="en-US" sz="4400" kern="900" dirty="0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9592" y="4221088"/>
            <a:ext cx="7704856" cy="1224136"/>
            <a:chOff x="1043608" y="4653136"/>
            <a:chExt cx="7704856" cy="1224136"/>
          </a:xfrm>
        </p:grpSpPr>
        <p:sp>
          <p:nvSpPr>
            <p:cNvPr id="36" name="Text Box 10"/>
            <p:cNvSpPr txBox="1">
              <a:spLocks noChangeArrowheads="1"/>
            </p:cNvSpPr>
            <p:nvPr/>
          </p:nvSpPr>
          <p:spPr bwMode="auto">
            <a:xfrm>
              <a:off x="4249192" y="5230941"/>
              <a:ext cx="754856" cy="6463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3600" b="1" dirty="0" smtClean="0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3.6</a:t>
              </a:r>
              <a:endParaRPr kumimoji="1" lang="en-US" altLang="zh-CN" sz="3600" b="1" dirty="0">
                <a:latin typeface="Times New Roman" pitchFamily="18" charset="0"/>
                <a:ea typeface="黑体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043608" y="4653136"/>
              <a:ext cx="7704856" cy="1008112"/>
              <a:chOff x="1043608" y="4653136"/>
              <a:chExt cx="7704856" cy="1008112"/>
            </a:xfrm>
          </p:grpSpPr>
          <p:sp>
            <p:nvSpPr>
              <p:cNvPr id="37" name="Text Box 8"/>
              <p:cNvSpPr txBox="1">
                <a:spLocks noChangeArrowheads="1"/>
              </p:cNvSpPr>
              <p:nvPr/>
            </p:nvSpPr>
            <p:spPr bwMode="auto">
              <a:xfrm>
                <a:off x="4383586" y="4653136"/>
                <a:ext cx="404438" cy="646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36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1</a:t>
                </a:r>
                <a:endParaRPr kumimoji="1" lang="en-US" altLang="zh-CN" sz="3600" b="1" dirty="0">
                  <a:solidFill>
                    <a:srgbClr val="FF0000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1043608" y="5014917"/>
                <a:ext cx="7704856" cy="646331"/>
                <a:chOff x="1043608" y="4986698"/>
                <a:chExt cx="7704856" cy="646331"/>
              </a:xfrm>
            </p:grpSpPr>
            <p:sp>
              <p:nvSpPr>
                <p:cNvPr id="35" name="Text Box 5"/>
                <p:cNvSpPr txBox="1">
                  <a:spLocks noChangeArrowheads="1"/>
                </p:cNvSpPr>
                <p:nvPr/>
              </p:nvSpPr>
              <p:spPr bwMode="auto">
                <a:xfrm>
                  <a:off x="1043608" y="4986698"/>
                  <a:ext cx="7704856" cy="6463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kumimoji="1" lang="en-US" altLang="zh-CN" sz="3600" b="1" dirty="0" smtClean="0">
                      <a:latin typeface="Times New Roman" pitchFamily="18" charset="0"/>
                      <a:ea typeface="黑体" pitchFamily="2" charset="-122"/>
                    </a:rPr>
                    <a:t>60km/h  = 60 ×        </a:t>
                  </a:r>
                  <a:r>
                    <a:rPr kumimoji="1" lang="en-US" altLang="zh-CN" sz="3600" b="1" dirty="0" smtClean="0">
                      <a:solidFill>
                        <a:srgbClr val="FF0000"/>
                      </a:solidFill>
                      <a:latin typeface="Times New Roman" pitchFamily="18" charset="0"/>
                      <a:ea typeface="黑体" pitchFamily="2" charset="-122"/>
                    </a:rPr>
                    <a:t>m/s</a:t>
                  </a:r>
                  <a:r>
                    <a:rPr kumimoji="1" lang="en-US" altLang="zh-CN" sz="3600" b="1" dirty="0" smtClean="0">
                      <a:latin typeface="Times New Roman" pitchFamily="18" charset="0"/>
                      <a:ea typeface="黑体" pitchFamily="2" charset="-122"/>
                    </a:rPr>
                    <a:t>   </a:t>
                  </a:r>
                  <a:r>
                    <a:rPr lang="en-US" altLang="zh-CN" sz="3600" dirty="0" smtClean="0">
                      <a:latin typeface="华文新魏" pitchFamily="2" charset="-122"/>
                      <a:ea typeface="华文新魏" pitchFamily="2" charset="-122"/>
                    </a:rPr>
                    <a:t>≈</a:t>
                  </a:r>
                  <a:r>
                    <a:rPr kumimoji="1" lang="en-US" altLang="zh-CN" sz="3600" b="1" dirty="0" smtClean="0">
                      <a:latin typeface="Times New Roman" pitchFamily="18" charset="0"/>
                      <a:ea typeface="黑体" pitchFamily="2" charset="-122"/>
                    </a:rPr>
                    <a:t> 16.67 m/s</a:t>
                  </a:r>
                  <a:endParaRPr kumimoji="1" lang="en-US" altLang="zh-CN" sz="3600" b="1" dirty="0">
                    <a:latin typeface="Times New Roman" pitchFamily="18" charset="0"/>
                    <a:ea typeface="黑体" pitchFamily="2" charset="-122"/>
                  </a:endParaRPr>
                </a:p>
              </p:txBody>
            </p:sp>
            <p:cxnSp>
              <p:nvCxnSpPr>
                <p:cNvPr id="3" name="直接连接符 2"/>
                <p:cNvCxnSpPr/>
                <p:nvPr/>
              </p:nvCxnSpPr>
              <p:spPr>
                <a:xfrm>
                  <a:off x="4249192" y="5279799"/>
                  <a:ext cx="754856" cy="0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791716" y="404664"/>
            <a:ext cx="810076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4</a:t>
            </a:r>
            <a:r>
              <a:rPr lang="en-US" altLang="zh-CN" b="1" i="1" dirty="0" smtClean="0">
                <a:latin typeface="华文新魏" pitchFamily="2" charset="-122"/>
                <a:ea typeface="华文新魏" pitchFamily="2" charset="-122"/>
              </a:rPr>
              <a:t>.  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长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200 m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的火车以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43</a:t>
            </a:r>
            <a:r>
              <a:rPr lang="en-US" altLang="zh-CN" b="1" i="1" dirty="0">
                <a:latin typeface="华文新魏" pitchFamily="2" charset="-122"/>
                <a:ea typeface="华文新魏" pitchFamily="2" charset="-122"/>
              </a:rPr>
              <a:t>.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2 km/h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的速度匀速行驶在京九线上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当它穿越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1000 m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长的隧道时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所需的时间是多少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</a:rPr>
              <a:t>?</a:t>
            </a:r>
            <a:endParaRPr lang="zh-CN" altLang="en-US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757997" y="3717032"/>
            <a:ext cx="7894795" cy="9900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  <a:spcBef>
                <a:spcPts val="0"/>
              </a:spcBef>
              <a:buFont typeface="Arial" charset="0"/>
              <a:buNone/>
            </a:pPr>
            <a:r>
              <a:rPr lang="zh-CN" altLang="en-US" sz="2400" b="1" dirty="0">
                <a:solidFill>
                  <a:srgbClr val="C00000"/>
                </a:solidFill>
              </a:rPr>
              <a:t>解</a:t>
            </a:r>
            <a:r>
              <a:rPr lang="en-US" altLang="zh-CN" sz="2400" b="1" dirty="0">
                <a:solidFill>
                  <a:srgbClr val="C00000"/>
                </a:solidFill>
              </a:rPr>
              <a:t>:</a:t>
            </a:r>
            <a:r>
              <a:rPr lang="zh-CN" altLang="en-US" sz="2400" b="1" dirty="0">
                <a:solidFill>
                  <a:srgbClr val="C00000"/>
                </a:solidFill>
              </a:rPr>
              <a:t>由图可知火车穿过隧道时通过的路程是隧道长度与火车的长度之和</a:t>
            </a:r>
            <a:r>
              <a:rPr lang="en-US" altLang="zh-CN" sz="2400" b="1" i="1" dirty="0" smtClean="0">
                <a:solidFill>
                  <a:srgbClr val="C00000"/>
                </a:solidFill>
              </a:rPr>
              <a:t>.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即</a:t>
            </a:r>
            <a:r>
              <a:rPr lang="en-US" altLang="zh-CN" sz="2400" b="1" i="1" dirty="0">
                <a:solidFill>
                  <a:srgbClr val="C00000"/>
                </a:solidFill>
              </a:rPr>
              <a:t>s=L</a:t>
            </a:r>
            <a:r>
              <a:rPr lang="zh-CN" altLang="en-US" sz="2400" b="1" baseline="-25000" dirty="0">
                <a:solidFill>
                  <a:srgbClr val="C00000"/>
                </a:solidFill>
              </a:rPr>
              <a:t>隧道</a:t>
            </a:r>
            <a:r>
              <a:rPr lang="en-US" altLang="zh-CN" sz="2400" b="1" i="1" dirty="0">
                <a:solidFill>
                  <a:srgbClr val="C00000"/>
                </a:solidFill>
              </a:rPr>
              <a:t>+L</a:t>
            </a:r>
            <a:r>
              <a:rPr lang="zh-CN" altLang="en-US" sz="2400" b="1" baseline="-25000" dirty="0">
                <a:solidFill>
                  <a:srgbClr val="C00000"/>
                </a:solidFill>
              </a:rPr>
              <a:t>车</a:t>
            </a:r>
            <a:r>
              <a:rPr lang="en-US" altLang="zh-CN" sz="2400" b="1" i="1" dirty="0">
                <a:solidFill>
                  <a:srgbClr val="C00000"/>
                </a:solidFill>
              </a:rPr>
              <a:t>=</a:t>
            </a:r>
            <a:r>
              <a:rPr lang="en-US" altLang="zh-CN" sz="2400" b="1" dirty="0">
                <a:solidFill>
                  <a:srgbClr val="C00000"/>
                </a:solidFill>
              </a:rPr>
              <a:t>1000 m</a:t>
            </a:r>
            <a:r>
              <a:rPr lang="en-US" altLang="zh-CN" sz="2400" b="1" i="1" dirty="0">
                <a:solidFill>
                  <a:srgbClr val="C00000"/>
                </a:solidFill>
              </a:rPr>
              <a:t>+</a:t>
            </a:r>
            <a:r>
              <a:rPr lang="en-US" altLang="zh-CN" sz="2400" b="1" dirty="0">
                <a:solidFill>
                  <a:srgbClr val="C00000"/>
                </a:solidFill>
              </a:rPr>
              <a:t>200 m</a:t>
            </a:r>
            <a:r>
              <a:rPr lang="en-US" altLang="zh-CN" sz="2400" b="1" i="1" dirty="0">
                <a:solidFill>
                  <a:srgbClr val="C00000"/>
                </a:solidFill>
              </a:rPr>
              <a:t>=</a:t>
            </a:r>
            <a:r>
              <a:rPr lang="en-US" altLang="zh-CN" sz="2400" b="1" dirty="0">
                <a:solidFill>
                  <a:srgbClr val="C00000"/>
                </a:solidFill>
              </a:rPr>
              <a:t>1200 m</a:t>
            </a:r>
            <a:r>
              <a:rPr lang="en-US" altLang="zh-CN" sz="2400" b="1" dirty="0" smtClean="0">
                <a:solidFill>
                  <a:srgbClr val="C00000"/>
                </a:solidFill>
              </a:rPr>
              <a:t>,</a:t>
            </a:r>
            <a:endParaRPr lang="en-US" altLang="zh-CN" sz="2400" b="1" dirty="0">
              <a:solidFill>
                <a:srgbClr val="C00000"/>
              </a:solidFill>
            </a:endParaRPr>
          </a:p>
        </p:txBody>
      </p:sp>
      <p:sp>
        <p:nvSpPr>
          <p:cNvPr id="39968" name="Text Box 32"/>
          <p:cNvSpPr txBox="1">
            <a:spLocks noChangeArrowheads="1"/>
          </p:cNvSpPr>
          <p:nvPr/>
        </p:nvSpPr>
        <p:spPr bwMode="auto">
          <a:xfrm>
            <a:off x="5055347" y="3042168"/>
            <a:ext cx="10795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000" b="1" i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L</a:t>
            </a:r>
            <a:r>
              <a:rPr lang="zh-CN" altLang="en-US" sz="3600" b="1" baseline="-1000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隧道</a:t>
            </a:r>
          </a:p>
        </p:txBody>
      </p:sp>
      <p:sp>
        <p:nvSpPr>
          <p:cNvPr id="39969" name="Text Box 33"/>
          <p:cNvSpPr txBox="1">
            <a:spLocks noChangeArrowheads="1"/>
          </p:cNvSpPr>
          <p:nvPr/>
        </p:nvSpPr>
        <p:spPr bwMode="auto">
          <a:xfrm>
            <a:off x="6804248" y="2708920"/>
            <a:ext cx="935038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000" b="1" i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L</a:t>
            </a:r>
            <a:r>
              <a:rPr lang="zh-CN" altLang="en-US" sz="3600" b="1" baseline="-1000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车</a:t>
            </a:r>
          </a:p>
        </p:txBody>
      </p:sp>
      <p:sp>
        <p:nvSpPr>
          <p:cNvPr id="39970" name="Text Box 34"/>
          <p:cNvSpPr txBox="1">
            <a:spLocks noChangeArrowheads="1"/>
          </p:cNvSpPr>
          <p:nvPr/>
        </p:nvSpPr>
        <p:spPr bwMode="auto">
          <a:xfrm>
            <a:off x="4332783" y="2631006"/>
            <a:ext cx="576263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400" i="1" dirty="0" smtClean="0">
                <a:solidFill>
                  <a:srgbClr val="FF0000"/>
                </a:solidFill>
              </a:rPr>
              <a:t>s</a:t>
            </a:r>
            <a:endParaRPr lang="en-US" altLang="zh-CN" sz="4400" i="1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27584" y="1916832"/>
            <a:ext cx="7695229" cy="1655762"/>
            <a:chOff x="1053235" y="2449540"/>
            <a:chExt cx="7695229" cy="1655762"/>
          </a:xfrm>
        </p:grpSpPr>
        <p:grpSp>
          <p:nvGrpSpPr>
            <p:cNvPr id="39942" name="Group 6"/>
            <p:cNvGrpSpPr/>
            <p:nvPr/>
          </p:nvGrpSpPr>
          <p:grpSpPr bwMode="auto">
            <a:xfrm>
              <a:off x="1053235" y="2449540"/>
              <a:ext cx="7695229" cy="1655762"/>
              <a:chOff x="-522" y="1480"/>
              <a:chExt cx="6124" cy="1678"/>
            </a:xfrm>
          </p:grpSpPr>
          <p:grpSp>
            <p:nvGrpSpPr>
              <p:cNvPr id="39943" name="Group 7"/>
              <p:cNvGrpSpPr/>
              <p:nvPr/>
            </p:nvGrpSpPr>
            <p:grpSpPr bwMode="auto">
              <a:xfrm>
                <a:off x="-522" y="1480"/>
                <a:ext cx="6124" cy="1678"/>
                <a:chOff x="-522" y="1480"/>
                <a:chExt cx="6124" cy="1678"/>
              </a:xfrm>
            </p:grpSpPr>
            <p:grpSp>
              <p:nvGrpSpPr>
                <p:cNvPr id="39944" name="Group 8"/>
                <p:cNvGrpSpPr/>
                <p:nvPr/>
              </p:nvGrpSpPr>
              <p:grpSpPr bwMode="auto">
                <a:xfrm>
                  <a:off x="-522" y="1480"/>
                  <a:ext cx="6124" cy="1678"/>
                  <a:chOff x="-522" y="1480"/>
                  <a:chExt cx="6124" cy="1678"/>
                </a:xfrm>
              </p:grpSpPr>
              <p:grpSp>
                <p:nvGrpSpPr>
                  <p:cNvPr id="39945" name="Group 9"/>
                  <p:cNvGrpSpPr/>
                  <p:nvPr/>
                </p:nvGrpSpPr>
                <p:grpSpPr bwMode="auto">
                  <a:xfrm>
                    <a:off x="-522" y="1480"/>
                    <a:ext cx="6124" cy="1678"/>
                    <a:chOff x="-522" y="1480"/>
                    <a:chExt cx="6124" cy="1678"/>
                  </a:xfrm>
                </p:grpSpPr>
                <p:grpSp>
                  <p:nvGrpSpPr>
                    <p:cNvPr id="39946" name="Group 10"/>
                    <p:cNvGrpSpPr/>
                    <p:nvPr/>
                  </p:nvGrpSpPr>
                  <p:grpSpPr bwMode="auto">
                    <a:xfrm>
                      <a:off x="-522" y="1480"/>
                      <a:ext cx="6124" cy="1678"/>
                      <a:chOff x="-522" y="1480"/>
                      <a:chExt cx="6124" cy="1678"/>
                    </a:xfrm>
                  </p:grpSpPr>
                  <p:grpSp>
                    <p:nvGrpSpPr>
                      <p:cNvPr id="39947" name="Group 11"/>
                      <p:cNvGrpSpPr/>
                      <p:nvPr/>
                    </p:nvGrpSpPr>
                    <p:grpSpPr bwMode="auto">
                      <a:xfrm>
                        <a:off x="-522" y="1480"/>
                        <a:ext cx="6124" cy="1678"/>
                        <a:chOff x="-522" y="1480"/>
                        <a:chExt cx="6124" cy="1678"/>
                      </a:xfrm>
                    </p:grpSpPr>
                    <p:pic>
                      <p:nvPicPr>
                        <p:cNvPr id="39948" name="图片 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 cstate="print"/>
                        <a:srcRect l="2733" t="10062" r="4802" b="47739"/>
                        <a:stretch>
                          <a:fillRect/>
                        </a:stretch>
                      </p:blipFill>
                      <p:spPr bwMode="auto">
                        <a:xfrm>
                          <a:off x="-522" y="1480"/>
                          <a:ext cx="6124" cy="95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  <p:sp>
                      <p:nvSpPr>
                        <p:cNvPr id="39949" name="Line 1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066" y="2387"/>
                          <a:ext cx="0" cy="771"/>
                        </a:xfrm>
                        <a:prstGeom prst="line">
                          <a:avLst/>
                        </a:prstGeom>
                        <a:noFill/>
                        <a:ln w="38100">
                          <a:solidFill>
                            <a:schemeClr val="tx1"/>
                          </a:solidFill>
                          <a:prstDash val="sysDot"/>
                          <a:rou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9950" name="Line 1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878" y="2341"/>
                          <a:ext cx="0" cy="363"/>
                        </a:xfrm>
                        <a:prstGeom prst="line">
                          <a:avLst/>
                        </a:prstGeom>
                        <a:noFill/>
                        <a:ln w="38100">
                          <a:solidFill>
                            <a:schemeClr val="tx1"/>
                          </a:solidFill>
                          <a:prstDash val="sysDot"/>
                          <a:rou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9951" name="Line 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5375" y="2432"/>
                          <a:ext cx="0" cy="726"/>
                        </a:xfrm>
                        <a:prstGeom prst="line">
                          <a:avLst/>
                        </a:prstGeom>
                        <a:noFill/>
                        <a:ln w="38100">
                          <a:solidFill>
                            <a:schemeClr val="tx1"/>
                          </a:solidFill>
                          <a:prstDash val="sysDot"/>
                          <a:rou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39952" name="Line 1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-522" y="2387"/>
                        <a:ext cx="6124" cy="0"/>
                      </a:xfrm>
                      <a:prstGeom prst="line">
                        <a:avLst/>
                      </a:prstGeom>
                      <a:noFill/>
                      <a:ln w="76200" cmpd="tri">
                        <a:solidFill>
                          <a:srgbClr val="0000FF"/>
                        </a:solidFill>
                        <a:round/>
                      </a:ln>
                      <a:effectLst/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9953" name="Group 17"/>
                    <p:cNvGrpSpPr/>
                    <p:nvPr/>
                  </p:nvGrpSpPr>
                  <p:grpSpPr bwMode="auto">
                    <a:xfrm>
                      <a:off x="1066" y="2614"/>
                      <a:ext cx="4309" cy="362"/>
                      <a:chOff x="1066" y="2614"/>
                      <a:chExt cx="4309" cy="362"/>
                    </a:xfrm>
                  </p:grpSpPr>
                  <p:sp>
                    <p:nvSpPr>
                      <p:cNvPr id="39954" name="Line 18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1066" y="2614"/>
                        <a:ext cx="1134" cy="0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  <a:tailEnd type="arrow" w="med" len="med"/>
                      </a:ln>
                      <a:effectLst/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9955" name="Line 1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1066" y="2976"/>
                        <a:ext cx="1814" cy="0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  <a:tailEnd type="arrow" w="med" len="med"/>
                      </a:ln>
                      <a:effectLst/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9956" name="Line 20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561" y="2976"/>
                        <a:ext cx="1814" cy="0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  <a:headEnd type="arrow" w="med" len="med"/>
                      </a:ln>
                      <a:effectLst/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9957" name="Line 2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2926" y="2614"/>
                        <a:ext cx="952" cy="0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  <a:headEnd type="arrow" w="med" len="med"/>
                      </a:ln>
                      <a:effectLst/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39958" name="Line 2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78" y="2614"/>
                    <a:ext cx="453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tailEnd type="arrow" w="med" len="med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959" name="Line 2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40" y="2614"/>
                    <a:ext cx="589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 type="arrow" w="med" len="med"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9960" name="Line 24"/>
                <p:cNvSpPr>
                  <a:spLocks noChangeShapeType="1"/>
                </p:cNvSpPr>
                <p:nvPr/>
              </p:nvSpPr>
              <p:spPr bwMode="auto">
                <a:xfrm>
                  <a:off x="1882" y="1752"/>
                  <a:ext cx="771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961" name="Group 25"/>
              <p:cNvGrpSpPr/>
              <p:nvPr/>
            </p:nvGrpSpPr>
            <p:grpSpPr bwMode="auto">
              <a:xfrm>
                <a:off x="-431" y="1842"/>
                <a:ext cx="5851" cy="363"/>
                <a:chOff x="-431" y="1842"/>
                <a:chExt cx="5851" cy="363"/>
              </a:xfrm>
            </p:grpSpPr>
            <p:sp>
              <p:nvSpPr>
                <p:cNvPr id="39962" name="Line 26"/>
                <p:cNvSpPr>
                  <a:spLocks noChangeShapeType="1"/>
                </p:cNvSpPr>
                <p:nvPr/>
              </p:nvSpPr>
              <p:spPr bwMode="auto">
                <a:xfrm>
                  <a:off x="-431" y="1842"/>
                  <a:ext cx="0" cy="36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963" name="Line 27"/>
                <p:cNvSpPr>
                  <a:spLocks noChangeShapeType="1"/>
                </p:cNvSpPr>
                <p:nvPr/>
              </p:nvSpPr>
              <p:spPr bwMode="auto">
                <a:xfrm>
                  <a:off x="-431" y="2205"/>
                  <a:ext cx="149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964" name="Line 28"/>
                <p:cNvSpPr>
                  <a:spLocks noChangeShapeType="1"/>
                </p:cNvSpPr>
                <p:nvPr/>
              </p:nvSpPr>
              <p:spPr bwMode="auto">
                <a:xfrm>
                  <a:off x="1066" y="1842"/>
                  <a:ext cx="0" cy="36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965" name="Line 29"/>
                <p:cNvSpPr>
                  <a:spLocks noChangeShapeType="1"/>
                </p:cNvSpPr>
                <p:nvPr/>
              </p:nvSpPr>
              <p:spPr bwMode="auto">
                <a:xfrm>
                  <a:off x="3878" y="1842"/>
                  <a:ext cx="0" cy="36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966" name="Line 30"/>
                <p:cNvSpPr>
                  <a:spLocks noChangeShapeType="1"/>
                </p:cNvSpPr>
                <p:nvPr/>
              </p:nvSpPr>
              <p:spPr bwMode="auto">
                <a:xfrm>
                  <a:off x="3878" y="2205"/>
                  <a:ext cx="154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9967" name="Line 31"/>
                <p:cNvSpPr>
                  <a:spLocks noChangeShapeType="1"/>
                </p:cNvSpPr>
                <p:nvPr/>
              </p:nvSpPr>
              <p:spPr bwMode="auto">
                <a:xfrm>
                  <a:off x="5375" y="1842"/>
                  <a:ext cx="0" cy="36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" name="矩形 1"/>
            <p:cNvSpPr/>
            <p:nvPr/>
          </p:nvSpPr>
          <p:spPr>
            <a:xfrm>
              <a:off x="1167583" y="2806743"/>
              <a:ext cx="1881084" cy="358189"/>
            </a:xfrm>
            <a:prstGeom prst="rect">
              <a:avLst/>
            </a:prstGeom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6610412" y="2806743"/>
              <a:ext cx="1881084" cy="358189"/>
            </a:xfrm>
            <a:prstGeom prst="rect">
              <a:avLst/>
            </a:prstGeom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82737" y="4509120"/>
            <a:ext cx="6181551" cy="948489"/>
            <a:chOff x="827584" y="4653135"/>
            <a:chExt cx="6181551" cy="948489"/>
          </a:xfrm>
        </p:grpSpPr>
        <p:sp>
          <p:nvSpPr>
            <p:cNvPr id="6" name="矩形 5"/>
            <p:cNvSpPr/>
            <p:nvPr/>
          </p:nvSpPr>
          <p:spPr>
            <a:xfrm>
              <a:off x="827584" y="4868974"/>
              <a:ext cx="618155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C00000"/>
                  </a:solidFill>
                </a:rPr>
                <a:t>又</a:t>
              </a:r>
              <a:r>
                <a:rPr lang="en-US" altLang="zh-CN" sz="2400" b="1" i="1" dirty="0">
                  <a:solidFill>
                    <a:srgbClr val="C00000"/>
                  </a:solidFill>
                </a:rPr>
                <a:t>v=</a:t>
              </a:r>
              <a:r>
                <a:rPr lang="en-US" altLang="zh-CN" sz="2400" b="1" dirty="0">
                  <a:solidFill>
                    <a:srgbClr val="C00000"/>
                  </a:solidFill>
                </a:rPr>
                <a:t>43</a:t>
              </a:r>
              <a:r>
                <a:rPr lang="en-US" altLang="zh-CN" sz="2400" b="1" i="1" dirty="0">
                  <a:solidFill>
                    <a:srgbClr val="C00000"/>
                  </a:solidFill>
                </a:rPr>
                <a:t>.</a:t>
              </a:r>
              <a:r>
                <a:rPr lang="en-US" altLang="zh-CN" sz="2400" b="1" dirty="0">
                  <a:solidFill>
                    <a:srgbClr val="C00000"/>
                  </a:solidFill>
                </a:rPr>
                <a:t>2 km/h</a:t>
              </a:r>
              <a:r>
                <a:rPr lang="en-US" altLang="zh-CN" sz="2400" b="1" i="1" dirty="0">
                  <a:solidFill>
                    <a:srgbClr val="C00000"/>
                  </a:solidFill>
                </a:rPr>
                <a:t>=</a:t>
              </a:r>
              <a:r>
                <a:rPr lang="en-US" altLang="zh-CN" sz="2400" b="1" dirty="0">
                  <a:solidFill>
                    <a:srgbClr val="C00000"/>
                  </a:solidFill>
                </a:rPr>
                <a:t>43</a:t>
              </a:r>
              <a:r>
                <a:rPr lang="en-US" altLang="zh-CN" sz="2400" b="1" i="1" dirty="0">
                  <a:solidFill>
                    <a:srgbClr val="C00000"/>
                  </a:solidFill>
                </a:rPr>
                <a:t>.</a:t>
              </a:r>
              <a:r>
                <a:rPr lang="en-US" altLang="zh-CN" sz="2400" b="1" dirty="0">
                  <a:solidFill>
                    <a:srgbClr val="C00000"/>
                  </a:solidFill>
                </a:rPr>
                <a:t>2</a:t>
              </a:r>
              <a:r>
                <a:rPr lang="en-US" altLang="zh-CN" sz="2400" b="1" i="1" dirty="0">
                  <a:solidFill>
                    <a:srgbClr val="C00000"/>
                  </a:solidFill>
                </a:rPr>
                <a:t>×</a:t>
              </a:r>
              <a:r>
                <a:rPr lang="en-US" altLang="zh-CN" sz="2400" b="1" dirty="0">
                  <a:solidFill>
                    <a:srgbClr val="C00000"/>
                  </a:solidFill>
                </a:rPr>
                <a:t> </a:t>
              </a:r>
              <a:r>
                <a:rPr lang="en-US" altLang="zh-CN" sz="2400" b="1" dirty="0" smtClean="0">
                  <a:solidFill>
                    <a:srgbClr val="C00000"/>
                  </a:solidFill>
                </a:rPr>
                <a:t>          m/s</a:t>
              </a:r>
              <a:r>
                <a:rPr lang="en-US" altLang="zh-CN" sz="2400" b="1" i="1" dirty="0" smtClean="0">
                  <a:solidFill>
                    <a:srgbClr val="C00000"/>
                  </a:solidFill>
                </a:rPr>
                <a:t>=</a:t>
              </a:r>
              <a:r>
                <a:rPr lang="en-US" altLang="zh-CN" sz="2400" b="1" dirty="0" smtClean="0">
                  <a:solidFill>
                    <a:srgbClr val="C00000"/>
                  </a:solidFill>
                </a:rPr>
                <a:t>12 m/s    </a:t>
              </a:r>
              <a:endParaRPr lang="en-US" altLang="zh-CN" sz="24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113072" y="4653135"/>
              <a:ext cx="803872" cy="948489"/>
              <a:chOff x="4105176" y="5301208"/>
              <a:chExt cx="754858" cy="1288698"/>
            </a:xfrm>
          </p:grpSpPr>
          <p:sp>
            <p:nvSpPr>
              <p:cNvPr id="42" name="Text Box 10"/>
              <p:cNvSpPr txBox="1">
                <a:spLocks noChangeArrowheads="1"/>
              </p:cNvSpPr>
              <p:nvPr/>
            </p:nvSpPr>
            <p:spPr bwMode="auto">
              <a:xfrm>
                <a:off x="4105178" y="5879015"/>
                <a:ext cx="754856" cy="7108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800" b="1" dirty="0" smtClean="0">
                    <a:solidFill>
                      <a:srgbClr val="FF0000"/>
                    </a:solidFill>
                    <a:latin typeface="Times New Roman" pitchFamily="18" charset="0"/>
                    <a:ea typeface="黑体" pitchFamily="2" charset="-122"/>
                  </a:rPr>
                  <a:t>3.6</a:t>
                </a:r>
                <a:endParaRPr kumimoji="1" lang="en-US" altLang="zh-CN" sz="2800" b="1" dirty="0">
                  <a:latin typeface="Times New Roman" pitchFamily="18" charset="0"/>
                  <a:ea typeface="黑体" pitchFamily="2" charset="-122"/>
                </a:endParaRPr>
              </a:p>
            </p:txBody>
          </p:sp>
          <p:sp>
            <p:nvSpPr>
              <p:cNvPr id="43" name="Text Box 8"/>
              <p:cNvSpPr txBox="1">
                <a:spLocks noChangeArrowheads="1"/>
              </p:cNvSpPr>
              <p:nvPr/>
            </p:nvSpPr>
            <p:spPr bwMode="auto">
              <a:xfrm>
                <a:off x="4239570" y="5301208"/>
                <a:ext cx="404438" cy="7108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800" b="1" dirty="0" smtClean="0">
                    <a:solidFill>
                      <a:srgbClr val="FF0000"/>
                    </a:solidFill>
                    <a:latin typeface="Times New Roman" pitchFamily="18" charset="0"/>
                  </a:rPr>
                  <a:t>1</a:t>
                </a:r>
                <a:endParaRPr kumimoji="1" lang="en-US" altLang="zh-CN" sz="2800" b="1" dirty="0">
                  <a:solidFill>
                    <a:srgbClr val="FF0000"/>
                  </a:solidFill>
                  <a:latin typeface="Times New Roman" pitchFamily="18" charset="0"/>
                </a:endParaRPr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>
                <a:off x="4105176" y="5956090"/>
                <a:ext cx="754856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47" name="Object 7"/>
          <p:cNvGraphicFramePr>
            <a:graphicFrameLocks noChangeAspect="1"/>
          </p:cNvGraphicFramePr>
          <p:nvPr/>
        </p:nvGraphicFramePr>
        <p:xfrm>
          <a:off x="3059832" y="5303986"/>
          <a:ext cx="1428750" cy="1149350"/>
        </p:xfrm>
        <a:graphic>
          <a:graphicData uri="http://schemas.openxmlformats.org/presentationml/2006/ole">
            <p:oleObj spid="_x0000_s43010" name="Equation" r:id="rId4" imgW="11582400" imgH="9448800" progId="">
              <p:embed/>
            </p:oleObj>
          </a:graphicData>
        </a:graphic>
      </p:graphicFrame>
      <p:sp>
        <p:nvSpPr>
          <p:cNvPr id="48" name="Rectangle 9"/>
          <p:cNvSpPr>
            <a:spLocks noChangeArrowheads="1"/>
          </p:cNvSpPr>
          <p:nvPr/>
        </p:nvSpPr>
        <p:spPr bwMode="auto">
          <a:xfrm>
            <a:off x="2555776" y="5590981"/>
            <a:ext cx="569387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kumimoji="1" lang="en-US" altLang="zh-CN" sz="3600" dirty="0">
                <a:latin typeface="华文新魏" pitchFamily="2" charset="-122"/>
                <a:ea typeface="华文新魏" pitchFamily="2" charset="-122"/>
              </a:rPr>
              <a:t>=</a:t>
            </a:r>
          </a:p>
        </p:txBody>
      </p:sp>
      <p:sp>
        <p:nvSpPr>
          <p:cNvPr id="49" name="Rectangle 10"/>
          <p:cNvSpPr>
            <a:spLocks noChangeArrowheads="1"/>
          </p:cNvSpPr>
          <p:nvPr/>
        </p:nvSpPr>
        <p:spPr bwMode="auto">
          <a:xfrm>
            <a:off x="4499992" y="5505632"/>
            <a:ext cx="2208682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kumimoji="1" lang="en-US" altLang="zh-CN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=</a:t>
            </a:r>
            <a:r>
              <a:rPr kumimoji="1" lang="en-US" altLang="zh-CN" sz="4400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100s</a:t>
            </a:r>
            <a:endParaRPr kumimoji="1" lang="zh-CN" altLang="en-US" sz="4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177755" y="5157192"/>
            <a:ext cx="1594045" cy="1486720"/>
            <a:chOff x="1465787" y="3454448"/>
            <a:chExt cx="1594045" cy="1486720"/>
          </a:xfrm>
        </p:grpSpPr>
        <p:graphicFrame>
          <p:nvGraphicFramePr>
            <p:cNvPr id="51" name="Object 6"/>
            <p:cNvGraphicFramePr>
              <a:graphicFrameLocks noChangeAspect="1"/>
            </p:cNvGraphicFramePr>
            <p:nvPr/>
          </p:nvGraphicFramePr>
          <p:xfrm>
            <a:off x="2050884" y="3454448"/>
            <a:ext cx="1008948" cy="1486720"/>
          </p:xfrm>
          <a:graphic>
            <a:graphicData uri="http://schemas.openxmlformats.org/presentationml/2006/ole">
              <p:oleObj spid="_x0000_s43009" name="Microsoft 公式 3.0" r:id="rId5" imgW="3352800" imgH="9448800" progId="Equation.3">
                <p:embed/>
              </p:oleObj>
            </a:graphicData>
          </a:graphic>
        </p:graphicFrame>
        <p:sp>
          <p:nvSpPr>
            <p:cNvPr id="52" name="矩形 1"/>
            <p:cNvSpPr>
              <a:spLocks noChangeArrowheads="1"/>
            </p:cNvSpPr>
            <p:nvPr/>
          </p:nvSpPr>
          <p:spPr bwMode="auto">
            <a:xfrm>
              <a:off x="1465787" y="3864443"/>
              <a:ext cx="798617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3600" dirty="0">
                  <a:latin typeface="华文新魏" pitchFamily="2" charset="-122"/>
                  <a:ea typeface="华文新魏" pitchFamily="2" charset="-122"/>
                </a:rPr>
                <a:t>t</a:t>
              </a:r>
              <a:r>
                <a:rPr kumimoji="1" lang="zh-CN" altLang="en-US" sz="3600" dirty="0">
                  <a:latin typeface="华文新魏" pitchFamily="2" charset="-122"/>
                  <a:ea typeface="华文新魏" pitchFamily="2" charset="-122"/>
                  <a:cs typeface="Times New Roman" pitchFamily="18" charset="0"/>
                </a:rPr>
                <a:t>＝</a:t>
              </a:r>
              <a:endParaRPr kumimoji="1" lang="zh-CN" altLang="en-US" sz="3600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  <p:bldP spid="48" grpId="0"/>
      <p:bldP spid="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AutoShape 1" descr="C:\Users\Administrator\AppData\Roaming\Tencent\Users\1176771260\QQ\WinTemp\RichOle\1GC11%FB3YMK5H5X_DWUO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034" name="AutoShape 2" descr="C:\Users\Administrator\AppData\Roaming\Tencent\Users\1176771260\QQ\WinTemp\RichOle\1GC11%FB3YMK5H5X_DWUO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620688"/>
            <a:ext cx="7200800" cy="5891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661525" y="1683660"/>
            <a:ext cx="7851095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600" dirty="0">
                <a:latin typeface="华文行楷" pitchFamily="2" charset="-122"/>
                <a:ea typeface="华文行楷" pitchFamily="2" charset="-122"/>
              </a:rPr>
              <a:t>1</a:t>
            </a:r>
            <a:r>
              <a:rPr lang="en-US" altLang="zh-CN" sz="3600" i="1" dirty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怎样判断谢文骏和其他运动员在比赛过程中某时刻谁跑得快</a:t>
            </a:r>
            <a:r>
              <a:rPr lang="en-US" altLang="zh-CN" sz="3600" dirty="0">
                <a:latin typeface="华文行楷" pitchFamily="2" charset="-122"/>
                <a:ea typeface="华文行楷" pitchFamily="2" charset="-122"/>
              </a:rPr>
              <a:t>?</a:t>
            </a:r>
            <a:endParaRPr lang="zh-CN" altLang="en-US" sz="36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971600" y="2925201"/>
            <a:ext cx="6552728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时间相同时</a:t>
            </a:r>
            <a:r>
              <a:rPr lang="en-US" altLang="zh-CN" sz="3600" b="1" dirty="0">
                <a:solidFill>
                  <a:srgbClr val="0000FF"/>
                </a:solidFill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</a:rPr>
              <a:t>比较路程</a:t>
            </a:r>
            <a:r>
              <a:rPr lang="en-US" altLang="zh-CN" sz="3600" b="1" dirty="0">
                <a:solidFill>
                  <a:srgbClr val="0000FF"/>
                </a:solidFill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</a:rPr>
              <a:t>路程长的运动快</a:t>
            </a:r>
            <a:r>
              <a:rPr lang="en-US" altLang="zh-CN" sz="3600" b="1" i="1" dirty="0">
                <a:solidFill>
                  <a:srgbClr val="0000FF"/>
                </a:solidFill>
              </a:rPr>
              <a:t>.</a:t>
            </a:r>
            <a:r>
              <a:rPr lang="en-US" altLang="zh-CN" sz="3600" b="1" dirty="0">
                <a:solidFill>
                  <a:srgbClr val="0000FF"/>
                </a:solidFill>
              </a:rPr>
              <a:t> 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683568" y="4125530"/>
            <a:ext cx="7685037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600" dirty="0">
                <a:latin typeface="华文行楷" pitchFamily="2" charset="-122"/>
                <a:ea typeface="华文行楷" pitchFamily="2" charset="-122"/>
              </a:rPr>
              <a:t>2</a:t>
            </a:r>
            <a:r>
              <a:rPr lang="en-US" altLang="zh-CN" sz="3600" i="1" dirty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如果你是终点裁判员</a:t>
            </a:r>
            <a:r>
              <a:rPr lang="en-US" altLang="zh-CN" sz="3600" dirty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将如何判断谁跑得快</a:t>
            </a:r>
            <a:r>
              <a:rPr lang="en-US" altLang="zh-CN" sz="3600" dirty="0">
                <a:latin typeface="华文行楷" pitchFamily="2" charset="-122"/>
                <a:ea typeface="华文行楷" pitchFamily="2" charset="-122"/>
              </a:rPr>
              <a:t>?</a:t>
            </a:r>
            <a:endParaRPr lang="zh-CN" altLang="en-US" sz="36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212045" y="5229199"/>
            <a:ext cx="6725762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路程相同时</a:t>
            </a:r>
            <a:r>
              <a:rPr lang="en-US" altLang="zh-CN" sz="3600" b="1" dirty="0">
                <a:solidFill>
                  <a:srgbClr val="0000FF"/>
                </a:solidFill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</a:rPr>
              <a:t>比较时间</a:t>
            </a:r>
            <a:r>
              <a:rPr lang="en-US" altLang="zh-CN" sz="3600" b="1" dirty="0">
                <a:solidFill>
                  <a:srgbClr val="0000FF"/>
                </a:solidFill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</a:rPr>
              <a:t>用时短的运动快</a:t>
            </a:r>
            <a:r>
              <a:rPr lang="en-US" altLang="zh-CN" sz="3600" b="1" i="1" dirty="0">
                <a:solidFill>
                  <a:srgbClr val="0000FF"/>
                </a:solidFill>
              </a:rPr>
              <a:t>.</a:t>
            </a:r>
            <a:r>
              <a:rPr lang="en-US" altLang="zh-CN" sz="3600" b="1" dirty="0">
                <a:solidFill>
                  <a:srgbClr val="0000FF"/>
                </a:solidFill>
              </a:rPr>
              <a:t> 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560" y="764704"/>
            <a:ext cx="6264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</a:rPr>
              <a:t>一、比较物体运动快慢的方法</a:t>
            </a:r>
            <a:endParaRPr lang="zh-CN" altLang="zh-CN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/>
      <p:bldP spid="215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434466" y="1219409"/>
            <a:ext cx="8280938" cy="32932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森林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运动会中龟兔赛跑</a:t>
            </a:r>
            <a:r>
              <a:rPr lang="en-US" altLang="zh-CN" i="1" dirty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比赛开始后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,“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观众”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通过比较</a:t>
            </a:r>
            <a:r>
              <a:rPr lang="zh-CN" altLang="en-US" i="1" u="sng" dirty="0">
                <a:latin typeface="黑体" pitchFamily="49" charset="-122"/>
                <a:ea typeface="黑体" pitchFamily="49" charset="-122"/>
              </a:rPr>
              <a:t>　　　</a:t>
            </a:r>
            <a:r>
              <a:rPr lang="zh-CN" altLang="en-US" i="1" u="sng" dirty="0" smtClean="0">
                <a:latin typeface="黑体" pitchFamily="49" charset="-122"/>
                <a:ea typeface="黑体" pitchFamily="49" charset="-122"/>
              </a:rPr>
              <a:t>               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认为跑在前面的兔子跑得快</a:t>
            </a:r>
            <a:r>
              <a:rPr lang="en-US" altLang="zh-CN" i="1" dirty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由于兔子麻痹轻敌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中途睡觉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,“</a:t>
            </a:r>
            <a:r>
              <a:rPr lang="zh-CN" altLang="en-US" dirty="0">
                <a:latin typeface="黑体" pitchFamily="49" charset="-122"/>
                <a:ea typeface="黑体" pitchFamily="49" charset="-122"/>
              </a:rPr>
              <a:t>裁判员”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通过比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较</a:t>
            </a:r>
            <a:r>
              <a:rPr lang="zh-CN" altLang="en-US" i="1" u="sng" dirty="0" smtClean="0">
                <a:latin typeface="黑体" pitchFamily="49" charset="-122"/>
                <a:ea typeface="黑体" pitchFamily="49" charset="-122"/>
              </a:rPr>
              <a:t>　　　　             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判定最先到达终点的乌龟跑得快</a:t>
            </a:r>
            <a:r>
              <a:rPr lang="en-US" altLang="zh-CN" i="1" dirty="0" smtClean="0">
                <a:latin typeface="黑体" pitchFamily="49" charset="-122"/>
                <a:ea typeface="黑体" pitchFamily="49" charset="-122"/>
              </a:rPr>
              <a:t>. </a:t>
            </a:r>
            <a:endParaRPr lang="zh-CN" altLang="en-US" i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357422" y="1714488"/>
            <a:ext cx="403244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时间相同时</a:t>
            </a:r>
            <a:r>
              <a:rPr lang="en-US" altLang="zh-CN" sz="2800" b="1" dirty="0">
                <a:solidFill>
                  <a:srgbClr val="FF0000"/>
                </a:solidFill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</a:rPr>
              <a:t>比较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路程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500166" y="3357562"/>
            <a:ext cx="374441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路程相同时</a:t>
            </a:r>
            <a:r>
              <a:rPr lang="en-US" altLang="zh-CN" sz="2800" b="1" dirty="0">
                <a:solidFill>
                  <a:srgbClr val="FF0000"/>
                </a:solidFill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</a:rPr>
              <a:t>比较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时间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62068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练习</a:t>
            </a:r>
            <a:r>
              <a:rPr lang="en-US" altLang="zh-CN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1: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648077" y="692696"/>
            <a:ext cx="8208963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由以上实例分析可知</a:t>
            </a:r>
            <a:r>
              <a:rPr lang="en-US" altLang="zh-CN" dirty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比较物体运动的快慢必须考虑</a:t>
            </a:r>
            <a:r>
              <a:rPr lang="zh-CN" altLang="en-US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路程</a:t>
            </a:r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和</a:t>
            </a:r>
            <a:r>
              <a:rPr lang="zh-CN" altLang="en-US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时间</a:t>
            </a:r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因素</a:t>
            </a:r>
            <a:r>
              <a:rPr lang="en-US" altLang="zh-CN" i="1" dirty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若路程和时间均不相同</a:t>
            </a:r>
            <a:r>
              <a:rPr lang="en-US" altLang="zh-CN" dirty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dirty="0">
                <a:latin typeface="华文行楷" pitchFamily="2" charset="-122"/>
                <a:ea typeface="华文行楷" pitchFamily="2" charset="-122"/>
              </a:rPr>
              <a:t>又该如何比较物体运动的快慢呢</a:t>
            </a:r>
            <a:r>
              <a:rPr lang="en-US" altLang="zh-CN" dirty="0">
                <a:latin typeface="华文行楷" pitchFamily="2" charset="-122"/>
                <a:ea typeface="华文行楷" pitchFamily="2" charset="-122"/>
              </a:rPr>
              <a:t>? </a:t>
            </a:r>
            <a:endParaRPr lang="zh-CN" altLang="en-US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2277" y="2348880"/>
            <a:ext cx="8624281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启发：</a:t>
            </a:r>
            <a:r>
              <a:rPr lang="en-US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有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两个小球各自运动的快慢都不变</a:t>
            </a:r>
            <a:r>
              <a:rPr lang="en-US" altLang="zh-CN" b="1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其中一个小球沿直线运动</a:t>
            </a:r>
            <a:r>
              <a:rPr lang="en-US" altLang="zh-CN" b="1" dirty="0">
                <a:latin typeface="华文楷体" pitchFamily="2" charset="-122"/>
                <a:ea typeface="华文楷体" pitchFamily="2" charset="-122"/>
              </a:rPr>
              <a:t>60 m,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用了</a:t>
            </a:r>
            <a:r>
              <a:rPr lang="en-US" altLang="zh-CN" b="1" dirty="0">
                <a:latin typeface="华文楷体" pitchFamily="2" charset="-122"/>
                <a:ea typeface="华文楷体" pitchFamily="2" charset="-122"/>
              </a:rPr>
              <a:t>1 min;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另一个小球沿直线运动</a:t>
            </a:r>
            <a:r>
              <a:rPr lang="en-US" altLang="zh-CN" b="1" dirty="0">
                <a:latin typeface="华文楷体" pitchFamily="2" charset="-122"/>
                <a:ea typeface="华文楷体" pitchFamily="2" charset="-122"/>
              </a:rPr>
              <a:t>40 m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用了</a:t>
            </a:r>
            <a:r>
              <a:rPr lang="en-US" altLang="zh-CN" b="1" dirty="0">
                <a:latin typeface="华文楷体" pitchFamily="2" charset="-122"/>
                <a:ea typeface="华文楷体" pitchFamily="2" charset="-122"/>
              </a:rPr>
              <a:t>50 s</a:t>
            </a:r>
            <a:r>
              <a:rPr lang="en-US" altLang="zh-CN" b="1" i="1" dirty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两个小球运动的时间、通过的路程都不相等</a:t>
            </a:r>
            <a:r>
              <a:rPr lang="en-US" altLang="zh-CN" b="1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你能否判断哪一个小球运动得更快</a:t>
            </a:r>
            <a:r>
              <a:rPr lang="en-US" altLang="zh-CN" b="1" dirty="0">
                <a:latin typeface="+mj-ea"/>
                <a:ea typeface="+mj-ea"/>
              </a:rPr>
              <a:t>? 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440416" y="4975433"/>
            <a:ext cx="8388001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分析：由题可以看出在每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 s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的时间内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第一个小球通过的路程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1m,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第二个小球通过的路程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0.8m,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可以确定第一个小球运动得更快</a:t>
            </a:r>
            <a:r>
              <a:rPr lang="en-US" altLang="zh-CN" sz="2800" b="1" i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39552" y="764704"/>
            <a:ext cx="8135452" cy="4339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              结  论</a:t>
            </a:r>
            <a:endParaRPr lang="en-US" altLang="zh-CN" sz="6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800" dirty="0" smtClean="0">
                <a:latin typeface="华文行楷" pitchFamily="2" charset="-122"/>
                <a:ea typeface="华文行楷" pitchFamily="2" charset="-122"/>
              </a:rPr>
              <a:t>     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在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运动的时间、通过的路程都不相等的情况下</a:t>
            </a:r>
            <a:r>
              <a:rPr lang="en-US" altLang="zh-CN" sz="3600" dirty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每一个相等的时间内通过的路程长的物体运动得快</a:t>
            </a:r>
            <a:r>
              <a:rPr lang="en-US" altLang="zh-CN" sz="3600" i="1" dirty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这样就将物体运动快慢转化为在时间相等的情况下比较路程长短</a:t>
            </a:r>
            <a:r>
              <a:rPr lang="en-US" altLang="zh-CN" sz="3600" i="1" dirty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en-US" altLang="zh-CN" sz="3600" dirty="0"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36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683568" y="4221088"/>
            <a:ext cx="7992888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000" b="1" dirty="0" smtClean="0">
                <a:latin typeface="华文行楷" pitchFamily="2" charset="-122"/>
                <a:ea typeface="华文行楷" pitchFamily="2" charset="-122"/>
              </a:rPr>
              <a:t>3</a:t>
            </a:r>
            <a:r>
              <a:rPr lang="en-US" altLang="zh-CN" sz="4000" b="1" dirty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sz="4000" b="1" dirty="0" smtClean="0">
                <a:latin typeface="华文行楷" pitchFamily="2" charset="-122"/>
                <a:ea typeface="华文行楷" pitchFamily="2" charset="-122"/>
              </a:rPr>
              <a:t>速度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等于</a:t>
            </a:r>
            <a:r>
              <a:rPr lang="zh-CN" altLang="en-US" sz="40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运动物体单位时间内通过的路程</a:t>
            </a:r>
            <a:r>
              <a:rPr lang="en-US" altLang="zh-CN" sz="4000" b="1" dirty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也就是</a:t>
            </a:r>
            <a:r>
              <a:rPr lang="zh-CN" altLang="en-US" sz="40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路程与时间之比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叫做速度。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699668" y="1280954"/>
            <a:ext cx="8336828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000" b="1" dirty="0" smtClean="0">
                <a:latin typeface="华文行楷" pitchFamily="2" charset="-122"/>
                <a:ea typeface="华文行楷" pitchFamily="2" charset="-122"/>
              </a:rPr>
              <a:t>1.</a:t>
            </a:r>
            <a:r>
              <a:rPr lang="zh-CN" altLang="en-US" sz="4000" b="1" dirty="0" smtClean="0">
                <a:latin typeface="华文行楷" pitchFamily="2" charset="-122"/>
                <a:ea typeface="华文行楷" pitchFamily="2" charset="-122"/>
              </a:rPr>
              <a:t>物理意义：表示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物体运动快慢</a:t>
            </a:r>
            <a:r>
              <a:rPr lang="zh-CN" altLang="en-US" sz="4000" dirty="0">
                <a:latin typeface="华文行楷" pitchFamily="2" charset="-122"/>
                <a:ea typeface="华文行楷" pitchFamily="2" charset="-122"/>
              </a:rPr>
              <a:t> 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555652" y="2138080"/>
            <a:ext cx="8408836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000" b="1" dirty="0" smtClean="0">
                <a:latin typeface="华文行楷" pitchFamily="2" charset="-122"/>
                <a:ea typeface="华文行楷" pitchFamily="2" charset="-122"/>
              </a:rPr>
              <a:t> 2</a:t>
            </a:r>
            <a:r>
              <a:rPr lang="en-US" altLang="zh-CN" sz="4000" b="1" dirty="0">
                <a:latin typeface="华文行楷" pitchFamily="2" charset="-122"/>
                <a:ea typeface="华文行楷" pitchFamily="2" charset="-122"/>
              </a:rPr>
              <a:t>.</a:t>
            </a:r>
            <a:r>
              <a:rPr lang="zh-CN" altLang="en-US" sz="4000" b="1" dirty="0" smtClean="0">
                <a:latin typeface="华文行楷" pitchFamily="2" charset="-122"/>
                <a:ea typeface="华文行楷" pitchFamily="2" charset="-122"/>
              </a:rPr>
              <a:t>在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相同的时间内</a:t>
            </a:r>
            <a:r>
              <a:rPr lang="en-US" altLang="zh-CN" sz="4000" b="1" dirty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物体经过的路程越长</a:t>
            </a:r>
            <a:r>
              <a:rPr lang="en-US" altLang="zh-CN" sz="4000" b="1" dirty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它的速度就越快</a:t>
            </a:r>
            <a:r>
              <a:rPr lang="en-US" altLang="zh-CN" sz="4000" b="1" dirty="0">
                <a:latin typeface="华文行楷" pitchFamily="2" charset="-122"/>
                <a:ea typeface="华文行楷" pitchFamily="2" charset="-122"/>
              </a:rPr>
              <a:t>;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物体经过相同的路程</a:t>
            </a:r>
            <a:r>
              <a:rPr lang="en-US" altLang="zh-CN" sz="4000" b="1" dirty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所花的时间越短</a:t>
            </a:r>
            <a:r>
              <a:rPr lang="en-US" altLang="zh-CN" sz="4000" b="1" dirty="0"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4000" b="1" dirty="0">
                <a:latin typeface="华文行楷" pitchFamily="2" charset="-122"/>
                <a:ea typeface="华文行楷" pitchFamily="2" charset="-122"/>
              </a:rPr>
              <a:t>速度越快</a:t>
            </a:r>
            <a:r>
              <a:rPr lang="zh-CN" altLang="en-US" sz="4000" dirty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en-US" altLang="zh-CN" sz="4000" b="1" i="1" dirty="0">
                <a:latin typeface="华文行楷" pitchFamily="2" charset="-122"/>
                <a:ea typeface="华文行楷" pitchFamily="2" charset="-122"/>
              </a:rPr>
              <a:t>.</a:t>
            </a:r>
            <a:endParaRPr lang="zh-CN" altLang="en-US" sz="4000" b="1" i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1600" y="548680"/>
            <a:ext cx="6480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</a:rPr>
              <a:t>物理学中物体运动快慢的描述</a:t>
            </a:r>
            <a:endParaRPr lang="zh-CN" altLang="zh-CN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948964" y="838453"/>
            <a:ext cx="1822836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600" b="1" dirty="0" smtClean="0">
                <a:latin typeface="+mn-ea"/>
                <a:ea typeface="+mn-ea"/>
              </a:rPr>
              <a:t>4</a:t>
            </a:r>
            <a:r>
              <a:rPr lang="en-US" altLang="zh-CN" sz="3600" b="1" dirty="0">
                <a:latin typeface="+mn-ea"/>
                <a:ea typeface="+mn-ea"/>
              </a:rPr>
              <a:t>.</a:t>
            </a:r>
            <a:r>
              <a:rPr lang="zh-CN" altLang="en-US" sz="3600" b="1" dirty="0" smtClean="0">
                <a:latin typeface="+mn-ea"/>
                <a:ea typeface="+mn-ea"/>
              </a:rPr>
              <a:t>公式</a:t>
            </a:r>
            <a:r>
              <a:rPr lang="zh-CN" altLang="en-US" sz="3600" b="1" dirty="0">
                <a:latin typeface="+mn-ea"/>
                <a:ea typeface="+mn-ea"/>
              </a:rPr>
              <a:t>：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71600" y="3501008"/>
            <a:ext cx="2161227" cy="812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3600" b="1" dirty="0" smtClean="0">
                <a:latin typeface="+mn-ea"/>
                <a:ea typeface="+mn-ea"/>
              </a:rPr>
              <a:t>5</a:t>
            </a:r>
            <a:r>
              <a:rPr lang="en-US" altLang="zh-CN" sz="3600" b="1" dirty="0">
                <a:latin typeface="+mn-ea"/>
                <a:ea typeface="+mn-ea"/>
              </a:rPr>
              <a:t>.</a:t>
            </a:r>
            <a:r>
              <a:rPr lang="zh-CN" altLang="en-US" sz="3600" b="1" dirty="0" smtClean="0">
                <a:latin typeface="+mn-ea"/>
                <a:ea typeface="+mn-ea"/>
              </a:rPr>
              <a:t>单位</a:t>
            </a:r>
            <a:r>
              <a:rPr lang="zh-CN" altLang="en-US" sz="3600" b="1" dirty="0">
                <a:latin typeface="+mn-ea"/>
                <a:ea typeface="+mn-ea"/>
              </a:rPr>
              <a:t>：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851951" y="548680"/>
            <a:ext cx="1520249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0000FF"/>
                </a:solidFill>
                <a:latin typeface="+mn-ea"/>
                <a:ea typeface="+mn-ea"/>
              </a:rPr>
              <a:t>路 程</a:t>
            </a:r>
            <a:endParaRPr kumimoji="1" lang="zh-CN" altLang="en-US" sz="3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107432" y="764704"/>
            <a:ext cx="3840832" cy="812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kumimoji="1" lang="zh-CN" altLang="en-US" sz="3600" b="1" dirty="0" smtClean="0">
                <a:solidFill>
                  <a:srgbClr val="0000FF"/>
                </a:solidFill>
                <a:latin typeface="+mn-ea"/>
                <a:ea typeface="+mn-ea"/>
              </a:rPr>
              <a:t>速 度</a:t>
            </a:r>
            <a:r>
              <a:rPr kumimoji="1" lang="en-US" altLang="zh-CN" sz="3600" b="1" dirty="0" smtClean="0">
                <a:solidFill>
                  <a:srgbClr val="0000FF"/>
                </a:solidFill>
                <a:latin typeface="+mn-ea"/>
                <a:ea typeface="+mn-ea"/>
              </a:rPr>
              <a:t>= ———  </a:t>
            </a:r>
            <a:r>
              <a:rPr lang="en-US" altLang="zh-CN" sz="3600" b="1" dirty="0" smtClean="0">
                <a:solidFill>
                  <a:srgbClr val="0000FF"/>
                </a:solidFill>
                <a:latin typeface="+mn-ea"/>
                <a:ea typeface="+mn-ea"/>
              </a:rPr>
              <a:t>                 </a:t>
            </a:r>
            <a:endParaRPr lang="en-US" altLang="zh-CN" sz="3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427984" y="1090083"/>
            <a:ext cx="1944216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0000FF"/>
                </a:solidFill>
                <a:latin typeface="+mn-ea"/>
                <a:ea typeface="+mn-ea"/>
              </a:rPr>
              <a:t>  时 间</a:t>
            </a:r>
            <a:endParaRPr kumimoji="1" lang="zh-CN" altLang="en-US" sz="36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aphicFrame>
        <p:nvGraphicFramePr>
          <p:cNvPr id="7" name="Object 9"/>
          <p:cNvGraphicFramePr>
            <a:graphicFrameLocks noChangeAspect="1"/>
          </p:cNvGraphicFramePr>
          <p:nvPr/>
        </p:nvGraphicFramePr>
        <p:xfrm>
          <a:off x="3109978" y="1771075"/>
          <a:ext cx="2695444" cy="1770258"/>
        </p:xfrm>
        <a:graphic>
          <a:graphicData uri="http://schemas.openxmlformats.org/presentationml/2006/ole">
            <p:oleObj spid="_x0000_s1025" name="Equation" r:id="rId3" imgW="8534400" imgH="9448800" progId="">
              <p:embed/>
            </p:oleObj>
          </a:graphicData>
        </a:graphic>
      </p:graphicFrame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5389716" y="1861284"/>
            <a:ext cx="2638667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 smtClean="0">
                <a:solidFill>
                  <a:srgbClr val="FC1806"/>
                </a:solidFill>
                <a:latin typeface="Times New Roman" pitchFamily="18" charset="0"/>
              </a:rPr>
              <a:t>——</a:t>
            </a:r>
            <a:r>
              <a:rPr kumimoji="1" lang="zh-CN" altLang="en-US" sz="3600" b="1" dirty="0" smtClean="0">
                <a:solidFill>
                  <a:srgbClr val="FC1806"/>
                </a:solidFill>
                <a:latin typeface="Times New Roman" pitchFamily="18" charset="0"/>
              </a:rPr>
              <a:t>路程</a:t>
            </a:r>
            <a:endParaRPr kumimoji="1" lang="en-US" altLang="zh-CN" sz="3600" b="1" dirty="0">
              <a:solidFill>
                <a:srgbClr val="FC1806"/>
              </a:solidFill>
              <a:latin typeface="Times New Roman" pitchFamily="18" charset="0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5364088" y="2854677"/>
            <a:ext cx="252028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 smtClean="0">
                <a:solidFill>
                  <a:srgbClr val="FC1806"/>
                </a:solidFill>
                <a:latin typeface="Times New Roman" pitchFamily="18" charset="0"/>
              </a:rPr>
              <a:t>——</a:t>
            </a:r>
            <a:r>
              <a:rPr kumimoji="1" lang="zh-CN" altLang="en-US" sz="3600" b="1" dirty="0" smtClean="0">
                <a:solidFill>
                  <a:srgbClr val="FC1806"/>
                </a:solidFill>
                <a:latin typeface="Times New Roman" pitchFamily="18" charset="0"/>
              </a:rPr>
              <a:t>时间</a:t>
            </a:r>
            <a:endParaRPr kumimoji="1" lang="en-US" altLang="zh-CN" sz="3600" b="1" dirty="0">
              <a:solidFill>
                <a:srgbClr val="FC1806"/>
              </a:solidFill>
              <a:latin typeface="Times New Roman" pitchFamily="18" charset="0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115616" y="2300678"/>
            <a:ext cx="2244725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C1806"/>
                </a:solidFill>
                <a:latin typeface="Times New Roman" pitchFamily="18" charset="0"/>
              </a:rPr>
              <a:t>速度</a:t>
            </a:r>
            <a:r>
              <a:rPr kumimoji="1" lang="en-US" altLang="zh-CN" sz="3600" b="1" dirty="0">
                <a:solidFill>
                  <a:srgbClr val="FC1806"/>
                </a:solidFill>
                <a:latin typeface="Times New Roman" pitchFamily="18" charset="0"/>
              </a:rPr>
              <a:t>—— </a:t>
            </a: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611560" y="4293096"/>
            <a:ext cx="7773157" cy="812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3600" b="1" dirty="0">
                <a:latin typeface="+mn-ea"/>
                <a:ea typeface="+mn-ea"/>
              </a:rPr>
              <a:t>交通运输中常用单位：千米</a:t>
            </a:r>
            <a:r>
              <a:rPr lang="en-US" altLang="zh-CN" sz="3600" b="1" dirty="0">
                <a:latin typeface="+mn-ea"/>
                <a:ea typeface="+mn-ea"/>
              </a:rPr>
              <a:t>/</a:t>
            </a:r>
            <a:r>
              <a:rPr lang="zh-CN" altLang="en-US" sz="3600" b="1" dirty="0">
                <a:latin typeface="+mn-ea"/>
                <a:ea typeface="+mn-ea"/>
              </a:rPr>
              <a:t>时（</a:t>
            </a:r>
            <a:r>
              <a:rPr lang="en-US" altLang="zh-CN" sz="3600" b="1" dirty="0">
                <a:latin typeface="+mn-ea"/>
                <a:ea typeface="+mn-ea"/>
              </a:rPr>
              <a:t>km/h</a:t>
            </a:r>
            <a:r>
              <a:rPr lang="zh-CN" altLang="en-US" sz="3600" b="1" dirty="0">
                <a:latin typeface="+mn-ea"/>
                <a:ea typeface="+mn-ea"/>
              </a:rPr>
              <a:t>）</a:t>
            </a:r>
            <a:endParaRPr kumimoji="1" lang="en-US" altLang="zh-CN" sz="3600" dirty="0">
              <a:latin typeface="+mn-ea"/>
              <a:ea typeface="+mn-ea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699792" y="3520055"/>
            <a:ext cx="5043897" cy="812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3600" b="1" dirty="0">
                <a:latin typeface="+mn-ea"/>
                <a:ea typeface="+mn-ea"/>
              </a:rPr>
              <a:t>国际单位：米</a:t>
            </a:r>
            <a:r>
              <a:rPr lang="en-US" altLang="zh-CN" sz="3600" b="1" dirty="0">
                <a:latin typeface="+mn-ea"/>
                <a:ea typeface="+mn-ea"/>
              </a:rPr>
              <a:t>/</a:t>
            </a:r>
            <a:r>
              <a:rPr lang="zh-CN" altLang="en-US" sz="3600" b="1" dirty="0">
                <a:latin typeface="+mn-ea"/>
                <a:ea typeface="+mn-ea"/>
              </a:rPr>
              <a:t>秒</a:t>
            </a:r>
            <a:r>
              <a:rPr lang="en-US" altLang="zh-CN" sz="3600" b="1" dirty="0">
                <a:latin typeface="+mn-ea"/>
                <a:ea typeface="+mn-ea"/>
              </a:rPr>
              <a:t>(m/s</a:t>
            </a:r>
            <a:r>
              <a:rPr lang="en-US" altLang="zh-CN" sz="3600" b="1" dirty="0" smtClean="0">
                <a:latin typeface="+mn-ea"/>
                <a:ea typeface="+mn-ea"/>
              </a:rPr>
              <a:t>)</a:t>
            </a:r>
            <a:endParaRPr lang="zh-CN" altLang="en-US" sz="3600" b="1" dirty="0">
              <a:latin typeface="+mn-ea"/>
              <a:ea typeface="+mn-ea"/>
            </a:endParaRPr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1920001" y="5085184"/>
            <a:ext cx="5623757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4800" dirty="0" smtClean="0">
                <a:solidFill>
                  <a:srgbClr val="0000FF"/>
                </a:solidFill>
                <a:latin typeface="Times New Roman" pitchFamily="18" charset="0"/>
              </a:rPr>
              <a:t>1 m/s=</a:t>
            </a:r>
            <a:r>
              <a:rPr kumimoji="1" lang="en-US" altLang="zh-CN" sz="4800" u="sng" dirty="0" smtClean="0">
                <a:solidFill>
                  <a:srgbClr val="0000FF"/>
                </a:solidFill>
                <a:latin typeface="Times New Roman" pitchFamily="18" charset="0"/>
              </a:rPr>
              <a:t>          </a:t>
            </a:r>
            <a:r>
              <a:rPr kumimoji="1" lang="en-US" altLang="zh-CN" sz="4800" dirty="0" smtClean="0">
                <a:solidFill>
                  <a:srgbClr val="0000FF"/>
                </a:solidFill>
                <a:latin typeface="Times New Roman" pitchFamily="18" charset="0"/>
              </a:rPr>
              <a:t>km/h</a:t>
            </a:r>
            <a:endParaRPr kumimoji="1" lang="en-US" altLang="zh-CN" sz="4800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4" name="Rectangle 19"/>
          <p:cNvSpPr>
            <a:spLocks noChangeArrowheads="1"/>
          </p:cNvSpPr>
          <p:nvPr/>
        </p:nvSpPr>
        <p:spPr bwMode="auto">
          <a:xfrm>
            <a:off x="4002838" y="5157192"/>
            <a:ext cx="990600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kumimoji="1" lang="en-US" altLang="zh-CN" sz="4400" b="1" dirty="0">
                <a:solidFill>
                  <a:srgbClr val="FF3300"/>
                </a:solidFill>
                <a:latin typeface="Times New Roman" pitchFamily="18" charset="0"/>
              </a:rPr>
              <a:t>3.6</a:t>
            </a:r>
          </a:p>
        </p:txBody>
      </p:sp>
      <p:sp>
        <p:nvSpPr>
          <p:cNvPr id="17" name="矩形 16"/>
          <p:cNvSpPr/>
          <p:nvPr/>
        </p:nvSpPr>
        <p:spPr>
          <a:xfrm>
            <a:off x="7458996" y="1861283"/>
            <a:ext cx="569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kumimoji="1" lang="en-US" altLang="zh-CN" sz="3600" b="1" dirty="0">
                <a:latin typeface="Times New Roman" pitchFamily="18" charset="0"/>
              </a:rPr>
              <a:t>m</a:t>
            </a:r>
          </a:p>
        </p:txBody>
      </p:sp>
      <p:sp>
        <p:nvSpPr>
          <p:cNvPr id="18" name="矩形 17"/>
          <p:cNvSpPr/>
          <p:nvPr/>
        </p:nvSpPr>
        <p:spPr>
          <a:xfrm>
            <a:off x="7320175" y="2670011"/>
            <a:ext cx="4235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kumimoji="1" lang="en-US" altLang="zh-CN" sz="4800" b="1" dirty="0">
                <a:latin typeface="Times New Roman" pitchFamily="18" charset="0"/>
              </a:rPr>
              <a:t>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 autoUpdateAnimBg="0"/>
      <p:bldP spid="17" grpId="0"/>
      <p:bldP spid="18" grpId="0"/>
    </p:bldLst>
  </p:timing>
</p:sld>
</file>

<file path=ppt/theme/theme1.xml><?xml version="1.0" encoding="utf-8"?>
<a:theme xmlns:a="http://schemas.openxmlformats.org/drawingml/2006/main" name="蓝色背景">
  <a:themeElements>
    <a:clrScheme name="">
      <a:dk1>
        <a:srgbClr val="FFFFFF"/>
      </a:dk1>
      <a:lt1>
        <a:srgbClr val="000000"/>
      </a:lt1>
      <a:dk2>
        <a:srgbClr val="E3EBF1"/>
      </a:dk2>
      <a:lt2>
        <a:srgbClr val="336699"/>
      </a:lt2>
      <a:accent1>
        <a:srgbClr val="DDDDDD"/>
      </a:accent1>
      <a:accent2>
        <a:srgbClr val="B2B2B2"/>
      </a:accent2>
      <a:accent3>
        <a:srgbClr val="AAAAAA"/>
      </a:accent3>
      <a:accent4>
        <a:srgbClr val="DCDCDC"/>
      </a:accent4>
      <a:accent5>
        <a:srgbClr val="EBEBEB"/>
      </a:accent5>
      <a:accent6>
        <a:srgbClr val="9F9F9F"/>
      </a:accent6>
      <a:hlink>
        <a:srgbClr val="0099FF"/>
      </a:hlink>
      <a:folHlink>
        <a:srgbClr val="0066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DDDDDD"/>
        </a:accent1>
        <a:accent2>
          <a:srgbClr val="B2B2B2"/>
        </a:accent2>
        <a:accent3>
          <a:srgbClr val="AAAAAA"/>
        </a:accent3>
        <a:accent4>
          <a:srgbClr val="DCDCDC"/>
        </a:accent4>
        <a:accent5>
          <a:srgbClr val="EBEBEB"/>
        </a:accent5>
        <a:accent6>
          <a:srgbClr val="9F9F9F"/>
        </a:accent6>
        <a:hlink>
          <a:srgbClr val="0099FF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1685</Words>
  <Application>Microsoft Office PowerPoint</Application>
  <PresentationFormat>全屏显示(4:3)</PresentationFormat>
  <Paragraphs>135</Paragraphs>
  <Slides>28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蓝色背景</vt:lpstr>
      <vt:lpstr>Equation</vt:lpstr>
      <vt:lpstr>公式</vt:lpstr>
      <vt:lpstr>Microsoft 公式 3.0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160</cp:revision>
  <dcterms:created xsi:type="dcterms:W3CDTF">2015-11-21T07:20:00Z</dcterms:created>
  <dcterms:modified xsi:type="dcterms:W3CDTF">2018-07-08T22:30:08Z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