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70" r:id="rId8"/>
    <p:sldId id="271" r:id="rId9"/>
    <p:sldId id="272" r:id="rId10"/>
    <p:sldId id="273" r:id="rId11"/>
    <p:sldId id="274" r:id="rId12"/>
    <p:sldId id="262" r:id="rId13"/>
    <p:sldId id="263" r:id="rId14"/>
    <p:sldId id="275" r:id="rId15"/>
    <p:sldId id="264" r:id="rId16"/>
    <p:sldId id="276" r:id="rId17"/>
    <p:sldId id="265" r:id="rId18"/>
    <p:sldId id="266" r:id="rId19"/>
    <p:sldId id="267" r:id="rId20"/>
    <p:sldId id="277" r:id="rId21"/>
    <p:sldId id="278" r:id="rId22"/>
    <p:sldId id="279" r:id="rId23"/>
    <p:sldId id="280" r:id="rId24"/>
    <p:sldId id="281" r:id="rId25"/>
    <p:sldId id="283" r:id="rId26"/>
    <p:sldId id="284" r:id="rId27"/>
    <p:sldId id="285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audio" Target="file:///C:\Documents%20and%20Settings\ling\&#26700;&#38754;\&#26753;&#31069;&#21476;&#31581;.mp3" TargetMode="External"/><Relationship Id="rId7" Type="http://schemas.openxmlformats.org/officeDocument/2006/relationships/image" Target="../media/image27.jpeg"/><Relationship Id="rId2" Type="http://schemas.openxmlformats.org/officeDocument/2006/relationships/audio" Target="file:///C:\Documents%20and%20Settings\ling\&#26700;&#38754;\&#26753;&#31069;%20-%20&#23567;&#25552;&#29748;.mp3" TargetMode="External"/><Relationship Id="rId1" Type="http://schemas.openxmlformats.org/officeDocument/2006/relationships/audio" Target="file:///C:\Documents%20and%20Settings\ling\&#26700;&#38754;\&#26753;&#31069;%20-%20&#38050;&#29748;.mp3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microsoft.com/office/2007/relationships/media" Target="../media/media2.wav"/><Relationship Id="rId18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12" Type="http://schemas.openxmlformats.org/officeDocument/2006/relationships/image" Target="../media/image13.png"/><Relationship Id="rId17" Type="http://schemas.microsoft.com/office/2007/relationships/media" Target="../media/media6.wav"/><Relationship Id="rId2" Type="http://schemas.openxmlformats.org/officeDocument/2006/relationships/slideLayout" Target="../slideLayouts/slideLayout7.xml"/><Relationship Id="rId16" Type="http://schemas.microsoft.com/office/2007/relationships/media" Target="../media/media5.wav"/><Relationship Id="rId1" Type="http://schemas.openxmlformats.org/officeDocument/2006/relationships/video" Target="NULL" TargetMode="External"/><Relationship Id="rId6" Type="http://schemas.openxmlformats.org/officeDocument/2006/relationships/image" Target="../media/image8.jpeg"/><Relationship Id="rId11" Type="http://schemas.microsoft.com/office/2007/relationships/media" Target="../media/media1.wav"/><Relationship Id="rId5" Type="http://schemas.openxmlformats.org/officeDocument/2006/relationships/image" Target="../media/image7.jpeg"/><Relationship Id="rId15" Type="http://schemas.microsoft.com/office/2007/relationships/media" Target="../media/media4.wav"/><Relationship Id="rId10" Type="http://schemas.openxmlformats.org/officeDocument/2006/relationships/image" Target="../media/image12.jpeg"/><Relationship Id="rId19" Type="http://schemas.microsoft.com/office/2007/relationships/media" Target="../media/media7.wav"/><Relationship Id="rId4" Type="http://schemas.openxmlformats.org/officeDocument/2006/relationships/image" Target="../media/image2.png"/><Relationship Id="rId9" Type="http://schemas.openxmlformats.org/officeDocument/2006/relationships/image" Target="../media/image11.jpeg"/><Relationship Id="rId14" Type="http://schemas.microsoft.com/office/2007/relationships/media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bt.com.cn/Article/upload/040822192721210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0" y="260648"/>
            <a:ext cx="5257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第二章：声现象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90" y="1700808"/>
            <a:ext cx="2381583" cy="12288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415315"/>
            <a:ext cx="2376264" cy="181494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851920" y="2315256"/>
            <a:ext cx="39604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第二节</a:t>
            </a:r>
            <a:endParaRPr lang="en-US" altLang="zh-CN" sz="5400" b="1" cap="all" spc="0" dirty="0" smtClean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zh-CN" altLang="en-US" sz="5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声音的特性</a:t>
            </a:r>
            <a:endParaRPr lang="zh-CN" altLang="en-US" sz="54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5936" y="4653136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施秉县第二中学  李典文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2640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3527822" cy="2620124"/>
          </a:xfrm>
          <a:prstGeom prst="rect">
            <a:avLst/>
          </a:prstGeom>
          <a:noFill/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4283968" y="1124744"/>
            <a:ext cx="33843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2"/>
                </a:solidFill>
                <a:latin typeface="Arial Black" pitchFamily="34" charset="0"/>
                <a:ea typeface="楷体_GB2312" pitchFamily="49" charset="-122"/>
              </a:rPr>
              <a:t>      </a:t>
            </a:r>
            <a:r>
              <a:rPr lang="zh-CN" altLang="en-US" sz="2400" b="1" dirty="0">
                <a:latin typeface="Arial Black" pitchFamily="34" charset="0"/>
                <a:ea typeface="楷体_GB2312" pitchFamily="49" charset="-122"/>
              </a:rPr>
              <a:t>大象的活动是在无声无息中进行的，实际上它们是在用一种我们听不到的声音在进行交流，这就是次声波。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683568" y="3573016"/>
            <a:ext cx="68042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Arial Black" pitchFamily="34" charset="0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Arial Black" pitchFamily="34" charset="0"/>
                <a:ea typeface="楷体_GB2312" pitchFamily="49" charset="-122"/>
              </a:rPr>
              <a:t>大自然的一些活动，像地震、火山喷发、台风、海啸等都会发出次声波。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95536" y="5013176"/>
            <a:ext cx="80279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Arial Black" pitchFamily="34" charset="0"/>
                <a:ea typeface="楷体_GB2312" pitchFamily="49" charset="-122"/>
              </a:rPr>
              <a:t>    </a:t>
            </a:r>
            <a:r>
              <a:rPr lang="zh-CN" altLang="en-US" sz="3600" b="1" dirty="0" smtClean="0">
                <a:latin typeface="Arial Black" pitchFamily="34" charset="0"/>
                <a:ea typeface="楷体_GB2312" pitchFamily="49" charset="-122"/>
              </a:rPr>
              <a:t>一</a:t>
            </a:r>
            <a:r>
              <a:rPr lang="zh-CN" altLang="en-US" sz="3600" b="1" dirty="0">
                <a:latin typeface="Arial Black" pitchFamily="34" charset="0"/>
                <a:ea typeface="楷体_GB2312" pitchFamily="49" charset="-122"/>
              </a:rPr>
              <a:t>些机器工作时，也会产生次声波。有些次声波对人体是有害的。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3543764" cy="5114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4067944" y="1196752"/>
            <a:ext cx="3885021" cy="5258470"/>
            <a:chOff x="0" y="0"/>
            <a:chExt cx="2971" cy="4320"/>
          </a:xfrm>
        </p:grpSpPr>
        <p:pic>
          <p:nvPicPr>
            <p:cNvPr id="44036" name="Picture 6" descr="Img2221464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971" cy="20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4037" name="Picture 8" descr="Img22416723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2069"/>
              <a:ext cx="2971" cy="2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4038" name="Text Box 10"/>
          <p:cNvSpPr txBox="1">
            <a:spLocks noChangeArrowheads="1"/>
          </p:cNvSpPr>
          <p:nvPr/>
        </p:nvSpPr>
        <p:spPr bwMode="auto">
          <a:xfrm>
            <a:off x="508000" y="3203575"/>
            <a:ext cx="2359025" cy="6429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lIns="65002" tIns="32501" rIns="65002" bIns="32501">
            <a:spAutoFit/>
          </a:bodyPr>
          <a:lstStyle/>
          <a:p>
            <a:pPr defTabSz="650875"/>
            <a:r>
              <a:rPr lang="zh-CN" altLang="en-US" sz="3800" b="1">
                <a:solidFill>
                  <a:srgbClr val="FB2919"/>
                </a:solidFill>
                <a:latin typeface="Arial" charset="0"/>
                <a:ea typeface="黑体" pitchFamily="2" charset="-122"/>
              </a:rPr>
              <a:t>核爆炸</a:t>
            </a:r>
          </a:p>
        </p:txBody>
      </p:sp>
      <p:sp>
        <p:nvSpPr>
          <p:cNvPr id="44039" name="Text Box 11"/>
          <p:cNvSpPr txBox="1">
            <a:spLocks noChangeArrowheads="1"/>
          </p:cNvSpPr>
          <p:nvPr/>
        </p:nvSpPr>
        <p:spPr bwMode="auto">
          <a:xfrm>
            <a:off x="3887788" y="3387725"/>
            <a:ext cx="2625725" cy="5810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lIns="65002" tIns="32501" rIns="65002" bIns="32501">
            <a:spAutoFit/>
          </a:bodyPr>
          <a:lstStyle/>
          <a:p>
            <a:pPr defTabSz="650875"/>
            <a:r>
              <a:rPr lang="zh-CN" altLang="en-US" sz="3400" b="1">
                <a:solidFill>
                  <a:srgbClr val="FB2919"/>
                </a:solidFill>
                <a:latin typeface="Arial" charset="0"/>
                <a:ea typeface="黑体" pitchFamily="2" charset="-122"/>
              </a:rPr>
              <a:t>导弹发射</a:t>
            </a:r>
          </a:p>
        </p:txBody>
      </p:sp>
      <p:sp>
        <p:nvSpPr>
          <p:cNvPr id="9" name="矩形 8"/>
          <p:cNvSpPr/>
          <p:nvPr/>
        </p:nvSpPr>
        <p:spPr>
          <a:xfrm>
            <a:off x="7164288" y="620688"/>
            <a:ext cx="197971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50875"/>
            <a:r>
              <a:rPr lang="zh-CN" altLang="en-US" sz="5100" b="1" dirty="0" smtClean="0">
                <a:solidFill>
                  <a:prstClr val="black"/>
                </a:solidFill>
                <a:latin typeface="Arial" charset="0"/>
                <a:ea typeface="黑体" pitchFamily="2" charset="-122"/>
              </a:rPr>
              <a:t>次声</a:t>
            </a:r>
            <a:endParaRPr lang="zh-CN" altLang="en-US" sz="5100" b="1" dirty="0">
              <a:solidFill>
                <a:prstClr val="black"/>
              </a:solidFill>
              <a:latin typeface="Arial" charset="0"/>
              <a:ea typeface="黑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34528" y="-171400"/>
            <a:ext cx="9178528" cy="1437680"/>
            <a:chOff x="-34528" y="0"/>
            <a:chExt cx="9178528" cy="143768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bldLvl="0" animBg="1" autoUpdateAnimBg="0"/>
      <p:bldP spid="44039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331" y="260648"/>
            <a:ext cx="5257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三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：声音的特性之二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响度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772816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声音不仅音调不同，也有强弱的不同。如用力敲鼓时发出的声音与轻轻敲鼓时，鼓发出的声音的强弱是不相同的。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3383414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  物理学中，声音的强弱叫响度。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52601" y="431951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响度跟什么因素有关呢？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786103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331" y="260648"/>
            <a:ext cx="5257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三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：声音的特性之二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响度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40768"/>
            <a:ext cx="2079481" cy="38765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3528" y="1844824"/>
            <a:ext cx="49513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如图所示，我们用这个装置来探究影响声音响度的因素：</a:t>
            </a:r>
            <a:endParaRPr lang="en-US" altLang="zh-CN" sz="2800" dirty="0" smtClean="0"/>
          </a:p>
          <a:p>
            <a:r>
              <a:rPr lang="zh-CN" altLang="en-US" sz="2800" dirty="0" smtClean="0"/>
              <a:t>         将正在振动的音叉轻触用线悬挂起来的乒乓球，观察乒乓球被弹开的幅度有什么不同？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18294119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6" name="Picture 8" descr="u=416855155,2081288821&amp;fm=52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73238"/>
            <a:ext cx="3311525" cy="3024187"/>
          </a:xfrm>
          <a:prstGeom prst="rect">
            <a:avLst/>
          </a:prstGeom>
          <a:noFill/>
        </p:spPr>
      </p:pic>
      <p:pic>
        <p:nvPicPr>
          <p:cNvPr id="48131" name="Picture 3" descr="蚊子">
            <a:hlinkClick r:id="" action="ppaction://noaction">
              <a:snd r:embed="rId3" name="蚊子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700213"/>
            <a:ext cx="316706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763713" y="5157788"/>
            <a:ext cx="12017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5009" tIns="32504" rIns="65009" bIns="32504">
            <a:spAutoFit/>
          </a:bodyPr>
          <a:lstStyle/>
          <a:p>
            <a:pPr defTabSz="650875"/>
            <a:r>
              <a:rPr lang="zh-CN" altLang="en-US" sz="2800" b="1">
                <a:solidFill>
                  <a:srgbClr val="0000FF"/>
                </a:solidFill>
                <a:latin typeface="Arial" charset="0"/>
              </a:rPr>
              <a:t>响度大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292725" y="5084763"/>
            <a:ext cx="1201738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5009" tIns="32504" rIns="65009" bIns="32504">
            <a:spAutoFit/>
          </a:bodyPr>
          <a:lstStyle/>
          <a:p>
            <a:pPr defTabSz="650875"/>
            <a:r>
              <a:rPr lang="zh-CN" altLang="en-US" sz="2800" b="1">
                <a:solidFill>
                  <a:srgbClr val="0000FF"/>
                </a:solidFill>
                <a:latin typeface="Arial" charset="0"/>
              </a:rPr>
              <a:t>音调高</a:t>
            </a: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auto">
          <a:xfrm>
            <a:off x="2843808" y="1340768"/>
            <a:ext cx="1354137" cy="1354137"/>
          </a:xfrm>
          <a:prstGeom prst="wedgeEllipseCallout">
            <a:avLst>
              <a:gd name="adj1" fmla="val -125356"/>
              <a:gd name="adj2" fmla="val 143085"/>
            </a:avLst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65009" tIns="32504" rIns="65009" bIns="32504"/>
          <a:lstStyle/>
          <a:p>
            <a:pPr algn="ctr" defTabSz="650875" eaLnBrk="0" hangingPunct="0"/>
            <a:r>
              <a:rPr lang="zh-CN" altLang="en-US" sz="2800" b="1">
                <a:latin typeface="Arial" charset="0"/>
              </a:rPr>
              <a:t>我叫的响</a:t>
            </a:r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7020272" y="1628800"/>
            <a:ext cx="1965325" cy="1951038"/>
          </a:xfrm>
          <a:prstGeom prst="cloudCallout">
            <a:avLst>
              <a:gd name="adj1" fmla="val -86074"/>
              <a:gd name="adj2" fmla="val 43542"/>
            </a:avLst>
          </a:prstGeom>
          <a:solidFill>
            <a:srgbClr val="FF990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009" tIns="32504" rIns="65009" bIns="32504"/>
          <a:lstStyle/>
          <a:p>
            <a:pPr algn="ctr" defTabSz="650875" eaLnBrk="0" hangingPunct="0"/>
            <a:r>
              <a:rPr lang="zh-CN" altLang="en-US" sz="2800" b="1">
                <a:latin typeface="Arial" charset="0"/>
              </a:rPr>
              <a:t>哼</a:t>
            </a:r>
            <a:r>
              <a:rPr lang="en-US" altLang="zh-CN" sz="2800" b="1">
                <a:latin typeface="Arial" charset="0"/>
              </a:rPr>
              <a:t>!</a:t>
            </a:r>
            <a:r>
              <a:rPr lang="zh-CN" altLang="en-US" sz="2800" b="1">
                <a:latin typeface="Arial" charset="0"/>
              </a:rPr>
              <a:t>我叫得比你</a:t>
            </a:r>
            <a:r>
              <a:rPr lang="zh-CN" altLang="en-US" sz="2800" b="1">
                <a:solidFill>
                  <a:srgbClr val="0000CC"/>
                </a:solidFill>
                <a:latin typeface="Arial" charset="0"/>
              </a:rPr>
              <a:t>尖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bldLvl="0" animBg="1" autoUpdateAnimBg="0"/>
      <p:bldP spid="48135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331" y="260648"/>
            <a:ext cx="5257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三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：声音的特性之二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响度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772816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物理学中，物体振动的幅度大小用</a:t>
            </a:r>
            <a:r>
              <a:rPr lang="zh-CN" altLang="en-US" sz="2800" b="1" dirty="0" smtClean="0"/>
              <a:t>振幅</a:t>
            </a:r>
            <a:r>
              <a:rPr lang="zh-CN" altLang="en-US" sz="2800" dirty="0" smtClean="0"/>
              <a:t>来表示。振幅越大，响度越大；振幅越小，响度越小。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2812685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人听到的声音大小，除跟物体的振幅有关之外，还跟距发声体的远近有关。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39552" y="5373216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思考：在上述实验中，乒乓球的作用是什么？</a:t>
            </a:r>
            <a:endParaRPr lang="zh-CN" alt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3971423"/>
            <a:ext cx="8064896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响度跟物体振动的振幅有关。还跟距发声体的远近有关。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23936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323528" y="1412776"/>
            <a:ext cx="7777162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考考你：同一首乐曲用不同的乐器演奏，你能分辨出来吗？</a:t>
            </a:r>
          </a:p>
          <a:p>
            <a:pPr>
              <a:spcBef>
                <a:spcPct val="50000"/>
              </a:spcBef>
            </a:pPr>
            <a:endParaRPr lang="zh-CN" altLang="en-US" sz="2800" b="1" dirty="0"/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323850" y="2492375"/>
            <a:ext cx="53276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/>
          </a:p>
          <a:p>
            <a:pPr>
              <a:spcBef>
                <a:spcPct val="50000"/>
              </a:spcBef>
            </a:pPr>
            <a:endParaRPr lang="zh-CN" altLang="en-US" sz="3600"/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179388" y="2781300"/>
            <a:ext cx="53276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/>
          </a:p>
          <a:p>
            <a:pPr>
              <a:spcBef>
                <a:spcPct val="50000"/>
              </a:spcBef>
            </a:pPr>
            <a:endParaRPr lang="zh-CN" altLang="en-US" sz="3600"/>
          </a:p>
        </p:txBody>
      </p:sp>
      <p:pic>
        <p:nvPicPr>
          <p:cNvPr id="82959" name="梁祝 - 钢琴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8888" y="5300663"/>
            <a:ext cx="304800" cy="304800"/>
          </a:xfrm>
          <a:prstGeom prst="rect">
            <a:avLst/>
          </a:prstGeom>
          <a:noFill/>
        </p:spPr>
      </p:pic>
      <p:pic>
        <p:nvPicPr>
          <p:cNvPr id="82961" name="梁祝 - 小提琴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50" y="3429000"/>
            <a:ext cx="304800" cy="304800"/>
          </a:xfrm>
          <a:prstGeom prst="rect">
            <a:avLst/>
          </a:prstGeom>
          <a:noFill/>
        </p:spPr>
      </p:pic>
      <p:pic>
        <p:nvPicPr>
          <p:cNvPr id="82962" name="梁祝古筝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5013176"/>
            <a:ext cx="304800" cy="304800"/>
          </a:xfrm>
          <a:prstGeom prst="rect">
            <a:avLst/>
          </a:prstGeom>
          <a:noFill/>
        </p:spPr>
      </p:pic>
      <p:pic>
        <p:nvPicPr>
          <p:cNvPr id="82964" name="Picture 20" descr="20110623210118-26284839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2924944"/>
            <a:ext cx="3240087" cy="3457575"/>
          </a:xfrm>
          <a:prstGeom prst="rect">
            <a:avLst/>
          </a:prstGeom>
          <a:noFill/>
        </p:spPr>
      </p:pic>
      <p:pic>
        <p:nvPicPr>
          <p:cNvPr id="82965" name="Picture 21" descr="u=1020658821,3182554857&amp;fm=52&amp;gp=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2636912"/>
            <a:ext cx="3529013" cy="1943745"/>
          </a:xfrm>
          <a:prstGeom prst="rect">
            <a:avLst/>
          </a:prstGeom>
          <a:noFill/>
        </p:spPr>
      </p:pic>
      <p:pic>
        <p:nvPicPr>
          <p:cNvPr id="82968" name="Picture 24" descr="2501965_135303700120_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4653136"/>
            <a:ext cx="3889375" cy="1655415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9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2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2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29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446" fill="hold"/>
                                        <p:tgtEl>
                                          <p:spTgt spid="829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959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959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29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8557" fill="hold"/>
                                        <p:tgtEl>
                                          <p:spTgt spid="829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961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961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29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8897" fill="hold"/>
                                        <p:tgtEl>
                                          <p:spTgt spid="829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962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96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331" y="260648"/>
            <a:ext cx="5257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四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：声音的特性之三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——</a:t>
            </a:r>
            <a:r>
              <a:rPr lang="zh-CN" altLang="en-US" sz="2800" b="1" dirty="0">
                <a:solidFill>
                  <a:schemeClr val="bg1"/>
                </a:solidFill>
              </a:rPr>
              <a:t>音色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700808"/>
            <a:ext cx="8352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</a:t>
            </a:r>
            <a:r>
              <a:rPr lang="zh-CN" altLang="en-US" sz="2800" b="1" dirty="0" smtClean="0"/>
              <a:t>音色是指声音的区别。</a:t>
            </a:r>
            <a:endParaRPr lang="en-US" altLang="zh-CN" sz="2800" b="1" dirty="0" smtClean="0"/>
          </a:p>
          <a:p>
            <a:r>
              <a:rPr lang="zh-CN" altLang="en-US" sz="2800" dirty="0" smtClean="0"/>
              <a:t>         </a:t>
            </a:r>
            <a:endParaRPr lang="en-US" altLang="zh-CN" sz="2800" dirty="0" smtClean="0"/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不同的物体发出的声音是各不相同的。音色跟物体的材料、结构有关系。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3742575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我们是如何来辩别声音的不同呢？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39552" y="4797152"/>
            <a:ext cx="8064896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相同物体用音调，不同物体靠音色来辩别的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1410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330" y="260648"/>
            <a:ext cx="793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五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：如何利用波形图来辩别声音？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1700808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认识波形：如图示</a:t>
            </a:r>
            <a:endParaRPr lang="zh-CN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21" y="2406650"/>
            <a:ext cx="7428005" cy="3074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接箭头连接符 10"/>
          <p:cNvCxnSpPr/>
          <p:nvPr/>
        </p:nvCxnSpPr>
        <p:spPr>
          <a:xfrm flipH="1">
            <a:off x="5257552" y="1710987"/>
            <a:ext cx="655568" cy="1285965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257552" y="1268760"/>
            <a:ext cx="1114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波峰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1979712" y="5013176"/>
            <a:ext cx="1080120" cy="46779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87624" y="548096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   波谷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右大括号 20"/>
          <p:cNvSpPr/>
          <p:nvPr/>
        </p:nvSpPr>
        <p:spPr>
          <a:xfrm rot="16200000">
            <a:off x="6765403" y="2068965"/>
            <a:ext cx="792088" cy="1476771"/>
          </a:xfrm>
          <a:prstGeom prst="rightBrace">
            <a:avLst>
              <a:gd name="adj1" fmla="val 8333"/>
              <a:gd name="adj2" fmla="val 52949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660232" y="1962418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 波长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90851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 animBg="1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330" y="260648"/>
            <a:ext cx="7939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五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：如何利用波形图来辩别声音？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10" y="1447935"/>
            <a:ext cx="8496944" cy="308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43677" y="4797485"/>
            <a:ext cx="84969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</a:t>
            </a:r>
            <a:r>
              <a:rPr lang="zh-CN" altLang="en-US" sz="4400" b="1" dirty="0" smtClean="0"/>
              <a:t>音调</a:t>
            </a:r>
            <a:r>
              <a:rPr lang="zh-CN" altLang="en-US" sz="2800" dirty="0" smtClean="0"/>
              <a:t>看相同时间出现波峰的个数；</a:t>
            </a:r>
            <a:r>
              <a:rPr lang="zh-CN" altLang="en-US" sz="4400" b="1" dirty="0" smtClean="0"/>
              <a:t>响度</a:t>
            </a:r>
            <a:r>
              <a:rPr lang="zh-CN" altLang="en-US" sz="2800" dirty="0" smtClean="0"/>
              <a:t>看波峰的高低；</a:t>
            </a:r>
            <a:r>
              <a:rPr lang="zh-CN" altLang="en-US" sz="4400" b="1" dirty="0" smtClean="0"/>
              <a:t>音色</a:t>
            </a:r>
            <a:r>
              <a:rPr lang="zh-CN" altLang="en-US" sz="2800" dirty="0" smtClean="0"/>
              <a:t>看波形的形状。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9431902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5257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一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：生活中的声音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628800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</a:t>
            </a:r>
            <a:r>
              <a:rPr lang="zh-CN" altLang="en-US" sz="2800" b="1" dirty="0" smtClean="0"/>
              <a:t>讨论</a:t>
            </a:r>
            <a:r>
              <a:rPr lang="zh-CN" altLang="en-US" sz="2800" dirty="0" smtClean="0"/>
              <a:t>：在生活中，你知道长脚蚊飞舞时与牛吼时的声音有区别吗？</a:t>
            </a:r>
            <a:endParaRPr lang="zh-CN" altLang="en-US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726" y="2708920"/>
            <a:ext cx="3086100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8920"/>
            <a:ext cx="306705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251903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2895600" y="3276600"/>
            <a:ext cx="59150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>
                <a:latin typeface="Arial" charset="0"/>
              </a:rPr>
              <a:t>湖北的曾侯乙编钟，世界音乐史上的空前发现！ 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68318" y="1412735"/>
            <a:ext cx="6241008" cy="1911660"/>
            <a:chOff x="561" y="419"/>
            <a:chExt cx="4672" cy="2257"/>
          </a:xfrm>
        </p:grpSpPr>
        <p:pic>
          <p:nvPicPr>
            <p:cNvPr id="80900" name="Picture 4" descr="曾侯编钟(图)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561" y="419"/>
              <a:ext cx="4672" cy="2257"/>
            </a:xfrm>
            <a:prstGeom prst="rect">
              <a:avLst/>
            </a:prstGeom>
            <a:noFill/>
            <a:ln w="57150">
              <a:solidFill>
                <a:schemeClr val="folHlink"/>
              </a:solidFill>
              <a:miter lim="800000"/>
              <a:headEnd/>
              <a:tailEnd/>
            </a:ln>
          </p:spPr>
        </p:pic>
        <p:sp>
          <p:nvSpPr>
            <p:cNvPr id="80901" name="Rectangle 5"/>
            <p:cNvSpPr>
              <a:spLocks noChangeArrowheads="1"/>
            </p:cNvSpPr>
            <p:nvPr/>
          </p:nvSpPr>
          <p:spPr bwMode="auto">
            <a:xfrm>
              <a:off x="1854" y="1844"/>
              <a:ext cx="2435" cy="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Arial" charset="0"/>
                </a:rPr>
                <a:t>曾侯乙编钟 </a:t>
              </a:r>
            </a:p>
          </p:txBody>
        </p:sp>
      </p:grpSp>
      <p:pic>
        <p:nvPicPr>
          <p:cNvPr id="80902" name="Picture 6" descr="xin_51110308162634328938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539552" y="2852936"/>
            <a:ext cx="1523665" cy="295307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2699792" y="4581128"/>
            <a:ext cx="5410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Arial" charset="0"/>
              </a:rPr>
              <a:t>说明</a:t>
            </a:r>
            <a:r>
              <a:rPr lang="en-US" altLang="zh-CN" sz="3600" dirty="0">
                <a:solidFill>
                  <a:srgbClr val="FF0000"/>
                </a:solidFill>
                <a:latin typeface="Arial" charset="0"/>
              </a:rPr>
              <a:t>:</a:t>
            </a:r>
            <a:r>
              <a:rPr lang="zh-CN" altLang="en-US" sz="3600" dirty="0">
                <a:solidFill>
                  <a:srgbClr val="FF0000"/>
                </a:solidFill>
                <a:latin typeface="Arial" charset="0"/>
              </a:rPr>
              <a:t>敲打大小不同的钟</a:t>
            </a:r>
            <a:r>
              <a:rPr lang="en-US" altLang="zh-CN" sz="3600" dirty="0">
                <a:solidFill>
                  <a:srgbClr val="FF0000"/>
                </a:solidFill>
                <a:latin typeface="Arial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Arial" charset="0"/>
              </a:rPr>
              <a:t>发出声音的音调高低不同</a:t>
            </a:r>
            <a:r>
              <a:rPr lang="en-US" altLang="zh-CN" sz="3600" dirty="0">
                <a:solidFill>
                  <a:srgbClr val="FF0000"/>
                </a:solidFill>
                <a:latin typeface="Arial" charset="0"/>
              </a:rPr>
              <a:t>,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4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07950" y="980728"/>
            <a:ext cx="8856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黑体" pitchFamily="2" charset="-122"/>
                <a:ea typeface="黑体" pitchFamily="2" charset="-122"/>
              </a:rPr>
              <a:t>打击乐器        弦乐器        管乐器</a:t>
            </a:r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1619250" y="1556990"/>
            <a:ext cx="0" cy="431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4643438" y="1556990"/>
            <a:ext cx="0" cy="431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7667625" y="1556990"/>
            <a:ext cx="0" cy="431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611188" y="2091978"/>
            <a:ext cx="1944687" cy="6175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鼓面振动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611188" y="3476278"/>
            <a:ext cx="2016125" cy="1104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鼓面越紧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音调越高</a:t>
            </a:r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>
            <a:off x="1619250" y="2853978"/>
            <a:ext cx="0" cy="431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611188" y="4797078"/>
            <a:ext cx="2016125" cy="1104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用力越大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响度越大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3490913" y="2061815"/>
            <a:ext cx="2305050" cy="6175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弦振动发声</a:t>
            </a:r>
          </a:p>
        </p:txBody>
      </p:sp>
      <p:sp>
        <p:nvSpPr>
          <p:cNvPr id="26639" name="Line 15"/>
          <p:cNvSpPr>
            <a:spLocks noChangeShapeType="1"/>
          </p:cNvSpPr>
          <p:nvPr/>
        </p:nvSpPr>
        <p:spPr bwMode="auto">
          <a:xfrm>
            <a:off x="4643438" y="2853978"/>
            <a:ext cx="0" cy="431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3419475" y="3428653"/>
            <a:ext cx="2376488" cy="1104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弦紧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细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短的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音调高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.</a:t>
            </a: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3635896" y="4653483"/>
            <a:ext cx="2016125" cy="1104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用力越大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响度越大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6443663" y="2091978"/>
            <a:ext cx="2449512" cy="6175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空气柱振动</a:t>
            </a: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6445250" y="3404840"/>
            <a:ext cx="2303463" cy="1104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空气柱越短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音调越高</a:t>
            </a:r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>
            <a:off x="7667625" y="2853978"/>
            <a:ext cx="0" cy="431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6588224" y="4653483"/>
            <a:ext cx="2016125" cy="1104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用力越大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响度越大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-34528" y="0"/>
            <a:ext cx="9178528" cy="1124744"/>
            <a:chOff x="-34528" y="0"/>
            <a:chExt cx="9178528" cy="1437680"/>
          </a:xfrm>
        </p:grpSpPr>
        <p:sp>
          <p:nvSpPr>
            <p:cNvPr id="20" name="矩形 19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 animBg="1"/>
      <p:bldP spid="26632" grpId="0" animBg="1"/>
      <p:bldP spid="26633" grpId="0" animBg="1"/>
      <p:bldP spid="26634" grpId="0" animBg="1"/>
      <p:bldP spid="26635" grpId="0" animBg="1"/>
      <p:bldP spid="26636" grpId="0" animBg="1"/>
      <p:bldP spid="26637" grpId="0" animBg="1"/>
      <p:bldP spid="26638" grpId="0" animBg="1"/>
      <p:bldP spid="26639" grpId="0" animBg="1"/>
      <p:bldP spid="26640" grpId="0" animBg="1"/>
      <p:bldP spid="26641" grpId="0" animBg="1"/>
      <p:bldP spid="26642" grpId="0" animBg="1"/>
      <p:bldP spid="26643" grpId="0" animBg="1"/>
      <p:bldP spid="26644" grpId="0" animBg="1"/>
      <p:bldP spid="2664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250825" y="1628775"/>
            <a:ext cx="8713788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016" tIns="32508" rIns="65016" bIns="32508">
            <a:spAutoFit/>
          </a:bodyPr>
          <a:lstStyle/>
          <a:p>
            <a:pPr defTabSz="650875" eaLnBrk="0" hangingPunct="0">
              <a:spcBef>
                <a:spcPct val="50000"/>
              </a:spcBef>
            </a:pPr>
            <a:r>
              <a:rPr lang="en-US" altLang="zh-CN" sz="2800" b="1">
                <a:latin typeface="Arial" charset="0"/>
              </a:rPr>
              <a:t>1.</a:t>
            </a:r>
            <a:r>
              <a:rPr lang="zh-CN" altLang="en-US" sz="2800" b="1">
                <a:latin typeface="Arial" charset="0"/>
              </a:rPr>
              <a:t>决定音调高低的物理量是发声体振动的</a:t>
            </a:r>
            <a:r>
              <a:rPr lang="zh-CN" altLang="en-US" sz="2800" b="1" u="sng">
                <a:latin typeface="Arial" charset="0"/>
              </a:rPr>
              <a:t>              </a:t>
            </a:r>
            <a:r>
              <a:rPr lang="zh-CN" altLang="en-US" sz="2800" b="1">
                <a:latin typeface="Arial" charset="0"/>
              </a:rPr>
              <a:t>。</a:t>
            </a:r>
            <a:endParaRPr lang="en-US" altLang="zh-CN" sz="2800" b="1">
              <a:latin typeface="Arial" charset="0"/>
            </a:endParaRPr>
          </a:p>
          <a:p>
            <a:pPr defTabSz="650875" eaLnBrk="0" hangingPunct="0">
              <a:spcBef>
                <a:spcPct val="50000"/>
              </a:spcBef>
            </a:pPr>
            <a:r>
              <a:rPr lang="en-US" altLang="zh-CN" sz="2800" b="1">
                <a:latin typeface="Arial" charset="0"/>
              </a:rPr>
              <a:t>2.</a:t>
            </a:r>
            <a:r>
              <a:rPr lang="zh-CN" altLang="en-US" sz="2800" b="1">
                <a:latin typeface="Arial" charset="0"/>
              </a:rPr>
              <a:t>频率高于</a:t>
            </a:r>
            <a:r>
              <a:rPr lang="zh-CN" altLang="en-US" sz="2800" b="1" u="sng">
                <a:latin typeface="Arial" charset="0"/>
              </a:rPr>
              <a:t>            </a:t>
            </a:r>
            <a:r>
              <a:rPr lang="en-US" altLang="zh-CN" sz="2800" b="1">
                <a:latin typeface="Arial" charset="0"/>
              </a:rPr>
              <a:t>Hz</a:t>
            </a:r>
            <a:r>
              <a:rPr lang="zh-CN" altLang="en-US" sz="2800" b="1">
                <a:latin typeface="Arial" charset="0"/>
              </a:rPr>
              <a:t>和低于</a:t>
            </a:r>
            <a:r>
              <a:rPr lang="zh-CN" altLang="en-US" sz="2800" b="1" u="sng">
                <a:latin typeface="Arial" charset="0"/>
              </a:rPr>
              <a:t>           </a:t>
            </a:r>
            <a:r>
              <a:rPr lang="en-US" altLang="zh-CN" sz="2800" b="1">
                <a:latin typeface="Arial" charset="0"/>
              </a:rPr>
              <a:t>Hz</a:t>
            </a:r>
            <a:r>
              <a:rPr lang="zh-CN" altLang="en-US" sz="2800" b="1">
                <a:latin typeface="Arial" charset="0"/>
              </a:rPr>
              <a:t>的声音人耳听不到。</a:t>
            </a:r>
            <a:endParaRPr lang="en-US" altLang="zh-CN" sz="2800" b="1">
              <a:latin typeface="Arial" charset="0"/>
            </a:endParaRPr>
          </a:p>
          <a:p>
            <a:pPr defTabSz="650875" eaLnBrk="0" hangingPunct="0">
              <a:spcBef>
                <a:spcPct val="50000"/>
              </a:spcBef>
            </a:pPr>
            <a:r>
              <a:rPr lang="en-US" altLang="zh-CN" sz="2800" b="1">
                <a:latin typeface="Arial" charset="0"/>
              </a:rPr>
              <a:t>3.</a:t>
            </a:r>
            <a:r>
              <a:rPr lang="zh-CN" altLang="en-US" sz="2800" b="1">
                <a:latin typeface="Arial" charset="0"/>
              </a:rPr>
              <a:t>声音的响度一般与声源的振幅有关</a:t>
            </a:r>
            <a:r>
              <a:rPr lang="en-US" altLang="zh-CN" sz="2800" b="1">
                <a:latin typeface="Arial" charset="0"/>
              </a:rPr>
              <a:t>,</a:t>
            </a:r>
            <a:r>
              <a:rPr lang="en-US" altLang="zh-CN" sz="2800" b="1" u="sng">
                <a:latin typeface="Arial" charset="0"/>
              </a:rPr>
              <a:t>          </a:t>
            </a:r>
            <a:r>
              <a:rPr lang="zh-CN" altLang="en-US" sz="2800" b="1">
                <a:latin typeface="Arial" charset="0"/>
              </a:rPr>
              <a:t>越大</a:t>
            </a:r>
            <a:r>
              <a:rPr lang="en-US" altLang="zh-CN" sz="2800" b="1">
                <a:latin typeface="Arial" charset="0"/>
              </a:rPr>
              <a:t>,</a:t>
            </a:r>
            <a:r>
              <a:rPr lang="zh-CN" altLang="en-US" sz="2800" b="1">
                <a:latin typeface="Arial" charset="0"/>
              </a:rPr>
              <a:t>响度越大。</a:t>
            </a:r>
            <a:endParaRPr lang="en-US" altLang="zh-CN" sz="2800" b="1">
              <a:latin typeface="Arial" charset="0"/>
            </a:endParaRPr>
          </a:p>
          <a:p>
            <a:pPr defTabSz="650875"/>
            <a:endParaRPr lang="zh-CN" altLang="en-US" sz="2300" b="1">
              <a:latin typeface="Arial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298450" y="1447800"/>
            <a:ext cx="75247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6" tIns="32508" rIns="65016" bIns="32508">
            <a:spAutoFit/>
          </a:bodyPr>
          <a:lstStyle/>
          <a:p>
            <a:pPr defTabSz="650875"/>
            <a:endParaRPr lang="zh-CN" altLang="en-US" sz="2300">
              <a:latin typeface="Arial" charset="0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574800" y="1649413"/>
            <a:ext cx="1301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5016" tIns="32508" rIns="65016" bIns="32508">
            <a:spAutoFit/>
          </a:bodyPr>
          <a:lstStyle/>
          <a:p>
            <a:pPr defTabSz="650875"/>
            <a:endParaRPr lang="zh-CN" altLang="en-US" sz="2300">
              <a:latin typeface="Arial" charset="0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6948488" y="1557338"/>
            <a:ext cx="754062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6" tIns="32508" rIns="65016" bIns="32508">
            <a:spAutoFit/>
          </a:bodyPr>
          <a:lstStyle/>
          <a:p>
            <a:pPr defTabSz="650875"/>
            <a:r>
              <a:rPr lang="zh-CN" altLang="en-US" sz="2300" b="1">
                <a:solidFill>
                  <a:srgbClr val="FF0000"/>
                </a:solidFill>
                <a:latin typeface="Arial" charset="0"/>
              </a:rPr>
              <a:t>频率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1479550" y="2125663"/>
            <a:ext cx="944563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6" tIns="32508" rIns="65016" bIns="32508">
            <a:spAutoFit/>
          </a:bodyPr>
          <a:lstStyle/>
          <a:p>
            <a:pPr defTabSz="650875"/>
            <a:endParaRPr lang="zh-CN" altLang="en-US" sz="2300">
              <a:latin typeface="Arial" charset="0"/>
            </a:endParaRP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4859338" y="2276475"/>
            <a:ext cx="6477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6" tIns="32508" rIns="65016" bIns="32508">
            <a:spAutoFit/>
          </a:bodyPr>
          <a:lstStyle/>
          <a:p>
            <a:pPr defTabSz="650875"/>
            <a:r>
              <a:rPr lang="zh-CN" altLang="en-US" sz="2300">
                <a:solidFill>
                  <a:srgbClr val="FF0000"/>
                </a:solidFill>
                <a:latin typeface="Arial" charset="0"/>
              </a:rPr>
              <a:t>20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3544888" y="2154238"/>
            <a:ext cx="9810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6" tIns="32508" rIns="65016" bIns="32508">
            <a:spAutoFit/>
          </a:bodyPr>
          <a:lstStyle/>
          <a:p>
            <a:pPr defTabSz="650875"/>
            <a:endParaRPr lang="zh-CN" altLang="en-US" sz="2300">
              <a:latin typeface="Arial" charset="0"/>
            </a:endParaRP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3611563" y="2154238"/>
            <a:ext cx="823912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6" tIns="32508" rIns="65016" bIns="32508">
            <a:spAutoFit/>
          </a:bodyPr>
          <a:lstStyle/>
          <a:p>
            <a:pPr defTabSz="650875"/>
            <a:endParaRPr lang="zh-CN" altLang="en-US" sz="2300">
              <a:latin typeface="Arial" charset="0"/>
            </a:endParaRP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3654425" y="2184400"/>
            <a:ext cx="78105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6" tIns="32508" rIns="65016" bIns="32508">
            <a:spAutoFit/>
          </a:bodyPr>
          <a:lstStyle/>
          <a:p>
            <a:pPr defTabSz="650875"/>
            <a:endParaRPr lang="zh-CN" altLang="en-US" sz="2300">
              <a:latin typeface="Arial" charset="0"/>
            </a:endParaRP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2124075" y="2276475"/>
            <a:ext cx="115252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6" tIns="32508" rIns="65016" bIns="32508">
            <a:spAutoFit/>
          </a:bodyPr>
          <a:lstStyle/>
          <a:p>
            <a:pPr defTabSz="650875"/>
            <a:r>
              <a:rPr lang="zh-CN" altLang="en-US" sz="2300">
                <a:solidFill>
                  <a:srgbClr val="FF0000"/>
                </a:solidFill>
                <a:latin typeface="Arial" charset="0"/>
              </a:rPr>
              <a:t>20000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6156325" y="3357563"/>
            <a:ext cx="817563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6" tIns="32508" rIns="65016" bIns="32508">
            <a:spAutoFit/>
          </a:bodyPr>
          <a:lstStyle/>
          <a:p>
            <a:pPr defTabSz="650875"/>
            <a:r>
              <a:rPr lang="zh-CN" altLang="en-US" sz="2300" b="1">
                <a:solidFill>
                  <a:srgbClr val="FF0000"/>
                </a:solidFill>
                <a:latin typeface="Arial" charset="0"/>
              </a:rPr>
              <a:t>振幅</a:t>
            </a:r>
          </a:p>
        </p:txBody>
      </p:sp>
      <p:sp>
        <p:nvSpPr>
          <p:cNvPr id="52237" name="Rectangle 13"/>
          <p:cNvSpPr>
            <a:spLocks noChangeArrowheads="1"/>
          </p:cNvSpPr>
          <p:nvPr/>
        </p:nvSpPr>
        <p:spPr bwMode="auto">
          <a:xfrm>
            <a:off x="323850" y="4365625"/>
            <a:ext cx="84248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/>
              <a:t>4.</a:t>
            </a:r>
            <a:r>
              <a:rPr lang="zh-CN" altLang="en-US" sz="2800" b="1"/>
              <a:t>乐队演奏时</a:t>
            </a:r>
            <a:r>
              <a:rPr lang="en-US" altLang="zh-CN" sz="2800" b="1"/>
              <a:t>,</a:t>
            </a:r>
            <a:r>
              <a:rPr lang="zh-CN" altLang="en-US" sz="2800" b="1"/>
              <a:t>凭音乐声能听出有哪些乐器在演奏， 这是因为乐器不同</a:t>
            </a:r>
            <a:r>
              <a:rPr lang="en-US" altLang="zh-CN" sz="2800" b="1"/>
              <a:t>, </a:t>
            </a:r>
            <a:r>
              <a:rPr lang="zh-CN" altLang="en-US" sz="2800" b="1"/>
              <a:t>发出声音的</a:t>
            </a:r>
            <a:r>
              <a:rPr lang="zh-CN" altLang="en-US" sz="2800" b="1" u="sng"/>
              <a:t>        </a:t>
            </a:r>
            <a:r>
              <a:rPr lang="zh-CN" altLang="en-US" sz="2800" b="1"/>
              <a:t>不同。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5508625" y="47244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音色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bldLvl="0" autoUpdateAnimBg="0"/>
      <p:bldP spid="52231" grpId="0" bldLvl="0" autoUpdateAnimBg="0"/>
      <p:bldP spid="52235" grpId="0" bldLvl="0" autoUpdateAnimBg="0"/>
      <p:bldP spid="52236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395536" y="1340768"/>
            <a:ext cx="78200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019" tIns="32509" rIns="65019" bIns="32509">
            <a:spAutoFit/>
          </a:bodyPr>
          <a:lstStyle/>
          <a:p>
            <a:pPr defTabSz="650875" eaLnBrk="0" hangingPunct="0">
              <a:spcBef>
                <a:spcPct val="50000"/>
              </a:spcBef>
            </a:pPr>
            <a:r>
              <a:rPr lang="en-US" altLang="zh-CN" sz="2600" b="1">
                <a:latin typeface="Arial" charset="0"/>
              </a:rPr>
              <a:t>5.</a:t>
            </a:r>
            <a:r>
              <a:rPr lang="zh-CN" altLang="en-US" sz="2600" b="1">
                <a:latin typeface="Arial" charset="0"/>
              </a:rPr>
              <a:t>夏天摇扇时</a:t>
            </a:r>
            <a:r>
              <a:rPr lang="en-US" altLang="zh-CN" sz="2600" b="1">
                <a:latin typeface="Arial" charset="0"/>
              </a:rPr>
              <a:t>,</a:t>
            </a:r>
            <a:r>
              <a:rPr lang="zh-CN" altLang="en-US" sz="2600" b="1">
                <a:latin typeface="Arial" charset="0"/>
              </a:rPr>
              <a:t>振幅比敲鼓大</a:t>
            </a:r>
            <a:r>
              <a:rPr lang="en-US" altLang="zh-CN" sz="2600" b="1">
                <a:latin typeface="Arial" charset="0"/>
              </a:rPr>
              <a:t>,</a:t>
            </a:r>
            <a:r>
              <a:rPr lang="zh-CN" altLang="en-US" sz="2600" b="1">
                <a:latin typeface="Arial" charset="0"/>
              </a:rPr>
              <a:t>但我们听不到摇扇的声音</a:t>
            </a:r>
            <a:r>
              <a:rPr lang="en-US" altLang="zh-CN" sz="2600" b="1">
                <a:latin typeface="Arial" charset="0"/>
              </a:rPr>
              <a:t>,</a:t>
            </a:r>
            <a:r>
              <a:rPr lang="zh-CN" altLang="en-US" sz="2600" b="1">
                <a:latin typeface="Arial" charset="0"/>
              </a:rPr>
              <a:t>原因是扇子振动的</a:t>
            </a:r>
            <a:r>
              <a:rPr lang="zh-CN" altLang="en-US" sz="2600" b="1" u="sng">
                <a:latin typeface="Arial" charset="0"/>
              </a:rPr>
              <a:t>           </a:t>
            </a:r>
            <a:r>
              <a:rPr lang="zh-CN" altLang="en-US" sz="2600" b="1">
                <a:latin typeface="Arial" charset="0"/>
              </a:rPr>
              <a:t>太低</a:t>
            </a:r>
            <a:r>
              <a:rPr lang="en-US" altLang="zh-CN" sz="2600" b="1">
                <a:latin typeface="Arial" charset="0"/>
              </a:rPr>
              <a:t>.</a:t>
            </a:r>
          </a:p>
          <a:p>
            <a:pPr defTabSz="650875" eaLnBrk="0" hangingPunct="0">
              <a:spcBef>
                <a:spcPct val="50000"/>
              </a:spcBef>
            </a:pPr>
            <a:r>
              <a:rPr lang="en-US" altLang="zh-CN" sz="2600" b="1">
                <a:latin typeface="Arial" charset="0"/>
              </a:rPr>
              <a:t>6.</a:t>
            </a:r>
            <a:r>
              <a:rPr lang="zh-CN" altLang="en-US" sz="2600" b="1">
                <a:latin typeface="Arial" charset="0"/>
              </a:rPr>
              <a:t>编钟是我国古代的大型编组乐器</a:t>
            </a:r>
            <a:r>
              <a:rPr lang="en-US" altLang="zh-CN" sz="2600" b="1">
                <a:latin typeface="Arial" charset="0"/>
              </a:rPr>
              <a:t>,</a:t>
            </a:r>
            <a:r>
              <a:rPr lang="zh-CN" altLang="en-US" sz="2600" b="1">
                <a:latin typeface="Arial" charset="0"/>
              </a:rPr>
              <a:t>由大小不同的钟排列在一起组成</a:t>
            </a:r>
            <a:r>
              <a:rPr lang="en-US" altLang="zh-CN" sz="2600" b="1">
                <a:latin typeface="Arial" charset="0"/>
              </a:rPr>
              <a:t>, </a:t>
            </a:r>
            <a:r>
              <a:rPr lang="zh-CN" altLang="en-US" sz="2600" b="1">
                <a:latin typeface="Arial" charset="0"/>
              </a:rPr>
              <a:t>敲击时</a:t>
            </a:r>
            <a:r>
              <a:rPr lang="en-US" altLang="zh-CN" sz="2600" b="1">
                <a:latin typeface="Arial" charset="0"/>
              </a:rPr>
              <a:t>, </a:t>
            </a:r>
            <a:r>
              <a:rPr lang="zh-CN" altLang="en-US" sz="2600" b="1">
                <a:latin typeface="Arial" charset="0"/>
              </a:rPr>
              <a:t>能发出较高声调的是</a:t>
            </a:r>
            <a:r>
              <a:rPr lang="zh-CN" altLang="en-US" sz="2600" b="1" u="sng">
                <a:latin typeface="Arial" charset="0"/>
              </a:rPr>
              <a:t>        </a:t>
            </a:r>
            <a:r>
              <a:rPr lang="en-US" altLang="zh-CN" sz="2600" b="1">
                <a:latin typeface="Arial" charset="0"/>
              </a:rPr>
              <a:t>(</a:t>
            </a:r>
            <a:r>
              <a:rPr lang="zh-CN" altLang="en-US" sz="2600" b="1">
                <a:latin typeface="Arial" charset="0"/>
              </a:rPr>
              <a:t>填大或小</a:t>
            </a:r>
            <a:r>
              <a:rPr lang="en-US" altLang="zh-CN" sz="2600" b="1">
                <a:latin typeface="Arial" charset="0"/>
              </a:rPr>
              <a:t>)</a:t>
            </a:r>
            <a:r>
              <a:rPr lang="zh-CN" altLang="en-US" sz="2600" b="1">
                <a:latin typeface="Arial" charset="0"/>
              </a:rPr>
              <a:t>钟</a:t>
            </a:r>
            <a:r>
              <a:rPr lang="en-US" altLang="zh-CN" sz="2600" b="1">
                <a:latin typeface="Arial" charset="0"/>
              </a:rPr>
              <a:t>.</a:t>
            </a:r>
          </a:p>
          <a:p>
            <a:pPr defTabSz="650875"/>
            <a:endParaRPr lang="zh-CN" altLang="en-US" sz="2600" b="1">
              <a:latin typeface="Arial" charset="0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281236" y="2774281"/>
            <a:ext cx="97948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9" tIns="32509" rIns="65019" bIns="32509">
            <a:spAutoFit/>
          </a:bodyPr>
          <a:lstStyle/>
          <a:p>
            <a:pPr defTabSz="650875"/>
            <a:endParaRPr lang="zh-CN" altLang="en-US" sz="2300">
              <a:latin typeface="Arial" charset="0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482849" y="2675856"/>
            <a:ext cx="646112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9" tIns="32509" rIns="65019" bIns="32509">
            <a:spAutoFit/>
          </a:bodyPr>
          <a:lstStyle/>
          <a:p>
            <a:pPr defTabSz="650875"/>
            <a:endParaRPr lang="zh-CN" altLang="en-US" sz="23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491161" y="1701131"/>
            <a:ext cx="7842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9" tIns="32509" rIns="65019" bIns="32509">
            <a:spAutoFit/>
          </a:bodyPr>
          <a:lstStyle/>
          <a:p>
            <a:pPr defTabSz="650875"/>
            <a:r>
              <a:rPr lang="zh-CN" altLang="en-US" sz="2300" b="1">
                <a:solidFill>
                  <a:srgbClr val="FF0000"/>
                </a:solidFill>
                <a:latin typeface="Arial" charset="0"/>
              </a:rPr>
              <a:t>频率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6804274" y="2709193"/>
            <a:ext cx="56038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019" tIns="32509" rIns="65019" bIns="32509">
            <a:spAutoFit/>
          </a:bodyPr>
          <a:lstStyle/>
          <a:p>
            <a:pPr defTabSz="650875"/>
            <a:r>
              <a:rPr lang="zh-CN" altLang="en-US" sz="2300" b="1">
                <a:solidFill>
                  <a:srgbClr val="FF0000"/>
                </a:solidFill>
                <a:latin typeface="Arial" charset="0"/>
              </a:rPr>
              <a:t>小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395536" y="3645818"/>
            <a:ext cx="80645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/>
              <a:t>7.</a:t>
            </a:r>
            <a:r>
              <a:rPr lang="zh-CN" altLang="en-US" sz="2800" b="1"/>
              <a:t>某物体每分钟振动</a:t>
            </a:r>
            <a:r>
              <a:rPr lang="en-US" altLang="zh-CN" sz="2800" b="1"/>
              <a:t>12000</a:t>
            </a:r>
            <a:r>
              <a:rPr lang="zh-CN" altLang="en-US" sz="2800" b="1"/>
              <a:t>次</a:t>
            </a:r>
            <a:r>
              <a:rPr lang="en-US" altLang="zh-CN" sz="2800" b="1"/>
              <a:t>,</a:t>
            </a:r>
            <a:r>
              <a:rPr lang="zh-CN" altLang="en-US" sz="2800" b="1"/>
              <a:t>振动频率是</a:t>
            </a:r>
            <a:r>
              <a:rPr lang="zh-CN" altLang="en-US" sz="2800" b="1" u="sng"/>
              <a:t>   </a:t>
            </a:r>
            <a:r>
              <a:rPr lang="zh-CN" altLang="en-US"/>
              <a:t> </a:t>
            </a:r>
            <a:r>
              <a:rPr lang="zh-CN" altLang="en-US" sz="2800" b="1" u="sng"/>
              <a:t>          </a:t>
            </a:r>
            <a:r>
              <a:rPr lang="en-US" altLang="zh-CN" sz="2800" b="1"/>
              <a:t>Hz.</a:t>
            </a:r>
            <a:r>
              <a:rPr lang="zh-CN" altLang="en-US" sz="2800" b="1"/>
              <a:t>它发出的声音我们</a:t>
            </a:r>
            <a:r>
              <a:rPr lang="zh-CN" altLang="en-US" sz="2800" b="1" u="sng"/>
              <a:t>          </a:t>
            </a:r>
            <a:r>
              <a:rPr lang="en-US" altLang="zh-CN" sz="2800" b="1"/>
              <a:t>(</a:t>
            </a:r>
            <a:r>
              <a:rPr lang="zh-CN" altLang="en-US" sz="2800" b="1"/>
              <a:t>填能或不能</a:t>
            </a:r>
            <a:r>
              <a:rPr lang="en-US" altLang="zh-CN" sz="2800" b="1"/>
              <a:t>)</a:t>
            </a:r>
            <a:r>
              <a:rPr lang="zh-CN" altLang="en-US" sz="2800" b="1"/>
              <a:t>听到</a:t>
            </a:r>
            <a:r>
              <a:rPr lang="en-US" altLang="zh-CN" sz="2800" b="1"/>
              <a:t>.</a:t>
            </a:r>
          </a:p>
          <a:p>
            <a:r>
              <a:rPr lang="en-US" altLang="zh-CN" sz="2800" b="1"/>
              <a:t>8.</a:t>
            </a:r>
            <a:r>
              <a:rPr lang="zh-CN" altLang="en-US" sz="2800" b="1"/>
              <a:t>每种乐器都有其独特的韵味</a:t>
            </a:r>
            <a:r>
              <a:rPr lang="en-US" altLang="zh-CN" sz="2800" b="1"/>
              <a:t>,</a:t>
            </a:r>
            <a:r>
              <a:rPr lang="zh-CN" altLang="en-US" sz="2800" b="1"/>
              <a:t>原因是不同乐器发出声音的</a:t>
            </a:r>
            <a:r>
              <a:rPr lang="zh-CN" altLang="en-US" sz="2800" b="1" u="sng"/>
              <a:t>          </a:t>
            </a:r>
            <a:r>
              <a:rPr lang="zh-CN" altLang="en-US" sz="2800" b="1"/>
              <a:t>不同</a:t>
            </a:r>
            <a:r>
              <a:rPr lang="en-US" altLang="zh-CN" sz="2800" b="1"/>
              <a:t>.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4211886" y="4149056"/>
            <a:ext cx="1008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4138861" y="4077618"/>
            <a:ext cx="1081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</a:t>
            </a:r>
            <a:r>
              <a:rPr lang="zh-CN" altLang="en-US" sz="2400" b="1">
                <a:solidFill>
                  <a:schemeClr val="tx2"/>
                </a:solidFill>
              </a:rPr>
              <a:t>能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1547342" y="4941714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音色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7236074" y="3717256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</a:rPr>
              <a:t>200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ldLvl="0" autoUpdateAnimBg="0"/>
      <p:bldP spid="54277" grpId="0" bldLvl="0" autoUpdateAnimBg="0"/>
      <p:bldP spid="54278" grpId="0" bldLvl="0" autoUpdateAnimBg="0"/>
      <p:bldP spid="54281" grpId="0"/>
      <p:bldP spid="542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467544" y="1412776"/>
            <a:ext cx="8424738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9</a:t>
            </a:r>
            <a:r>
              <a:rPr lang="zh-CN" altLang="en-US" sz="2800" b="1" dirty="0" smtClean="0"/>
              <a:t>.</a:t>
            </a:r>
            <a:r>
              <a:rPr lang="zh-CN" altLang="en-US" sz="2800" b="1" dirty="0"/>
              <a:t>用大小不同的力敲击同一鼓面,发出声</a:t>
            </a:r>
          </a:p>
          <a:p>
            <a:r>
              <a:rPr lang="zh-CN" altLang="en-US" sz="2800" b="1" dirty="0"/>
              <a:t>音的不同之处是(        )</a:t>
            </a:r>
          </a:p>
          <a:p>
            <a:r>
              <a:rPr lang="zh-CN" altLang="en-US" sz="2800" b="1" dirty="0"/>
              <a:t>A.声速       B.音调C.响度        D.音色</a:t>
            </a:r>
          </a:p>
          <a:p>
            <a:r>
              <a:rPr lang="en-US" altLang="zh-CN" sz="2800" b="1" dirty="0" smtClean="0"/>
              <a:t>10</a:t>
            </a:r>
            <a:r>
              <a:rPr lang="zh-CN" altLang="en-US" sz="2800" b="1" dirty="0" smtClean="0"/>
              <a:t>.</a:t>
            </a:r>
            <a:r>
              <a:rPr lang="zh-CN" altLang="en-US" sz="2800" b="1" dirty="0"/>
              <a:t>在音乐会上,长笛和二胡演奏同一首曲</a:t>
            </a:r>
          </a:p>
          <a:p>
            <a:r>
              <a:rPr lang="zh-CN" altLang="en-US" sz="2800" b="1" dirty="0"/>
              <a:t>子,但仍能明显区别开两者的声音,主要是由</a:t>
            </a:r>
          </a:p>
          <a:p>
            <a:r>
              <a:rPr lang="zh-CN" altLang="en-US" sz="2800" b="1" dirty="0"/>
              <a:t>于(      )</a:t>
            </a:r>
          </a:p>
          <a:p>
            <a:r>
              <a:rPr lang="zh-CN" altLang="en-US" sz="2800" b="1" dirty="0"/>
              <a:t>A.音调不同               B.振动频率不同</a:t>
            </a:r>
          </a:p>
          <a:p>
            <a:r>
              <a:rPr lang="zh-CN" altLang="en-US" sz="2800" b="1" dirty="0"/>
              <a:t>C.响度不同               D.音色不同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Arial" charset="0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3275856" y="1844576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043608" y="3645024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D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  <p:bldP spid="583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0" y="1556792"/>
            <a:ext cx="8856663" cy="3539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1.</a:t>
            </a:r>
            <a:r>
              <a:rPr lang="zh-CN" altLang="en-US" sz="3200" b="1" dirty="0">
                <a:latin typeface="+mn-ea"/>
              </a:rPr>
              <a:t>下列关于声音的说法中不正确的是</a:t>
            </a:r>
            <a:r>
              <a:rPr lang="en-US" altLang="zh-CN" sz="3200" b="1" dirty="0">
                <a:latin typeface="+mn-ea"/>
              </a:rPr>
              <a:t>(    )</a:t>
            </a:r>
          </a:p>
          <a:p>
            <a:r>
              <a:rPr lang="en-US" altLang="zh-CN" sz="3200" b="1" dirty="0">
                <a:latin typeface="+mn-ea"/>
              </a:rPr>
              <a:t>  A “</a:t>
            </a:r>
            <a:r>
              <a:rPr lang="zh-CN" altLang="en-US" sz="3200" b="1" dirty="0">
                <a:latin typeface="+mn-ea"/>
              </a:rPr>
              <a:t>响鼓也要重锤敲”，说明声音是由振动产生的，且振幅越大响度越大</a:t>
            </a:r>
          </a:p>
          <a:p>
            <a:r>
              <a:rPr lang="zh-CN" altLang="en-US" sz="3200" b="1" dirty="0">
                <a:latin typeface="+mn-ea"/>
              </a:rPr>
              <a:t>  </a:t>
            </a:r>
            <a:r>
              <a:rPr lang="en-US" altLang="zh-CN" sz="3200" b="1" dirty="0">
                <a:latin typeface="+mn-ea"/>
              </a:rPr>
              <a:t>B “</a:t>
            </a:r>
            <a:r>
              <a:rPr lang="zh-CN" altLang="en-US" sz="3200" b="1" dirty="0">
                <a:latin typeface="+mn-ea"/>
              </a:rPr>
              <a:t>震耳欲聋”说明声音的音调高</a:t>
            </a:r>
          </a:p>
          <a:p>
            <a:r>
              <a:rPr lang="zh-CN" altLang="en-US" sz="3200" b="1" dirty="0">
                <a:latin typeface="+mn-ea"/>
              </a:rPr>
              <a:t>  </a:t>
            </a:r>
            <a:r>
              <a:rPr lang="en-US" altLang="zh-CN" sz="3200" b="1" dirty="0">
                <a:latin typeface="+mn-ea"/>
              </a:rPr>
              <a:t>C “</a:t>
            </a:r>
            <a:r>
              <a:rPr lang="zh-CN" altLang="en-US" sz="3200" b="1" dirty="0">
                <a:latin typeface="+mn-ea"/>
              </a:rPr>
              <a:t>闻其声知其人”，说明可以根据音色来判断说话者</a:t>
            </a:r>
          </a:p>
          <a:p>
            <a:r>
              <a:rPr lang="zh-CN" altLang="en-US" sz="3200" b="1" dirty="0">
                <a:latin typeface="+mn-ea"/>
              </a:rPr>
              <a:t>  </a:t>
            </a:r>
            <a:r>
              <a:rPr lang="en-US" altLang="zh-CN" sz="3200" b="1" dirty="0">
                <a:latin typeface="+mn-ea"/>
              </a:rPr>
              <a:t>D “</a:t>
            </a:r>
            <a:r>
              <a:rPr lang="zh-CN" altLang="en-US" sz="3200" b="1" dirty="0">
                <a:latin typeface="+mn-ea"/>
              </a:rPr>
              <a:t>隔墙有耳”，说明固体能传声</a:t>
            </a:r>
            <a:endParaRPr lang="zh-CN" altLang="en-US" sz="3200" dirty="0">
              <a:latin typeface="+mn-ea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308304" y="1412776"/>
            <a:ext cx="1512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251520" y="2971130"/>
            <a:ext cx="8713788" cy="156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用大小不同的两个力分别敲打同一个音叉，所发出的声音不同的是：（    ）</a:t>
            </a:r>
            <a:br>
              <a:rPr lang="zh-CN" altLang="en-US" sz="3200" b="1" dirty="0">
                <a:latin typeface="黑体" pitchFamily="2" charset="-122"/>
                <a:ea typeface="黑体" pitchFamily="2" charset="-122"/>
              </a:rPr>
            </a:b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响度   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频率   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音色   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音调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287337" y="1602978"/>
            <a:ext cx="8856663" cy="107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比较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老牛的叫声和蚊子的</a:t>
            </a:r>
            <a:r>
              <a:rPr lang="zh-CN" altLang="en-US" sz="3200" b="1" dirty="0">
                <a:latin typeface="Arial" charset="0"/>
                <a:ea typeface="黑体" pitchFamily="2" charset="-122"/>
              </a:rPr>
              <a:t>“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叫</a:t>
            </a:r>
            <a:r>
              <a:rPr lang="zh-CN" altLang="en-US" sz="3200" b="1" dirty="0">
                <a:latin typeface="Arial" charset="0"/>
                <a:ea typeface="黑体" pitchFamily="2" charset="-122"/>
              </a:rPr>
              <a:t>”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声，音调低的是</a:t>
            </a:r>
            <a:r>
              <a:rPr lang="zh-CN" altLang="en-US" sz="3200" b="1" u="sng" dirty="0">
                <a:latin typeface="黑体" pitchFamily="2" charset="-122"/>
                <a:ea typeface="黑体" pitchFamily="2" charset="-122"/>
              </a:rPr>
              <a:t>        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，响度大的是</a:t>
            </a:r>
            <a:r>
              <a:rPr lang="zh-CN" altLang="en-US" sz="3200" b="1" u="sng" dirty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。 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403648" y="2035026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牛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5364088" y="2035026"/>
            <a:ext cx="720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牛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220072" y="3475186"/>
            <a:ext cx="792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6" tIns="45692" rIns="91386" bIns="45692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A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179512" y="5059362"/>
            <a:ext cx="8785225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 smtClean="0"/>
              <a:t>例</a:t>
            </a:r>
            <a:r>
              <a:rPr lang="en-US" altLang="zh-CN" sz="3200" b="1" dirty="0" smtClean="0"/>
              <a:t>4</a:t>
            </a:r>
            <a:r>
              <a:rPr lang="zh-CN" altLang="en-US" sz="3200" b="1" dirty="0" smtClean="0"/>
              <a:t>、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调节电视的音量旋钮是在调节声音的（  ）</a:t>
            </a:r>
          </a:p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A.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音调 </a:t>
            </a:r>
            <a:r>
              <a:rPr lang="zh-CN" altLang="en-US" sz="3200" b="1" dirty="0">
                <a:latin typeface="Arial"/>
                <a:ea typeface="黑体" pitchFamily="2" charset="-122"/>
              </a:rPr>
              <a:t>  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B.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响度 </a:t>
            </a:r>
            <a:r>
              <a:rPr lang="zh-CN" altLang="en-US" sz="3200" b="1" dirty="0">
                <a:latin typeface="Arial"/>
                <a:ea typeface="黑体" pitchFamily="2" charset="-122"/>
              </a:rPr>
              <a:t>  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C.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音色 </a:t>
            </a:r>
            <a:r>
              <a:rPr lang="zh-CN" altLang="en-US" sz="3200" b="1" dirty="0">
                <a:latin typeface="Arial"/>
                <a:ea typeface="黑体" pitchFamily="2" charset="-122"/>
              </a:rPr>
              <a:t>  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D.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频率 </a:t>
            </a:r>
          </a:p>
          <a:p>
            <a:pPr>
              <a:spcBef>
                <a:spcPct val="50000"/>
              </a:spcBef>
            </a:pP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8172400" y="5131370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B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15" name="矩形 14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WOCRTEMP_ROC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3205386"/>
            <a:ext cx="3309938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3" descr="HWOCRTEMP_ROC50"/>
          <p:cNvPicPr>
            <a:picLocks noChangeAspect="1" noChangeArrowheads="1"/>
          </p:cNvPicPr>
          <p:nvPr/>
        </p:nvPicPr>
        <p:blipFill>
          <a:blip r:embed="rId3" cstate="print"/>
          <a:srcRect b="2800"/>
          <a:stretch>
            <a:fillRect/>
          </a:stretch>
        </p:blipFill>
        <p:spPr bwMode="auto">
          <a:xfrm>
            <a:off x="0" y="3205212"/>
            <a:ext cx="29527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179512" y="1628800"/>
            <a:ext cx="8712968" cy="10772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</a:rPr>
              <a:t>例</a:t>
            </a:r>
            <a:r>
              <a:rPr lang="en-US" altLang="zh-CN" sz="3200" b="1" dirty="0" smtClean="0">
                <a:latin typeface="宋体" pitchFamily="2" charset="-122"/>
              </a:rPr>
              <a:t>5</a:t>
            </a:r>
            <a:r>
              <a:rPr lang="zh-CN" altLang="en-US" sz="3200" b="1" dirty="0" smtClean="0">
                <a:latin typeface="宋体" pitchFamily="2" charset="-122"/>
              </a:rPr>
              <a:t>、</a:t>
            </a:r>
            <a:r>
              <a:rPr lang="zh-CN" altLang="en-US" sz="3200" b="1" dirty="0">
                <a:latin typeface="宋体" pitchFamily="2" charset="-122"/>
              </a:rPr>
              <a:t>下列三幅声波的波形图中，响度小的是（ ），音调高的是（ ）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335713" y="3421286"/>
            <a:ext cx="2808287" cy="1728787"/>
            <a:chOff x="521" y="2840"/>
            <a:chExt cx="1769" cy="1134"/>
          </a:xfrm>
        </p:grpSpPr>
        <p:pic>
          <p:nvPicPr>
            <p:cNvPr id="77830" name="Picture 6" descr="HWOCRTEMP_ROC50"/>
            <p:cNvPicPr>
              <a:picLocks noChangeAspect="1" noChangeArrowheads="1"/>
            </p:cNvPicPr>
            <p:nvPr/>
          </p:nvPicPr>
          <p:blipFill>
            <a:blip r:embed="rId3" cstate="print"/>
            <a:srcRect b="2800"/>
            <a:stretch>
              <a:fillRect/>
            </a:stretch>
          </p:blipFill>
          <p:spPr bwMode="auto">
            <a:xfrm>
              <a:off x="521" y="2840"/>
              <a:ext cx="89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7831" name="Picture 7" descr="HWOCRTEMP_ROC50"/>
            <p:cNvPicPr>
              <a:picLocks noChangeAspect="1" noChangeArrowheads="1"/>
            </p:cNvPicPr>
            <p:nvPr/>
          </p:nvPicPr>
          <p:blipFill>
            <a:blip r:embed="rId3" cstate="print"/>
            <a:srcRect b="2800"/>
            <a:stretch>
              <a:fillRect/>
            </a:stretch>
          </p:blipFill>
          <p:spPr bwMode="auto">
            <a:xfrm>
              <a:off x="1410" y="2840"/>
              <a:ext cx="880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1331913" y="5437411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宋体" pitchFamily="2" charset="-122"/>
              </a:rPr>
              <a:t>A</a:t>
            </a: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4572000" y="529294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宋体" pitchFamily="2" charset="-122"/>
              </a:rPr>
              <a:t>B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7524750" y="5221511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宋体" pitchFamily="2" charset="-122"/>
              </a:rPr>
              <a:t>C</a:t>
            </a:r>
          </a:p>
        </p:txBody>
      </p:sp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539552" y="2204864"/>
            <a:ext cx="431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itchFamily="2" charset="-122"/>
              </a:rPr>
              <a:t>B</a:t>
            </a:r>
          </a:p>
        </p:txBody>
      </p:sp>
      <p:sp>
        <p:nvSpPr>
          <p:cNvPr id="77836" name="Text Box 12"/>
          <p:cNvSpPr txBox="1">
            <a:spLocks noChangeArrowheads="1"/>
          </p:cNvSpPr>
          <p:nvPr/>
        </p:nvSpPr>
        <p:spPr bwMode="auto">
          <a:xfrm>
            <a:off x="3995936" y="2204864"/>
            <a:ext cx="431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itchFamily="2" charset="-122"/>
              </a:rPr>
              <a:t>C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15" name="矩形 14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4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5" grpId="0"/>
      <p:bldP spid="778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331" y="260648"/>
            <a:ext cx="5257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一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：声音的特性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28" y="1556792"/>
            <a:ext cx="2975320" cy="22851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893" y="1556794"/>
            <a:ext cx="2999360" cy="22851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815" y="1556793"/>
            <a:ext cx="3203847" cy="228516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2" y="4077072"/>
            <a:ext cx="2923461" cy="21602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532" y="4074269"/>
            <a:ext cx="3046284" cy="21630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879" y="4077072"/>
            <a:ext cx="3207993" cy="2162692"/>
          </a:xfrm>
          <a:prstGeom prst="rect">
            <a:avLst/>
          </a:prstGeom>
        </p:spPr>
      </p:pic>
      <p:pic>
        <p:nvPicPr>
          <p:cNvPr id="8" name="牛叫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1148332" y="2204864"/>
            <a:ext cx="609600" cy="609600"/>
          </a:xfrm>
          <a:prstGeom prst="rect">
            <a:avLst/>
          </a:prstGeom>
        </p:spPr>
      </p:pic>
      <p:pic>
        <p:nvPicPr>
          <p:cNvPr id="11" name="羊叫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3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4267200" y="2204864"/>
            <a:ext cx="609600" cy="609600"/>
          </a:xfrm>
          <a:prstGeom prst="rect">
            <a:avLst/>
          </a:prstGeom>
        </p:spPr>
      </p:pic>
      <p:pic>
        <p:nvPicPr>
          <p:cNvPr id="16" name="马叫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7234075" y="2223007"/>
            <a:ext cx="609600" cy="609600"/>
          </a:xfrm>
          <a:prstGeom prst="rect">
            <a:avLst/>
          </a:prstGeom>
        </p:spPr>
      </p:pic>
      <p:pic>
        <p:nvPicPr>
          <p:cNvPr id="17" name="猫叫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5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1197362" y="4850990"/>
            <a:ext cx="609600" cy="609600"/>
          </a:xfrm>
          <a:prstGeom prst="rect">
            <a:avLst/>
          </a:prstGeom>
        </p:spPr>
      </p:pic>
      <p:pic>
        <p:nvPicPr>
          <p:cNvPr id="18" name="狗叫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6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4292017" y="4850990"/>
            <a:ext cx="609600" cy="609600"/>
          </a:xfrm>
          <a:prstGeom prst="rect">
            <a:avLst/>
          </a:prstGeom>
        </p:spPr>
      </p:pic>
      <p:pic>
        <p:nvPicPr>
          <p:cNvPr id="19" name="猪叫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7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7271938" y="4855745"/>
            <a:ext cx="609600" cy="609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974" y="1437680"/>
            <a:ext cx="4677688" cy="3418065"/>
          </a:xfrm>
          <a:prstGeom prst="rect">
            <a:avLst/>
          </a:prstGeom>
        </p:spPr>
      </p:pic>
      <p:pic>
        <p:nvPicPr>
          <p:cNvPr id="21" name="鸡叫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9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929275" y="2775575"/>
            <a:ext cx="609600" cy="6096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79512" y="1556794"/>
            <a:ext cx="41125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我们听到过各种声音，无论什么声音，都有三大特性，即：</a:t>
            </a:r>
            <a:endParaRPr lang="zh-CN" alt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323528" y="3841959"/>
            <a:ext cx="3968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音调、响度和音色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45245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2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7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861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06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68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5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6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7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178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video>
              <p:cMediaNode vol="80000" showWhenStopped="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 vol="80000" showWhenStopped="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video>
              <p:cMediaNode vol="80000" showWhenStopped="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video>
              <p:cMediaNode vol="80000" showWhenStopped="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video>
              <p:cMediaNode vol="80000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  <p:video>
              <p:cMediaNode vol="80000" showWhenStopped="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331" y="260648"/>
            <a:ext cx="5257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二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：声音的特性之一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音调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628800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音调：是指</a:t>
            </a:r>
            <a:r>
              <a:rPr lang="zh-CN" altLang="en-US" sz="2800" b="1" dirty="0" smtClean="0"/>
              <a:t>声音的高低。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2348880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音调跟什么因素有关呢？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3284984"/>
            <a:ext cx="38884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我们来观察一个实验：如图所示，把一把钢尺放在桌子的边缘，通过改变尺子伸出桌子的长度并拨动尺子，观察和听声音有什么不同？</a:t>
            </a:r>
            <a:endParaRPr lang="zh-CN" altLang="en-US" sz="28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223" y="2793283"/>
            <a:ext cx="4591410" cy="23691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30520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331" y="260648"/>
            <a:ext cx="5257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二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：声音的特性之一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音调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9290" y="1483859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实验可知：尺子伸出桌面较短时，尺子振动得快，音调高；伸出桌面较长时，尺子振动得慢，音调低。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19290" y="3023374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 物体振动的快慢用“频率”来表示，单位是赫兹（</a:t>
            </a:r>
            <a:r>
              <a:rPr lang="en-US" altLang="zh-CN" sz="2800" dirty="0" smtClean="0"/>
              <a:t>Hz</a:t>
            </a:r>
            <a:r>
              <a:rPr lang="zh-CN" altLang="en-US" sz="2800" dirty="0" smtClean="0"/>
              <a:t>）。如果物体在</a:t>
            </a:r>
            <a:r>
              <a:rPr lang="en-US" altLang="zh-CN" sz="2800" dirty="0" smtClean="0"/>
              <a:t>1s</a:t>
            </a:r>
            <a:r>
              <a:rPr lang="zh-CN" altLang="en-US" sz="2800" dirty="0" smtClean="0"/>
              <a:t>内振动</a:t>
            </a:r>
            <a:r>
              <a:rPr lang="en-US" altLang="zh-CN" sz="2800" dirty="0" smtClean="0"/>
              <a:t>100</a:t>
            </a:r>
            <a:r>
              <a:rPr lang="zh-CN" altLang="en-US" sz="2800" dirty="0" smtClean="0"/>
              <a:t>次，它的频率就是</a:t>
            </a:r>
            <a:r>
              <a:rPr lang="en-US" altLang="zh-CN" sz="2800" dirty="0" smtClean="0"/>
              <a:t>100Hz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19290" y="5085184"/>
            <a:ext cx="835292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音调与频率有关。频率高音调高，频率低音调低。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91623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2663676" cy="161840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79388" y="3789363"/>
            <a:ext cx="52197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latin typeface="Arial" charset="0"/>
              </a:rPr>
              <a:t>        </a:t>
            </a:r>
            <a:r>
              <a:rPr lang="zh-CN" altLang="en-US" sz="3600" b="1">
                <a:solidFill>
                  <a:srgbClr val="008080"/>
                </a:solidFill>
                <a:latin typeface="Arial" charset="0"/>
              </a:rPr>
              <a:t>古筝的每条琴弦的长度和粗细都不相同</a:t>
            </a:r>
            <a:r>
              <a:rPr lang="en-US" altLang="zh-CN" sz="3600" b="1">
                <a:solidFill>
                  <a:srgbClr val="008080"/>
                </a:solidFill>
                <a:latin typeface="Arial" charset="0"/>
              </a:rPr>
              <a:t>,</a:t>
            </a:r>
            <a:r>
              <a:rPr lang="zh-CN" altLang="en-US" sz="3600" b="1">
                <a:solidFill>
                  <a:srgbClr val="008080"/>
                </a:solidFill>
                <a:latin typeface="Arial" charset="0"/>
              </a:rPr>
              <a:t>细而短的音调高</a:t>
            </a:r>
            <a:r>
              <a:rPr lang="en-US" altLang="zh-CN" sz="3600" b="1">
                <a:solidFill>
                  <a:srgbClr val="008080"/>
                </a:solidFill>
                <a:latin typeface="Arial" charset="0"/>
              </a:rPr>
              <a:t>,</a:t>
            </a:r>
            <a:r>
              <a:rPr lang="zh-CN" altLang="en-US" sz="3600" b="1">
                <a:solidFill>
                  <a:srgbClr val="008080"/>
                </a:solidFill>
                <a:latin typeface="Arial" charset="0"/>
              </a:rPr>
              <a:t>粗而长的音调低</a:t>
            </a:r>
            <a:r>
              <a:rPr lang="en-US" altLang="zh-CN" sz="3600" b="1">
                <a:solidFill>
                  <a:srgbClr val="008080"/>
                </a:solidFill>
                <a:latin typeface="Arial" charset="0"/>
              </a:rPr>
              <a:t>.</a:t>
            </a:r>
          </a:p>
        </p:txBody>
      </p:sp>
      <p:pic>
        <p:nvPicPr>
          <p:cNvPr id="86020" name="Picture 4" descr="NewAge 古筝美女常静《呼吸》MV DAT 长期做种，随时补种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348880"/>
            <a:ext cx="2734841" cy="3237008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536" y="1844824"/>
            <a:ext cx="7776864" cy="2592288"/>
          </a:xfrm>
          <a:solidFill>
            <a:schemeClr val="bg1"/>
          </a:solidFill>
          <a:ln/>
        </p:spPr>
        <p:txBody>
          <a:bodyPr lIns="91368" tIns="45688" rIns="91368" bIns="45688">
            <a:noAutofit/>
          </a:bodyPr>
          <a:lstStyle/>
          <a:p>
            <a:pPr>
              <a:buFontTx/>
              <a:buNone/>
            </a:pPr>
            <a:r>
              <a:rPr lang="zh-CN" altLang="en-US" b="1" dirty="0" smtClean="0">
                <a:latin typeface="+mn-ea"/>
              </a:rPr>
              <a:t>     苍</a:t>
            </a:r>
            <a:r>
              <a:rPr lang="zh-CN" altLang="en-US" b="1" dirty="0">
                <a:latin typeface="+mn-ea"/>
              </a:rPr>
              <a:t>蝇飞行的每秒振翅</a:t>
            </a:r>
            <a:r>
              <a:rPr lang="en-US" altLang="zh-CN" b="1" dirty="0">
                <a:latin typeface="+mn-ea"/>
              </a:rPr>
              <a:t>147</a:t>
            </a:r>
            <a:r>
              <a:rPr lang="zh-CN" altLang="en-US" b="1" dirty="0">
                <a:latin typeface="+mn-ea"/>
              </a:rPr>
              <a:t>～</a:t>
            </a:r>
            <a:r>
              <a:rPr lang="en-US" altLang="zh-CN" b="1" dirty="0">
                <a:latin typeface="+mn-ea"/>
              </a:rPr>
              <a:t>200</a:t>
            </a:r>
            <a:r>
              <a:rPr lang="zh-CN" altLang="en-US" b="1" dirty="0">
                <a:latin typeface="+mn-ea"/>
              </a:rPr>
              <a:t>次，蝴蝶飞行时每秒振翅</a:t>
            </a:r>
            <a:r>
              <a:rPr lang="en-US" altLang="zh-CN" b="1" dirty="0">
                <a:latin typeface="+mn-ea"/>
              </a:rPr>
              <a:t>5</a:t>
            </a:r>
            <a:r>
              <a:rPr lang="zh-CN" altLang="en-US" b="1" dirty="0">
                <a:latin typeface="+mn-ea"/>
              </a:rPr>
              <a:t>～</a:t>
            </a:r>
            <a:r>
              <a:rPr lang="en-US" altLang="zh-CN" b="1" dirty="0">
                <a:latin typeface="+mn-ea"/>
              </a:rPr>
              <a:t>6 </a:t>
            </a:r>
            <a:r>
              <a:rPr lang="zh-CN" altLang="en-US" b="1" dirty="0">
                <a:latin typeface="+mn-ea"/>
              </a:rPr>
              <a:t>次，为什么你凭听觉能发觉飞行中的苍蝇，却不能发觉飞行中的蝴蝶？ 你知道为什么吗？</a:t>
            </a: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1187624" y="4581128"/>
            <a:ext cx="6876256" cy="16557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368" tIns="45688" rIns="91368" bIns="45688"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人感受声音的频率有一定的范围。从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20Hz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20000Hz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的声音大多数人能听到。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 descr="花束"/>
          <p:cNvSpPr txBox="1">
            <a:spLocks noChangeArrowheads="1"/>
          </p:cNvSpPr>
          <p:nvPr/>
        </p:nvSpPr>
        <p:spPr bwMode="auto">
          <a:xfrm>
            <a:off x="611560" y="2204864"/>
            <a:ext cx="7956550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把高于</a:t>
            </a:r>
            <a:r>
              <a:rPr kumimoji="1" lang="en-US" altLang="zh-CN" sz="2800" b="1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20000</a:t>
            </a:r>
            <a:r>
              <a:rPr kumimoji="1" lang="zh-CN" altLang="en-US" sz="2800" b="1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赫的声音叫做超声波。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611560" y="3357389"/>
            <a:ext cx="7227888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把低于</a:t>
            </a:r>
            <a:r>
              <a:rPr kumimoji="1" lang="en-US" altLang="zh-CN" sz="2800" b="1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20</a:t>
            </a:r>
            <a:r>
              <a:rPr kumimoji="1" lang="zh-CN" altLang="en-US" sz="2800" b="1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赫的声音叫做次声波。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395536" y="1340768"/>
            <a:ext cx="51831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超声波和次声波</a:t>
            </a:r>
            <a:r>
              <a:rPr kumimoji="1" lang="en-US" altLang="zh-CN" sz="4000" b="1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endParaRPr kumimoji="1" lang="en-US" altLang="zh-CN" sz="40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827088" y="4292600"/>
            <a:ext cx="8142287" cy="1524000"/>
            <a:chOff x="431" y="3702"/>
            <a:chExt cx="5129" cy="515"/>
          </a:xfrm>
        </p:grpSpPr>
        <p:sp>
          <p:nvSpPr>
            <p:cNvPr id="81927" name="Line 7"/>
            <p:cNvSpPr>
              <a:spLocks noChangeShapeType="1"/>
            </p:cNvSpPr>
            <p:nvPr/>
          </p:nvSpPr>
          <p:spPr bwMode="auto">
            <a:xfrm>
              <a:off x="703" y="4217"/>
              <a:ext cx="43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arrow" w="lg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8" name="Text Box 8"/>
            <p:cNvSpPr txBox="1">
              <a:spLocks noChangeArrowheads="1"/>
            </p:cNvSpPr>
            <p:nvPr/>
          </p:nvSpPr>
          <p:spPr bwMode="auto">
            <a:xfrm>
              <a:off x="5045" y="3818"/>
              <a:ext cx="511" cy="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4800" i="1">
                  <a:latin typeface="幼圆" pitchFamily="49" charset="-122"/>
                  <a:ea typeface="幼圆" pitchFamily="49" charset="-122"/>
                </a:rPr>
                <a:t>f</a:t>
              </a:r>
            </a:p>
          </p:txBody>
        </p:sp>
        <p:sp>
          <p:nvSpPr>
            <p:cNvPr id="81929" name="Text Box 9"/>
            <p:cNvSpPr txBox="1">
              <a:spLocks noChangeArrowheads="1"/>
            </p:cNvSpPr>
            <p:nvPr/>
          </p:nvSpPr>
          <p:spPr bwMode="auto">
            <a:xfrm>
              <a:off x="1519" y="3809"/>
              <a:ext cx="68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Arial" charset="0"/>
                </a:rPr>
                <a:t>20Hz</a:t>
              </a:r>
            </a:p>
          </p:txBody>
        </p:sp>
        <p:sp>
          <p:nvSpPr>
            <p:cNvPr id="81930" name="Text Box 10"/>
            <p:cNvSpPr txBox="1">
              <a:spLocks noChangeArrowheads="1"/>
            </p:cNvSpPr>
            <p:nvPr/>
          </p:nvSpPr>
          <p:spPr bwMode="auto">
            <a:xfrm>
              <a:off x="3833" y="3809"/>
              <a:ext cx="9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Arial" charset="0"/>
                </a:rPr>
                <a:t>20000Hz</a:t>
              </a:r>
            </a:p>
          </p:txBody>
        </p:sp>
        <p:sp>
          <p:nvSpPr>
            <p:cNvPr id="81931" name="Line 11"/>
            <p:cNvSpPr>
              <a:spLocks noChangeShapeType="1"/>
            </p:cNvSpPr>
            <p:nvPr/>
          </p:nvSpPr>
          <p:spPr bwMode="auto">
            <a:xfrm flipV="1">
              <a:off x="1791" y="4035"/>
              <a:ext cx="0" cy="18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2" name="Line 12"/>
            <p:cNvSpPr>
              <a:spLocks noChangeShapeType="1"/>
            </p:cNvSpPr>
            <p:nvPr/>
          </p:nvSpPr>
          <p:spPr bwMode="auto">
            <a:xfrm flipV="1">
              <a:off x="4286" y="4035"/>
              <a:ext cx="0" cy="18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3" name="AutoShape 13"/>
            <p:cNvSpPr>
              <a:spLocks/>
            </p:cNvSpPr>
            <p:nvPr/>
          </p:nvSpPr>
          <p:spPr bwMode="auto">
            <a:xfrm rot="5400000">
              <a:off x="2903" y="2833"/>
              <a:ext cx="272" cy="2495"/>
            </a:xfrm>
            <a:prstGeom prst="leftBrace">
              <a:avLst>
                <a:gd name="adj1" fmla="val 76440"/>
                <a:gd name="adj2" fmla="val 50000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34" name="Text Box 14"/>
            <p:cNvSpPr txBox="1">
              <a:spLocks noChangeArrowheads="1"/>
            </p:cNvSpPr>
            <p:nvPr/>
          </p:nvSpPr>
          <p:spPr bwMode="auto">
            <a:xfrm>
              <a:off x="2018" y="3702"/>
              <a:ext cx="195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chemeClr val="accent2"/>
                  </a:solidFill>
                  <a:latin typeface="Arial" charset="0"/>
                  <a:ea typeface="华文中宋" pitchFamily="2" charset="-122"/>
                </a:rPr>
                <a:t>人能听到的声音频率范围</a:t>
              </a:r>
            </a:p>
          </p:txBody>
        </p:sp>
        <p:sp>
          <p:nvSpPr>
            <p:cNvPr id="81935" name="Freeform 15"/>
            <p:cNvSpPr>
              <a:spLocks/>
            </p:cNvSpPr>
            <p:nvPr/>
          </p:nvSpPr>
          <p:spPr bwMode="auto">
            <a:xfrm>
              <a:off x="476" y="3929"/>
              <a:ext cx="1315" cy="272"/>
            </a:xfrm>
            <a:custGeom>
              <a:avLst/>
              <a:gdLst/>
              <a:ahLst/>
              <a:cxnLst>
                <a:cxn ang="0">
                  <a:pos x="1315" y="272"/>
                </a:cxn>
                <a:cxn ang="0">
                  <a:pos x="953" y="45"/>
                </a:cxn>
                <a:cxn ang="0">
                  <a:pos x="0" y="0"/>
                </a:cxn>
              </a:cxnLst>
              <a:rect l="0" t="0" r="r" b="b"/>
              <a:pathLst>
                <a:path w="1315" h="272">
                  <a:moveTo>
                    <a:pt x="1315" y="272"/>
                  </a:moveTo>
                  <a:cubicBezTo>
                    <a:pt x="1243" y="181"/>
                    <a:pt x="1172" y="90"/>
                    <a:pt x="953" y="45"/>
                  </a:cubicBezTo>
                  <a:cubicBezTo>
                    <a:pt x="734" y="0"/>
                    <a:pt x="367" y="0"/>
                    <a:pt x="0" y="0"/>
                  </a:cubicBezTo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6" name="Text Box 16"/>
            <p:cNvSpPr txBox="1">
              <a:spLocks noChangeArrowheads="1"/>
            </p:cNvSpPr>
            <p:nvPr/>
          </p:nvSpPr>
          <p:spPr bwMode="auto">
            <a:xfrm>
              <a:off x="431" y="3712"/>
              <a:ext cx="548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accent2"/>
                  </a:solidFill>
                  <a:latin typeface="Arial" charset="0"/>
                  <a:ea typeface="华文中宋" pitchFamily="2" charset="-122"/>
                </a:rPr>
                <a:t>次声波</a:t>
              </a:r>
            </a:p>
          </p:txBody>
        </p:sp>
        <p:sp>
          <p:nvSpPr>
            <p:cNvPr id="81937" name="Freeform 17"/>
            <p:cNvSpPr>
              <a:spLocks/>
            </p:cNvSpPr>
            <p:nvPr/>
          </p:nvSpPr>
          <p:spPr bwMode="auto">
            <a:xfrm>
              <a:off x="4286" y="3929"/>
              <a:ext cx="1043" cy="272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408" y="45"/>
                </a:cxn>
                <a:cxn ang="0">
                  <a:pos x="1043" y="0"/>
                </a:cxn>
              </a:cxnLst>
              <a:rect l="0" t="0" r="r" b="b"/>
              <a:pathLst>
                <a:path w="1043" h="272">
                  <a:moveTo>
                    <a:pt x="0" y="272"/>
                  </a:moveTo>
                  <a:cubicBezTo>
                    <a:pt x="117" y="181"/>
                    <a:pt x="234" y="90"/>
                    <a:pt x="408" y="45"/>
                  </a:cubicBezTo>
                  <a:cubicBezTo>
                    <a:pt x="582" y="0"/>
                    <a:pt x="812" y="0"/>
                    <a:pt x="1043" y="0"/>
                  </a:cubicBezTo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8" name="Text Box 18"/>
            <p:cNvSpPr txBox="1">
              <a:spLocks noChangeArrowheads="1"/>
            </p:cNvSpPr>
            <p:nvPr/>
          </p:nvSpPr>
          <p:spPr bwMode="auto">
            <a:xfrm>
              <a:off x="5012" y="3712"/>
              <a:ext cx="548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accent2"/>
                  </a:solidFill>
                  <a:latin typeface="Arial" charset="0"/>
                  <a:ea typeface="华文中宋" pitchFamily="2" charset="-122"/>
                </a:rPr>
                <a:t>超声波</a:t>
              </a:r>
            </a:p>
          </p:txBody>
        </p:sp>
      </p:grpSp>
      <p:sp>
        <p:nvSpPr>
          <p:cNvPr id="81945" name="Text Box 25"/>
          <p:cNvSpPr txBox="1">
            <a:spLocks noChangeArrowheads="1"/>
          </p:cNvSpPr>
          <p:nvPr/>
        </p:nvSpPr>
        <p:spPr bwMode="auto">
          <a:xfrm>
            <a:off x="6588125" y="981075"/>
            <a:ext cx="1079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蝙蝠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21" name="矩形 20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animBg="1"/>
      <p:bldP spid="81923" grpId="0" animBg="1" autoUpdateAnimBg="0"/>
      <p:bldP spid="81925" grpId="0"/>
      <p:bldP spid="819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8208912" cy="4392488"/>
          </a:xfrm>
          <a:prstGeom prst="rect">
            <a:avLst/>
          </a:prstGeom>
          <a:noFill/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611560" y="5157192"/>
            <a:ext cx="8208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 Black" pitchFamily="34" charset="0"/>
              </a:rPr>
              <a:t>问题：</a:t>
            </a:r>
            <a:r>
              <a:rPr lang="zh-CN" altLang="en-US" sz="3600" b="1" dirty="0">
                <a:latin typeface="Arial Black" pitchFamily="34" charset="0"/>
              </a:rPr>
              <a:t>哪些动物能发出和听到超声波？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1907704" y="5733256"/>
            <a:ext cx="52562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 Black" pitchFamily="34" charset="0"/>
                <a:ea typeface="楷体_GB2312" pitchFamily="49" charset="-122"/>
              </a:rPr>
              <a:t>蝙蝠、海豚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34528" y="0"/>
            <a:ext cx="9178528" cy="1437680"/>
            <a:chOff x="-34528" y="0"/>
            <a:chExt cx="9178528" cy="143768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9144000" cy="260648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528" y="933624"/>
              <a:ext cx="5292080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1359</Words>
  <Application>Microsoft Office PowerPoint</Application>
  <PresentationFormat>全屏显示(4:3)</PresentationFormat>
  <Paragraphs>129</Paragraphs>
  <Slides>27</Slides>
  <Notes>0</Notes>
  <HiddenSlides>0</HiddenSlides>
  <MMClips>10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hasee</dc:creator>
  <cp:lastModifiedBy>Administrator</cp:lastModifiedBy>
  <cp:revision>60</cp:revision>
  <dcterms:created xsi:type="dcterms:W3CDTF">2018-08-27T12:10:31Z</dcterms:created>
  <dcterms:modified xsi:type="dcterms:W3CDTF">2018-09-05T00:43:25Z</dcterms:modified>
</cp:coreProperties>
</file>